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94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2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B74215-DA64-CD40-BFB9-3AFE294ADC49}" type="datetimeFigureOut">
              <a:rPr lang="en-US" smtClean="0"/>
              <a:t>10/7/2020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9123E5-633D-444C-B36E-0DB16FE93E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5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53E9F0-1F7B-4937-8CC4-8A2ADFC2F7F3}" type="slidenum">
              <a:rPr lang="en-GB">
                <a:ea typeface="ＭＳ Ｐゴシック" pitchFamily="1" charset="-128"/>
              </a:rPr>
              <a:pPr/>
              <a:t>2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FC6416-62D7-4621-B0B8-80AB0FF0D80B}" type="slidenum">
              <a:rPr lang="en-GB">
                <a:ea typeface="ＭＳ Ｐゴシック" pitchFamily="1" charset="-128"/>
              </a:rPr>
              <a:pPr/>
              <a:t>3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7C06D5-1628-4817-94D6-B85781CDB0A9}" type="slidenum">
              <a:rPr lang="en-GB">
                <a:ea typeface="ＭＳ Ｐゴシック" pitchFamily="1" charset="-128"/>
              </a:rPr>
              <a:pPr/>
              <a:t>4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7C06D5-1628-4817-94D6-B85781CDB0A9}" type="slidenum">
              <a:rPr lang="en-GB">
                <a:ea typeface="ＭＳ Ｐゴシック" pitchFamily="1" charset="-128"/>
              </a:rPr>
              <a:pPr/>
              <a:t>5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E70E8FB-C184-4AAE-8C4E-F77FE843AE67}" type="slidenum">
              <a:rPr lang="en-GB">
                <a:ea typeface="ＭＳ Ｐゴシック" pitchFamily="1" charset="-128"/>
              </a:rPr>
              <a:pPr/>
              <a:t>6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C34E1C-5016-40BA-84C1-B3F230784AF7}" type="slidenum">
              <a:rPr lang="en-GB">
                <a:ea typeface="ＭＳ Ｐゴシック" pitchFamily="1" charset="-128"/>
              </a:rPr>
              <a:pPr/>
              <a:t>7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BE8043-0180-42BA-8EF4-A71542054B9A}" type="slidenum">
              <a:rPr lang="en-GB">
                <a:ea typeface="ＭＳ Ｐゴシック" pitchFamily="1" charset="-128"/>
              </a:rPr>
              <a:pPr/>
              <a:t>8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C73829-29AA-412B-A831-49B1DA3AB193}" type="slidenum">
              <a:rPr lang="en-GB">
                <a:ea typeface="ＭＳ Ｐゴシック" pitchFamily="1" charset="-128"/>
              </a:rPr>
              <a:pPr/>
              <a:t>9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25CBDF-2BF2-4539-B2CB-96FBB39BAECB}" type="slidenum">
              <a:rPr lang="en-GB">
                <a:ea typeface="ＭＳ Ｐゴシック" pitchFamily="1" charset="-128"/>
              </a:rPr>
              <a:pPr/>
              <a:t>10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599555-00B9-4A3D-A998-9C90535096EA}" type="slidenum">
              <a:rPr lang="en-GB">
                <a:ea typeface="ＭＳ Ｐゴシック" pitchFamily="1" charset="-128"/>
              </a:rPr>
              <a:pPr/>
              <a:t>11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DE8BB8-C06C-43D9-AEB6-7C371E6ABA42}" type="slidenum">
              <a:rPr lang="en-GB">
                <a:ea typeface="ＭＳ Ｐゴシック" pitchFamily="1" charset="-128"/>
              </a:rPr>
              <a:pPr/>
              <a:t>12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CD01E6-C11F-4936-8AC4-570AC45563A9}" type="slidenum">
              <a:rPr lang="en-GB">
                <a:ea typeface="ＭＳ Ｐゴシック" pitchFamily="1" charset="-128"/>
              </a:rPr>
              <a:pPr/>
              <a:t>13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2E77E6-C156-45CB-B48F-BE748823BF75}" type="slidenum">
              <a:rPr lang="en-GB">
                <a:ea typeface="ＭＳ Ｐゴシック" pitchFamily="1" charset="-128"/>
              </a:rPr>
              <a:pPr/>
              <a:t>14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49171E-442B-484B-9405-F1A84BF93322}" type="slidenum">
              <a:rPr lang="en-GB">
                <a:ea typeface="ＭＳ Ｐゴシック" pitchFamily="1" charset="-128"/>
              </a:rPr>
              <a:pPr/>
              <a:t>15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06E780-5FF6-4F7D-8D6A-595A2BF14FAE}" type="slidenum">
              <a:rPr lang="en-GB">
                <a:ea typeface="ＭＳ Ｐゴシック" pitchFamily="1" charset="-128"/>
              </a:rPr>
              <a:pPr/>
              <a:t>16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4E14F5-8C0F-4FB8-B721-FD59A4C1AA2A}" type="slidenum">
              <a:rPr lang="en-GB">
                <a:ea typeface="ＭＳ Ｐゴシック" pitchFamily="1" charset="-128"/>
              </a:rPr>
              <a:pPr/>
              <a:t>17</a:t>
            </a:fld>
            <a:endParaRPr lang="en-GB">
              <a:ea typeface="ＭＳ Ｐゴシック" pitchFamily="1" charset="-128"/>
            </a:endParaRPr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624388" y="228600"/>
            <a:ext cx="2057400" cy="2039112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5640"/>
            <a:ext cx="1232647" cy="365125"/>
          </a:xfrm>
        </p:spPr>
        <p:txBody>
          <a:bodyPr/>
          <a:lstStyle>
            <a:lvl1pPr algn="l">
              <a:defRPr/>
            </a:lvl1pPr>
          </a:lstStyle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153" y="6425640"/>
            <a:ext cx="2617694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82575" y="228600"/>
            <a:ext cx="4235450" cy="4187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237744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tIns="45720" rIns="45720" anchor="t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58907" y="228600"/>
            <a:ext cx="820093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 anchorCtr="0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300"/>
              </a:spcBef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906" y="6248774"/>
            <a:ext cx="1474694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774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77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003612" y="3110754"/>
            <a:ext cx="26090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210550" y="282574"/>
            <a:ext cx="642097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68235" y="282574"/>
            <a:ext cx="91440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Rectangle 13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05800" y="242234"/>
            <a:ext cx="554038" cy="365125"/>
          </a:xfrm>
        </p:spPr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305" y="6423585"/>
            <a:ext cx="331694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990110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7440"/>
            <a:ext cx="2057400" cy="20391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27212" y="4632792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4" y="228600"/>
            <a:ext cx="6387167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212262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46481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0" y="6235607"/>
            <a:ext cx="134839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1095" y="6235607"/>
            <a:ext cx="259070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24891" y="174812"/>
            <a:ext cx="413309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02438" y="228600"/>
            <a:ext cx="2057400" cy="20391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624388" y="4534726"/>
            <a:ext cx="2057400" cy="2039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399" y="6423585"/>
            <a:ext cx="1537447" cy="365125"/>
          </a:xfrm>
        </p:spPr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585"/>
            <a:ext cx="3005138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750361" y="3370730"/>
            <a:ext cx="220568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2400" b="1" baseline="0">
                <a:solidFill>
                  <a:schemeClr val="accent1">
                    <a:lumMod val="60000"/>
                    <a:lumOff val="40000"/>
                  </a:schemeClr>
                </a:solidFill>
              </a:rPr>
              <a:t>+ 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847" y="282574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223185" y="228600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166847" y="282573"/>
            <a:ext cx="685800" cy="3022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 anchor="t" anchorCtr="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 rot="16200000">
            <a:off x="8593111" y="561668"/>
            <a:ext cx="260909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</a:rPr>
              <a:t>+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4" y="484094"/>
            <a:ext cx="7556313" cy="11161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4" y="1981200"/>
            <a:ext cx="7556313" cy="4144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5247" y="642358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728701E-CAF4-4159-9B3E-41C86DFFA30D}" type="datetimeFigureOut">
              <a:rPr lang="en-US" smtClean="0"/>
              <a:t>10/7/2020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706" y="6423585"/>
            <a:ext cx="61228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234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162F1D00-BD13-4404-86B0-79703945A0A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2000"/>
        </a:spcBef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600"/>
        </a:spcBef>
        <a:buClr>
          <a:schemeClr val="accent1"/>
        </a:buClr>
        <a:buSzPct val="75000"/>
        <a:buFont typeface="Wingdings" pitchFamily="2" charset="2"/>
        <a:buChar char="n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377950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603375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830388" indent="-22860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75000"/>
        <a:buFont typeface="Wingdings" pitchFamily="2" charset="2"/>
        <a:buChar char=""/>
        <a:defRPr lang="en-US" sz="1800" kern="1200" baseline="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75000"/>
        <a:buFont typeface="Wingdings" pitchFamily="2" charset="2"/>
        <a:buChar char=""/>
        <a:defRPr lang="en-US" sz="1800" kern="1200" baseline="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2328446" y="4624668"/>
            <a:ext cx="6510754" cy="9334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>
                <a:solidFill>
                  <a:schemeClr val="tx1"/>
                </a:solidFill>
              </a:rPr>
              <a:t>Frequency </a:t>
            </a:r>
            <a:r>
              <a:rPr lang="en-GB" dirty="0" smtClean="0">
                <a:solidFill>
                  <a:schemeClr val="tx1"/>
                </a:solidFill>
              </a:rPr>
              <a:t>of Cognitive Intrusions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442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idx="1"/>
          </p:nvPr>
        </p:nvSpPr>
        <p:spPr>
          <a:xfrm>
            <a:off x="781050" y="1949450"/>
            <a:ext cx="7446963" cy="4079875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 smtClean="0"/>
              <a:t>Martens et al. (1990)</a:t>
            </a:r>
          </a:p>
          <a:p>
            <a:pPr lvl="1"/>
            <a:r>
              <a:rPr lang="en-GB" sz="2000" dirty="0" smtClean="0"/>
              <a:t>Multidimensional anxiety theory (MAT)</a:t>
            </a:r>
          </a:p>
          <a:p>
            <a:pPr lvl="1"/>
            <a:r>
              <a:rPr lang="en-GB" sz="2000" dirty="0" smtClean="0"/>
              <a:t>Development of the Competitive State Anxiety Inventory-2 CSAI-2</a:t>
            </a:r>
          </a:p>
          <a:p>
            <a:pPr lvl="1"/>
            <a:endParaRPr lang="en-GB" sz="2000" dirty="0" smtClean="0"/>
          </a:p>
          <a:p>
            <a:r>
              <a:rPr lang="en-US" sz="2400" dirty="0" smtClean="0"/>
              <a:t>Additive</a:t>
            </a:r>
          </a:p>
          <a:p>
            <a:endParaRPr lang="en-US" sz="2400" dirty="0" smtClean="0"/>
          </a:p>
          <a:p>
            <a:r>
              <a:rPr lang="en-US" sz="2400" dirty="0" smtClean="0"/>
              <a:t>Three constructs to predict performance</a:t>
            </a:r>
          </a:p>
          <a:p>
            <a:pPr lvl="1"/>
            <a:r>
              <a:rPr lang="en-US" sz="2000" dirty="0" smtClean="0"/>
              <a:t>Cognitive anxiety</a:t>
            </a:r>
          </a:p>
          <a:p>
            <a:pPr lvl="1"/>
            <a:r>
              <a:rPr lang="en-US" sz="2000" dirty="0" smtClean="0"/>
              <a:t>Somatic anxiety</a:t>
            </a:r>
          </a:p>
          <a:p>
            <a:pPr lvl="1"/>
            <a:r>
              <a:rPr lang="en-US" sz="2000" dirty="0" smtClean="0"/>
              <a:t>Self-confidence</a:t>
            </a:r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0" y="714375"/>
            <a:ext cx="9144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4000"/>
              <a:t>Multidimensional Anxiety Theory: (MAT)</a:t>
            </a:r>
          </a:p>
        </p:txBody>
      </p:sp>
    </p:spTree>
    <p:extLst>
      <p:ext uri="{BB962C8B-B14F-4D97-AF65-F5344CB8AC3E}">
        <p14:creationId xmlns:p14="http://schemas.microsoft.com/office/powerpoint/2010/main" val="216776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Line 3"/>
          <p:cNvSpPr>
            <a:spLocks noChangeShapeType="1"/>
          </p:cNvSpPr>
          <p:nvPr/>
        </p:nvSpPr>
        <p:spPr bwMode="auto">
          <a:xfrm>
            <a:off x="1619250" y="4076700"/>
            <a:ext cx="6048375" cy="0"/>
          </a:xfrm>
          <a:prstGeom prst="line">
            <a:avLst/>
          </a:prstGeom>
          <a:noFill/>
          <a:ln w="38100">
            <a:solidFill>
              <a:schemeClr val="tx2"/>
            </a:solidFill>
            <a:prstDash val="dash"/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23" name="Line 4"/>
          <p:cNvSpPr>
            <a:spLocks noChangeShapeType="1"/>
          </p:cNvSpPr>
          <p:nvPr/>
        </p:nvSpPr>
        <p:spPr bwMode="auto">
          <a:xfrm flipV="1">
            <a:off x="914400" y="1600200"/>
            <a:ext cx="0" cy="434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24" name="Line 5"/>
          <p:cNvSpPr>
            <a:spLocks noChangeShapeType="1"/>
          </p:cNvSpPr>
          <p:nvPr/>
        </p:nvSpPr>
        <p:spPr bwMode="auto">
          <a:xfrm>
            <a:off x="914400" y="5943600"/>
            <a:ext cx="7086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25" name="Text Box 6"/>
          <p:cNvSpPr txBox="1">
            <a:spLocks noChangeArrowheads="1"/>
          </p:cNvSpPr>
          <p:nvPr/>
        </p:nvSpPr>
        <p:spPr bwMode="auto">
          <a:xfrm rot="-5381389">
            <a:off x="-1677194" y="3599657"/>
            <a:ext cx="4321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sz="2800"/>
              <a:t>Construct</a:t>
            </a:r>
            <a:endParaRPr lang="en-US" sz="2800"/>
          </a:p>
        </p:txBody>
      </p:sp>
      <p:sp>
        <p:nvSpPr>
          <p:cNvPr id="5126" name="Rectangle 7"/>
          <p:cNvSpPr>
            <a:spLocks noChangeArrowheads="1"/>
          </p:cNvSpPr>
          <p:nvPr/>
        </p:nvSpPr>
        <p:spPr bwMode="auto">
          <a:xfrm>
            <a:off x="971550" y="6096000"/>
            <a:ext cx="6985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n-GB" sz="2800"/>
              <a:t>Time-to-competition</a:t>
            </a:r>
            <a:endParaRPr lang="en-US" sz="2800"/>
          </a:p>
        </p:txBody>
      </p:sp>
      <p:sp>
        <p:nvSpPr>
          <p:cNvPr id="5127" name="Line 8"/>
          <p:cNvSpPr>
            <a:spLocks noChangeShapeType="1"/>
          </p:cNvSpPr>
          <p:nvPr/>
        </p:nvSpPr>
        <p:spPr bwMode="auto">
          <a:xfrm>
            <a:off x="4572000" y="1828800"/>
            <a:ext cx="1676400" cy="0"/>
          </a:xfrm>
          <a:prstGeom prst="line">
            <a:avLst/>
          </a:prstGeom>
          <a:noFill/>
          <a:ln w="38100">
            <a:solidFill>
              <a:schemeClr val="tx2"/>
            </a:solidFill>
            <a:prstDash val="dash"/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28" name="Rectangle 9"/>
          <p:cNvSpPr>
            <a:spLocks noChangeArrowheads="1"/>
          </p:cNvSpPr>
          <p:nvPr/>
        </p:nvSpPr>
        <p:spPr bwMode="auto">
          <a:xfrm>
            <a:off x="2743200" y="1524000"/>
            <a:ext cx="16700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 sz="2800"/>
              <a:t>Cognitive</a:t>
            </a:r>
            <a:endParaRPr lang="en-US" sz="2800"/>
          </a:p>
        </p:txBody>
      </p:sp>
      <p:sp>
        <p:nvSpPr>
          <p:cNvPr id="5129" name="Line 10"/>
          <p:cNvSpPr>
            <a:spLocks noChangeShapeType="1"/>
          </p:cNvSpPr>
          <p:nvPr/>
        </p:nvSpPr>
        <p:spPr bwMode="auto">
          <a:xfrm>
            <a:off x="4572000" y="2438400"/>
            <a:ext cx="16764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30" name="Rectangle 11"/>
          <p:cNvSpPr>
            <a:spLocks noChangeArrowheads="1"/>
          </p:cNvSpPr>
          <p:nvPr/>
        </p:nvSpPr>
        <p:spPr bwMode="auto">
          <a:xfrm>
            <a:off x="2895600" y="2147888"/>
            <a:ext cx="1470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 sz="2800"/>
              <a:t>Somatic</a:t>
            </a:r>
            <a:endParaRPr lang="en-US" sz="2800"/>
          </a:p>
        </p:txBody>
      </p:sp>
      <p:sp>
        <p:nvSpPr>
          <p:cNvPr id="5131" name="Line 12"/>
          <p:cNvSpPr>
            <a:spLocks noChangeShapeType="1"/>
          </p:cNvSpPr>
          <p:nvPr/>
        </p:nvSpPr>
        <p:spPr bwMode="auto">
          <a:xfrm>
            <a:off x="1547813" y="4724400"/>
            <a:ext cx="4319587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32" name="Line 13"/>
          <p:cNvSpPr>
            <a:spLocks noChangeShapeType="1"/>
          </p:cNvSpPr>
          <p:nvPr/>
        </p:nvSpPr>
        <p:spPr bwMode="auto">
          <a:xfrm flipV="1">
            <a:off x="5867400" y="2708275"/>
            <a:ext cx="1296988" cy="2016125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33" name="Rectangle 14"/>
          <p:cNvSpPr>
            <a:spLocks noChangeArrowheads="1"/>
          </p:cNvSpPr>
          <p:nvPr/>
        </p:nvSpPr>
        <p:spPr bwMode="auto">
          <a:xfrm>
            <a:off x="7019925" y="1412875"/>
            <a:ext cx="1549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GB" sz="2800"/>
              <a:t>Self Con</a:t>
            </a:r>
            <a:endParaRPr lang="en-US" sz="2800"/>
          </a:p>
        </p:txBody>
      </p:sp>
      <p:sp>
        <p:nvSpPr>
          <p:cNvPr id="5134" name="Line 15"/>
          <p:cNvSpPr>
            <a:spLocks noChangeShapeType="1"/>
          </p:cNvSpPr>
          <p:nvPr/>
        </p:nvSpPr>
        <p:spPr bwMode="auto">
          <a:xfrm>
            <a:off x="7092950" y="2060575"/>
            <a:ext cx="1511300" cy="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35" name="Line 16"/>
          <p:cNvSpPr>
            <a:spLocks noChangeShapeType="1"/>
          </p:cNvSpPr>
          <p:nvPr/>
        </p:nvSpPr>
        <p:spPr bwMode="auto">
          <a:xfrm>
            <a:off x="1619250" y="3716338"/>
            <a:ext cx="6048375" cy="0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/>
          <a:lstStyle/>
          <a:p>
            <a:endParaRPr lang="en-GB"/>
          </a:p>
        </p:txBody>
      </p:sp>
      <p:sp>
        <p:nvSpPr>
          <p:cNvPr id="5136" name="Title 19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676275"/>
          </a:xfrm>
        </p:spPr>
        <p:txBody>
          <a:bodyPr/>
          <a:lstStyle/>
          <a:p>
            <a:r>
              <a:rPr lang="en-GB" sz="3200" smtClean="0">
                <a:solidFill>
                  <a:schemeClr val="tx1"/>
                </a:solidFill>
              </a:rPr>
              <a:t>Temporal MAT Predictions: Intensity</a:t>
            </a:r>
            <a:r>
              <a:rPr lang="en-GB" sz="320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1238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484313"/>
            <a:ext cx="8001000" cy="4681537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GB" sz="2400" dirty="0" smtClean="0"/>
          </a:p>
        </p:txBody>
      </p:sp>
      <p:sp>
        <p:nvSpPr>
          <p:cNvPr id="6147" name="Title 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747713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Time-to-event: Why bother ??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00178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484313"/>
            <a:ext cx="8001000" cy="4681537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2400" smtClean="0"/>
              <a:t>Temporal = Time-to-event</a:t>
            </a:r>
          </a:p>
          <a:p>
            <a:pPr>
              <a:lnSpc>
                <a:spcPct val="90000"/>
              </a:lnSpc>
            </a:pPr>
            <a:r>
              <a:rPr lang="en-GB" sz="2400" smtClean="0"/>
              <a:t>Why bother ??</a:t>
            </a:r>
          </a:p>
          <a:p>
            <a:pPr lvl="1">
              <a:lnSpc>
                <a:spcPct val="90000"/>
              </a:lnSpc>
            </a:pPr>
            <a:r>
              <a:rPr lang="en-GB" sz="2000" smtClean="0"/>
              <a:t>Understanding (know when symptoms change)</a:t>
            </a:r>
          </a:p>
          <a:p>
            <a:pPr lvl="1">
              <a:lnSpc>
                <a:spcPct val="90000"/>
              </a:lnSpc>
            </a:pPr>
            <a:r>
              <a:rPr lang="en-GB" sz="2000" smtClean="0"/>
              <a:t>Design and implementation of psychological skills interventions</a:t>
            </a:r>
          </a:p>
          <a:p>
            <a:pPr lvl="1">
              <a:lnSpc>
                <a:spcPct val="90000"/>
              </a:lnSpc>
            </a:pPr>
            <a:r>
              <a:rPr lang="en-GB" sz="2000" smtClean="0"/>
              <a:t>Know when it changes = Prescriptive points for intervention during preparation time for competition</a:t>
            </a:r>
          </a:p>
          <a:p>
            <a:pPr lvl="1">
              <a:lnSpc>
                <a:spcPct val="90000"/>
              </a:lnSpc>
            </a:pPr>
            <a:endParaRPr lang="en-GB" sz="2000" smtClean="0"/>
          </a:p>
          <a:p>
            <a:pPr lvl="1">
              <a:lnSpc>
                <a:spcPct val="90000"/>
              </a:lnSpc>
            </a:pPr>
            <a:r>
              <a:rPr lang="en-GB" sz="2000" smtClean="0"/>
              <a:t>Stop the 'Fire fighting approach' to sport psychology interventions (Shambrook &amp; Bull, 2001)</a:t>
            </a:r>
          </a:p>
          <a:p>
            <a:pPr lvl="1">
              <a:lnSpc>
                <a:spcPct val="90000"/>
              </a:lnSpc>
            </a:pPr>
            <a:r>
              <a:rPr lang="en-GB" sz="2000" smtClean="0"/>
              <a:t>Winning – the science of preparation: Do we intervene with appropriate rationale (i.e., theoretical reasoning) as players prepare for competition ???</a:t>
            </a:r>
          </a:p>
          <a:p>
            <a:pPr lvl="1">
              <a:lnSpc>
                <a:spcPct val="90000"/>
              </a:lnSpc>
            </a:pPr>
            <a:r>
              <a:rPr lang="en-GB" sz="2000" smtClean="0"/>
              <a:t>Periodisation of psychological skills</a:t>
            </a:r>
          </a:p>
          <a:p>
            <a:pPr>
              <a:lnSpc>
                <a:spcPct val="90000"/>
              </a:lnSpc>
            </a:pPr>
            <a:endParaRPr lang="en-GB" sz="2400" smtClean="0"/>
          </a:p>
        </p:txBody>
      </p:sp>
      <p:sp>
        <p:nvSpPr>
          <p:cNvPr id="6147" name="Title 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747713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Time-to-event: Why bother ??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74811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idx="1"/>
          </p:nvPr>
        </p:nvSpPr>
        <p:spPr>
          <a:xfrm>
            <a:off x="142875" y="1714500"/>
            <a:ext cx="8715375" cy="4451350"/>
          </a:xfrm>
        </p:spPr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GB" sz="2400" smtClean="0"/>
              <a:t>A Process-Orientation</a:t>
            </a:r>
          </a:p>
          <a:p>
            <a:pPr>
              <a:lnSpc>
                <a:spcPct val="80000"/>
              </a:lnSpc>
            </a:pPr>
            <a:endParaRPr lang="en-GB" sz="1800" smtClean="0"/>
          </a:p>
          <a:p>
            <a:pPr lvl="1">
              <a:lnSpc>
                <a:spcPct val="80000"/>
              </a:lnSpc>
            </a:pPr>
            <a:r>
              <a:rPr lang="en-GB" sz="1800" smtClean="0"/>
              <a:t>“The essence of stress, coping and adaptation is change… unless we focus on change we cannot learn how people come to manage stressful events and conditions” (Lazarus, 1999; p.150)</a:t>
            </a:r>
          </a:p>
          <a:p>
            <a:pPr lvl="2">
              <a:lnSpc>
                <a:spcPct val="80000"/>
              </a:lnSpc>
            </a:pPr>
            <a:endParaRPr lang="en-GB" sz="1800" smtClean="0"/>
          </a:p>
          <a:p>
            <a:pPr>
              <a:lnSpc>
                <a:spcPct val="80000"/>
              </a:lnSpc>
            </a:pPr>
            <a:r>
              <a:rPr lang="en-GB" sz="2400" smtClean="0"/>
              <a:t>Empirical anxiety research is proliferated with studies collecting data at one single time point usually focused upon times immediately before the event research </a:t>
            </a:r>
            <a:r>
              <a:rPr lang="en-GB" sz="1800" smtClean="0"/>
              <a:t>(Cerin et al., 2001)</a:t>
            </a:r>
          </a:p>
          <a:p>
            <a:pPr>
              <a:lnSpc>
                <a:spcPct val="80000"/>
              </a:lnSpc>
            </a:pPr>
            <a:endParaRPr lang="en-GB" sz="2000" smtClean="0"/>
          </a:p>
          <a:p>
            <a:pPr>
              <a:lnSpc>
                <a:spcPct val="80000"/>
              </a:lnSpc>
            </a:pPr>
            <a:r>
              <a:rPr lang="en-GB" sz="2400" smtClean="0"/>
              <a:t>Intervention based research is proliferated with studies giving interventions for immediately before competition (e.g., Hanton and Jones, 1999b; Maynard et al. 1995a, b; Maynard et al. 1998)</a:t>
            </a:r>
          </a:p>
        </p:txBody>
      </p:sp>
      <p:sp>
        <p:nvSpPr>
          <p:cNvPr id="7171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Further Considerations</a:t>
            </a:r>
            <a:r>
              <a:rPr lang="en-GB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5504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115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776"/>
            <a:ext cx="9144000" cy="437515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defRPr/>
            </a:pPr>
            <a:r>
              <a:rPr lang="en-GB" sz="2400" dirty="0"/>
              <a:t>Method</a:t>
            </a:r>
          </a:p>
          <a:p>
            <a:pPr lvl="1">
              <a:lnSpc>
                <a:spcPct val="120000"/>
              </a:lnSpc>
              <a:defRPr/>
            </a:pPr>
            <a:r>
              <a:rPr lang="en-GB" sz="1800" dirty="0"/>
              <a:t>Several data collections at set times during the week leading up to competition (7 days, 2 days, 1 day, 2 hours, 30 </a:t>
            </a:r>
            <a:r>
              <a:rPr lang="en-GB" sz="1800" dirty="0" err="1"/>
              <a:t>mins</a:t>
            </a:r>
            <a:r>
              <a:rPr lang="en-GB" sz="1800" dirty="0"/>
              <a:t>)</a:t>
            </a:r>
          </a:p>
          <a:p>
            <a:pPr lvl="1">
              <a:lnSpc>
                <a:spcPct val="120000"/>
              </a:lnSpc>
              <a:defRPr/>
            </a:pPr>
            <a:r>
              <a:rPr lang="en-GB" sz="1800" dirty="0"/>
              <a:t>See </a:t>
            </a:r>
            <a:r>
              <a:rPr lang="en-GB" sz="1800" dirty="0" err="1"/>
              <a:t>Cerin</a:t>
            </a:r>
            <a:r>
              <a:rPr lang="en-GB" sz="1800" dirty="0"/>
              <a:t> et al. (2001) for </a:t>
            </a:r>
            <a:r>
              <a:rPr lang="en-GB" sz="1800" dirty="0" smtClean="0"/>
              <a:t>review</a:t>
            </a:r>
            <a:endParaRPr lang="en-GB" sz="1800" dirty="0"/>
          </a:p>
          <a:p>
            <a:pPr>
              <a:lnSpc>
                <a:spcPct val="120000"/>
              </a:lnSpc>
              <a:defRPr/>
            </a:pPr>
            <a:r>
              <a:rPr lang="en-GB" sz="2400" dirty="0"/>
              <a:t>Cognitive anxiety</a:t>
            </a:r>
          </a:p>
          <a:p>
            <a:pPr lvl="1">
              <a:lnSpc>
                <a:spcPct val="120000"/>
              </a:lnSpc>
              <a:defRPr/>
            </a:pPr>
            <a:r>
              <a:rPr lang="en-GB" sz="1800" dirty="0"/>
              <a:t>MAT no change over time </a:t>
            </a:r>
          </a:p>
          <a:p>
            <a:pPr lvl="1">
              <a:lnSpc>
                <a:spcPct val="120000"/>
              </a:lnSpc>
              <a:defRPr/>
            </a:pPr>
            <a:r>
              <a:rPr lang="en-GB" sz="1800" dirty="0"/>
              <a:t>Research support equivocal </a:t>
            </a:r>
          </a:p>
          <a:p>
            <a:pPr lvl="2">
              <a:lnSpc>
                <a:spcPct val="120000"/>
              </a:lnSpc>
              <a:defRPr/>
            </a:pPr>
            <a:r>
              <a:rPr lang="en-GB" sz="1800" dirty="0"/>
              <a:t>Early increases – Campbell &amp; Jones (1995, 1997); Perkins &amp; Williams (1994)</a:t>
            </a:r>
          </a:p>
          <a:p>
            <a:pPr lvl="2">
              <a:lnSpc>
                <a:spcPct val="120000"/>
              </a:lnSpc>
              <a:defRPr/>
            </a:pPr>
            <a:r>
              <a:rPr lang="en-GB" sz="1800" dirty="0"/>
              <a:t>Increases close to competition – Slaughter et al. (1994); Swain &amp; Jones (1990, 1991, 1992</a:t>
            </a:r>
            <a:r>
              <a:rPr lang="en-GB" sz="1800" dirty="0" smtClean="0"/>
              <a:t>)</a:t>
            </a:r>
            <a:endParaRPr lang="en-GB" sz="1800" dirty="0"/>
          </a:p>
          <a:p>
            <a:pPr>
              <a:lnSpc>
                <a:spcPct val="120000"/>
              </a:lnSpc>
              <a:defRPr/>
            </a:pPr>
            <a:r>
              <a:rPr lang="en-GB" sz="2400" dirty="0"/>
              <a:t>Somatic anxiety</a:t>
            </a:r>
          </a:p>
          <a:p>
            <a:pPr lvl="1">
              <a:lnSpc>
                <a:spcPct val="120000"/>
              </a:lnSpc>
              <a:defRPr/>
            </a:pPr>
            <a:r>
              <a:rPr lang="en-GB" sz="1800" dirty="0"/>
              <a:t>MAT increase close to event</a:t>
            </a:r>
          </a:p>
          <a:p>
            <a:pPr lvl="1">
              <a:lnSpc>
                <a:spcPct val="120000"/>
              </a:lnSpc>
              <a:defRPr/>
            </a:pPr>
            <a:r>
              <a:rPr lang="en-GB" sz="1800" dirty="0"/>
              <a:t>Research support equivocal (equivocal in relation to point of increase)</a:t>
            </a:r>
          </a:p>
          <a:p>
            <a:pPr lvl="2">
              <a:lnSpc>
                <a:spcPct val="120000"/>
              </a:lnSpc>
              <a:defRPr/>
            </a:pPr>
            <a:r>
              <a:rPr lang="en-GB" sz="1800" dirty="0"/>
              <a:t>Supportive – Campbell &amp; Jones (1995); Slaughter et al. (1994); Swain &amp; Jones (1990, 1991, 1992)</a:t>
            </a:r>
          </a:p>
          <a:p>
            <a:pPr lvl="2">
              <a:lnSpc>
                <a:spcPct val="120000"/>
              </a:lnSpc>
              <a:defRPr/>
            </a:pPr>
            <a:endParaRPr lang="en-GB" sz="1800" dirty="0"/>
          </a:p>
          <a:p>
            <a:pPr lvl="2">
              <a:lnSpc>
                <a:spcPct val="120000"/>
              </a:lnSpc>
              <a:defRPr/>
            </a:pPr>
            <a:r>
              <a:rPr lang="en-GB" sz="1800" dirty="0"/>
              <a:t>Early increases – Perkins &amp; Williams (1994); Swain &amp; Jones (1990, 1993)</a:t>
            </a:r>
          </a:p>
        </p:txBody>
      </p:sp>
      <p:sp>
        <p:nvSpPr>
          <p:cNvPr id="8195" name="Title 5"/>
          <p:cNvSpPr>
            <a:spLocks noGrp="1"/>
          </p:cNvSpPr>
          <p:nvPr>
            <p:ph type="title"/>
          </p:nvPr>
        </p:nvSpPr>
        <p:spPr>
          <a:xfrm>
            <a:off x="285750" y="609600"/>
            <a:ext cx="8715375" cy="747713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Temporal Research I: Intensity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682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571625"/>
            <a:ext cx="8534400" cy="4905375"/>
          </a:xfrm>
        </p:spPr>
        <p:txBody>
          <a:bodyPr/>
          <a:lstStyle/>
          <a:p>
            <a:r>
              <a:rPr lang="en-GB" sz="2400" smtClean="0"/>
              <a:t>Self-confidence</a:t>
            </a:r>
          </a:p>
          <a:p>
            <a:pPr lvl="1"/>
            <a:r>
              <a:rPr lang="en-GB" sz="2000" smtClean="0"/>
              <a:t>MAT no change over time </a:t>
            </a:r>
          </a:p>
          <a:p>
            <a:pPr lvl="1"/>
            <a:r>
              <a:rPr lang="en-GB" sz="2000" smtClean="0"/>
              <a:t>Research support equivocal (some supportive, some not)</a:t>
            </a:r>
          </a:p>
          <a:p>
            <a:pPr lvl="2"/>
            <a:r>
              <a:rPr lang="en-GB" sz="1800" smtClean="0"/>
              <a:t>No change-over-time – Campbell &amp; Jones (1995); Jones et al. (1991)</a:t>
            </a:r>
          </a:p>
          <a:p>
            <a:pPr lvl="2"/>
            <a:r>
              <a:rPr lang="en-GB" sz="1800" smtClean="0"/>
              <a:t>Decrease close to competition – Campbell &amp; Jones (1997); Swain &amp; Jones (1990; 1992)</a:t>
            </a:r>
          </a:p>
          <a:p>
            <a:endParaRPr lang="en-GB" sz="2400" smtClean="0"/>
          </a:p>
          <a:p>
            <a:r>
              <a:rPr lang="en-GB" sz="2400" smtClean="0"/>
              <a:t>Therefore, traditional temporal anxiety studies produced equivocal results in relation to the main tenets of MAT.......</a:t>
            </a:r>
          </a:p>
          <a:p>
            <a:pPr lvl="1"/>
            <a:r>
              <a:rPr lang="en-GB" sz="2000" smtClean="0"/>
              <a:t>WHY ???</a:t>
            </a:r>
          </a:p>
        </p:txBody>
      </p:sp>
      <p:sp>
        <p:nvSpPr>
          <p:cNvPr id="9219" name="Title 5"/>
          <p:cNvSpPr>
            <a:spLocks noGrp="1"/>
          </p:cNvSpPr>
          <p:nvPr>
            <p:ph type="title"/>
          </p:nvPr>
        </p:nvSpPr>
        <p:spPr>
          <a:xfrm>
            <a:off x="0" y="609600"/>
            <a:ext cx="9358313" cy="676275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Temporal Research II: Intensity….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20524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smtClean="0"/>
              <a:t/>
            </a:r>
            <a:br>
              <a:rPr lang="en-US" sz="2800" b="1" smtClean="0"/>
            </a:br>
            <a:r>
              <a:rPr lang="en-US" b="1" smtClean="0">
                <a:solidFill>
                  <a:schemeClr val="tx1"/>
                </a:solidFill>
              </a:rPr>
              <a:t>MAT Limitations…</a:t>
            </a:r>
            <a:r>
              <a:rPr lang="en-US" sz="2800" b="1" smtClean="0"/>
              <a:t/>
            </a:r>
            <a:br>
              <a:rPr lang="en-US" sz="2800" b="1" smtClean="0"/>
            </a:br>
            <a:endParaRPr lang="en-US" sz="2800" b="1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628775"/>
            <a:ext cx="7924800" cy="4419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400" smtClean="0"/>
              <a:t>Limited measurement dimension associated with the ‘</a:t>
            </a:r>
            <a:r>
              <a:rPr lang="en-US" sz="2400" i="1" smtClean="0"/>
              <a:t>intensity alone’ </a:t>
            </a:r>
            <a:r>
              <a:rPr lang="en-US" sz="2400" smtClean="0"/>
              <a:t>approach (i.e., level or amount of anxiety)</a:t>
            </a:r>
          </a:p>
          <a:p>
            <a:pPr algn="just">
              <a:buFontTx/>
              <a:buNone/>
            </a:pPr>
            <a:endParaRPr lang="en-US" sz="1200" smtClean="0"/>
          </a:p>
          <a:p>
            <a:pPr algn="just"/>
            <a:r>
              <a:rPr lang="en-US" sz="2400" b="1" smtClean="0"/>
              <a:t>1. Frequency of cognitive Intrusions</a:t>
            </a:r>
          </a:p>
          <a:p>
            <a:pPr lvl="1" algn="just">
              <a:buFontTx/>
              <a:buNone/>
            </a:pPr>
            <a:endParaRPr lang="en-US" sz="1000" smtClean="0"/>
          </a:p>
          <a:p>
            <a:pPr algn="just">
              <a:buFontTx/>
              <a:buNone/>
            </a:pPr>
            <a:r>
              <a:rPr lang="en-US" sz="2400" smtClean="0"/>
              <a:t>		“Proportion of time during which cognitions 	about the upcoming competition occupy 	the 	performer's thoughts”</a:t>
            </a:r>
          </a:p>
          <a:p>
            <a:pPr algn="just">
              <a:buFontTx/>
              <a:buNone/>
            </a:pPr>
            <a:endParaRPr lang="en-GB" sz="2400" smtClean="0"/>
          </a:p>
          <a:p>
            <a:pPr algn="just">
              <a:buFontTx/>
              <a:buNone/>
            </a:pPr>
            <a:r>
              <a:rPr lang="en-GB" sz="2400" smtClean="0"/>
              <a:t>How often…… occurrence</a:t>
            </a:r>
            <a:endParaRPr lang="en-US" sz="2400" smtClean="0"/>
          </a:p>
        </p:txBody>
      </p:sp>
    </p:spTree>
    <p:extLst>
      <p:ext uri="{BB962C8B-B14F-4D97-AF65-F5344CB8AC3E}">
        <p14:creationId xmlns:p14="http://schemas.microsoft.com/office/powerpoint/2010/main" val="3016513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785938"/>
            <a:ext cx="8424862" cy="43402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 smtClean="0"/>
              <a:t>The amount of time an athlete spends attending to or experiencing their competitive anxiety related symptoms (Swain &amp; Jones, 1993)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/>
              <a:t>A measure of symptom </a:t>
            </a:r>
            <a:r>
              <a:rPr lang="en-GB" sz="2000" i="1" dirty="0" smtClean="0"/>
              <a:t>occurrence</a:t>
            </a:r>
            <a:r>
              <a:rPr lang="en-GB" sz="2000" dirty="0" smtClean="0"/>
              <a:t> 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Rationale</a:t>
            </a:r>
          </a:p>
          <a:p>
            <a:pPr lvl="1">
              <a:lnSpc>
                <a:spcPct val="90000"/>
              </a:lnSpc>
            </a:pPr>
            <a:r>
              <a:rPr lang="en-GB" sz="2000" dirty="0" smtClean="0"/>
              <a:t>Emotional main stream (affect) researchers</a:t>
            </a:r>
          </a:p>
          <a:p>
            <a:pPr lvl="2">
              <a:lnSpc>
                <a:spcPct val="90000"/>
              </a:lnSpc>
            </a:pPr>
            <a:r>
              <a:rPr lang="en-GB" sz="1800" dirty="0" smtClean="0"/>
              <a:t>Frequency information easier to encode, recall and report (</a:t>
            </a:r>
            <a:r>
              <a:rPr lang="en-GB" sz="1800" dirty="0" err="1" smtClean="0"/>
              <a:t>Diener</a:t>
            </a:r>
            <a:r>
              <a:rPr lang="en-GB" sz="1800" dirty="0" smtClean="0"/>
              <a:t> et al., 1991; Kardum,1999)</a:t>
            </a:r>
          </a:p>
          <a:p>
            <a:pPr lvl="1">
              <a:lnSpc>
                <a:spcPct val="90000"/>
              </a:lnSpc>
            </a:pPr>
            <a:endParaRPr lang="en-GB" sz="2000" dirty="0" smtClean="0"/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962025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Frequency of intrusions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376282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355" name="Rectangle 3"/>
          <p:cNvSpPr>
            <a:spLocks noGrp="1" noChangeArrowheads="1"/>
          </p:cNvSpPr>
          <p:nvPr>
            <p:ph idx="1"/>
          </p:nvPr>
        </p:nvSpPr>
        <p:spPr>
          <a:xfrm>
            <a:off x="0" y="1714500"/>
            <a:ext cx="9144000" cy="41433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/>
              <a:t>Swain and Jones (1990) 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/>
              <a:t>60 Male track athletes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/>
              <a:t>% Thinking item added to the CSAI-2 (0% never, 100% = all of the time)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/>
              <a:t>5.7% (1 week) to 82.4% (1 hour) </a:t>
            </a:r>
          </a:p>
          <a:p>
            <a:pPr>
              <a:lnSpc>
                <a:spcPct val="90000"/>
              </a:lnSpc>
              <a:defRPr/>
            </a:pPr>
            <a:endParaRPr lang="en-GB" dirty="0"/>
          </a:p>
          <a:p>
            <a:pPr>
              <a:lnSpc>
                <a:spcPct val="90000"/>
              </a:lnSpc>
              <a:defRPr/>
            </a:pPr>
            <a:r>
              <a:rPr lang="en-GB" dirty="0"/>
              <a:t>Swain and Jones (1993)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/>
              <a:t>Formal scale added to the CSAI-2</a:t>
            </a:r>
          </a:p>
          <a:p>
            <a:pPr lvl="2">
              <a:lnSpc>
                <a:spcPct val="90000"/>
              </a:lnSpc>
              <a:defRPr/>
            </a:pPr>
            <a:r>
              <a:rPr lang="en-GB" dirty="0"/>
              <a:t>1 (never) to 7 (all the time)</a:t>
            </a:r>
          </a:p>
          <a:p>
            <a:pPr lvl="1">
              <a:lnSpc>
                <a:spcPct val="90000"/>
              </a:lnSpc>
              <a:defRPr/>
            </a:pPr>
            <a:r>
              <a:rPr lang="en-GB" dirty="0"/>
              <a:t>48 hr pre-competition time period</a:t>
            </a:r>
          </a:p>
          <a:p>
            <a:pPr lvl="2">
              <a:lnSpc>
                <a:spcPct val="90000"/>
              </a:lnSpc>
              <a:defRPr/>
            </a:pPr>
            <a:r>
              <a:rPr lang="en-GB" dirty="0"/>
              <a:t>Intensity scores remained stable</a:t>
            </a:r>
          </a:p>
          <a:p>
            <a:pPr lvl="2">
              <a:lnSpc>
                <a:spcPct val="90000"/>
              </a:lnSpc>
              <a:defRPr/>
            </a:pPr>
            <a:r>
              <a:rPr lang="en-GB" dirty="0"/>
              <a:t>Frequency scores increased progressively towards performance</a:t>
            </a:r>
          </a:p>
        </p:txBody>
      </p:sp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890588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Early Frequency Research….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261379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Early Frequency Findings</a:t>
            </a:r>
            <a:r>
              <a:rPr lang="en-US" sz="2800" b="1" smtClean="0">
                <a:solidFill>
                  <a:schemeClr val="tx1"/>
                </a:solidFill>
              </a:rPr>
              <a:t> </a:t>
            </a:r>
            <a:r>
              <a:rPr lang="en-US" sz="1300" b="1" smtClean="0">
                <a:solidFill>
                  <a:schemeClr val="tx1"/>
                </a:solidFill>
              </a:rPr>
              <a:t>(2)</a:t>
            </a:r>
            <a:endParaRPr lang="en-US" sz="800" b="1" smtClean="0">
              <a:solidFill>
                <a:schemeClr val="tx1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628775"/>
            <a:ext cx="7924800" cy="4419600"/>
          </a:xfrm>
        </p:spPr>
        <p:txBody>
          <a:bodyPr/>
          <a:lstStyle/>
          <a:p>
            <a:pPr>
              <a:buFontTx/>
              <a:buNone/>
            </a:pPr>
            <a:endParaRPr lang="en-GB" sz="2400" smtClean="0"/>
          </a:p>
          <a:p>
            <a:pPr>
              <a:buFontTx/>
              <a:buNone/>
            </a:pPr>
            <a:endParaRPr lang="en-US" sz="2400" smtClean="0"/>
          </a:p>
        </p:txBody>
      </p:sp>
      <p:sp>
        <p:nvSpPr>
          <p:cNvPr id="13316" name="Line 4"/>
          <p:cNvSpPr>
            <a:spLocks noChangeShapeType="1"/>
          </p:cNvSpPr>
          <p:nvPr/>
        </p:nvSpPr>
        <p:spPr bwMode="auto">
          <a:xfrm>
            <a:off x="2555875" y="2852738"/>
            <a:ext cx="4024313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3317" name="Line 5"/>
          <p:cNvSpPr>
            <a:spLocks noChangeShapeType="1"/>
          </p:cNvSpPr>
          <p:nvPr/>
        </p:nvSpPr>
        <p:spPr bwMode="auto">
          <a:xfrm>
            <a:off x="2555875" y="3357563"/>
            <a:ext cx="3932238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3318" name="Line 6"/>
          <p:cNvSpPr>
            <a:spLocks noChangeShapeType="1"/>
          </p:cNvSpPr>
          <p:nvPr/>
        </p:nvSpPr>
        <p:spPr bwMode="auto">
          <a:xfrm>
            <a:off x="2627313" y="4221163"/>
            <a:ext cx="34575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 flipV="1">
            <a:off x="6084888" y="3716338"/>
            <a:ext cx="431800" cy="503237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>
            <a:off x="6516688" y="3716338"/>
            <a:ext cx="360362" cy="5048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395288" y="3136900"/>
            <a:ext cx="13684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="1"/>
              <a:t>Anxiety &amp;</a:t>
            </a:r>
          </a:p>
          <a:p>
            <a:pPr algn="ctr"/>
            <a:r>
              <a:rPr lang="en-US" sz="1600" b="1"/>
              <a:t>Confidence</a:t>
            </a:r>
          </a:p>
          <a:p>
            <a:pPr algn="ctr"/>
            <a:r>
              <a:rPr lang="en-US" sz="1600" b="1"/>
              <a:t>Level (intensity)</a:t>
            </a:r>
          </a:p>
        </p:txBody>
      </p:sp>
      <p:sp>
        <p:nvSpPr>
          <p:cNvPr id="13322" name="Line 10"/>
          <p:cNvSpPr>
            <a:spLocks noChangeShapeType="1"/>
          </p:cNvSpPr>
          <p:nvPr/>
        </p:nvSpPr>
        <p:spPr bwMode="auto">
          <a:xfrm>
            <a:off x="2051050" y="2565400"/>
            <a:ext cx="0" cy="2230438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2051050" y="4797425"/>
            <a:ext cx="5041900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 type="oval" w="med" len="med"/>
            <a:tailEnd type="triangle" w="med" len="med"/>
          </a:ln>
        </p:spPr>
        <p:txBody>
          <a:bodyPr/>
          <a:lstStyle/>
          <a:p>
            <a:endParaRPr lang="en-GB"/>
          </a:p>
        </p:txBody>
      </p:sp>
      <p:sp>
        <p:nvSpPr>
          <p:cNvPr id="13324" name="Rectangle 12"/>
          <p:cNvSpPr>
            <a:spLocks noChangeArrowheads="1"/>
          </p:cNvSpPr>
          <p:nvPr/>
        </p:nvSpPr>
        <p:spPr bwMode="auto">
          <a:xfrm>
            <a:off x="2428875" y="5072063"/>
            <a:ext cx="4616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n-US" b="1"/>
              <a:t>Time-to-Event</a:t>
            </a:r>
          </a:p>
          <a:p>
            <a:pPr algn="ctr"/>
            <a:r>
              <a:rPr lang="en-US" b="1"/>
              <a:t>1 week                48 hours              2 hours</a:t>
            </a:r>
          </a:p>
        </p:txBody>
      </p:sp>
      <p:sp>
        <p:nvSpPr>
          <p:cNvPr id="13325" name="Line 13"/>
          <p:cNvSpPr>
            <a:spLocks noChangeShapeType="1"/>
          </p:cNvSpPr>
          <p:nvPr/>
        </p:nvSpPr>
        <p:spPr bwMode="auto">
          <a:xfrm flipV="1">
            <a:off x="2627313" y="2997200"/>
            <a:ext cx="3960812" cy="1584325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1692275" y="4365625"/>
            <a:ext cx="1368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="1">
                <a:solidFill>
                  <a:srgbClr val="CC3300"/>
                </a:solidFill>
              </a:rPr>
              <a:t>5%</a:t>
            </a:r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6732588" y="2781300"/>
            <a:ext cx="647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="1">
                <a:solidFill>
                  <a:srgbClr val="CC3300"/>
                </a:solidFill>
              </a:rPr>
              <a:t>90%</a:t>
            </a:r>
          </a:p>
        </p:txBody>
      </p:sp>
      <p:sp>
        <p:nvSpPr>
          <p:cNvPr id="13328" name="Rectangle 16"/>
          <p:cNvSpPr>
            <a:spLocks noChangeArrowheads="1"/>
          </p:cNvSpPr>
          <p:nvPr/>
        </p:nvSpPr>
        <p:spPr bwMode="auto">
          <a:xfrm>
            <a:off x="7164388" y="3284538"/>
            <a:ext cx="13684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1600" b="1">
                <a:solidFill>
                  <a:srgbClr val="CC3300"/>
                </a:solidFill>
              </a:rPr>
              <a:t>Frequency</a:t>
            </a:r>
          </a:p>
        </p:txBody>
      </p:sp>
    </p:spTree>
    <p:extLst>
      <p:ext uri="{BB962C8B-B14F-4D97-AF65-F5344CB8AC3E}">
        <p14:creationId xmlns:p14="http://schemas.microsoft.com/office/powerpoint/2010/main" val="395637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7" name="Rectangle 3"/>
          <p:cNvSpPr>
            <a:spLocks noGrp="1" noChangeArrowheads="1"/>
          </p:cNvSpPr>
          <p:nvPr>
            <p:ph idx="1"/>
          </p:nvPr>
        </p:nvSpPr>
        <p:spPr>
          <a:xfrm>
            <a:off x="0" y="1785938"/>
            <a:ext cx="8820150" cy="414337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Frequency more variable over time</a:t>
            </a:r>
          </a:p>
          <a:p>
            <a:pPr lvl="1">
              <a:defRPr/>
            </a:pPr>
            <a:r>
              <a:rPr lang="en-GB" dirty="0"/>
              <a:t>Explain equivocal traditional anxiety research</a:t>
            </a:r>
          </a:p>
          <a:p>
            <a:pPr lvl="1"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Frequency easier for performers to recall and encode</a:t>
            </a:r>
          </a:p>
          <a:p>
            <a:pPr lvl="1">
              <a:defRPr/>
            </a:pPr>
            <a:r>
              <a:rPr lang="en-GB" dirty="0"/>
              <a:t>Evidence from mainstream psychology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Understanding….. Frequency </a:t>
            </a:r>
          </a:p>
          <a:p>
            <a:pPr lvl="1">
              <a:defRPr/>
            </a:pPr>
            <a:r>
              <a:rPr lang="en-GB" dirty="0"/>
              <a:t>Potentially a more sensitive dimension to use to underpin appropriate times for intervention during the preparation times for competition</a:t>
            </a:r>
          </a:p>
        </p:txBody>
      </p:sp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/>
          <a:lstStyle/>
          <a:p>
            <a:r>
              <a:rPr lang="en-GB" sz="3600" smtClean="0">
                <a:solidFill>
                  <a:schemeClr val="tx1"/>
                </a:solidFill>
              </a:rPr>
              <a:t>Early Frequency Research: Summary</a:t>
            </a:r>
            <a:endParaRPr lang="en-GB" sz="3600" smtClean="0"/>
          </a:p>
        </p:txBody>
      </p:sp>
    </p:spTree>
    <p:extLst>
      <p:ext uri="{BB962C8B-B14F-4D97-AF65-F5344CB8AC3E}">
        <p14:creationId xmlns:p14="http://schemas.microsoft.com/office/powerpoint/2010/main" val="78595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403" name="Rectangle 3"/>
          <p:cNvSpPr>
            <a:spLocks noGrp="1" noChangeArrowheads="1"/>
          </p:cNvSpPr>
          <p:nvPr>
            <p:ph idx="1"/>
          </p:nvPr>
        </p:nvSpPr>
        <p:spPr>
          <a:xfrm>
            <a:off x="0" y="2143125"/>
            <a:ext cx="9144000" cy="3714750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/>
              <a:t>Rationale for research</a:t>
            </a:r>
          </a:p>
          <a:p>
            <a:pPr lvl="1">
              <a:defRPr/>
            </a:pPr>
            <a:r>
              <a:rPr lang="en-GB" dirty="0"/>
              <a:t>Limited time-to-event research into the new dimensions</a:t>
            </a:r>
          </a:p>
          <a:p>
            <a:pPr lvl="1">
              <a:defRPr/>
            </a:pPr>
            <a:r>
              <a:rPr lang="en-GB" dirty="0"/>
              <a:t>Critical for the timing of interventions during preparation time for competition</a:t>
            </a:r>
          </a:p>
          <a:p>
            <a:pPr lvl="1">
              <a:defRPr/>
            </a:pPr>
            <a:endParaRPr lang="en-GB" dirty="0"/>
          </a:p>
          <a:p>
            <a:pPr lvl="1">
              <a:defRPr/>
            </a:pPr>
            <a:r>
              <a:rPr lang="en-GB" dirty="0"/>
              <a:t>Existing research</a:t>
            </a:r>
          </a:p>
          <a:p>
            <a:pPr lvl="2">
              <a:defRPr/>
            </a:pPr>
            <a:r>
              <a:rPr lang="en-GB" dirty="0"/>
              <a:t>Short temporal phases (48hr to 24 hr pre-competition)</a:t>
            </a:r>
          </a:p>
          <a:p>
            <a:pPr lvl="2">
              <a:defRPr/>
            </a:pPr>
            <a:r>
              <a:rPr lang="en-GB" dirty="0"/>
              <a:t>Research only assessing intensity and frequency</a:t>
            </a:r>
          </a:p>
          <a:p>
            <a:pPr lvl="3">
              <a:defRPr/>
            </a:pPr>
            <a:r>
              <a:rPr lang="en-GB" dirty="0"/>
              <a:t>What about research assessing intensity, direction and frequency of intrusions over time</a:t>
            </a:r>
          </a:p>
          <a:p>
            <a:pPr lvl="3">
              <a:buFontTx/>
              <a:buNone/>
              <a:defRPr/>
            </a:pPr>
            <a:endParaRPr lang="en-GB" dirty="0"/>
          </a:p>
          <a:p>
            <a:pPr lvl="2">
              <a:defRPr/>
            </a:pPr>
            <a:r>
              <a:rPr lang="en-GB" dirty="0"/>
              <a:t>Woodman and Hardy (2001)…. No research study has yet to consider the dimensions of intensity, </a:t>
            </a:r>
            <a:r>
              <a:rPr lang="en-GB" dirty="0" smtClean="0"/>
              <a:t>directional perceptions and </a:t>
            </a:r>
            <a:r>
              <a:rPr lang="en-GB" dirty="0"/>
              <a:t>frequency of cognitive intrusions collectively within one research design</a:t>
            </a:r>
          </a:p>
        </p:txBody>
      </p:sp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/>
          <a:lstStyle/>
          <a:p>
            <a:r>
              <a:rPr lang="en-GB" sz="3600" dirty="0" smtClean="0">
                <a:solidFill>
                  <a:schemeClr val="tx1"/>
                </a:solidFill>
              </a:rPr>
              <a:t>More Contemporary Temporal Research: The 'new' dimensions</a:t>
            </a:r>
            <a:endParaRPr lang="en-GB" sz="3600" dirty="0" smtClean="0"/>
          </a:p>
        </p:txBody>
      </p:sp>
    </p:spTree>
    <p:extLst>
      <p:ext uri="{BB962C8B-B14F-4D97-AF65-F5344CB8AC3E}">
        <p14:creationId xmlns:p14="http://schemas.microsoft.com/office/powerpoint/2010/main" val="347133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547" name="Rectangle 3"/>
          <p:cNvSpPr>
            <a:spLocks noGrp="1" noChangeArrowheads="1"/>
          </p:cNvSpPr>
          <p:nvPr>
            <p:ph idx="1"/>
          </p:nvPr>
        </p:nvSpPr>
        <p:spPr>
          <a:xfrm>
            <a:off x="733425" y="2149475"/>
            <a:ext cx="4175125" cy="3898900"/>
          </a:xfrm>
        </p:spPr>
        <p:txBody>
          <a:bodyPr/>
          <a:lstStyle/>
          <a:p>
            <a:pPr>
              <a:buFontTx/>
              <a:buNone/>
            </a:pPr>
            <a:endParaRPr lang="en-GB" sz="1600" dirty="0" smtClean="0"/>
          </a:p>
          <a:p>
            <a:pPr lvl="1"/>
            <a:r>
              <a:rPr lang="en-GB" sz="2000" dirty="0" smtClean="0"/>
              <a:t>Function of Skill Level</a:t>
            </a:r>
          </a:p>
          <a:p>
            <a:pPr lvl="1"/>
            <a:r>
              <a:rPr lang="en-GB" sz="2000" dirty="0" smtClean="0"/>
              <a:t>82 competitive athletes</a:t>
            </a:r>
          </a:p>
          <a:p>
            <a:pPr lvl="2"/>
            <a:r>
              <a:rPr lang="en-GB" sz="1800" dirty="0" smtClean="0"/>
              <a:t>National (37)</a:t>
            </a:r>
          </a:p>
          <a:p>
            <a:pPr lvl="2"/>
            <a:r>
              <a:rPr lang="en-GB" sz="1800" dirty="0" smtClean="0"/>
              <a:t>Club (45)</a:t>
            </a:r>
          </a:p>
          <a:p>
            <a:pPr lvl="1"/>
            <a:endParaRPr lang="en-GB" sz="2000" dirty="0" smtClean="0"/>
          </a:p>
          <a:p>
            <a:pPr lvl="1"/>
            <a:r>
              <a:rPr lang="en-GB" sz="2000" dirty="0" smtClean="0"/>
              <a:t>Time phases</a:t>
            </a:r>
          </a:p>
          <a:p>
            <a:pPr lvl="2"/>
            <a:r>
              <a:rPr lang="en-GB" sz="1800" dirty="0" smtClean="0"/>
              <a:t>7 days 	•  1 hour</a:t>
            </a:r>
          </a:p>
          <a:p>
            <a:pPr lvl="2"/>
            <a:r>
              <a:rPr lang="en-GB" sz="1800" dirty="0" smtClean="0"/>
              <a:t>2 days</a:t>
            </a:r>
            <a:r>
              <a:rPr lang="en-GB" dirty="0"/>
              <a:t>	</a:t>
            </a:r>
            <a:r>
              <a:rPr lang="en-GB" sz="1800" dirty="0" smtClean="0"/>
              <a:t>•  30 </a:t>
            </a:r>
            <a:r>
              <a:rPr lang="en-GB" sz="1800" dirty="0" err="1" smtClean="0"/>
              <a:t>mins</a:t>
            </a:r>
            <a:endParaRPr lang="en-GB" sz="1800" dirty="0" smtClean="0"/>
          </a:p>
          <a:p>
            <a:pPr lvl="2"/>
            <a:r>
              <a:rPr lang="en-GB" sz="1800" dirty="0" smtClean="0"/>
              <a:t>1 day		</a:t>
            </a: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285750" y="1500188"/>
            <a:ext cx="838200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000"/>
              <a:t>Competitive anxiety responses in the week leading up to competition: The role of intensity, direction and frequency dimensions</a:t>
            </a:r>
            <a:endParaRPr lang="en-GB" sz="1600"/>
          </a:p>
        </p:txBody>
      </p:sp>
      <p:sp>
        <p:nvSpPr>
          <p:cNvPr id="492549" name="Text Box 5"/>
          <p:cNvSpPr txBox="1">
            <a:spLocks noChangeArrowheads="1"/>
          </p:cNvSpPr>
          <p:nvPr/>
        </p:nvSpPr>
        <p:spPr bwMode="auto">
          <a:xfrm>
            <a:off x="5364163" y="2384782"/>
            <a:ext cx="3636962" cy="37242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–"/>
            </a:pPr>
            <a:r>
              <a:rPr lang="en-GB" sz="2400"/>
              <a:t> CSAI-2 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GB" sz="2000"/>
              <a:t> Intensity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GB" sz="2000"/>
              <a:t> Direction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GB" sz="2000"/>
              <a:t> Frequency of intrusions</a:t>
            </a:r>
            <a:endParaRPr lang="en-GB" sz="2400"/>
          </a:p>
          <a:p>
            <a:pPr>
              <a:spcBef>
                <a:spcPct val="50000"/>
              </a:spcBef>
              <a:buFontTx/>
              <a:buChar char="–"/>
            </a:pPr>
            <a:r>
              <a:rPr lang="en-GB" sz="2400"/>
              <a:t> Data Analysis</a:t>
            </a:r>
          </a:p>
          <a:p>
            <a:pPr lvl="1">
              <a:spcBef>
                <a:spcPct val="50000"/>
              </a:spcBef>
              <a:buFontTx/>
              <a:buChar char="•"/>
            </a:pPr>
            <a:r>
              <a:rPr lang="en-GB" sz="2400"/>
              <a:t> </a:t>
            </a:r>
            <a:r>
              <a:rPr lang="en-GB" sz="2000"/>
              <a:t>MANOVA-RM (skill x time)</a:t>
            </a:r>
          </a:p>
          <a:p>
            <a:pPr lvl="1">
              <a:spcBef>
                <a:spcPct val="50000"/>
              </a:spcBef>
            </a:pPr>
            <a:endParaRPr lang="en-GB" sz="2000"/>
          </a:p>
        </p:txBody>
      </p:sp>
      <p:sp>
        <p:nvSpPr>
          <p:cNvPr id="16389" name="Title 7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819150"/>
          </a:xfrm>
        </p:spPr>
        <p:txBody>
          <a:bodyPr/>
          <a:lstStyle/>
          <a:p>
            <a:r>
              <a:rPr lang="en-GB" smtClean="0">
                <a:solidFill>
                  <a:schemeClr val="tx1"/>
                </a:solidFill>
              </a:rPr>
              <a:t>Hanton, Thomas &amp; Maynard (2004)</a:t>
            </a:r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417518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4657" name="Group 65"/>
          <p:cNvGraphicFramePr>
            <a:graphicFrameLocks noGrp="1"/>
          </p:cNvGraphicFramePr>
          <p:nvPr/>
        </p:nvGraphicFramePr>
        <p:xfrm>
          <a:off x="249238" y="1700213"/>
          <a:ext cx="8643937" cy="4537075"/>
        </p:xfrm>
        <a:graphic>
          <a:graphicData uri="http://schemas.openxmlformats.org/drawingml/2006/table">
            <a:tbl>
              <a:tblPr/>
              <a:tblGrid>
                <a:gridCol w="2881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13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1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Between Subject Effects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Within Subject Effects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Direction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Intensity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Frequency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7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Cognitive Anxiety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Club athletes more negative interpretation than National athletes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Somatic Anxiety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Club athletes more negative interpretation than National athletes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Cognitive Anxiety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↑ 2 hr to 30 min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Somatic Anxiety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↑ 2 hr to 30 min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Self confidence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↓ 2 hr to 30 min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Cognitive Anxiety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↑ 7 days to 2 days, ↑  1 day to 2 hrs, ↑ 2hrs to 30 min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Somatic Anxiety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↑ 7 days to 2 days, ↑ 2hrs to 30 min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Self confidence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Times New Roman" pitchFamily="18" charset="0"/>
                        </a:rPr>
                        <a:t>- ↑ 7 days to 2 days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427" name="Title 21"/>
          <p:cNvSpPr>
            <a:spLocks noGrp="1"/>
          </p:cNvSpPr>
          <p:nvPr>
            <p:ph type="title"/>
          </p:nvPr>
        </p:nvSpPr>
        <p:spPr>
          <a:xfrm>
            <a:off x="0" y="642938"/>
            <a:ext cx="9144000" cy="1143000"/>
          </a:xfrm>
        </p:spPr>
        <p:txBody>
          <a:bodyPr/>
          <a:lstStyle/>
          <a:p>
            <a:r>
              <a:rPr lang="en-GB" sz="2400" smtClean="0">
                <a:solidFill>
                  <a:schemeClr val="tx1"/>
                </a:solidFill>
              </a:rPr>
              <a:t>Hanton, Thomas &amp; Maynard (2004): Summary of Findings</a:t>
            </a:r>
            <a:endParaRPr lang="en-GB" sz="2400" smtClean="0"/>
          </a:p>
        </p:txBody>
      </p:sp>
    </p:spTree>
    <p:extLst>
      <p:ext uri="{BB962C8B-B14F-4D97-AF65-F5344CB8AC3E}">
        <p14:creationId xmlns:p14="http://schemas.microsoft.com/office/powerpoint/2010/main" val="25036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smtClean="0"/>
              <a:t>Symptoms change (intensity/frequency) during competition preparation</a:t>
            </a:r>
          </a:p>
          <a:p>
            <a:endParaRPr lang="en-GB" sz="2400" smtClean="0"/>
          </a:p>
          <a:p>
            <a:r>
              <a:rPr lang="en-GB" sz="2400" smtClean="0"/>
              <a:t>Frequency of intrusions more sensitive to temporal change than intensity </a:t>
            </a:r>
          </a:p>
          <a:p>
            <a:endParaRPr lang="en-GB" sz="2400" smtClean="0"/>
          </a:p>
          <a:p>
            <a:r>
              <a:rPr lang="en-GB" sz="2400" smtClean="0"/>
              <a:t>Skill level an insensitive between subjects variable across all the dimensions</a:t>
            </a:r>
            <a:endParaRPr lang="en-GB" smtClean="0"/>
          </a:p>
        </p:txBody>
      </p:sp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1143000"/>
          </a:xfrm>
        </p:spPr>
        <p:txBody>
          <a:bodyPr/>
          <a:lstStyle/>
          <a:p>
            <a:r>
              <a:rPr lang="en-GB" sz="3200" smtClean="0">
                <a:solidFill>
                  <a:schemeClr val="tx1"/>
                </a:solidFill>
              </a:rPr>
              <a:t>Hanton, Thomas &amp; Maynard (2004): Summary</a:t>
            </a:r>
            <a:r>
              <a:rPr lang="en-GB" sz="320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1303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dvantag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Advantage.thmx</Template>
  <TotalTime>121</TotalTime>
  <Words>1096</Words>
  <Application>Microsoft Office PowerPoint</Application>
  <PresentationFormat>On-screen Show (4:3)</PresentationFormat>
  <Paragraphs>185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ＭＳ Ｐゴシック</vt:lpstr>
      <vt:lpstr>Arial</vt:lpstr>
      <vt:lpstr>Calibri</vt:lpstr>
      <vt:lpstr>Rockwell</vt:lpstr>
      <vt:lpstr>Times New Roman</vt:lpstr>
      <vt:lpstr>Wingdings</vt:lpstr>
      <vt:lpstr>Advantage</vt:lpstr>
      <vt:lpstr>Frequency of Cognitive Intrusions</vt:lpstr>
      <vt:lpstr>PowerPoint Presentation</vt:lpstr>
      <vt:lpstr>Temporal MAT Predictions: Intensity </vt:lpstr>
      <vt:lpstr>Time-to-event: Why bother ??</vt:lpstr>
      <vt:lpstr>Time-to-event: Why bother ??</vt:lpstr>
      <vt:lpstr>Further Considerations </vt:lpstr>
      <vt:lpstr>Temporal Research I: Intensity</vt:lpstr>
      <vt:lpstr>Temporal Research II: Intensity….</vt:lpstr>
      <vt:lpstr> MAT Limitations… </vt:lpstr>
      <vt:lpstr>Frequency of intrusions</vt:lpstr>
      <vt:lpstr>Early Frequency Research….</vt:lpstr>
      <vt:lpstr>Early Frequency Findings (2)</vt:lpstr>
      <vt:lpstr>Early Frequency Research: Summary</vt:lpstr>
      <vt:lpstr>More Contemporary Temporal Research: The 'new' dimensions</vt:lpstr>
      <vt:lpstr>Hanton, Thomas &amp; Maynard (2004)</vt:lpstr>
      <vt:lpstr>Hanton, Thomas &amp; Maynard (2004): Summary of Findings</vt:lpstr>
      <vt:lpstr>Hanton, Thomas &amp; Maynard (2004): Summary </vt:lpstr>
    </vt:vector>
  </TitlesOfParts>
  <Company>Trinity Saint David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Anxiety Part 2</dc:title>
  <dc:creator>SHOE4</dc:creator>
  <cp:lastModifiedBy>Administrator</cp:lastModifiedBy>
  <cp:revision>11</cp:revision>
  <dcterms:created xsi:type="dcterms:W3CDTF">2016-02-08T21:43:07Z</dcterms:created>
  <dcterms:modified xsi:type="dcterms:W3CDTF">2020-10-07T20:37:58Z</dcterms:modified>
</cp:coreProperties>
</file>