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58" r:id="rId4"/>
    <p:sldId id="260" r:id="rId5"/>
    <p:sldId id="628" r:id="rId6"/>
    <p:sldId id="262" r:id="rId7"/>
    <p:sldId id="629" r:id="rId8"/>
    <p:sldId id="631" r:id="rId9"/>
    <p:sldId id="632" r:id="rId10"/>
    <p:sldId id="633" r:id="rId11"/>
    <p:sldId id="634" r:id="rId12"/>
    <p:sldId id="635" r:id="rId13"/>
    <p:sldId id="263" r:id="rId14"/>
    <p:sldId id="264" r:id="rId15"/>
    <p:sldId id="261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630" r:id="rId34"/>
    <p:sldId id="282" r:id="rId35"/>
    <p:sldId id="283" r:id="rId36"/>
    <p:sldId id="284" r:id="rId37"/>
    <p:sldId id="285" r:id="rId38"/>
    <p:sldId id="286" r:id="rId39"/>
    <p:sldId id="287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D69D35-81B2-4DAF-9497-FB235CFD8E6A}" v="5" dt="2026-10-09T13:10:05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24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3AA4783D-B629-4C18-8A49-DE15C3FB0EA2}"/>
    <pc:docChg chg="undo custSel addSld delSld modSld sldOrd">
      <pc:chgData name="Justin Evans" userId="2ee3c1af-825e-450d-8b1e-d59252291e99" providerId="ADAL" clId="{3AA4783D-B629-4C18-8A49-DE15C3FB0EA2}" dt="2026-10-09T14:17:57.441" v="202" actId="1076"/>
      <pc:docMkLst>
        <pc:docMk/>
      </pc:docMkLst>
      <pc:sldChg chg="modSp mod">
        <pc:chgData name="Justin Evans" userId="2ee3c1af-825e-450d-8b1e-d59252291e99" providerId="ADAL" clId="{3AA4783D-B629-4C18-8A49-DE15C3FB0EA2}" dt="2026-10-09T11:52:05.579" v="156" actId="20577"/>
        <pc:sldMkLst>
          <pc:docMk/>
          <pc:sldMk cId="0" sldId="256"/>
        </pc:sldMkLst>
        <pc:spChg chg="mod">
          <ac:chgData name="Justin Evans" userId="2ee3c1af-825e-450d-8b1e-d59252291e99" providerId="ADAL" clId="{3AA4783D-B629-4C18-8A49-DE15C3FB0EA2}" dt="2026-10-09T11:52:05.579" v="156" actId="20577"/>
          <ac:spMkLst>
            <pc:docMk/>
            <pc:sldMk cId="0" sldId="256"/>
            <ac:spMk id="6" creationId="{00000000-0000-0000-0000-000000000000}"/>
          </ac:spMkLst>
        </pc:spChg>
      </pc:sldChg>
      <pc:sldChg chg="del">
        <pc:chgData name="Justin Evans" userId="2ee3c1af-825e-450d-8b1e-d59252291e99" providerId="ADAL" clId="{3AA4783D-B629-4C18-8A49-DE15C3FB0EA2}" dt="2026-10-08T10:19:11.134" v="19" actId="2696"/>
        <pc:sldMkLst>
          <pc:docMk/>
          <pc:sldMk cId="0" sldId="259"/>
        </pc:sldMkLst>
      </pc:sldChg>
      <pc:sldChg chg="modSp mod">
        <pc:chgData name="Justin Evans" userId="2ee3c1af-825e-450d-8b1e-d59252291e99" providerId="ADAL" clId="{3AA4783D-B629-4C18-8A49-DE15C3FB0EA2}" dt="2026-10-08T10:18:59.269" v="18" actId="20577"/>
        <pc:sldMkLst>
          <pc:docMk/>
          <pc:sldMk cId="0" sldId="260"/>
        </pc:sldMkLst>
        <pc:spChg chg="mod">
          <ac:chgData name="Justin Evans" userId="2ee3c1af-825e-450d-8b1e-d59252291e99" providerId="ADAL" clId="{3AA4783D-B629-4C18-8A49-DE15C3FB0EA2}" dt="2026-10-08T10:18:59.269" v="18" actId="20577"/>
          <ac:spMkLst>
            <pc:docMk/>
            <pc:sldMk cId="0" sldId="260"/>
            <ac:spMk id="4" creationId="{00000000-0000-0000-0000-000000000000}"/>
          </ac:spMkLst>
        </pc:spChg>
      </pc:sldChg>
      <pc:sldChg chg="addSp delSp modSp mod ord">
        <pc:chgData name="Justin Evans" userId="2ee3c1af-825e-450d-8b1e-d59252291e99" providerId="ADAL" clId="{3AA4783D-B629-4C18-8A49-DE15C3FB0EA2}" dt="2026-10-08T10:21:07.558" v="34" actId="22"/>
        <pc:sldMkLst>
          <pc:docMk/>
          <pc:sldMk cId="0" sldId="262"/>
        </pc:sldMkLst>
        <pc:picChg chg="add del mod">
          <ac:chgData name="Justin Evans" userId="2ee3c1af-825e-450d-8b1e-d59252291e99" providerId="ADAL" clId="{3AA4783D-B629-4C18-8A49-DE15C3FB0EA2}" dt="2026-10-08T10:21:07.558" v="34" actId="22"/>
          <ac:picMkLst>
            <pc:docMk/>
            <pc:sldMk cId="0" sldId="262"/>
            <ac:picMk id="11" creationId="{652EFA39-0894-2F56-6ED4-3ADDBF27CE39}"/>
          </ac:picMkLst>
        </pc:picChg>
      </pc:sldChg>
      <pc:sldChg chg="ord">
        <pc:chgData name="Justin Evans" userId="2ee3c1af-825e-450d-8b1e-d59252291e99" providerId="ADAL" clId="{3AA4783D-B629-4C18-8A49-DE15C3FB0EA2}" dt="2026-10-08T10:19:34.604" v="23"/>
        <pc:sldMkLst>
          <pc:docMk/>
          <pc:sldMk cId="0" sldId="263"/>
        </pc:sldMkLst>
      </pc:sldChg>
      <pc:sldChg chg="ord">
        <pc:chgData name="Justin Evans" userId="2ee3c1af-825e-450d-8b1e-d59252291e99" providerId="ADAL" clId="{3AA4783D-B629-4C18-8A49-DE15C3FB0EA2}" dt="2026-10-08T10:19:39.590" v="25"/>
        <pc:sldMkLst>
          <pc:docMk/>
          <pc:sldMk cId="0" sldId="264"/>
        </pc:sldMkLst>
      </pc:sldChg>
      <pc:sldChg chg="modSp mod">
        <pc:chgData name="Justin Evans" userId="2ee3c1af-825e-450d-8b1e-d59252291e99" providerId="ADAL" clId="{3AA4783D-B629-4C18-8A49-DE15C3FB0EA2}" dt="2026-10-06T14:48:34.326" v="15" actId="20577"/>
        <pc:sldMkLst>
          <pc:docMk/>
          <pc:sldMk cId="0" sldId="266"/>
        </pc:sldMkLst>
        <pc:spChg chg="mod">
          <ac:chgData name="Justin Evans" userId="2ee3c1af-825e-450d-8b1e-d59252291e99" providerId="ADAL" clId="{3AA4783D-B629-4C18-8A49-DE15C3FB0EA2}" dt="2026-10-06T14:48:34.326" v="15" actId="20577"/>
          <ac:spMkLst>
            <pc:docMk/>
            <pc:sldMk cId="0" sldId="266"/>
            <ac:spMk id="9" creationId="{00000000-0000-0000-0000-000000000000}"/>
          </ac:spMkLst>
        </pc:spChg>
      </pc:sldChg>
      <pc:sldChg chg="mod modShow">
        <pc:chgData name="Justin Evans" userId="2ee3c1af-825e-450d-8b1e-d59252291e99" providerId="ADAL" clId="{3AA4783D-B629-4C18-8A49-DE15C3FB0EA2}" dt="2026-10-08T10:20:21.285" v="27" actId="729"/>
        <pc:sldMkLst>
          <pc:docMk/>
          <pc:sldMk cId="0" sldId="267"/>
        </pc:sldMkLst>
      </pc:sldChg>
      <pc:sldChg chg="mod modShow">
        <pc:chgData name="Justin Evans" userId="2ee3c1af-825e-450d-8b1e-d59252291e99" providerId="ADAL" clId="{3AA4783D-B629-4C18-8A49-DE15C3FB0EA2}" dt="2026-10-08T10:20:16.796" v="26" actId="729"/>
        <pc:sldMkLst>
          <pc:docMk/>
          <pc:sldMk cId="0" sldId="268"/>
        </pc:sldMkLst>
      </pc:sldChg>
      <pc:sldChg chg="modNotesTx">
        <pc:chgData name="Justin Evans" userId="2ee3c1af-825e-450d-8b1e-d59252291e99" providerId="ADAL" clId="{3AA4783D-B629-4C18-8A49-DE15C3FB0EA2}" dt="2026-10-08T10:48:11.356" v="145" actId="6549"/>
        <pc:sldMkLst>
          <pc:docMk/>
          <pc:sldMk cId="0" sldId="271"/>
        </pc:sldMkLst>
      </pc:sldChg>
      <pc:sldChg chg="modAnim">
        <pc:chgData name="Justin Evans" userId="2ee3c1af-825e-450d-8b1e-d59252291e99" providerId="ADAL" clId="{3AA4783D-B629-4C18-8A49-DE15C3FB0EA2}" dt="2026-10-09T13:10:05.571" v="161"/>
        <pc:sldMkLst>
          <pc:docMk/>
          <pc:sldMk cId="0" sldId="283"/>
        </pc:sldMkLst>
      </pc:sldChg>
      <pc:sldChg chg="addSp delSp modSp add mod ord modNotesTx">
        <pc:chgData name="Justin Evans" userId="2ee3c1af-825e-450d-8b1e-d59252291e99" providerId="ADAL" clId="{3AA4783D-B629-4C18-8A49-DE15C3FB0EA2}" dt="2026-10-08T10:22:41.007" v="144" actId="6549"/>
        <pc:sldMkLst>
          <pc:docMk/>
          <pc:sldMk cId="3072320290" sldId="629"/>
        </pc:sldMkLst>
        <pc:spChg chg="mod">
          <ac:chgData name="Justin Evans" userId="2ee3c1af-825e-450d-8b1e-d59252291e99" providerId="ADAL" clId="{3AA4783D-B629-4C18-8A49-DE15C3FB0EA2}" dt="2026-10-08T10:21:31.031" v="45" actId="20577"/>
          <ac:spMkLst>
            <pc:docMk/>
            <pc:sldMk cId="3072320290" sldId="629"/>
            <ac:spMk id="2" creationId="{869306B1-E0A7-BABB-F8D2-50EB1468E812}"/>
          </ac:spMkLst>
        </pc:spChg>
        <pc:spChg chg="del mod">
          <ac:chgData name="Justin Evans" userId="2ee3c1af-825e-450d-8b1e-d59252291e99" providerId="ADAL" clId="{3AA4783D-B629-4C18-8A49-DE15C3FB0EA2}" dt="2026-10-08T10:21:32.452" v="49"/>
          <ac:spMkLst>
            <pc:docMk/>
            <pc:sldMk cId="3072320290" sldId="629"/>
            <ac:spMk id="3" creationId="{E23930B4-CDE3-53CF-BA99-7B6D34C6E050}"/>
          </ac:spMkLst>
        </pc:spChg>
        <pc:spChg chg="del mod">
          <ac:chgData name="Justin Evans" userId="2ee3c1af-825e-450d-8b1e-d59252291e99" providerId="ADAL" clId="{3AA4783D-B629-4C18-8A49-DE15C3FB0EA2}" dt="2026-10-08T10:21:32.452" v="47"/>
          <ac:spMkLst>
            <pc:docMk/>
            <pc:sldMk cId="3072320290" sldId="629"/>
            <ac:spMk id="4" creationId="{8D3B4D1F-F0DF-F685-B881-F6DF955A2A69}"/>
          </ac:spMkLst>
        </pc:spChg>
        <pc:spChg chg="add mod">
          <ac:chgData name="Justin Evans" userId="2ee3c1af-825e-450d-8b1e-d59252291e99" providerId="ADAL" clId="{3AA4783D-B629-4C18-8A49-DE15C3FB0EA2}" dt="2026-10-08T10:22:32.144" v="142" actId="20577"/>
          <ac:spMkLst>
            <pc:docMk/>
            <pc:sldMk cId="3072320290" sldId="629"/>
            <ac:spMk id="8" creationId="{A6F0BFBE-CF07-39A9-1E26-182C21273615}"/>
          </ac:spMkLst>
        </pc:spChg>
        <pc:picChg chg="add mod">
          <ac:chgData name="Justin Evans" userId="2ee3c1af-825e-450d-8b1e-d59252291e99" providerId="ADAL" clId="{3AA4783D-B629-4C18-8A49-DE15C3FB0EA2}" dt="2026-10-08T10:22:35.617" v="143" actId="1076"/>
          <ac:picMkLst>
            <pc:docMk/>
            <pc:sldMk cId="3072320290" sldId="629"/>
            <ac:picMk id="6" creationId="{6D8483A2-EF9B-8792-E321-FC6AEFC408E1}"/>
          </ac:picMkLst>
        </pc:picChg>
      </pc:sldChg>
      <pc:sldChg chg="addSp modSp new mod">
        <pc:chgData name="Justin Evans" userId="2ee3c1af-825e-450d-8b1e-d59252291e99" providerId="ADAL" clId="{3AA4783D-B629-4C18-8A49-DE15C3FB0EA2}" dt="2026-10-09T13:42:44.788" v="163" actId="931"/>
        <pc:sldMkLst>
          <pc:docMk/>
          <pc:sldMk cId="617576264" sldId="630"/>
        </pc:sldMkLst>
        <pc:picChg chg="add mod">
          <ac:chgData name="Justin Evans" userId="2ee3c1af-825e-450d-8b1e-d59252291e99" providerId="ADAL" clId="{3AA4783D-B629-4C18-8A49-DE15C3FB0EA2}" dt="2026-10-09T13:42:44.788" v="163" actId="931"/>
          <ac:picMkLst>
            <pc:docMk/>
            <pc:sldMk cId="617576264" sldId="630"/>
            <ac:picMk id="3" creationId="{072A29BE-8C7D-D13D-5D3F-37437D38D02E}"/>
          </ac:picMkLst>
        </pc:picChg>
      </pc:sldChg>
      <pc:sldChg chg="addSp delSp modSp add mod">
        <pc:chgData name="Justin Evans" userId="2ee3c1af-825e-450d-8b1e-d59252291e99" providerId="ADAL" clId="{3AA4783D-B629-4C18-8A49-DE15C3FB0EA2}" dt="2026-10-09T14:14:45.085" v="184" actId="1076"/>
        <pc:sldMkLst>
          <pc:docMk/>
          <pc:sldMk cId="3634459296" sldId="631"/>
        </pc:sldMkLst>
        <pc:spChg chg="del mod">
          <ac:chgData name="Justin Evans" userId="2ee3c1af-825e-450d-8b1e-d59252291e99" providerId="ADAL" clId="{3AA4783D-B629-4C18-8A49-DE15C3FB0EA2}" dt="2026-10-09T14:13:50.787" v="175" actId="21"/>
          <ac:spMkLst>
            <pc:docMk/>
            <pc:sldMk cId="3634459296" sldId="631"/>
            <ac:spMk id="2" creationId="{0CC616EB-6283-FBFB-32A9-84CA1B9428A3}"/>
          </ac:spMkLst>
        </pc:spChg>
        <pc:spChg chg="del mod">
          <ac:chgData name="Justin Evans" userId="2ee3c1af-825e-450d-8b1e-d59252291e99" providerId="ADAL" clId="{3AA4783D-B629-4C18-8A49-DE15C3FB0EA2}" dt="2026-10-09T14:13:40.658" v="169"/>
          <ac:spMkLst>
            <pc:docMk/>
            <pc:sldMk cId="3634459296" sldId="631"/>
            <ac:spMk id="8" creationId="{0880C87A-8E91-8B72-FE77-FEC190BE4D43}"/>
          </ac:spMkLst>
        </pc:spChg>
        <pc:picChg chg="add mod">
          <ac:chgData name="Justin Evans" userId="2ee3c1af-825e-450d-8b1e-d59252291e99" providerId="ADAL" clId="{3AA4783D-B629-4C18-8A49-DE15C3FB0EA2}" dt="2026-10-09T14:14:45.085" v="184" actId="1076"/>
          <ac:picMkLst>
            <pc:docMk/>
            <pc:sldMk cId="3634459296" sldId="631"/>
            <ac:picMk id="4" creationId="{DFA8F373-4FC0-D5E8-C2AD-E55A8629D65E}"/>
          </ac:picMkLst>
        </pc:picChg>
        <pc:picChg chg="del">
          <ac:chgData name="Justin Evans" userId="2ee3c1af-825e-450d-8b1e-d59252291e99" providerId="ADAL" clId="{3AA4783D-B629-4C18-8A49-DE15C3FB0EA2}" dt="2026-10-09T14:13:34.378" v="165" actId="478"/>
          <ac:picMkLst>
            <pc:docMk/>
            <pc:sldMk cId="3634459296" sldId="631"/>
            <ac:picMk id="6" creationId="{6A2A8803-960B-5B6A-80B2-1CF805048AEA}"/>
          </ac:picMkLst>
        </pc:picChg>
      </pc:sldChg>
      <pc:sldChg chg="addSp delSp modSp add mod setBg">
        <pc:chgData name="Justin Evans" userId="2ee3c1af-825e-450d-8b1e-d59252291e99" providerId="ADAL" clId="{3AA4783D-B629-4C18-8A49-DE15C3FB0EA2}" dt="2026-10-09T14:15:36.537" v="188" actId="26606"/>
        <pc:sldMkLst>
          <pc:docMk/>
          <pc:sldMk cId="3157096844" sldId="632"/>
        </pc:sldMkLst>
        <pc:spChg chg="del mod">
          <ac:chgData name="Justin Evans" userId="2ee3c1af-825e-450d-8b1e-d59252291e99" providerId="ADAL" clId="{3AA4783D-B629-4C18-8A49-DE15C3FB0EA2}" dt="2026-10-09T14:15:25.091" v="187" actId="478"/>
          <ac:spMkLst>
            <pc:docMk/>
            <pc:sldMk cId="3157096844" sldId="632"/>
            <ac:spMk id="5" creationId="{E92BF383-72F9-C046-E633-F5AA4FFD5857}"/>
          </ac:spMkLst>
        </pc:spChg>
        <pc:spChg chg="add del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12" creationId="{F0A604E4-7307-451C-93BE-F1F7E1BF3BF8}"/>
          </ac:spMkLst>
        </pc:spChg>
        <pc:spChg chg="add del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14" creationId="{F7F3A0AA-35E5-4085-942B-737839030604}"/>
          </ac:spMkLst>
        </pc:spChg>
        <pc:spChg chg="add del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16" creationId="{402F5C38-C747-4173-ABBF-656E39E82130}"/>
          </ac:spMkLst>
        </pc:spChg>
        <pc:spChg chg="add del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18" creationId="{E37EECFC-A684-4391-AE85-4CDAF5565F61}"/>
          </ac:spMkLst>
        </pc:spChg>
        <pc:spChg chg="add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23" creationId="{AB8C311F-7253-4AED-9701-7FC0708C41C7}"/>
          </ac:spMkLst>
        </pc:spChg>
        <pc:spChg chg="add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25" creationId="{E2384209-CB15-4CDF-9D31-C44FD9A3F20D}"/>
          </ac:spMkLst>
        </pc:spChg>
        <pc:spChg chg="add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27" creationId="{2633B3B5-CC90-43F0-8714-D31D1F3F0209}"/>
          </ac:spMkLst>
        </pc:spChg>
        <pc:spChg chg="add">
          <ac:chgData name="Justin Evans" userId="2ee3c1af-825e-450d-8b1e-d59252291e99" providerId="ADAL" clId="{3AA4783D-B629-4C18-8A49-DE15C3FB0EA2}" dt="2026-10-09T14:15:36.537" v="188" actId="26606"/>
          <ac:spMkLst>
            <pc:docMk/>
            <pc:sldMk cId="3157096844" sldId="632"/>
            <ac:spMk id="29" creationId="{A8D57A06-A426-446D-B02C-A2DC6B62E45E}"/>
          </ac:spMkLst>
        </pc:spChg>
        <pc:picChg chg="add mod">
          <ac:chgData name="Justin Evans" userId="2ee3c1af-825e-450d-8b1e-d59252291e99" providerId="ADAL" clId="{3AA4783D-B629-4C18-8A49-DE15C3FB0EA2}" dt="2026-10-09T14:15:36.537" v="188" actId="26606"/>
          <ac:picMkLst>
            <pc:docMk/>
            <pc:sldMk cId="3157096844" sldId="632"/>
            <ac:picMk id="3" creationId="{491E46CA-4F9F-35E6-A149-CE4B3EC56EA0}"/>
          </ac:picMkLst>
        </pc:picChg>
        <pc:picChg chg="ord">
          <ac:chgData name="Justin Evans" userId="2ee3c1af-825e-450d-8b1e-d59252291e99" providerId="ADAL" clId="{3AA4783D-B629-4C18-8A49-DE15C3FB0EA2}" dt="2026-10-09T14:15:21.227" v="186" actId="26606"/>
          <ac:picMkLst>
            <pc:docMk/>
            <pc:sldMk cId="3157096844" sldId="632"/>
            <ac:picMk id="7" creationId="{C14AE96A-AF43-B6B8-947A-DE16FBA3AFE2}"/>
          </ac:picMkLst>
        </pc:picChg>
      </pc:sldChg>
      <pc:sldChg chg="addSp modSp add mod setBg setClrOvrMap">
        <pc:chgData name="Justin Evans" userId="2ee3c1af-825e-450d-8b1e-d59252291e99" providerId="ADAL" clId="{3AA4783D-B629-4C18-8A49-DE15C3FB0EA2}" dt="2026-10-09T14:16:29.706" v="192" actId="26606"/>
        <pc:sldMkLst>
          <pc:docMk/>
          <pc:sldMk cId="4107539160" sldId="633"/>
        </pc:sldMkLst>
        <pc:spChg chg="mod">
          <ac:chgData name="Justin Evans" userId="2ee3c1af-825e-450d-8b1e-d59252291e99" providerId="ADAL" clId="{3AA4783D-B629-4C18-8A49-DE15C3FB0EA2}" dt="2026-10-09T14:16:29.706" v="192" actId="26606"/>
          <ac:spMkLst>
            <pc:docMk/>
            <pc:sldMk cId="4107539160" sldId="633"/>
            <ac:spMk id="5" creationId="{FB3A9223-9459-9F4E-3B7A-8DA039AABCDC}"/>
          </ac:spMkLst>
        </pc:spChg>
        <pc:picChg chg="add mod">
          <ac:chgData name="Justin Evans" userId="2ee3c1af-825e-450d-8b1e-d59252291e99" providerId="ADAL" clId="{3AA4783D-B629-4C18-8A49-DE15C3FB0EA2}" dt="2026-10-09T14:16:29.706" v="192" actId="26606"/>
          <ac:picMkLst>
            <pc:docMk/>
            <pc:sldMk cId="4107539160" sldId="633"/>
            <ac:picMk id="3" creationId="{AF9D5DD9-44D7-41FD-C48B-0C07DDFC3FB1}"/>
          </ac:picMkLst>
        </pc:picChg>
        <pc:picChg chg="ord">
          <ac:chgData name="Justin Evans" userId="2ee3c1af-825e-450d-8b1e-d59252291e99" providerId="ADAL" clId="{3AA4783D-B629-4C18-8A49-DE15C3FB0EA2}" dt="2026-10-09T14:16:29.706" v="192" actId="26606"/>
          <ac:picMkLst>
            <pc:docMk/>
            <pc:sldMk cId="4107539160" sldId="633"/>
            <ac:picMk id="7" creationId="{5B293E7D-19EF-1916-C8EF-0EC8563B6B15}"/>
          </ac:picMkLst>
        </pc:picChg>
      </pc:sldChg>
      <pc:sldChg chg="addSp modSp add mod setBg">
        <pc:chgData name="Justin Evans" userId="2ee3c1af-825e-450d-8b1e-d59252291e99" providerId="ADAL" clId="{3AA4783D-B629-4C18-8A49-DE15C3FB0EA2}" dt="2026-10-09T14:17:16.897" v="199" actId="20577"/>
        <pc:sldMkLst>
          <pc:docMk/>
          <pc:sldMk cId="3265077785" sldId="634"/>
        </pc:sldMkLst>
        <pc:spChg chg="mod">
          <ac:chgData name="Justin Evans" userId="2ee3c1af-825e-450d-8b1e-d59252291e99" providerId="ADAL" clId="{3AA4783D-B629-4C18-8A49-DE15C3FB0EA2}" dt="2026-10-09T14:17:16.897" v="199" actId="20577"/>
          <ac:spMkLst>
            <pc:docMk/>
            <pc:sldMk cId="3265077785" sldId="634"/>
            <ac:spMk id="5" creationId="{0B569748-E7F0-8161-C7E2-447041A2F82E}"/>
          </ac:spMkLst>
        </pc:spChg>
        <pc:spChg chg="add">
          <ac:chgData name="Justin Evans" userId="2ee3c1af-825e-450d-8b1e-d59252291e99" providerId="ADAL" clId="{3AA4783D-B629-4C18-8A49-DE15C3FB0EA2}" dt="2026-10-09T14:17:11.206" v="196" actId="26606"/>
          <ac:spMkLst>
            <pc:docMk/>
            <pc:sldMk cId="3265077785" sldId="634"/>
            <ac:spMk id="12" creationId="{A8384FB5-9ADC-4DDC-881B-597D56F5B15D}"/>
          </ac:spMkLst>
        </pc:spChg>
        <pc:spChg chg="add">
          <ac:chgData name="Justin Evans" userId="2ee3c1af-825e-450d-8b1e-d59252291e99" providerId="ADAL" clId="{3AA4783D-B629-4C18-8A49-DE15C3FB0EA2}" dt="2026-10-09T14:17:11.206" v="196" actId="26606"/>
          <ac:spMkLst>
            <pc:docMk/>
            <pc:sldMk cId="3265077785" sldId="634"/>
            <ac:spMk id="14" creationId="{91E5A9A7-95C6-4F4F-B00E-C82E07FE62EF}"/>
          </ac:spMkLst>
        </pc:spChg>
        <pc:spChg chg="add">
          <ac:chgData name="Justin Evans" userId="2ee3c1af-825e-450d-8b1e-d59252291e99" providerId="ADAL" clId="{3AA4783D-B629-4C18-8A49-DE15C3FB0EA2}" dt="2026-10-09T14:17:11.206" v="196" actId="26606"/>
          <ac:spMkLst>
            <pc:docMk/>
            <pc:sldMk cId="3265077785" sldId="634"/>
            <ac:spMk id="16" creationId="{D07DD2DE-F619-49DD-B5E7-03A290FF4ED1}"/>
          </ac:spMkLst>
        </pc:spChg>
        <pc:spChg chg="add">
          <ac:chgData name="Justin Evans" userId="2ee3c1af-825e-450d-8b1e-d59252291e99" providerId="ADAL" clId="{3AA4783D-B629-4C18-8A49-DE15C3FB0EA2}" dt="2026-10-09T14:17:11.206" v="196" actId="26606"/>
          <ac:spMkLst>
            <pc:docMk/>
            <pc:sldMk cId="3265077785" sldId="634"/>
            <ac:spMk id="18" creationId="{85149191-5F60-4A28-AAFF-039F96B0F3EC}"/>
          </ac:spMkLst>
        </pc:spChg>
        <pc:spChg chg="add">
          <ac:chgData name="Justin Evans" userId="2ee3c1af-825e-450d-8b1e-d59252291e99" providerId="ADAL" clId="{3AA4783D-B629-4C18-8A49-DE15C3FB0EA2}" dt="2026-10-09T14:17:11.206" v="196" actId="26606"/>
          <ac:spMkLst>
            <pc:docMk/>
            <pc:sldMk cId="3265077785" sldId="634"/>
            <ac:spMk id="20" creationId="{F8260ED5-17F7-4158-B241-D51DD4CF1B7E}"/>
          </ac:spMkLst>
        </pc:spChg>
        <pc:picChg chg="add mod">
          <ac:chgData name="Justin Evans" userId="2ee3c1af-825e-450d-8b1e-d59252291e99" providerId="ADAL" clId="{3AA4783D-B629-4C18-8A49-DE15C3FB0EA2}" dt="2026-10-09T14:17:11.206" v="196" actId="26606"/>
          <ac:picMkLst>
            <pc:docMk/>
            <pc:sldMk cId="3265077785" sldId="634"/>
            <ac:picMk id="3" creationId="{C2E4F0FB-4457-6986-957C-7670B502D46C}"/>
          </ac:picMkLst>
        </pc:picChg>
        <pc:picChg chg="ord">
          <ac:chgData name="Justin Evans" userId="2ee3c1af-825e-450d-8b1e-d59252291e99" providerId="ADAL" clId="{3AA4783D-B629-4C18-8A49-DE15C3FB0EA2}" dt="2026-10-09T14:17:11.206" v="196" actId="26606"/>
          <ac:picMkLst>
            <pc:docMk/>
            <pc:sldMk cId="3265077785" sldId="634"/>
            <ac:picMk id="7" creationId="{89924A34-2C93-E147-9FEC-B4C99BDFEDBA}"/>
          </ac:picMkLst>
        </pc:picChg>
      </pc:sldChg>
      <pc:sldChg chg="addSp modSp add mod">
        <pc:chgData name="Justin Evans" userId="2ee3c1af-825e-450d-8b1e-d59252291e99" providerId="ADAL" clId="{3AA4783D-B629-4C18-8A49-DE15C3FB0EA2}" dt="2026-10-09T14:17:57.441" v="202" actId="1076"/>
        <pc:sldMkLst>
          <pc:docMk/>
          <pc:sldMk cId="707474401" sldId="635"/>
        </pc:sldMkLst>
        <pc:picChg chg="add mod">
          <ac:chgData name="Justin Evans" userId="2ee3c1af-825e-450d-8b1e-d59252291e99" providerId="ADAL" clId="{3AA4783D-B629-4C18-8A49-DE15C3FB0EA2}" dt="2026-10-09T14:17:57.441" v="202" actId="1076"/>
          <ac:picMkLst>
            <pc:docMk/>
            <pc:sldMk cId="707474401" sldId="635"/>
            <ac:picMk id="3" creationId="{89B152AC-34B5-D8F3-F359-D6777363FB0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5830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students. Make explicit that Week 1 is a live three-hour session. There is no pre-recorded lecture for Week 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Set expectations: today prioritises relationships, clarity and assessment literacy. Historical content begins lightly today and continues in Week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Timings are indicative. With a small cohort, allow introductions to breathe. If introductions run long, reduce the terrorism content rather than assessment/support.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Small cohort: go around the room rather than chat-only. Model the level of disclosure yourself first. Listen for professional expertise you can draw on later.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are the module learning outcomes from the current assessment documentation. Explain that every week should contribute to one or both.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33E37-AE19-71D0-4BB5-52722AA5A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0F0ED4-744B-85BA-123F-A2706A6E09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BBE9EA-5D16-E264-2C60-5A5A1E3F0B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8E5AE3-7E3F-8363-215D-FC530E3C06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602156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FC8C0-E62B-9E78-9521-C875037CB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65EE06-5804-D009-B178-B3B7856A9A4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691A5-061E-5C69-F466-16ECF7AB98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F3BD6C-624C-36EC-5F4A-CD98AECEBB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637517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73F663-FAF7-77CC-6C8A-0EC2F5AC0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49B310-DCD7-12B3-CC7E-ADE1A7DBFE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F2154-5CA7-26A1-EF3F-D08D6C619F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7C7CF-5D6B-BB65-797A-B2F6C0EBC5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80029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416AB-26D5-00E2-F047-390271A16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1FC88-DEB7-D2CE-F7C9-3E178B26954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064413-85A5-CB8F-ED02-DD19C1E88E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E86E4C-6BF1-0C2B-FCA3-979C61170F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4280663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4872A4-60BE-7286-1CE4-F2127520C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CC7E45-FA3A-33FE-27E8-18DEB1F576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BB4EDE-F45D-00D3-28A8-401802A62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F13C7-C017-68C9-700F-75FD69B4FD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54631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D58BF-21BC-BC59-F0C8-9ED51CC4E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6C8416-4AA2-2342-9418-17BB21D3663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2BB97-D00B-445D-BA6A-CB146C4697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71EA28-ADCC-32BA-9777-E3E12E1643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2209251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that Friday 09:30 is not a repeat lecture. Students need to watch the recording to get value from discussion.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is the intended learning cycle. Encourage note-making as questions rather than transcription of the recording.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8 minutes total. This gently introduces source criticism and the difference between experience and academic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the exact current SOW. Explain why terrorism is front-loaded and Week 6 is the pivot.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Point out Christmas break and formal assessment period separately verbally. Clarify that progress week is not 'nothing week'.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5–8 minute discussion. This is where you can adjust practice around the cohort without changing module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2 mins silent thought, 4 mins pairs, 6 mins group. Capture themes. Do not ask students to disclose private details publicly; invite private follow-up where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Break 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Assessment 2 details are from the current brief. Assessment 1 wording/due date shown in the existing approved Week 1 deck; direct students to Moodle/current brief for the full specification.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Keep this as an overview, not an assessment workshop.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Ask students: what is the difference between 'difference' and 'evolution'? This is a useful early assessment conversation.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Do not over-teach A2 in Week 1; students get the formal A2 overview in Week 6. Show it now so they can see where the whole module is going.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description is necessary but insufficient. The Level 7 rubric rewards critical awareness, evaluation, synthesis and justified judgement.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Take two versions and improve them collectively. The purpose is assessment literacy, not teaching terrorism-and-internet content early.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to the rubric's emphasis on wide, current, credible research. Explain that official sources are not automatically neutral and academic sources are not automatically current.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reflects the current cybercrime assessment brief. Do not generalise the same permissions to Assessment 1 unless its current brief confirms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booking mechanism verbally/Moodle. Clarify what feedback you can and cannot provide on assessed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Agree 5–7 practical norms. Small cohort means this can genuinely shape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Break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Ask for three words from each student. Do not correct yet. Capture recurring ingredients and disagreements.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If cohort is very small, use pairs then compare. The disagreement is more important than arriving at the 'right' definition.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Use the legislation itself in Moodle. Explain that this is a summary. Ask students to compare it with their definitions rather than simply replace theirs.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Do not try to resolve all six. Choose 2–3 depending on time. This sets up the critical posture for the terrorism block.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If time permits, briefly preview Sicarii and Narodnaya Volya from the previous deck. Do not teach them in depth today; retain them for Week 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Exit round: each student gives one thing now clear and one question still open.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Keep the full assessment briefs and SOW available on Moodle. Detailed academic terrorism reading develops across Weeks 1–2.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62A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77240" y="1143000"/>
            <a:ext cx="10789920" cy="21945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D3A132"/>
                </a:solidFill>
              </a:defRPr>
            </a:pPr>
            <a:r>
              <a:t>BMCJ7008D · WEEK 1</a:t>
            </a:r>
          </a:p>
          <a:p>
            <a:pPr>
              <a:defRPr sz="4000" b="1">
                <a:solidFill>
                  <a:srgbClr val="FFFFFF"/>
                </a:solidFill>
              </a:defRPr>
            </a:pPr>
            <a:r>
              <a:t>TERRORISM &amp; CYBERCRIME</a:t>
            </a:r>
          </a:p>
          <a:p>
            <a:pPr>
              <a:defRPr sz="2000">
                <a:solidFill>
                  <a:srgbClr val="CCD8E1"/>
                </a:solidFill>
              </a:defRPr>
            </a:pPr>
            <a:r>
              <a:t>Welcome · how the module works · assessment · introduction to terrorism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4023360"/>
            <a:ext cx="3291840" cy="1234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822960" y="4023360"/>
            <a:ext cx="73152" cy="123444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24128" y="4151376"/>
            <a:ext cx="2907792" cy="818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rPr dirty="0"/>
              <a:t>TODAY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dirty="0"/>
              <a:t>A live induction and first academic conversation.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80560" y="4023360"/>
            <a:ext cx="3291840" cy="1234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480560" y="4023360"/>
            <a:ext cx="73152" cy="1234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81728" y="4151376"/>
            <a:ext cx="2907792" cy="1033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TUTOR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Justin Evans · Lecturer in Policing &amp; Criminal Justice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38160" y="4023360"/>
            <a:ext cx="3291840" cy="1234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138160" y="4023360"/>
            <a:ext cx="73152" cy="1234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339328" y="4151376"/>
            <a:ext cx="2907792" cy="1033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MA LEVEL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Level 7 · criticality, evidence, synthesis and judgement</a:t>
            </a:r>
          </a:p>
        </p:txBody>
      </p:sp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85B41CB-D41A-385A-7576-5E5228BE05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" y="5115"/>
            <a:ext cx="12192000" cy="90416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F6CF436-B798-F2F2-9C51-BEC3D1782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Today is deliberately different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Week 1 is the live induction — not a content-heavy lecture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Get to know one another and establish how we will work together.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Understand the module structure, weekly delivery pattern and Scheme of Work.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Unpack both assessments and what Level 7 work requires.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Surface needs, concerns and expectations early.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Finish with a short, challenging introduction to the problem of defining terrorism.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36019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E2A1862-C191-3538-D1D5-C5A084C094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Three-hour plan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23444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4008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36245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09:00–09:35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Welcome, tutor + student introductions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56432" y="123444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456432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657600" y="136245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09:35–10:05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Module structure, delivery and Scheme of Work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72784" y="123444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272784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73952" y="136245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rPr dirty="0"/>
              <a:t>10:05–10:20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dirty="0"/>
              <a:t>Needs, concerns &amp; expectations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089136" y="123444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9089136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290304" y="136245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10:20–10:35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BREAK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47472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40080" y="347472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41247" y="360273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10:35–11:15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Assessment + Level 7 expectations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456432" y="347472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3456432" y="347472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657600" y="360273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11:15–11:35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Working together + support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272784" y="347472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272784" y="347472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73952" y="360273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11:35–11:50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BREAK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089136" y="3474720"/>
            <a:ext cx="256032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9089136" y="347472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290304" y="3602736"/>
            <a:ext cx="217627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11:50–12:00+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Introduction to terrorism + close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845644" y="6479727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762F800-1CA6-4333-6E7F-EC8352C283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7373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rPr lang="en-GB" dirty="0"/>
              <a:t>About</a:t>
            </a:r>
            <a:r>
              <a:rPr dirty="0"/>
              <a:t>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Introductions · around 2 minutes each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1225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rPr dirty="0"/>
              <a:t>• Who are you — and what is your professional/academic background?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rPr dirty="0"/>
              <a:t>• Why did you choose the MA Criminal Justice &amp; Policing?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rPr dirty="0"/>
              <a:t>• What experience or perspective do you bring to this module?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18899" y="641865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061B3-6CAE-AC53-215C-AFD4BFB90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FED0-508B-357C-D158-35977BE4C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DE5C-8FD5-F3C3-4E60-7C6A39A6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76776"/>
            <a:ext cx="7707682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Justin Evans (MSc Policing).</a:t>
            </a:r>
          </a:p>
          <a:p>
            <a:r>
              <a:rPr lang="en-GB" dirty="0"/>
              <a:t>Former South Wales Police Superintendent.</a:t>
            </a:r>
          </a:p>
          <a:p>
            <a:r>
              <a:rPr lang="en-GB" dirty="0"/>
              <a:t>Deputy head of L&amp;D – managing Police recruitment &amp; Degree pathways.</a:t>
            </a:r>
          </a:p>
          <a:p>
            <a:r>
              <a:rPr lang="en-GB" dirty="0"/>
              <a:t>Tactical Firearms Commander.</a:t>
            </a:r>
          </a:p>
          <a:p>
            <a:r>
              <a:rPr lang="en-GB" dirty="0"/>
              <a:t>All Wales lead Counter Terrorism Security Coordinator.</a:t>
            </a:r>
          </a:p>
          <a:p>
            <a:r>
              <a:rPr lang="en-GB" dirty="0"/>
              <a:t>Senior Investigating Officer - former DCI.</a:t>
            </a:r>
          </a:p>
          <a:p>
            <a:r>
              <a:rPr lang="en-GB" dirty="0"/>
              <a:t>Tactical JESIP Multi Agency Commander.</a:t>
            </a:r>
          </a:p>
          <a:p>
            <a:endParaRPr lang="en-GB" dirty="0"/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C7E4D85-67B9-4584-C9B0-B1963237D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9" name="Content Placeholder 8" descr="A person holding a certificate&#10;&#10;AI-generated content may be incorrect.">
            <a:extLst>
              <a:ext uri="{FF2B5EF4-FFF2-40B4-BE49-F238E27FC236}">
                <a16:creationId xmlns:a16="http://schemas.microsoft.com/office/drawing/2014/main" id="{D4A6FD47-5B0C-8EDE-12B6-8B62E73841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333254" y="865296"/>
            <a:ext cx="313505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29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DB2CD35-D70C-7A87-D8FE-027EC09A78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What this module is trying to do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71600"/>
            <a:ext cx="512064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71600"/>
            <a:ext cx="73152" cy="347472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32688" y="1499616"/>
            <a:ext cx="473659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TERRORISM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Critically evaluate changing terrorist threats, trends and methods — and governmental responses.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371600"/>
            <a:ext cx="512064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309360" y="1371600"/>
            <a:ext cx="73152" cy="347472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10528" y="1499616"/>
            <a:ext cx="473659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CYBERCRIME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Systematically analyse the challenges presented by cybercrime in modern society and police responses to the threat.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5166360"/>
            <a:ext cx="102412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300" b="1">
                <a:solidFill>
                  <a:srgbClr val="A6383F"/>
                </a:solidFill>
              </a:defRPr>
            </a:pPr>
            <a:r>
              <a:t>Recurring MA question: SO WHAT?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07144" y="6479727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4873F-4222-BC9A-420D-9A31C5D61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D0C71838-2DAC-2E7D-BC9B-B6BF94F64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9306B1-E0A7-BABB-F8D2-50EB1468E812}"/>
              </a:ext>
            </a:extLst>
          </p:cNvPr>
          <p:cNvSpPr txBox="1"/>
          <p:nvPr/>
        </p:nvSpPr>
        <p:spPr>
          <a:xfrm>
            <a:off x="594360" y="320040"/>
            <a:ext cx="11042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rPr lang="en-GB" dirty="0" err="1"/>
              <a:t>VeVox</a:t>
            </a: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28F6B-810D-DC5B-03F5-B42E3A4E39C2}"/>
              </a:ext>
            </a:extLst>
          </p:cNvPr>
          <p:cNvSpPr txBox="1"/>
          <p:nvPr/>
        </p:nvSpPr>
        <p:spPr>
          <a:xfrm>
            <a:off x="2018899" y="641865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5</a:t>
            </a:r>
          </a:p>
        </p:txBody>
      </p:sp>
      <p:pic>
        <p:nvPicPr>
          <p:cNvPr id="6" name="Picture 5" descr="Session QR Code">
            <a:extLst>
              <a:ext uri="{FF2B5EF4-FFF2-40B4-BE49-F238E27FC236}">
                <a16:creationId xmlns:a16="http://schemas.microsoft.com/office/drawing/2014/main" id="{6D8483A2-EF9B-8792-E321-FC6AEFC408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52779" y="1926044"/>
            <a:ext cx="2557959" cy="255795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F0BFBE-CF07-39A9-1E26-182C21273615}"/>
              </a:ext>
            </a:extLst>
          </p:cNvPr>
          <p:cNvSpPr txBox="1"/>
          <p:nvPr/>
        </p:nvSpPr>
        <p:spPr>
          <a:xfrm>
            <a:off x="7333488" y="1325880"/>
            <a:ext cx="30873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polling tool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online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Anonymous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Benchmarking</a:t>
            </a:r>
          </a:p>
        </p:txBody>
      </p:sp>
    </p:spTree>
    <p:extLst>
      <p:ext uri="{BB962C8B-B14F-4D97-AF65-F5344CB8AC3E}">
        <p14:creationId xmlns:p14="http://schemas.microsoft.com/office/powerpoint/2010/main" val="3072320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36FFB-C7DC-DE9A-7C42-BA0429CD1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995AA36-5FAB-FDC1-5485-D5A42E66AC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5EB491-8B1A-C0E1-3DF8-7A7ECC623DDE}"/>
              </a:ext>
            </a:extLst>
          </p:cNvPr>
          <p:cNvSpPr txBox="1"/>
          <p:nvPr/>
        </p:nvSpPr>
        <p:spPr>
          <a:xfrm>
            <a:off x="2018899" y="641865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8F373-4FC0-D5E8-C2AD-E55A8629D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227" y="866560"/>
            <a:ext cx="7458611" cy="4590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459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4E79F9-2616-525E-A81A-F9C5F96E5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1E46CA-4F9F-35E6-A149-CE4B3EC56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8857" y="457200"/>
            <a:ext cx="9434286" cy="5943600"/>
          </a:xfrm>
          <a:prstGeom prst="rect">
            <a:avLst/>
          </a:prstGeom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14AE96A-AF43-B6B8-947A-DE16FBA3A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096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891C66-F88D-3B7C-D687-9B0577C5B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3A9223-9459-9F4E-3B7A-8DA039AABCDC}"/>
              </a:ext>
            </a:extLst>
          </p:cNvPr>
          <p:cNvSpPr txBox="1"/>
          <p:nvPr/>
        </p:nvSpPr>
        <p:spPr>
          <a:xfrm>
            <a:off x="640080" y="5576887"/>
            <a:ext cx="10911840" cy="64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750">
                <a:solidFill>
                  <a:srgbClr val="6E7378"/>
                </a:solidFill>
              </a:defRPr>
            </a:pPr>
            <a:r>
              <a:rPr lang="en-US" sz="3200">
                <a:latin typeface="+mj-lt"/>
                <a:ea typeface="+mj-ea"/>
                <a:cs typeface="+mj-cs"/>
              </a:rPr>
              <a:t>BMCJ7008D Terrorism &amp; Cybercrime | Week 1 | 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9D5DD9-44D7-41FD-C48B-0C07DDFC3F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9920"/>
          <a:stretch>
            <a:fillRect/>
          </a:stretch>
        </p:blipFill>
        <p:spPr>
          <a:xfrm>
            <a:off x="640080" y="640080"/>
            <a:ext cx="10911840" cy="4836795"/>
          </a:xfrm>
          <a:prstGeom prst="rect">
            <a:avLst/>
          </a:prstGeom>
          <a:ln w="19050">
            <a:solidFill>
              <a:schemeClr val="tx1"/>
            </a:solidFill>
            <a:miter lim="800000"/>
          </a:ln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B293E7D-19EF-1916-C8EF-0EC8563B6B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539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8B3AE7-EA9C-561E-07FE-D37DC756C0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569748-E7F0-8161-C7E2-447041A2F82E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750">
                <a:solidFill>
                  <a:srgbClr val="6E7378"/>
                </a:solidFill>
              </a:defRPr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BMCJ7008D Terrorism &amp; Cybercrime | Week 1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E4F0FB-4457-6986-957C-7670B502D4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2428" y="1134825"/>
            <a:ext cx="7225748" cy="4588350"/>
          </a:xfrm>
          <a:prstGeom prst="rect">
            <a:avLst/>
          </a:prstGeom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9924A34-2C93-E147-9FEC-B4C99BDFED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77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46BDAF-36B9-1464-264D-92C539A9F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A8B658F-F3F5-61C9-F9E9-7E22787D80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DAD988-130D-DE11-BB6C-2C3E40497276}"/>
              </a:ext>
            </a:extLst>
          </p:cNvPr>
          <p:cNvSpPr txBox="1"/>
          <p:nvPr/>
        </p:nvSpPr>
        <p:spPr>
          <a:xfrm>
            <a:off x="2018899" y="641865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B152AC-34B5-D8F3-F359-D6777363FB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6149" y="520209"/>
            <a:ext cx="8265206" cy="519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474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812C0C9-7FEE-7D61-2D5C-3A8FE384A5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How the module works after Week 1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325880"/>
            <a:ext cx="3474720" cy="36118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85800" y="1325880"/>
            <a:ext cx="73152" cy="36118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86968" y="1453895"/>
            <a:ext cx="3090672" cy="3410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 · WATCH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60–90 minute pre-recorded lecture each week.</a:t>
            </a:r>
            <a:br/>
            <a:br/>
            <a:r>
              <a:t>Watch in your own time BEFORE Friday.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61688" y="1325880"/>
            <a:ext cx="3474720" cy="36118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61688" y="1325880"/>
            <a:ext cx="73152" cy="361188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62855" y="1453895"/>
            <a:ext cx="3090672" cy="3410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2 · DISCUSS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Friday 09:30–10:30 online.</a:t>
            </a:r>
            <a:br/>
            <a:br/>
            <a:r>
              <a:t>Questions, debate, application, current developments and assessment connections.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37575" y="1325880"/>
            <a:ext cx="3474720" cy="36118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037575" y="1325880"/>
            <a:ext cx="73152" cy="36118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38744" y="1453895"/>
            <a:ext cx="3090672" cy="3410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3 · SUPPORT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Friday 10:30–11:00.</a:t>
            </a:r>
            <a:br/>
            <a:br/>
            <a:r>
              <a:t>Optional 10-minute 1:1 slots — book if you need one.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826394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8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F6210C8-7164-DAF2-DAF3-BAD57821B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Your weekly rhythm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828800"/>
            <a:ext cx="2103120" cy="2377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57200" y="1828800"/>
            <a:ext cx="73152" cy="2377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58368" y="1956816"/>
            <a:ext cx="1719072" cy="2176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WATCH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Engage with the recording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788920" y="1828800"/>
            <a:ext cx="2103120" cy="2377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2788920" y="1828800"/>
            <a:ext cx="73152" cy="2377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990088" y="1956816"/>
            <a:ext cx="1719072" cy="2176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READ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Follow key sources / pursue your own reading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120640" y="1828800"/>
            <a:ext cx="2103120" cy="2377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120640" y="1828800"/>
            <a:ext cx="73152" cy="2377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321807" y="1956816"/>
            <a:ext cx="1719072" cy="2176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THINK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Note questions, disagreement and uncertainty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52359" y="1828800"/>
            <a:ext cx="2103120" cy="2377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452359" y="1828800"/>
            <a:ext cx="73152" cy="237744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653527" y="1956816"/>
            <a:ext cx="1719072" cy="2176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DISCUSS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Bring those issues to Friday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784080" y="1828800"/>
            <a:ext cx="2103120" cy="23774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9784080" y="1828800"/>
            <a:ext cx="73152" cy="23774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985248" y="1956816"/>
            <a:ext cx="1719072" cy="2176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APPLY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Connect learning to assessment and practice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039111" y="6479727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9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FF44FF2-3069-554F-F1BD-6048FAD3A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 quick starting-point conversation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77240" y="1417320"/>
            <a:ext cx="5074920" cy="356616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77240" y="1417320"/>
            <a:ext cx="73152" cy="356616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78408" y="1545336"/>
            <a:ext cx="4690872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PAIR / SMALL GROUP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do you already think you know about terrorism and cybercrime?</a:t>
            </a:r>
            <a:br/>
            <a:br/>
            <a:r>
              <a:t>Where has that knowledge come from — professional experience, news, social media, previous study, personal experience?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074920" cy="356616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309360" y="1417320"/>
            <a:ext cx="73152" cy="356616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10528" y="1545336"/>
            <a:ext cx="4690872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THEN CHALLENGE IT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Which of those sources would you be comfortable citing in a Level 7 assignment?</a:t>
            </a:r>
            <a:br/>
            <a:br/>
            <a:r>
              <a:t>What changes when we move from 'what I know' to 'what the evidence supports'?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87893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6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B829D1E-3CCE-CE15-4249-5171C9D47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Semester 1 · Scheme of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Terrorism first → transition → cybercrime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9436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95528" y="136245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W1 · 28 Sep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Introductions · needs/expectations · intro to terrorism · A1 · historical context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8912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8912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90288" y="136245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W2 · 5 Oct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Historical context continued · understanding strategy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8388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18388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385048" y="136245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W3 · 12 Oct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Terrorism &amp; the media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94360" y="338328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9552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W4 · 19 Oct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Terrorism &amp; human rights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38912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4389120" y="338328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59028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W5 · 26 Oct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Terrorism &amp; the internet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8388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183880" y="3383280"/>
            <a:ext cx="73152" cy="169164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8504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W6 · 2 Nov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Terrorism recap · introduction to cybercrime · Assessment 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749392" y="6479727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10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B3F3A5B-ABDA-10FB-8ABA-E08E696B50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Semester 1 · Scheme of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Cybercrime + consolidation + assessment support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9436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95528" y="136245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W7 · 9 Nov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Technology as a landscape for criminal activity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8912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89120" y="1234440"/>
            <a:ext cx="73152" cy="169164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90288" y="1362456"/>
            <a:ext cx="3044952" cy="618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rPr dirty="0"/>
              <a:t>W8 </a:t>
            </a:r>
            <a:r>
              <a:rPr lang="en-GB"/>
              <a:t> Assignment due </a:t>
            </a:r>
            <a:r>
              <a:t>· </a:t>
            </a:r>
            <a:r>
              <a:rPr dirty="0"/>
              <a:t>16 Nov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dirty="0"/>
              <a:t>PROGRESS WEEK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83880" y="123444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183880" y="123444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385048" y="136245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W9 · 23 Nov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Online hate &amp; cyber bullying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94360" y="338328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9552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W10 · 30 Nov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Response to cybercrime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38912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4389120" y="3383280"/>
            <a:ext cx="73152" cy="169164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59028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W11 · 7 Dec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Submodule recap · Assessment 2 prep · pre-booked 1:1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83880" y="3383280"/>
            <a:ext cx="3429000" cy="169164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183880" y="3383280"/>
            <a:ext cx="73152" cy="169164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85048" y="3511296"/>
            <a:ext cx="3044952" cy="1490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W12 · 4 Jan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Assessment support if required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941897" y="6537960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11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4F298C5-6DA0-DDFA-761E-4D77A91C9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Pause: what does this structure raise for you?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71600"/>
            <a:ext cx="73152" cy="347472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32688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CLARITY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is still unclear about the weekly pattern?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61688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61688" y="1371600"/>
            <a:ext cx="73152" cy="347472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62855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PRACTICALITY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might make it difficult to watch the recording before Friday?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91856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991856" y="1371600"/>
            <a:ext cx="73152" cy="347472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93024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VALUE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would make the Friday hour genuinely useful rather than simply another lecture?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759016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12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E2A0EE40-AC21-58AE-46AC-F63EF508B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Needs · Concerns · Expectations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Individual → pairs → whole group · 12 minutes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25880"/>
            <a:ext cx="347472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25880"/>
            <a:ext cx="73152" cy="3749039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86968" y="1453895"/>
            <a:ext cx="309067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NEEDS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do you need from me, the group or the module to engage successfully?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61688" y="1325880"/>
            <a:ext cx="347472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61688" y="1325880"/>
            <a:ext cx="73152" cy="3749039"/>
          </a:xfrm>
          <a:prstGeom prst="rect">
            <a:avLst/>
          </a:prstGeom>
          <a:solidFill>
            <a:srgbClr val="A638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62855" y="1453895"/>
            <a:ext cx="309067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CONCERNS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concerns you about Level 7 study, the subject matter, online learning or assessment?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37575" y="1325880"/>
            <a:ext cx="347472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037575" y="1325880"/>
            <a:ext cx="73152" cy="3749039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38744" y="1453895"/>
            <a:ext cx="309067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EXPECTATIONS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do you expect from the teaching, feedback, discussion and support?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26394" y="6537960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13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62A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15-MINUTE BREAK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CCD8E1"/>
                </a:solidFill>
              </a:defRPr>
            </a:pPr>
            <a:r>
              <a:t>When we return: assessment and what Level 7 actually means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B324592-68AF-C61E-C20C-E12EA93D4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99DDDFC5-4F6E-DC2D-6653-7743DC49D9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Assessment at a glance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25880"/>
            <a:ext cx="512064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25880"/>
            <a:ext cx="73152" cy="38404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32688" y="1453895"/>
            <a:ext cx="4736592" cy="19466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rPr dirty="0"/>
              <a:t>ASSESSMENT 1 · TERRORISM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dirty="0"/>
              <a:t>3,750-word academic essay · 50%</a:t>
            </a:r>
            <a:br>
              <a:rPr dirty="0"/>
            </a:br>
            <a:br>
              <a:rPr dirty="0"/>
            </a:br>
            <a:r>
              <a:rPr dirty="0"/>
              <a:t>From </a:t>
            </a:r>
            <a:r>
              <a:rPr dirty="0" err="1"/>
              <a:t>Organised</a:t>
            </a:r>
            <a:r>
              <a:rPr dirty="0"/>
              <a:t> Terrorism to Self-Initiated Threats</a:t>
            </a:r>
            <a:br>
              <a:rPr dirty="0"/>
            </a:br>
            <a:br>
              <a:rPr dirty="0"/>
            </a:br>
            <a:r>
              <a:rPr dirty="0"/>
              <a:t>Builds across the terrorism block.</a:t>
            </a:r>
            <a:endParaRPr lang="en-GB" dirty="0"/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endParaRPr lang="en-GB" dirty="0"/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rPr lang="en-GB" dirty="0"/>
              <a:t>Due 23:59 Friday 13 November 2026.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6309360" y="1325880"/>
            <a:ext cx="512064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309360" y="1325880"/>
            <a:ext cx="73152" cy="384048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10528" y="1453895"/>
            <a:ext cx="4736592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ASSESSMENT 2 · CYBERCRIME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3,750-word academic report · 50%</a:t>
            </a:r>
            <a:br/>
            <a:br/>
            <a:r>
              <a:t>Policing Contemporary Cybercrime: Investigative Strategies, Threat Intelligence and Collaborative Responses.</a:t>
            </a:r>
            <a:br/>
            <a:br/>
            <a:r>
              <a:t>Due 23:59 Friday 8 January 2027.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22646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15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5873C4B7-640A-B23F-DF47-28371706E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Assessment 1 · what the task is really asking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Compare two distinct periods rather than simply narrating a chronology.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Explain strategic, ideological, technological and operational drivers of change.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Critically assess whether counter-terrorism responses adapted to that evolution.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Use current UK policy and legislation appropriately.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Reach a justified judgement and propose evidence-based improvements where supported.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98032" y="6446520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16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F3C1A9A-B34A-8DC4-1322-232FD2C859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Assessment 1 is NOT a history essay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325880"/>
            <a:ext cx="512064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85800" y="1325880"/>
            <a:ext cx="73152" cy="384048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86968" y="1453895"/>
            <a:ext cx="4736592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DESCRIPTIVE APPROACH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Describe Group A.</a:t>
            </a:r>
            <a:br/>
            <a:r>
              <a:t>Describe Group B.</a:t>
            </a:r>
            <a:br/>
            <a:r>
              <a:t>List differences.</a:t>
            </a:r>
            <a:br/>
            <a:r>
              <a:t>Describe UK responses.</a:t>
            </a:r>
            <a:br/>
            <a:br/>
            <a:r>
              <a:t>This may show knowledge — but limited Level 7 analysis.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325880"/>
            <a:ext cx="5120640" cy="384048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309360" y="1325880"/>
            <a:ext cx="73152" cy="384048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10528" y="1453895"/>
            <a:ext cx="4736592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LEVEL 7 APPROACH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Define what 'evolution' means.</a:t>
            </a:r>
            <a:br/>
            <a:r>
              <a:t>Compare against explicit criteria.</a:t>
            </a:r>
            <a:br/>
            <a:r>
              <a:t>Explain causal drivers.</a:t>
            </a:r>
            <a:br/>
            <a:r>
              <a:t>Evaluate adaptation and limitations.</a:t>
            </a:r>
            <a:br/>
            <a:r>
              <a:t>Reach a defensible judgement.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17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84EEE0D-C93C-7E22-F692-E6EF4542CC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3831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Assessment 2 · the destination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Academic report format; headings, sub-headings, tables and images are permitted.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Critically evaluate policing strategies, tools and responses to contemporary cybercrime.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Focus includes digital forensics, threat intelligence and public–private partnerships.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Establish criteria for 'effectiveness' rather than simply listing activity.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Evaluate operational, technological, organisational and systemic barriers.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Synthesise evidence to propose innovative, evidence-based improvements.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74520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18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2966D7C-0D8B-F90D-FD7F-E9FCD425A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What does Level 7 mean in practice?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457200" y="1645920"/>
            <a:ext cx="2103120" cy="2743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57200" y="1645920"/>
            <a:ext cx="73152" cy="2743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58368" y="1773936"/>
            <a:ext cx="1719072" cy="2542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DESCRIBE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is it? What happened?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788920" y="1645920"/>
            <a:ext cx="2103120" cy="2743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2788920" y="1645920"/>
            <a:ext cx="73152" cy="2743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990088" y="1773936"/>
            <a:ext cx="1719072" cy="2542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ANALYSE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How? Why? What relationships matter?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120640" y="1645920"/>
            <a:ext cx="2103120" cy="2743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120640" y="1645920"/>
            <a:ext cx="73152" cy="2743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321807" y="1773936"/>
            <a:ext cx="1719072" cy="2542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EVALUATE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How convincing, effective or limited is it?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52359" y="1645920"/>
            <a:ext cx="2103120" cy="2743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452359" y="1645920"/>
            <a:ext cx="73152" cy="2743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653527" y="1773936"/>
            <a:ext cx="1719072" cy="2542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SYNTHESISE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does the evidence collectively suggest?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784080" y="1645920"/>
            <a:ext cx="2103120" cy="2743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9784080" y="1645920"/>
            <a:ext cx="73152" cy="274320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985248" y="1773936"/>
            <a:ext cx="1719072" cy="2542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JUDGE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conclusion follows — and how strongly can it be defended?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55270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19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0FB3759-1724-3C3E-DBE1-6FBBE5611C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Activity: move this from description to Level 7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Pairs · 10 minutes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5120640" cy="356616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371600"/>
            <a:ext cx="73152" cy="356616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32688" y="1499616"/>
            <a:ext cx="4736592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STARTING SENTENCE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'The internet has changed terrorism by allowing extremist material to spread more quickly.'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309360" y="1371600"/>
            <a:ext cx="5120640" cy="356616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309360" y="1371600"/>
            <a:ext cx="73152" cy="356616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510528" y="1499616"/>
            <a:ext cx="4736592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YOUR TASK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Turn this into a Level 7 argument.</a:t>
            </a:r>
            <a:br/>
            <a:br/>
            <a:r>
              <a:t>Add:</a:t>
            </a:r>
            <a:br/>
            <a:r>
              <a:t>• a causal claim</a:t>
            </a:r>
            <a:br/>
            <a:r>
              <a:t>• evidence you would need</a:t>
            </a:r>
            <a:br/>
            <a:r>
              <a:t>• a counterargument/limitation</a:t>
            </a:r>
            <a:br/>
            <a:r>
              <a:t>• a judgement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39766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20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CA25347-D9D9-DAE6-A463-DCB564778E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Sources: what counts as evidence?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325880"/>
            <a:ext cx="361188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40080" y="1325880"/>
            <a:ext cx="73152" cy="3749039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41247" y="1453895"/>
            <a:ext cx="322783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ACADEMIC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Peer-reviewed research · scholarly books · systematic reviews · theoretical literature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297680" y="1325880"/>
            <a:ext cx="361188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297680" y="1325880"/>
            <a:ext cx="73152" cy="3749039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498848" y="1453895"/>
            <a:ext cx="322783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AUTHORITATIVE PRACTICE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Legislation · government strategy · official statistics · policing/security agencies · inspectorates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55279" y="1325880"/>
            <a:ext cx="3611880" cy="3749039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955279" y="1325880"/>
            <a:ext cx="73152" cy="3749039"/>
          </a:xfrm>
          <a:prstGeom prst="rect">
            <a:avLst/>
          </a:prstGeom>
          <a:solidFill>
            <a:srgbClr val="A638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56448" y="1453895"/>
            <a:ext cx="3227832" cy="3547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CONTEXT — USE CAREFULLY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News · think tanks · NGOs · industry reports · social media</a:t>
            </a:r>
            <a:br/>
            <a:br/>
            <a:r>
              <a:t>Useful, but credibility, purpose and method must be interrogated.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21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B89632E-1F01-6FAD-3E4F-73A54433E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Generative AI and your assessment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Use it within the assessment rules — and acknowledge it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The current cybercrime brief permits AI support for research/data analysis, structure and proofreading.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AI-generated text must NOT be submitted as the student's own writing.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Creative use is permitted where relevant; programming is not permitted for this assessment.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Students must keep drafts/notes and acknowledge permitted AI use using the required format.</a:t>
            </a:r>
          </a:p>
          <a:p>
            <a:pPr>
              <a:spcAft>
                <a:spcPts val="1000"/>
              </a:spcAft>
              <a:defRPr sz="1700">
                <a:solidFill>
                  <a:srgbClr val="262D35"/>
                </a:solidFill>
              </a:defRPr>
            </a:pPr>
            <a:r>
              <a:t>• Always check the specific assessment brief — do not assume the rules are identical across assessments.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59017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22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BA5EF85-E805-5506-2AE1-AD013585E1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Support: use it early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25880"/>
            <a:ext cx="73152" cy="36576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32688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FRIDAY DISCUSSION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09:30–10:30</a:t>
            </a:r>
            <a:br/>
            <a:br/>
            <a:r>
              <a:t>Bring questions from the recording, reading, current events and assessment.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61688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61688" y="1325880"/>
            <a:ext cx="73152" cy="365760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62855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1:1 SUPPORT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10:30–11:00</a:t>
            </a:r>
            <a:br/>
            <a:br/>
            <a:r>
              <a:t>Optional 10-minute bookable slots.</a:t>
            </a:r>
            <a:br/>
            <a:br/>
            <a:r>
              <a:t>Best used for a focused question.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91856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991856" y="1325880"/>
            <a:ext cx="73152" cy="36576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93024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DO NOT WAIT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A ten-minute conversation in Week 3 is often more useful than an emergency conversation near submission.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759017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23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280C8FD-BF9A-326D-045C-28E516D27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How do we want the Friday hour to feel?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Create our working agreement · 10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What makes online discussion worth attending?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What does respectful disagreement look like at Master's level?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How should we handle professionally or personally sensitive material?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What should we expect of preparation and participation?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How do we challenge ideas without challenging people?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What should I do more of — and less of — as tutor?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4402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24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62A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15-MINUTE BREAK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CCD8E1"/>
                </a:solidFill>
              </a:defRPr>
            </a:pPr>
            <a:r>
              <a:t>Final block: one deceptively difficult question — what is terrorism?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D0F45A6-BF3F-5339-81B1-6E8B36C15E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BFBC63F-CB9F-A6DF-BBFC-F3941A7EA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Before we define it…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What does the word 'terrorism' evoke?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371600"/>
            <a:ext cx="73152" cy="347472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32688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 PERSON / GROUP?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Who immediately comes to mind?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61688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61688" y="1371600"/>
            <a:ext cx="73152" cy="347472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62855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 METHOD / MOTIVE?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Violence? Fear? Politics? Religion? Ideology? Communication?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991856" y="1371600"/>
            <a:ext cx="3474720" cy="347472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991856" y="1371600"/>
            <a:ext cx="73152" cy="3474720"/>
          </a:xfrm>
          <a:prstGeom prst="rect">
            <a:avLst/>
          </a:prstGeom>
          <a:solidFill>
            <a:srgbClr val="A638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193024" y="1499616"/>
            <a:ext cx="3090672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A LABEL?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Who applies the term — and what changes when they do?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10891" y="64893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26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2A29BE-8C7D-D13D-5D3F-37437D38D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3423" y="0"/>
            <a:ext cx="56251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5762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243FC2B-87C5-2F08-88B5-0EC6F81D2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Build a definition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Pairs / small groups · 8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t>• Write ONE sentence defining terrorism.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t>• Identify the ingredients that are essential — not merely common.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t>• Decide whether motive is required.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t>• Decide whether the victim and intended audience can be different.</a:t>
            </a:r>
          </a:p>
          <a:p>
            <a:pPr>
              <a:spcAft>
                <a:spcPts val="1000"/>
              </a:spcAft>
              <a:defRPr sz="1900">
                <a:solidFill>
                  <a:srgbClr val="262D35"/>
                </a:solidFill>
              </a:defRPr>
            </a:pPr>
            <a:r>
              <a:t>• Identify ONE boundary case that your definition struggles with.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82014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27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03E57C2-78F4-7AD4-6096-6CE2E9BAD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The UK legal definition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Terrorism Act 2000, s.1 — simplified for 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650">
                <a:solidFill>
                  <a:srgbClr val="262D35"/>
                </a:solidFill>
              </a:defRPr>
            </a:pPr>
            <a:r>
              <a:rPr dirty="0"/>
              <a:t>• Use or threat of specified serious action.</a:t>
            </a:r>
          </a:p>
          <a:p>
            <a:pPr>
              <a:spcAft>
                <a:spcPts val="1000"/>
              </a:spcAft>
              <a:defRPr sz="1650">
                <a:solidFill>
                  <a:srgbClr val="262D35"/>
                </a:solidFill>
              </a:defRPr>
            </a:pPr>
            <a:r>
              <a:rPr dirty="0"/>
              <a:t>• Designed to influence government / an international governmental </a:t>
            </a:r>
            <a:r>
              <a:rPr dirty="0" err="1"/>
              <a:t>organisation</a:t>
            </a:r>
            <a:r>
              <a:rPr dirty="0"/>
              <a:t> OR intimidate the public or a section of the public.</a:t>
            </a:r>
          </a:p>
          <a:p>
            <a:pPr>
              <a:spcAft>
                <a:spcPts val="1000"/>
              </a:spcAft>
              <a:defRPr sz="1650">
                <a:solidFill>
                  <a:srgbClr val="262D35"/>
                </a:solidFill>
              </a:defRPr>
            </a:pPr>
            <a:r>
              <a:rPr dirty="0"/>
              <a:t>• Made for the purpose of advancing a political, religious, racial or ideological cause.</a:t>
            </a:r>
          </a:p>
          <a:p>
            <a:pPr>
              <a:spcAft>
                <a:spcPts val="1000"/>
              </a:spcAft>
              <a:defRPr sz="1650">
                <a:solidFill>
                  <a:srgbClr val="262D35"/>
                </a:solidFill>
              </a:defRPr>
            </a:pPr>
            <a:r>
              <a:rPr dirty="0"/>
              <a:t>• Specified action includes serious violence or damage, endangering life, serious risk to public health/safety, or serious interference/disruption of an electronic system.</a:t>
            </a:r>
          </a:p>
          <a:p>
            <a:pPr>
              <a:spcAft>
                <a:spcPts val="1000"/>
              </a:spcAft>
              <a:defRPr sz="1650">
                <a:solidFill>
                  <a:srgbClr val="262D35"/>
                </a:solidFill>
              </a:defRPr>
            </a:pPr>
            <a:r>
              <a:rPr dirty="0"/>
              <a:t>• Important: the statutory definition is a legal tool — not the end of the academic debate.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07143" y="6479727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292DD4C3-C819-5F55-8362-C2C1E595C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A definition solves one problem — and creates others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594360" y="123444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94360" y="1234440"/>
            <a:ext cx="73152" cy="1600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95528" y="136245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STATE VIOLENCE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Can a state commit terrorism?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15968" y="123444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15968" y="1234440"/>
            <a:ext cx="73152" cy="160020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7136" y="136245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TARGETS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Must terrorism target civilians?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37575" y="123444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037575" y="1234440"/>
            <a:ext cx="73152" cy="1600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38744" y="136245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MOTIVE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Does motive matter more than method?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94360" y="315468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94360" y="3154680"/>
            <a:ext cx="73152" cy="1600200"/>
          </a:xfrm>
          <a:prstGeom prst="rect">
            <a:avLst/>
          </a:prstGeom>
          <a:solidFill>
            <a:srgbClr val="A638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95528" y="328269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LABELS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Is 'freedom fighter' analytically useful or politically rhetorical?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315968" y="315468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4315968" y="3154680"/>
            <a:ext cx="73152" cy="160020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517136" y="328269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OUTCOME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Does success or failure affect classification?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037575" y="3154680"/>
            <a:ext cx="3566160" cy="16002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8037575" y="3154680"/>
            <a:ext cx="73152" cy="16002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238744" y="3282696"/>
            <a:ext cx="3182112" cy="139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FEAR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Is fear the objective, the method or the consequence?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903395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29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CC396A7-E260-8BC2-2D94-62C6AB0B6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Why history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1792" y="932688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62D35"/>
                </a:solidFill>
              </a:defRPr>
            </a:pPr>
            <a:r>
              <a:t>A bridge into Week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The word 'terrorism' has a history; so do the tactics and political purposes we associate with it.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Historical cases let us test claims that contemporary terrorism is wholly 'new'.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Some recurring features include symbolism, communication beyond the immediate victim, coercion and asymmetry.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Week 2 continues the historical context and asks a strategic question: what does 'success' mean for a terrorist actor?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39766" y="6543735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t>BMCJ7008D Terrorism &amp; Cybercrime | Week 1 | 30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81824AF-AA17-4CD6-B494-2129B9660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Before we finish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85800" y="1325880"/>
            <a:ext cx="73152" cy="36576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86968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YOU SHOULD NOW KNOW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How the module runs · what we will study · how support works · what both assessments are broadly asking.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61688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61688" y="1325880"/>
            <a:ext cx="73152" cy="3657600"/>
          </a:xfrm>
          <a:prstGeom prst="rect">
            <a:avLst/>
          </a:prstGeom>
          <a:solidFill>
            <a:srgbClr val="D3A13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62855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YOU SHOULD NOW BE THINKING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What does Level 7 criticality require from me?</a:t>
            </a:r>
            <a:br/>
            <a:br/>
            <a:r>
              <a:t>Why is terrorism so difficult to define?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37575" y="1325880"/>
            <a:ext cx="3474720" cy="3657600"/>
          </a:xfrm>
          <a:prstGeom prst="roundRect">
            <a:avLst/>
          </a:prstGeom>
          <a:solidFill>
            <a:srgbClr val="F4F7F9"/>
          </a:solidFill>
          <a:ln>
            <a:solidFill>
              <a:srgbClr val="CCD8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037575" y="1325880"/>
            <a:ext cx="73152" cy="3657600"/>
          </a:xfrm>
          <a:prstGeom prst="rect">
            <a:avLst/>
          </a:prstGeom>
          <a:solidFill>
            <a:srgbClr val="0080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38744" y="1453895"/>
            <a:ext cx="3090672" cy="3456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162A43"/>
                </a:solidFill>
              </a:defRPr>
            </a:pPr>
            <a:r>
              <a:t>BEFORE WEEK 2</a:t>
            </a:r>
          </a:p>
          <a:p>
            <a:pPr>
              <a:spcBef>
                <a:spcPts val="500"/>
              </a:spcBef>
              <a:defRPr sz="1300">
                <a:solidFill>
                  <a:srgbClr val="262D35"/>
                </a:solidFill>
              </a:defRPr>
            </a:pPr>
            <a:r>
              <a:t>Review the SOW and Assessment 1 brief · revisit your terrorism definition · watch the Week 2 recording before Friday 09:30.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33888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31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409BC4A-057A-A897-B076-F793CDC57B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A43"/>
                </a:solidFill>
              </a:defRPr>
            </a:pPr>
            <a:r>
              <a:t>Week 1 core sources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25880"/>
            <a:ext cx="10698480" cy="4480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Terrorism Act 2000, s.1 — statutory definition of terrorism.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HM Government (2023) CONTEST: The United Kingdom's Strategy for Countering Terrorism.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BMCJ7008D Semester 1 2026/27 Scheme of Work.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BMCJ7008D current Level 7 assessment documentation.</a:t>
            </a:r>
          </a:p>
          <a:p>
            <a:pPr>
              <a:spcAft>
                <a:spcPts val="1000"/>
              </a:spcAft>
              <a:defRPr sz="1800">
                <a:solidFill>
                  <a:srgbClr val="262D35"/>
                </a:solidFill>
              </a:defRPr>
            </a:pPr>
            <a:r>
              <a:t>• MA Criminal Justice &amp; Policing programme documentation.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78268" y="6473952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E7378"/>
                </a:solidFill>
              </a:defRPr>
            </a:pPr>
            <a:r>
              <a:rPr dirty="0"/>
              <a:t>BMCJ7008D Terrorism &amp; Cybercrime | Week 1 | 32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2986</Words>
  <Application>Microsoft Office PowerPoint</Application>
  <PresentationFormat>Widescreen</PresentationFormat>
  <Paragraphs>316</Paragraphs>
  <Slides>39</Slides>
  <Notes>37</Notes>
  <HiddenSlides>2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About 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Justin Evans</dc:creator>
  <cp:keywords/>
  <dc:description>generated using python-pptx</dc:description>
  <cp:lastModifiedBy>Justin Evans</cp:lastModifiedBy>
  <cp:revision>2</cp:revision>
  <dcterms:created xsi:type="dcterms:W3CDTF">2013-01-27T09:14:16Z</dcterms:created>
  <dcterms:modified xsi:type="dcterms:W3CDTF">2026-10-09T14:18:01Z</dcterms:modified>
  <cp:category/>
</cp:coreProperties>
</file>