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1"/>
  </p:sldMasterIdLst>
  <p:notesMasterIdLst>
    <p:notesMasterId r:id="rId17"/>
  </p:notesMasterIdLst>
  <p:sldIdLst>
    <p:sldId id="256" r:id="rId2"/>
    <p:sldId id="257" r:id="rId3"/>
    <p:sldId id="258" r:id="rId4"/>
    <p:sldId id="259" r:id="rId5"/>
    <p:sldId id="260" r:id="rId6"/>
    <p:sldId id="261" r:id="rId7"/>
    <p:sldId id="262" r:id="rId8"/>
    <p:sldId id="263" r:id="rId9"/>
    <p:sldId id="270" r:id="rId10"/>
    <p:sldId id="271" r:id="rId11"/>
    <p:sldId id="264" r:id="rId12"/>
    <p:sldId id="267" r:id="rId13"/>
    <p:sldId id="268" r:id="rId14"/>
    <p:sldId id="269" r:id="rId15"/>
    <p:sldId id="27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309"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06A05FA-8D5A-40C6-B27C-20E0A8564DE4}" type="datetimeFigureOut">
              <a:rPr lang="en-GB" smtClean="0"/>
              <a:t>27/01/2020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00650F-E5CC-46CD-BD61-FFBFB69DA7FE}" type="slidenum">
              <a:rPr lang="en-GB" smtClean="0"/>
              <a:t>‹#›</a:t>
            </a:fld>
            <a:endParaRPr lang="en-GB"/>
          </a:p>
        </p:txBody>
      </p:sp>
    </p:spTree>
    <p:extLst>
      <p:ext uri="{BB962C8B-B14F-4D97-AF65-F5344CB8AC3E}">
        <p14:creationId xmlns:p14="http://schemas.microsoft.com/office/powerpoint/2010/main" val="1651951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00650F-E5CC-46CD-BD61-FFBFB69DA7FE}" type="slidenum">
              <a:rPr lang="en-GB" smtClean="0"/>
              <a:t>11</a:t>
            </a:fld>
            <a:endParaRPr lang="en-GB"/>
          </a:p>
        </p:txBody>
      </p:sp>
    </p:spTree>
    <p:extLst>
      <p:ext uri="{BB962C8B-B14F-4D97-AF65-F5344CB8AC3E}">
        <p14:creationId xmlns:p14="http://schemas.microsoft.com/office/powerpoint/2010/main" val="2201798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514A6789-328C-42C7-8D02-9D7298F17B08}" type="datetimeFigureOut">
              <a:rPr lang="en-GB" smtClean="0"/>
              <a:t>27/01/2020</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E7BEEB0D-82FA-4068-8CEB-F67708FBEFAE}"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14A6789-328C-42C7-8D02-9D7298F17B08}"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514A6789-328C-42C7-8D02-9D7298F17B08}" type="datetimeFigureOut">
              <a:rPr lang="en-GB" smtClean="0"/>
              <a:t>27/01/2020</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E7BEEB0D-82FA-4068-8CEB-F67708FBEFAE}"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14A6789-328C-42C7-8D02-9D7298F17B08}"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14A6789-328C-42C7-8D02-9D7298F17B08}" type="datetimeFigureOut">
              <a:rPr lang="en-GB" smtClean="0"/>
              <a:t>27/01/2020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BEEB0D-82FA-4068-8CEB-F67708FBEFAE}"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14A6789-328C-42C7-8D02-9D7298F17B08}" type="datetimeFigureOut">
              <a:rPr lang="en-GB" smtClean="0"/>
              <a:t>27/01/2020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BEEB0D-82FA-4068-8CEB-F67708FBEFAE}"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4A6789-328C-42C7-8D02-9D7298F17B08}" type="datetimeFigureOut">
              <a:rPr lang="en-GB" smtClean="0"/>
              <a:t>27/01/2020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BEEB0D-82FA-4068-8CEB-F67708FBEFAE}"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14A6789-328C-42C7-8D02-9D7298F17B08}"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14A6789-328C-42C7-8D02-9D7298F17B08}" type="datetimeFigureOut">
              <a:rPr lang="en-GB" smtClean="0"/>
              <a:t>27/01/2020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BEEB0D-82FA-4068-8CEB-F67708FBEFAE}"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14A6789-328C-42C7-8D02-9D7298F17B08}"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14A6789-328C-42C7-8D02-9D7298F17B08}" type="datetimeFigureOut">
              <a:rPr lang="en-GB" smtClean="0"/>
              <a:t>27/01/2020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BEEB0D-82FA-4068-8CEB-F67708FBEFAE}"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514A6789-328C-42C7-8D02-9D7298F17B08}" type="datetimeFigureOut">
              <a:rPr lang="en-GB" smtClean="0"/>
              <a:t>27/01/2020</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E7BEEB0D-82FA-4068-8CEB-F67708FBEFAE}"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 id="2147483978" r:id="rId6"/>
    <p:sldLayoutId id="2147483979" r:id="rId7"/>
    <p:sldLayoutId id="2147483980" r:id="rId8"/>
    <p:sldLayoutId id="2147483981" r:id="rId9"/>
    <p:sldLayoutId id="2147483982" r:id="rId10"/>
    <p:sldLayoutId id="2147483983"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www.youthworkwales.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3645024"/>
            <a:ext cx="6858000" cy="990600"/>
          </a:xfrm>
        </p:spPr>
        <p:txBody>
          <a:bodyPr>
            <a:noAutofit/>
          </a:bodyPr>
          <a:lstStyle/>
          <a:p>
            <a:pPr algn="l"/>
            <a:r>
              <a:rPr lang="en-GB" sz="2400" b="1" dirty="0" smtClean="0">
                <a:latin typeface="Calibri" panose="020F0502020204030204" pitchFamily="34" charset="0"/>
              </a:rPr>
              <a:t>SJYW7016 </a:t>
            </a:r>
            <a:br>
              <a:rPr lang="en-GB" sz="2400" b="1" dirty="0" smtClean="0">
                <a:latin typeface="Calibri" panose="020F0502020204030204" pitchFamily="34" charset="0"/>
              </a:rPr>
            </a:br>
            <a:r>
              <a:rPr lang="en-GB" sz="2400" b="1" dirty="0" smtClean="0">
                <a:latin typeface="Calibri" panose="020F0502020204030204" pitchFamily="34" charset="0"/>
              </a:rPr>
              <a:t>Supervision </a:t>
            </a:r>
            <a:r>
              <a:rPr lang="en-GB" sz="2400" b="1" dirty="0">
                <a:latin typeface="Calibri" panose="020F0502020204030204" pitchFamily="34" charset="0"/>
              </a:rPr>
              <a:t>and Support Skills</a:t>
            </a:r>
            <a:br>
              <a:rPr lang="en-GB" sz="2400" b="1" dirty="0">
                <a:latin typeface="Calibri" panose="020F0502020204030204" pitchFamily="34" charset="0"/>
              </a:rPr>
            </a:br>
            <a:r>
              <a:rPr lang="en-GB" sz="2400" b="1" dirty="0" err="1">
                <a:latin typeface="Calibri" panose="020F0502020204030204" pitchFamily="34" charset="0"/>
              </a:rPr>
              <a:t>Sgiliau</a:t>
            </a:r>
            <a:r>
              <a:rPr lang="en-GB" sz="2400" b="1" dirty="0">
                <a:latin typeface="Calibri" panose="020F0502020204030204" pitchFamily="34" charset="0"/>
              </a:rPr>
              <a:t> </a:t>
            </a:r>
            <a:r>
              <a:rPr lang="en-GB" sz="2400" b="1" dirty="0" err="1">
                <a:latin typeface="Calibri" panose="020F0502020204030204" pitchFamily="34" charset="0"/>
              </a:rPr>
              <a:t>Goruchwylio</a:t>
            </a:r>
            <a:r>
              <a:rPr lang="en-GB" sz="2400" b="1" dirty="0">
                <a:latin typeface="Calibri" panose="020F0502020204030204" pitchFamily="34" charset="0"/>
              </a:rPr>
              <a:t> a </a:t>
            </a:r>
            <a:r>
              <a:rPr lang="en-GB" sz="2400" b="1" dirty="0" err="1">
                <a:latin typeface="Calibri" panose="020F0502020204030204" pitchFamily="34" charset="0"/>
              </a:rPr>
              <a:t>Chefnogi</a:t>
            </a:r>
            <a:r>
              <a:rPr lang="en-GB" sz="2400" b="1" dirty="0"/>
              <a:t/>
            </a:r>
            <a:br>
              <a:rPr lang="en-GB" sz="2400" b="1" dirty="0"/>
            </a:br>
            <a:endParaRPr lang="en-GB" sz="2400" b="1" dirty="0"/>
          </a:p>
        </p:txBody>
      </p:sp>
      <p:sp>
        <p:nvSpPr>
          <p:cNvPr id="3" name="Subtitle 2"/>
          <p:cNvSpPr>
            <a:spLocks noGrp="1"/>
          </p:cNvSpPr>
          <p:nvPr>
            <p:ph type="subTitle" idx="1"/>
          </p:nvPr>
        </p:nvSpPr>
        <p:spPr>
          <a:xfrm>
            <a:off x="1187624" y="5085184"/>
            <a:ext cx="6858000" cy="533400"/>
          </a:xfrm>
        </p:spPr>
        <p:txBody>
          <a:bodyPr>
            <a:noAutofit/>
          </a:bodyPr>
          <a:lstStyle/>
          <a:p>
            <a:r>
              <a:rPr lang="en-GB" b="1" dirty="0" smtClean="0">
                <a:latin typeface="Calibri" panose="020F0502020204030204" pitchFamily="34" charset="0"/>
              </a:rPr>
              <a:t>27.01.20</a:t>
            </a:r>
            <a:endParaRPr lang="en-GB" b="1" dirty="0">
              <a:latin typeface="Calibri" panose="020F0502020204030204" pitchFamily="34" charset="0"/>
            </a:endParaRPr>
          </a:p>
        </p:txBody>
      </p:sp>
    </p:spTree>
    <p:extLst>
      <p:ext uri="{BB962C8B-B14F-4D97-AF65-F5344CB8AC3E}">
        <p14:creationId xmlns:p14="http://schemas.microsoft.com/office/powerpoint/2010/main" val="3634981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l"/>
            <a:r>
              <a:rPr lang="en-GB" b="1" dirty="0" smtClean="0">
                <a:latin typeface="Calibri" panose="020F0502020204030204" pitchFamily="34" charset="0"/>
              </a:rPr>
              <a:t>Introductory Lecture</a:t>
            </a:r>
            <a:br>
              <a:rPr lang="en-GB" b="1" dirty="0" smtClean="0">
                <a:latin typeface="Calibri" panose="020F0502020204030204" pitchFamily="34" charset="0"/>
              </a:rPr>
            </a:br>
            <a:r>
              <a:rPr lang="en-GB" b="1" dirty="0" err="1" smtClean="0">
                <a:latin typeface="Calibri" panose="020F0502020204030204" pitchFamily="34" charset="0"/>
              </a:rPr>
              <a:t>Darlith</a:t>
            </a:r>
            <a:r>
              <a:rPr lang="en-GB" b="1" dirty="0" smtClean="0">
                <a:latin typeface="Calibri" panose="020F0502020204030204" pitchFamily="34" charset="0"/>
              </a:rPr>
              <a:t> </a:t>
            </a:r>
            <a:r>
              <a:rPr lang="en-GB" b="1" dirty="0" err="1" smtClean="0">
                <a:latin typeface="Calibri" panose="020F0502020204030204" pitchFamily="34" charset="0"/>
              </a:rPr>
              <a:t>Agoriadol</a:t>
            </a:r>
            <a:endParaRPr lang="en-GB" b="1" dirty="0">
              <a:latin typeface="Calibri" panose="020F0502020204030204" pitchFamily="34" charset="0"/>
            </a:endParaRPr>
          </a:p>
        </p:txBody>
      </p:sp>
      <p:sp>
        <p:nvSpPr>
          <p:cNvPr id="5" name="Content Placeholder 4"/>
          <p:cNvSpPr>
            <a:spLocks noGrp="1"/>
          </p:cNvSpPr>
          <p:nvPr>
            <p:ph sz="quarter" idx="1"/>
          </p:nvPr>
        </p:nvSpPr>
        <p:spPr/>
        <p:txBody>
          <a:bodyPr>
            <a:normAutofit/>
          </a:bodyPr>
          <a:lstStyle/>
          <a:p>
            <a:endParaRPr lang="en-GB" dirty="0" smtClean="0">
              <a:latin typeface="Calibri" panose="020F0502020204030204" pitchFamily="34" charset="0"/>
            </a:endParaRPr>
          </a:p>
          <a:p>
            <a:r>
              <a:rPr lang="en-GB" dirty="0" smtClean="0">
                <a:latin typeface="Calibri" panose="020F0502020204030204" pitchFamily="34" charset="0"/>
              </a:rPr>
              <a:t>Unpack the module</a:t>
            </a:r>
          </a:p>
          <a:p>
            <a:r>
              <a:rPr lang="en-GB" dirty="0" smtClean="0">
                <a:latin typeface="Calibri" panose="020F0502020204030204" pitchFamily="34" charset="0"/>
              </a:rPr>
              <a:t>Explore Aims</a:t>
            </a:r>
          </a:p>
          <a:p>
            <a:r>
              <a:rPr lang="en-GB" dirty="0" smtClean="0">
                <a:latin typeface="Calibri" panose="020F0502020204030204" pitchFamily="34" charset="0"/>
              </a:rPr>
              <a:t>Explore Learning Outcomes</a:t>
            </a:r>
          </a:p>
          <a:p>
            <a:r>
              <a:rPr lang="en-GB" dirty="0" smtClean="0">
                <a:latin typeface="Calibri" panose="020F0502020204030204" pitchFamily="34" charset="0"/>
              </a:rPr>
              <a:t>Assessments </a:t>
            </a:r>
          </a:p>
          <a:p>
            <a:r>
              <a:rPr lang="en-GB" dirty="0" smtClean="0">
                <a:latin typeface="Calibri" panose="020F0502020204030204" pitchFamily="34" charset="0"/>
              </a:rPr>
              <a:t>Activities</a:t>
            </a:r>
          </a:p>
          <a:p>
            <a:r>
              <a:rPr lang="en-GB" dirty="0" smtClean="0">
                <a:latin typeface="Calibri" panose="020F0502020204030204" pitchFamily="34" charset="0"/>
              </a:rPr>
              <a:t>Next lecture’s plans</a:t>
            </a:r>
          </a:p>
        </p:txBody>
      </p:sp>
      <p:sp>
        <p:nvSpPr>
          <p:cNvPr id="6" name="Content Placeholder 5"/>
          <p:cNvSpPr>
            <a:spLocks noGrp="1"/>
          </p:cNvSpPr>
          <p:nvPr>
            <p:ph sz="quarter" idx="2"/>
          </p:nvPr>
        </p:nvSpPr>
        <p:spPr/>
        <p:txBody>
          <a:bodyPr>
            <a:normAutofit/>
          </a:bodyPr>
          <a:lstStyle/>
          <a:p>
            <a:endParaRPr lang="en-GB" dirty="0" smtClean="0">
              <a:latin typeface="Calibri" panose="020F0502020204030204" pitchFamily="34" charset="0"/>
            </a:endParaRPr>
          </a:p>
          <a:p>
            <a:r>
              <a:rPr lang="en-GB" dirty="0" err="1" smtClean="0">
                <a:latin typeface="Calibri" panose="020F0502020204030204" pitchFamily="34" charset="0"/>
              </a:rPr>
              <a:t>Dadbacio’r</a:t>
            </a:r>
            <a:r>
              <a:rPr lang="en-GB" dirty="0" smtClean="0">
                <a:latin typeface="Calibri" panose="020F0502020204030204" pitchFamily="34" charset="0"/>
              </a:rPr>
              <a:t> </a:t>
            </a:r>
            <a:r>
              <a:rPr lang="en-GB" dirty="0" err="1" smtClean="0">
                <a:latin typeface="Calibri" panose="020F0502020204030204" pitchFamily="34" charset="0"/>
              </a:rPr>
              <a:t>modiwl</a:t>
            </a:r>
            <a:endParaRPr lang="en-GB" dirty="0" smtClean="0">
              <a:latin typeface="Calibri" panose="020F0502020204030204" pitchFamily="34" charset="0"/>
            </a:endParaRPr>
          </a:p>
          <a:p>
            <a:r>
              <a:rPr lang="en-GB" dirty="0" err="1" smtClean="0">
                <a:latin typeface="Calibri" panose="020F0502020204030204" pitchFamily="34" charset="0"/>
              </a:rPr>
              <a:t>Archwilio’r</a:t>
            </a:r>
            <a:r>
              <a:rPr lang="en-GB" dirty="0" smtClean="0">
                <a:latin typeface="Calibri" panose="020F0502020204030204" pitchFamily="34" charset="0"/>
              </a:rPr>
              <a:t> </a:t>
            </a:r>
            <a:r>
              <a:rPr lang="en-GB" dirty="0" err="1">
                <a:latin typeface="Calibri" panose="020F0502020204030204" pitchFamily="34" charset="0"/>
              </a:rPr>
              <a:t>A</a:t>
            </a:r>
            <a:r>
              <a:rPr lang="en-GB" dirty="0" err="1" smtClean="0">
                <a:latin typeface="Calibri" panose="020F0502020204030204" pitchFamily="34" charset="0"/>
              </a:rPr>
              <a:t>mcanion</a:t>
            </a:r>
            <a:endParaRPr lang="en-GB" dirty="0" smtClean="0">
              <a:latin typeface="Calibri" panose="020F0502020204030204" pitchFamily="34" charset="0"/>
            </a:endParaRPr>
          </a:p>
          <a:p>
            <a:r>
              <a:rPr lang="en-GB" dirty="0" err="1" smtClean="0">
                <a:latin typeface="Calibri" panose="020F0502020204030204" pitchFamily="34" charset="0"/>
              </a:rPr>
              <a:t>Archwilio’r</a:t>
            </a:r>
            <a:r>
              <a:rPr lang="en-GB" dirty="0" smtClean="0">
                <a:latin typeface="Calibri" panose="020F0502020204030204" pitchFamily="34" charset="0"/>
              </a:rPr>
              <a:t> </a:t>
            </a:r>
            <a:r>
              <a:rPr lang="en-GB" dirty="0" err="1" smtClean="0">
                <a:latin typeface="Calibri" panose="020F0502020204030204" pitchFamily="34" charset="0"/>
              </a:rPr>
              <a:t>Deilliannau</a:t>
            </a:r>
            <a:r>
              <a:rPr lang="en-GB" dirty="0" smtClean="0">
                <a:latin typeface="Calibri" panose="020F0502020204030204" pitchFamily="34" charset="0"/>
              </a:rPr>
              <a:t> </a:t>
            </a:r>
            <a:r>
              <a:rPr lang="en-GB" dirty="0" err="1" smtClean="0">
                <a:latin typeface="Calibri" panose="020F0502020204030204" pitchFamily="34" charset="0"/>
              </a:rPr>
              <a:t>Dysgu</a:t>
            </a:r>
            <a:endParaRPr lang="en-GB" dirty="0" smtClean="0">
              <a:latin typeface="Calibri" panose="020F0502020204030204" pitchFamily="34" charset="0"/>
            </a:endParaRPr>
          </a:p>
          <a:p>
            <a:r>
              <a:rPr lang="en-GB" dirty="0" err="1" smtClean="0">
                <a:latin typeface="Calibri" panose="020F0502020204030204" pitchFamily="34" charset="0"/>
              </a:rPr>
              <a:t>Asesiadau</a:t>
            </a:r>
            <a:endParaRPr lang="en-GB" dirty="0" smtClean="0">
              <a:latin typeface="Calibri" panose="020F0502020204030204" pitchFamily="34" charset="0"/>
            </a:endParaRPr>
          </a:p>
          <a:p>
            <a:r>
              <a:rPr lang="en-GB" dirty="0" err="1" smtClean="0">
                <a:latin typeface="Calibri" panose="020F0502020204030204" pitchFamily="34" charset="0"/>
              </a:rPr>
              <a:t>Gweithgareddau</a:t>
            </a:r>
            <a:endParaRPr lang="en-GB" dirty="0" smtClean="0">
              <a:latin typeface="Calibri" panose="020F0502020204030204" pitchFamily="34" charset="0"/>
            </a:endParaRPr>
          </a:p>
          <a:p>
            <a:r>
              <a:rPr lang="en-GB" dirty="0" err="1" smtClean="0">
                <a:latin typeface="Calibri" panose="020F0502020204030204" pitchFamily="34" charset="0"/>
              </a:rPr>
              <a:t>Cynlluniau’r</a:t>
            </a:r>
            <a:r>
              <a:rPr lang="en-GB" dirty="0" smtClean="0">
                <a:latin typeface="Calibri" panose="020F0502020204030204" pitchFamily="34" charset="0"/>
              </a:rPr>
              <a:t> </a:t>
            </a:r>
            <a:r>
              <a:rPr lang="en-GB" dirty="0" err="1" smtClean="0">
                <a:latin typeface="Calibri" panose="020F0502020204030204" pitchFamily="34" charset="0"/>
              </a:rPr>
              <a:t>ddarlith</a:t>
            </a:r>
            <a:r>
              <a:rPr lang="en-GB" dirty="0" smtClean="0">
                <a:latin typeface="Calibri" panose="020F0502020204030204" pitchFamily="34" charset="0"/>
              </a:rPr>
              <a:t> </a:t>
            </a:r>
            <a:r>
              <a:rPr lang="en-GB" dirty="0" err="1" smtClean="0">
                <a:latin typeface="Calibri" panose="020F0502020204030204" pitchFamily="34" charset="0"/>
              </a:rPr>
              <a:t>nesaf</a:t>
            </a:r>
            <a:endParaRPr lang="en-GB" dirty="0">
              <a:latin typeface="Calibri" panose="020F0502020204030204" pitchFamily="34" charset="0"/>
            </a:endParaRPr>
          </a:p>
        </p:txBody>
      </p:sp>
    </p:spTree>
    <p:extLst>
      <p:ext uri="{BB962C8B-B14F-4D97-AF65-F5344CB8AC3E}">
        <p14:creationId xmlns:p14="http://schemas.microsoft.com/office/powerpoint/2010/main" val="916858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Aims of Module</a:t>
            </a:r>
            <a:br>
              <a:rPr lang="en-GB" b="1" dirty="0" smtClean="0">
                <a:latin typeface="Calibri" panose="020F0502020204030204" pitchFamily="34" charset="0"/>
              </a:rPr>
            </a:br>
            <a:r>
              <a:rPr lang="en-GB" b="1" dirty="0" err="1" smtClean="0">
                <a:latin typeface="Calibri" panose="020F0502020204030204" pitchFamily="34" charset="0"/>
              </a:rPr>
              <a:t>Amcanion</a:t>
            </a:r>
            <a:r>
              <a:rPr lang="en-GB" b="1" dirty="0" smtClean="0">
                <a:latin typeface="Calibri" panose="020F0502020204030204" pitchFamily="34" charset="0"/>
              </a:rPr>
              <a:t> y </a:t>
            </a:r>
            <a:r>
              <a:rPr lang="en-GB" b="1" dirty="0" err="1" smtClean="0">
                <a:latin typeface="Calibri" panose="020F0502020204030204" pitchFamily="34" charset="0"/>
              </a:rPr>
              <a:t>Modiwl</a:t>
            </a:r>
            <a:endParaRPr lang="en-GB" b="1" dirty="0">
              <a:latin typeface="Calibri" panose="020F0502020204030204" pitchFamily="34" charset="0"/>
            </a:endParaRPr>
          </a:p>
        </p:txBody>
      </p:sp>
      <p:sp>
        <p:nvSpPr>
          <p:cNvPr id="3" name="Content Placeholder 2"/>
          <p:cNvSpPr>
            <a:spLocks noGrp="1"/>
          </p:cNvSpPr>
          <p:nvPr>
            <p:ph sz="quarter" idx="1"/>
          </p:nvPr>
        </p:nvSpPr>
        <p:spPr/>
        <p:txBody>
          <a:bodyPr>
            <a:normAutofit fontScale="85000" lnSpcReduction="20000"/>
          </a:bodyPr>
          <a:lstStyle/>
          <a:p>
            <a:pPr lvl="0" fontAlgn="base" hangingPunct="0"/>
            <a:endParaRPr lang="en-GB" dirty="0" smtClean="0">
              <a:latin typeface="Calibri" panose="020F0502020204030204" pitchFamily="34" charset="0"/>
            </a:endParaRPr>
          </a:p>
          <a:p>
            <a:pPr lvl="0" fontAlgn="base" hangingPunct="0"/>
            <a:r>
              <a:rPr lang="en-GB" dirty="0" smtClean="0">
                <a:latin typeface="Calibri" panose="020F0502020204030204" pitchFamily="34" charset="0"/>
              </a:rPr>
              <a:t>To </a:t>
            </a:r>
            <a:r>
              <a:rPr lang="en-GB" dirty="0">
                <a:latin typeface="Calibri" panose="020F0502020204030204" pitchFamily="34" charset="0"/>
              </a:rPr>
              <a:t>provide students with appropriate skills, values and knowledge of supervising and supporting individuals undertaking professional practice placements.</a:t>
            </a:r>
          </a:p>
          <a:p>
            <a:pPr marL="0" indent="0" fontAlgn="base" hangingPunct="0">
              <a:buNone/>
            </a:pPr>
            <a:endParaRPr lang="en-GB" dirty="0">
              <a:latin typeface="Calibri" panose="020F0502020204030204" pitchFamily="34" charset="0"/>
            </a:endParaRPr>
          </a:p>
          <a:p>
            <a:pPr lvl="0" fontAlgn="base" hangingPunct="0"/>
            <a:r>
              <a:rPr lang="en-GB" dirty="0">
                <a:latin typeface="Calibri" panose="020F0502020204030204" pitchFamily="34" charset="0"/>
              </a:rPr>
              <a:t>To develop in depth applied knowledge of the theory and practice of critical reflection and its role in the youth and community workplace and to locate ‘supervision’ in the wider context of policy, workplace learning, and human resource management.</a:t>
            </a:r>
          </a:p>
          <a:p>
            <a:pPr lvl="0"/>
            <a:endParaRPr lang="en-GB" dirty="0"/>
          </a:p>
          <a:p>
            <a:endParaRPr lang="en-GB" dirty="0"/>
          </a:p>
        </p:txBody>
      </p:sp>
      <p:sp>
        <p:nvSpPr>
          <p:cNvPr id="4" name="Content Placeholder 3"/>
          <p:cNvSpPr>
            <a:spLocks noGrp="1"/>
          </p:cNvSpPr>
          <p:nvPr>
            <p:ph sz="quarter" idx="2"/>
          </p:nvPr>
        </p:nvSpPr>
        <p:spPr/>
        <p:txBody>
          <a:bodyPr>
            <a:normAutofit fontScale="85000" lnSpcReduction="20000"/>
          </a:bodyPr>
          <a:lstStyle/>
          <a:p>
            <a:pPr lvl="0" hangingPunct="0"/>
            <a:endParaRPr lang="cy-GB" dirty="0" smtClean="0">
              <a:latin typeface="Calibri" panose="020F0502020204030204" pitchFamily="34" charset="0"/>
            </a:endParaRPr>
          </a:p>
          <a:p>
            <a:pPr lvl="0" hangingPunct="0"/>
            <a:r>
              <a:rPr lang="cy-GB" dirty="0" smtClean="0">
                <a:latin typeface="Calibri" panose="020F0502020204030204" pitchFamily="34" charset="0"/>
              </a:rPr>
              <a:t>Rhoi </a:t>
            </a:r>
            <a:r>
              <a:rPr lang="cy-GB" dirty="0">
                <a:latin typeface="Calibri" panose="020F0502020204030204" pitchFamily="34" charset="0"/>
              </a:rPr>
              <a:t>sgiliau, gwybodaeth a gwerthoedd priodol i fyfyrwyr yn ymwneud â goruchwylio a chefnogi unigolion sy’n ymgymryd â lleoliadau arfer proffesiynol.</a:t>
            </a:r>
            <a:endParaRPr lang="en-GB" dirty="0">
              <a:latin typeface="Calibri" panose="020F0502020204030204" pitchFamily="34" charset="0"/>
            </a:endParaRPr>
          </a:p>
          <a:p>
            <a:pPr marL="0" indent="0" hangingPunct="0">
              <a:buNone/>
            </a:pPr>
            <a:endParaRPr lang="en-GB" dirty="0">
              <a:latin typeface="Calibri" panose="020F0502020204030204" pitchFamily="34" charset="0"/>
            </a:endParaRPr>
          </a:p>
          <a:p>
            <a:pPr lvl="0" hangingPunct="0"/>
            <a:r>
              <a:rPr lang="cy-GB" dirty="0">
                <a:latin typeface="Calibri" panose="020F0502020204030204" pitchFamily="34" charset="0"/>
              </a:rPr>
              <a:t>Datblygu gwybodaeth gymhwysol fanwl am theori ac arfer adfyfyrio beirniadol a’i rôl yn y gweithle ieuenctid a chymuned a lleoli ‘goruchwyliaeth’ yng nghyd-destun ehangach polisi, dysgu yn y gweithle a rheoli adnoddau dynol. </a:t>
            </a:r>
            <a:endParaRPr lang="en-GB" dirty="0">
              <a:latin typeface="Calibri" panose="020F0502020204030204" pitchFamily="34" charset="0"/>
            </a:endParaRPr>
          </a:p>
          <a:p>
            <a:endParaRPr lang="en-GB" dirty="0"/>
          </a:p>
        </p:txBody>
      </p:sp>
    </p:spTree>
    <p:extLst>
      <p:ext uri="{BB962C8B-B14F-4D97-AF65-F5344CB8AC3E}">
        <p14:creationId xmlns:p14="http://schemas.microsoft.com/office/powerpoint/2010/main" val="1460904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Learning Outcomes</a:t>
            </a:r>
            <a:br>
              <a:rPr lang="en-GB" b="1" dirty="0" smtClean="0">
                <a:latin typeface="Calibri" panose="020F0502020204030204" pitchFamily="34" charset="0"/>
              </a:rPr>
            </a:br>
            <a:r>
              <a:rPr lang="en-GB" b="1" dirty="0" err="1" smtClean="0">
                <a:latin typeface="Calibri" panose="020F0502020204030204" pitchFamily="34" charset="0"/>
              </a:rPr>
              <a:t>Deilliannau</a:t>
            </a:r>
            <a:r>
              <a:rPr lang="en-GB" b="1" dirty="0" smtClean="0">
                <a:latin typeface="Calibri" panose="020F0502020204030204" pitchFamily="34" charset="0"/>
              </a:rPr>
              <a:t> </a:t>
            </a:r>
            <a:r>
              <a:rPr lang="en-GB" b="1" dirty="0" err="1" smtClean="0">
                <a:latin typeface="Calibri" panose="020F0502020204030204" pitchFamily="34" charset="0"/>
              </a:rPr>
              <a:t>Dysgu</a:t>
            </a:r>
            <a:endParaRPr lang="en-GB" b="1" dirty="0">
              <a:latin typeface="Calibri" panose="020F0502020204030204" pitchFamily="34" charset="0"/>
            </a:endParaRPr>
          </a:p>
        </p:txBody>
      </p:sp>
      <p:sp>
        <p:nvSpPr>
          <p:cNvPr id="3" name="Content Placeholder 2"/>
          <p:cNvSpPr>
            <a:spLocks noGrp="1"/>
          </p:cNvSpPr>
          <p:nvPr>
            <p:ph sz="quarter" idx="1"/>
          </p:nvPr>
        </p:nvSpPr>
        <p:spPr>
          <a:xfrm>
            <a:off x="457200" y="1600200"/>
            <a:ext cx="4038600" cy="5257800"/>
          </a:xfrm>
        </p:spPr>
        <p:txBody>
          <a:bodyPr>
            <a:normAutofit fontScale="47500" lnSpcReduction="20000"/>
          </a:bodyPr>
          <a:lstStyle/>
          <a:p>
            <a:pPr marL="0" indent="0" algn="just" fontAlgn="base" hangingPunct="0">
              <a:buNone/>
            </a:pPr>
            <a:r>
              <a:rPr lang="en-GB" sz="3800" dirty="0">
                <a:latin typeface="Calibri" panose="020F0502020204030204" pitchFamily="34" charset="0"/>
              </a:rPr>
              <a:t>Upon the successful completion of this module, the student should be able to demonstrate the ability to:</a:t>
            </a:r>
          </a:p>
          <a:p>
            <a:pPr marL="0" indent="0" algn="just" fontAlgn="base" hangingPunct="0">
              <a:buNone/>
            </a:pPr>
            <a:r>
              <a:rPr lang="en-GB" sz="3800" dirty="0">
                <a:latin typeface="Calibri" panose="020F0502020204030204" pitchFamily="34" charset="0"/>
              </a:rPr>
              <a:t> </a:t>
            </a:r>
          </a:p>
          <a:p>
            <a:pPr lvl="0" algn="just" fontAlgn="base" hangingPunct="0"/>
            <a:r>
              <a:rPr lang="en-GB" sz="3800" dirty="0">
                <a:latin typeface="Calibri" panose="020F0502020204030204" pitchFamily="34" charset="0"/>
              </a:rPr>
              <a:t>Demonstrate applied planning and management of the role and value of effective supervision in the youth and community workplace and critically appraise the role and function of reflection and critical reflective practice in the application of effective supervision theory and </a:t>
            </a:r>
            <a:r>
              <a:rPr lang="en-GB" sz="3800" dirty="0" smtClean="0">
                <a:latin typeface="Calibri" panose="020F0502020204030204" pitchFamily="34" charset="0"/>
              </a:rPr>
              <a:t>skills.</a:t>
            </a:r>
          </a:p>
          <a:p>
            <a:pPr marL="0" lvl="0" indent="0" algn="just" fontAlgn="base" hangingPunct="0">
              <a:buNone/>
            </a:pPr>
            <a:endParaRPr lang="en-GB" sz="3800" dirty="0" smtClean="0">
              <a:latin typeface="Calibri" panose="020F0502020204030204" pitchFamily="34" charset="0"/>
            </a:endParaRPr>
          </a:p>
          <a:p>
            <a:pPr lvl="0" algn="just" fontAlgn="base" hangingPunct="0"/>
            <a:r>
              <a:rPr lang="en-GB" sz="3800" dirty="0" smtClean="0">
                <a:latin typeface="Calibri" panose="020F0502020204030204" pitchFamily="34" charset="0"/>
              </a:rPr>
              <a:t>Examine </a:t>
            </a:r>
            <a:r>
              <a:rPr lang="en-GB" sz="3800" dirty="0">
                <a:latin typeface="Calibri" panose="020F0502020204030204" pitchFamily="34" charset="0"/>
              </a:rPr>
              <a:t>the role and impact of power and anti-oppressive practice in the supervision relationship and critically appraise the roles, principles and purpose of supervision within a professional development context.</a:t>
            </a:r>
          </a:p>
          <a:p>
            <a:pPr marL="0" indent="0">
              <a:buNone/>
            </a:pPr>
            <a:endParaRPr lang="en-GB" dirty="0">
              <a:latin typeface="Calibri" panose="020F0502020204030204" pitchFamily="34" charset="0"/>
            </a:endParaRPr>
          </a:p>
        </p:txBody>
      </p:sp>
      <p:sp>
        <p:nvSpPr>
          <p:cNvPr id="4" name="Content Placeholder 3"/>
          <p:cNvSpPr>
            <a:spLocks noGrp="1"/>
          </p:cNvSpPr>
          <p:nvPr>
            <p:ph sz="quarter" idx="2"/>
          </p:nvPr>
        </p:nvSpPr>
        <p:spPr>
          <a:xfrm>
            <a:off x="4648200" y="1600200"/>
            <a:ext cx="4038600" cy="5257800"/>
          </a:xfrm>
        </p:spPr>
        <p:txBody>
          <a:bodyPr>
            <a:normAutofit fontScale="47500" lnSpcReduction="20000"/>
          </a:bodyPr>
          <a:lstStyle/>
          <a:p>
            <a:pPr marL="0" indent="0" algn="just" hangingPunct="0">
              <a:buNone/>
            </a:pPr>
            <a:r>
              <a:rPr lang="cy-GB" sz="3800" dirty="0" smtClean="0">
                <a:latin typeface="Calibri" panose="020F0502020204030204" pitchFamily="34" charset="0"/>
              </a:rPr>
              <a:t>Ar ôl cwblhau’r modwl hwn yn llwyddiannus, dylai’r myfyriwr allu dangos y gallu i:</a:t>
            </a:r>
            <a:endParaRPr lang="en-GB" sz="3800" dirty="0" smtClean="0">
              <a:latin typeface="Calibri" panose="020F0502020204030204" pitchFamily="34" charset="0"/>
            </a:endParaRPr>
          </a:p>
          <a:p>
            <a:pPr marL="0" indent="0" algn="just" hangingPunct="0">
              <a:buNone/>
            </a:pPr>
            <a:r>
              <a:rPr lang="en-GB" sz="3800" dirty="0" smtClean="0">
                <a:latin typeface="Calibri" panose="020F0502020204030204" pitchFamily="34" charset="0"/>
              </a:rPr>
              <a:t> </a:t>
            </a:r>
          </a:p>
          <a:p>
            <a:pPr lvl="0" algn="just" hangingPunct="0"/>
            <a:r>
              <a:rPr lang="cy-GB" sz="3800" dirty="0" smtClean="0">
                <a:latin typeface="Calibri" panose="020F0502020204030204" pitchFamily="34" charset="0"/>
              </a:rPr>
              <a:t>Arddangos cynllunio a rheolaeth cymhwysol ar rôl a gwerth goruchwyliaeth effeithiol yn y gweithle ieuenctid a chymuned ac arfarnu’n feirniadol rôl a swyddogaeth adfyfyrio ac arfer adfyfyriol beirniadol wrth ddefnyddio theori a sgiliau goruchwylio effeithiol. </a:t>
            </a:r>
            <a:endParaRPr lang="en-GB" sz="3800" dirty="0" smtClean="0">
              <a:latin typeface="Calibri" panose="020F0502020204030204" pitchFamily="34" charset="0"/>
            </a:endParaRPr>
          </a:p>
          <a:p>
            <a:pPr marL="0" lvl="0" indent="0" algn="just" hangingPunct="0">
              <a:buNone/>
            </a:pPr>
            <a:r>
              <a:rPr lang="en-GB" sz="3800" dirty="0" smtClean="0">
                <a:latin typeface="Calibri" panose="020F0502020204030204" pitchFamily="34" charset="0"/>
              </a:rPr>
              <a:t> </a:t>
            </a:r>
          </a:p>
          <a:p>
            <a:pPr lvl="0" algn="just" hangingPunct="0"/>
            <a:r>
              <a:rPr lang="cy-GB" sz="3800" dirty="0" smtClean="0">
                <a:latin typeface="Calibri" panose="020F0502020204030204" pitchFamily="34" charset="0"/>
              </a:rPr>
              <a:t>Archwilio rôl ac effaith pŵer ac arfer gwrth-ormesol yn y berthynas oruchwylio ac arfarnu’n feirniadol rolau, egwyddorion a diben goruchwyliaeth mewn cyd-destun datblygiad proffesiynol. </a:t>
            </a:r>
            <a:endParaRPr lang="en-GB" sz="3800" dirty="0" smtClean="0">
              <a:latin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4171395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lgn="l"/>
            <a:r>
              <a:rPr lang="en-GB" b="1" dirty="0" smtClean="0">
                <a:latin typeface="Calibri" panose="020F0502020204030204" pitchFamily="34" charset="0"/>
              </a:rPr>
              <a:t>Learning Outcomes</a:t>
            </a:r>
            <a:br>
              <a:rPr lang="en-GB" b="1" dirty="0" smtClean="0">
                <a:latin typeface="Calibri" panose="020F0502020204030204" pitchFamily="34" charset="0"/>
              </a:rPr>
            </a:br>
            <a:r>
              <a:rPr lang="en-GB" b="1" dirty="0" err="1" smtClean="0">
                <a:latin typeface="Calibri" panose="020F0502020204030204" pitchFamily="34" charset="0"/>
              </a:rPr>
              <a:t>Deilliannau</a:t>
            </a:r>
            <a:r>
              <a:rPr lang="en-GB" b="1" dirty="0" smtClean="0">
                <a:latin typeface="Calibri" panose="020F0502020204030204" pitchFamily="34" charset="0"/>
              </a:rPr>
              <a:t> </a:t>
            </a:r>
            <a:r>
              <a:rPr lang="en-GB" b="1" dirty="0" err="1" smtClean="0">
                <a:latin typeface="Calibri" panose="020F0502020204030204" pitchFamily="34" charset="0"/>
              </a:rPr>
              <a:t>Dysgu</a:t>
            </a:r>
            <a:endParaRPr lang="en-GB" b="1" dirty="0">
              <a:latin typeface="Calibri" panose="020F0502020204030204" pitchFamily="34" charset="0"/>
            </a:endParaRPr>
          </a:p>
        </p:txBody>
      </p:sp>
      <p:sp>
        <p:nvSpPr>
          <p:cNvPr id="6" name="Content Placeholder 5"/>
          <p:cNvSpPr>
            <a:spLocks noGrp="1"/>
          </p:cNvSpPr>
          <p:nvPr>
            <p:ph sz="quarter" idx="1"/>
          </p:nvPr>
        </p:nvSpPr>
        <p:spPr>
          <a:xfrm>
            <a:off x="457200" y="1600200"/>
            <a:ext cx="4038600" cy="5257800"/>
          </a:xfrm>
        </p:spPr>
        <p:txBody>
          <a:bodyPr>
            <a:normAutofit fontScale="92500" lnSpcReduction="20000"/>
          </a:bodyPr>
          <a:lstStyle/>
          <a:p>
            <a:pPr lvl="0" fontAlgn="base" hangingPunct="0"/>
            <a:r>
              <a:rPr lang="en-GB" dirty="0">
                <a:latin typeface="Calibri" panose="020F0502020204030204" pitchFamily="34" charset="0"/>
              </a:rPr>
              <a:t>Critically evaluate the extent to which the youth and community workplace and policy contexts can act as barriers to or motivators for supervision.</a:t>
            </a:r>
          </a:p>
          <a:p>
            <a:pPr marL="0" indent="0">
              <a:buNone/>
            </a:pPr>
            <a:endParaRPr lang="en-GB" dirty="0">
              <a:latin typeface="Calibri" panose="020F0502020204030204" pitchFamily="34" charset="0"/>
            </a:endParaRPr>
          </a:p>
          <a:p>
            <a:r>
              <a:rPr lang="en-GB" dirty="0">
                <a:latin typeface="Calibri" panose="020F0502020204030204" pitchFamily="34" charset="0"/>
              </a:rPr>
              <a:t>Organise their knowledge and learning through the use of information resources, present their work at the appropriate level and reflect upon sustainable literacy skills developed</a:t>
            </a:r>
          </a:p>
        </p:txBody>
      </p:sp>
      <p:sp>
        <p:nvSpPr>
          <p:cNvPr id="7" name="Content Placeholder 6"/>
          <p:cNvSpPr>
            <a:spLocks noGrp="1"/>
          </p:cNvSpPr>
          <p:nvPr>
            <p:ph sz="quarter" idx="2"/>
          </p:nvPr>
        </p:nvSpPr>
        <p:spPr>
          <a:xfrm>
            <a:off x="4648200" y="1600200"/>
            <a:ext cx="4038600" cy="5257800"/>
          </a:xfrm>
        </p:spPr>
        <p:txBody>
          <a:bodyPr>
            <a:normAutofit fontScale="92500" lnSpcReduction="20000"/>
          </a:bodyPr>
          <a:lstStyle/>
          <a:p>
            <a:pPr lvl="0" hangingPunct="0"/>
            <a:r>
              <a:rPr lang="cy-GB" dirty="0">
                <a:latin typeface="Calibri" panose="020F0502020204030204" pitchFamily="34" charset="0"/>
              </a:rPr>
              <a:t>Gwerthuso’n feirniadol i ba raddau y gall gweithle a chyd-destunau polisi gwaith ieuenctid a chymuned weithredu fel rhwystrau i oruchwyliaeth neu gymhelliant ar ei chyfer. </a:t>
            </a:r>
            <a:endParaRPr lang="en-GB" dirty="0">
              <a:latin typeface="Calibri" panose="020F0502020204030204" pitchFamily="34" charset="0"/>
            </a:endParaRPr>
          </a:p>
          <a:p>
            <a:pPr marL="0" lvl="0" indent="0" hangingPunct="0">
              <a:buNone/>
            </a:pPr>
            <a:r>
              <a:rPr lang="en-GB" dirty="0">
                <a:latin typeface="Calibri" panose="020F0502020204030204" pitchFamily="34" charset="0"/>
              </a:rPr>
              <a:t> </a:t>
            </a:r>
          </a:p>
          <a:p>
            <a:r>
              <a:rPr lang="cy-GB" dirty="0">
                <a:latin typeface="Calibri" panose="020F0502020204030204" pitchFamily="34" charset="0"/>
              </a:rPr>
              <a:t>Trefnu eu gwybodaeth a’r hyn maent wedi’i ddysgu drwy ddefnyddio amrywiaeth o adnoddau gwybodaeth, cyflwyno’u gwaith ar y lefel briodol ac adfyfyrio ar y sgiliau llythrennedd cynaliadwyedd maent wedi’u datblygu. </a:t>
            </a:r>
            <a:endParaRPr lang="en-GB" dirty="0">
              <a:latin typeface="Calibri" panose="020F0502020204030204" pitchFamily="34" charset="0"/>
            </a:endParaRPr>
          </a:p>
        </p:txBody>
      </p:sp>
    </p:spTree>
    <p:extLst>
      <p:ext uri="{BB962C8B-B14F-4D97-AF65-F5344CB8AC3E}">
        <p14:creationId xmlns:p14="http://schemas.microsoft.com/office/powerpoint/2010/main" val="1796979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Themes</a:t>
            </a:r>
            <a:br>
              <a:rPr lang="en-GB" b="1" dirty="0" smtClean="0">
                <a:latin typeface="Calibri" panose="020F0502020204030204" pitchFamily="34" charset="0"/>
              </a:rPr>
            </a:br>
            <a:r>
              <a:rPr lang="en-GB" b="1" dirty="0" err="1" smtClean="0">
                <a:latin typeface="Calibri" panose="020F0502020204030204" pitchFamily="34" charset="0"/>
              </a:rPr>
              <a:t>Themâu</a:t>
            </a:r>
            <a:endParaRPr lang="en-GB" b="1" dirty="0">
              <a:latin typeface="Calibri" panose="020F0502020204030204" pitchFamily="34" charset="0"/>
            </a:endParaRPr>
          </a:p>
        </p:txBody>
      </p:sp>
      <p:sp>
        <p:nvSpPr>
          <p:cNvPr id="3" name="Content Placeholder 2"/>
          <p:cNvSpPr>
            <a:spLocks noGrp="1"/>
          </p:cNvSpPr>
          <p:nvPr>
            <p:ph sz="quarter" idx="1"/>
          </p:nvPr>
        </p:nvSpPr>
        <p:spPr>
          <a:xfrm>
            <a:off x="457200" y="1600200"/>
            <a:ext cx="4038600" cy="5257800"/>
          </a:xfrm>
        </p:spPr>
        <p:txBody>
          <a:bodyPr>
            <a:normAutofit fontScale="70000" lnSpcReduction="20000"/>
          </a:bodyPr>
          <a:lstStyle/>
          <a:p>
            <a:pPr lvl="0" algn="just" fontAlgn="base" hangingPunct="0"/>
            <a:r>
              <a:rPr lang="en-GB" sz="2900" dirty="0">
                <a:latin typeface="Calibri" panose="020F0502020204030204" pitchFamily="34" charset="0"/>
              </a:rPr>
              <a:t>Critical comparison of the learning environment, including different types and associated theories, managerial and non-managerial related to supervisory roles. </a:t>
            </a:r>
            <a:endParaRPr lang="en-GB" sz="2900" dirty="0" smtClean="0">
              <a:latin typeface="Calibri" panose="020F0502020204030204" pitchFamily="34" charset="0"/>
            </a:endParaRPr>
          </a:p>
          <a:p>
            <a:pPr lvl="0" algn="just" fontAlgn="base" hangingPunct="0"/>
            <a:r>
              <a:rPr lang="en-GB" sz="2900" dirty="0" smtClean="0">
                <a:latin typeface="Calibri" panose="020F0502020204030204" pitchFamily="34" charset="0"/>
              </a:rPr>
              <a:t>An </a:t>
            </a:r>
            <a:r>
              <a:rPr lang="en-GB" sz="2900" dirty="0">
                <a:latin typeface="Calibri" panose="020F0502020204030204" pitchFamily="34" charset="0"/>
              </a:rPr>
              <a:t>outline of three key functions of supervision: formative, normative and restorative. Exploration of important supervisory skills and a critical analysis of  their impact on practice: </a:t>
            </a:r>
            <a:endParaRPr lang="en-GB" sz="2900" dirty="0" smtClean="0">
              <a:latin typeface="Calibri" panose="020F0502020204030204" pitchFamily="34" charset="0"/>
            </a:endParaRPr>
          </a:p>
          <a:p>
            <a:pPr marL="0" lvl="0" indent="0" algn="just" fontAlgn="base" hangingPunct="0">
              <a:buNone/>
            </a:pPr>
            <a:endParaRPr lang="en-GB" sz="2900" dirty="0">
              <a:latin typeface="Calibri" panose="020F0502020204030204" pitchFamily="34" charset="0"/>
            </a:endParaRPr>
          </a:p>
          <a:p>
            <a:pPr lvl="1" algn="just" fontAlgn="base" hangingPunct="0"/>
            <a:r>
              <a:rPr lang="en-GB" sz="2900" dirty="0">
                <a:latin typeface="Calibri" panose="020F0502020204030204" pitchFamily="34" charset="0"/>
              </a:rPr>
              <a:t>non-verbal communication skills</a:t>
            </a:r>
          </a:p>
          <a:p>
            <a:pPr lvl="1" algn="just" fontAlgn="base" hangingPunct="0"/>
            <a:r>
              <a:rPr lang="en-GB" sz="2900" dirty="0">
                <a:latin typeface="Calibri" panose="020F0502020204030204" pitchFamily="34" charset="0"/>
              </a:rPr>
              <a:t>active listening</a:t>
            </a:r>
          </a:p>
          <a:p>
            <a:pPr lvl="1" algn="just" fontAlgn="base" hangingPunct="0"/>
            <a:r>
              <a:rPr lang="en-GB" sz="2900" dirty="0">
                <a:latin typeface="Calibri" panose="020F0502020204030204" pitchFamily="34" charset="0"/>
              </a:rPr>
              <a:t>verbal communication skills.</a:t>
            </a:r>
          </a:p>
          <a:p>
            <a:pPr marL="0" indent="0">
              <a:buNone/>
            </a:pPr>
            <a:endParaRPr lang="en-GB" sz="2400" dirty="0"/>
          </a:p>
        </p:txBody>
      </p:sp>
      <p:sp>
        <p:nvSpPr>
          <p:cNvPr id="4" name="Content Placeholder 3"/>
          <p:cNvSpPr>
            <a:spLocks noGrp="1"/>
          </p:cNvSpPr>
          <p:nvPr>
            <p:ph sz="quarter" idx="2"/>
          </p:nvPr>
        </p:nvSpPr>
        <p:spPr>
          <a:xfrm>
            <a:off x="4648200" y="1600200"/>
            <a:ext cx="4038600" cy="5257800"/>
          </a:xfrm>
        </p:spPr>
        <p:txBody>
          <a:bodyPr>
            <a:normAutofit fontScale="70000" lnSpcReduction="20000"/>
          </a:bodyPr>
          <a:lstStyle/>
          <a:p>
            <a:pPr lvl="0" algn="just" hangingPunct="0"/>
            <a:r>
              <a:rPr lang="cy-GB" sz="2900" dirty="0">
                <a:latin typeface="Calibri" panose="020F0502020204030204" pitchFamily="34" charset="0"/>
              </a:rPr>
              <a:t>Cymhariaeth feirniadol o’r amgylchedd dysgu, yn cynnwys gwahanol fathau o swyddogaethau goruchwylio, rhai rheolaethol ac </a:t>
            </a:r>
            <a:r>
              <a:rPr lang="cy-GB" sz="2900" dirty="0" err="1">
                <a:latin typeface="Calibri" panose="020F0502020204030204" pitchFamily="34" charset="0"/>
              </a:rPr>
              <a:t>anrheolaethol</a:t>
            </a:r>
            <a:r>
              <a:rPr lang="cy-GB" sz="2900" dirty="0">
                <a:latin typeface="Calibri" panose="020F0502020204030204" pitchFamily="34" charset="0"/>
              </a:rPr>
              <a:t>, a damcaniaethau cysylltiedig. </a:t>
            </a:r>
            <a:endParaRPr lang="cy-GB" sz="2900" dirty="0" smtClean="0">
              <a:latin typeface="Calibri" panose="020F0502020204030204" pitchFamily="34" charset="0"/>
            </a:endParaRPr>
          </a:p>
          <a:p>
            <a:pPr lvl="0" algn="just" hangingPunct="0"/>
            <a:r>
              <a:rPr lang="cy-GB" sz="2900" dirty="0" smtClean="0">
                <a:latin typeface="Calibri" panose="020F0502020204030204" pitchFamily="34" charset="0"/>
              </a:rPr>
              <a:t>Amlinelliad </a:t>
            </a:r>
            <a:r>
              <a:rPr lang="cy-GB" sz="2900" dirty="0">
                <a:latin typeface="Calibri" panose="020F0502020204030204" pitchFamily="34" charset="0"/>
              </a:rPr>
              <a:t>o dair swyddogaeth allweddol goruchwyliaeth: ffurfiannol, normadol ac adferol.  Archwiliad o sgiliau goruchwylio pwysig a dadansoddiad beirniadol o’u heffaith ar arfer:  </a:t>
            </a:r>
            <a:endParaRPr lang="en-GB" sz="2900" dirty="0">
              <a:latin typeface="Calibri" panose="020F0502020204030204" pitchFamily="34" charset="0"/>
            </a:endParaRPr>
          </a:p>
          <a:p>
            <a:pPr lvl="0" algn="just" hangingPunct="0"/>
            <a:endParaRPr lang="cy-GB" sz="2900" dirty="0" smtClean="0">
              <a:latin typeface="Calibri" panose="020F0502020204030204" pitchFamily="34" charset="0"/>
            </a:endParaRPr>
          </a:p>
          <a:p>
            <a:pPr lvl="1" algn="just" hangingPunct="0"/>
            <a:r>
              <a:rPr lang="cy-GB" sz="2900" dirty="0" smtClean="0">
                <a:latin typeface="Calibri" panose="020F0502020204030204" pitchFamily="34" charset="0"/>
              </a:rPr>
              <a:t>sgiliau </a:t>
            </a:r>
            <a:r>
              <a:rPr lang="cy-GB" sz="2900" dirty="0">
                <a:latin typeface="Calibri" panose="020F0502020204030204" pitchFamily="34" charset="0"/>
              </a:rPr>
              <a:t>cyfathrebu di-eiriau</a:t>
            </a:r>
            <a:endParaRPr lang="en-GB" sz="2900" dirty="0">
              <a:latin typeface="Calibri" panose="020F0502020204030204" pitchFamily="34" charset="0"/>
            </a:endParaRPr>
          </a:p>
          <a:p>
            <a:pPr lvl="1" algn="just" hangingPunct="0"/>
            <a:r>
              <a:rPr lang="cy-GB" sz="2900" dirty="0">
                <a:latin typeface="Calibri" panose="020F0502020204030204" pitchFamily="34" charset="0"/>
              </a:rPr>
              <a:t>gwrando gweithredol</a:t>
            </a:r>
            <a:endParaRPr lang="en-GB" sz="2900" dirty="0">
              <a:latin typeface="Calibri" panose="020F0502020204030204" pitchFamily="34" charset="0"/>
            </a:endParaRPr>
          </a:p>
          <a:p>
            <a:pPr lvl="1" algn="just" hangingPunct="0"/>
            <a:r>
              <a:rPr lang="cy-GB" sz="2900" dirty="0" smtClean="0">
                <a:latin typeface="Calibri" panose="020F0502020204030204" pitchFamily="34" charset="0"/>
              </a:rPr>
              <a:t>Sgiliau </a:t>
            </a:r>
            <a:r>
              <a:rPr lang="cy-GB" sz="2900" dirty="0">
                <a:latin typeface="Calibri" panose="020F0502020204030204" pitchFamily="34" charset="0"/>
              </a:rPr>
              <a:t>cyfathrebu geiriol.</a:t>
            </a:r>
            <a:endParaRPr lang="en-GB" sz="2900" dirty="0">
              <a:latin typeface="Calibri" panose="020F0502020204030204" pitchFamily="34" charset="0"/>
            </a:endParaRPr>
          </a:p>
          <a:p>
            <a:endParaRPr lang="en-GB" dirty="0"/>
          </a:p>
        </p:txBody>
      </p:sp>
    </p:spTree>
    <p:extLst>
      <p:ext uri="{BB962C8B-B14F-4D97-AF65-F5344CB8AC3E}">
        <p14:creationId xmlns:p14="http://schemas.microsoft.com/office/powerpoint/2010/main" val="310323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Themes</a:t>
            </a:r>
            <a:br>
              <a:rPr lang="en-GB" b="1" dirty="0" smtClean="0">
                <a:latin typeface="Calibri" panose="020F0502020204030204" pitchFamily="34" charset="0"/>
              </a:rPr>
            </a:br>
            <a:r>
              <a:rPr lang="en-GB" b="1" dirty="0" err="1" smtClean="0">
                <a:latin typeface="Calibri" panose="020F0502020204030204" pitchFamily="34" charset="0"/>
              </a:rPr>
              <a:t>Themâu</a:t>
            </a:r>
            <a:endParaRPr lang="en-GB" dirty="0">
              <a:latin typeface="Calibri" panose="020F0502020204030204" pitchFamily="34" charset="0"/>
            </a:endParaRPr>
          </a:p>
        </p:txBody>
      </p:sp>
      <p:sp>
        <p:nvSpPr>
          <p:cNvPr id="3" name="Content Placeholder 2"/>
          <p:cNvSpPr>
            <a:spLocks noGrp="1"/>
          </p:cNvSpPr>
          <p:nvPr>
            <p:ph sz="quarter" idx="1"/>
          </p:nvPr>
        </p:nvSpPr>
        <p:spPr>
          <a:xfrm>
            <a:off x="457200" y="1600200"/>
            <a:ext cx="4038600" cy="5257800"/>
          </a:xfrm>
        </p:spPr>
        <p:txBody>
          <a:bodyPr>
            <a:normAutofit fontScale="40000" lnSpcReduction="20000"/>
          </a:bodyPr>
          <a:lstStyle/>
          <a:p>
            <a:pPr lvl="0" algn="just" fontAlgn="base" hangingPunct="0"/>
            <a:r>
              <a:rPr lang="en-GB" sz="4800" dirty="0">
                <a:latin typeface="Calibri" panose="020F0502020204030204" pitchFamily="34" charset="0"/>
              </a:rPr>
              <a:t>In depth discussion on the importance of creating an appropriate supervision environment and working within the core values of youth and community work and consideration of inclusive practice in supervision, confidentiality and record keeping; equal opportunities and anti-discriminatory practice. </a:t>
            </a:r>
          </a:p>
          <a:p>
            <a:pPr marL="0" indent="0" algn="just" fontAlgn="base" hangingPunct="0">
              <a:buNone/>
            </a:pPr>
            <a:endParaRPr lang="en-GB" sz="4800" dirty="0">
              <a:latin typeface="Calibri" panose="020F0502020204030204" pitchFamily="34" charset="0"/>
            </a:endParaRPr>
          </a:p>
          <a:p>
            <a:pPr lvl="0" algn="just" fontAlgn="base" hangingPunct="0"/>
            <a:r>
              <a:rPr lang="en-GB" sz="4800" dirty="0">
                <a:latin typeface="Calibri" panose="020F0502020204030204" pitchFamily="34" charset="0"/>
              </a:rPr>
              <a:t>Experiential learning opportunities with an emphasis on participation practice of skills and the sharing of experiences. Opportunities to undertake: a one to one supervision session, to evaluate the supervision session and critically reflect on performance.</a:t>
            </a:r>
          </a:p>
          <a:p>
            <a:endParaRPr lang="en-GB" dirty="0">
              <a:latin typeface="Calibri" panose="020F0502020204030204" pitchFamily="34" charset="0"/>
            </a:endParaRPr>
          </a:p>
        </p:txBody>
      </p:sp>
      <p:sp>
        <p:nvSpPr>
          <p:cNvPr id="4" name="Content Placeholder 3"/>
          <p:cNvSpPr>
            <a:spLocks noGrp="1"/>
          </p:cNvSpPr>
          <p:nvPr>
            <p:ph sz="quarter" idx="2"/>
          </p:nvPr>
        </p:nvSpPr>
        <p:spPr>
          <a:xfrm>
            <a:off x="4648200" y="1600200"/>
            <a:ext cx="4038600" cy="5257800"/>
          </a:xfrm>
        </p:spPr>
        <p:txBody>
          <a:bodyPr>
            <a:normAutofit fontScale="40000" lnSpcReduction="20000"/>
          </a:bodyPr>
          <a:lstStyle/>
          <a:p>
            <a:pPr lvl="0" algn="just" hangingPunct="0"/>
            <a:r>
              <a:rPr lang="cy-GB" sz="4800" dirty="0">
                <a:latin typeface="Calibri" panose="020F0502020204030204" pitchFamily="34" charset="0"/>
              </a:rPr>
              <a:t>Trafodaeth fanwl ar bwysigrwydd creu amgylchedd goruchwylio priodol a gweithio o fewn gwerthoedd craidd gwaith ieuenctid a chymuned ac ystyried arfer cynhwysol mewn goruchwyliaeth, cyfrinachedd a chadw cofnodion; cyfle cyfartal ac arfer gwrth-wahaniaethol. </a:t>
            </a:r>
            <a:endParaRPr lang="en-GB" sz="4800" dirty="0">
              <a:latin typeface="Calibri" panose="020F0502020204030204" pitchFamily="34" charset="0"/>
            </a:endParaRPr>
          </a:p>
          <a:p>
            <a:pPr marL="0" indent="0" algn="just" hangingPunct="0">
              <a:buNone/>
            </a:pPr>
            <a:endParaRPr lang="en-GB" sz="4800" dirty="0">
              <a:latin typeface="Calibri" panose="020F0502020204030204" pitchFamily="34" charset="0"/>
            </a:endParaRPr>
          </a:p>
          <a:p>
            <a:pPr lvl="0" algn="just" hangingPunct="0"/>
            <a:r>
              <a:rPr lang="cy-GB" sz="4800" dirty="0">
                <a:latin typeface="Calibri" panose="020F0502020204030204" pitchFamily="34" charset="0"/>
              </a:rPr>
              <a:t>Cyfleoedd dysgu trwy brofiadau gyda phwyslais ar gyfranogi, ymarfer sgiliau a rhannu profiadau. Cyfleoedd i ymgymryd â: sesiwn oruchwylio un i un, i werthuso'r sesiwn oruchwylio ac adfyfyrio’n feirniadol ar berfformiad.</a:t>
            </a:r>
            <a:endParaRPr lang="en-GB" sz="4800" dirty="0">
              <a:latin typeface="Calibri" panose="020F0502020204030204" pitchFamily="34" charset="0"/>
            </a:endParaRPr>
          </a:p>
          <a:p>
            <a:pPr lvl="0"/>
            <a:endParaRPr lang="en-GB" dirty="0" smtClean="0"/>
          </a:p>
        </p:txBody>
      </p:sp>
    </p:spTree>
    <p:extLst>
      <p:ext uri="{BB962C8B-B14F-4D97-AF65-F5344CB8AC3E}">
        <p14:creationId xmlns:p14="http://schemas.microsoft.com/office/powerpoint/2010/main" val="3960659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Assessment</a:t>
            </a:r>
            <a:br>
              <a:rPr lang="en-GB" b="1" dirty="0" smtClean="0">
                <a:latin typeface="Calibri" panose="020F0502020204030204" pitchFamily="34" charset="0"/>
              </a:rPr>
            </a:br>
            <a:r>
              <a:rPr lang="en-GB" b="1" dirty="0" err="1" smtClean="0">
                <a:latin typeface="Calibri" panose="020F0502020204030204" pitchFamily="34" charset="0"/>
              </a:rPr>
              <a:t>Asesu</a:t>
            </a:r>
            <a:endParaRPr lang="en-GB" b="1" dirty="0">
              <a:latin typeface="Calibri" panose="020F0502020204030204" pitchFamily="34" charset="0"/>
            </a:endParaRPr>
          </a:p>
        </p:txBody>
      </p:sp>
      <p:sp>
        <p:nvSpPr>
          <p:cNvPr id="3" name="Content Placeholder 2"/>
          <p:cNvSpPr>
            <a:spLocks noGrp="1"/>
          </p:cNvSpPr>
          <p:nvPr>
            <p:ph sz="quarter" idx="1"/>
          </p:nvPr>
        </p:nvSpPr>
        <p:spPr>
          <a:xfrm>
            <a:off x="457200" y="1600201"/>
            <a:ext cx="4038600" cy="1612776"/>
          </a:xfrm>
        </p:spPr>
        <p:txBody>
          <a:bodyPr>
            <a:normAutofit/>
          </a:bodyPr>
          <a:lstStyle/>
          <a:p>
            <a:pPr marL="0" indent="0">
              <a:buNone/>
            </a:pPr>
            <a:endParaRPr lang="en-GB" sz="2400" dirty="0"/>
          </a:p>
          <a:p>
            <a:pPr marL="0" indent="0">
              <a:buNone/>
            </a:pPr>
            <a:r>
              <a:rPr lang="en-GB" dirty="0"/>
              <a:t> </a:t>
            </a:r>
            <a:endParaRPr lang="en-GB" dirty="0" smtClean="0"/>
          </a:p>
          <a:p>
            <a:endParaRPr lang="en-GB" dirty="0"/>
          </a:p>
        </p:txBody>
      </p:sp>
      <p:sp>
        <p:nvSpPr>
          <p:cNvPr id="4" name="Content Placeholder 3"/>
          <p:cNvSpPr>
            <a:spLocks noGrp="1"/>
          </p:cNvSpPr>
          <p:nvPr>
            <p:ph sz="quarter" idx="2"/>
          </p:nvPr>
        </p:nvSpPr>
        <p:spPr>
          <a:xfrm>
            <a:off x="4860032" y="1600201"/>
            <a:ext cx="3826768" cy="1252736"/>
          </a:xfrm>
        </p:spPr>
        <p:txBody>
          <a:bodyPr>
            <a:normAutofit/>
          </a:bodyPr>
          <a:lstStyle/>
          <a:p>
            <a:pPr marL="0" indent="0">
              <a:buNone/>
            </a:pPr>
            <a:r>
              <a:rPr lang="cy-GB" sz="2400" b="1" dirty="0">
                <a:latin typeface="Calibri" panose="020F0502020204030204" pitchFamily="34" charset="0"/>
              </a:rPr>
              <a:t>Elfen Asesu 1 – 30%</a:t>
            </a:r>
            <a:endParaRPr lang="en-GB" sz="2400" dirty="0">
              <a:latin typeface="Calibri" panose="020F0502020204030204" pitchFamily="34" charset="0"/>
            </a:endParaRPr>
          </a:p>
          <a:p>
            <a:r>
              <a:rPr lang="cy-GB" sz="2400" dirty="0" smtClean="0">
                <a:latin typeface="Calibri" panose="020F0502020204030204" pitchFamily="34" charset="0"/>
              </a:rPr>
              <a:t>Aseiniad (3000 </a:t>
            </a:r>
            <a:r>
              <a:rPr lang="cy-GB" sz="2400" dirty="0">
                <a:latin typeface="Calibri" panose="020F0502020204030204" pitchFamily="34" charset="0"/>
              </a:rPr>
              <a:t>o eiriau</a:t>
            </a:r>
            <a:r>
              <a:rPr lang="cy-GB" sz="2400" dirty="0" smtClean="0">
                <a:latin typeface="Calibri" panose="020F0502020204030204" pitchFamily="34" charset="0"/>
              </a:rPr>
              <a:t>)</a:t>
            </a:r>
            <a:endParaRPr lang="en-GB" sz="2400" dirty="0">
              <a:latin typeface="Calibri" panose="020F0502020204030204" pitchFamily="34" charset="0"/>
            </a:endParaRPr>
          </a:p>
          <a:p>
            <a:pPr marL="0" indent="0">
              <a:buNone/>
            </a:pPr>
            <a:endParaRPr lang="en-GB" sz="2400" dirty="0" smtClean="0">
              <a:latin typeface="Calibri" panose="020F0502020204030204" pitchFamily="34" charset="0"/>
            </a:endParaRPr>
          </a:p>
          <a:p>
            <a:pPr marL="0" indent="0">
              <a:buNone/>
            </a:pPr>
            <a:endParaRPr lang="en-GB" sz="1800" dirty="0" smtClean="0"/>
          </a:p>
          <a:p>
            <a:pPr marL="0" indent="0">
              <a:buNone/>
            </a:pPr>
            <a:endParaRPr lang="en-GB" dirty="0"/>
          </a:p>
          <a:p>
            <a:pPr marL="0" indent="0">
              <a:buNone/>
            </a:pPr>
            <a:endParaRPr lang="en-GB" dirty="0"/>
          </a:p>
        </p:txBody>
      </p:sp>
      <p:sp>
        <p:nvSpPr>
          <p:cNvPr id="5" name="Content Placeholder 2"/>
          <p:cNvSpPr txBox="1">
            <a:spLocks/>
          </p:cNvSpPr>
          <p:nvPr/>
        </p:nvSpPr>
        <p:spPr>
          <a:xfrm>
            <a:off x="467544" y="1433870"/>
            <a:ext cx="4320480" cy="2067137"/>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smtClean="0"/>
              <a:t> </a:t>
            </a:r>
          </a:p>
          <a:p>
            <a:pPr marL="0" indent="0">
              <a:buNone/>
            </a:pPr>
            <a:r>
              <a:rPr lang="en-GB" sz="3800" b="1" dirty="0" smtClean="0">
                <a:latin typeface="Calibri" panose="020F0502020204030204" pitchFamily="34" charset="0"/>
              </a:rPr>
              <a:t>Assessment Component 1 – 30%</a:t>
            </a:r>
          </a:p>
          <a:p>
            <a:r>
              <a:rPr lang="en-GB" sz="3800" dirty="0" smtClean="0">
                <a:latin typeface="Calibri" panose="020F0502020204030204" pitchFamily="34" charset="0"/>
              </a:rPr>
              <a:t>Assignment (3000 words)</a:t>
            </a:r>
            <a:r>
              <a:rPr lang="en-GB" sz="4400" dirty="0" smtClean="0">
                <a:latin typeface="Calibri" panose="020F0502020204030204" pitchFamily="34" charset="0"/>
              </a:rPr>
              <a:t> </a:t>
            </a:r>
          </a:p>
          <a:p>
            <a:pPr marL="0" indent="0">
              <a:buFont typeface="Arial" panose="020B0604020202020204" pitchFamily="34" charset="0"/>
              <a:buNone/>
            </a:pPr>
            <a:endParaRPr lang="en-GB" sz="2400" dirty="0" smtClean="0"/>
          </a:p>
          <a:p>
            <a:pPr marL="0" indent="0">
              <a:buFont typeface="Arial" panose="020B0604020202020204" pitchFamily="34" charset="0"/>
              <a:buNone/>
            </a:pPr>
            <a:r>
              <a:rPr lang="en-GB" dirty="0" smtClean="0"/>
              <a:t> </a:t>
            </a:r>
          </a:p>
          <a:p>
            <a:endParaRPr lang="en-GB" dirty="0"/>
          </a:p>
        </p:txBody>
      </p:sp>
      <p:sp>
        <p:nvSpPr>
          <p:cNvPr id="8" name="Content Placeholder 3"/>
          <p:cNvSpPr txBox="1">
            <a:spLocks/>
          </p:cNvSpPr>
          <p:nvPr/>
        </p:nvSpPr>
        <p:spPr>
          <a:xfrm>
            <a:off x="1039416" y="3165508"/>
            <a:ext cx="6984776" cy="1775659"/>
          </a:xfrm>
          <a:prstGeom prst="rect">
            <a:avLst/>
          </a:prstGeom>
        </p:spPr>
        <p:txBody>
          <a:bodyPr vert="horz">
            <a:normAutofit fontScale="70000" lnSpcReduction="20000"/>
          </a:bodyPr>
          <a:lst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a:lstStyle>
          <a:p>
            <a:pPr marL="0" indent="0" algn="just">
              <a:buNone/>
            </a:pPr>
            <a:r>
              <a:rPr lang="en-GB" sz="3300" dirty="0" smtClean="0"/>
              <a:t>Evaluate in depth an organisation’s policy in relation to supervision and support drawing on relevant theoretical perspectives to inform your discussion and recommendations; you may want to draw upon your own practice and reflect upon strengths and areas for further development.</a:t>
            </a:r>
            <a:endParaRPr lang="en-GB" sz="3300" b="1" dirty="0" smtClean="0"/>
          </a:p>
          <a:p>
            <a:pPr marL="0" indent="0" algn="just">
              <a:buNone/>
            </a:pPr>
            <a:endParaRPr lang="en-GB" sz="2400" dirty="0"/>
          </a:p>
        </p:txBody>
      </p:sp>
    </p:spTree>
    <p:extLst>
      <p:ext uri="{BB962C8B-B14F-4D97-AF65-F5344CB8AC3E}">
        <p14:creationId xmlns:p14="http://schemas.microsoft.com/office/powerpoint/2010/main" val="1379446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Assessment</a:t>
            </a:r>
            <a:br>
              <a:rPr lang="en-GB" b="1" dirty="0" smtClean="0">
                <a:latin typeface="Calibri" panose="020F0502020204030204" pitchFamily="34" charset="0"/>
              </a:rPr>
            </a:br>
            <a:r>
              <a:rPr lang="en-GB" b="1" dirty="0" err="1" smtClean="0">
                <a:latin typeface="Calibri" panose="020F0502020204030204" pitchFamily="34" charset="0"/>
              </a:rPr>
              <a:t>Asesu</a:t>
            </a:r>
            <a:endParaRPr lang="en-GB" b="1" dirty="0">
              <a:latin typeface="Calibri" panose="020F0502020204030204" pitchFamily="34" charset="0"/>
            </a:endParaRPr>
          </a:p>
        </p:txBody>
      </p:sp>
      <p:sp>
        <p:nvSpPr>
          <p:cNvPr id="3" name="Content Placeholder 2"/>
          <p:cNvSpPr>
            <a:spLocks noGrp="1"/>
          </p:cNvSpPr>
          <p:nvPr>
            <p:ph sz="quarter" idx="1"/>
          </p:nvPr>
        </p:nvSpPr>
        <p:spPr>
          <a:xfrm>
            <a:off x="457200" y="1600201"/>
            <a:ext cx="4038600" cy="1612776"/>
          </a:xfrm>
        </p:spPr>
        <p:txBody>
          <a:bodyPr>
            <a:normAutofit/>
          </a:bodyPr>
          <a:lstStyle/>
          <a:p>
            <a:pPr marL="0" indent="0">
              <a:buNone/>
            </a:pPr>
            <a:endParaRPr lang="en-GB" sz="2400" dirty="0"/>
          </a:p>
          <a:p>
            <a:pPr marL="0" indent="0">
              <a:buNone/>
            </a:pPr>
            <a:r>
              <a:rPr lang="en-GB" dirty="0"/>
              <a:t> </a:t>
            </a:r>
            <a:endParaRPr lang="en-GB" dirty="0" smtClean="0"/>
          </a:p>
          <a:p>
            <a:endParaRPr lang="en-GB" dirty="0"/>
          </a:p>
        </p:txBody>
      </p:sp>
      <p:sp>
        <p:nvSpPr>
          <p:cNvPr id="4" name="Content Placeholder 3"/>
          <p:cNvSpPr>
            <a:spLocks noGrp="1"/>
          </p:cNvSpPr>
          <p:nvPr>
            <p:ph sz="quarter" idx="2"/>
          </p:nvPr>
        </p:nvSpPr>
        <p:spPr>
          <a:xfrm>
            <a:off x="4860032" y="1600201"/>
            <a:ext cx="3826768" cy="1252736"/>
          </a:xfrm>
        </p:spPr>
        <p:txBody>
          <a:bodyPr>
            <a:normAutofit/>
          </a:bodyPr>
          <a:lstStyle/>
          <a:p>
            <a:pPr marL="0" indent="0">
              <a:buNone/>
            </a:pPr>
            <a:r>
              <a:rPr lang="cy-GB" sz="2400" b="1" dirty="0">
                <a:latin typeface="Calibri" panose="020F0502020204030204" pitchFamily="34" charset="0"/>
              </a:rPr>
              <a:t>Elfen Asesu </a:t>
            </a:r>
            <a:r>
              <a:rPr lang="cy-GB" sz="2400" b="1" dirty="0" smtClean="0">
                <a:latin typeface="Calibri" panose="020F0502020204030204" pitchFamily="34" charset="0"/>
              </a:rPr>
              <a:t>2 </a:t>
            </a:r>
            <a:r>
              <a:rPr lang="cy-GB" sz="2400" b="1" dirty="0">
                <a:latin typeface="Calibri" panose="020F0502020204030204" pitchFamily="34" charset="0"/>
              </a:rPr>
              <a:t>– </a:t>
            </a:r>
            <a:r>
              <a:rPr lang="cy-GB" sz="2400" b="1" dirty="0" smtClean="0">
                <a:latin typeface="Calibri" panose="020F0502020204030204" pitchFamily="34" charset="0"/>
              </a:rPr>
              <a:t>20</a:t>
            </a:r>
            <a:r>
              <a:rPr lang="cy-GB" sz="2400" b="1" dirty="0">
                <a:latin typeface="Calibri" panose="020F0502020204030204" pitchFamily="34" charset="0"/>
              </a:rPr>
              <a:t>%</a:t>
            </a:r>
            <a:endParaRPr lang="en-GB" sz="2400" dirty="0">
              <a:latin typeface="Calibri" panose="020F0502020204030204" pitchFamily="34" charset="0"/>
            </a:endParaRPr>
          </a:p>
          <a:p>
            <a:r>
              <a:rPr lang="cy-GB" sz="2400" dirty="0" smtClean="0">
                <a:latin typeface="Calibri" panose="020F0502020204030204" pitchFamily="34" charset="0"/>
              </a:rPr>
              <a:t>Aseiniad (2000 </a:t>
            </a:r>
            <a:r>
              <a:rPr lang="cy-GB" sz="2400" dirty="0">
                <a:latin typeface="Calibri" panose="020F0502020204030204" pitchFamily="34" charset="0"/>
              </a:rPr>
              <a:t>o eiriau</a:t>
            </a:r>
            <a:r>
              <a:rPr lang="cy-GB" sz="2400" dirty="0" smtClean="0">
                <a:latin typeface="Calibri" panose="020F0502020204030204" pitchFamily="34" charset="0"/>
              </a:rPr>
              <a:t>)</a:t>
            </a:r>
            <a:endParaRPr lang="en-GB" sz="2400" dirty="0">
              <a:latin typeface="Calibri" panose="020F0502020204030204" pitchFamily="34" charset="0"/>
            </a:endParaRPr>
          </a:p>
          <a:p>
            <a:pPr marL="0" indent="0">
              <a:buNone/>
            </a:pPr>
            <a:endParaRPr lang="en-GB" sz="2400" dirty="0" smtClean="0"/>
          </a:p>
          <a:p>
            <a:pPr marL="0" indent="0">
              <a:buNone/>
            </a:pPr>
            <a:endParaRPr lang="en-GB" sz="1800" dirty="0" smtClean="0"/>
          </a:p>
          <a:p>
            <a:pPr marL="0" indent="0">
              <a:buNone/>
            </a:pPr>
            <a:endParaRPr lang="en-GB" dirty="0"/>
          </a:p>
          <a:p>
            <a:pPr marL="0" indent="0">
              <a:buNone/>
            </a:pPr>
            <a:endParaRPr lang="en-GB" dirty="0"/>
          </a:p>
        </p:txBody>
      </p:sp>
      <p:sp>
        <p:nvSpPr>
          <p:cNvPr id="5" name="Content Placeholder 2"/>
          <p:cNvSpPr txBox="1">
            <a:spLocks/>
          </p:cNvSpPr>
          <p:nvPr/>
        </p:nvSpPr>
        <p:spPr>
          <a:xfrm>
            <a:off x="467544" y="1433870"/>
            <a:ext cx="4320480" cy="2067137"/>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smtClean="0"/>
              <a:t> </a:t>
            </a:r>
          </a:p>
          <a:p>
            <a:pPr marL="0" indent="0">
              <a:buNone/>
            </a:pPr>
            <a:r>
              <a:rPr lang="en-GB" sz="3800" b="1" dirty="0" smtClean="0">
                <a:latin typeface="Calibri" panose="020F0502020204030204" pitchFamily="34" charset="0"/>
              </a:rPr>
              <a:t>Assessment Component 2 – 20%</a:t>
            </a:r>
          </a:p>
          <a:p>
            <a:r>
              <a:rPr lang="en-GB" sz="3800" dirty="0" smtClean="0">
                <a:latin typeface="Calibri" panose="020F0502020204030204" pitchFamily="34" charset="0"/>
              </a:rPr>
              <a:t>Assignment (2000 words)</a:t>
            </a:r>
            <a:r>
              <a:rPr lang="en-GB" sz="4400" dirty="0" smtClean="0"/>
              <a:t> </a:t>
            </a:r>
          </a:p>
          <a:p>
            <a:pPr marL="0" indent="0">
              <a:buFont typeface="Arial" panose="020B0604020202020204" pitchFamily="34" charset="0"/>
              <a:buNone/>
            </a:pPr>
            <a:endParaRPr lang="en-GB" sz="2400" dirty="0" smtClean="0"/>
          </a:p>
          <a:p>
            <a:pPr marL="0" indent="0">
              <a:buFont typeface="Arial" panose="020B0604020202020204" pitchFamily="34" charset="0"/>
              <a:buNone/>
            </a:pPr>
            <a:r>
              <a:rPr lang="en-GB" dirty="0" smtClean="0"/>
              <a:t> </a:t>
            </a:r>
          </a:p>
          <a:p>
            <a:endParaRPr lang="en-GB" dirty="0"/>
          </a:p>
        </p:txBody>
      </p:sp>
      <p:sp>
        <p:nvSpPr>
          <p:cNvPr id="8" name="Content Placeholder 3"/>
          <p:cNvSpPr txBox="1">
            <a:spLocks/>
          </p:cNvSpPr>
          <p:nvPr/>
        </p:nvSpPr>
        <p:spPr>
          <a:xfrm>
            <a:off x="1907704" y="3545430"/>
            <a:ext cx="3826768" cy="1252736"/>
          </a:xfrm>
          <a:prstGeom prst="rect">
            <a:avLst/>
          </a:prstGeom>
        </p:spPr>
        <p:txBody>
          <a:bodyPr vert="horz">
            <a:normAutofit/>
          </a:bodyPr>
          <a:lst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a:lstStyle>
          <a:p>
            <a:pPr marL="0" indent="0">
              <a:buFont typeface="Wingdings 3"/>
              <a:buNone/>
            </a:pPr>
            <a:endParaRPr lang="en-GB" sz="2400" dirty="0" smtClean="0"/>
          </a:p>
          <a:p>
            <a:pPr marL="0" indent="0">
              <a:buFont typeface="Wingdings 3"/>
              <a:buNone/>
            </a:pPr>
            <a:endParaRPr lang="en-GB" sz="1800" dirty="0" smtClean="0"/>
          </a:p>
          <a:p>
            <a:pPr marL="0" indent="0">
              <a:buFont typeface="Wingdings 3"/>
              <a:buNone/>
            </a:pPr>
            <a:endParaRPr lang="en-GB" dirty="0" smtClean="0"/>
          </a:p>
          <a:p>
            <a:pPr marL="0" indent="0">
              <a:buFont typeface="Wingdings 3"/>
              <a:buNone/>
            </a:pPr>
            <a:endParaRPr lang="en-GB" dirty="0"/>
          </a:p>
        </p:txBody>
      </p:sp>
      <p:sp>
        <p:nvSpPr>
          <p:cNvPr id="6" name="Rectangle 5"/>
          <p:cNvSpPr/>
          <p:nvPr/>
        </p:nvSpPr>
        <p:spPr>
          <a:xfrm>
            <a:off x="827584" y="3501007"/>
            <a:ext cx="7380820" cy="915187"/>
          </a:xfrm>
          <a:prstGeom prst="rect">
            <a:avLst/>
          </a:prstGeom>
        </p:spPr>
        <p:txBody>
          <a:bodyPr wrap="square">
            <a:spAutoFit/>
          </a:bodyPr>
          <a:lstStyle/>
          <a:p>
            <a:pPr algn="just">
              <a:lnSpc>
                <a:spcPct val="115000"/>
              </a:lnSpc>
              <a:spcAft>
                <a:spcPts val="0"/>
              </a:spcAft>
            </a:pPr>
            <a:r>
              <a:rPr lang="en-GB" sz="2400" dirty="0"/>
              <a:t>Critically analyse the role and functions of supervision in promoting effective youth work practice.</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50112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Assessment</a:t>
            </a:r>
            <a:br>
              <a:rPr lang="en-GB" b="1" dirty="0" smtClean="0">
                <a:latin typeface="Calibri" panose="020F0502020204030204" pitchFamily="34" charset="0"/>
              </a:rPr>
            </a:br>
            <a:r>
              <a:rPr lang="en-GB" b="1" dirty="0" err="1" smtClean="0">
                <a:latin typeface="Calibri" panose="020F0502020204030204" pitchFamily="34" charset="0"/>
              </a:rPr>
              <a:t>Asesu</a:t>
            </a:r>
            <a:endParaRPr lang="en-GB" b="1" dirty="0">
              <a:latin typeface="Calibri" panose="020F0502020204030204" pitchFamily="34" charset="0"/>
            </a:endParaRPr>
          </a:p>
        </p:txBody>
      </p:sp>
      <p:sp>
        <p:nvSpPr>
          <p:cNvPr id="3" name="Content Placeholder 2"/>
          <p:cNvSpPr>
            <a:spLocks noGrp="1"/>
          </p:cNvSpPr>
          <p:nvPr>
            <p:ph sz="quarter" idx="1"/>
          </p:nvPr>
        </p:nvSpPr>
        <p:spPr>
          <a:xfrm>
            <a:off x="457200" y="1600201"/>
            <a:ext cx="4038600" cy="1612776"/>
          </a:xfrm>
        </p:spPr>
        <p:txBody>
          <a:bodyPr>
            <a:normAutofit lnSpcReduction="10000"/>
          </a:bodyPr>
          <a:lstStyle/>
          <a:p>
            <a:pPr marL="0" indent="0">
              <a:buNone/>
            </a:pPr>
            <a:endParaRPr lang="en-GB" sz="2400" dirty="0"/>
          </a:p>
          <a:p>
            <a:pPr marL="0" indent="0">
              <a:buNone/>
            </a:pPr>
            <a:r>
              <a:rPr lang="en-GB" dirty="0"/>
              <a:t> </a:t>
            </a:r>
            <a:endParaRPr lang="en-GB" dirty="0" smtClean="0"/>
          </a:p>
          <a:p>
            <a:endParaRPr lang="en-GB" dirty="0"/>
          </a:p>
        </p:txBody>
      </p:sp>
      <p:sp>
        <p:nvSpPr>
          <p:cNvPr id="4" name="Content Placeholder 3"/>
          <p:cNvSpPr>
            <a:spLocks noGrp="1"/>
          </p:cNvSpPr>
          <p:nvPr>
            <p:ph sz="quarter" idx="2"/>
          </p:nvPr>
        </p:nvSpPr>
        <p:spPr>
          <a:xfrm>
            <a:off x="4860032" y="1600201"/>
            <a:ext cx="3826768" cy="1252736"/>
          </a:xfrm>
        </p:spPr>
        <p:txBody>
          <a:bodyPr>
            <a:normAutofit lnSpcReduction="10000"/>
          </a:bodyPr>
          <a:lstStyle/>
          <a:p>
            <a:pPr marL="0" indent="0">
              <a:buNone/>
            </a:pPr>
            <a:r>
              <a:rPr lang="cy-GB" sz="2400" b="1" dirty="0">
                <a:latin typeface="Calibri" panose="020F0502020204030204" pitchFamily="34" charset="0"/>
              </a:rPr>
              <a:t>Elfen Asesu </a:t>
            </a:r>
            <a:r>
              <a:rPr lang="cy-GB" sz="2400" b="1" dirty="0" smtClean="0">
                <a:latin typeface="Calibri" panose="020F0502020204030204" pitchFamily="34" charset="0"/>
              </a:rPr>
              <a:t>3 </a:t>
            </a:r>
            <a:r>
              <a:rPr lang="cy-GB" sz="2400" b="1" dirty="0">
                <a:latin typeface="Calibri" panose="020F0502020204030204" pitchFamily="34" charset="0"/>
              </a:rPr>
              <a:t>– 5</a:t>
            </a:r>
            <a:r>
              <a:rPr lang="cy-GB" sz="2400" b="1" dirty="0" smtClean="0">
                <a:latin typeface="Calibri" panose="020F0502020204030204" pitchFamily="34" charset="0"/>
              </a:rPr>
              <a:t>0</a:t>
            </a:r>
            <a:r>
              <a:rPr lang="cy-GB" sz="2400" b="1" dirty="0">
                <a:latin typeface="Calibri" panose="020F0502020204030204" pitchFamily="34" charset="0"/>
              </a:rPr>
              <a:t>%</a:t>
            </a:r>
            <a:endParaRPr lang="en-GB" sz="2400" dirty="0">
              <a:latin typeface="Calibri" panose="020F0502020204030204" pitchFamily="34" charset="0"/>
            </a:endParaRPr>
          </a:p>
          <a:p>
            <a:r>
              <a:rPr lang="cy-GB" sz="2400" dirty="0" err="1">
                <a:latin typeface="Calibri" panose="020F0502020204030204" pitchFamily="34" charset="0"/>
              </a:rPr>
              <a:t>Blog</a:t>
            </a:r>
            <a:r>
              <a:rPr lang="cy-GB" sz="2400" dirty="0">
                <a:latin typeface="Calibri" panose="020F0502020204030204" pitchFamily="34" charset="0"/>
              </a:rPr>
              <a:t> Adfyfyriol (6 chofnod 500 o eiriau’r un)</a:t>
            </a:r>
            <a:endParaRPr lang="en-GB" sz="2400" dirty="0" smtClean="0">
              <a:latin typeface="Calibri" panose="020F0502020204030204" pitchFamily="34" charset="0"/>
            </a:endParaRPr>
          </a:p>
          <a:p>
            <a:pPr marL="0" indent="0">
              <a:buNone/>
            </a:pPr>
            <a:endParaRPr lang="en-GB" sz="1800" dirty="0" smtClean="0"/>
          </a:p>
          <a:p>
            <a:pPr marL="0" indent="0">
              <a:buNone/>
            </a:pPr>
            <a:endParaRPr lang="en-GB" dirty="0"/>
          </a:p>
          <a:p>
            <a:pPr marL="0" indent="0">
              <a:buNone/>
            </a:pPr>
            <a:endParaRPr lang="en-GB" dirty="0"/>
          </a:p>
        </p:txBody>
      </p:sp>
      <p:sp>
        <p:nvSpPr>
          <p:cNvPr id="5" name="Content Placeholder 2"/>
          <p:cNvSpPr txBox="1">
            <a:spLocks/>
          </p:cNvSpPr>
          <p:nvPr/>
        </p:nvSpPr>
        <p:spPr>
          <a:xfrm>
            <a:off x="467544" y="1433870"/>
            <a:ext cx="4320480" cy="2067137"/>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smtClean="0"/>
              <a:t> </a:t>
            </a:r>
          </a:p>
          <a:p>
            <a:pPr marL="0" indent="0">
              <a:buNone/>
            </a:pPr>
            <a:r>
              <a:rPr lang="en-GB" sz="3100" b="1" dirty="0" smtClean="0">
                <a:latin typeface="Calibri" panose="020F0502020204030204" pitchFamily="34" charset="0"/>
              </a:rPr>
              <a:t>Assessment Component 3 – 50%</a:t>
            </a:r>
          </a:p>
          <a:p>
            <a:r>
              <a:rPr lang="en-GB" sz="3100" dirty="0">
                <a:latin typeface="Calibri" panose="020F0502020204030204" pitchFamily="34" charset="0"/>
              </a:rPr>
              <a:t>Reflective Blog (6 entries 500 words each)</a:t>
            </a:r>
            <a:endParaRPr lang="en-GB" sz="3100" dirty="0" smtClean="0">
              <a:latin typeface="Calibri" panose="020F0502020204030204" pitchFamily="34" charset="0"/>
            </a:endParaRPr>
          </a:p>
          <a:p>
            <a:pPr marL="0" indent="0">
              <a:buFont typeface="Arial" panose="020B0604020202020204" pitchFamily="34" charset="0"/>
              <a:buNone/>
            </a:pPr>
            <a:r>
              <a:rPr lang="en-GB" dirty="0" smtClean="0"/>
              <a:t> </a:t>
            </a:r>
          </a:p>
          <a:p>
            <a:endParaRPr lang="en-GB" dirty="0"/>
          </a:p>
        </p:txBody>
      </p:sp>
      <p:sp>
        <p:nvSpPr>
          <p:cNvPr id="7" name="Rectangle 6"/>
          <p:cNvSpPr/>
          <p:nvPr/>
        </p:nvSpPr>
        <p:spPr>
          <a:xfrm>
            <a:off x="1319551" y="3645024"/>
            <a:ext cx="6480720" cy="2246769"/>
          </a:xfrm>
          <a:prstGeom prst="rect">
            <a:avLst/>
          </a:prstGeom>
        </p:spPr>
        <p:txBody>
          <a:bodyPr wrap="square">
            <a:spAutoFit/>
          </a:bodyPr>
          <a:lstStyle/>
          <a:p>
            <a:pPr algn="just"/>
            <a:r>
              <a:rPr lang="en-GB" sz="2800" dirty="0">
                <a:latin typeface="Calibri" panose="020F0502020204030204" pitchFamily="34" charset="0"/>
              </a:rPr>
              <a:t>Students will be required to critically reflect upon their supervision of others within their placement/work context</a:t>
            </a:r>
            <a:r>
              <a:rPr lang="en-GB" sz="2800" dirty="0" smtClean="0">
                <a:latin typeface="Calibri" panose="020F0502020204030204" pitchFamily="34" charset="0"/>
              </a:rPr>
              <a:t>.</a:t>
            </a:r>
          </a:p>
          <a:p>
            <a:pPr algn="just"/>
            <a:endParaRPr lang="en-GB" sz="2800" dirty="0">
              <a:latin typeface="Calibri" panose="020F0502020204030204" pitchFamily="34" charset="0"/>
            </a:endParaRPr>
          </a:p>
          <a:p>
            <a:pPr algn="just"/>
            <a:endParaRPr lang="en-GB" sz="2800" dirty="0">
              <a:latin typeface="Calibri" panose="020F0502020204030204" pitchFamily="34" charset="0"/>
            </a:endParaRPr>
          </a:p>
        </p:txBody>
      </p:sp>
    </p:spTree>
    <p:extLst>
      <p:ext uri="{BB962C8B-B14F-4D97-AF65-F5344CB8AC3E}">
        <p14:creationId xmlns:p14="http://schemas.microsoft.com/office/powerpoint/2010/main" val="1133852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Assessment</a:t>
            </a:r>
            <a:br>
              <a:rPr lang="en-GB" b="1" dirty="0" smtClean="0">
                <a:latin typeface="Calibri" panose="020F0502020204030204" pitchFamily="34" charset="0"/>
              </a:rPr>
            </a:br>
            <a:r>
              <a:rPr lang="en-GB" b="1" dirty="0" err="1" smtClean="0">
                <a:latin typeface="Calibri" panose="020F0502020204030204" pitchFamily="34" charset="0"/>
              </a:rPr>
              <a:t>Asesu</a:t>
            </a:r>
            <a:endParaRPr lang="en-GB" b="1" dirty="0">
              <a:latin typeface="Calibri" panose="020F0502020204030204" pitchFamily="34" charset="0"/>
            </a:endParaRPr>
          </a:p>
        </p:txBody>
      </p:sp>
      <p:sp>
        <p:nvSpPr>
          <p:cNvPr id="3" name="Content Placeholder 2"/>
          <p:cNvSpPr>
            <a:spLocks noGrp="1"/>
          </p:cNvSpPr>
          <p:nvPr>
            <p:ph sz="quarter" idx="1"/>
          </p:nvPr>
        </p:nvSpPr>
        <p:spPr>
          <a:xfrm>
            <a:off x="467544" y="1600200"/>
            <a:ext cx="4038600" cy="5257800"/>
          </a:xfrm>
        </p:spPr>
        <p:txBody>
          <a:bodyPr>
            <a:normAutofit/>
          </a:bodyPr>
          <a:lstStyle/>
          <a:p>
            <a:pPr marL="0" indent="0">
              <a:buNone/>
            </a:pPr>
            <a:r>
              <a:rPr lang="en-GB" b="1" dirty="0">
                <a:latin typeface="Calibri" panose="020F0502020204030204" pitchFamily="34" charset="0"/>
              </a:rPr>
              <a:t>Assessment Component </a:t>
            </a:r>
            <a:r>
              <a:rPr lang="en-GB" b="1" dirty="0" smtClean="0">
                <a:latin typeface="Calibri" panose="020F0502020204030204" pitchFamily="34" charset="0"/>
              </a:rPr>
              <a:t>1</a:t>
            </a:r>
          </a:p>
          <a:p>
            <a:pPr marL="0" indent="0">
              <a:buNone/>
            </a:pPr>
            <a:r>
              <a:rPr lang="en-GB" sz="2000" dirty="0" smtClean="0">
                <a:latin typeface="Calibri" panose="020F0502020204030204" pitchFamily="34" charset="0"/>
              </a:rPr>
              <a:t>Submission Date: </a:t>
            </a:r>
            <a:r>
              <a:rPr lang="en-GB" sz="2000" u="sng" dirty="0" smtClean="0">
                <a:latin typeface="Calibri" panose="020F0502020204030204" pitchFamily="34" charset="0"/>
              </a:rPr>
              <a:t>20.03.20 </a:t>
            </a:r>
            <a:r>
              <a:rPr lang="en-GB" sz="2000" dirty="0" smtClean="0">
                <a:latin typeface="Calibri" panose="020F0502020204030204" pitchFamily="34" charset="0"/>
              </a:rPr>
              <a:t>Provisional Grade and Feedback Date: </a:t>
            </a:r>
            <a:r>
              <a:rPr lang="en-GB" sz="2000" u="sng" dirty="0" smtClean="0">
                <a:latin typeface="Calibri" panose="020F0502020204030204" pitchFamily="34" charset="0"/>
              </a:rPr>
              <a:t>11.05.20</a:t>
            </a:r>
          </a:p>
          <a:p>
            <a:pPr marL="0" indent="0">
              <a:buNone/>
            </a:pPr>
            <a:r>
              <a:rPr lang="en-GB" b="1" dirty="0" smtClean="0">
                <a:latin typeface="Calibri" panose="020F0502020204030204" pitchFamily="34" charset="0"/>
              </a:rPr>
              <a:t>Assessment </a:t>
            </a:r>
            <a:r>
              <a:rPr lang="en-GB" b="1" dirty="0">
                <a:latin typeface="Calibri" panose="020F0502020204030204" pitchFamily="34" charset="0"/>
              </a:rPr>
              <a:t>Component </a:t>
            </a:r>
            <a:r>
              <a:rPr lang="en-GB" b="1" dirty="0" smtClean="0">
                <a:latin typeface="Calibri" panose="020F0502020204030204" pitchFamily="34" charset="0"/>
              </a:rPr>
              <a:t>2</a:t>
            </a:r>
          </a:p>
          <a:p>
            <a:pPr marL="0" indent="0">
              <a:buNone/>
            </a:pPr>
            <a:r>
              <a:rPr lang="en-GB" sz="2000" dirty="0" smtClean="0">
                <a:latin typeface="Calibri" panose="020F0502020204030204" pitchFamily="34" charset="0"/>
              </a:rPr>
              <a:t>Submission Date:  </a:t>
            </a:r>
            <a:r>
              <a:rPr lang="en-GB" sz="2000" u="sng" dirty="0">
                <a:latin typeface="Calibri" panose="020F0502020204030204" pitchFamily="34" charset="0"/>
              </a:rPr>
              <a:t>24.04.20</a:t>
            </a:r>
            <a:r>
              <a:rPr lang="en-GB" sz="2000" dirty="0" smtClean="0">
                <a:latin typeface="Calibri" panose="020F0502020204030204" pitchFamily="34" charset="0"/>
              </a:rPr>
              <a:t> Provisional Grade and Feedback Date: </a:t>
            </a:r>
            <a:r>
              <a:rPr lang="en-GB" sz="2000" u="sng" dirty="0">
                <a:latin typeface="Calibri" panose="020F0502020204030204" pitchFamily="34" charset="0"/>
              </a:rPr>
              <a:t>26.05.20 </a:t>
            </a:r>
            <a:endParaRPr lang="en-GB" sz="2000" u="sng" dirty="0" smtClean="0">
              <a:latin typeface="Calibri" panose="020F0502020204030204" pitchFamily="34" charset="0"/>
            </a:endParaRPr>
          </a:p>
          <a:p>
            <a:pPr marL="0" indent="0">
              <a:buNone/>
            </a:pPr>
            <a:r>
              <a:rPr lang="en-GB" b="1" dirty="0" smtClean="0">
                <a:latin typeface="Calibri" panose="020F0502020204030204" pitchFamily="34" charset="0"/>
              </a:rPr>
              <a:t>Assessment </a:t>
            </a:r>
            <a:r>
              <a:rPr lang="en-GB" b="1" dirty="0">
                <a:latin typeface="Calibri" panose="020F0502020204030204" pitchFamily="34" charset="0"/>
              </a:rPr>
              <a:t>Component </a:t>
            </a:r>
            <a:r>
              <a:rPr lang="en-GB" b="1" dirty="0" smtClean="0">
                <a:latin typeface="Calibri" panose="020F0502020204030204" pitchFamily="34" charset="0"/>
              </a:rPr>
              <a:t>3</a:t>
            </a:r>
          </a:p>
          <a:p>
            <a:pPr marL="0" lvl="0" indent="0">
              <a:buNone/>
            </a:pPr>
            <a:r>
              <a:rPr lang="en-GB" sz="2000" dirty="0">
                <a:solidFill>
                  <a:prstClr val="black"/>
                </a:solidFill>
                <a:latin typeface="Calibri" panose="020F0502020204030204" pitchFamily="34" charset="0"/>
              </a:rPr>
              <a:t>Submission Date</a:t>
            </a:r>
            <a:r>
              <a:rPr lang="en-GB" sz="2000" dirty="0" smtClean="0">
                <a:solidFill>
                  <a:prstClr val="black"/>
                </a:solidFill>
                <a:latin typeface="Calibri" panose="020F0502020204030204" pitchFamily="34" charset="0"/>
              </a:rPr>
              <a:t>:  </a:t>
            </a:r>
            <a:r>
              <a:rPr lang="en-GB" sz="2000" u="sng" dirty="0">
                <a:latin typeface="Calibri" panose="020F0502020204030204" pitchFamily="34" charset="0"/>
              </a:rPr>
              <a:t>11.05.20 </a:t>
            </a:r>
            <a:r>
              <a:rPr lang="en-GB" sz="2000" dirty="0" smtClean="0">
                <a:solidFill>
                  <a:prstClr val="black"/>
                </a:solidFill>
                <a:latin typeface="Calibri" panose="020F0502020204030204" pitchFamily="34" charset="0"/>
              </a:rPr>
              <a:t>Provisional </a:t>
            </a:r>
            <a:r>
              <a:rPr lang="en-GB" sz="2000" dirty="0">
                <a:solidFill>
                  <a:prstClr val="black"/>
                </a:solidFill>
                <a:latin typeface="Calibri" panose="020F0502020204030204" pitchFamily="34" charset="0"/>
              </a:rPr>
              <a:t>Grade and Feedback Date</a:t>
            </a:r>
            <a:r>
              <a:rPr lang="en-GB" sz="2000" dirty="0" smtClean="0">
                <a:solidFill>
                  <a:prstClr val="black"/>
                </a:solidFill>
                <a:latin typeface="Calibri" panose="020F0502020204030204" pitchFamily="34" charset="0"/>
              </a:rPr>
              <a:t>: </a:t>
            </a:r>
            <a:r>
              <a:rPr lang="en-GB" sz="2000" u="sng" dirty="0">
                <a:latin typeface="Calibri" panose="020F0502020204030204" pitchFamily="34" charset="0"/>
              </a:rPr>
              <a:t>09.06.20</a:t>
            </a:r>
            <a:endParaRPr lang="en-GB" u="sng" dirty="0">
              <a:latin typeface="Calibri" panose="020F0502020204030204" pitchFamily="34" charset="0"/>
            </a:endParaRPr>
          </a:p>
        </p:txBody>
      </p:sp>
      <p:sp>
        <p:nvSpPr>
          <p:cNvPr id="4" name="Content Placeholder 3"/>
          <p:cNvSpPr>
            <a:spLocks noGrp="1"/>
          </p:cNvSpPr>
          <p:nvPr>
            <p:ph sz="quarter" idx="2"/>
          </p:nvPr>
        </p:nvSpPr>
        <p:spPr>
          <a:xfrm>
            <a:off x="4648200" y="1600200"/>
            <a:ext cx="4244280" cy="4525963"/>
          </a:xfrm>
        </p:spPr>
        <p:txBody>
          <a:bodyPr>
            <a:normAutofit/>
          </a:bodyPr>
          <a:lstStyle/>
          <a:p>
            <a:pPr marL="0" indent="0">
              <a:buNone/>
            </a:pPr>
            <a:r>
              <a:rPr lang="cy-GB" b="1" dirty="0">
                <a:latin typeface="Calibri" panose="020F0502020204030204" pitchFamily="34" charset="0"/>
              </a:rPr>
              <a:t>Elfen Asesu </a:t>
            </a:r>
            <a:r>
              <a:rPr lang="cy-GB" b="1" dirty="0" smtClean="0">
                <a:latin typeface="Calibri" panose="020F0502020204030204" pitchFamily="34" charset="0"/>
              </a:rPr>
              <a:t>1</a:t>
            </a:r>
          </a:p>
          <a:p>
            <a:pPr marL="0" indent="0">
              <a:buNone/>
            </a:pPr>
            <a:r>
              <a:rPr lang="cy-GB" sz="2000" dirty="0" smtClean="0">
                <a:latin typeface="Calibri" panose="020F0502020204030204" pitchFamily="34" charset="0"/>
              </a:rPr>
              <a:t>Dyddiad Cyflwyno: </a:t>
            </a:r>
            <a:r>
              <a:rPr lang="en-GB" sz="2000" u="sng" dirty="0" smtClean="0">
                <a:latin typeface="Calibri" panose="020F0502020204030204" pitchFamily="34" charset="0"/>
              </a:rPr>
              <a:t>20.03.20</a:t>
            </a:r>
          </a:p>
          <a:p>
            <a:pPr marL="0" indent="0">
              <a:buNone/>
            </a:pPr>
            <a:r>
              <a:rPr lang="cy-GB" sz="2000" dirty="0" smtClean="0">
                <a:latin typeface="Calibri" panose="020F0502020204030204" pitchFamily="34" charset="0"/>
              </a:rPr>
              <a:t>Dyddiad </a:t>
            </a:r>
            <a:r>
              <a:rPr lang="pt-BR" sz="2000" dirty="0" smtClean="0">
                <a:latin typeface="Calibri" panose="020F0502020204030204" pitchFamily="34" charset="0"/>
              </a:rPr>
              <a:t>Graddau Dros Dro ac Adborth: </a:t>
            </a:r>
            <a:r>
              <a:rPr lang="en-GB" sz="2000" u="sng" dirty="0">
                <a:latin typeface="Calibri" panose="020F0502020204030204" pitchFamily="34" charset="0"/>
              </a:rPr>
              <a:t>11.05.20</a:t>
            </a:r>
            <a:r>
              <a:rPr lang="cy-GB" b="1" dirty="0" smtClean="0">
                <a:latin typeface="Calibri" panose="020F0502020204030204" pitchFamily="34" charset="0"/>
              </a:rPr>
              <a:t>Elfen </a:t>
            </a:r>
            <a:r>
              <a:rPr lang="cy-GB" b="1" dirty="0">
                <a:latin typeface="Calibri" panose="020F0502020204030204" pitchFamily="34" charset="0"/>
              </a:rPr>
              <a:t>Asesu </a:t>
            </a:r>
            <a:r>
              <a:rPr lang="cy-GB" b="1" dirty="0" smtClean="0">
                <a:latin typeface="Calibri" panose="020F0502020204030204" pitchFamily="34" charset="0"/>
              </a:rPr>
              <a:t>2</a:t>
            </a:r>
          </a:p>
          <a:p>
            <a:pPr marL="0" lvl="0" indent="0">
              <a:buNone/>
            </a:pPr>
            <a:r>
              <a:rPr lang="cy-GB" sz="2000" dirty="0">
                <a:solidFill>
                  <a:prstClr val="black"/>
                </a:solidFill>
                <a:latin typeface="Calibri" panose="020F0502020204030204" pitchFamily="34" charset="0"/>
              </a:rPr>
              <a:t>Dyddiad Cyflwyno</a:t>
            </a:r>
            <a:r>
              <a:rPr lang="cy-GB" sz="2000" dirty="0" smtClean="0">
                <a:solidFill>
                  <a:prstClr val="black"/>
                </a:solidFill>
                <a:latin typeface="Calibri" panose="020F0502020204030204" pitchFamily="34" charset="0"/>
              </a:rPr>
              <a:t>: </a:t>
            </a:r>
            <a:r>
              <a:rPr lang="en-GB" sz="2000" u="sng" dirty="0">
                <a:latin typeface="Calibri" panose="020F0502020204030204" pitchFamily="34" charset="0"/>
              </a:rPr>
              <a:t>24.04.20 </a:t>
            </a:r>
            <a:endParaRPr lang="en-GB" sz="2000" u="sng" dirty="0" smtClean="0">
              <a:latin typeface="Calibri" panose="020F0502020204030204" pitchFamily="34" charset="0"/>
            </a:endParaRPr>
          </a:p>
          <a:p>
            <a:pPr marL="0" indent="0">
              <a:buNone/>
            </a:pPr>
            <a:r>
              <a:rPr lang="cy-GB" sz="2000" dirty="0" smtClean="0">
                <a:solidFill>
                  <a:prstClr val="black"/>
                </a:solidFill>
                <a:latin typeface="Calibri" panose="020F0502020204030204" pitchFamily="34" charset="0"/>
              </a:rPr>
              <a:t>Dyddiad </a:t>
            </a:r>
            <a:r>
              <a:rPr lang="pt-BR" sz="2000" dirty="0">
                <a:solidFill>
                  <a:prstClr val="black"/>
                </a:solidFill>
                <a:latin typeface="Calibri" panose="020F0502020204030204" pitchFamily="34" charset="0"/>
              </a:rPr>
              <a:t>Graddau Dros Dro ac Adborth</a:t>
            </a:r>
            <a:r>
              <a:rPr lang="pt-BR" sz="2000" dirty="0" smtClean="0">
                <a:solidFill>
                  <a:prstClr val="black"/>
                </a:solidFill>
                <a:latin typeface="Calibri" panose="020F0502020204030204" pitchFamily="34" charset="0"/>
              </a:rPr>
              <a:t>:  </a:t>
            </a:r>
            <a:r>
              <a:rPr lang="en-GB" sz="2000" u="sng" dirty="0">
                <a:latin typeface="Calibri" panose="020F0502020204030204" pitchFamily="34" charset="0"/>
              </a:rPr>
              <a:t>26.05.20 </a:t>
            </a:r>
          </a:p>
          <a:p>
            <a:pPr marL="0" indent="0">
              <a:buNone/>
            </a:pPr>
            <a:r>
              <a:rPr lang="cy-GB" b="1" dirty="0" smtClean="0">
                <a:latin typeface="Calibri" panose="020F0502020204030204" pitchFamily="34" charset="0"/>
              </a:rPr>
              <a:t>Elfen </a:t>
            </a:r>
            <a:r>
              <a:rPr lang="cy-GB" b="1" dirty="0">
                <a:latin typeface="Calibri" panose="020F0502020204030204" pitchFamily="34" charset="0"/>
              </a:rPr>
              <a:t>Asesu </a:t>
            </a:r>
            <a:r>
              <a:rPr lang="cy-GB" b="1" dirty="0" smtClean="0">
                <a:latin typeface="Calibri" panose="020F0502020204030204" pitchFamily="34" charset="0"/>
              </a:rPr>
              <a:t>3</a:t>
            </a:r>
          </a:p>
          <a:p>
            <a:pPr marL="0" lvl="0" indent="0">
              <a:buNone/>
            </a:pPr>
            <a:r>
              <a:rPr lang="cy-GB" sz="2000" dirty="0">
                <a:solidFill>
                  <a:prstClr val="black"/>
                </a:solidFill>
                <a:latin typeface="Calibri" panose="020F0502020204030204" pitchFamily="34" charset="0"/>
              </a:rPr>
              <a:t>Dyddiad Cyflwyno</a:t>
            </a:r>
            <a:r>
              <a:rPr lang="cy-GB" sz="2000" dirty="0" smtClean="0">
                <a:solidFill>
                  <a:prstClr val="black"/>
                </a:solidFill>
                <a:latin typeface="Calibri" panose="020F0502020204030204" pitchFamily="34" charset="0"/>
              </a:rPr>
              <a:t>: </a:t>
            </a:r>
            <a:r>
              <a:rPr lang="en-GB" sz="2000" u="sng" dirty="0">
                <a:latin typeface="Calibri" panose="020F0502020204030204" pitchFamily="34" charset="0"/>
              </a:rPr>
              <a:t>11.05.20 </a:t>
            </a:r>
            <a:endParaRPr lang="en-GB" sz="2000" u="sng" dirty="0" smtClean="0">
              <a:latin typeface="Calibri" panose="020F0502020204030204" pitchFamily="34" charset="0"/>
            </a:endParaRPr>
          </a:p>
          <a:p>
            <a:pPr marL="0" lvl="0" indent="0">
              <a:buNone/>
            </a:pPr>
            <a:r>
              <a:rPr lang="cy-GB" sz="2000" dirty="0" smtClean="0">
                <a:solidFill>
                  <a:prstClr val="black"/>
                </a:solidFill>
                <a:latin typeface="Calibri" panose="020F0502020204030204" pitchFamily="34" charset="0"/>
              </a:rPr>
              <a:t>Dyddiad </a:t>
            </a:r>
            <a:r>
              <a:rPr lang="pt-BR" sz="2000" dirty="0">
                <a:solidFill>
                  <a:prstClr val="black"/>
                </a:solidFill>
                <a:latin typeface="Calibri" panose="020F0502020204030204" pitchFamily="34" charset="0"/>
              </a:rPr>
              <a:t>Graddau Dros Dro ac Adborth</a:t>
            </a:r>
            <a:r>
              <a:rPr lang="pt-BR" sz="2000" dirty="0" smtClean="0">
                <a:solidFill>
                  <a:prstClr val="black"/>
                </a:solidFill>
                <a:latin typeface="Calibri" panose="020F0502020204030204" pitchFamily="34" charset="0"/>
              </a:rPr>
              <a:t>:  </a:t>
            </a:r>
            <a:r>
              <a:rPr lang="en-GB" sz="2000" u="sng" dirty="0">
                <a:latin typeface="Calibri" panose="020F0502020204030204" pitchFamily="34" charset="0"/>
              </a:rPr>
              <a:t>09.06.20</a:t>
            </a:r>
            <a:endParaRPr lang="en-GB" dirty="0"/>
          </a:p>
        </p:txBody>
      </p:sp>
    </p:spTree>
    <p:extLst>
      <p:ext uri="{BB962C8B-B14F-4D97-AF65-F5344CB8AC3E}">
        <p14:creationId xmlns:p14="http://schemas.microsoft.com/office/powerpoint/2010/main" val="1324057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Activities</a:t>
            </a:r>
            <a:br>
              <a:rPr lang="en-GB" b="1" dirty="0" smtClean="0">
                <a:latin typeface="Calibri" panose="020F0502020204030204" pitchFamily="34" charset="0"/>
              </a:rPr>
            </a:br>
            <a:r>
              <a:rPr lang="en-GB" b="1" dirty="0" err="1" smtClean="0">
                <a:latin typeface="Calibri" panose="020F0502020204030204" pitchFamily="34" charset="0"/>
              </a:rPr>
              <a:t>Gweithgareddau</a:t>
            </a:r>
            <a:endParaRPr lang="en-GB" b="1" dirty="0">
              <a:latin typeface="Calibri" panose="020F0502020204030204" pitchFamily="34" charset="0"/>
            </a:endParaRPr>
          </a:p>
        </p:txBody>
      </p:sp>
      <p:sp>
        <p:nvSpPr>
          <p:cNvPr id="3" name="Content Placeholder 2"/>
          <p:cNvSpPr>
            <a:spLocks noGrp="1"/>
          </p:cNvSpPr>
          <p:nvPr>
            <p:ph sz="quarter" idx="1"/>
          </p:nvPr>
        </p:nvSpPr>
        <p:spPr/>
        <p:txBody>
          <a:bodyPr/>
          <a:lstStyle/>
          <a:p>
            <a:endParaRPr lang="en-GB" dirty="0"/>
          </a:p>
        </p:txBody>
      </p:sp>
      <p:sp>
        <p:nvSpPr>
          <p:cNvPr id="4" name="Content Placeholder 3"/>
          <p:cNvSpPr>
            <a:spLocks noGrp="1"/>
          </p:cNvSpPr>
          <p:nvPr>
            <p:ph sz="quarter" idx="2"/>
          </p:nvPr>
        </p:nvSpPr>
        <p:spPr/>
        <p:txBody>
          <a:bodyPr/>
          <a:lstStyle/>
          <a:p>
            <a:endParaRPr lang="en-GB"/>
          </a:p>
        </p:txBody>
      </p:sp>
    </p:spTree>
    <p:extLst>
      <p:ext uri="{BB962C8B-B14F-4D97-AF65-F5344CB8AC3E}">
        <p14:creationId xmlns:p14="http://schemas.microsoft.com/office/powerpoint/2010/main" val="719553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Study Skills</a:t>
            </a:r>
            <a:br>
              <a:rPr lang="en-GB" b="1" dirty="0" smtClean="0">
                <a:latin typeface="Calibri" panose="020F0502020204030204" pitchFamily="34" charset="0"/>
              </a:rPr>
            </a:br>
            <a:r>
              <a:rPr lang="en-GB" b="1" dirty="0" err="1" smtClean="0">
                <a:latin typeface="Calibri" panose="020F0502020204030204" pitchFamily="34" charset="0"/>
              </a:rPr>
              <a:t>Sgiliau</a:t>
            </a:r>
            <a:r>
              <a:rPr lang="en-GB" b="1" dirty="0" smtClean="0">
                <a:latin typeface="Calibri" panose="020F0502020204030204" pitchFamily="34" charset="0"/>
              </a:rPr>
              <a:t> </a:t>
            </a:r>
            <a:r>
              <a:rPr lang="en-GB" b="1" dirty="0" err="1" smtClean="0">
                <a:latin typeface="Calibri" panose="020F0502020204030204" pitchFamily="34" charset="0"/>
              </a:rPr>
              <a:t>Astudio</a:t>
            </a:r>
            <a:endParaRPr lang="en-GB" b="1" dirty="0">
              <a:latin typeface="Calibri" panose="020F0502020204030204" pitchFamily="34" charset="0"/>
            </a:endParaRPr>
          </a:p>
        </p:txBody>
      </p:sp>
      <p:sp>
        <p:nvSpPr>
          <p:cNvPr id="3" name="Content Placeholder 2"/>
          <p:cNvSpPr>
            <a:spLocks noGrp="1"/>
          </p:cNvSpPr>
          <p:nvPr>
            <p:ph sz="quarter" idx="1"/>
          </p:nvPr>
        </p:nvSpPr>
        <p:spPr/>
        <p:txBody>
          <a:bodyPr/>
          <a:lstStyle/>
          <a:p>
            <a:endParaRPr lang="en-GB"/>
          </a:p>
        </p:txBody>
      </p:sp>
      <p:sp>
        <p:nvSpPr>
          <p:cNvPr id="4" name="Content Placeholder 3"/>
          <p:cNvSpPr>
            <a:spLocks noGrp="1"/>
          </p:cNvSpPr>
          <p:nvPr>
            <p:ph sz="quarter" idx="2"/>
          </p:nvPr>
        </p:nvSpPr>
        <p:spPr/>
        <p:txBody>
          <a:bodyPr/>
          <a:lstStyle/>
          <a:p>
            <a:endParaRPr lang="en-GB"/>
          </a:p>
        </p:txBody>
      </p:sp>
    </p:spTree>
    <p:extLst>
      <p:ext uri="{BB962C8B-B14F-4D97-AF65-F5344CB8AC3E}">
        <p14:creationId xmlns:p14="http://schemas.microsoft.com/office/powerpoint/2010/main" val="136769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latin typeface="Calibri" panose="020F0502020204030204" pitchFamily="34" charset="0"/>
              </a:rPr>
              <a:t>Directed Study</a:t>
            </a:r>
            <a:br>
              <a:rPr lang="en-GB" b="1" dirty="0" smtClean="0">
                <a:latin typeface="Calibri" panose="020F0502020204030204" pitchFamily="34" charset="0"/>
              </a:rPr>
            </a:br>
            <a:r>
              <a:rPr lang="en-GB" b="1" dirty="0" err="1" smtClean="0">
                <a:latin typeface="Calibri" panose="020F0502020204030204" pitchFamily="34" charset="0"/>
              </a:rPr>
              <a:t>Dysgu</a:t>
            </a:r>
            <a:r>
              <a:rPr lang="en-GB" b="1" dirty="0" smtClean="0">
                <a:latin typeface="Calibri" panose="020F0502020204030204" pitchFamily="34" charset="0"/>
              </a:rPr>
              <a:t> </a:t>
            </a:r>
            <a:r>
              <a:rPr lang="en-GB" b="1" dirty="0" err="1" smtClean="0">
                <a:latin typeface="Calibri" panose="020F0502020204030204" pitchFamily="34" charset="0"/>
              </a:rPr>
              <a:t>Cyfeiriol</a:t>
            </a:r>
            <a:endParaRPr lang="en-GB" b="1" dirty="0">
              <a:latin typeface="Calibri" panose="020F0502020204030204" pitchFamily="34" charset="0"/>
            </a:endParaRPr>
          </a:p>
        </p:txBody>
      </p:sp>
      <p:sp>
        <p:nvSpPr>
          <p:cNvPr id="3" name="Content Placeholder 2"/>
          <p:cNvSpPr>
            <a:spLocks noGrp="1"/>
          </p:cNvSpPr>
          <p:nvPr>
            <p:ph sz="quarter" idx="1"/>
          </p:nvPr>
        </p:nvSpPr>
        <p:spPr/>
        <p:txBody>
          <a:bodyPr/>
          <a:lstStyle/>
          <a:p>
            <a:r>
              <a:rPr lang="en-GB" dirty="0" smtClean="0">
                <a:latin typeface="Calibri" panose="020F0502020204030204" pitchFamily="34" charset="0"/>
              </a:rPr>
              <a:t>Begin to engage in </a:t>
            </a:r>
            <a:r>
              <a:rPr lang="en-GB" dirty="0" smtClean="0">
                <a:latin typeface="Calibri" panose="020F0502020204030204" pitchFamily="34" charset="0"/>
              </a:rPr>
              <a:t>reading </a:t>
            </a:r>
            <a:r>
              <a:rPr lang="en-GB" dirty="0" smtClean="0">
                <a:latin typeface="Calibri" panose="020F0502020204030204" pitchFamily="34" charset="0"/>
              </a:rPr>
              <a:t>the </a:t>
            </a:r>
            <a:r>
              <a:rPr lang="en-GB" dirty="0" smtClean="0">
                <a:latin typeface="Calibri" panose="020F0502020204030204" pitchFamily="34" charset="0"/>
              </a:rPr>
              <a:t>resources placed on Moodle by our next lecture</a:t>
            </a:r>
            <a:endParaRPr lang="en-GB" dirty="0">
              <a:latin typeface="Calibri" panose="020F0502020204030204" pitchFamily="34" charset="0"/>
            </a:endParaRPr>
          </a:p>
        </p:txBody>
      </p:sp>
      <p:sp>
        <p:nvSpPr>
          <p:cNvPr id="4" name="Content Placeholder 3"/>
          <p:cNvSpPr>
            <a:spLocks noGrp="1"/>
          </p:cNvSpPr>
          <p:nvPr>
            <p:ph sz="quarter" idx="2"/>
          </p:nvPr>
        </p:nvSpPr>
        <p:spPr/>
        <p:txBody>
          <a:bodyPr/>
          <a:lstStyle/>
          <a:p>
            <a:r>
              <a:rPr lang="en-GB" dirty="0" err="1" smtClean="0">
                <a:latin typeface="Calibri" panose="020F0502020204030204" pitchFamily="34" charset="0"/>
              </a:rPr>
              <a:t>Rhowch</a:t>
            </a:r>
            <a:r>
              <a:rPr lang="en-GB" dirty="0" smtClean="0">
                <a:latin typeface="Calibri" panose="020F0502020204030204" pitchFamily="34" charset="0"/>
              </a:rPr>
              <a:t> </a:t>
            </a:r>
            <a:r>
              <a:rPr lang="en-GB" dirty="0" err="1" smtClean="0">
                <a:latin typeface="Calibri" panose="020F0502020204030204" pitchFamily="34" charset="0"/>
              </a:rPr>
              <a:t>ddechreuad</a:t>
            </a:r>
            <a:r>
              <a:rPr lang="en-GB" dirty="0" smtClean="0">
                <a:latin typeface="Calibri" panose="020F0502020204030204" pitchFamily="34" charset="0"/>
              </a:rPr>
              <a:t> </a:t>
            </a:r>
            <a:r>
              <a:rPr lang="en-GB" dirty="0" err="1" smtClean="0">
                <a:latin typeface="Calibri" panose="020F0502020204030204" pitchFamily="34" charset="0"/>
              </a:rPr>
              <a:t>ar</a:t>
            </a:r>
            <a:r>
              <a:rPr lang="en-GB" dirty="0" smtClean="0">
                <a:latin typeface="Calibri" panose="020F0502020204030204" pitchFamily="34" charset="0"/>
              </a:rPr>
              <a:t> </a:t>
            </a:r>
            <a:r>
              <a:rPr lang="en-GB" dirty="0" err="1" smtClean="0">
                <a:latin typeface="Calibri" panose="020F0502020204030204" pitchFamily="34" charset="0"/>
              </a:rPr>
              <a:t>ddarllen</a:t>
            </a:r>
            <a:r>
              <a:rPr lang="en-GB" dirty="0" smtClean="0">
                <a:latin typeface="Calibri" panose="020F0502020204030204" pitchFamily="34" charset="0"/>
              </a:rPr>
              <a:t> </a:t>
            </a:r>
            <a:r>
              <a:rPr lang="en-GB" dirty="0" err="1" smtClean="0">
                <a:latin typeface="Calibri" panose="020F0502020204030204" pitchFamily="34" charset="0"/>
              </a:rPr>
              <a:t>yr</a:t>
            </a:r>
            <a:r>
              <a:rPr lang="en-GB" dirty="0" smtClean="0">
                <a:latin typeface="Calibri" panose="020F0502020204030204" pitchFamily="34" charset="0"/>
              </a:rPr>
              <a:t> </a:t>
            </a:r>
            <a:r>
              <a:rPr lang="en-GB" dirty="0" err="1" smtClean="0">
                <a:latin typeface="Calibri" panose="020F0502020204030204" pitchFamily="34" charset="0"/>
              </a:rPr>
              <a:t>adnoddau</a:t>
            </a:r>
            <a:r>
              <a:rPr lang="en-GB" dirty="0" smtClean="0">
                <a:latin typeface="Calibri" panose="020F0502020204030204" pitchFamily="34" charset="0"/>
              </a:rPr>
              <a:t> </a:t>
            </a:r>
            <a:r>
              <a:rPr lang="en-GB" dirty="0" err="1" smtClean="0">
                <a:latin typeface="Calibri" panose="020F0502020204030204" pitchFamily="34" charset="0"/>
              </a:rPr>
              <a:t>sydd</a:t>
            </a:r>
            <a:r>
              <a:rPr lang="en-GB" dirty="0" smtClean="0">
                <a:latin typeface="Calibri" panose="020F0502020204030204" pitchFamily="34" charset="0"/>
              </a:rPr>
              <a:t> </a:t>
            </a:r>
            <a:r>
              <a:rPr lang="en-GB" dirty="0" err="1" smtClean="0">
                <a:latin typeface="Calibri" panose="020F0502020204030204" pitchFamily="34" charset="0"/>
              </a:rPr>
              <a:t>ar</a:t>
            </a:r>
            <a:r>
              <a:rPr lang="en-GB" dirty="0" smtClean="0">
                <a:latin typeface="Calibri" panose="020F0502020204030204" pitchFamily="34" charset="0"/>
              </a:rPr>
              <a:t> Moodle </a:t>
            </a:r>
            <a:r>
              <a:rPr lang="en-GB" dirty="0" err="1" smtClean="0">
                <a:latin typeface="Calibri" panose="020F0502020204030204" pitchFamily="34" charset="0"/>
              </a:rPr>
              <a:t>erbyn</a:t>
            </a:r>
            <a:r>
              <a:rPr lang="en-GB" dirty="0" smtClean="0">
                <a:latin typeface="Calibri" panose="020F0502020204030204" pitchFamily="34" charset="0"/>
              </a:rPr>
              <a:t> </a:t>
            </a:r>
            <a:r>
              <a:rPr lang="en-GB" dirty="0" err="1" smtClean="0">
                <a:latin typeface="Calibri" panose="020F0502020204030204" pitchFamily="34" charset="0"/>
              </a:rPr>
              <a:t>ein</a:t>
            </a:r>
            <a:r>
              <a:rPr lang="en-GB" dirty="0" smtClean="0">
                <a:latin typeface="Calibri" panose="020F0502020204030204" pitchFamily="34" charset="0"/>
              </a:rPr>
              <a:t> </a:t>
            </a:r>
            <a:r>
              <a:rPr lang="en-GB" dirty="0" err="1" smtClean="0">
                <a:latin typeface="Calibri" panose="020F0502020204030204" pitchFamily="34" charset="0"/>
              </a:rPr>
              <a:t>darlith</a:t>
            </a:r>
            <a:r>
              <a:rPr lang="en-GB" dirty="0" smtClean="0">
                <a:latin typeface="Calibri" panose="020F0502020204030204" pitchFamily="34" charset="0"/>
              </a:rPr>
              <a:t> </a:t>
            </a:r>
            <a:r>
              <a:rPr lang="en-GB" dirty="0" err="1" smtClean="0">
                <a:latin typeface="Calibri" panose="020F0502020204030204" pitchFamily="34" charset="0"/>
              </a:rPr>
              <a:t>nesaf</a:t>
            </a:r>
            <a:r>
              <a:rPr lang="en-GB" dirty="0" smtClean="0">
                <a:latin typeface="Calibri" panose="020F0502020204030204" pitchFamily="34" charset="0"/>
              </a:rPr>
              <a:t> </a:t>
            </a:r>
            <a:r>
              <a:rPr lang="en-GB" dirty="0" err="1" smtClean="0">
                <a:latin typeface="Calibri" panose="020F0502020204030204" pitchFamily="34" charset="0"/>
              </a:rPr>
              <a:t>os</a:t>
            </a:r>
            <a:r>
              <a:rPr lang="en-GB" dirty="0" smtClean="0">
                <a:latin typeface="Calibri" panose="020F0502020204030204" pitchFamily="34" charset="0"/>
              </a:rPr>
              <a:t> </a:t>
            </a:r>
            <a:r>
              <a:rPr lang="en-GB" dirty="0" err="1" smtClean="0">
                <a:latin typeface="Calibri" panose="020F0502020204030204" pitchFamily="34" charset="0"/>
              </a:rPr>
              <a:t>gwelwch</a:t>
            </a:r>
            <a:r>
              <a:rPr lang="en-GB" dirty="0" smtClean="0">
                <a:latin typeface="Calibri" panose="020F0502020204030204" pitchFamily="34" charset="0"/>
              </a:rPr>
              <a:t> </a:t>
            </a:r>
            <a:r>
              <a:rPr lang="en-GB" dirty="0" err="1" smtClean="0">
                <a:latin typeface="Calibri" panose="020F0502020204030204" pitchFamily="34" charset="0"/>
              </a:rPr>
              <a:t>yn</a:t>
            </a:r>
            <a:r>
              <a:rPr lang="en-GB" dirty="0" smtClean="0">
                <a:latin typeface="Calibri" panose="020F0502020204030204" pitchFamily="34" charset="0"/>
              </a:rPr>
              <a:t> </a:t>
            </a:r>
            <a:r>
              <a:rPr lang="en-GB" dirty="0" err="1" smtClean="0">
                <a:latin typeface="Calibri" panose="020F0502020204030204" pitchFamily="34" charset="0"/>
              </a:rPr>
              <a:t>dda</a:t>
            </a:r>
            <a:r>
              <a:rPr lang="en-GB" dirty="0" smtClean="0">
                <a:latin typeface="Calibri" panose="020F0502020204030204" pitchFamily="34" charset="0"/>
              </a:rPr>
              <a:t> </a:t>
            </a:r>
            <a:endParaRPr lang="en-GB" b="1" u="sng" dirty="0">
              <a:latin typeface="Calibri" panose="020F0502020204030204" pitchFamily="34" charset="0"/>
            </a:endParaRPr>
          </a:p>
        </p:txBody>
      </p:sp>
    </p:spTree>
    <p:extLst>
      <p:ext uri="{BB962C8B-B14F-4D97-AF65-F5344CB8AC3E}">
        <p14:creationId xmlns:p14="http://schemas.microsoft.com/office/powerpoint/2010/main" val="23740058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200" b="1" dirty="0" smtClean="0">
                <a:latin typeface="Calibri" panose="020F0502020204030204" pitchFamily="34" charset="0"/>
              </a:rPr>
              <a:t>Additional Information and Contact Details</a:t>
            </a:r>
            <a:br>
              <a:rPr lang="en-GB" sz="3200" b="1" dirty="0" smtClean="0">
                <a:latin typeface="Calibri" panose="020F0502020204030204" pitchFamily="34" charset="0"/>
              </a:rPr>
            </a:br>
            <a:r>
              <a:rPr lang="en-GB" sz="3200" b="1" dirty="0" err="1" smtClean="0">
                <a:latin typeface="Calibri" panose="020F0502020204030204" pitchFamily="34" charset="0"/>
              </a:rPr>
              <a:t>Manylion</a:t>
            </a:r>
            <a:r>
              <a:rPr lang="en-GB" sz="3200" b="1" dirty="0" smtClean="0">
                <a:latin typeface="Calibri" panose="020F0502020204030204" pitchFamily="34" charset="0"/>
              </a:rPr>
              <a:t> </a:t>
            </a:r>
            <a:r>
              <a:rPr lang="en-GB" sz="3200" b="1" dirty="0" err="1" smtClean="0">
                <a:latin typeface="Calibri" panose="020F0502020204030204" pitchFamily="34" charset="0"/>
              </a:rPr>
              <a:t>Ychwanegol</a:t>
            </a:r>
            <a:r>
              <a:rPr lang="en-GB" sz="3200" b="1" dirty="0" smtClean="0">
                <a:latin typeface="Calibri" panose="020F0502020204030204" pitchFamily="34" charset="0"/>
              </a:rPr>
              <a:t> a </a:t>
            </a:r>
            <a:r>
              <a:rPr lang="en-GB" sz="3200" b="1" dirty="0" err="1" smtClean="0">
                <a:latin typeface="Calibri" panose="020F0502020204030204" pitchFamily="34" charset="0"/>
              </a:rPr>
              <a:t>Manylion</a:t>
            </a:r>
            <a:r>
              <a:rPr lang="en-GB" sz="3200" b="1" dirty="0" smtClean="0">
                <a:latin typeface="Calibri" panose="020F0502020204030204" pitchFamily="34" charset="0"/>
              </a:rPr>
              <a:t> </a:t>
            </a:r>
            <a:r>
              <a:rPr lang="en-GB" sz="3200" b="1" dirty="0" err="1" smtClean="0">
                <a:latin typeface="Calibri" panose="020F0502020204030204" pitchFamily="34" charset="0"/>
              </a:rPr>
              <a:t>Cyswllt</a:t>
            </a:r>
            <a:endParaRPr lang="en-GB" sz="3200" b="1" dirty="0">
              <a:latin typeface="Calibri" panose="020F0502020204030204" pitchFamily="34" charset="0"/>
            </a:endParaRPr>
          </a:p>
        </p:txBody>
      </p:sp>
      <p:sp>
        <p:nvSpPr>
          <p:cNvPr id="5" name="Content Placeholder 4"/>
          <p:cNvSpPr>
            <a:spLocks noGrp="1"/>
          </p:cNvSpPr>
          <p:nvPr>
            <p:ph sz="quarter" idx="1"/>
          </p:nvPr>
        </p:nvSpPr>
        <p:spPr/>
        <p:txBody>
          <a:bodyPr/>
          <a:lstStyle/>
          <a:p>
            <a:endParaRPr lang="en-GB" dirty="0" smtClean="0">
              <a:latin typeface="Calibri" panose="020F0502020204030204" pitchFamily="34" charset="0"/>
              <a:hlinkClick r:id="rId2"/>
            </a:endParaRPr>
          </a:p>
          <a:p>
            <a:r>
              <a:rPr lang="en-GB" dirty="0" smtClean="0">
                <a:latin typeface="Calibri" panose="020F0502020204030204" pitchFamily="34" charset="0"/>
                <a:hlinkClick r:id="rId2"/>
              </a:rPr>
              <a:t>http</a:t>
            </a:r>
            <a:r>
              <a:rPr lang="en-GB" dirty="0">
                <a:latin typeface="Calibri" panose="020F0502020204030204" pitchFamily="34" charset="0"/>
                <a:hlinkClick r:id="rId2"/>
              </a:rPr>
              <a:t>://www.youthworkwales.org.uk</a:t>
            </a:r>
            <a:r>
              <a:rPr lang="en-GB" dirty="0" smtClean="0">
                <a:latin typeface="Calibri" panose="020F0502020204030204" pitchFamily="34" charset="0"/>
                <a:hlinkClick r:id="rId2"/>
              </a:rPr>
              <a:t>/</a:t>
            </a:r>
            <a:endParaRPr lang="en-GB" dirty="0" smtClean="0">
              <a:latin typeface="Calibri" panose="020F0502020204030204" pitchFamily="34" charset="0"/>
            </a:endParaRPr>
          </a:p>
          <a:p>
            <a:r>
              <a:rPr lang="en-GB" dirty="0" smtClean="0">
                <a:latin typeface="Calibri" panose="020F0502020204030204" pitchFamily="34" charset="0"/>
              </a:rPr>
              <a:t>Angharad Lewis</a:t>
            </a:r>
          </a:p>
          <a:p>
            <a:r>
              <a:rPr lang="en-GB" dirty="0" smtClean="0">
                <a:latin typeface="Calibri" panose="020F0502020204030204" pitchFamily="34" charset="0"/>
              </a:rPr>
              <a:t>01267 676949</a:t>
            </a:r>
          </a:p>
          <a:p>
            <a:r>
              <a:rPr lang="en-GB" dirty="0" smtClean="0">
                <a:latin typeface="Calibri" panose="020F0502020204030204" pitchFamily="34" charset="0"/>
              </a:rPr>
              <a:t>angharad.lewis@uwtsd.ac.uk</a:t>
            </a:r>
            <a:endParaRPr lang="en-GB" dirty="0">
              <a:latin typeface="Calibri" panose="020F0502020204030204" pitchFamily="34" charset="0"/>
            </a:endParaRPr>
          </a:p>
        </p:txBody>
      </p:sp>
    </p:spTree>
    <p:extLst>
      <p:ext uri="{BB962C8B-B14F-4D97-AF65-F5344CB8AC3E}">
        <p14:creationId xmlns:p14="http://schemas.microsoft.com/office/powerpoint/2010/main" val="12651455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NULL"/></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309</TotalTime>
  <Words>802</Words>
  <Application>Microsoft Office PowerPoint</Application>
  <PresentationFormat>On-screen Show (4:3)</PresentationFormat>
  <Paragraphs>130</Paragraphs>
  <Slides>15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Bookman Old Style</vt:lpstr>
      <vt:lpstr>Calibri</vt:lpstr>
      <vt:lpstr>Gill Sans MT</vt:lpstr>
      <vt:lpstr>Times New Roman</vt:lpstr>
      <vt:lpstr>Wingdings</vt:lpstr>
      <vt:lpstr>Wingdings 3</vt:lpstr>
      <vt:lpstr>Origin</vt:lpstr>
      <vt:lpstr>SJYW7016  Supervision and Support Skills Sgiliau Goruchwylio a Chefnogi </vt:lpstr>
      <vt:lpstr>Introductory Lecture Darlith Agoriadol</vt:lpstr>
      <vt:lpstr>Aims of Module Amcanion y Modiwl</vt:lpstr>
      <vt:lpstr>Learning Outcomes Deilliannau Dysgu</vt:lpstr>
      <vt:lpstr>Learning Outcomes Deilliannau Dysgu</vt:lpstr>
      <vt:lpstr>Themes Themâu</vt:lpstr>
      <vt:lpstr>Themes Themâu</vt:lpstr>
      <vt:lpstr>Assessment Asesu</vt:lpstr>
      <vt:lpstr>Assessment Asesu</vt:lpstr>
      <vt:lpstr>Assessment Asesu</vt:lpstr>
      <vt:lpstr>Assessment Asesu</vt:lpstr>
      <vt:lpstr>Activities Gweithgareddau</vt:lpstr>
      <vt:lpstr>Study Skills Sgiliau Astudio</vt:lpstr>
      <vt:lpstr>Directed Study Dysgu Cyfeiriol</vt:lpstr>
      <vt:lpstr>Additional Information and Contact Details Manylion Ychwanegol a Manylion Cyswllt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SJYW6015/C</dc:title>
  <dc:creator>Administrator</dc:creator>
  <cp:lastModifiedBy>Angharad Lewis</cp:lastModifiedBy>
  <cp:revision>20</cp:revision>
  <dcterms:created xsi:type="dcterms:W3CDTF">2016-02-03T21:21:17Z</dcterms:created>
  <dcterms:modified xsi:type="dcterms:W3CDTF">2020-01-27T17:24:27Z</dcterms:modified>
</cp:coreProperties>
</file>