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9" r:id="rId4"/>
    <p:sldId id="258" r:id="rId5"/>
    <p:sldId id="261" r:id="rId6"/>
    <p:sldId id="262" r:id="rId7"/>
    <p:sldId id="263" r:id="rId8"/>
    <p:sldId id="268" r:id="rId9"/>
    <p:sldId id="264" r:id="rId10"/>
    <p:sldId id="265" r:id="rId11"/>
    <p:sldId id="266" r:id="rId12"/>
    <p:sldId id="260" r:id="rId13"/>
    <p:sldId id="267" r:id="rId1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CD85E4-EB61-49FA-C7BC-90E67DADF89B}" v="660" dt="2026-03-05T23:28:06.285"/>
    <p1510:client id="{B9E7C8C3-A581-CF6E-17DF-8ECF6007D2D5}" v="333" dt="2026-03-05T22:50:57.6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rnelle Saint (2204577)" userId="S::2204577@student.uwtsd.ac.uk::9e8b90ac-35b8-4080-966f-579d34cacea6" providerId="AD" clId="Web-{B9E7C8C3-A581-CF6E-17DF-8ECF6007D2D5}"/>
    <pc:docChg chg="modSld">
      <pc:chgData name="Sharnelle Saint (2204577)" userId="S::2204577@student.uwtsd.ac.uk::9e8b90ac-35b8-4080-966f-579d34cacea6" providerId="AD" clId="Web-{B9E7C8C3-A581-CF6E-17DF-8ECF6007D2D5}" dt="2026-03-05T22:50:57.674" v="339" actId="20577"/>
      <pc:docMkLst>
        <pc:docMk/>
      </pc:docMkLst>
      <pc:sldChg chg="modSp">
        <pc:chgData name="Sharnelle Saint (2204577)" userId="S::2204577@student.uwtsd.ac.uk::9e8b90ac-35b8-4080-966f-579d34cacea6" providerId="AD" clId="Web-{B9E7C8C3-A581-CF6E-17DF-8ECF6007D2D5}" dt="2026-03-05T22:50:57.674" v="339" actId="20577"/>
        <pc:sldMkLst>
          <pc:docMk/>
          <pc:sldMk cId="1849871711" sldId="259"/>
        </pc:sldMkLst>
        <pc:spChg chg="mod">
          <ac:chgData name="Sharnelle Saint (2204577)" userId="S::2204577@student.uwtsd.ac.uk::9e8b90ac-35b8-4080-966f-579d34cacea6" providerId="AD" clId="Web-{B9E7C8C3-A581-CF6E-17DF-8ECF6007D2D5}" dt="2026-03-05T22:50:57.674" v="339" actId="20577"/>
          <ac:spMkLst>
            <pc:docMk/>
            <pc:sldMk cId="1849871711" sldId="259"/>
            <ac:spMk id="3" creationId="{C8CC116C-F0D5-526E-4B8B-871D80FDB864}"/>
          </ac:spMkLst>
        </pc:spChg>
      </pc:sldChg>
      <pc:sldChg chg="modSp">
        <pc:chgData name="Sharnelle Saint (2204577)" userId="S::2204577@student.uwtsd.ac.uk::9e8b90ac-35b8-4080-966f-579d34cacea6" providerId="AD" clId="Web-{B9E7C8C3-A581-CF6E-17DF-8ECF6007D2D5}" dt="2026-03-05T22:50:14.088" v="321" actId="20577"/>
        <pc:sldMkLst>
          <pc:docMk/>
          <pc:sldMk cId="3803060258" sldId="260"/>
        </pc:sldMkLst>
        <pc:spChg chg="mod">
          <ac:chgData name="Sharnelle Saint (2204577)" userId="S::2204577@student.uwtsd.ac.uk::9e8b90ac-35b8-4080-966f-579d34cacea6" providerId="AD" clId="Web-{B9E7C8C3-A581-CF6E-17DF-8ECF6007D2D5}" dt="2026-03-05T22:50:14.088" v="321" actId="20577"/>
          <ac:spMkLst>
            <pc:docMk/>
            <pc:sldMk cId="3803060258" sldId="260"/>
            <ac:spMk id="3" creationId="{37CF6FA8-2535-7CBC-F27C-E17DA489C0BD}"/>
          </ac:spMkLst>
        </pc:spChg>
      </pc:sldChg>
    </pc:docChg>
  </pc:docChgLst>
  <pc:docChgLst>
    <pc:chgData name="Sharnelle Saint (2204577)" userId="S::2204577@student.uwtsd.ac.uk::9e8b90ac-35b8-4080-966f-579d34cacea6" providerId="AD" clId="Web-{A1CD85E4-EB61-49FA-C7BC-90E67DADF89B}"/>
    <pc:docChg chg="modSld">
      <pc:chgData name="Sharnelle Saint (2204577)" userId="S::2204577@student.uwtsd.ac.uk::9e8b90ac-35b8-4080-966f-579d34cacea6" providerId="AD" clId="Web-{A1CD85E4-EB61-49FA-C7BC-90E67DADF89B}" dt="2026-03-05T23:28:06.285" v="665" actId="20577"/>
      <pc:docMkLst>
        <pc:docMk/>
      </pc:docMkLst>
      <pc:sldChg chg="modSp">
        <pc:chgData name="Sharnelle Saint (2204577)" userId="S::2204577@student.uwtsd.ac.uk::9e8b90ac-35b8-4080-966f-579d34cacea6" providerId="AD" clId="Web-{A1CD85E4-EB61-49FA-C7BC-90E67DADF89B}" dt="2026-03-05T23:28:06.285" v="665" actId="20577"/>
        <pc:sldMkLst>
          <pc:docMk/>
          <pc:sldMk cId="3748242809" sldId="258"/>
        </pc:sldMkLst>
        <pc:spChg chg="mod">
          <ac:chgData name="Sharnelle Saint (2204577)" userId="S::2204577@student.uwtsd.ac.uk::9e8b90ac-35b8-4080-966f-579d34cacea6" providerId="AD" clId="Web-{A1CD85E4-EB61-49FA-C7BC-90E67DADF89B}" dt="2026-03-05T23:26:16.746" v="662" actId="20577"/>
          <ac:spMkLst>
            <pc:docMk/>
            <pc:sldMk cId="3748242809" sldId="258"/>
            <ac:spMk id="3" creationId="{2FD8C61C-AAE9-5838-F002-36CC152EEC74}"/>
          </ac:spMkLst>
        </pc:spChg>
        <pc:spChg chg="mod">
          <ac:chgData name="Sharnelle Saint (2204577)" userId="S::2204577@student.uwtsd.ac.uk::9e8b90ac-35b8-4080-966f-579d34cacea6" providerId="AD" clId="Web-{A1CD85E4-EB61-49FA-C7BC-90E67DADF89B}" dt="2026-03-05T23:28:06.285" v="665" actId="20577"/>
          <ac:spMkLst>
            <pc:docMk/>
            <pc:sldMk cId="3748242809" sldId="258"/>
            <ac:spMk id="4" creationId="{8F856E03-6946-9692-D650-3F01BFF7DC82}"/>
          </ac:spMkLst>
        </pc:spChg>
      </pc:sldChg>
      <pc:sldChg chg="modSp">
        <pc:chgData name="Sharnelle Saint (2204577)" userId="S::2204577@student.uwtsd.ac.uk::9e8b90ac-35b8-4080-966f-579d34cacea6" providerId="AD" clId="Web-{A1CD85E4-EB61-49FA-C7BC-90E67DADF89B}" dt="2026-03-05T23:17:20.619" v="284" actId="20577"/>
        <pc:sldMkLst>
          <pc:docMk/>
          <pc:sldMk cId="3803060258" sldId="260"/>
        </pc:sldMkLst>
        <pc:spChg chg="mod">
          <ac:chgData name="Sharnelle Saint (2204577)" userId="S::2204577@student.uwtsd.ac.uk::9e8b90ac-35b8-4080-966f-579d34cacea6" providerId="AD" clId="Web-{A1CD85E4-EB61-49FA-C7BC-90E67DADF89B}" dt="2026-03-05T23:17:20.619" v="284" actId="20577"/>
          <ac:spMkLst>
            <pc:docMk/>
            <pc:sldMk cId="3803060258" sldId="260"/>
            <ac:spMk id="3" creationId="{37CF6FA8-2535-7CBC-F27C-E17DA489C0BD}"/>
          </ac:spMkLst>
        </pc:spChg>
      </pc:sldChg>
      <pc:sldChg chg="modSp">
        <pc:chgData name="Sharnelle Saint (2204577)" userId="S::2204577@student.uwtsd.ac.uk::9e8b90ac-35b8-4080-966f-579d34cacea6" providerId="AD" clId="Web-{A1CD85E4-EB61-49FA-C7BC-90E67DADF89B}" dt="2026-03-05T23:17:50.823" v="289" actId="20577"/>
        <pc:sldMkLst>
          <pc:docMk/>
          <pc:sldMk cId="2816334045" sldId="262"/>
        </pc:sldMkLst>
        <pc:spChg chg="mod">
          <ac:chgData name="Sharnelle Saint (2204577)" userId="S::2204577@student.uwtsd.ac.uk::9e8b90ac-35b8-4080-966f-579d34cacea6" providerId="AD" clId="Web-{A1CD85E4-EB61-49FA-C7BC-90E67DADF89B}" dt="2026-03-05T23:17:50.823" v="289" actId="20577"/>
          <ac:spMkLst>
            <pc:docMk/>
            <pc:sldMk cId="2816334045" sldId="262"/>
            <ac:spMk id="3" creationId="{43CBC419-867A-1434-AC1F-792B0D0B7344}"/>
          </ac:spMkLst>
        </pc:spChg>
      </pc:sldChg>
      <pc:sldChg chg="modSp">
        <pc:chgData name="Sharnelle Saint (2204577)" userId="S::2204577@student.uwtsd.ac.uk::9e8b90ac-35b8-4080-966f-579d34cacea6" providerId="AD" clId="Web-{A1CD85E4-EB61-49FA-C7BC-90E67DADF89B}" dt="2026-03-05T23:00:58.406" v="5" actId="1076"/>
        <pc:sldMkLst>
          <pc:docMk/>
          <pc:sldMk cId="4077475008" sldId="263"/>
        </pc:sldMkLst>
        <pc:spChg chg="mod">
          <ac:chgData name="Sharnelle Saint (2204577)" userId="S::2204577@student.uwtsd.ac.uk::9e8b90ac-35b8-4080-966f-579d34cacea6" providerId="AD" clId="Web-{A1CD85E4-EB61-49FA-C7BC-90E67DADF89B}" dt="2026-03-05T23:00:02.279" v="4" actId="14100"/>
          <ac:spMkLst>
            <pc:docMk/>
            <pc:sldMk cId="4077475008" sldId="263"/>
            <ac:spMk id="3" creationId="{EA3CF6EB-F0F5-4452-6C00-FEBAE2E78577}"/>
          </ac:spMkLst>
        </pc:spChg>
        <pc:spChg chg="mod">
          <ac:chgData name="Sharnelle Saint (2204577)" userId="S::2204577@student.uwtsd.ac.uk::9e8b90ac-35b8-4080-966f-579d34cacea6" providerId="AD" clId="Web-{A1CD85E4-EB61-49FA-C7BC-90E67DADF89B}" dt="2026-03-05T23:00:58.406" v="5" actId="1076"/>
          <ac:spMkLst>
            <pc:docMk/>
            <pc:sldMk cId="4077475008" sldId="263"/>
            <ac:spMk id="4" creationId="{CA6914E9-593C-AC0E-A2DB-D0DEF4B74233}"/>
          </ac:spMkLst>
        </pc:spChg>
      </pc:sldChg>
      <pc:sldChg chg="modSp">
        <pc:chgData name="Sharnelle Saint (2204577)" userId="S::2204577@student.uwtsd.ac.uk::9e8b90ac-35b8-4080-966f-579d34cacea6" providerId="AD" clId="Web-{A1CD85E4-EB61-49FA-C7BC-90E67DADF89B}" dt="2026-03-05T23:25:24.147" v="661" actId="20577"/>
        <pc:sldMkLst>
          <pc:docMk/>
          <pc:sldMk cId="190700874" sldId="266"/>
        </pc:sldMkLst>
        <pc:spChg chg="mod">
          <ac:chgData name="Sharnelle Saint (2204577)" userId="S::2204577@student.uwtsd.ac.uk::9e8b90ac-35b8-4080-966f-579d34cacea6" providerId="AD" clId="Web-{A1CD85E4-EB61-49FA-C7BC-90E67DADF89B}" dt="2026-03-05T23:25:24.147" v="661" actId="20577"/>
          <ac:spMkLst>
            <pc:docMk/>
            <pc:sldMk cId="190700874" sldId="266"/>
            <ac:spMk id="3" creationId="{39E44799-8321-0917-54C2-A1667AFD6D1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dirty="0"/>
              <a:t>Click to edit Master title style</a:t>
            </a:r>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3/5/2026</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179468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3/5/2026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31583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dirty="0"/>
              <a:t>Click to edit Master title style</a:t>
            </a:r>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525340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dirty="0"/>
              <a:t>Click to edit Master title style</a:t>
            </a:r>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3/5/2026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41565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3/5/2026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6114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3/5/2026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406394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3/5/2026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72830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dirty="0"/>
              <a:t>Click to edit Master title style</a:t>
            </a:r>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75378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dirty="0"/>
              <a:t>Click to edit Master title style</a:t>
            </a:r>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12918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dirty="0"/>
              <a:t>Click to edit Master title style</a:t>
            </a:r>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409029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71723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132752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dirty="0"/>
              <a:t>Click to edit Master title style</a:t>
            </a:r>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962715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899068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884217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3/5/2026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3035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3/5/2026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027325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3/5/2026</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92240707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s://traitsandbehaviors.wordpress.com/trait-theory-strengths-weaknesses-theorists/" TargetMode="External"/><Relationship Id="rId3" Type="http://schemas.openxmlformats.org/officeDocument/2006/relationships/hyperlink" Target="https://psychology.iresearchnet.com/sports-psychology/sport-leadership/" TargetMode="External"/><Relationship Id="rId7" Type="http://schemas.openxmlformats.org/officeDocument/2006/relationships/hyperlink" Target="https://www.aihr.com/hr-glossary/relational-leadership/#:~:text=Relational%20leadership%20is%20a%20leadership%20style%20that%20focuses,collaboration%2C%20and%20encouraging%20open%20communication%20among%20team%20members." TargetMode="External"/><Relationship Id="rId2" Type="http://schemas.openxmlformats.org/officeDocument/2006/relationships/hyperlink" Target="https://emplois.ca.indeed.com/career-advice/finding-a-job/sport-leadership" TargetMode="External"/><Relationship Id="rId1" Type="http://schemas.openxmlformats.org/officeDocument/2006/relationships/slideLayout" Target="../slideLayouts/slideLayout2.xml"/><Relationship Id="rId6" Type="http://schemas.openxmlformats.org/officeDocument/2006/relationships/hyperlink" Target="https://traitsandbehaviors.wordpress.com/behavioral-theory-strengths-weaknesses-and-current-theorists/" TargetMode="External"/><Relationship Id="rId5" Type="http://schemas.openxmlformats.org/officeDocument/2006/relationships/hyperlink" Target="https://www.managementstudyguide.com/trait-theory-of-leadership.htm" TargetMode="External"/><Relationship Id="rId10" Type="http://schemas.openxmlformats.org/officeDocument/2006/relationships/hyperlink" Target="https://www.rugbyworld.com/countries/wales-countries/warren-gatland-appoints-new-wales-attack-and-defence-coaches-149147" TargetMode="External"/><Relationship Id="rId4" Type="http://schemas.openxmlformats.org/officeDocument/2006/relationships/hyperlink" Target="https://www.explorepsychology.com/behavioral-theory-of-leadership/" TargetMode="External"/><Relationship Id="rId9" Type="http://schemas.openxmlformats.org/officeDocument/2006/relationships/hyperlink" Target="https://onlinesportmanagement.ku.edu/community/leadership-and-management-in-sports"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Words in a collage&#10;&#10;AI-generated content may be incorrect.">
            <a:extLst>
              <a:ext uri="{FF2B5EF4-FFF2-40B4-BE49-F238E27FC236}">
                <a16:creationId xmlns:a16="http://schemas.microsoft.com/office/drawing/2014/main" id="{1AD417B5-D494-2426-3EC9-4904FFE5044B}"/>
              </a:ext>
            </a:extLst>
          </p:cNvPr>
          <p:cNvPicPr>
            <a:picLocks noChangeAspect="1"/>
          </p:cNvPicPr>
          <p:nvPr/>
        </p:nvPicPr>
        <p:blipFill>
          <a:blip r:embed="rId2"/>
          <a:srcRect t="11508" b="13492"/>
          <a:stretch/>
        </p:blipFill>
        <p:spPr>
          <a:xfrm>
            <a:off x="20" y="10"/>
            <a:ext cx="12191979" cy="5486390"/>
          </a:xfrm>
          <a:prstGeom prst="rect">
            <a:avLst/>
          </a:prstGeom>
          <a:effectLst>
            <a:outerShdw blurRad="596900" dist="330200" dir="8820000" sx="87000" sy="87000" algn="ctr" rotWithShape="0">
              <a:srgbClr val="000000">
                <a:alpha val="29000"/>
              </a:srgbClr>
            </a:outerShdw>
          </a:effectLst>
        </p:spPr>
      </p:pic>
      <p:sp>
        <p:nvSpPr>
          <p:cNvPr id="2" name="Title 1"/>
          <p:cNvSpPr>
            <a:spLocks noGrp="1"/>
          </p:cNvSpPr>
          <p:nvPr>
            <p:ph type="ctrTitle"/>
          </p:nvPr>
        </p:nvSpPr>
        <p:spPr>
          <a:xfrm>
            <a:off x="589556" y="5746071"/>
            <a:ext cx="7015499" cy="852260"/>
          </a:xfrm>
        </p:spPr>
        <p:txBody>
          <a:bodyPr anchor="ctr">
            <a:normAutofit/>
          </a:bodyPr>
          <a:lstStyle/>
          <a:p>
            <a:pPr algn="l"/>
            <a:r>
              <a:rPr lang="en-GB" sz="3600"/>
              <a:t>Leadership in sports </a:t>
            </a:r>
          </a:p>
        </p:txBody>
      </p:sp>
      <p:sp>
        <p:nvSpPr>
          <p:cNvPr id="3" name="Subtitle 2"/>
          <p:cNvSpPr>
            <a:spLocks noGrp="1"/>
          </p:cNvSpPr>
          <p:nvPr>
            <p:ph type="subTitle" idx="1"/>
          </p:nvPr>
        </p:nvSpPr>
        <p:spPr>
          <a:xfrm>
            <a:off x="7605056" y="5746071"/>
            <a:ext cx="4114801" cy="852260"/>
          </a:xfrm>
        </p:spPr>
        <p:txBody>
          <a:bodyPr vert="horz" lIns="91440" tIns="45720" rIns="91440" bIns="45720" rtlCol="0" anchor="ctr">
            <a:normAutofit/>
          </a:bodyPr>
          <a:lstStyle/>
          <a:p>
            <a:pPr algn="r"/>
            <a:r>
              <a:rPr lang="en-GB" sz="2000"/>
              <a:t>By Sharnelle Saint</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D436C-F90F-B780-3974-280AADD527F4}"/>
              </a:ext>
            </a:extLst>
          </p:cNvPr>
          <p:cNvSpPr>
            <a:spLocks noGrp="1"/>
          </p:cNvSpPr>
          <p:nvPr>
            <p:ph type="title"/>
          </p:nvPr>
        </p:nvSpPr>
        <p:spPr>
          <a:xfrm>
            <a:off x="1484311" y="153838"/>
            <a:ext cx="10004336" cy="1019354"/>
          </a:xfrm>
        </p:spPr>
        <p:txBody>
          <a:bodyPr/>
          <a:lstStyle/>
          <a:p>
            <a:r>
              <a:rPr lang="en-GB" dirty="0"/>
              <a:t>Aims and structure </a:t>
            </a:r>
          </a:p>
        </p:txBody>
      </p:sp>
      <p:sp>
        <p:nvSpPr>
          <p:cNvPr id="3" name="Content Placeholder 2">
            <a:extLst>
              <a:ext uri="{FF2B5EF4-FFF2-40B4-BE49-F238E27FC236}">
                <a16:creationId xmlns:a16="http://schemas.microsoft.com/office/drawing/2014/main" id="{DCA6882A-73AA-BD2A-0404-2E6E0CFBEC6A}"/>
              </a:ext>
            </a:extLst>
          </p:cNvPr>
          <p:cNvSpPr>
            <a:spLocks noGrp="1"/>
          </p:cNvSpPr>
          <p:nvPr>
            <p:ph sz="half" idx="1"/>
          </p:nvPr>
        </p:nvSpPr>
        <p:spPr>
          <a:xfrm>
            <a:off x="1484312" y="1459301"/>
            <a:ext cx="4981319" cy="4331899"/>
          </a:xfrm>
        </p:spPr>
        <p:txBody>
          <a:bodyPr vert="horz" lIns="91440" tIns="45720" rIns="91440" bIns="45720" rtlCol="0" anchor="t">
            <a:normAutofit/>
          </a:bodyPr>
          <a:lstStyle/>
          <a:p>
            <a:r>
              <a:rPr lang="en-GB" sz="2000" dirty="0"/>
              <a:t>Structure </a:t>
            </a:r>
          </a:p>
          <a:p>
            <a:r>
              <a:rPr lang="en-GB" sz="2000" dirty="0"/>
              <a:t>Leadership theories </a:t>
            </a:r>
          </a:p>
          <a:p>
            <a:r>
              <a:rPr lang="en-GB" sz="2000" dirty="0"/>
              <a:t>Practical challenge </a:t>
            </a:r>
          </a:p>
          <a:p>
            <a:r>
              <a:rPr lang="en-GB" sz="2000" dirty="0"/>
              <a:t>Evaluation </a:t>
            </a:r>
          </a:p>
          <a:p>
            <a:r>
              <a:rPr lang="en-GB" sz="2000" dirty="0"/>
              <a:t>Key findings </a:t>
            </a:r>
          </a:p>
          <a:p>
            <a:r>
              <a:rPr lang="en-GB" sz="2000" dirty="0"/>
              <a:t>Final perspective </a:t>
            </a:r>
          </a:p>
          <a:p>
            <a:r>
              <a:rPr lang="en-GB" sz="2000" dirty="0"/>
              <a:t>Concluding statement </a:t>
            </a:r>
          </a:p>
        </p:txBody>
      </p:sp>
      <p:sp>
        <p:nvSpPr>
          <p:cNvPr id="4" name="Content Placeholder 3">
            <a:extLst>
              <a:ext uri="{FF2B5EF4-FFF2-40B4-BE49-F238E27FC236}">
                <a16:creationId xmlns:a16="http://schemas.microsoft.com/office/drawing/2014/main" id="{3DF72A1B-55BF-242D-8838-D7581C994CFC}"/>
              </a:ext>
            </a:extLst>
          </p:cNvPr>
          <p:cNvSpPr>
            <a:spLocks noGrp="1"/>
          </p:cNvSpPr>
          <p:nvPr>
            <p:ph sz="half" idx="2"/>
          </p:nvPr>
        </p:nvSpPr>
        <p:spPr>
          <a:xfrm>
            <a:off x="6607967" y="1459302"/>
            <a:ext cx="4895056" cy="4346275"/>
          </a:xfrm>
        </p:spPr>
        <p:txBody>
          <a:bodyPr vert="horz" lIns="91440" tIns="45720" rIns="91440" bIns="45720" rtlCol="0" anchor="t">
            <a:normAutofit/>
          </a:bodyPr>
          <a:lstStyle/>
          <a:p>
            <a:r>
              <a:rPr lang="en-GB" sz="2000" dirty="0"/>
              <a:t>Aims </a:t>
            </a:r>
          </a:p>
          <a:p>
            <a:r>
              <a:rPr lang="en-GB" sz="2000" dirty="0"/>
              <a:t>The aim of this presentation is to explore existing leadership theories and then analyse them.</a:t>
            </a:r>
          </a:p>
          <a:p>
            <a:r>
              <a:rPr lang="en-GB" sz="2000" dirty="0"/>
              <a:t>The second aim for this presentation is to focus on a challenge faced by leaders in a sports environment.</a:t>
            </a:r>
          </a:p>
          <a:p>
            <a:r>
              <a:rPr lang="en-GB" sz="2000" dirty="0"/>
              <a:t>My final aim for this presentation is to analyse the strengths, weakness and relevance of the theories and challenges in the sporting area. </a:t>
            </a:r>
          </a:p>
          <a:p>
            <a:endParaRPr lang="en-GB" dirty="0"/>
          </a:p>
        </p:txBody>
      </p:sp>
    </p:spTree>
    <p:extLst>
      <p:ext uri="{BB962C8B-B14F-4D97-AF65-F5344CB8AC3E}">
        <p14:creationId xmlns:p14="http://schemas.microsoft.com/office/powerpoint/2010/main" val="27591188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CA4EC59-B8A3-489A-9FB4-AA0699200E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red person and blue people holding hands&#10;&#10;AI-generated content may be incorrect.">
            <a:extLst>
              <a:ext uri="{FF2B5EF4-FFF2-40B4-BE49-F238E27FC236}">
                <a16:creationId xmlns:a16="http://schemas.microsoft.com/office/drawing/2014/main" id="{E5C6AF3C-F3F0-3CCB-25C2-4C070A920A18}"/>
              </a:ext>
            </a:extLst>
          </p:cNvPr>
          <p:cNvPicPr>
            <a:picLocks noChangeAspect="1"/>
          </p:cNvPicPr>
          <p:nvPr/>
        </p:nvPicPr>
        <p:blipFill>
          <a:blip r:embed="rId3"/>
          <a:srcRect/>
          <a:stretch/>
        </p:blipFill>
        <p:spPr>
          <a:xfrm>
            <a:off x="20" y="10"/>
            <a:ext cx="12191980" cy="6857990"/>
          </a:xfrm>
          <a:prstGeom prst="rect">
            <a:avLst/>
          </a:prstGeom>
        </p:spPr>
      </p:pic>
      <p:sp>
        <p:nvSpPr>
          <p:cNvPr id="11" name="Freeform 15">
            <a:extLst>
              <a:ext uri="{FF2B5EF4-FFF2-40B4-BE49-F238E27FC236}">
                <a16:creationId xmlns:a16="http://schemas.microsoft.com/office/drawing/2014/main" id="{1143E968-E203-496D-A1AD-2EA10AB3E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flipH="1">
            <a:off x="3005669" y="-16933"/>
            <a:ext cx="9220200" cy="6891867"/>
          </a:xfrm>
          <a:custGeom>
            <a:avLst/>
            <a:gdLst>
              <a:gd name="connsiteX0" fmla="*/ 5427133 w 7340600"/>
              <a:gd name="connsiteY0" fmla="*/ 8466 h 6883400"/>
              <a:gd name="connsiteX1" fmla="*/ 4783666 w 7340600"/>
              <a:gd name="connsiteY1" fmla="*/ 2573866 h 6883400"/>
              <a:gd name="connsiteX2" fmla="*/ 7340600 w 7340600"/>
              <a:gd name="connsiteY2" fmla="*/ 6874933 h 6883400"/>
              <a:gd name="connsiteX3" fmla="*/ 0 w 7340600"/>
              <a:gd name="connsiteY3" fmla="*/ 6883400 h 6883400"/>
              <a:gd name="connsiteX4" fmla="*/ 8466 w 7340600"/>
              <a:gd name="connsiteY4" fmla="*/ 0 h 6883400"/>
              <a:gd name="connsiteX5" fmla="*/ 5427133 w 7340600"/>
              <a:gd name="connsiteY5" fmla="*/ 8466 h 6883400"/>
              <a:gd name="connsiteX0" fmla="*/ 8382001 w 10295468"/>
              <a:gd name="connsiteY0" fmla="*/ 8466 h 6883400"/>
              <a:gd name="connsiteX1" fmla="*/ 7738534 w 10295468"/>
              <a:gd name="connsiteY1" fmla="*/ 2573866 h 6883400"/>
              <a:gd name="connsiteX2" fmla="*/ 10295468 w 10295468"/>
              <a:gd name="connsiteY2" fmla="*/ 6874933 h 6883400"/>
              <a:gd name="connsiteX3" fmla="*/ 2954868 w 10295468"/>
              <a:gd name="connsiteY3" fmla="*/ 6883400 h 6883400"/>
              <a:gd name="connsiteX4" fmla="*/ 0 w 10295468"/>
              <a:gd name="connsiteY4" fmla="*/ 0 h 6883400"/>
              <a:gd name="connsiteX5" fmla="*/ 8382001 w 10295468"/>
              <a:gd name="connsiteY5" fmla="*/ 8466 h 6883400"/>
              <a:gd name="connsiteX0" fmla="*/ 8382001 w 10295468"/>
              <a:gd name="connsiteY0" fmla="*/ 8466 h 6891867"/>
              <a:gd name="connsiteX1" fmla="*/ 7738534 w 10295468"/>
              <a:gd name="connsiteY1" fmla="*/ 2573866 h 6891867"/>
              <a:gd name="connsiteX2" fmla="*/ 10295468 w 10295468"/>
              <a:gd name="connsiteY2" fmla="*/ 6874933 h 6891867"/>
              <a:gd name="connsiteX3" fmla="*/ 16935 w 10295468"/>
              <a:gd name="connsiteY3" fmla="*/ 6891867 h 6891867"/>
              <a:gd name="connsiteX4" fmla="*/ 0 w 10295468"/>
              <a:gd name="connsiteY4" fmla="*/ 0 h 6891867"/>
              <a:gd name="connsiteX5" fmla="*/ 8382001 w 10295468"/>
              <a:gd name="connsiteY5" fmla="*/ 8466 h 6891867"/>
              <a:gd name="connsiteX0" fmla="*/ 8382001 w 8382001"/>
              <a:gd name="connsiteY0" fmla="*/ 8466 h 6891867"/>
              <a:gd name="connsiteX1" fmla="*/ 7738534 w 8382001"/>
              <a:gd name="connsiteY1" fmla="*/ 2573866 h 6891867"/>
              <a:gd name="connsiteX2" fmla="*/ 7340602 w 8382001"/>
              <a:gd name="connsiteY2" fmla="*/ 6883400 h 6891867"/>
              <a:gd name="connsiteX3" fmla="*/ 16935 w 8382001"/>
              <a:gd name="connsiteY3" fmla="*/ 6891867 h 6891867"/>
              <a:gd name="connsiteX4" fmla="*/ 0 w 8382001"/>
              <a:gd name="connsiteY4" fmla="*/ 0 h 6891867"/>
              <a:gd name="connsiteX5" fmla="*/ 8382001 w 8382001"/>
              <a:gd name="connsiteY5" fmla="*/ 8466 h 6891867"/>
              <a:gd name="connsiteX0" fmla="*/ 8382001 w 9220200"/>
              <a:gd name="connsiteY0" fmla="*/ 8466 h 6891867"/>
              <a:gd name="connsiteX1" fmla="*/ 9220200 w 9220200"/>
              <a:gd name="connsiteY1" fmla="*/ 5350932 h 6891867"/>
              <a:gd name="connsiteX2" fmla="*/ 7340602 w 9220200"/>
              <a:gd name="connsiteY2" fmla="*/ 6883400 h 6891867"/>
              <a:gd name="connsiteX3" fmla="*/ 16935 w 9220200"/>
              <a:gd name="connsiteY3" fmla="*/ 6891867 h 6891867"/>
              <a:gd name="connsiteX4" fmla="*/ 0 w 9220200"/>
              <a:gd name="connsiteY4" fmla="*/ 0 h 6891867"/>
              <a:gd name="connsiteX5" fmla="*/ 8382001 w 9220200"/>
              <a:gd name="connsiteY5" fmla="*/ 8466 h 6891867"/>
              <a:gd name="connsiteX0" fmla="*/ 8382001 w 9220200"/>
              <a:gd name="connsiteY0" fmla="*/ 8466 h 6891867"/>
              <a:gd name="connsiteX1" fmla="*/ 9220200 w 9220200"/>
              <a:gd name="connsiteY1" fmla="*/ 5350932 h 6891867"/>
              <a:gd name="connsiteX2" fmla="*/ 7298269 w 9220200"/>
              <a:gd name="connsiteY2" fmla="*/ 6883400 h 6891867"/>
              <a:gd name="connsiteX3" fmla="*/ 16935 w 9220200"/>
              <a:gd name="connsiteY3" fmla="*/ 6891867 h 6891867"/>
              <a:gd name="connsiteX4" fmla="*/ 0 w 9220200"/>
              <a:gd name="connsiteY4" fmla="*/ 0 h 6891867"/>
              <a:gd name="connsiteX5" fmla="*/ 8382001 w 9220200"/>
              <a:gd name="connsiteY5" fmla="*/ 8466 h 689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220200" h="6891867">
                <a:moveTo>
                  <a:pt x="8382001" y="8466"/>
                </a:moveTo>
                <a:lnTo>
                  <a:pt x="9220200" y="5350932"/>
                </a:lnTo>
                <a:lnTo>
                  <a:pt x="7298269" y="6883400"/>
                </a:lnTo>
                <a:lnTo>
                  <a:pt x="16935" y="6891867"/>
                </a:lnTo>
                <a:lnTo>
                  <a:pt x="0" y="0"/>
                </a:lnTo>
                <a:lnTo>
                  <a:pt x="8382001" y="8466"/>
                </a:lnTo>
                <a:close/>
              </a:path>
            </a:pathLst>
          </a:custGeom>
          <a:solidFill>
            <a:schemeClr val="tx1">
              <a:lumMod val="95000"/>
              <a:lumOff val="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FBB3444A-472E-400E-81D0-7CCDEEECC9C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60612" y="0"/>
            <a:ext cx="2436813" cy="6858001"/>
            <a:chOff x="1320800" y="0"/>
            <a:chExt cx="2436813" cy="6858001"/>
          </a:xfrm>
        </p:grpSpPr>
        <p:sp>
          <p:nvSpPr>
            <p:cNvPr id="14" name="Freeform 6">
              <a:extLst>
                <a:ext uri="{FF2B5EF4-FFF2-40B4-BE49-F238E27FC236}">
                  <a16:creationId xmlns:a16="http://schemas.microsoft.com/office/drawing/2014/main" id="{B7E64D84-2392-46A1-99D2-C8FC063F9A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5" name="Freeform 7">
              <a:extLst>
                <a:ext uri="{FF2B5EF4-FFF2-40B4-BE49-F238E27FC236}">
                  <a16:creationId xmlns:a16="http://schemas.microsoft.com/office/drawing/2014/main" id="{89352A95-1C82-4A0D-9B20-8AC7280C7A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6" name="Freeform 8">
              <a:extLst>
                <a:ext uri="{FF2B5EF4-FFF2-40B4-BE49-F238E27FC236}">
                  <a16:creationId xmlns:a16="http://schemas.microsoft.com/office/drawing/2014/main" id="{81B60E48-D617-4CF1-8900-497D491424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7" name="Freeform 9">
              <a:extLst>
                <a:ext uri="{FF2B5EF4-FFF2-40B4-BE49-F238E27FC236}">
                  <a16:creationId xmlns:a16="http://schemas.microsoft.com/office/drawing/2014/main" id="{BFF6C14F-3347-46BB-A317-C1C12263E8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8" name="Freeform 10">
              <a:extLst>
                <a:ext uri="{FF2B5EF4-FFF2-40B4-BE49-F238E27FC236}">
                  <a16:creationId xmlns:a16="http://schemas.microsoft.com/office/drawing/2014/main" id="{CDD86299-6737-471C-98C5-872BDC6810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9" name="Freeform 11">
              <a:extLst>
                <a:ext uri="{FF2B5EF4-FFF2-40B4-BE49-F238E27FC236}">
                  <a16:creationId xmlns:a16="http://schemas.microsoft.com/office/drawing/2014/main" id="{60C6C46B-7841-473B-AC3A-9A69908AB6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a:extLst>
              <a:ext uri="{FF2B5EF4-FFF2-40B4-BE49-F238E27FC236}">
                <a16:creationId xmlns:a16="http://schemas.microsoft.com/office/drawing/2014/main" id="{D3937A8B-E7B7-2425-D311-35606345D930}"/>
              </a:ext>
            </a:extLst>
          </p:cNvPr>
          <p:cNvSpPr>
            <a:spLocks noGrp="1"/>
          </p:cNvSpPr>
          <p:nvPr>
            <p:ph type="title"/>
          </p:nvPr>
        </p:nvSpPr>
        <p:spPr>
          <a:xfrm>
            <a:off x="3970867" y="558800"/>
            <a:ext cx="7535333" cy="1413933"/>
          </a:xfrm>
        </p:spPr>
        <p:txBody>
          <a:bodyPr>
            <a:normAutofit/>
          </a:bodyPr>
          <a:lstStyle/>
          <a:p>
            <a:r>
              <a:rPr lang="en-GB">
                <a:solidFill>
                  <a:schemeClr val="bg1"/>
                </a:solidFill>
              </a:rPr>
              <a:t>Definition of leadership in sports context </a:t>
            </a:r>
          </a:p>
        </p:txBody>
      </p:sp>
      <p:sp>
        <p:nvSpPr>
          <p:cNvPr id="3" name="Content Placeholder 2">
            <a:extLst>
              <a:ext uri="{FF2B5EF4-FFF2-40B4-BE49-F238E27FC236}">
                <a16:creationId xmlns:a16="http://schemas.microsoft.com/office/drawing/2014/main" id="{C8CC116C-F0D5-526E-4B8B-871D80FDB864}"/>
              </a:ext>
            </a:extLst>
          </p:cNvPr>
          <p:cNvSpPr>
            <a:spLocks noGrp="1"/>
          </p:cNvSpPr>
          <p:nvPr>
            <p:ph idx="1"/>
          </p:nvPr>
        </p:nvSpPr>
        <p:spPr>
          <a:xfrm>
            <a:off x="3970867" y="2048933"/>
            <a:ext cx="7532156" cy="3742267"/>
          </a:xfrm>
        </p:spPr>
        <p:txBody>
          <a:bodyPr>
            <a:normAutofit fontScale="70000" lnSpcReduction="20000"/>
          </a:bodyPr>
          <a:lstStyle/>
          <a:p>
            <a:r>
              <a:rPr lang="en-GB">
                <a:solidFill>
                  <a:schemeClr val="bg1"/>
                </a:solidFill>
              </a:rPr>
              <a:t>"Guiding players to perform their best, regardless of the sport , by encouraging practice, skill development, and performing well under pressure." (Indeed)</a:t>
            </a:r>
          </a:p>
          <a:p>
            <a:pPr>
              <a:buClr>
                <a:srgbClr val="1287C3"/>
              </a:buClr>
            </a:pPr>
            <a:r>
              <a:rPr lang="en-GB" dirty="0">
                <a:solidFill>
                  <a:schemeClr val="bg1"/>
                </a:solidFill>
              </a:rPr>
              <a:t>"An individual who holds a formal or informal leadership role within a team and influences other group members in the pursuit of common objectives." (</a:t>
            </a:r>
            <a:r>
              <a:rPr lang="en-GB" dirty="0" err="1">
                <a:solidFill>
                  <a:schemeClr val="bg1"/>
                </a:solidFill>
              </a:rPr>
              <a:t>iresearchnet</a:t>
            </a:r>
            <a:r>
              <a:rPr lang="en-GB" dirty="0">
                <a:solidFill>
                  <a:schemeClr val="bg1"/>
                </a:solidFill>
              </a:rPr>
              <a:t>)</a:t>
            </a:r>
          </a:p>
          <a:p>
            <a:pPr>
              <a:buClr>
                <a:srgbClr val="1287C3"/>
              </a:buClr>
            </a:pPr>
            <a:r>
              <a:rPr lang="en-GB" dirty="0">
                <a:solidFill>
                  <a:schemeClr val="bg1"/>
                </a:solidFill>
              </a:rPr>
              <a:t>"Leadership in sports organisations goes beyond giving orders or making game-time decisions. It is about guiding a team toward a shared vision, fostering a positive culture among each team member, and encouraging individuals to perform at their best while working together. Whether leading a team to victory or managing an entire organisation, sports leaders must be able to motivate, inspire, and create an </a:t>
            </a:r>
            <a:r>
              <a:rPr lang="en-GB" err="1">
                <a:solidFill>
                  <a:schemeClr val="bg1"/>
                </a:solidFill>
              </a:rPr>
              <a:t>environmen</a:t>
            </a:r>
            <a:r>
              <a:rPr lang="en-GB" dirty="0">
                <a:solidFill>
                  <a:schemeClr val="bg1"/>
                </a:solidFill>
              </a:rPr>
              <a:t>t that allows athletes and staff to thrive. This kind of </a:t>
            </a:r>
            <a:r>
              <a:rPr lang="en-GB" err="1">
                <a:solidFill>
                  <a:schemeClr val="bg1"/>
                </a:solidFill>
              </a:rPr>
              <a:t>environmen</a:t>
            </a:r>
            <a:r>
              <a:rPr lang="en-GB" dirty="0">
                <a:solidFill>
                  <a:schemeClr val="bg1"/>
                </a:solidFill>
              </a:rPr>
              <a:t>t can lead to success when it is time to perform" (The Univ</a:t>
            </a:r>
            <a:r>
              <a:rPr lang="en-GB">
                <a:solidFill>
                  <a:schemeClr val="bg1"/>
                </a:solidFill>
              </a:rPr>
              <a:t>ersity of Kansas)</a:t>
            </a:r>
            <a:endParaRPr lang="en-GB" dirty="0">
              <a:solidFill>
                <a:schemeClr val="bg1"/>
              </a:solidFill>
            </a:endParaRPr>
          </a:p>
        </p:txBody>
      </p:sp>
    </p:spTree>
    <p:extLst>
      <p:ext uri="{BB962C8B-B14F-4D97-AF65-F5344CB8AC3E}">
        <p14:creationId xmlns:p14="http://schemas.microsoft.com/office/powerpoint/2010/main" val="1849871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BBB9E-653E-FB3C-A5EE-BD0DF784E18A}"/>
              </a:ext>
            </a:extLst>
          </p:cNvPr>
          <p:cNvSpPr>
            <a:spLocks noGrp="1"/>
          </p:cNvSpPr>
          <p:nvPr>
            <p:ph type="title"/>
          </p:nvPr>
        </p:nvSpPr>
        <p:spPr/>
        <p:txBody>
          <a:bodyPr/>
          <a:lstStyle/>
          <a:p>
            <a:r>
              <a:rPr lang="en-GB" dirty="0"/>
              <a:t>Leadership theories </a:t>
            </a:r>
          </a:p>
        </p:txBody>
      </p:sp>
      <p:sp>
        <p:nvSpPr>
          <p:cNvPr id="3" name="Content Placeholder 2">
            <a:extLst>
              <a:ext uri="{FF2B5EF4-FFF2-40B4-BE49-F238E27FC236}">
                <a16:creationId xmlns:a16="http://schemas.microsoft.com/office/drawing/2014/main" id="{2FD8C61C-AAE9-5838-F002-36CC152EEC74}"/>
              </a:ext>
            </a:extLst>
          </p:cNvPr>
          <p:cNvSpPr>
            <a:spLocks noGrp="1"/>
          </p:cNvSpPr>
          <p:nvPr>
            <p:ph sz="half" idx="1"/>
          </p:nvPr>
        </p:nvSpPr>
        <p:spPr>
          <a:xfrm>
            <a:off x="1182388" y="2091905"/>
            <a:ext cx="5283243" cy="3684918"/>
          </a:xfrm>
        </p:spPr>
        <p:txBody>
          <a:bodyPr vert="horz" lIns="91440" tIns="45720" rIns="91440" bIns="45720" rtlCol="0" anchor="ctr">
            <a:noAutofit/>
          </a:bodyPr>
          <a:lstStyle/>
          <a:p>
            <a:r>
              <a:rPr lang="en-GB" dirty="0"/>
              <a:t>Situational theory: </a:t>
            </a:r>
          </a:p>
          <a:p>
            <a:pPr>
              <a:buClr>
                <a:srgbClr val="1287C3"/>
              </a:buClr>
            </a:pPr>
            <a:r>
              <a:rPr lang="en-GB"/>
              <a:t>The situational theory emphasizes the fact that </a:t>
            </a:r>
            <a:r>
              <a:rPr lang="en-GB" dirty="0"/>
              <a:t>effective leadership solely depends on the situation. This requires leaders/coaches to adjust their style to match the teams maturity and specific task requirements. </a:t>
            </a:r>
          </a:p>
          <a:p>
            <a:pPr>
              <a:buClr>
                <a:srgbClr val="1287C3"/>
              </a:buClr>
            </a:pPr>
            <a:r>
              <a:rPr lang="en-GB" dirty="0"/>
              <a:t> Personally I think that the situational theory highlights the importance of flexibility, adaptability and a deep understanding of the team and task in achieving effective leadership. </a:t>
            </a:r>
          </a:p>
          <a:p>
            <a:pPr>
              <a:buClr>
                <a:srgbClr val="1287C3"/>
              </a:buClr>
            </a:pPr>
            <a:endParaRPr lang="en-GB" dirty="0"/>
          </a:p>
        </p:txBody>
      </p:sp>
      <p:sp>
        <p:nvSpPr>
          <p:cNvPr id="4" name="Content Placeholder 3">
            <a:extLst>
              <a:ext uri="{FF2B5EF4-FFF2-40B4-BE49-F238E27FC236}">
                <a16:creationId xmlns:a16="http://schemas.microsoft.com/office/drawing/2014/main" id="{8F856E03-6946-9692-D650-3F01BFF7DC82}"/>
              </a:ext>
            </a:extLst>
          </p:cNvPr>
          <p:cNvSpPr>
            <a:spLocks noGrp="1"/>
          </p:cNvSpPr>
          <p:nvPr>
            <p:ph sz="half" idx="2"/>
          </p:nvPr>
        </p:nvSpPr>
        <p:spPr>
          <a:xfrm>
            <a:off x="6607967" y="2106284"/>
            <a:ext cx="4909433" cy="3684916"/>
          </a:xfrm>
        </p:spPr>
        <p:txBody>
          <a:bodyPr>
            <a:normAutofit fontScale="92500" lnSpcReduction="20000"/>
          </a:bodyPr>
          <a:lstStyle/>
          <a:p>
            <a:r>
              <a:rPr lang="en-GB" dirty="0"/>
              <a:t>Behavioural theory </a:t>
            </a:r>
            <a:endParaRPr lang="en-US" dirty="0"/>
          </a:p>
          <a:p>
            <a:pPr>
              <a:buClr>
                <a:srgbClr val="1287C3"/>
              </a:buClr>
            </a:pPr>
            <a:r>
              <a:rPr lang="en-US" dirty="0">
                <a:ea typeface="+mn-lt"/>
                <a:cs typeface="+mn-lt"/>
              </a:rPr>
              <a:t>The behavioral theory of leadership suggests that a leader’s actions are more important than their traits. It says that leadership can be learned and developed through practice, focusing on what you do rather than who you are.</a:t>
            </a:r>
            <a:endParaRPr lang="en-US" dirty="0"/>
          </a:p>
          <a:p>
            <a:pPr>
              <a:buClr>
                <a:srgbClr val="1287C3"/>
              </a:buClr>
            </a:pPr>
            <a:r>
              <a:rPr lang="en-US" dirty="0"/>
              <a:t>From my point of view I believe that </a:t>
            </a:r>
            <a:r>
              <a:rPr lang="en-US" dirty="0">
                <a:ea typeface="+mn-lt"/>
                <a:cs typeface="+mn-lt"/>
              </a:rPr>
              <a:t>the behavioral theory offers a valuable perspective on leadership by emphasizing the importance of learned behaviors. While it has limitations, its focus on practical application and development. It encourages us to look at what leaders do and how they can improve, rather than focusing on individual players in the team. </a:t>
            </a:r>
            <a:endParaRPr lang="en-US" sz="1400" dirty="0"/>
          </a:p>
          <a:p>
            <a:pPr>
              <a:buClr>
                <a:srgbClr val="1287C3"/>
              </a:buClr>
            </a:pPr>
            <a:endParaRPr lang="en-GB" sz="1400" dirty="0"/>
          </a:p>
        </p:txBody>
      </p:sp>
    </p:spTree>
    <p:extLst>
      <p:ext uri="{BB962C8B-B14F-4D97-AF65-F5344CB8AC3E}">
        <p14:creationId xmlns:p14="http://schemas.microsoft.com/office/powerpoint/2010/main" val="37482428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F9847-8DD9-70EE-AA47-D3339F0DBD09}"/>
              </a:ext>
            </a:extLst>
          </p:cNvPr>
          <p:cNvSpPr>
            <a:spLocks noGrp="1"/>
          </p:cNvSpPr>
          <p:nvPr>
            <p:ph type="title"/>
          </p:nvPr>
        </p:nvSpPr>
        <p:spPr/>
        <p:txBody>
          <a:bodyPr/>
          <a:lstStyle/>
          <a:p>
            <a:r>
              <a:rPr lang="en-GB" dirty="0"/>
              <a:t>Leadership Theories</a:t>
            </a:r>
          </a:p>
        </p:txBody>
      </p:sp>
      <p:sp>
        <p:nvSpPr>
          <p:cNvPr id="3" name="Content Placeholder 2">
            <a:extLst>
              <a:ext uri="{FF2B5EF4-FFF2-40B4-BE49-F238E27FC236}">
                <a16:creationId xmlns:a16="http://schemas.microsoft.com/office/drawing/2014/main" id="{AB716181-02ED-F3CE-2F3B-6CA4F1135E22}"/>
              </a:ext>
            </a:extLst>
          </p:cNvPr>
          <p:cNvSpPr>
            <a:spLocks noGrp="1"/>
          </p:cNvSpPr>
          <p:nvPr>
            <p:ph sz="half" idx="1"/>
          </p:nvPr>
        </p:nvSpPr>
        <p:spPr>
          <a:xfrm>
            <a:off x="1196765" y="2020018"/>
            <a:ext cx="4895055" cy="3512389"/>
          </a:xfrm>
        </p:spPr>
        <p:txBody>
          <a:bodyPr>
            <a:normAutofit fontScale="92500" lnSpcReduction="10000"/>
          </a:bodyPr>
          <a:lstStyle/>
          <a:p>
            <a:r>
              <a:rPr lang="en-GB" sz="2000" dirty="0"/>
              <a:t>Relational theory:</a:t>
            </a:r>
            <a:endParaRPr lang="en-US" sz="2000" dirty="0"/>
          </a:p>
          <a:p>
            <a:pPr>
              <a:buClr>
                <a:srgbClr val="1287C3"/>
              </a:buClr>
            </a:pPr>
            <a:r>
              <a:rPr lang="en-GB" sz="2000" dirty="0"/>
              <a:t> Relational Leadership theories focus is on togetherness and can draw attention to the differences between agency and participation rather than focusing on individual participation. </a:t>
            </a:r>
          </a:p>
          <a:p>
            <a:pPr>
              <a:buClr>
                <a:srgbClr val="1287C3"/>
              </a:buClr>
            </a:pPr>
            <a:r>
              <a:rPr lang="en-GB" sz="2000" dirty="0"/>
              <a:t>In my opinion I believe that relational leadership </a:t>
            </a:r>
            <a:r>
              <a:rPr lang="en-GB" dirty="0"/>
              <a:t>stresses</a:t>
            </a:r>
            <a:r>
              <a:rPr lang="en-GB" sz="2000" dirty="0"/>
              <a:t> the importance of creating shared meanings, encourage empathy to others and to build trust within a team. </a:t>
            </a:r>
          </a:p>
        </p:txBody>
      </p:sp>
      <p:sp>
        <p:nvSpPr>
          <p:cNvPr id="4" name="Content Placeholder 3">
            <a:extLst>
              <a:ext uri="{FF2B5EF4-FFF2-40B4-BE49-F238E27FC236}">
                <a16:creationId xmlns:a16="http://schemas.microsoft.com/office/drawing/2014/main" id="{202FBA66-D67F-5261-16A0-D5C74AFDA9B1}"/>
              </a:ext>
            </a:extLst>
          </p:cNvPr>
          <p:cNvSpPr>
            <a:spLocks noGrp="1"/>
          </p:cNvSpPr>
          <p:nvPr>
            <p:ph sz="half" idx="2"/>
          </p:nvPr>
        </p:nvSpPr>
        <p:spPr>
          <a:xfrm>
            <a:off x="6622344" y="2221302"/>
            <a:ext cx="4895056" cy="3124200"/>
          </a:xfrm>
        </p:spPr>
        <p:txBody>
          <a:bodyPr>
            <a:normAutofit fontScale="92500" lnSpcReduction="10000"/>
          </a:bodyPr>
          <a:lstStyle/>
          <a:p>
            <a:r>
              <a:rPr lang="en-GB" dirty="0"/>
              <a:t>Trait theory:</a:t>
            </a:r>
            <a:endParaRPr lang="en-US" dirty="0"/>
          </a:p>
          <a:p>
            <a:pPr>
              <a:buClr>
                <a:srgbClr val="1287C3"/>
              </a:buClr>
            </a:pPr>
            <a:r>
              <a:rPr lang="en-GB" dirty="0"/>
              <a:t>Unlike the "Great man" theory, which suggests leaders are born, the trait theory focuses on the idea that leadership qualities (physical, mental and social) can be learned and enhanced for bigger success</a:t>
            </a:r>
          </a:p>
          <a:p>
            <a:pPr>
              <a:buClr>
                <a:srgbClr val="1287C3"/>
              </a:buClr>
            </a:pPr>
            <a:r>
              <a:rPr lang="en-GB" dirty="0"/>
              <a:t>I believe that overall the trait theory communicates the importance of enhancing your own skills and not following others into what they think is good leadership skills. </a:t>
            </a:r>
            <a:r>
              <a:rPr lang="en-GB" dirty="0" err="1"/>
              <a:t>I.e</a:t>
            </a:r>
            <a:r>
              <a:rPr lang="en-GB" dirty="0"/>
              <a:t> Like Mohandas Gandhi, Abraham Lincoln, Moses, Joan of Arc Etc. </a:t>
            </a:r>
          </a:p>
          <a:p>
            <a:pPr>
              <a:buClr>
                <a:srgbClr val="1287C3"/>
              </a:buClr>
            </a:pPr>
            <a:endParaRPr lang="en-GB" dirty="0"/>
          </a:p>
        </p:txBody>
      </p:sp>
    </p:spTree>
    <p:extLst>
      <p:ext uri="{BB962C8B-B14F-4D97-AF65-F5344CB8AC3E}">
        <p14:creationId xmlns:p14="http://schemas.microsoft.com/office/powerpoint/2010/main" val="32538483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428F22-76B3-4107-AADE-3F9EC95FD3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5346FBCF-5353-4172-96F5-4B7EB07777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290265" y="-12875"/>
            <a:ext cx="2604396" cy="6890194"/>
            <a:chOff x="2199787" y="-12875"/>
            <a:chExt cx="2679011" cy="6890194"/>
          </a:xfrm>
        </p:grpSpPr>
        <p:sp useBgFill="1">
          <p:nvSpPr>
            <p:cNvPr id="12" name="Rectangle 19">
              <a:extLst>
                <a:ext uri="{FF2B5EF4-FFF2-40B4-BE49-F238E27FC236}">
                  <a16:creationId xmlns:a16="http://schemas.microsoft.com/office/drawing/2014/main" id="{343F3E6D-808D-43AD-9485-AD0014BEAE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white">
            <a:xfrm>
              <a:off x="2199787" y="-12875"/>
              <a:ext cx="2679011" cy="5301468"/>
            </a:xfrm>
            <a:custGeom>
              <a:avLst/>
              <a:gdLst>
                <a:gd name="connsiteX0" fmla="*/ 0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0 w 2570017"/>
                <a:gd name="connsiteY4" fmla="*/ 0 h 2554287"/>
                <a:gd name="connsiteX0" fmla="*/ 904009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904009 w 2570017"/>
                <a:gd name="connsiteY4" fmla="*/ 0 h 2554287"/>
                <a:gd name="connsiteX0" fmla="*/ 644236 w 2570017"/>
                <a:gd name="connsiteY0" fmla="*/ 10391 h 2554287"/>
                <a:gd name="connsiteX1" fmla="*/ 2570017 w 2570017"/>
                <a:gd name="connsiteY1" fmla="*/ 0 h 2554287"/>
                <a:gd name="connsiteX2" fmla="*/ 2570017 w 2570017"/>
                <a:gd name="connsiteY2" fmla="*/ 2554287 h 2554287"/>
                <a:gd name="connsiteX3" fmla="*/ 0 w 2570017"/>
                <a:gd name="connsiteY3" fmla="*/ 2554287 h 2554287"/>
                <a:gd name="connsiteX4" fmla="*/ 644236 w 2570017"/>
                <a:gd name="connsiteY4" fmla="*/ 10391 h 2554287"/>
                <a:gd name="connsiteX0" fmla="*/ 633845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633845 w 2570017"/>
                <a:gd name="connsiteY4" fmla="*/ 0 h 2554287"/>
                <a:gd name="connsiteX0" fmla="*/ 675409 w 2611581"/>
                <a:gd name="connsiteY0" fmla="*/ 0 h 2554287"/>
                <a:gd name="connsiteX1" fmla="*/ 2611581 w 2611581"/>
                <a:gd name="connsiteY1" fmla="*/ 0 h 2554287"/>
                <a:gd name="connsiteX2" fmla="*/ 2611581 w 2611581"/>
                <a:gd name="connsiteY2" fmla="*/ 2554287 h 2554287"/>
                <a:gd name="connsiteX3" fmla="*/ 0 w 2611581"/>
                <a:gd name="connsiteY3" fmla="*/ 2554287 h 2554287"/>
                <a:gd name="connsiteX4" fmla="*/ 675409 w 2611581"/>
                <a:gd name="connsiteY4" fmla="*/ 0 h 2554287"/>
                <a:gd name="connsiteX0" fmla="*/ 650979 w 2587151"/>
                <a:gd name="connsiteY0" fmla="*/ 0 h 2554287"/>
                <a:gd name="connsiteX1" fmla="*/ 2587151 w 2587151"/>
                <a:gd name="connsiteY1" fmla="*/ 0 h 2554287"/>
                <a:gd name="connsiteX2" fmla="*/ 2587151 w 2587151"/>
                <a:gd name="connsiteY2" fmla="*/ 2554287 h 2554287"/>
                <a:gd name="connsiteX3" fmla="*/ 0 w 2587151"/>
                <a:gd name="connsiteY3" fmla="*/ 2548595 h 2554287"/>
                <a:gd name="connsiteX4" fmla="*/ 650979 w 2587151"/>
                <a:gd name="connsiteY4" fmla="*/ 0 h 2554287"/>
                <a:gd name="connsiteX0" fmla="*/ 730379 w 2587151"/>
                <a:gd name="connsiteY0" fmla="*/ 5692 h 2554287"/>
                <a:gd name="connsiteX1" fmla="*/ 2587151 w 2587151"/>
                <a:gd name="connsiteY1" fmla="*/ 0 h 2554287"/>
                <a:gd name="connsiteX2" fmla="*/ 2587151 w 2587151"/>
                <a:gd name="connsiteY2" fmla="*/ 2554287 h 2554287"/>
                <a:gd name="connsiteX3" fmla="*/ 0 w 2587151"/>
                <a:gd name="connsiteY3" fmla="*/ 2548595 h 2554287"/>
                <a:gd name="connsiteX4" fmla="*/ 730379 w 2587151"/>
                <a:gd name="connsiteY4" fmla="*/ 5692 h 2554287"/>
                <a:gd name="connsiteX0" fmla="*/ 864750 w 2587151"/>
                <a:gd name="connsiteY0" fmla="*/ 2847 h 2554287"/>
                <a:gd name="connsiteX1" fmla="*/ 2587151 w 2587151"/>
                <a:gd name="connsiteY1" fmla="*/ 0 h 2554287"/>
                <a:gd name="connsiteX2" fmla="*/ 2587151 w 2587151"/>
                <a:gd name="connsiteY2" fmla="*/ 2554287 h 2554287"/>
                <a:gd name="connsiteX3" fmla="*/ 0 w 2587151"/>
                <a:gd name="connsiteY3" fmla="*/ 2548595 h 2554287"/>
                <a:gd name="connsiteX4" fmla="*/ 864750 w 2587151"/>
                <a:gd name="connsiteY4" fmla="*/ 2847 h 2554287"/>
                <a:gd name="connsiteX0" fmla="*/ 883073 w 2587151"/>
                <a:gd name="connsiteY0" fmla="*/ 1 h 2554287"/>
                <a:gd name="connsiteX1" fmla="*/ 2587151 w 2587151"/>
                <a:gd name="connsiteY1" fmla="*/ 0 h 2554287"/>
                <a:gd name="connsiteX2" fmla="*/ 2587151 w 2587151"/>
                <a:gd name="connsiteY2" fmla="*/ 2554287 h 2554287"/>
                <a:gd name="connsiteX3" fmla="*/ 0 w 2587151"/>
                <a:gd name="connsiteY3" fmla="*/ 2548595 h 2554287"/>
                <a:gd name="connsiteX4" fmla="*/ 883073 w 2587151"/>
                <a:gd name="connsiteY4" fmla="*/ 1 h 2554287"/>
                <a:gd name="connsiteX0" fmla="*/ 895288 w 2599366"/>
                <a:gd name="connsiteY0" fmla="*/ 1 h 2554287"/>
                <a:gd name="connsiteX1" fmla="*/ 2599366 w 2599366"/>
                <a:gd name="connsiteY1" fmla="*/ 0 h 2554287"/>
                <a:gd name="connsiteX2" fmla="*/ 2599366 w 2599366"/>
                <a:gd name="connsiteY2" fmla="*/ 2554287 h 2554287"/>
                <a:gd name="connsiteX3" fmla="*/ 0 w 2599366"/>
                <a:gd name="connsiteY3" fmla="*/ 2542904 h 2554287"/>
                <a:gd name="connsiteX4" fmla="*/ 895288 w 2599366"/>
                <a:gd name="connsiteY4" fmla="*/ 1 h 2554287"/>
                <a:gd name="connsiteX0" fmla="*/ 895288 w 2599366"/>
                <a:gd name="connsiteY0" fmla="*/ 1 h 2554287"/>
                <a:gd name="connsiteX1" fmla="*/ 2599366 w 2599366"/>
                <a:gd name="connsiteY1" fmla="*/ 0 h 2554287"/>
                <a:gd name="connsiteX2" fmla="*/ 2599366 w 2599366"/>
                <a:gd name="connsiteY2" fmla="*/ 2554287 h 2554287"/>
                <a:gd name="connsiteX3" fmla="*/ 0 w 2599366"/>
                <a:gd name="connsiteY3" fmla="*/ 2542904 h 2554287"/>
                <a:gd name="connsiteX4" fmla="*/ 895288 w 2599366"/>
                <a:gd name="connsiteY4" fmla="*/ 1 h 2554287"/>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2904 h 2565670"/>
                <a:gd name="connsiteX4" fmla="*/ 895288 w 2611581"/>
                <a:gd name="connsiteY4" fmla="*/ 1 h 2565670"/>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2904 h 2565670"/>
                <a:gd name="connsiteX4" fmla="*/ 895288 w 2611581"/>
                <a:gd name="connsiteY4" fmla="*/ 1 h 2565670"/>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5750 h 2565670"/>
                <a:gd name="connsiteX4" fmla="*/ 895288 w 2611581"/>
                <a:gd name="connsiteY4" fmla="*/ 1 h 2565670"/>
                <a:gd name="connsiteX0" fmla="*/ 1544433 w 3260726"/>
                <a:gd name="connsiteY0" fmla="*/ 1 h 2565670"/>
                <a:gd name="connsiteX1" fmla="*/ 3248511 w 3260726"/>
                <a:gd name="connsiteY1" fmla="*/ 0 h 2565670"/>
                <a:gd name="connsiteX2" fmla="*/ 3260726 w 3260726"/>
                <a:gd name="connsiteY2" fmla="*/ 2565670 h 2565670"/>
                <a:gd name="connsiteX3" fmla="*/ 0 w 3260726"/>
                <a:gd name="connsiteY3" fmla="*/ 2521058 h 2565670"/>
                <a:gd name="connsiteX4" fmla="*/ 1544433 w 3260726"/>
                <a:gd name="connsiteY4" fmla="*/ 1 h 2565670"/>
                <a:gd name="connsiteX0" fmla="*/ 921784 w 3260726"/>
                <a:gd name="connsiteY0" fmla="*/ 12347 h 2565670"/>
                <a:gd name="connsiteX1" fmla="*/ 3248511 w 3260726"/>
                <a:gd name="connsiteY1" fmla="*/ 0 h 2565670"/>
                <a:gd name="connsiteX2" fmla="*/ 3260726 w 3260726"/>
                <a:gd name="connsiteY2" fmla="*/ 2565670 h 2565670"/>
                <a:gd name="connsiteX3" fmla="*/ 0 w 3260726"/>
                <a:gd name="connsiteY3" fmla="*/ 2521058 h 2565670"/>
                <a:gd name="connsiteX4" fmla="*/ 921784 w 3260726"/>
                <a:gd name="connsiteY4" fmla="*/ 12347 h 2565670"/>
                <a:gd name="connsiteX0" fmla="*/ 921784 w 3260726"/>
                <a:gd name="connsiteY0" fmla="*/ 12347 h 2565670"/>
                <a:gd name="connsiteX1" fmla="*/ 2321160 w 3260726"/>
                <a:gd name="connsiteY1" fmla="*/ 0 h 2565670"/>
                <a:gd name="connsiteX2" fmla="*/ 3260726 w 3260726"/>
                <a:gd name="connsiteY2" fmla="*/ 2565670 h 2565670"/>
                <a:gd name="connsiteX3" fmla="*/ 0 w 3260726"/>
                <a:gd name="connsiteY3" fmla="*/ 2521058 h 2565670"/>
                <a:gd name="connsiteX4" fmla="*/ 921784 w 3260726"/>
                <a:gd name="connsiteY4" fmla="*/ 12347 h 2565670"/>
                <a:gd name="connsiteX0" fmla="*/ 921784 w 2322228"/>
                <a:gd name="connsiteY0" fmla="*/ 12347 h 2565670"/>
                <a:gd name="connsiteX1" fmla="*/ 2321160 w 2322228"/>
                <a:gd name="connsiteY1" fmla="*/ 0 h 2565670"/>
                <a:gd name="connsiteX2" fmla="*/ 2320129 w 2322228"/>
                <a:gd name="connsiteY2" fmla="*/ 2565670 h 2565670"/>
                <a:gd name="connsiteX3" fmla="*/ 0 w 2322228"/>
                <a:gd name="connsiteY3" fmla="*/ 2521058 h 2565670"/>
                <a:gd name="connsiteX4" fmla="*/ 921784 w 2322228"/>
                <a:gd name="connsiteY4" fmla="*/ 12347 h 2565670"/>
                <a:gd name="connsiteX0" fmla="*/ 921784 w 2322228"/>
                <a:gd name="connsiteY0" fmla="*/ 0 h 2571841"/>
                <a:gd name="connsiteX1" fmla="*/ 2321160 w 2322228"/>
                <a:gd name="connsiteY1" fmla="*/ 6171 h 2571841"/>
                <a:gd name="connsiteX2" fmla="*/ 2320129 w 2322228"/>
                <a:gd name="connsiteY2" fmla="*/ 2571841 h 2571841"/>
                <a:gd name="connsiteX3" fmla="*/ 0 w 2322228"/>
                <a:gd name="connsiteY3" fmla="*/ 2527229 h 2571841"/>
                <a:gd name="connsiteX4" fmla="*/ 921784 w 2322228"/>
                <a:gd name="connsiteY4" fmla="*/ 0 h 2571841"/>
                <a:gd name="connsiteX0" fmla="*/ 921784 w 2611583"/>
                <a:gd name="connsiteY0" fmla="*/ 0 h 2540977"/>
                <a:gd name="connsiteX1" fmla="*/ 2321160 w 2611583"/>
                <a:gd name="connsiteY1" fmla="*/ 6171 h 2540977"/>
                <a:gd name="connsiteX2" fmla="*/ 2611583 w 2611583"/>
                <a:gd name="connsiteY2" fmla="*/ 2540977 h 2540977"/>
                <a:gd name="connsiteX3" fmla="*/ 0 w 2611583"/>
                <a:gd name="connsiteY3" fmla="*/ 2527229 h 2540977"/>
                <a:gd name="connsiteX4" fmla="*/ 921784 w 2611583"/>
                <a:gd name="connsiteY4" fmla="*/ 0 h 2540977"/>
                <a:gd name="connsiteX0" fmla="*/ 921784 w 2611583"/>
                <a:gd name="connsiteY0" fmla="*/ 2 h 2540979"/>
                <a:gd name="connsiteX1" fmla="*/ 2572870 w 2611583"/>
                <a:gd name="connsiteY1" fmla="*/ 0 h 2540979"/>
                <a:gd name="connsiteX2" fmla="*/ 2611583 w 2611583"/>
                <a:gd name="connsiteY2" fmla="*/ 2540979 h 2540979"/>
                <a:gd name="connsiteX3" fmla="*/ 0 w 2611583"/>
                <a:gd name="connsiteY3" fmla="*/ 2527231 h 2540979"/>
                <a:gd name="connsiteX4" fmla="*/ 921784 w 2611583"/>
                <a:gd name="connsiteY4" fmla="*/ 2 h 2540979"/>
                <a:gd name="connsiteX0" fmla="*/ 921784 w 2705467"/>
                <a:gd name="connsiteY0" fmla="*/ 0 h 2540977"/>
                <a:gd name="connsiteX1" fmla="*/ 2705349 w 2705467"/>
                <a:gd name="connsiteY1" fmla="*/ 6171 h 2540977"/>
                <a:gd name="connsiteX2" fmla="*/ 2611583 w 2705467"/>
                <a:gd name="connsiteY2" fmla="*/ 2540977 h 2540977"/>
                <a:gd name="connsiteX3" fmla="*/ 0 w 2705467"/>
                <a:gd name="connsiteY3" fmla="*/ 2527229 h 2540977"/>
                <a:gd name="connsiteX4" fmla="*/ 921784 w 2705467"/>
                <a:gd name="connsiteY4" fmla="*/ 0 h 2540977"/>
                <a:gd name="connsiteX0" fmla="*/ 921784 w 2718702"/>
                <a:gd name="connsiteY0" fmla="*/ 2 h 2540979"/>
                <a:gd name="connsiteX1" fmla="*/ 2718597 w 2718702"/>
                <a:gd name="connsiteY1" fmla="*/ 0 h 2540979"/>
                <a:gd name="connsiteX2" fmla="*/ 2611583 w 2718702"/>
                <a:gd name="connsiteY2" fmla="*/ 2540979 h 2540979"/>
                <a:gd name="connsiteX3" fmla="*/ 0 w 2718702"/>
                <a:gd name="connsiteY3" fmla="*/ 2527231 h 2540979"/>
                <a:gd name="connsiteX4" fmla="*/ 921784 w 2718702"/>
                <a:gd name="connsiteY4" fmla="*/ 2 h 2540979"/>
                <a:gd name="connsiteX0" fmla="*/ 921784 w 2679012"/>
                <a:gd name="connsiteY0" fmla="*/ 0 h 2540977"/>
                <a:gd name="connsiteX1" fmla="*/ 2678853 w 2679012"/>
                <a:gd name="connsiteY1" fmla="*/ 6171 h 2540977"/>
                <a:gd name="connsiteX2" fmla="*/ 2611583 w 2679012"/>
                <a:gd name="connsiteY2" fmla="*/ 2540977 h 2540977"/>
                <a:gd name="connsiteX3" fmla="*/ 0 w 2679012"/>
                <a:gd name="connsiteY3" fmla="*/ 2527229 h 2540977"/>
                <a:gd name="connsiteX4" fmla="*/ 921784 w 2679012"/>
                <a:gd name="connsiteY4" fmla="*/ 0 h 25409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79012" h="2540977">
                  <a:moveTo>
                    <a:pt x="921784" y="0"/>
                  </a:moveTo>
                  <a:lnTo>
                    <a:pt x="2678853" y="6171"/>
                  </a:lnTo>
                  <a:cubicBezTo>
                    <a:pt x="2682925" y="861394"/>
                    <a:pt x="2607511" y="1685754"/>
                    <a:pt x="2611583" y="2540977"/>
                  </a:cubicBezTo>
                  <a:lnTo>
                    <a:pt x="0" y="2527229"/>
                  </a:lnTo>
                  <a:lnTo>
                    <a:pt x="921784" y="0"/>
                  </a:lnTo>
                  <a:close/>
                </a:path>
              </a:pathLst>
            </a:custGeom>
            <a:blipFill rotWithShape="0">
              <a:blip r:embed="rId2">
                <a:duotone>
                  <a:schemeClr val="bg2">
                    <a:shade val="76000"/>
                    <a:satMod val="180000"/>
                  </a:schemeClr>
                  <a:schemeClr val="bg2">
                    <a:tint val="80000"/>
                    <a:satMod val="120000"/>
                    <a:lumMod val="180000"/>
                  </a:schemeClr>
                </a:duotone>
              </a:blip>
              <a:stretch>
                <a:fillRect l="-114598" r="-265621" b="-2868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20">
              <a:extLst>
                <a:ext uri="{FF2B5EF4-FFF2-40B4-BE49-F238E27FC236}">
                  <a16:creationId xmlns:a16="http://schemas.microsoft.com/office/drawing/2014/main" id="{03DB1AC6-5430-4CD3-BD83-86E675A11A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white">
            <a:xfrm>
              <a:off x="2211875" y="5257482"/>
              <a:ext cx="2586931" cy="1619837"/>
            </a:xfrm>
            <a:custGeom>
              <a:avLst/>
              <a:gdLst>
                <a:gd name="connsiteX0" fmla="*/ 0 w 2611581"/>
                <a:gd name="connsiteY0" fmla="*/ 0 h 4303713"/>
                <a:gd name="connsiteX1" fmla="*/ 2611581 w 2611581"/>
                <a:gd name="connsiteY1" fmla="*/ 0 h 4303713"/>
                <a:gd name="connsiteX2" fmla="*/ 2611581 w 2611581"/>
                <a:gd name="connsiteY2" fmla="*/ 4303713 h 4303713"/>
                <a:gd name="connsiteX3" fmla="*/ 0 w 2611581"/>
                <a:gd name="connsiteY3" fmla="*/ 4303713 h 4303713"/>
                <a:gd name="connsiteX4" fmla="*/ 0 w 2611581"/>
                <a:gd name="connsiteY4" fmla="*/ 0 h 4303713"/>
                <a:gd name="connsiteX0" fmla="*/ 0 w 2611581"/>
                <a:gd name="connsiteY0" fmla="*/ 0 h 4314104"/>
                <a:gd name="connsiteX1" fmla="*/ 2611581 w 2611581"/>
                <a:gd name="connsiteY1" fmla="*/ 0 h 4314104"/>
                <a:gd name="connsiteX2" fmla="*/ 2611581 w 2611581"/>
                <a:gd name="connsiteY2" fmla="*/ 4303713 h 4314104"/>
                <a:gd name="connsiteX3" fmla="*/ 1693718 w 2611581"/>
                <a:gd name="connsiteY3" fmla="*/ 4314104 h 4314104"/>
                <a:gd name="connsiteX4" fmla="*/ 0 w 2611581"/>
                <a:gd name="connsiteY4" fmla="*/ 0 h 4314104"/>
                <a:gd name="connsiteX0" fmla="*/ 0 w 2611581"/>
                <a:gd name="connsiteY0" fmla="*/ 0 h 4314104"/>
                <a:gd name="connsiteX1" fmla="*/ 2611581 w 2611581"/>
                <a:gd name="connsiteY1" fmla="*/ 0 h 4314104"/>
                <a:gd name="connsiteX2" fmla="*/ 2611581 w 2611581"/>
                <a:gd name="connsiteY2" fmla="*/ 4303713 h 4314104"/>
                <a:gd name="connsiteX3" fmla="*/ 1963882 w 2611581"/>
                <a:gd name="connsiteY3" fmla="*/ 4314104 h 4314104"/>
                <a:gd name="connsiteX4" fmla="*/ 0 w 2611581"/>
                <a:gd name="connsiteY4" fmla="*/ 0 h 4314104"/>
                <a:gd name="connsiteX0" fmla="*/ 0 w 2611581"/>
                <a:gd name="connsiteY0" fmla="*/ 0 h 4303713"/>
                <a:gd name="connsiteX1" fmla="*/ 2611581 w 2611581"/>
                <a:gd name="connsiteY1" fmla="*/ 0 h 4303713"/>
                <a:gd name="connsiteX2" fmla="*/ 2611581 w 2611581"/>
                <a:gd name="connsiteY2" fmla="*/ 4303713 h 4303713"/>
                <a:gd name="connsiteX3" fmla="*/ 2213264 w 2611581"/>
                <a:gd name="connsiteY3" fmla="*/ 4293322 h 4303713"/>
                <a:gd name="connsiteX4" fmla="*/ 0 w 2611581"/>
                <a:gd name="connsiteY4" fmla="*/ 0 h 4303713"/>
                <a:gd name="connsiteX0" fmla="*/ 0 w 2611581"/>
                <a:gd name="connsiteY0" fmla="*/ 0 h 4303713"/>
                <a:gd name="connsiteX1" fmla="*/ 2611581 w 2611581"/>
                <a:gd name="connsiteY1" fmla="*/ 0 h 4303713"/>
                <a:gd name="connsiteX2" fmla="*/ 2611581 w 2611581"/>
                <a:gd name="connsiteY2" fmla="*/ 4303713 h 4303713"/>
                <a:gd name="connsiteX3" fmla="*/ 2171701 w 2611581"/>
                <a:gd name="connsiteY3" fmla="*/ 3638695 h 4303713"/>
                <a:gd name="connsiteX4" fmla="*/ 0 w 2611581"/>
                <a:gd name="connsiteY4" fmla="*/ 0 h 4303713"/>
                <a:gd name="connsiteX0" fmla="*/ 0 w 2720934"/>
                <a:gd name="connsiteY0" fmla="*/ 268283 h 4303713"/>
                <a:gd name="connsiteX1" fmla="*/ 2720934 w 2720934"/>
                <a:gd name="connsiteY1" fmla="*/ 0 h 4303713"/>
                <a:gd name="connsiteX2" fmla="*/ 2720934 w 2720934"/>
                <a:gd name="connsiteY2" fmla="*/ 4303713 h 4303713"/>
                <a:gd name="connsiteX3" fmla="*/ 2281054 w 2720934"/>
                <a:gd name="connsiteY3" fmla="*/ 3638695 h 4303713"/>
                <a:gd name="connsiteX4" fmla="*/ 0 w 2720934"/>
                <a:gd name="connsiteY4" fmla="*/ 268283 h 4303713"/>
                <a:gd name="connsiteX0" fmla="*/ 0 w 2720934"/>
                <a:gd name="connsiteY0" fmla="*/ 268283 h 4303713"/>
                <a:gd name="connsiteX1" fmla="*/ 2720934 w 2720934"/>
                <a:gd name="connsiteY1" fmla="*/ 0 h 4303713"/>
                <a:gd name="connsiteX2" fmla="*/ 2720934 w 2720934"/>
                <a:gd name="connsiteY2" fmla="*/ 4303713 h 4303713"/>
                <a:gd name="connsiteX3" fmla="*/ 2264231 w 2720934"/>
                <a:gd name="connsiteY3" fmla="*/ 3717600 h 4303713"/>
                <a:gd name="connsiteX4" fmla="*/ 0 w 2720934"/>
                <a:gd name="connsiteY4" fmla="*/ 268283 h 4303713"/>
                <a:gd name="connsiteX0" fmla="*/ 0 w 2720934"/>
                <a:gd name="connsiteY0" fmla="*/ 268283 h 4335275"/>
                <a:gd name="connsiteX1" fmla="*/ 2720934 w 2720934"/>
                <a:gd name="connsiteY1" fmla="*/ 0 h 4335275"/>
                <a:gd name="connsiteX2" fmla="*/ 2653639 w 2720934"/>
                <a:gd name="connsiteY2" fmla="*/ 4335275 h 4335275"/>
                <a:gd name="connsiteX3" fmla="*/ 2264231 w 2720934"/>
                <a:gd name="connsiteY3" fmla="*/ 3717600 h 4335275"/>
                <a:gd name="connsiteX4" fmla="*/ 0 w 2720934"/>
                <a:gd name="connsiteY4" fmla="*/ 268283 h 4335275"/>
                <a:gd name="connsiteX0" fmla="*/ 0 w 2737757"/>
                <a:gd name="connsiteY0" fmla="*/ 236721 h 4335275"/>
                <a:gd name="connsiteX1" fmla="*/ 2737757 w 2737757"/>
                <a:gd name="connsiteY1" fmla="*/ 0 h 4335275"/>
                <a:gd name="connsiteX2" fmla="*/ 2670462 w 2737757"/>
                <a:gd name="connsiteY2" fmla="*/ 4335275 h 4335275"/>
                <a:gd name="connsiteX3" fmla="*/ 2281054 w 2737757"/>
                <a:gd name="connsiteY3" fmla="*/ 3717600 h 4335275"/>
                <a:gd name="connsiteX4" fmla="*/ 0 w 2737757"/>
                <a:gd name="connsiteY4" fmla="*/ 236721 h 4335275"/>
                <a:gd name="connsiteX0" fmla="*/ 0 w 2729346"/>
                <a:gd name="connsiteY0" fmla="*/ 0 h 4098554"/>
                <a:gd name="connsiteX1" fmla="*/ 2729346 w 2729346"/>
                <a:gd name="connsiteY1" fmla="*/ 126250 h 4098554"/>
                <a:gd name="connsiteX2" fmla="*/ 2670462 w 2729346"/>
                <a:gd name="connsiteY2" fmla="*/ 4098554 h 4098554"/>
                <a:gd name="connsiteX3" fmla="*/ 2281054 w 2729346"/>
                <a:gd name="connsiteY3" fmla="*/ 3480879 h 4098554"/>
                <a:gd name="connsiteX4" fmla="*/ 0 w 2729346"/>
                <a:gd name="connsiteY4" fmla="*/ 0 h 4098554"/>
                <a:gd name="connsiteX0" fmla="*/ 0 w 2720934"/>
                <a:gd name="connsiteY0" fmla="*/ 0 h 4098554"/>
                <a:gd name="connsiteX1" fmla="*/ 2720934 w 2720934"/>
                <a:gd name="connsiteY1" fmla="*/ 31562 h 4098554"/>
                <a:gd name="connsiteX2" fmla="*/ 2670462 w 2720934"/>
                <a:gd name="connsiteY2" fmla="*/ 4098554 h 4098554"/>
                <a:gd name="connsiteX3" fmla="*/ 2281054 w 2720934"/>
                <a:gd name="connsiteY3" fmla="*/ 3480879 h 4098554"/>
                <a:gd name="connsiteX4" fmla="*/ 0 w 2720934"/>
                <a:gd name="connsiteY4" fmla="*/ 0 h 4098554"/>
                <a:gd name="connsiteX0" fmla="*/ 0 w 2720934"/>
                <a:gd name="connsiteY0" fmla="*/ 15782 h 4114336"/>
                <a:gd name="connsiteX1" fmla="*/ 2720934 w 2720934"/>
                <a:gd name="connsiteY1" fmla="*/ 0 h 4114336"/>
                <a:gd name="connsiteX2" fmla="*/ 2670462 w 2720934"/>
                <a:gd name="connsiteY2" fmla="*/ 4114336 h 4114336"/>
                <a:gd name="connsiteX3" fmla="*/ 2281054 w 2720934"/>
                <a:gd name="connsiteY3" fmla="*/ 3496661 h 4114336"/>
                <a:gd name="connsiteX4" fmla="*/ 0 w 2720934"/>
                <a:gd name="connsiteY4" fmla="*/ 15782 h 4114336"/>
                <a:gd name="connsiteX0" fmla="*/ 0 w 2820289"/>
                <a:gd name="connsiteY0" fmla="*/ 15782 h 4114336"/>
                <a:gd name="connsiteX1" fmla="*/ 2820289 w 2820289"/>
                <a:gd name="connsiteY1" fmla="*/ 0 h 4114336"/>
                <a:gd name="connsiteX2" fmla="*/ 2769817 w 2820289"/>
                <a:gd name="connsiteY2" fmla="*/ 4114336 h 4114336"/>
                <a:gd name="connsiteX3" fmla="*/ 2380409 w 2820289"/>
                <a:gd name="connsiteY3" fmla="*/ 3496661 h 4114336"/>
                <a:gd name="connsiteX4" fmla="*/ 0 w 2820289"/>
                <a:gd name="connsiteY4" fmla="*/ 15782 h 4114336"/>
                <a:gd name="connsiteX0" fmla="*/ 0 w 2820289"/>
                <a:gd name="connsiteY0" fmla="*/ 15782 h 4114336"/>
                <a:gd name="connsiteX1" fmla="*/ 2820289 w 2820289"/>
                <a:gd name="connsiteY1" fmla="*/ 0 h 4114336"/>
                <a:gd name="connsiteX2" fmla="*/ 2769817 w 2820289"/>
                <a:gd name="connsiteY2" fmla="*/ 4114336 h 4114336"/>
                <a:gd name="connsiteX3" fmla="*/ 2362876 w 2820289"/>
                <a:gd name="connsiteY3" fmla="*/ 3517980 h 4114336"/>
                <a:gd name="connsiteX4" fmla="*/ 0 w 2820289"/>
                <a:gd name="connsiteY4" fmla="*/ 15782 h 4114336"/>
                <a:gd name="connsiteX0" fmla="*/ 0 w 2820289"/>
                <a:gd name="connsiteY0" fmla="*/ 15782 h 4114336"/>
                <a:gd name="connsiteX1" fmla="*/ 2820289 w 2820289"/>
                <a:gd name="connsiteY1" fmla="*/ 0 h 4114336"/>
                <a:gd name="connsiteX2" fmla="*/ 2763972 w 2820289"/>
                <a:gd name="connsiteY2" fmla="*/ 4114336 h 4114336"/>
                <a:gd name="connsiteX3" fmla="*/ 2362876 w 2820289"/>
                <a:gd name="connsiteY3" fmla="*/ 3517980 h 4114336"/>
                <a:gd name="connsiteX4" fmla="*/ 0 w 2820289"/>
                <a:gd name="connsiteY4" fmla="*/ 15782 h 4114336"/>
                <a:gd name="connsiteX0" fmla="*/ 0 w 3721149"/>
                <a:gd name="connsiteY0" fmla="*/ 0 h 4269703"/>
                <a:gd name="connsiteX1" fmla="*/ 3721149 w 3721149"/>
                <a:gd name="connsiteY1" fmla="*/ 155367 h 4269703"/>
                <a:gd name="connsiteX2" fmla="*/ 3664832 w 3721149"/>
                <a:gd name="connsiteY2" fmla="*/ 4269703 h 4269703"/>
                <a:gd name="connsiteX3" fmla="*/ 3263736 w 3721149"/>
                <a:gd name="connsiteY3" fmla="*/ 3673347 h 4269703"/>
                <a:gd name="connsiteX4" fmla="*/ 0 w 3721149"/>
                <a:gd name="connsiteY4" fmla="*/ 0 h 4269703"/>
                <a:gd name="connsiteX0" fmla="*/ 0 w 3721149"/>
                <a:gd name="connsiteY0" fmla="*/ 0 h 4289488"/>
                <a:gd name="connsiteX1" fmla="*/ 3721149 w 3721149"/>
                <a:gd name="connsiteY1" fmla="*/ 155367 h 4289488"/>
                <a:gd name="connsiteX2" fmla="*/ 3664832 w 3721149"/>
                <a:gd name="connsiteY2" fmla="*/ 4269703 h 4289488"/>
                <a:gd name="connsiteX3" fmla="*/ 1705997 w 3721149"/>
                <a:gd name="connsiteY3" fmla="*/ 4289488 h 4289488"/>
                <a:gd name="connsiteX4" fmla="*/ 0 w 3721149"/>
                <a:gd name="connsiteY4" fmla="*/ 0 h 4289488"/>
                <a:gd name="connsiteX0" fmla="*/ 0 w 3664846"/>
                <a:gd name="connsiteY0" fmla="*/ 15785 h 4305273"/>
                <a:gd name="connsiteX1" fmla="*/ 3664846 w 3664846"/>
                <a:gd name="connsiteY1" fmla="*/ 0 h 4305273"/>
                <a:gd name="connsiteX2" fmla="*/ 3664832 w 3664846"/>
                <a:gd name="connsiteY2" fmla="*/ 4285488 h 4305273"/>
                <a:gd name="connsiteX3" fmla="*/ 1705997 w 3664846"/>
                <a:gd name="connsiteY3" fmla="*/ 4305273 h 4305273"/>
                <a:gd name="connsiteX4" fmla="*/ 0 w 3664846"/>
                <a:gd name="connsiteY4" fmla="*/ 15785 h 4305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64846" h="4305273">
                  <a:moveTo>
                    <a:pt x="0" y="15785"/>
                  </a:moveTo>
                  <a:lnTo>
                    <a:pt x="3664846" y="0"/>
                  </a:lnTo>
                  <a:cubicBezTo>
                    <a:pt x="3664841" y="1428496"/>
                    <a:pt x="3664837" y="2856992"/>
                    <a:pt x="3664832" y="4285488"/>
                  </a:cubicBezTo>
                  <a:lnTo>
                    <a:pt x="1705997" y="4305273"/>
                  </a:lnTo>
                  <a:lnTo>
                    <a:pt x="0" y="15785"/>
                  </a:lnTo>
                  <a:close/>
                </a:path>
              </a:pathLst>
            </a:custGeom>
            <a:blipFill rotWithShape="0">
              <a:blip r:embed="rId2">
                <a:duotone>
                  <a:schemeClr val="bg2">
                    <a:shade val="76000"/>
                    <a:satMod val="180000"/>
                  </a:schemeClr>
                  <a:schemeClr val="bg2">
                    <a:tint val="80000"/>
                    <a:satMod val="120000"/>
                    <a:lumMod val="180000"/>
                  </a:schemeClr>
                </a:duotone>
              </a:blip>
              <a:stretch>
                <a:fillRect l="-163116" t="-323529" r="-39825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5" name="Group 14">
            <a:extLst>
              <a:ext uri="{FF2B5EF4-FFF2-40B4-BE49-F238E27FC236}">
                <a16:creationId xmlns:a16="http://schemas.microsoft.com/office/drawing/2014/main" id="{78326E10-C8CB-487F-A110-F861268DE6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60612" y="0"/>
            <a:ext cx="2436813" cy="6858001"/>
            <a:chOff x="1320800" y="0"/>
            <a:chExt cx="2436813" cy="6858001"/>
          </a:xfrm>
        </p:grpSpPr>
        <p:sp>
          <p:nvSpPr>
            <p:cNvPr id="16" name="Freeform 6">
              <a:extLst>
                <a:ext uri="{FF2B5EF4-FFF2-40B4-BE49-F238E27FC236}">
                  <a16:creationId xmlns:a16="http://schemas.microsoft.com/office/drawing/2014/main" id="{3279962B-46D2-4E19-B632-39B80D1E80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7" name="Freeform 7">
              <a:extLst>
                <a:ext uri="{FF2B5EF4-FFF2-40B4-BE49-F238E27FC236}">
                  <a16:creationId xmlns:a16="http://schemas.microsoft.com/office/drawing/2014/main" id="{321A335A-53CB-4C17-AB51-5D9C2DCB4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8" name="Freeform 8">
              <a:extLst>
                <a:ext uri="{FF2B5EF4-FFF2-40B4-BE49-F238E27FC236}">
                  <a16:creationId xmlns:a16="http://schemas.microsoft.com/office/drawing/2014/main" id="{A0E0D557-405B-469F-AEDE-4E3404AA41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9" name="Freeform 9">
              <a:extLst>
                <a:ext uri="{FF2B5EF4-FFF2-40B4-BE49-F238E27FC236}">
                  <a16:creationId xmlns:a16="http://schemas.microsoft.com/office/drawing/2014/main" id="{D8D4E62F-9393-40A6-9E85-9F3B59C462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20" name="Freeform 10">
              <a:extLst>
                <a:ext uri="{FF2B5EF4-FFF2-40B4-BE49-F238E27FC236}">
                  <a16:creationId xmlns:a16="http://schemas.microsoft.com/office/drawing/2014/main" id="{FABD11B1-DE89-45BC-8204-968C88AADC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21" name="Freeform 11">
              <a:extLst>
                <a:ext uri="{FF2B5EF4-FFF2-40B4-BE49-F238E27FC236}">
                  <a16:creationId xmlns:a16="http://schemas.microsoft.com/office/drawing/2014/main" id="{AFA4965A-1FBC-44B8-B96A-3F5275C3AE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a:extLst>
              <a:ext uri="{FF2B5EF4-FFF2-40B4-BE49-F238E27FC236}">
                <a16:creationId xmlns:a16="http://schemas.microsoft.com/office/drawing/2014/main" id="{F9F36C43-033E-E58E-B038-F0BB489D9999}"/>
              </a:ext>
            </a:extLst>
          </p:cNvPr>
          <p:cNvSpPr>
            <a:spLocks noGrp="1"/>
          </p:cNvSpPr>
          <p:nvPr>
            <p:ph type="title"/>
          </p:nvPr>
        </p:nvSpPr>
        <p:spPr>
          <a:xfrm>
            <a:off x="3962399" y="685800"/>
            <a:ext cx="7345891" cy="1413933"/>
          </a:xfrm>
        </p:spPr>
        <p:txBody>
          <a:bodyPr>
            <a:normAutofit/>
          </a:bodyPr>
          <a:lstStyle/>
          <a:p>
            <a:r>
              <a:rPr lang="en-GB" dirty="0"/>
              <a:t>Practical challenges </a:t>
            </a:r>
          </a:p>
        </p:txBody>
      </p:sp>
      <p:pic>
        <p:nvPicPr>
          <p:cNvPr id="4" name="Picture 3" descr="A person standing with his arms crossed&#10;&#10;AI-generated content may be incorrect.">
            <a:extLst>
              <a:ext uri="{FF2B5EF4-FFF2-40B4-BE49-F238E27FC236}">
                <a16:creationId xmlns:a16="http://schemas.microsoft.com/office/drawing/2014/main" id="{B6988B0A-91F1-484F-9B71-D01A5C9E0EF5}"/>
              </a:ext>
            </a:extLst>
          </p:cNvPr>
          <p:cNvPicPr>
            <a:picLocks noChangeAspect="1"/>
          </p:cNvPicPr>
          <p:nvPr/>
        </p:nvPicPr>
        <p:blipFill>
          <a:blip r:embed="rId3"/>
          <a:srcRect l="7679" r="11293"/>
          <a:stretch/>
        </p:blipFill>
        <p:spPr>
          <a:xfrm>
            <a:off x="20" y="10"/>
            <a:ext cx="3459143" cy="6857990"/>
          </a:xfrm>
          <a:custGeom>
            <a:avLst/>
            <a:gdLst/>
            <a:ahLst/>
            <a:cxnLst/>
            <a:rect l="l" t="t" r="r" b="b"/>
            <a:pathLst>
              <a:path w="3458633" h="6858000">
                <a:moveTo>
                  <a:pt x="0" y="0"/>
                </a:moveTo>
                <a:lnTo>
                  <a:pt x="3174999" y="0"/>
                </a:lnTo>
                <a:lnTo>
                  <a:pt x="2294466" y="5223932"/>
                </a:lnTo>
                <a:lnTo>
                  <a:pt x="3458633" y="6853767"/>
                </a:lnTo>
                <a:lnTo>
                  <a:pt x="0" y="6858000"/>
                </a:lnTo>
                <a:lnTo>
                  <a:pt x="0" y="0"/>
                </a:lnTo>
                <a:close/>
              </a:path>
            </a:pathLst>
          </a:custGeom>
          <a:ln w="38100">
            <a:noFill/>
          </a:ln>
          <a:effectLst/>
        </p:spPr>
      </p:pic>
      <p:sp>
        <p:nvSpPr>
          <p:cNvPr id="3" name="Content Placeholder 2">
            <a:extLst>
              <a:ext uri="{FF2B5EF4-FFF2-40B4-BE49-F238E27FC236}">
                <a16:creationId xmlns:a16="http://schemas.microsoft.com/office/drawing/2014/main" id="{43CBC419-867A-1434-AC1F-792B0D0B7344}"/>
              </a:ext>
            </a:extLst>
          </p:cNvPr>
          <p:cNvSpPr>
            <a:spLocks noGrp="1"/>
          </p:cNvSpPr>
          <p:nvPr>
            <p:ph idx="1"/>
          </p:nvPr>
        </p:nvSpPr>
        <p:spPr>
          <a:xfrm>
            <a:off x="3843867" y="2048933"/>
            <a:ext cx="7659156" cy="3742267"/>
          </a:xfrm>
        </p:spPr>
        <p:txBody>
          <a:bodyPr>
            <a:normAutofit/>
          </a:bodyPr>
          <a:lstStyle/>
          <a:p>
            <a:pPr>
              <a:lnSpc>
                <a:spcPct val="90000"/>
              </a:lnSpc>
            </a:pPr>
            <a:r>
              <a:rPr lang="en-GB" sz="2200" dirty="0"/>
              <a:t>Warren Gatland had a brand new team at the begging of the season. The players had to learn how to cooperate and comprehend on </a:t>
            </a:r>
            <a:r>
              <a:rPr lang="en-GB" sz="2200" dirty="0" err="1"/>
              <a:t>anothers</a:t>
            </a:r>
            <a:r>
              <a:rPr lang="en-GB" sz="2200" dirty="0"/>
              <a:t> ability levels, which made this difficult. To succeed, they had to put aside their disagreements, </a:t>
            </a:r>
            <a:r>
              <a:rPr lang="en-GB" sz="2200" dirty="0" err="1"/>
              <a:t>devlop</a:t>
            </a:r>
            <a:r>
              <a:rPr lang="en-GB" sz="2200" dirty="0"/>
              <a:t> mutual trust, and adjust to the playing styles of the more seasoned players, some of whom had been on the club longer and others of whom had greater communication skills. </a:t>
            </a:r>
          </a:p>
          <a:p>
            <a:pPr>
              <a:lnSpc>
                <a:spcPct val="90000"/>
              </a:lnSpc>
              <a:buClr>
                <a:srgbClr val="1287C3"/>
              </a:buClr>
            </a:pPr>
            <a:r>
              <a:rPr lang="en-GB" sz="2200" dirty="0"/>
              <a:t>Gatland started coaching this new team in 2023 (</a:t>
            </a:r>
            <a:r>
              <a:rPr lang="en-GB" sz="2200" dirty="0" err="1"/>
              <a:t>rugbyworld</a:t>
            </a:r>
            <a:r>
              <a:rPr lang="en-GB" sz="2200" dirty="0"/>
              <a:t>)</a:t>
            </a:r>
          </a:p>
        </p:txBody>
      </p:sp>
    </p:spTree>
    <p:extLst>
      <p:ext uri="{BB962C8B-B14F-4D97-AF65-F5344CB8AC3E}">
        <p14:creationId xmlns:p14="http://schemas.microsoft.com/office/powerpoint/2010/main" val="28163340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CE0C71-25CD-AFCA-4C5B-44E549B567FB}"/>
              </a:ext>
            </a:extLst>
          </p:cNvPr>
          <p:cNvSpPr>
            <a:spLocks noGrp="1"/>
          </p:cNvSpPr>
          <p:nvPr>
            <p:ph type="title"/>
          </p:nvPr>
        </p:nvSpPr>
        <p:spPr>
          <a:xfrm>
            <a:off x="1484311" y="225725"/>
            <a:ext cx="4612827" cy="645544"/>
          </a:xfrm>
        </p:spPr>
        <p:txBody>
          <a:bodyPr>
            <a:normAutofit/>
          </a:bodyPr>
          <a:lstStyle/>
          <a:p>
            <a:r>
              <a:rPr lang="en-GB" sz="3200" b="1" dirty="0">
                <a:latin typeface="Calibri"/>
                <a:ea typeface="Calibri"/>
                <a:cs typeface="Calibri"/>
              </a:rPr>
              <a:t>Evaluation </a:t>
            </a:r>
          </a:p>
        </p:txBody>
      </p:sp>
      <p:sp>
        <p:nvSpPr>
          <p:cNvPr id="3" name="Content Placeholder 2">
            <a:extLst>
              <a:ext uri="{FF2B5EF4-FFF2-40B4-BE49-F238E27FC236}">
                <a16:creationId xmlns:a16="http://schemas.microsoft.com/office/drawing/2014/main" id="{EA3CF6EB-F0F5-4452-6C00-FEBAE2E78577}"/>
              </a:ext>
            </a:extLst>
          </p:cNvPr>
          <p:cNvSpPr>
            <a:spLocks noGrp="1"/>
          </p:cNvSpPr>
          <p:nvPr>
            <p:ph sz="half" idx="1"/>
          </p:nvPr>
        </p:nvSpPr>
        <p:spPr>
          <a:xfrm>
            <a:off x="733716" y="1079999"/>
            <a:ext cx="6191547" cy="3431616"/>
          </a:xfrm>
        </p:spPr>
        <p:txBody>
          <a:bodyPr vert="horz" lIns="91440" tIns="45720" rIns="91440" bIns="45720" rtlCol="0" anchor="t">
            <a:noAutofit/>
          </a:bodyPr>
          <a:lstStyle/>
          <a:p>
            <a:r>
              <a:rPr lang="en-GB" dirty="0">
                <a:latin typeface="Calibri"/>
                <a:ea typeface="Calibri"/>
                <a:cs typeface="Calibri"/>
              </a:rPr>
              <a:t>Strengths of situational and behavioural leadership theories: </a:t>
            </a:r>
            <a:endParaRPr lang="en-GB">
              <a:latin typeface="Calibri"/>
              <a:ea typeface="Calibri"/>
              <a:cs typeface="Calibri"/>
            </a:endParaRPr>
          </a:p>
          <a:p>
            <a:pPr>
              <a:buClr>
                <a:srgbClr val="1287C3"/>
              </a:buClr>
            </a:pPr>
            <a:r>
              <a:rPr lang="en-GB" b="1" dirty="0">
                <a:latin typeface="Calibri"/>
                <a:ea typeface="Calibri"/>
                <a:cs typeface="Calibri"/>
              </a:rPr>
              <a:t>Situational Strengths: It can help to build the confidence of the coach and how they coach their team. Another one is that it can encourage teamwork and reduce the "cliques" that are normally found in big groups like teams. </a:t>
            </a:r>
          </a:p>
          <a:p>
            <a:pPr>
              <a:buClr>
                <a:srgbClr val="1287C3"/>
              </a:buClr>
            </a:pPr>
            <a:r>
              <a:rPr lang="en-GB" b="1" dirty="0">
                <a:latin typeface="Calibri"/>
                <a:ea typeface="Calibri"/>
                <a:cs typeface="Calibri"/>
              </a:rPr>
              <a:t>Behavioural Strengths: </a:t>
            </a:r>
            <a:r>
              <a:rPr lang="en-GB" b="1" dirty="0">
                <a:latin typeface="Calibri"/>
                <a:ea typeface="Verdana"/>
                <a:cs typeface="Calibri"/>
              </a:rPr>
              <a:t>Behavioural Theory encourages the idea that leadership traits can be learned through development and experience. This steps away from the “Great Man” Theory by arguing that leaders can be made, and are not necessarily born with traits. Second, this new idea that leaders can be made has allowed more recent leadership theory research that is based on developing the leaders to produce intended results</a:t>
            </a:r>
            <a:endParaRPr lang="en-GB" b="1">
              <a:latin typeface="Calibri"/>
              <a:ea typeface="Calibri"/>
              <a:cs typeface="Calibri"/>
            </a:endParaRPr>
          </a:p>
        </p:txBody>
      </p:sp>
      <p:sp>
        <p:nvSpPr>
          <p:cNvPr id="4" name="Content Placeholder 3">
            <a:extLst>
              <a:ext uri="{FF2B5EF4-FFF2-40B4-BE49-F238E27FC236}">
                <a16:creationId xmlns:a16="http://schemas.microsoft.com/office/drawing/2014/main" id="{CA6914E9-593C-AC0E-A2DB-D0DEF4B74233}"/>
              </a:ext>
            </a:extLst>
          </p:cNvPr>
          <p:cNvSpPr>
            <a:spLocks noGrp="1"/>
          </p:cNvSpPr>
          <p:nvPr>
            <p:ph sz="half" idx="2"/>
          </p:nvPr>
        </p:nvSpPr>
        <p:spPr>
          <a:xfrm>
            <a:off x="7065812" y="405542"/>
            <a:ext cx="4751282" cy="2189671"/>
          </a:xfrm>
        </p:spPr>
        <p:txBody>
          <a:bodyPr vert="horz" lIns="91440" tIns="45720" rIns="91440" bIns="45720" rtlCol="0" anchor="t">
            <a:noAutofit/>
          </a:bodyPr>
          <a:lstStyle/>
          <a:p>
            <a:r>
              <a:rPr lang="en-GB" dirty="0">
                <a:latin typeface="Calibri"/>
                <a:ea typeface="Calibri"/>
                <a:cs typeface="Calibri"/>
              </a:rPr>
              <a:t>Weaknesses of situational and behavioural leadership theories: </a:t>
            </a:r>
          </a:p>
          <a:p>
            <a:pPr>
              <a:buClr>
                <a:srgbClr val="1287C3"/>
              </a:buClr>
            </a:pPr>
            <a:r>
              <a:rPr lang="en-GB" b="1" dirty="0">
                <a:latin typeface="Calibri"/>
                <a:ea typeface="Calibri"/>
                <a:cs typeface="Calibri"/>
              </a:rPr>
              <a:t>Situational weaknesses: one weakness is the effectiveness of situational leadership heavily relies on the leader’s/coaches ability to accurately read situations and change accordingly in case of emergency or sudden change. </a:t>
            </a:r>
            <a:r>
              <a:rPr lang="en-GB" b="1" dirty="0">
                <a:latin typeface="Calibri"/>
                <a:ea typeface="Calibri"/>
                <a:cs typeface="Arial"/>
              </a:rPr>
              <a:t>Incorrect assessment of employee readiness or situational requirements can lead to the application of an inappropriate leadership style.</a:t>
            </a:r>
            <a:endParaRPr lang="en-GB" b="1" dirty="0">
              <a:latin typeface="Calibri"/>
              <a:ea typeface="Calibri"/>
              <a:cs typeface="Calibri"/>
            </a:endParaRPr>
          </a:p>
          <a:p>
            <a:pPr>
              <a:buClr>
                <a:srgbClr val="1287C3"/>
              </a:buClr>
            </a:pPr>
            <a:r>
              <a:rPr lang="en-GB" b="1" dirty="0">
                <a:latin typeface="Calibri"/>
                <a:ea typeface="Calibri"/>
                <a:cs typeface="Calibri"/>
              </a:rPr>
              <a:t>Behavioural weaknesses: one main weakness is that just because people learn the practices and behaviours does not mean they will be able to input the theory into their leading and or coaching properly. It is easy to learn why or how to do these behaviours, but knowing when to behave one way or another, and becoming "expert" in these behaviours is a far more challenging task.</a:t>
            </a:r>
          </a:p>
        </p:txBody>
      </p:sp>
    </p:spTree>
    <p:extLst>
      <p:ext uri="{BB962C8B-B14F-4D97-AF65-F5344CB8AC3E}">
        <p14:creationId xmlns:p14="http://schemas.microsoft.com/office/powerpoint/2010/main" val="4077475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B4C8E-BB4C-9569-4EAA-86E8E7DB18F7}"/>
              </a:ext>
            </a:extLst>
          </p:cNvPr>
          <p:cNvSpPr>
            <a:spLocks noGrp="1"/>
          </p:cNvSpPr>
          <p:nvPr>
            <p:ph type="title"/>
          </p:nvPr>
        </p:nvSpPr>
        <p:spPr>
          <a:xfrm>
            <a:off x="1484311" y="685800"/>
            <a:ext cx="2873166" cy="1019354"/>
          </a:xfrm>
        </p:spPr>
        <p:txBody>
          <a:bodyPr/>
          <a:lstStyle/>
          <a:p>
            <a:r>
              <a:rPr lang="en-GB" dirty="0"/>
              <a:t>Evaluation </a:t>
            </a:r>
          </a:p>
        </p:txBody>
      </p:sp>
      <p:sp>
        <p:nvSpPr>
          <p:cNvPr id="3" name="Content Placeholder 2">
            <a:extLst>
              <a:ext uri="{FF2B5EF4-FFF2-40B4-BE49-F238E27FC236}">
                <a16:creationId xmlns:a16="http://schemas.microsoft.com/office/drawing/2014/main" id="{B1485B0F-FE4A-F54F-81B7-889868E3719D}"/>
              </a:ext>
            </a:extLst>
          </p:cNvPr>
          <p:cNvSpPr>
            <a:spLocks noGrp="1"/>
          </p:cNvSpPr>
          <p:nvPr>
            <p:ph sz="half" idx="1"/>
          </p:nvPr>
        </p:nvSpPr>
        <p:spPr>
          <a:xfrm>
            <a:off x="1455559" y="1444924"/>
            <a:ext cx="4636261" cy="4590691"/>
          </a:xfrm>
        </p:spPr>
        <p:txBody>
          <a:bodyPr>
            <a:normAutofit/>
          </a:bodyPr>
          <a:lstStyle/>
          <a:p>
            <a:r>
              <a:rPr lang="en-GB" dirty="0">
                <a:latin typeface="Calibri"/>
                <a:ea typeface="Calibri"/>
                <a:cs typeface="Calibri"/>
              </a:rPr>
              <a:t>Strengths of Relational and Trait leadership Theories: </a:t>
            </a:r>
          </a:p>
          <a:p>
            <a:pPr>
              <a:buClr>
                <a:srgbClr val="1287C3"/>
              </a:buClr>
            </a:pPr>
            <a:r>
              <a:rPr lang="en-GB" dirty="0">
                <a:latin typeface="Calibri"/>
                <a:ea typeface="Calibri"/>
                <a:cs typeface="Calibri"/>
              </a:rPr>
              <a:t>Relational leadership:  It drives team collaboration through open communication and respect. Another strength that can occur from Relational leadership is by focusing on both relationships and shared interests, relational leaders effectively guide teams through disagreements.</a:t>
            </a:r>
          </a:p>
          <a:p>
            <a:pPr>
              <a:buClr>
                <a:srgbClr val="1287C3"/>
              </a:buClr>
            </a:pPr>
            <a:r>
              <a:rPr lang="en-GB" dirty="0">
                <a:latin typeface="Calibri"/>
                <a:ea typeface="Calibri"/>
                <a:cs typeface="Calibri"/>
              </a:rPr>
              <a:t>Trait leadership: It provides a means to evaluate an individual's leadership characteristics. Another strength is that It provides insight</a:t>
            </a:r>
            <a:r>
              <a:rPr lang="en-GB" sz="1600" dirty="0">
                <a:latin typeface="Calibri"/>
                <a:ea typeface="Calibri"/>
                <a:cs typeface="Calibri"/>
              </a:rPr>
              <a:t>s</a:t>
            </a:r>
            <a:r>
              <a:rPr lang="en-GB" dirty="0">
                <a:latin typeface="Calibri"/>
                <a:ea typeface="Calibri"/>
                <a:cs typeface="Calibri"/>
              </a:rPr>
              <a:t> into the leader element in the leadership process.</a:t>
            </a:r>
          </a:p>
        </p:txBody>
      </p:sp>
      <p:sp>
        <p:nvSpPr>
          <p:cNvPr id="4" name="Content Placeholder 3">
            <a:extLst>
              <a:ext uri="{FF2B5EF4-FFF2-40B4-BE49-F238E27FC236}">
                <a16:creationId xmlns:a16="http://schemas.microsoft.com/office/drawing/2014/main" id="{8BA79E27-EE07-9D19-AFFF-01E31DDA952C}"/>
              </a:ext>
            </a:extLst>
          </p:cNvPr>
          <p:cNvSpPr>
            <a:spLocks noGrp="1"/>
          </p:cNvSpPr>
          <p:nvPr>
            <p:ph sz="half" idx="2"/>
          </p:nvPr>
        </p:nvSpPr>
        <p:spPr/>
        <p:txBody>
          <a:bodyPr>
            <a:noAutofit/>
          </a:bodyPr>
          <a:lstStyle/>
          <a:p>
            <a:r>
              <a:rPr lang="en-GB" dirty="0">
                <a:latin typeface="Calibri"/>
                <a:ea typeface="Calibri"/>
                <a:cs typeface="Calibri"/>
              </a:rPr>
              <a:t>Weaknesses of relational and trait leadership Theories: </a:t>
            </a:r>
          </a:p>
          <a:p>
            <a:pPr>
              <a:buClr>
                <a:srgbClr val="1287C3"/>
              </a:buClr>
            </a:pPr>
            <a:r>
              <a:rPr lang="en-GB" dirty="0">
                <a:latin typeface="Calibri"/>
                <a:ea typeface="Calibri"/>
                <a:cs typeface="Calibri"/>
              </a:rPr>
              <a:t>One weakness for relational leadership is </a:t>
            </a:r>
            <a:r>
              <a:rPr lang="en-GB" dirty="0">
                <a:solidFill>
                  <a:srgbClr val="000000"/>
                </a:solidFill>
                <a:latin typeface="Calibri"/>
                <a:ea typeface="Calibri"/>
                <a:cs typeface="Calibri"/>
              </a:rPr>
              <a:t>that there is a </a:t>
            </a:r>
            <a:r>
              <a:rPr lang="en-GB" dirty="0">
                <a:solidFill>
                  <a:srgbClr val="111111"/>
                </a:solidFill>
                <a:latin typeface="Calibri"/>
                <a:ea typeface="Calibri"/>
                <a:cs typeface="Calibri"/>
              </a:rPr>
              <a:t>Potential for </a:t>
            </a:r>
            <a:r>
              <a:rPr lang="en-GB" dirty="0" err="1">
                <a:solidFill>
                  <a:srgbClr val="111111"/>
                </a:solidFill>
                <a:latin typeface="Calibri"/>
                <a:ea typeface="Calibri"/>
                <a:cs typeface="Calibri"/>
              </a:rPr>
              <a:t>favoritism</a:t>
            </a:r>
            <a:r>
              <a:rPr lang="en-GB" dirty="0">
                <a:solidFill>
                  <a:srgbClr val="111111"/>
                </a:solidFill>
                <a:latin typeface="Calibri"/>
                <a:ea typeface="Calibri"/>
                <a:cs typeface="Calibri"/>
              </a:rPr>
              <a:t> and bias between the team. Another weakness for this is </a:t>
            </a:r>
            <a:r>
              <a:rPr lang="en-GB" dirty="0">
                <a:solidFill>
                  <a:srgbClr val="000000"/>
                </a:solidFill>
                <a:latin typeface="Calibri"/>
                <a:ea typeface="Calibri"/>
                <a:cs typeface="Calibri"/>
              </a:rPr>
              <a:t>Overemphasis on relationships in the workplace can lead to various negative organizational outcomes.</a:t>
            </a:r>
            <a:r>
              <a:rPr lang="en-GB" dirty="0">
                <a:solidFill>
                  <a:srgbClr val="111111"/>
                </a:solidFill>
                <a:latin typeface="Calibri"/>
                <a:ea typeface="Calibri"/>
                <a:cs typeface="Calibri"/>
              </a:rPr>
              <a:t> </a:t>
            </a:r>
            <a:endParaRPr lang="en-GB" dirty="0">
              <a:latin typeface="Calibri"/>
              <a:ea typeface="Calibri"/>
              <a:cs typeface="Calibri"/>
            </a:endParaRPr>
          </a:p>
          <a:p>
            <a:pPr>
              <a:buClr>
                <a:srgbClr val="1287C3"/>
              </a:buClr>
            </a:pPr>
            <a:r>
              <a:rPr lang="en-GB" dirty="0">
                <a:latin typeface="Calibri"/>
                <a:ea typeface="Calibri"/>
                <a:cs typeface="Calibri"/>
              </a:rPr>
              <a:t>Trait leadership weaknesses: Much of the Trait Theory research fails to look at how specific traits influence leadership outcomes such as performance, productivity, and employee satisfaction. Another weakness is that It’s leader-centric, and only focuses on the leader not the follower or the situation.</a:t>
            </a:r>
          </a:p>
          <a:p>
            <a:pPr>
              <a:buClr>
                <a:srgbClr val="1287C3"/>
              </a:buClr>
            </a:pPr>
            <a:endParaRPr lang="en-GB" dirty="0">
              <a:latin typeface="Calibri"/>
              <a:ea typeface="Calibri"/>
              <a:cs typeface="Calibri"/>
            </a:endParaRPr>
          </a:p>
          <a:p>
            <a:pPr>
              <a:buClr>
                <a:srgbClr val="1287C3"/>
              </a:buClr>
            </a:pPr>
            <a:endParaRPr lang="en-GB" dirty="0">
              <a:latin typeface="Calibri"/>
              <a:ea typeface="Calibri"/>
              <a:cs typeface="Calibri"/>
            </a:endParaRPr>
          </a:p>
        </p:txBody>
      </p:sp>
    </p:spTree>
    <p:extLst>
      <p:ext uri="{BB962C8B-B14F-4D97-AF65-F5344CB8AC3E}">
        <p14:creationId xmlns:p14="http://schemas.microsoft.com/office/powerpoint/2010/main" val="29122409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4E3CA-3A51-A48F-D1B3-8A12D891B92D}"/>
              </a:ext>
            </a:extLst>
          </p:cNvPr>
          <p:cNvSpPr>
            <a:spLocks noGrp="1"/>
          </p:cNvSpPr>
          <p:nvPr>
            <p:ph type="title"/>
          </p:nvPr>
        </p:nvSpPr>
        <p:spPr/>
        <p:txBody>
          <a:bodyPr/>
          <a:lstStyle/>
          <a:p>
            <a:r>
              <a:rPr lang="en-GB" dirty="0"/>
              <a:t>Key findings </a:t>
            </a:r>
          </a:p>
        </p:txBody>
      </p:sp>
      <p:sp>
        <p:nvSpPr>
          <p:cNvPr id="3" name="Content Placeholder 2">
            <a:extLst>
              <a:ext uri="{FF2B5EF4-FFF2-40B4-BE49-F238E27FC236}">
                <a16:creationId xmlns:a16="http://schemas.microsoft.com/office/drawing/2014/main" id="{7B3F64CF-8424-A241-4E1A-F791A24936AA}"/>
              </a:ext>
            </a:extLst>
          </p:cNvPr>
          <p:cNvSpPr>
            <a:spLocks noGrp="1"/>
          </p:cNvSpPr>
          <p:nvPr>
            <p:ph idx="1"/>
          </p:nvPr>
        </p:nvSpPr>
        <p:spPr/>
        <p:txBody>
          <a:bodyPr/>
          <a:lstStyle/>
          <a:p>
            <a:r>
              <a:rPr lang="en-GB" dirty="0"/>
              <a:t>Practical challenges are hard to overcome, some professional coaches may not be able to overcome some challenges that are in their way of success. </a:t>
            </a:r>
          </a:p>
          <a:p>
            <a:pPr>
              <a:buClr>
                <a:srgbClr val="1287C3"/>
              </a:buClr>
            </a:pPr>
            <a:r>
              <a:rPr lang="en-GB" dirty="0"/>
              <a:t>The theories encourage coaches to be more successful in their careers.</a:t>
            </a:r>
          </a:p>
          <a:p>
            <a:pPr>
              <a:buClr>
                <a:srgbClr val="1287C3"/>
              </a:buClr>
            </a:pPr>
            <a:r>
              <a:rPr lang="en-GB" dirty="0"/>
              <a:t>However, where the theories are not sully adapted, they can cause issues in how they coach or train their teams.</a:t>
            </a:r>
          </a:p>
          <a:p>
            <a:pPr>
              <a:buClr>
                <a:srgbClr val="1287C3"/>
              </a:buClr>
            </a:pPr>
            <a:r>
              <a:rPr lang="en-GB" dirty="0"/>
              <a:t>Some of the theories help the team build on their communication skills.</a:t>
            </a:r>
          </a:p>
        </p:txBody>
      </p:sp>
    </p:spTree>
    <p:extLst>
      <p:ext uri="{BB962C8B-B14F-4D97-AF65-F5344CB8AC3E}">
        <p14:creationId xmlns:p14="http://schemas.microsoft.com/office/powerpoint/2010/main" val="4031177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FC384-8C1E-24DD-D1E8-50A5AD42BD42}"/>
              </a:ext>
            </a:extLst>
          </p:cNvPr>
          <p:cNvSpPr>
            <a:spLocks noGrp="1"/>
          </p:cNvSpPr>
          <p:nvPr>
            <p:ph type="title"/>
          </p:nvPr>
        </p:nvSpPr>
        <p:spPr/>
        <p:txBody>
          <a:bodyPr/>
          <a:lstStyle/>
          <a:p>
            <a:r>
              <a:rPr lang="en-GB" dirty="0"/>
              <a:t>Final </a:t>
            </a:r>
            <a:r>
              <a:rPr lang="en-GB"/>
              <a:t>perspective</a:t>
            </a:r>
            <a:r>
              <a:rPr lang="en-GB" dirty="0"/>
              <a:t> </a:t>
            </a:r>
          </a:p>
        </p:txBody>
      </p:sp>
      <p:sp>
        <p:nvSpPr>
          <p:cNvPr id="3" name="Content Placeholder 2">
            <a:extLst>
              <a:ext uri="{FF2B5EF4-FFF2-40B4-BE49-F238E27FC236}">
                <a16:creationId xmlns:a16="http://schemas.microsoft.com/office/drawing/2014/main" id="{8F617D32-5CD1-3E2C-928F-8F536B76A1CE}"/>
              </a:ext>
            </a:extLst>
          </p:cNvPr>
          <p:cNvSpPr>
            <a:spLocks noGrp="1"/>
          </p:cNvSpPr>
          <p:nvPr>
            <p:ph idx="1"/>
          </p:nvPr>
        </p:nvSpPr>
        <p:spPr>
          <a:xfrm>
            <a:off x="1484310" y="2666999"/>
            <a:ext cx="10018713" cy="3929333"/>
          </a:xfrm>
        </p:spPr>
        <p:txBody>
          <a:bodyPr>
            <a:normAutofit/>
          </a:bodyPr>
          <a:lstStyle/>
          <a:p>
            <a:r>
              <a:rPr lang="en-GB" dirty="0"/>
              <a:t>If the theories were fully adapted, it would help with leadership more. As they are not fully adapted they do not present everything that would make </a:t>
            </a:r>
            <a:r>
              <a:rPr lang="en-GB"/>
              <a:t>leadership fully successful.</a:t>
            </a:r>
            <a:endParaRPr lang="en-GB" dirty="0"/>
          </a:p>
          <a:p>
            <a:pPr>
              <a:buClr>
                <a:srgbClr val="1287C3"/>
              </a:buClr>
            </a:pPr>
            <a:r>
              <a:rPr lang="en-GB" dirty="0"/>
              <a:t>Leadership in sport is important, as a leader is needed for most things so everything is to run smoothly and be successful otherwise nothing would go to plan and nothing would be successful. </a:t>
            </a:r>
          </a:p>
          <a:p>
            <a:pPr>
              <a:buClr>
                <a:srgbClr val="1287C3"/>
              </a:buClr>
            </a:pPr>
            <a:r>
              <a:rPr lang="en-GB" dirty="0"/>
              <a:t>The advice I would give to a sports leader would be to express how important communication is throughout the team, </a:t>
            </a:r>
            <a:r>
              <a:rPr lang="en-GB" dirty="0" err="1"/>
              <a:t>empathis</a:t>
            </a:r>
            <a:r>
              <a:rPr lang="en-GB" dirty="0"/>
              <a:t> with the players, and listen to all the players when they need you to listen to them. </a:t>
            </a:r>
          </a:p>
        </p:txBody>
      </p:sp>
    </p:spTree>
    <p:extLst>
      <p:ext uri="{BB962C8B-B14F-4D97-AF65-F5344CB8AC3E}">
        <p14:creationId xmlns:p14="http://schemas.microsoft.com/office/powerpoint/2010/main" val="4933503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EA31B-A9C7-5E04-7949-E0A107EE574A}"/>
              </a:ext>
            </a:extLst>
          </p:cNvPr>
          <p:cNvSpPr>
            <a:spLocks noGrp="1"/>
          </p:cNvSpPr>
          <p:nvPr>
            <p:ph type="title"/>
          </p:nvPr>
        </p:nvSpPr>
        <p:spPr/>
        <p:txBody>
          <a:bodyPr/>
          <a:lstStyle/>
          <a:p>
            <a:r>
              <a:rPr lang="en-GB" dirty="0"/>
              <a:t>Concluding statement  </a:t>
            </a:r>
          </a:p>
        </p:txBody>
      </p:sp>
      <p:sp>
        <p:nvSpPr>
          <p:cNvPr id="3" name="Content Placeholder 2">
            <a:extLst>
              <a:ext uri="{FF2B5EF4-FFF2-40B4-BE49-F238E27FC236}">
                <a16:creationId xmlns:a16="http://schemas.microsoft.com/office/drawing/2014/main" id="{39E44799-8321-0917-54C2-A1667AFD6D19}"/>
              </a:ext>
            </a:extLst>
          </p:cNvPr>
          <p:cNvSpPr>
            <a:spLocks noGrp="1"/>
          </p:cNvSpPr>
          <p:nvPr>
            <p:ph idx="1"/>
          </p:nvPr>
        </p:nvSpPr>
        <p:spPr/>
        <p:txBody>
          <a:bodyPr>
            <a:normAutofit fontScale="77500" lnSpcReduction="20000"/>
          </a:bodyPr>
          <a:lstStyle/>
          <a:p>
            <a:r>
              <a:rPr lang="en-GB" dirty="0"/>
              <a:t>Leadership in sport is important no matter what sport is taking place. This is because in order to have a successful team, they need to have a successful leader, for example, if a leader has good communication skills then it would transfer over to the players, this would happen with many skills they can be transferable to the players off the leader that would be leading them. </a:t>
            </a:r>
          </a:p>
          <a:p>
            <a:pPr>
              <a:buClr>
                <a:srgbClr val="1287C3"/>
              </a:buClr>
            </a:pPr>
            <a:r>
              <a:rPr lang="en-GB" dirty="0"/>
              <a:t>Coaches may find it challenging to succeed due to practical issues, and some may find it tough to get past these barriers. By offering helpful tactics and methods, coaching theories can direct coaches and increase their chances of success. However, these </a:t>
            </a:r>
            <a:r>
              <a:rPr lang="en-GB" dirty="0" err="1"/>
              <a:t>theorie</a:t>
            </a:r>
            <a:r>
              <a:rPr lang="en-GB" dirty="0"/>
              <a:t>s may cause issues with how coaches manage or train their players if they are not thoroughly </a:t>
            </a:r>
            <a:r>
              <a:rPr lang="en-GB" dirty="0" err="1"/>
              <a:t>understoodor</a:t>
            </a:r>
            <a:r>
              <a:rPr lang="en-GB" dirty="0"/>
              <a:t> trailed to the demands of the squad. All things considered, when properly implemented, these ideas can assist teams in enhancing critical abilities like cooperation and communication, which are critical for success.</a:t>
            </a:r>
          </a:p>
        </p:txBody>
      </p:sp>
    </p:spTree>
    <p:extLst>
      <p:ext uri="{BB962C8B-B14F-4D97-AF65-F5344CB8AC3E}">
        <p14:creationId xmlns:p14="http://schemas.microsoft.com/office/powerpoint/2010/main" val="1907008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D7585-A567-07FD-AF05-2F7CF6D25F92}"/>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37CF6FA8-2535-7CBC-F27C-E17DA489C0BD}"/>
              </a:ext>
            </a:extLst>
          </p:cNvPr>
          <p:cNvSpPr>
            <a:spLocks noGrp="1"/>
          </p:cNvSpPr>
          <p:nvPr>
            <p:ph idx="1"/>
          </p:nvPr>
        </p:nvSpPr>
        <p:spPr/>
        <p:txBody>
          <a:bodyPr>
            <a:normAutofit fontScale="55000" lnSpcReduction="20000"/>
          </a:bodyPr>
          <a:lstStyle/>
          <a:p>
            <a:r>
              <a:rPr lang="en-GB" dirty="0">
                <a:ea typeface="+mn-lt"/>
                <a:cs typeface="+mn-lt"/>
                <a:hlinkClick r:id="rId2"/>
              </a:rPr>
              <a:t>Sport Leadership Types You Can Implement (With Definition) | Indeed.com Canada</a:t>
            </a:r>
          </a:p>
          <a:p>
            <a:pPr>
              <a:buClr>
                <a:srgbClr val="1287C3"/>
              </a:buClr>
            </a:pPr>
            <a:r>
              <a:rPr lang="en-GB" dirty="0">
                <a:ea typeface="+mn-lt"/>
                <a:cs typeface="+mn-lt"/>
                <a:hlinkClick r:id="rId3"/>
              </a:rPr>
              <a:t>Sport Leadership - </a:t>
            </a:r>
            <a:r>
              <a:rPr lang="en-GB" dirty="0" err="1">
                <a:ea typeface="+mn-lt"/>
                <a:cs typeface="+mn-lt"/>
                <a:hlinkClick r:id="rId3"/>
              </a:rPr>
              <a:t>IResearchNet</a:t>
            </a:r>
            <a:endParaRPr lang="en-GB" dirty="0">
              <a:ea typeface="+mn-lt"/>
              <a:cs typeface="+mn-lt"/>
              <a:hlinkClick r:id="rId3"/>
            </a:endParaRPr>
          </a:p>
          <a:p>
            <a:pPr>
              <a:buClr>
                <a:srgbClr val="1287C3"/>
              </a:buClr>
            </a:pPr>
            <a:r>
              <a:rPr lang="en-GB" dirty="0">
                <a:ea typeface="+mn-lt"/>
                <a:cs typeface="+mn-lt"/>
                <a:hlinkClick r:id="rId4"/>
              </a:rPr>
              <a:t>The </a:t>
            </a:r>
            <a:r>
              <a:rPr lang="en-GB" dirty="0" err="1">
                <a:ea typeface="+mn-lt"/>
                <a:cs typeface="+mn-lt"/>
                <a:hlinkClick r:id="rId4"/>
              </a:rPr>
              <a:t>Behavioral</a:t>
            </a:r>
            <a:r>
              <a:rPr lang="en-GB" dirty="0">
                <a:ea typeface="+mn-lt"/>
                <a:cs typeface="+mn-lt"/>
                <a:hlinkClick r:id="rId4"/>
              </a:rPr>
              <a:t> Theory of Leadership</a:t>
            </a:r>
            <a:endParaRPr lang="en-GB" dirty="0"/>
          </a:p>
          <a:p>
            <a:pPr>
              <a:buClr>
                <a:srgbClr val="1287C3"/>
              </a:buClr>
            </a:pPr>
            <a:r>
              <a:rPr lang="en-GB" dirty="0">
                <a:ea typeface="+mn-lt"/>
                <a:cs typeface="+mn-lt"/>
                <a:hlinkClick r:id="rId5"/>
              </a:rPr>
              <a:t>https://www.managementstudyguide.com/trait-theory-of-leadership.htm</a:t>
            </a:r>
            <a:endParaRPr lang="en-GB" dirty="0"/>
          </a:p>
          <a:p>
            <a:pPr>
              <a:buClr>
                <a:srgbClr val="1287C3"/>
              </a:buClr>
            </a:pPr>
            <a:r>
              <a:rPr lang="en-GB" dirty="0" err="1">
                <a:ea typeface="+mn-lt"/>
                <a:cs typeface="+mn-lt"/>
                <a:hlinkClick r:id="rId6"/>
              </a:rPr>
              <a:t>Behavioral</a:t>
            </a:r>
            <a:r>
              <a:rPr lang="en-GB" dirty="0">
                <a:ea typeface="+mn-lt"/>
                <a:cs typeface="+mn-lt"/>
                <a:hlinkClick r:id="rId6"/>
              </a:rPr>
              <a:t> Theory: Strengths, Weaknesses, and Current Theorists | LEAD 550 / 600 Traits and </a:t>
            </a:r>
            <a:r>
              <a:rPr lang="en-GB" dirty="0" err="1">
                <a:ea typeface="+mn-lt"/>
                <a:cs typeface="+mn-lt"/>
                <a:hlinkClick r:id="rId6"/>
              </a:rPr>
              <a:t>Behaviors</a:t>
            </a:r>
            <a:endParaRPr lang="en-GB" dirty="0" err="1"/>
          </a:p>
          <a:p>
            <a:pPr>
              <a:buClr>
                <a:srgbClr val="1287C3"/>
              </a:buClr>
            </a:pPr>
            <a:r>
              <a:rPr lang="en-GB" dirty="0">
                <a:ea typeface="+mn-lt"/>
                <a:cs typeface="+mn-lt"/>
                <a:hlinkClick r:id="rId7"/>
              </a:rPr>
              <a:t>Relational Leadership: Definition &amp; Examples | HR Glossary - AIHR</a:t>
            </a:r>
            <a:endParaRPr lang="en-GB" dirty="0">
              <a:ea typeface="+mn-lt"/>
              <a:cs typeface="+mn-lt"/>
            </a:endParaRPr>
          </a:p>
          <a:p>
            <a:pPr>
              <a:buClr>
                <a:srgbClr val="1287C3"/>
              </a:buClr>
            </a:pPr>
            <a:r>
              <a:rPr lang="en-GB" dirty="0">
                <a:ea typeface="+mn-lt"/>
                <a:cs typeface="+mn-lt"/>
                <a:hlinkClick r:id="rId5"/>
              </a:rPr>
              <a:t>» Trait Theory of Leadership – Advantages and its Limitations</a:t>
            </a:r>
            <a:endParaRPr lang="en-GB" dirty="0"/>
          </a:p>
          <a:p>
            <a:pPr>
              <a:buClr>
                <a:srgbClr val="1287C3"/>
              </a:buClr>
            </a:pPr>
            <a:r>
              <a:rPr lang="en-GB" dirty="0">
                <a:ea typeface="+mn-lt"/>
                <a:cs typeface="+mn-lt"/>
                <a:hlinkClick r:id="rId8"/>
              </a:rPr>
              <a:t>Trait Theory: Strengths, Weaknesses, &amp; Theorists | LEAD 550 / 600 Traits and </a:t>
            </a:r>
            <a:r>
              <a:rPr lang="en-GB" dirty="0" err="1">
                <a:ea typeface="+mn-lt"/>
                <a:cs typeface="+mn-lt"/>
                <a:hlinkClick r:id="rId8"/>
              </a:rPr>
              <a:t>Behaviors</a:t>
            </a:r>
            <a:endParaRPr lang="en-GB" dirty="0" err="1"/>
          </a:p>
          <a:p>
            <a:pPr>
              <a:buClr>
                <a:srgbClr val="1287C3"/>
              </a:buClr>
            </a:pPr>
            <a:r>
              <a:rPr lang="en-GB" dirty="0">
                <a:ea typeface="+mn-lt"/>
                <a:cs typeface="+mn-lt"/>
                <a:hlinkClick r:id="rId9"/>
              </a:rPr>
              <a:t>https://onlinesportmanagement.ku.edu/community/leadership-and-management-in-sports</a:t>
            </a:r>
            <a:endParaRPr lang="en-GB" dirty="0"/>
          </a:p>
          <a:p>
            <a:pPr>
              <a:buClr>
                <a:srgbClr val="1287C3"/>
              </a:buClr>
            </a:pPr>
            <a:r>
              <a:rPr lang="en-GB" dirty="0">
                <a:ea typeface="+mn-lt"/>
                <a:cs typeface="+mn-lt"/>
                <a:hlinkClick r:id="rId10"/>
              </a:rPr>
              <a:t>https://www.rugbyworld.com/countries/wales-countries/warren-gatland-appoints-new-wales-attack-and-defence-coaches-149147</a:t>
            </a:r>
            <a:endParaRPr lang="en-GB" dirty="0">
              <a:ea typeface="+mn-lt"/>
              <a:cs typeface="+mn-lt"/>
            </a:endParaRPr>
          </a:p>
          <a:p>
            <a:pPr>
              <a:buClr>
                <a:srgbClr val="1287C3"/>
              </a:buClr>
            </a:pPr>
            <a:endParaRPr lang="en-GB" dirty="0">
              <a:ea typeface="+mn-lt"/>
              <a:cs typeface="+mn-lt"/>
            </a:endParaRPr>
          </a:p>
          <a:p>
            <a:pPr>
              <a:buClr>
                <a:srgbClr val="1287C3"/>
              </a:buClr>
            </a:pPr>
            <a:endParaRPr lang="en-GB" dirty="0"/>
          </a:p>
          <a:p>
            <a:pPr>
              <a:buClr>
                <a:srgbClr val="1287C3"/>
              </a:buClr>
            </a:pPr>
            <a:endParaRPr lang="en-GB" dirty="0"/>
          </a:p>
        </p:txBody>
      </p:sp>
    </p:spTree>
    <p:extLst>
      <p:ext uri="{BB962C8B-B14F-4D97-AF65-F5344CB8AC3E}">
        <p14:creationId xmlns:p14="http://schemas.microsoft.com/office/powerpoint/2010/main" val="38030602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64080D6-34DE-4277-97CC-2FB3812846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people playing tennis&#10;&#10;AI-generated content may be incorrect.">
            <a:extLst>
              <a:ext uri="{FF2B5EF4-FFF2-40B4-BE49-F238E27FC236}">
                <a16:creationId xmlns:a16="http://schemas.microsoft.com/office/drawing/2014/main" id="{77EAF753-BBF0-AD93-FBB3-984F927639D1}"/>
              </a:ext>
            </a:extLst>
          </p:cNvPr>
          <p:cNvPicPr>
            <a:picLocks noChangeAspect="1"/>
          </p:cNvPicPr>
          <p:nvPr/>
        </p:nvPicPr>
        <p:blipFill>
          <a:blip r:embed="rId2">
            <a:alphaModFix amt="40000"/>
          </a:blip>
          <a:srcRect l="385" r="60"/>
          <a:stretch/>
        </p:blipFill>
        <p:spPr>
          <a:xfrm>
            <a:off x="20" y="10"/>
            <a:ext cx="12191980" cy="6857990"/>
          </a:xfrm>
          <a:prstGeom prst="rect">
            <a:avLst/>
          </a:prstGeom>
        </p:spPr>
      </p:pic>
      <p:sp>
        <p:nvSpPr>
          <p:cNvPr id="2" name="Title 1">
            <a:extLst>
              <a:ext uri="{FF2B5EF4-FFF2-40B4-BE49-F238E27FC236}">
                <a16:creationId xmlns:a16="http://schemas.microsoft.com/office/drawing/2014/main" id="{0F378AB0-BAE5-2FED-457F-02B18A4D627B}"/>
              </a:ext>
            </a:extLst>
          </p:cNvPr>
          <p:cNvSpPr>
            <a:spLocks noGrp="1"/>
          </p:cNvSpPr>
          <p:nvPr>
            <p:ph type="ctrTitle"/>
          </p:nvPr>
        </p:nvSpPr>
        <p:spPr>
          <a:xfrm>
            <a:off x="2928401" y="1380068"/>
            <a:ext cx="8574622" cy="2616199"/>
          </a:xfrm>
        </p:spPr>
        <p:txBody>
          <a:bodyPr>
            <a:normAutofit/>
          </a:bodyPr>
          <a:lstStyle/>
          <a:p>
            <a:r>
              <a:rPr lang="en-GB" dirty="0"/>
              <a:t>Thank you for your time listening and questions </a:t>
            </a:r>
          </a:p>
        </p:txBody>
      </p:sp>
    </p:spTree>
    <p:extLst>
      <p:ext uri="{BB962C8B-B14F-4D97-AF65-F5344CB8AC3E}">
        <p14:creationId xmlns:p14="http://schemas.microsoft.com/office/powerpoint/2010/main" val="475889042"/>
      </p:ext>
    </p:extLst>
  </p:cSld>
  <p:clrMapOvr>
    <a:overrideClrMapping bg1="dk1" tx1="lt1" bg2="dk2" tx2="lt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Parallax</vt:lpstr>
      <vt:lpstr>Leadership in sports </vt:lpstr>
      <vt:lpstr>Aims and structure </vt:lpstr>
      <vt:lpstr>Definition of leadership in sports context </vt:lpstr>
      <vt:lpstr>Leadership theories </vt:lpstr>
      <vt:lpstr>Leadership Theories</vt:lpstr>
      <vt:lpstr>Practical challenges </vt:lpstr>
      <vt:lpstr>Evaluation </vt:lpstr>
      <vt:lpstr>Evaluation </vt:lpstr>
      <vt:lpstr>Key findings </vt:lpstr>
      <vt:lpstr>Final perspective </vt:lpstr>
      <vt:lpstr>Concluding statement  </vt:lpstr>
      <vt:lpstr>References </vt:lpstr>
      <vt:lpstr>Thank you for your time listening and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836</cp:revision>
  <dcterms:created xsi:type="dcterms:W3CDTF">2025-03-06T20:20:17Z</dcterms:created>
  <dcterms:modified xsi:type="dcterms:W3CDTF">2026-03-05T23:29:01Z</dcterms:modified>
</cp:coreProperties>
</file>