
<file path=[Content_Types].xml><?xml version="1.0" encoding="utf-8"?>
<Types xmlns="http://schemas.openxmlformats.org/package/2006/content-types">
  <Default Extension="rels" ContentType="application/vnd.openxmlformats-package.relationships+xml"/>
  <Default Extension="xml" ContentType="applicatio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Lst>
  <p:sldSz cx="9144000" cy="5143500"/>
  <p:notesSz cx="6857895" cy="9143861"/>
  <p:kinsoku lang="zh-CN" invalStChars="!%),.:;?]}¨·ˇˉ་―‖’”…‰∶、。〃々〉》」』】〕〗！＂＇％），．：；？］｀｜｝～￠" invalEndChars="([{·‘“〈《「『【〔〖（．［｛￡￥"/>
  <p:defaultTextStyle>
    <a:defPPr>
      <a:defRPr lang="zh-CN"/>
    </a:defPPr>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6666" autoAdjust="0"/>
    <p:restoredTop sz="100000" autoAdjust="0"/>
  </p:normalViewPr>
  <p:slideViewPr>
    <p:cSldViewPr snapToGrid="0">
      <p:cViewPr varScale="1">
        <p:scale>
          <a:sx n="112" d="100"/>
          <a:sy n="112" d="100"/>
        </p:scale>
        <p:origin x="0" y="0"/>
      </p:cViewPr>
      <p:guideLst>
        <p:guide orient="horz" pos="1616"/>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5" name="对象"/>
          <p:cNvSpPr>
            <a:spLocks noGrp="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w="9525" cmpd="sng" cap="flat">
            <a:solidFill>
              <a:srgbClr val="000000"/>
            </a:solidFill>
            <a:prstDash val="solid"/>
            <a:round/>
          </a:ln>
        </p:spPr>
      </p:sp>
      <p:sp>
        <p:nvSpPr>
          <p:cNvPr id="6" name="文本框"/>
          <p:cNvSpPr>
            <a:spLocks noGrp="1"/>
          </p:cNvSpPr>
          <p:nvPr>
            <p:ph type="body" idx="1"/>
          </p:nvPr>
        </p:nvSpPr>
        <p:spPr>
          <a:xfrm rot="0">
            <a:off x="685800" y="4343400"/>
            <a:ext cx="5486400" cy="4114800"/>
          </a:xfrm>
          <a:prstGeom prst="rect"/>
          <a:noFill/>
          <a:ln w="12700" cmpd="sng" cap="flat">
            <a:noFill/>
            <a:prstDash val="solid"/>
            <a:round/>
          </a:ln>
        </p:spPr>
        <p:txBody>
          <a:bodyPr vert="horz" wrap="square" lIns="91425" tIns="91425" rIns="91425" bIns="91425" anchor="t" anchorCtr="0">
            <a:prstTxWarp prst="textNoShape"/>
          </a:bodyPr>
          <a:lstStyle/>
          <a:p>
            <a:pPr marL="457200" indent="-298450">
              <a:spcBef>
                <a:spcPts val="0"/>
              </a:spcBef>
              <a:spcAft>
                <a:spcPts val="0"/>
              </a:spcAft>
              <a:buSzPts val="1100"/>
              <a:buFont typeface="Droid Sans"/>
              <a:buChar char="●"/>
            </a:pPr>
            <a:endParaRPr lang="zh-CN" altLang="en-US"/>
          </a:p>
        </p:txBody>
      </p:sp>
    </p:spTree>
    <p:extLst>
      <p:ext uri="{BB962C8B-B14F-4D97-AF65-F5344CB8AC3E}">
        <p14:creationId xmlns:p14="http://schemas.microsoft.com/office/powerpoint/2010/main" val="1338076739"/>
      </p:ext>
    </p:extLst>
  </p:cSld>
  <p:clrMap bg1="lt1" tx1="dk1" bg2="lt2" tx2="dk2" accent1="accent1" accent2="accent2" accent3="accent3" accent4="accent4" accent5="accent5" accent6="accent6" hlink="hlink" folHlink="folHlink"/>
  <p:hf sldNum="1" hdr="0" ftr="0" dt="0"/>
  <p:notesStyle>
    <a:lvl1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1pPr>
    <a:lvl2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2pPr>
    <a:lvl3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3pPr>
    <a:lvl4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4pPr>
    <a:lvl5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5pPr>
    <a:lvl6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6pPr>
    <a:lvl7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7pPr>
    <a:lvl8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8pPr>
    <a:lvl9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17" name="对象"/>
          <p:cNvSpPr>
            <a:spLocks noGrp="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118146423"/>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30"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global business environment refers to the conditions in different countries that are beyond the control of an organization’s home environment and affect decision-making regarding resources and capabilities. After the pandemic the business landscape across the globe has seen numerous obstacles. Various companies continue to grapple with the process of transiting from the effects of the Covid-19 pandemic to a more stable and secure condition. </a:t>
            </a:r>
            <a:endParaRPr lang="zh-CN" altLang="en-US"/>
          </a:p>
        </p:txBody>
      </p:sp>
    </p:spTree>
    <p:extLst>
      <p:ext uri="{BB962C8B-B14F-4D97-AF65-F5344CB8AC3E}">
        <p14:creationId xmlns:p14="http://schemas.microsoft.com/office/powerpoint/2010/main" val="1442777564"/>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34"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Tesco is well reputed british multinational grocery and general merchandise based in United Kingdom. Jack Cohen is the founder of Tesco in the year 1919 as a group of stalls in London market. It functions in various countries and is well known for providing excellent customer service.</a:t>
            </a:r>
            <a:endParaRPr lang="zh-CN" altLang="en-US"/>
          </a:p>
        </p:txBody>
      </p:sp>
    </p:spTree>
    <p:extLst>
      <p:ext uri="{BB962C8B-B14F-4D97-AF65-F5344CB8AC3E}">
        <p14:creationId xmlns:p14="http://schemas.microsoft.com/office/powerpoint/2010/main" val="758782600"/>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38"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Post pandemic Tesco has faced a market failure because of various reasons. THis market failure negatively impacted the overall performance and position of the company. The economic stability of this company has been disrupted by this failure. Moreover, major employees of this company loses their jobs because of the lay off.</a:t>
            </a:r>
            <a:endParaRPr lang="zh-CN" altLang="en-US"/>
          </a:p>
        </p:txBody>
      </p:sp>
    </p:spTree>
    <p:extLst>
      <p:ext uri="{BB962C8B-B14F-4D97-AF65-F5344CB8AC3E}">
        <p14:creationId xmlns:p14="http://schemas.microsoft.com/office/powerpoint/2010/main" val="1371200187"/>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42"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decline of the profit was primarily due to the coronavirus pandemic which resulted in additional costs amounting to approximately </a:t>
            </a:r>
            <a:r>
              <a:rPr lang="en-US" altLang="zh-CN" sz="1200">
                <a:solidFill>
                  <a:srgbClr val="121212"/>
                </a:solidFill>
                <a:latin typeface="Times New Roman" pitchFamily="0" charset="0"/>
                <a:ea typeface="Times New Roman" pitchFamily="0" charset="0"/>
                <a:cs typeface="Times New Roman" pitchFamily="0" charset="0"/>
                <a:sym typeface="Times New Roman" pitchFamily="0" charset="0"/>
              </a:rPr>
              <a:t>£</a:t>
            </a: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900m. Despite this loss Tesco still gain a slight increment.</a:t>
            </a:r>
            <a:endParaRPr lang="zh-CN" altLang="en-US"/>
          </a:p>
        </p:txBody>
      </p:sp>
    </p:spTree>
    <p:extLst>
      <p:ext uri="{BB962C8B-B14F-4D97-AF65-F5344CB8AC3E}">
        <p14:creationId xmlns:p14="http://schemas.microsoft.com/office/powerpoint/2010/main" val="533446446"/>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46"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7"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After the pandemic various changes happened in the worldwide business environment. One of the most important factors is the change in customer behavior.</a:t>
            </a:r>
            <a:endParaRPr lang="zh-CN" altLang="en-US"/>
          </a:p>
        </p:txBody>
      </p:sp>
    </p:spTree>
    <p:extLst>
      <p:ext uri="{BB962C8B-B14F-4D97-AF65-F5344CB8AC3E}">
        <p14:creationId xmlns:p14="http://schemas.microsoft.com/office/powerpoint/2010/main" val="1517269973"/>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50"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5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45720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To adjust with the new changes Tesco has implemented various AI tools to effectively manage the internal and external business.</a:t>
            </a:r>
            <a:endParaRPr lang="zh-CN" altLang="en-US"/>
          </a:p>
        </p:txBody>
      </p:sp>
    </p:spTree>
    <p:extLst>
      <p:ext uri="{BB962C8B-B14F-4D97-AF65-F5344CB8AC3E}">
        <p14:creationId xmlns:p14="http://schemas.microsoft.com/office/powerpoint/2010/main" val="1690934017"/>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54"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5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Tesco utilizes various competitive approaches to stand out and differentiate itself in the competitive market and acquire competitive advantages. The strategies like price leadership, product differentiation and utilization of both offline and online stores helped Tesco to maintain its reputation in the market and build trust and loyalty of customers.</a:t>
            </a:r>
            <a:endParaRPr lang="zh-CN" altLang="en-US"/>
          </a:p>
        </p:txBody>
      </p:sp>
    </p:spTree>
    <p:extLst>
      <p:ext uri="{BB962C8B-B14F-4D97-AF65-F5344CB8AC3E}">
        <p14:creationId xmlns:p14="http://schemas.microsoft.com/office/powerpoint/2010/main" val="171354329"/>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58"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5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566869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rgbClr val="2A3990"/>
        </a:solidFill>
      </p:bgPr>
    </p:bg>
    <p:spTree>
      <p:nvGrpSpPr>
        <p:cNvPr id="1" name=""/>
        <p:cNvGrpSpPr/>
        <p:nvPr/>
      </p:nvGrpSpPr>
      <p:grpSpPr>
        <a:xfrm>
          <a:off x="0" y="0"/>
          <a:ext cx="0" cy="0"/>
          <a:chOff x="0" y="0"/>
          <a:chExt cx="0" cy="0"/>
        </a:xfrm>
      </p:grpSpPr>
      <p:grpSp>
        <p:nvGrpSpPr>
          <p:cNvPr id="12" name="组合"/>
          <p:cNvGrpSpPr>
            <a:grpSpLocks/>
          </p:cNvGrpSpPr>
          <p:nvPr/>
        </p:nvGrpSpPr>
        <p:grpSpPr>
          <a:xfrm>
            <a:off x="6098378" y="5"/>
            <a:ext cx="3045624" cy="2030570"/>
            <a:chOff x="6098378" y="5"/>
            <a:chExt cx="3045624" cy="2030570"/>
          </a:xfrm>
        </p:grpSpPr>
        <p:sp>
          <p:nvSpPr>
            <p:cNvPr id="7" name="矩形"/>
            <p:cNvSpPr>
              <a:spLocks/>
            </p:cNvSpPr>
            <p:nvPr/>
          </p:nvSpPr>
          <p:spPr>
            <a:xfrm rot="0">
              <a:off x="8128803" y="16"/>
              <a:ext cx="1015199" cy="1015200"/>
            </a:xfrm>
            <a:prstGeom prst="rect"/>
            <a:solidFill>
              <a:schemeClr val="accent1"/>
            </a:solidFill>
            <a:ln w="12700" cmpd="sng" cap="flat">
              <a:noFill/>
              <a:prstDash val="solid"/>
              <a:round/>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8" name="右三角"/>
            <p:cNvSpPr>
              <a:spLocks/>
            </p:cNvSpPr>
            <p:nvPr/>
          </p:nvSpPr>
          <p:spPr>
            <a:xfrm flipH="1" rot="0">
              <a:off x="7113463" y="5"/>
              <a:ext cx="1015199" cy="1015200"/>
            </a:xfrm>
            <a:prstGeom prst="rtTriangle"/>
            <a:solidFill>
              <a:schemeClr val="accent2"/>
            </a:solidFill>
            <a:ln w="12700" cmpd="sng" cap="flat">
              <a:noFill/>
              <a:prstDash val="solid"/>
              <a:round/>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9" name="右三角"/>
            <p:cNvSpPr>
              <a:spLocks/>
            </p:cNvSpPr>
            <p:nvPr/>
          </p:nvSpPr>
          <p:spPr>
            <a:xfrm flipH="1" rot="10800000">
              <a:off x="7113587" y="107"/>
              <a:ext cx="1015199" cy="1015200"/>
            </a:xfrm>
            <a:prstGeom prst="rtTriangle"/>
            <a:solidFill>
              <a:schemeClr val="accent6"/>
            </a:solidFill>
            <a:ln w="12700" cmpd="sng" cap="flat">
              <a:noFill/>
              <a:prstDash val="solid"/>
              <a:round/>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10" name="右三角"/>
            <p:cNvSpPr>
              <a:spLocks/>
            </p:cNvSpPr>
            <p:nvPr/>
          </p:nvSpPr>
          <p:spPr>
            <a:xfrm rot="10800000">
              <a:off x="6098378" y="96"/>
              <a:ext cx="1015199" cy="1015200"/>
            </a:xfrm>
            <a:prstGeom prst="rtTriangle"/>
            <a:solidFill>
              <a:schemeClr val="accent1"/>
            </a:solidFill>
            <a:ln w="12700" cmpd="sng" cap="flat">
              <a:noFill/>
              <a:prstDash val="solid"/>
              <a:round/>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11" name="右三角"/>
            <p:cNvSpPr>
              <a:spLocks/>
            </p:cNvSpPr>
            <p:nvPr/>
          </p:nvSpPr>
          <p:spPr>
            <a:xfrm rot="10800000">
              <a:off x="8128788" y="1015375"/>
              <a:ext cx="1015199" cy="1015200"/>
            </a:xfrm>
            <a:prstGeom prst="rtTriangle"/>
            <a:solidFill>
              <a:schemeClr val="accent6"/>
            </a:solidFill>
            <a:ln w="12700" cmpd="sng" cap="flat">
              <a:noFill/>
              <a:prstDash val="solid"/>
              <a:round/>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grpSp>
      <p:sp>
        <p:nvSpPr>
          <p:cNvPr id="13" name="文本框"/>
          <p:cNvSpPr>
            <a:spLocks noGrp="1"/>
          </p:cNvSpPr>
          <p:nvPr>
            <p:ph type="ctrTitle"/>
          </p:nvPr>
        </p:nvSpPr>
        <p:spPr>
          <a:xfrm rot="0">
            <a:off x="598100" y="1775222"/>
            <a:ext cx="8222100" cy="838800"/>
          </a:xfrm>
          <a:prstGeom prst="rect"/>
          <a:noFill/>
          <a:ln w="12700" cmpd="sng" cap="flat">
            <a:noFill/>
            <a:prstDash val="solid"/>
            <a:round/>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14" name="文本框"/>
          <p:cNvSpPr>
            <a:spLocks noGrp="1"/>
          </p:cNvSpPr>
          <p:nvPr>
            <p:ph type="subTitle" idx="1"/>
          </p:nvPr>
        </p:nvSpPr>
        <p:spPr>
          <a:xfrm rot="0">
            <a:off x="598088" y="2715912"/>
            <a:ext cx="8222100" cy="4329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15" name="文本框"/>
          <p:cNvSpPr>
            <a:spLocks noGrp="1"/>
          </p:cNvSpPr>
          <p:nvPr>
            <p:ph type="sldNum"/>
          </p:nvPr>
        </p:nvSpPr>
        <p:spPr>
          <a:xfrm rot="0">
            <a:off x="8460431" y="4651190"/>
            <a:ext cx="548700" cy="393600"/>
          </a:xfrm>
          <a:prstGeom prst="rect"/>
          <a:noFill/>
          <a:ln w="12700" cmpd="sng" cap="flat">
            <a:noFill/>
            <a:prstDash val="solid"/>
            <a:round/>
          </a:ln>
        </p:spPr>
        <p:txBody>
          <a:bodyPr vert="horz" wrap="square" lIns="91425" tIns="91425" rIns="91425" bIns="91425"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b="0" i="0" u="none" strike="noStrike" kern="0" cap="none" spc="0" baseline="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496100326"/>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279770477"/>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4909458"/>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52301352"/>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79725438"/>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1426972"/>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73181364"/>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113891390"/>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00106634"/>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15833877"/>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61454955"/>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rgbClr val="FFFFFF"/>
        </a:solidFill>
      </p:bgPr>
    </p:bg>
    <p:spTree>
      <p:nvGrpSpPr>
        <p:cNvPr id="1" name=""/>
        <p:cNvGrpSpPr/>
        <p:nvPr/>
      </p:nvGrpSpPr>
      <p:grpSpPr>
        <a:xfrm xmlns:a="http://schemas.openxmlformats.org/drawingml/2006/main">
          <a:off x="0" y="0"/>
          <a:ext cx="0" cy="0"/>
          <a:chOff x="0" y="0"/>
          <a:chExt cx="0" cy="0"/>
        </a:xfrm>
      </p:grpSpPr>
      <p:grpSp>
        <p:nvGrpSpPr>
          <p:cNvPr id="24" name="组合"/>
          <p:cNvGrpSpPr>
            <a:grpSpLocks xmlns:a="http://schemas.openxmlformats.org/drawingml/2006/main"/>
          </p:cNvGrpSpPr>
          <p:nvPr/>
        </p:nvGrpSpPr>
        <p:grpSpPr>
          <a:xfrm xmlns:a="http://schemas.openxmlformats.org/drawingml/2006/main">
            <a:off x="0" y="3903669"/>
            <a:ext cx="9144000" cy="1239924"/>
            <a:chOff x="0" y="3903669"/>
            <a:chExt cx="9144000" cy="1239924"/>
          </a:xfrm>
        </p:grpSpPr>
        <p:sp>
          <p:nvSpPr>
            <p:cNvPr id="19" name="右三角"/>
            <p:cNvSpPr>
              <a:spLocks xmlns:a="http://schemas.openxmlformats.org/drawingml/2006/main"/>
            </p:cNvSpPr>
            <p:nvPr/>
          </p:nvSpPr>
          <p:spPr>
            <a:xfrm xmlns:a="http://schemas.openxmlformats.org/drawingml/2006/main" rot="0">
              <a:off x="8154895" y="3903669"/>
              <a:ext cx="989100" cy="987899"/>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20" name="右三角"/>
            <p:cNvSpPr>
              <a:spLocks xmlns:a="http://schemas.openxmlformats.org/drawingml/2006/main"/>
            </p:cNvSpPr>
            <p:nvPr/>
          </p:nvSpPr>
          <p:spPr>
            <a:xfrm xmlns:a="http://schemas.openxmlformats.org/drawingml/2006/main" flipH="1" rot="0">
              <a:off x="6181163" y="3903669"/>
              <a:ext cx="989100" cy="987899"/>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21" name="矩形"/>
            <p:cNvSpPr>
              <a:spLocks xmlns:a="http://schemas.openxmlformats.org/drawingml/2006/main"/>
            </p:cNvSpPr>
            <p:nvPr/>
          </p:nvSpPr>
          <p:spPr>
            <a:xfrm xmlns:a="http://schemas.openxmlformats.org/drawingml/2006/main" rot="0">
              <a:off x="7170274" y="3903669"/>
              <a:ext cx="989100" cy="987899"/>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22" name="右三角"/>
            <p:cNvSpPr>
              <a:spLocks xmlns:a="http://schemas.openxmlformats.org/drawingml/2006/main"/>
            </p:cNvSpPr>
            <p:nvPr/>
          </p:nvSpPr>
          <p:spPr>
            <a:xfrm xmlns:a="http://schemas.openxmlformats.org/drawingml/2006/main" rot="10800000">
              <a:off x="8154757" y="3903682"/>
              <a:ext cx="989100" cy="987899"/>
            </a:xfrm>
            <a:prstGeom xmlns:a="http://schemas.openxmlformats.org/drawingml/2006/main" prst="rtTriangle"/>
            <a:solidFill xmlns:a="http://schemas.openxmlformats.org/drawingml/2006/main">
              <a:schemeClr val="accent3"/>
            </a:solidFill>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sp>
          <p:nvSpPr>
            <p:cNvPr id="23" name="矩形"/>
            <p:cNvSpPr>
              <a:spLocks xmlns:a="http://schemas.openxmlformats.org/drawingml/2006/main"/>
            </p:cNvSpPr>
            <p:nvPr/>
          </p:nvSpPr>
          <p:spPr>
            <a:xfrm xmlns:a="http://schemas.openxmlformats.org/drawingml/2006/main" rot="0">
              <a:off x="0" y="4891594"/>
              <a:ext cx="9144000" cy="251999"/>
            </a:xfrm>
            <a:prstGeom xmlns:a="http://schemas.openxmlformats.org/drawingml/2006/main" prst="rect"/>
            <a:solidFill xmlns:a="http://schemas.openxmlformats.org/drawingml/2006/main">
              <a:srgbClr val="2A3990"/>
            </a:solidFill>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Arial" pitchFamily="0" charset="0"/>
                <a:sym typeface="Arial" pitchFamily="0" charset="0"/>
              </a:endParaRPr>
            </a:p>
          </p:txBody>
        </p:sp>
      </p:grpSp>
      <p:sp>
        <p:nvSpPr>
          <p:cNvPr id="25" name="文本框"/>
          <p:cNvSpPr>
            <a:spLocks xmlns:a="http://schemas.openxmlformats.org/drawingml/2006/main" noGrp="1"/>
          </p:cNvSpPr>
          <p:nvPr>
            <p:ph type="title"/>
          </p:nvPr>
        </p:nvSpPr>
        <p:spPr>
          <a:xfrm xmlns:a="http://schemas.openxmlformats.org/drawingml/2006/main" rot="0">
            <a:off x="311700" y="410000"/>
            <a:ext cx="8520600" cy="6078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a:spcBef>
                <a:spcPts val="0"/>
              </a:spcBef>
              <a:spcAft>
                <a:spcPts val="0"/>
              </a:spcAft>
              <a:buNone/>
            </a:pPr>
            <a:endParaRPr lang="zh-CN" altLang="en-US"/>
          </a:p>
        </p:txBody>
      </p:sp>
      <p:sp>
        <p:nvSpPr>
          <p:cNvPr id="26" name="文本框"/>
          <p:cNvSpPr>
            <a:spLocks xmlns:a="http://schemas.openxmlformats.org/drawingml/2006/main" noGrp="1"/>
          </p:cNvSpPr>
          <p:nvPr>
            <p:ph type="body" idx="1"/>
          </p:nvPr>
        </p:nvSpPr>
        <p:spPr>
          <a:xfrm xmlns:a="http://schemas.openxmlformats.org/drawingml/2006/main" rot="0">
            <a:off x="311700" y="1229875"/>
            <a:ext cx="8520600" cy="33390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marL="457200" indent="-342900">
              <a:spcBef>
                <a:spcPts val="0"/>
              </a:spcBef>
              <a:spcAft>
                <a:spcPts val="0"/>
              </a:spcAft>
              <a:buSzPts val="1800"/>
              <a:buFont typeface="Droid Sans"/>
              <a:buChar char="●"/>
            </a:pPr>
            <a:endParaRPr lang="zh-CN" altLang="en-US"/>
          </a:p>
        </p:txBody>
      </p:sp>
      <p:sp>
        <p:nvSpPr>
          <p:cNvPr id="27" name="文本框"/>
          <p:cNvSpPr>
            <a:spLocks xmlns:a="http://schemas.openxmlformats.org/drawingml/2006/main" noGrp="1"/>
          </p:cNvSpPr>
          <p:nvPr>
            <p:ph type="sldNum"/>
          </p:nvPr>
        </p:nvSpPr>
        <p:spPr>
          <a:xfrm xmlns:a="http://schemas.openxmlformats.org/drawingml/2006/main" rot="0">
            <a:off x="8460431" y="4651190"/>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581809534"/>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a:spcBef>
                <a:spcPts val="0"/>
              </a:spcBef>
              <a:spcAft>
                <a:spcPts val="0"/>
              </a:spcAft>
              <a:buNone/>
            </a:pPr>
            <a:endParaRPr lang="zh-CN" altLang="en-US"/>
          </a:p>
        </p:txBody>
      </p:sp>
      <p:sp>
        <p:nvSpPr>
          <p:cNvPr id="3"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nSpc>
                <a:spcPct val="115000"/>
              </a:lnSpc>
              <a:spcBef>
                <a:spcPts val="0"/>
              </a:spcBef>
              <a:spcAft>
                <a:spcPts val="0"/>
              </a:spcAft>
              <a:buClr>
                <a:srgbClr val="434343"/>
              </a:buClr>
              <a:buSzPts val="1800"/>
              <a:buFont typeface="Roboto" pitchFamily="0" charset="0"/>
              <a:buChar char="●"/>
            </a:pPr>
            <a:endParaRPr lang="zh-CN" altLang="en-US"/>
          </a:p>
        </p:txBody>
      </p:sp>
      <p:sp>
        <p:nvSpPr>
          <p:cNvPr id="4" name="文本框"/>
          <p:cNvSpPr>
            <a:spLocks noGrp="1"/>
          </p:cNvSpPr>
          <p:nvPr>
            <p:ph type="sldNum"/>
          </p:nvPr>
        </p:nvSpPr>
        <p:spPr>
          <a:xfrm rot="0">
            <a:off x="8460431" y="4651190"/>
            <a:ext cx="548700" cy="393600"/>
          </a:xfrm>
          <a:prstGeom prst="rect"/>
          <a:noFill/>
          <a:ln w="12700" cmpd="sng" cap="flat">
            <a:noFill/>
            <a:prstDash val="solid"/>
            <a:round/>
          </a:ln>
        </p:spPr>
        <p:txBody>
          <a:bodyPr vert="horz" wrap="square" lIns="91425" tIns="91425" rIns="91425" bIns="91425" anchor="ctr" anchorCtr="0">
            <a:prstTxWarp prst="textNoShape"/>
          </a:bodyPr>
          <a:lstStyle/>
          <a:p>
            <a:pPr marL="0" indent="0" algn="r">
              <a:spcBef>
                <a:spcPts val="0"/>
              </a:spcBef>
              <a:spcAft>
                <a:spcPts val="0"/>
              </a:spcAft>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031086171"/>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p:titleStyle>
    <p:body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hyperlink" Target="https://ejournal.aibpmjournals.com/index.php/JCDA/article/download/807/772" TargetMode="External"/><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rgbClr val="2A3990"/>
        </a:solidFill>
      </p:bgPr>
    </p:bg>
    <p:spTree>
      <p:nvGrpSpPr>
        <p:cNvPr id="1" name=""/>
        <p:cNvGrpSpPr/>
        <p:nvPr/>
      </p:nvGrpSpPr>
      <p:grpSpPr>
        <a:xfrm>
          <a:off x="0" y="0"/>
          <a:ext cx="0" cy="0"/>
          <a:chOff x="0" y="0"/>
          <a:chExt cx="0" cy="0"/>
        </a:xfrm>
      </p:grpSpPr>
      <p:sp>
        <p:nvSpPr>
          <p:cNvPr id="16" name="文本框"/>
          <p:cNvSpPr>
            <a:spLocks noGrp="1"/>
          </p:cNvSpPr>
          <p:nvPr>
            <p:ph type="ctrTitle"/>
          </p:nvPr>
        </p:nvSpPr>
        <p:spPr>
          <a:xfrm rot="0">
            <a:off x="460950" y="2879397"/>
            <a:ext cx="8222101" cy="838800"/>
          </a:xfrm>
          <a:prstGeom prst="rect"/>
          <a:noFill/>
          <a:ln w="12700" cmpd="sng" cap="flat">
            <a:noFill/>
            <a:prstDash val="solid"/>
            <a:round/>
          </a:ln>
        </p:spPr>
        <p:txBody>
          <a:bodyPr vert="horz" wrap="square" lIns="91425" tIns="91425" rIns="91425" bIns="91425" anchor="b" anchorCtr="0">
            <a:prstTxWarp prst="textNoShape"/>
          </a:bodyPr>
          <a:lstStyle/>
          <a:p>
            <a:pPr marL="0" indent="0" algn="ctr">
              <a:lnSpc>
                <a:spcPct val="100000"/>
              </a:lnSpc>
              <a:spcBef>
                <a:spcPts val="0"/>
              </a:spcBef>
              <a:spcAft>
                <a:spcPts val="0"/>
              </a:spcAft>
              <a:buNone/>
            </a:pPr>
            <a:r>
              <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rPr>
              <a:t>A Critical Analysis of the Global</a:t>
            </a:r>
            <a:endPar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00000"/>
              </a:lnSpc>
              <a:spcBef>
                <a:spcPts val="0"/>
              </a:spcBef>
              <a:spcAft>
                <a:spcPts val="0"/>
              </a:spcAft>
              <a:buNone/>
            </a:pPr>
            <a:r>
              <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rPr>
              <a:t>Business Environment - Post Pandemic</a:t>
            </a:r>
            <a:endPar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00000"/>
              </a:lnSpc>
              <a:spcBef>
                <a:spcPts val="0"/>
              </a:spcBef>
              <a:spcAft>
                <a:spcPts val="0"/>
              </a:spcAft>
              <a:buNone/>
            </a:pPr>
            <a:endParaRPr lang="zh-CN" altLang="en-US"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endParaRPr>
          </a:p>
        </p:txBody>
      </p:sp>
    </p:spTree>
    <p:extLst>
      <p:ext uri="{BB962C8B-B14F-4D97-AF65-F5344CB8AC3E}">
        <p14:creationId xmlns:p14="http://schemas.microsoft.com/office/powerpoint/2010/main" val="1940911693"/>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61"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algn="ctr"/>
            <a:endParaRPr lang="en-US" altLang="zh-CN" sz="2200"/>
          </a:p>
          <a:p>
            <a:pPr algn="ctr"/>
            <a:endParaRPr lang="en-US" altLang="zh-CN" sz="2200"/>
          </a:p>
          <a:p>
            <a:pPr algn="ctr"/>
            <a:r>
              <a:rPr lang="en-US" altLang="zh-CN" sz="2200"/>
              <a:t>module code :- LLLCMB7001</a:t>
            </a:r>
            <a:endParaRPr lang="en-US" altLang="zh-CN" sz="2200"/>
          </a:p>
          <a:p>
            <a:pPr algn="ctr"/>
            <a:r>
              <a:rPr lang="en-US" altLang="zh-CN" sz="2200"/>
              <a:t>Subject :- Marketing Management </a:t>
            </a:r>
            <a:endParaRPr lang="en-US" altLang="zh-CN" sz="2200"/>
          </a:p>
          <a:p>
            <a:pPr algn="ctr"/>
            <a:r>
              <a:rPr lang="en-US" altLang="zh-CN" sz="2200"/>
              <a:t>Name :- Nihar shah </a:t>
            </a:r>
            <a:endParaRPr lang="en-US" altLang="zh-CN" sz="2200"/>
          </a:p>
          <a:p>
            <a:pPr algn="ctr"/>
            <a:r>
              <a:rPr lang="en-US" altLang="zh-CN" sz="2200"/>
              <a:t>Student ID :- 2237234</a:t>
            </a:r>
            <a:endParaRPr lang="zh-CN" altLang="en-US" sz="2200"/>
          </a:p>
        </p:txBody>
      </p:sp>
    </p:spTree>
    <p:extLst>
      <p:ext uri="{BB962C8B-B14F-4D97-AF65-F5344CB8AC3E}">
        <p14:creationId xmlns:p14="http://schemas.microsoft.com/office/powerpoint/2010/main" val="425393478"/>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28"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0" i="0" u="none" strike="noStrike" kern="0" cap="none" spc="0" baseline="0">
                <a:solidFill>
                  <a:srgbClr val="000000"/>
                </a:solidFill>
                <a:latin typeface="Arial" pitchFamily="0" charset="0"/>
                <a:ea typeface="Arial" pitchFamily="0" charset="0"/>
                <a:cs typeface="Lucida Sans"/>
              </a:rPr>
              <a:t>Introduction</a:t>
            </a:r>
            <a:endParaRPr lang="zh-CN" altLang="en-US" sz="1300" b="0" i="0" u="none" strike="noStrike" kern="0" cap="none" spc="0" baseline="0">
              <a:solidFill>
                <a:srgbClr val="000000"/>
              </a:solidFill>
              <a:latin typeface="Arial" pitchFamily="0" charset="0"/>
              <a:ea typeface="Arial" pitchFamily="0" charset="0"/>
              <a:cs typeface="Lucida Sans"/>
            </a:endParaRPr>
          </a:p>
        </p:txBody>
      </p:sp>
      <p:sp>
        <p:nvSpPr>
          <p:cNvPr id="29"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Global Business environment includes conditions in different countries that affect decision-making for organizations.</a:t>
            </a:r>
            <a:endParaRPr lang="en-US" altLang="zh-CN"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It consists of the external environment and the internal environment.</a:t>
            </a:r>
            <a:endParaRPr lang="en-US" altLang="zh-CN"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multinational companies operate in various regions worldwide and they need to be familiar with various result regulations and cultures of other regions to effectively enhance their business globally.</a:t>
            </a:r>
            <a:endParaRPr lang="en-US" altLang="zh-CN"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However, post pandemic the changing global business environment is creating a challenging situation for organizations.</a:t>
            </a:r>
            <a:endParaRPr lang="zh-CN" altLang="en-US" sz="14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p:txBody>
      </p:sp>
    </p:spTree>
    <p:extLst>
      <p:ext uri="{BB962C8B-B14F-4D97-AF65-F5344CB8AC3E}">
        <p14:creationId xmlns:p14="http://schemas.microsoft.com/office/powerpoint/2010/main" val="929534903"/>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3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4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Background</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33"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is one of the biggest and most reputed multinational grocery and general merchandise company in the United Kingdom.</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It was established in 1919  by Jack Cohen as market stall in London (</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Rosnizam </a:t>
            </a:r>
            <a:r>
              <a:rPr lang="en-US" altLang="zh-CN" sz="1200" b="0" i="1"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et al. </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2020).</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functions in various countries and provides wide range of products involving groceries, electronics, and economic services.</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Famous for its excellent customer service and competitive costing</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Consistently works on adaptation and innovation for meeting customer expectations and latest trends in market.</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Tree>
    <p:extLst>
      <p:ext uri="{BB962C8B-B14F-4D97-AF65-F5344CB8AC3E}">
        <p14:creationId xmlns:p14="http://schemas.microsoft.com/office/powerpoint/2010/main" val="1410232781"/>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36"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b="1" i="1"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Impact of market failure in Tesco</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37"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Market failure is when the distribution of goods and services within a free market is ineffective from an economic perspective.</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failure often arises from individuals prioritizing immediate profits over long term stability.</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has faced market failure because of the Covid-19 pandemic.</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Market failure has resulted in supply chain disruption, joblessness of the employees and that has affected the total competitive landscape of the company.</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Tree>
    <p:extLst>
      <p:ext uri="{BB962C8B-B14F-4D97-AF65-F5344CB8AC3E}">
        <p14:creationId xmlns:p14="http://schemas.microsoft.com/office/powerpoint/2010/main" val="334158261"/>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40"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Challenges faced by Tesco post pandemic:</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41"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endParaRPr lang="en-US" altLang="zh-CN" sz="12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experienced a significant decline in profits, falling by nearly 20% to </a:t>
            </a:r>
            <a:r>
              <a:rPr lang="en-US" altLang="zh-CN" sz="12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£825m last year due to the Covid pandemic.</a:t>
            </a:r>
            <a:endParaRPr lang="en-US" altLang="zh-CN" sz="12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121212"/>
              </a:buClr>
              <a:buSzPts val="1200"/>
              <a:buFont typeface="Times New Roman" pitchFamily="0" charset="0"/>
              <a:buChar char="●"/>
            </a:pPr>
            <a:r>
              <a:rPr lang="en-US" altLang="zh-CN" sz="12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Despite the profit decline, Tesco, the largest retailer in the UK, managed to attract customers away from its competitors.</a:t>
            </a:r>
            <a:endParaRPr lang="en-US" altLang="zh-CN" sz="12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121212"/>
              </a:buClr>
              <a:buSzPts val="1200"/>
              <a:buFont typeface="Times New Roman" pitchFamily="0" charset="0"/>
              <a:buChar char="●"/>
            </a:pPr>
            <a:r>
              <a:rPr lang="en-US" altLang="zh-CN" sz="12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The company’s overall sales increased by slightly over 7%.</a:t>
            </a:r>
            <a:endParaRPr lang="en-US" altLang="zh-CN" sz="12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121212"/>
              </a:buClr>
              <a:buSzPts val="1200"/>
              <a:buFont typeface="Times New Roman" pitchFamily="0" charset="0"/>
              <a:buChar char="●"/>
            </a:pPr>
            <a:r>
              <a:rPr lang="en-US" altLang="zh-CN" sz="12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Tesco has faced inefficiency in the supply chain due to the Covid-19 pandemic.</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Tree>
    <p:extLst>
      <p:ext uri="{BB962C8B-B14F-4D97-AF65-F5344CB8AC3E}">
        <p14:creationId xmlns:p14="http://schemas.microsoft.com/office/powerpoint/2010/main" val="1743408862"/>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44"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Identified Key business factors for Market failure:</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45"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post Covid-19 pandemic global business has witnessed a huge change in customer behavior.</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Tree>
    <p:extLst>
      <p:ext uri="{BB962C8B-B14F-4D97-AF65-F5344CB8AC3E}">
        <p14:creationId xmlns:p14="http://schemas.microsoft.com/office/powerpoint/2010/main" val="168641952"/>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48"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Allocated resources of Tesco to cope up with current Challenges:</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49"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has implemented various strategies and technologies to align with the needs of the customers post pandemic.</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Tree>
    <p:extLst>
      <p:ext uri="{BB962C8B-B14F-4D97-AF65-F5344CB8AC3E}">
        <p14:creationId xmlns:p14="http://schemas.microsoft.com/office/powerpoint/2010/main" val="356514017"/>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5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12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Developing an effective competitive strategy for  Tesco:</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
        <p:nvSpPr>
          <p:cNvPr id="53"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uses price leadership strategy and draws attention to price effectivity and functional efficiency to provide best competitive prices.</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british multinational retailer also focuses on product differentiation by offering multiple range of items, involving self-brand and exclusive lines, and continuous efforts towards innovation and product standards.</a:t>
            </a:r>
            <a:endPar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2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employs multi platform trading by using both brick and mortar stores and online channels for reaching maximum customers and offering best shopping experiences.</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Tree>
    <p:extLst>
      <p:ext uri="{BB962C8B-B14F-4D97-AF65-F5344CB8AC3E}">
        <p14:creationId xmlns:p14="http://schemas.microsoft.com/office/powerpoint/2010/main" val="1799767262"/>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56"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0" i="0" u="none" strike="noStrike" kern="0" cap="none" spc="0" baseline="0">
                <a:solidFill>
                  <a:srgbClr val="000000"/>
                </a:solidFill>
                <a:latin typeface="Arial" pitchFamily="0" charset="0"/>
                <a:ea typeface="Arial" pitchFamily="0" charset="0"/>
                <a:cs typeface="Lucida Sans"/>
              </a:rPr>
              <a:t>References</a:t>
            </a:r>
            <a:endParaRPr lang="zh-CN" altLang="en-US" sz="1300" b="0" i="0" u="none" strike="noStrike" kern="0" cap="none" spc="0" baseline="0">
              <a:solidFill>
                <a:srgbClr val="000000"/>
              </a:solidFill>
              <a:latin typeface="Arial" pitchFamily="0" charset="0"/>
              <a:ea typeface="Arial" pitchFamily="0" charset="0"/>
              <a:cs typeface="Lucida Sans"/>
            </a:endParaRPr>
          </a:p>
        </p:txBody>
      </p:sp>
      <p:sp>
        <p:nvSpPr>
          <p:cNvPr id="57"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Rosnizam, M.R.A.B., Kee, D.M.H., Akhir, M.E.H.B.M., Shahqira, M., Yusoff, M.A.H.B.M., Budiman, R.S. and Alajmi, A.M., 2020. Market opportunities and challenges: A case study of Tesco. </a:t>
            </a:r>
            <a:r>
              <a:rPr lang="en-US" altLang="zh-CN" sz="1200" b="0" i="1"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Journal of the community development in Asia</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 </a:t>
            </a:r>
            <a:r>
              <a:rPr lang="en-US" altLang="zh-CN" sz="1200" b="0" i="1"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3</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(2), pp.18-27. Available at: </a:t>
            </a:r>
            <a:r>
              <a:rPr lang="en-US" altLang="zh-CN" sz="1200" b="0" i="0" u="sng" strike="noStrike" kern="0" cap="none" spc="0" baseline="0">
                <a:solidFill>
                  <a:srgbClr val="1155CC"/>
                </a:solidFill>
                <a:latin typeface="Times New Roman" pitchFamily="0" charset="0"/>
                <a:ea typeface="Times New Roman" pitchFamily="0" charset="0"/>
                <a:cs typeface="Times New Roman" pitchFamily="0" charset="0"/>
                <a:sym typeface="Times New Roman" pitchFamily="0" charset="0"/>
                <a:hlinkClick r:id="rId1"/>
              </a:rPr>
              <a:t>https://ejournal.aibpmjournals.com/index.php/JCDA/article/download/807/772</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 (Accessed on 10th July 2023)</a:t>
            </a:r>
            <a:endParaRPr lang="zh-CN" altLang="en-US" sz="1400" b="0" i="0" u="none" strike="noStrike" kern="0" cap="none" spc="0" baseline="0">
              <a:solidFill>
                <a:srgbClr val="000000"/>
              </a:solidFill>
              <a:latin typeface="Arial" pitchFamily="0" charset="0"/>
              <a:ea typeface="Arial" pitchFamily="0" charset="0"/>
              <a:cs typeface="Lucida Sans"/>
            </a:endParaRPr>
          </a:p>
        </p:txBody>
      </p:sp>
    </p:spTree>
    <p:extLst>
      <p:ext uri="{BB962C8B-B14F-4D97-AF65-F5344CB8AC3E}">
        <p14:creationId xmlns:p14="http://schemas.microsoft.com/office/powerpoint/2010/main" val="1541460264"/>
      </p:ext>
    </p:extLst>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999999"/>
      </a:dk2>
      <a:lt2>
        <a:srgbClr val="434343"/>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Geometric">
      <a:majorFont>
        <a:latin typeface=""/>
        <a:ea typeface=""/>
        <a:cs typeface=""/>
      </a:majorFont>
      <a:minorFont>
        <a:latin typeface=""/>
        <a:ea typeface=""/>
        <a:cs typeface=""/>
      </a:minorFont>
    </a:fontScheme>
    <a:fmtScheme name="Geometric">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F3F3F3"/>
      </a:dk2>
      <a:lt2>
        <a:srgbClr val="158158"/>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2</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0</cp:revision>
  <dcterms:modified xsi:type="dcterms:W3CDTF">2023-07-10T02:03:42Z</dcterms:modified>
</cp:coreProperties>
</file>