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44"/>
  </p:notesMasterIdLst>
  <p:handoutMasterIdLst>
    <p:handoutMasterId r:id="rId45"/>
  </p:handoutMasterIdLst>
  <p:sldIdLst>
    <p:sldId id="256" r:id="rId2"/>
    <p:sldId id="259" r:id="rId3"/>
    <p:sldId id="270" r:id="rId4"/>
    <p:sldId id="260" r:id="rId5"/>
    <p:sldId id="261" r:id="rId6"/>
    <p:sldId id="262" r:id="rId7"/>
    <p:sldId id="263" r:id="rId8"/>
    <p:sldId id="264" r:id="rId9"/>
    <p:sldId id="265" r:id="rId10"/>
    <p:sldId id="266" r:id="rId11"/>
    <p:sldId id="267" r:id="rId12"/>
    <p:sldId id="268"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269" r:id="rId43"/>
  </p:sldIdLst>
  <p:sldSz cx="9144000" cy="6858000" type="screen4x3"/>
  <p:notesSz cx="6858000" cy="9144000"/>
  <p:defaultTextStyle>
    <a:defPPr>
      <a:defRPr lang="en-GB"/>
    </a:defPPr>
    <a:lvl1pPr algn="r" rtl="0" fontAlgn="base">
      <a:spcBef>
        <a:spcPct val="0"/>
      </a:spcBef>
      <a:spcAft>
        <a:spcPct val="0"/>
      </a:spcAft>
      <a:defRPr kern="1200">
        <a:solidFill>
          <a:schemeClr val="tx1"/>
        </a:solidFill>
        <a:latin typeface="Arial" charset="0"/>
        <a:ea typeface="+mn-ea"/>
        <a:cs typeface="+mn-cs"/>
      </a:defRPr>
    </a:lvl1pPr>
    <a:lvl2pPr marL="457200" algn="r" rtl="0" fontAlgn="base">
      <a:spcBef>
        <a:spcPct val="0"/>
      </a:spcBef>
      <a:spcAft>
        <a:spcPct val="0"/>
      </a:spcAft>
      <a:defRPr kern="1200">
        <a:solidFill>
          <a:schemeClr val="tx1"/>
        </a:solidFill>
        <a:latin typeface="Arial" charset="0"/>
        <a:ea typeface="+mn-ea"/>
        <a:cs typeface="+mn-cs"/>
      </a:defRPr>
    </a:lvl2pPr>
    <a:lvl3pPr marL="914400" algn="r" rtl="0" fontAlgn="base">
      <a:spcBef>
        <a:spcPct val="0"/>
      </a:spcBef>
      <a:spcAft>
        <a:spcPct val="0"/>
      </a:spcAft>
      <a:defRPr kern="1200">
        <a:solidFill>
          <a:schemeClr val="tx1"/>
        </a:solidFill>
        <a:latin typeface="Arial" charset="0"/>
        <a:ea typeface="+mn-ea"/>
        <a:cs typeface="+mn-cs"/>
      </a:defRPr>
    </a:lvl3pPr>
    <a:lvl4pPr marL="1371600" algn="r" rtl="0" fontAlgn="base">
      <a:spcBef>
        <a:spcPct val="0"/>
      </a:spcBef>
      <a:spcAft>
        <a:spcPct val="0"/>
      </a:spcAft>
      <a:defRPr kern="1200">
        <a:solidFill>
          <a:schemeClr val="tx1"/>
        </a:solidFill>
        <a:latin typeface="Arial" charset="0"/>
        <a:ea typeface="+mn-ea"/>
        <a:cs typeface="+mn-cs"/>
      </a:defRPr>
    </a:lvl4pPr>
    <a:lvl5pPr marL="1828800" algn="r"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170" y="-72"/>
      </p:cViewPr>
      <p:guideLst>
        <p:guide orient="horz" pos="2160"/>
        <p:guide pos="2880"/>
      </p:guideLst>
    </p:cSldViewPr>
  </p:slideViewPr>
  <p:notesTextViewPr>
    <p:cViewPr>
      <p:scale>
        <a:sx n="1" d="1"/>
        <a:sy n="1" d="1"/>
      </p:scale>
      <p:origin x="0" y="0"/>
    </p:cViewPr>
  </p:notesText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endParaRPr lang="en-GB" altLang="en-US"/>
          </a:p>
        </p:txBody>
      </p:sp>
      <p:sp>
        <p:nvSpPr>
          <p:cNvPr id="6147"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6148"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1200"/>
            </a:lvl1pPr>
          </a:lstStyle>
          <a:p>
            <a:endParaRPr lang="en-GB" altLang="en-US"/>
          </a:p>
        </p:txBody>
      </p:sp>
      <p:sp>
        <p:nvSpPr>
          <p:cNvPr id="6149"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fld id="{724A2F43-336F-4D88-8231-CEBBFBFDA248}" type="slidenum">
              <a:rPr lang="en-GB" altLang="en-US"/>
              <a:pPr/>
              <a:t>‹#›</a:t>
            </a:fld>
            <a:endParaRPr lang="en-GB" altLang="en-US"/>
          </a:p>
        </p:txBody>
      </p:sp>
    </p:spTree>
    <p:extLst>
      <p:ext uri="{BB962C8B-B14F-4D97-AF65-F5344CB8AC3E}">
        <p14:creationId xmlns:p14="http://schemas.microsoft.com/office/powerpoint/2010/main" val="2163556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endParaRPr lang="en-GB" altLang="en-US"/>
          </a:p>
        </p:txBody>
      </p:sp>
      <p:sp>
        <p:nvSpPr>
          <p:cNvPr id="307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1200"/>
            </a:lvl1pPr>
          </a:lstStyle>
          <a:p>
            <a:endParaRPr lang="en-GB" altLang="en-US"/>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fld id="{BAF8B3DA-4291-4809-860A-62B47A8D9848}" type="slidenum">
              <a:rPr lang="en-GB" altLang="en-US"/>
              <a:pPr/>
              <a:t>‹#›</a:t>
            </a:fld>
            <a:endParaRPr lang="en-GB" altLang="en-US"/>
          </a:p>
        </p:txBody>
      </p:sp>
    </p:spTree>
    <p:extLst>
      <p:ext uri="{BB962C8B-B14F-4D97-AF65-F5344CB8AC3E}">
        <p14:creationId xmlns:p14="http://schemas.microsoft.com/office/powerpoint/2010/main" val="29337843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t>In 2002, the United Nations Economics and Social Council adopted water as a right, entitling “everyone to sufficient, safe, acceptable, physically accessible and affordable water for personal and domestic use.”</a:t>
            </a: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793EC7C-0A1B-435D-8BC1-056A476459C7}" type="slidenum">
              <a:rPr lang="en-US" altLang="en-US" smtClean="0"/>
              <a:pPr eaLnBrk="1" hangingPunct="1"/>
              <a:t>2</a:t>
            </a:fld>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Charity: Water; FWW, 2008; Watkins, 2006</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4B11AD3-1500-49A4-A20D-2F9BF6AA51CA}" type="slidenum">
              <a:rPr lang="en-US" altLang="en-US" smtClean="0"/>
              <a:pPr eaLnBrk="1" hangingPunct="1"/>
              <a:t>4</a:t>
            </a:fld>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smtClean="0"/>
              <a:t>Charity: Water</a:t>
            </a: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5F42C05-BEF4-420A-89D0-4B95F1CDC58F}" type="slidenum">
              <a:rPr lang="en-US" altLang="en-US" smtClean="0"/>
              <a:pPr eaLnBrk="1" hangingPunct="1"/>
              <a:t>5</a:t>
            </a:fld>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1" smtClean="0">
                <a:latin typeface="Baskerville Old Face" pitchFamily="18" charset="0"/>
              </a:rPr>
              <a:t>Access to clean water mirrors the distribution of wealth.</a:t>
            </a:r>
          </a:p>
          <a:p>
            <a:pPr eaLnBrk="1" hangingPunct="1"/>
            <a:endParaRPr lang="en-US" altLang="en-US" smtClean="0"/>
          </a:p>
          <a:p>
            <a:pPr eaLnBrk="1" hangingPunct="1"/>
            <a:r>
              <a:rPr lang="en-US" altLang="en-US" smtClean="0"/>
              <a:t>Watkins, 2006</a:t>
            </a: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4ED962A-F180-47EF-8ABE-ADAE1867CBE3}" type="slidenum">
              <a:rPr lang="en-US" altLang="en-US" smtClean="0"/>
              <a:pPr eaLnBrk="1" hangingPunct="1"/>
              <a:t>6</a:t>
            </a:fld>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E3D90D2-B029-4D62-8AAF-892645D9EAA6}" type="slidenum">
              <a:rPr lang="en-US" altLang="en-US" smtClean="0"/>
              <a:pPr eaLnBrk="1" hangingPunct="1"/>
              <a:t>7</a:t>
            </a:fld>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smtClean="0"/>
              <a:t>Women in Mozambique, eastern Uganda, and rural Senegal spend…</a:t>
            </a:r>
          </a:p>
          <a:p>
            <a:pPr eaLnBrk="1" hangingPunct="1">
              <a:spcBef>
                <a:spcPct val="0"/>
              </a:spcBef>
            </a:pPr>
            <a:endParaRPr lang="en-US" altLang="en-US" smtClean="0"/>
          </a:p>
          <a:p>
            <a:pPr eaLnBrk="1" hangingPunct="1">
              <a:spcBef>
                <a:spcPct val="0"/>
              </a:spcBef>
            </a:pPr>
            <a:r>
              <a:rPr lang="en-US" altLang="en-US" smtClean="0"/>
              <a:t>Watkins, 2006</a:t>
            </a:r>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9A3DE91-42A0-4E1A-A86A-2F195D07CD61}" type="slidenum">
              <a:rPr lang="en-US" altLang="en-US" smtClean="0"/>
              <a:pPr eaLnBrk="1" hangingPunct="1"/>
              <a:t>8</a:t>
            </a:fld>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Watkins, 2006</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BCC6B71-4F32-4C0F-94D4-565CC921692C}" type="slidenum">
              <a:rPr lang="en-US" altLang="en-US" smtClean="0"/>
              <a:pPr eaLnBrk="1" hangingPunct="1"/>
              <a:t>9</a:t>
            </a:fld>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Watkins, 2006</a:t>
            </a:r>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2365DFA-4FF2-46B4-BC8B-73A262D2E54A}" type="slidenum">
              <a:rPr lang="en-US" altLang="en-US" smtClean="0"/>
              <a:pPr eaLnBrk="1" hangingPunct="1"/>
              <a:t>10</a:t>
            </a:fld>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smtClean="0">
                <a:latin typeface="Baskerville Old Face" pitchFamily="18" charset="0"/>
              </a:rPr>
              <a:t>A direct correlation between time spent collecting water and loss of educational opportunity is observed in schools. </a:t>
            </a:r>
          </a:p>
          <a:p>
            <a:pPr eaLnBrk="1" hangingPunct="1">
              <a:spcBef>
                <a:spcPct val="0"/>
              </a:spcBef>
            </a:pPr>
            <a:endParaRPr lang="en-US" altLang="en-US" b="1"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BC904EC-99A1-4447-AFCA-638F512950D6}" type="slidenum">
              <a:rPr lang="en-US" altLang="en-US" smtClean="0"/>
              <a:pPr eaLnBrk="1" hangingPunct="1"/>
              <a:t>11</a:t>
            </a:fld>
            <a:endParaRPr lang="en-US"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mtClean="0"/>
              <a:t>Watkins, 2006</a:t>
            </a: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80524A4-A368-4981-97FD-076177571F19}" type="slidenum">
              <a:rPr lang="en-US" altLang="en-US" smtClean="0"/>
              <a:pPr eaLnBrk="1" hangingPunct="1"/>
              <a:t>12</a:t>
            </a:fld>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ChangeArrowheads="1" noTextEdit="1"/>
          </p:cNvSpPr>
          <p:nvPr>
            <p:ph type="sldImg"/>
          </p:nvPr>
        </p:nvSpPr>
        <p:spPr>
          <a:ln/>
        </p:spPr>
      </p:sp>
      <p:sp>
        <p:nvSpPr>
          <p:cNvPr id="501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ChangeArrowheads="1" noTextEdit="1"/>
          </p:cNvSpPr>
          <p:nvPr>
            <p:ph type="sldImg"/>
          </p:nvPr>
        </p:nvSpPr>
        <p:spPr>
          <a:ln/>
        </p:spPr>
      </p:sp>
      <p:sp>
        <p:nvSpPr>
          <p:cNvPr id="645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US" altLang="en-US"/>
              <a:t>If you consider the earth’s water, the green bar, out of all the earths water, 97% of it is salt water. Only 3% of it is fresh water.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ChangeArrowheads="1" noTextEdit="1"/>
          </p:cNvSpPr>
          <p:nvPr>
            <p:ph type="sldImg"/>
          </p:nvPr>
        </p:nvSpPr>
        <p:spPr>
          <a:ln/>
        </p:spPr>
      </p:sp>
      <p:sp>
        <p:nvSpPr>
          <p:cNvPr id="716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ltLang="en-US"/>
          </a:p>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ChangeArrowheads="1" noTextEdit="1"/>
          </p:cNvSpPr>
          <p:nvPr>
            <p:ph type="sldImg"/>
          </p:nvPr>
        </p:nvSpPr>
        <p:spPr>
          <a:ln/>
        </p:spPr>
      </p:sp>
      <p:sp>
        <p:nvSpPr>
          <p:cNvPr id="7885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ChangeArrowheads="1" noTextEdit="1"/>
          </p:cNvSpPr>
          <p:nvPr>
            <p:ph type="sldImg"/>
          </p:nvPr>
        </p:nvSpPr>
        <p:spPr>
          <a:ln/>
        </p:spPr>
      </p:sp>
      <p:sp>
        <p:nvSpPr>
          <p:cNvPr id="1167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US" altLang="en-US">
              <a:latin typeface="Verdana" pitchFamily="4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ChangeArrowheads="1" noTextEdit="1"/>
          </p:cNvSpPr>
          <p:nvPr>
            <p:ph type="sldImg"/>
          </p:nvPr>
        </p:nvSpPr>
        <p:spPr>
          <a:ln/>
        </p:spPr>
      </p:sp>
      <p:sp>
        <p:nvSpPr>
          <p:cNvPr id="1177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ChangeArrowheads="1" noTextEdit="1"/>
          </p:cNvSpPr>
          <p:nvPr>
            <p:ph type="sldImg"/>
          </p:nvPr>
        </p:nvSpPr>
        <p:spPr>
          <a:ln/>
        </p:spPr>
      </p:sp>
      <p:sp>
        <p:nvSpPr>
          <p:cNvPr id="6963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ChangeArrowheads="1" noTextEdit="1"/>
          </p:cNvSpPr>
          <p:nvPr>
            <p:ph type="sldImg"/>
          </p:nvPr>
        </p:nvSpPr>
        <p:spPr>
          <a:ln/>
        </p:spPr>
      </p:sp>
      <p:sp>
        <p:nvSpPr>
          <p:cNvPr id="1187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ChangeArrowheads="1" noTextEdit="1"/>
          </p:cNvSpPr>
          <p:nvPr>
            <p:ph type="sldImg"/>
          </p:nvPr>
        </p:nvSpPr>
        <p:spPr>
          <a:ln/>
        </p:spPr>
      </p:sp>
      <p:sp>
        <p:nvSpPr>
          <p:cNvPr id="11981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ChangeArrowheads="1" noTextEdit="1"/>
          </p:cNvSpPr>
          <p:nvPr>
            <p:ph type="sldImg"/>
          </p:nvPr>
        </p:nvSpPr>
        <p:spPr>
          <a:ln/>
        </p:spPr>
      </p:sp>
      <p:sp>
        <p:nvSpPr>
          <p:cNvPr id="113667" name="Rectangle 3"/>
          <p:cNvSpPr>
            <a:spLocks noGrp="1" noChangeArrowheads="1"/>
          </p:cNvSpPr>
          <p:nvPr>
            <p:ph type="body" idx="1"/>
          </p:nvPr>
        </p:nvSpPr>
        <p:spPr/>
        <p:txBody>
          <a:bodyPr/>
          <a:lstStyle/>
          <a:p>
            <a:r>
              <a:rPr lang="en-US" altLang="en-US"/>
              <a:t>Add reference for information on graphs. Place holder put into notes, so double check.</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ChangeArrowheads="1" noTextEdit="1"/>
          </p:cNvSpPr>
          <p:nvPr>
            <p:ph type="sldImg"/>
          </p:nvPr>
        </p:nvSpPr>
        <p:spPr>
          <a:ln/>
        </p:spPr>
      </p:sp>
      <p:sp>
        <p:nvSpPr>
          <p:cNvPr id="8397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noTextEdit="1"/>
          </p:cNvSpPr>
          <p:nvPr>
            <p:ph type="sldImg"/>
          </p:nvPr>
        </p:nvSpPr>
        <p:spPr>
          <a:ln/>
        </p:spPr>
      </p:sp>
      <p:sp>
        <p:nvSpPr>
          <p:cNvPr id="17411" name="Rectangle 3"/>
          <p:cNvSpPr>
            <a:spLocks noGrp="1" noChangeArrowheads="1"/>
          </p:cNvSpPr>
          <p:nvPr>
            <p:ph type="body" idx="1"/>
          </p:nvPr>
        </p:nvSpPr>
        <p:spPr/>
        <p:txBody>
          <a:bodyPr/>
          <a:lstStyle/>
          <a:p>
            <a:r>
              <a:rPr lang="en-US" altLang="en-US"/>
              <a:t>This is a good teachable moment.  This slide says that 2.3 billion people lack adequate sanitation; slide 10 mentions the estimate of 2.6 billion people.  How hard is it to estimate this phenomenon?s </a:t>
            </a:r>
          </a:p>
          <a:p>
            <a:endParaRPr lang="en-US" altLang="en-US"/>
          </a:p>
          <a:p>
            <a:r>
              <a:rPr lang="en-US" altLang="en-US" b="1"/>
              <a:t>**Put in figure about the children’s leading cause of death.**</a:t>
            </a:r>
            <a:endParaRPr lang="en-US" altLang="en-US"/>
          </a:p>
          <a:p>
            <a:endParaRPr lang="en-US" altLang="en-US"/>
          </a:p>
          <a:p>
            <a:r>
              <a:rPr lang="en-US" altLang="en-US"/>
              <a:t>Sanitation and a lack of clean drinking water are related in the way that human feces and urine contain and grow bacteria that causes disease in humans.  If there is no way of separating this from a fresh water source, pollution of the water will result.   </a:t>
            </a:r>
          </a:p>
          <a:p>
            <a:r>
              <a:rPr lang="en-US" altLang="en-US"/>
              <a:t>What is the World Water Forum?</a:t>
            </a:r>
          </a:p>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ChangeArrowheads="1" noTextEdit="1"/>
          </p:cNvSpPr>
          <p:nvPr>
            <p:ph type="sldImg"/>
          </p:nvPr>
        </p:nvSpPr>
        <p:spPr>
          <a:ln/>
        </p:spPr>
      </p:sp>
      <p:sp>
        <p:nvSpPr>
          <p:cNvPr id="419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ChangeArrowheads="1" noTextEdit="1"/>
          </p:cNvSpPr>
          <p:nvPr>
            <p:ph type="sldImg"/>
          </p:nvPr>
        </p:nvSpPr>
        <p:spPr>
          <a:ln/>
        </p:spPr>
      </p:sp>
      <p:sp>
        <p:nvSpPr>
          <p:cNvPr id="39939" name="Rectangle 3"/>
          <p:cNvSpPr>
            <a:spLocks noGrp="1" noChangeArrowheads="1"/>
          </p:cNvSpPr>
          <p:nvPr>
            <p:ph type="body" idx="1"/>
          </p:nvPr>
        </p:nvSpPr>
        <p:spPr/>
        <p:txBody>
          <a:bodyPr/>
          <a:lstStyle/>
          <a:p>
            <a:r>
              <a:rPr lang="en-US" altLang="en-US"/>
              <a:t>Peter Maloney gave us permission to use this photograph taken by his late wife Chant</a:t>
            </a:r>
            <a:r>
              <a:rPr lang="en-US" altLang="en-US">
                <a:solidFill>
                  <a:srgbClr val="000000"/>
                </a:solidFill>
                <a:latin typeface="Helvetica" pitchFamily="48" charset="0"/>
              </a:rPr>
              <a:t>al Boulanger.</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ChangeArrowheads="1" noTextEdit="1"/>
          </p:cNvSpPr>
          <p:nvPr>
            <p:ph type="sldImg"/>
          </p:nvPr>
        </p:nvSpPr>
        <p:spPr>
          <a:ln/>
        </p:spPr>
      </p:sp>
      <p:sp>
        <p:nvSpPr>
          <p:cNvPr id="75779" name="Rectangle 3"/>
          <p:cNvSpPr>
            <a:spLocks noGrp="1" noChangeArrowheads="1"/>
          </p:cNvSpPr>
          <p:nvPr>
            <p:ph type="body" idx="1"/>
          </p:nvPr>
        </p:nvSpPr>
        <p:spPr/>
        <p:txBody>
          <a:bodyPr/>
          <a:lstStyle/>
          <a:p>
            <a:r>
              <a:rPr lang="en-US" altLang="en-US"/>
              <a:t>http://ag.arizona.edu/OALS/ALN/aln57/gifs/reed7b.jpg</a:t>
            </a:r>
          </a:p>
          <a:p>
            <a:r>
              <a:rPr lang="en-US" altLang="en-US"/>
              <a:t>http://www.lwr.org/news/00/images/ethwelfd.jpg</a:t>
            </a:r>
          </a:p>
          <a:p>
            <a:r>
              <a:rPr lang="en-US" altLang="en-US"/>
              <a:t>http://www.unhcr.ca/earthwater/images/water_on_head.jpg</a:t>
            </a:r>
          </a:p>
          <a:p>
            <a:r>
              <a:rPr lang="en-US" altLang="en-US">
                <a:solidFill>
                  <a:srgbClr val="3B7D20"/>
                </a:solidFill>
              </a:rPr>
              <a:t>http://www.lcweb2.loc.gov</a:t>
            </a:r>
          </a:p>
          <a:p>
            <a:r>
              <a:rPr lang="en-US" altLang="en-US">
                <a:solidFill>
                  <a:srgbClr val="3B7D20"/>
                </a:solidFill>
              </a:rPr>
              <a:t>http://www.flourish.org</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ChangeArrowheads="1" noTextEdit="1"/>
          </p:cNvSpPr>
          <p:nvPr>
            <p:ph type="sldImg"/>
          </p:nvPr>
        </p:nvSpPr>
        <p:spPr>
          <a:ln/>
        </p:spPr>
      </p:sp>
      <p:sp>
        <p:nvSpPr>
          <p:cNvPr id="67587" name="Rectangle 3"/>
          <p:cNvSpPr>
            <a:spLocks noGrp="1" noChangeArrowheads="1"/>
          </p:cNvSpPr>
          <p:nvPr>
            <p:ph type="body" idx="1"/>
          </p:nvPr>
        </p:nvSpPr>
        <p:spPr/>
        <p:txBody>
          <a:bodyPr/>
          <a:lstStyle/>
          <a:p>
            <a:r>
              <a:rPr lang="en-US" altLang="en-US"/>
              <a:t>http://www.icrc.org/Web/Eng/siteeng0.nsf/iwpList74</a:t>
            </a:r>
          </a:p>
          <a:p>
            <a:r>
              <a:rPr lang="en-US" altLang="en-US"/>
              <a:t>/451C87A1F12EDC2CC1256B66005C9DF2</a:t>
            </a:r>
          </a:p>
          <a:p>
            <a:r>
              <a:rPr lang="en-US" altLang="en-US"/>
              <a:t>Source of quote in teacher notes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685800" y="2130425"/>
            <a:ext cx="7772400" cy="1470025"/>
          </a:xfrm>
        </p:spPr>
        <p:txBody>
          <a:bodyPr/>
          <a:lstStyle>
            <a:lvl1pPr>
              <a:defRPr/>
            </a:lvl1pPr>
          </a:lstStyle>
          <a:p>
            <a:pPr lvl="0"/>
            <a:r>
              <a:rPr lang="en-US" altLang="en-US" noProof="0" smtClean="0"/>
              <a:t>Click to edit Master title style</a:t>
            </a:r>
            <a:endParaRPr lang="en-GB" altLang="en-US" noProof="0" smtClean="0"/>
          </a:p>
        </p:txBody>
      </p:sp>
      <p:sp>
        <p:nvSpPr>
          <p:cNvPr id="4099"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pPr lvl="0"/>
            <a:r>
              <a:rPr lang="en-US" altLang="en-US" noProof="0" smtClean="0"/>
              <a:t>Click to edit Master subtitle style</a:t>
            </a:r>
            <a:endParaRPr lang="en-GB" altLang="en-US" noProof="0" smtClean="0"/>
          </a:p>
        </p:txBody>
      </p:sp>
      <p:sp>
        <p:nvSpPr>
          <p:cNvPr id="4100" name="Rectangle 4"/>
          <p:cNvSpPr>
            <a:spLocks noGrp="1" noChangeArrowheads="1"/>
          </p:cNvSpPr>
          <p:nvPr>
            <p:ph type="dt" sz="half" idx="2"/>
          </p:nvPr>
        </p:nvSpPr>
        <p:spPr/>
        <p:txBody>
          <a:bodyPr/>
          <a:lstStyle>
            <a:lvl1pPr>
              <a:defRPr/>
            </a:lvl1pPr>
          </a:lstStyle>
          <a:p>
            <a:fld id="{A1E4DEF4-07EF-47CD-B3A9-CCCF95BF6B19}" type="datetime1">
              <a:rPr lang="en-GB" altLang="en-US"/>
              <a:pPr/>
              <a:t>29/01/2017</a:t>
            </a:fld>
            <a:endParaRPr lang="en-GB" altLang="en-US"/>
          </a:p>
        </p:txBody>
      </p:sp>
      <p:sp>
        <p:nvSpPr>
          <p:cNvPr id="4101" name="Rectangle 5"/>
          <p:cNvSpPr>
            <a:spLocks noGrp="1" noChangeArrowheads="1"/>
          </p:cNvSpPr>
          <p:nvPr>
            <p:ph type="ftr" sz="quarter" idx="3"/>
          </p:nvPr>
        </p:nvSpPr>
        <p:spPr/>
        <p:txBody>
          <a:bodyPr/>
          <a:lstStyle>
            <a:lvl1pPr>
              <a:defRPr/>
            </a:lvl1pPr>
          </a:lstStyle>
          <a:p>
            <a:r>
              <a:rPr lang="en-GB" altLang="en-US"/>
              <a:t>copyright 2006 www.brainybetty.com</a:t>
            </a:r>
          </a:p>
        </p:txBody>
      </p:sp>
      <p:sp>
        <p:nvSpPr>
          <p:cNvPr id="4102" name="Rectangle 6"/>
          <p:cNvSpPr>
            <a:spLocks noGrp="1" noChangeArrowheads="1"/>
          </p:cNvSpPr>
          <p:nvPr>
            <p:ph type="sldNum" sz="quarter" idx="4"/>
          </p:nvPr>
        </p:nvSpPr>
        <p:spPr/>
        <p:txBody>
          <a:bodyPr/>
          <a:lstStyle>
            <a:lvl1pPr>
              <a:defRPr/>
            </a:lvl1pPr>
          </a:lstStyle>
          <a:p>
            <a:fld id="{34CACDCA-0D5E-40EB-BDE5-9B52117F9AE0}"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6FE90950-0F82-439D-9959-C8A5209E8BD9}" type="datetime1">
              <a:rPr lang="en-GB" altLang="en-US"/>
              <a:pPr/>
              <a:t>29/01/2017</a:t>
            </a:fld>
            <a:endParaRPr lang="en-GB" altLang="en-US"/>
          </a:p>
        </p:txBody>
      </p:sp>
      <p:sp>
        <p:nvSpPr>
          <p:cNvPr id="5" name="Footer Placeholder 4"/>
          <p:cNvSpPr>
            <a:spLocks noGrp="1"/>
          </p:cNvSpPr>
          <p:nvPr>
            <p:ph type="ftr" sz="quarter" idx="11"/>
          </p:nvPr>
        </p:nvSpPr>
        <p:spPr/>
        <p:txBody>
          <a:bodyPr/>
          <a:lstStyle>
            <a:lvl1pPr>
              <a:defRPr/>
            </a:lvl1pPr>
          </a:lstStyle>
          <a:p>
            <a:r>
              <a:rPr lang="en-GB" altLang="en-US"/>
              <a:t>copyright 2006 www.brainybetty.com</a:t>
            </a:r>
          </a:p>
        </p:txBody>
      </p:sp>
      <p:sp>
        <p:nvSpPr>
          <p:cNvPr id="6" name="Slide Number Placeholder 5"/>
          <p:cNvSpPr>
            <a:spLocks noGrp="1"/>
          </p:cNvSpPr>
          <p:nvPr>
            <p:ph type="sldNum" sz="quarter" idx="12"/>
          </p:nvPr>
        </p:nvSpPr>
        <p:spPr/>
        <p:txBody>
          <a:bodyPr/>
          <a:lstStyle>
            <a:lvl1pPr>
              <a:defRPr/>
            </a:lvl1pPr>
          </a:lstStyle>
          <a:p>
            <a:fld id="{1447EE5C-C71D-407A-98DA-3EE5C81843D0}" type="slidenum">
              <a:rPr lang="en-GB" altLang="en-US"/>
              <a:pPr/>
              <a:t>‹#›</a:t>
            </a:fld>
            <a:endParaRPr lang="en-GB" altLang="en-US"/>
          </a:p>
        </p:txBody>
      </p:sp>
    </p:spTree>
    <p:extLst>
      <p:ext uri="{BB962C8B-B14F-4D97-AF65-F5344CB8AC3E}">
        <p14:creationId xmlns:p14="http://schemas.microsoft.com/office/powerpoint/2010/main" val="1135587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27612FA5-DEB8-4D86-88B0-019DB7571596}" type="datetime1">
              <a:rPr lang="en-GB" altLang="en-US"/>
              <a:pPr/>
              <a:t>29/01/2017</a:t>
            </a:fld>
            <a:endParaRPr lang="en-GB" altLang="en-US"/>
          </a:p>
        </p:txBody>
      </p:sp>
      <p:sp>
        <p:nvSpPr>
          <p:cNvPr id="5" name="Footer Placeholder 4"/>
          <p:cNvSpPr>
            <a:spLocks noGrp="1"/>
          </p:cNvSpPr>
          <p:nvPr>
            <p:ph type="ftr" sz="quarter" idx="11"/>
          </p:nvPr>
        </p:nvSpPr>
        <p:spPr/>
        <p:txBody>
          <a:bodyPr/>
          <a:lstStyle>
            <a:lvl1pPr>
              <a:defRPr/>
            </a:lvl1pPr>
          </a:lstStyle>
          <a:p>
            <a:r>
              <a:rPr lang="en-GB" altLang="en-US"/>
              <a:t>copyright 2006 www.brainybetty.com</a:t>
            </a:r>
          </a:p>
        </p:txBody>
      </p:sp>
      <p:sp>
        <p:nvSpPr>
          <p:cNvPr id="6" name="Slide Number Placeholder 5"/>
          <p:cNvSpPr>
            <a:spLocks noGrp="1"/>
          </p:cNvSpPr>
          <p:nvPr>
            <p:ph type="sldNum" sz="quarter" idx="12"/>
          </p:nvPr>
        </p:nvSpPr>
        <p:spPr/>
        <p:txBody>
          <a:bodyPr/>
          <a:lstStyle>
            <a:lvl1pPr>
              <a:defRPr/>
            </a:lvl1pPr>
          </a:lstStyle>
          <a:p>
            <a:fld id="{4FE5FF2C-BE53-498A-9FD2-0154CFCFEAB4}" type="slidenum">
              <a:rPr lang="en-GB" altLang="en-US"/>
              <a:pPr/>
              <a:t>‹#›</a:t>
            </a:fld>
            <a:endParaRPr lang="en-GB" altLang="en-US"/>
          </a:p>
        </p:txBody>
      </p:sp>
    </p:spTree>
    <p:extLst>
      <p:ext uri="{BB962C8B-B14F-4D97-AF65-F5344CB8AC3E}">
        <p14:creationId xmlns:p14="http://schemas.microsoft.com/office/powerpoint/2010/main" val="1136908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262CAE72-49E4-4979-8851-E46A9FFDAEB6}" type="datetime1">
              <a:rPr lang="en-GB" altLang="en-US"/>
              <a:pPr/>
              <a:t>29/01/2017</a:t>
            </a:fld>
            <a:endParaRPr lang="en-GB" altLang="en-US"/>
          </a:p>
        </p:txBody>
      </p:sp>
      <p:sp>
        <p:nvSpPr>
          <p:cNvPr id="6" name="Footer Placeholder 5"/>
          <p:cNvSpPr>
            <a:spLocks noGrp="1"/>
          </p:cNvSpPr>
          <p:nvPr>
            <p:ph type="ftr" sz="quarter" idx="11"/>
          </p:nvPr>
        </p:nvSpPr>
        <p:spPr/>
        <p:txBody>
          <a:bodyPr/>
          <a:lstStyle>
            <a:lvl1pPr>
              <a:defRPr/>
            </a:lvl1pPr>
          </a:lstStyle>
          <a:p>
            <a:r>
              <a:rPr lang="en-GB" altLang="en-US"/>
              <a:t>copyright 2006 www.brainybetty.com</a:t>
            </a:r>
          </a:p>
        </p:txBody>
      </p:sp>
      <p:sp>
        <p:nvSpPr>
          <p:cNvPr id="7" name="Slide Number Placeholder 6"/>
          <p:cNvSpPr>
            <a:spLocks noGrp="1"/>
          </p:cNvSpPr>
          <p:nvPr>
            <p:ph type="sldNum" sz="quarter" idx="12"/>
          </p:nvPr>
        </p:nvSpPr>
        <p:spPr/>
        <p:txBody>
          <a:bodyPr/>
          <a:lstStyle>
            <a:lvl1pPr>
              <a:defRPr/>
            </a:lvl1pPr>
          </a:lstStyle>
          <a:p>
            <a:fld id="{81430970-6ED0-4A45-BF42-3296E41CA7EA}" type="slidenum">
              <a:rPr lang="en-GB" altLang="en-US"/>
              <a:pPr/>
              <a:t>‹#›</a:t>
            </a:fld>
            <a:endParaRPr lang="en-GB" altLang="en-US"/>
          </a:p>
        </p:txBody>
      </p:sp>
    </p:spTree>
    <p:extLst>
      <p:ext uri="{BB962C8B-B14F-4D97-AF65-F5344CB8AC3E}">
        <p14:creationId xmlns:p14="http://schemas.microsoft.com/office/powerpoint/2010/main" val="2078233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E99C5BDE-A9F1-4BC3-9AC4-6A73A62E924F}" type="datetime1">
              <a:rPr lang="en-GB" altLang="en-US"/>
              <a:pPr/>
              <a:t>29/01/2017</a:t>
            </a:fld>
            <a:endParaRPr lang="en-GB" altLang="en-US"/>
          </a:p>
        </p:txBody>
      </p:sp>
      <p:sp>
        <p:nvSpPr>
          <p:cNvPr id="8" name="Footer Placeholder 7"/>
          <p:cNvSpPr>
            <a:spLocks noGrp="1"/>
          </p:cNvSpPr>
          <p:nvPr>
            <p:ph type="ftr" sz="quarter" idx="11"/>
          </p:nvPr>
        </p:nvSpPr>
        <p:spPr/>
        <p:txBody>
          <a:bodyPr/>
          <a:lstStyle>
            <a:lvl1pPr>
              <a:defRPr/>
            </a:lvl1pPr>
          </a:lstStyle>
          <a:p>
            <a:r>
              <a:rPr lang="en-GB" altLang="en-US"/>
              <a:t>copyright 2006 www.brainybetty.com</a:t>
            </a:r>
          </a:p>
        </p:txBody>
      </p:sp>
      <p:sp>
        <p:nvSpPr>
          <p:cNvPr id="9" name="Slide Number Placeholder 8"/>
          <p:cNvSpPr>
            <a:spLocks noGrp="1"/>
          </p:cNvSpPr>
          <p:nvPr>
            <p:ph type="sldNum" sz="quarter" idx="12"/>
          </p:nvPr>
        </p:nvSpPr>
        <p:spPr/>
        <p:txBody>
          <a:bodyPr/>
          <a:lstStyle>
            <a:lvl1pPr>
              <a:defRPr/>
            </a:lvl1pPr>
          </a:lstStyle>
          <a:p>
            <a:fld id="{86E19BAF-6697-4CF5-A5FB-8B2319D7D139}" type="slidenum">
              <a:rPr lang="en-GB" altLang="en-US"/>
              <a:pPr/>
              <a:t>‹#›</a:t>
            </a:fld>
            <a:endParaRPr lang="en-GB" altLang="en-US"/>
          </a:p>
        </p:txBody>
      </p:sp>
    </p:spTree>
    <p:extLst>
      <p:ext uri="{BB962C8B-B14F-4D97-AF65-F5344CB8AC3E}">
        <p14:creationId xmlns:p14="http://schemas.microsoft.com/office/powerpoint/2010/main" val="3377124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3B303196-1F2A-4867-A01E-7B59A64751A6}" type="datetime1">
              <a:rPr lang="en-GB" altLang="en-US"/>
              <a:pPr/>
              <a:t>29/01/2017</a:t>
            </a:fld>
            <a:endParaRPr lang="en-GB" altLang="en-US"/>
          </a:p>
        </p:txBody>
      </p:sp>
      <p:sp>
        <p:nvSpPr>
          <p:cNvPr id="4" name="Footer Placeholder 3"/>
          <p:cNvSpPr>
            <a:spLocks noGrp="1"/>
          </p:cNvSpPr>
          <p:nvPr>
            <p:ph type="ftr" sz="quarter" idx="11"/>
          </p:nvPr>
        </p:nvSpPr>
        <p:spPr/>
        <p:txBody>
          <a:bodyPr/>
          <a:lstStyle>
            <a:lvl1pPr>
              <a:defRPr/>
            </a:lvl1pPr>
          </a:lstStyle>
          <a:p>
            <a:r>
              <a:rPr lang="en-GB" altLang="en-US"/>
              <a:t>copyright 2006 www.brainybetty.com</a:t>
            </a:r>
          </a:p>
        </p:txBody>
      </p:sp>
      <p:sp>
        <p:nvSpPr>
          <p:cNvPr id="5" name="Slide Number Placeholder 4"/>
          <p:cNvSpPr>
            <a:spLocks noGrp="1"/>
          </p:cNvSpPr>
          <p:nvPr>
            <p:ph type="sldNum" sz="quarter" idx="12"/>
          </p:nvPr>
        </p:nvSpPr>
        <p:spPr/>
        <p:txBody>
          <a:bodyPr/>
          <a:lstStyle>
            <a:lvl1pPr>
              <a:defRPr/>
            </a:lvl1pPr>
          </a:lstStyle>
          <a:p>
            <a:fld id="{A13511F5-5BF6-475C-B347-70CB449BCBD9}" type="slidenum">
              <a:rPr lang="en-GB" altLang="en-US"/>
              <a:pPr/>
              <a:t>‹#›</a:t>
            </a:fld>
            <a:endParaRPr lang="en-GB" altLang="en-US"/>
          </a:p>
        </p:txBody>
      </p:sp>
    </p:spTree>
    <p:extLst>
      <p:ext uri="{BB962C8B-B14F-4D97-AF65-F5344CB8AC3E}">
        <p14:creationId xmlns:p14="http://schemas.microsoft.com/office/powerpoint/2010/main" val="1173137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28F31963-8EA5-4D5A-9265-9A9EA9358DD2}" type="datetime1">
              <a:rPr lang="en-GB" altLang="en-US"/>
              <a:pPr/>
              <a:t>29/01/2017</a:t>
            </a:fld>
            <a:endParaRPr lang="en-GB" altLang="en-US"/>
          </a:p>
        </p:txBody>
      </p:sp>
      <p:sp>
        <p:nvSpPr>
          <p:cNvPr id="3" name="Footer Placeholder 2"/>
          <p:cNvSpPr>
            <a:spLocks noGrp="1"/>
          </p:cNvSpPr>
          <p:nvPr>
            <p:ph type="ftr" sz="quarter" idx="11"/>
          </p:nvPr>
        </p:nvSpPr>
        <p:spPr/>
        <p:txBody>
          <a:bodyPr/>
          <a:lstStyle>
            <a:lvl1pPr>
              <a:defRPr/>
            </a:lvl1pPr>
          </a:lstStyle>
          <a:p>
            <a:r>
              <a:rPr lang="en-GB" altLang="en-US"/>
              <a:t>copyright 2006 www.brainybetty.com</a:t>
            </a:r>
          </a:p>
        </p:txBody>
      </p:sp>
      <p:sp>
        <p:nvSpPr>
          <p:cNvPr id="4" name="Slide Number Placeholder 3"/>
          <p:cNvSpPr>
            <a:spLocks noGrp="1"/>
          </p:cNvSpPr>
          <p:nvPr>
            <p:ph type="sldNum" sz="quarter" idx="12"/>
          </p:nvPr>
        </p:nvSpPr>
        <p:spPr/>
        <p:txBody>
          <a:bodyPr/>
          <a:lstStyle>
            <a:lvl1pPr>
              <a:defRPr/>
            </a:lvl1pPr>
          </a:lstStyle>
          <a:p>
            <a:fld id="{7724AB59-0B2A-4ACD-925A-A3492024D2DD}" type="slidenum">
              <a:rPr lang="en-GB" altLang="en-US"/>
              <a:pPr/>
              <a:t>‹#›</a:t>
            </a:fld>
            <a:endParaRPr lang="en-GB" altLang="en-US"/>
          </a:p>
        </p:txBody>
      </p:sp>
    </p:spTree>
    <p:extLst>
      <p:ext uri="{BB962C8B-B14F-4D97-AF65-F5344CB8AC3E}">
        <p14:creationId xmlns:p14="http://schemas.microsoft.com/office/powerpoint/2010/main" val="1171793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F0CE8DCE-E580-4628-B7BF-1C48B02096B7}" type="datetime1">
              <a:rPr lang="en-GB" altLang="en-US"/>
              <a:pPr/>
              <a:t>29/01/2017</a:t>
            </a:fld>
            <a:endParaRPr lang="en-GB" altLang="en-US"/>
          </a:p>
        </p:txBody>
      </p:sp>
      <p:sp>
        <p:nvSpPr>
          <p:cNvPr id="6" name="Footer Placeholder 5"/>
          <p:cNvSpPr>
            <a:spLocks noGrp="1"/>
          </p:cNvSpPr>
          <p:nvPr>
            <p:ph type="ftr" sz="quarter" idx="11"/>
          </p:nvPr>
        </p:nvSpPr>
        <p:spPr/>
        <p:txBody>
          <a:bodyPr/>
          <a:lstStyle>
            <a:lvl1pPr>
              <a:defRPr/>
            </a:lvl1pPr>
          </a:lstStyle>
          <a:p>
            <a:r>
              <a:rPr lang="en-GB" altLang="en-US"/>
              <a:t>copyright 2006 www.brainybetty.com</a:t>
            </a:r>
          </a:p>
        </p:txBody>
      </p:sp>
      <p:sp>
        <p:nvSpPr>
          <p:cNvPr id="7" name="Slide Number Placeholder 6"/>
          <p:cNvSpPr>
            <a:spLocks noGrp="1"/>
          </p:cNvSpPr>
          <p:nvPr>
            <p:ph type="sldNum" sz="quarter" idx="12"/>
          </p:nvPr>
        </p:nvSpPr>
        <p:spPr/>
        <p:txBody>
          <a:bodyPr/>
          <a:lstStyle>
            <a:lvl1pPr>
              <a:defRPr/>
            </a:lvl1pPr>
          </a:lstStyle>
          <a:p>
            <a:fld id="{2A6490CD-D7F7-4F8E-9DE1-D089197A899A}" type="slidenum">
              <a:rPr lang="en-GB" altLang="en-US"/>
              <a:pPr/>
              <a:t>‹#›</a:t>
            </a:fld>
            <a:endParaRPr lang="en-GB" altLang="en-US"/>
          </a:p>
        </p:txBody>
      </p:sp>
    </p:spTree>
    <p:extLst>
      <p:ext uri="{BB962C8B-B14F-4D97-AF65-F5344CB8AC3E}">
        <p14:creationId xmlns:p14="http://schemas.microsoft.com/office/powerpoint/2010/main" val="2468828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75F21E5D-3592-4DB8-84BA-479D8E6531D5}" type="datetime1">
              <a:rPr lang="en-GB" altLang="en-US"/>
              <a:pPr/>
              <a:t>29/01/2017</a:t>
            </a:fld>
            <a:endParaRPr lang="en-GB" altLang="en-US"/>
          </a:p>
        </p:txBody>
      </p:sp>
      <p:sp>
        <p:nvSpPr>
          <p:cNvPr id="6" name="Footer Placeholder 5"/>
          <p:cNvSpPr>
            <a:spLocks noGrp="1"/>
          </p:cNvSpPr>
          <p:nvPr>
            <p:ph type="ftr" sz="quarter" idx="11"/>
          </p:nvPr>
        </p:nvSpPr>
        <p:spPr/>
        <p:txBody>
          <a:bodyPr/>
          <a:lstStyle>
            <a:lvl1pPr>
              <a:defRPr/>
            </a:lvl1pPr>
          </a:lstStyle>
          <a:p>
            <a:r>
              <a:rPr lang="en-GB" altLang="en-US"/>
              <a:t>copyright 2006 www.brainybetty.com</a:t>
            </a:r>
          </a:p>
        </p:txBody>
      </p:sp>
      <p:sp>
        <p:nvSpPr>
          <p:cNvPr id="7" name="Slide Number Placeholder 6"/>
          <p:cNvSpPr>
            <a:spLocks noGrp="1"/>
          </p:cNvSpPr>
          <p:nvPr>
            <p:ph type="sldNum" sz="quarter" idx="12"/>
          </p:nvPr>
        </p:nvSpPr>
        <p:spPr/>
        <p:txBody>
          <a:bodyPr/>
          <a:lstStyle>
            <a:lvl1pPr>
              <a:defRPr/>
            </a:lvl1pPr>
          </a:lstStyle>
          <a:p>
            <a:fld id="{8B9ECE62-8387-47BB-A24F-1F952FC23A75}" type="slidenum">
              <a:rPr lang="en-GB" altLang="en-US"/>
              <a:pPr/>
              <a:t>‹#›</a:t>
            </a:fld>
            <a:endParaRPr lang="en-GB" altLang="en-US"/>
          </a:p>
        </p:txBody>
      </p:sp>
    </p:spTree>
    <p:extLst>
      <p:ext uri="{BB962C8B-B14F-4D97-AF65-F5344CB8AC3E}">
        <p14:creationId xmlns:p14="http://schemas.microsoft.com/office/powerpoint/2010/main" val="761843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74F87BA-0883-4CEE-ADE6-40B3FDA557DD}" type="datetime1">
              <a:rPr lang="en-GB" altLang="en-US"/>
              <a:pPr/>
              <a:t>29/01/2017</a:t>
            </a:fld>
            <a:endParaRPr lang="en-GB" altLang="en-US"/>
          </a:p>
        </p:txBody>
      </p:sp>
      <p:sp>
        <p:nvSpPr>
          <p:cNvPr id="5" name="Footer Placeholder 4"/>
          <p:cNvSpPr>
            <a:spLocks noGrp="1"/>
          </p:cNvSpPr>
          <p:nvPr>
            <p:ph type="ftr" sz="quarter" idx="11"/>
          </p:nvPr>
        </p:nvSpPr>
        <p:spPr/>
        <p:txBody>
          <a:bodyPr/>
          <a:lstStyle>
            <a:lvl1pPr>
              <a:defRPr/>
            </a:lvl1pPr>
          </a:lstStyle>
          <a:p>
            <a:r>
              <a:rPr lang="en-GB" altLang="en-US"/>
              <a:t>copyright 2006 www.brainybetty.com</a:t>
            </a:r>
          </a:p>
        </p:txBody>
      </p:sp>
      <p:sp>
        <p:nvSpPr>
          <p:cNvPr id="6" name="Slide Number Placeholder 5"/>
          <p:cNvSpPr>
            <a:spLocks noGrp="1"/>
          </p:cNvSpPr>
          <p:nvPr>
            <p:ph type="sldNum" sz="quarter" idx="12"/>
          </p:nvPr>
        </p:nvSpPr>
        <p:spPr/>
        <p:txBody>
          <a:bodyPr/>
          <a:lstStyle>
            <a:lvl1pPr>
              <a:defRPr/>
            </a:lvl1pPr>
          </a:lstStyle>
          <a:p>
            <a:fld id="{59F4B670-CED0-424A-9B5C-DCC1EECE537C}" type="slidenum">
              <a:rPr lang="en-GB" altLang="en-US"/>
              <a:pPr/>
              <a:t>‹#›</a:t>
            </a:fld>
            <a:endParaRPr lang="en-GB" altLang="en-US"/>
          </a:p>
        </p:txBody>
      </p:sp>
    </p:spTree>
    <p:extLst>
      <p:ext uri="{BB962C8B-B14F-4D97-AF65-F5344CB8AC3E}">
        <p14:creationId xmlns:p14="http://schemas.microsoft.com/office/powerpoint/2010/main" val="4266070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C549D328-FD84-46C7-B0F2-7D0D10637385}" type="datetime1">
              <a:rPr lang="en-GB" altLang="en-US"/>
              <a:pPr/>
              <a:t>29/01/2017</a:t>
            </a:fld>
            <a:endParaRPr lang="en-GB" altLang="en-US"/>
          </a:p>
        </p:txBody>
      </p:sp>
      <p:sp>
        <p:nvSpPr>
          <p:cNvPr id="5" name="Footer Placeholder 4"/>
          <p:cNvSpPr>
            <a:spLocks noGrp="1"/>
          </p:cNvSpPr>
          <p:nvPr>
            <p:ph type="ftr" sz="quarter" idx="11"/>
          </p:nvPr>
        </p:nvSpPr>
        <p:spPr/>
        <p:txBody>
          <a:bodyPr/>
          <a:lstStyle>
            <a:lvl1pPr>
              <a:defRPr/>
            </a:lvl1pPr>
          </a:lstStyle>
          <a:p>
            <a:r>
              <a:rPr lang="en-GB" altLang="en-US"/>
              <a:t>copyright 2006 www.brainybetty.com</a:t>
            </a:r>
          </a:p>
        </p:txBody>
      </p:sp>
      <p:sp>
        <p:nvSpPr>
          <p:cNvPr id="6" name="Slide Number Placeholder 5"/>
          <p:cNvSpPr>
            <a:spLocks noGrp="1"/>
          </p:cNvSpPr>
          <p:nvPr>
            <p:ph type="sldNum" sz="quarter" idx="12"/>
          </p:nvPr>
        </p:nvSpPr>
        <p:spPr/>
        <p:txBody>
          <a:bodyPr/>
          <a:lstStyle>
            <a:lvl1pPr>
              <a:defRPr/>
            </a:lvl1pPr>
          </a:lstStyle>
          <a:p>
            <a:fld id="{FC990FDF-8E96-4698-A70B-8CAFAB1771B7}" type="slidenum">
              <a:rPr lang="en-GB" altLang="en-US"/>
              <a:pPr/>
              <a:t>‹#›</a:t>
            </a:fld>
            <a:endParaRPr lang="en-GB" altLang="en-US"/>
          </a:p>
        </p:txBody>
      </p:sp>
    </p:spTree>
    <p:extLst>
      <p:ext uri="{BB962C8B-B14F-4D97-AF65-F5344CB8AC3E}">
        <p14:creationId xmlns:p14="http://schemas.microsoft.com/office/powerpoint/2010/main" val="2813696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400">
                <a:solidFill>
                  <a:schemeClr val="bg1"/>
                </a:solidFill>
              </a:defRPr>
            </a:lvl1pPr>
          </a:lstStyle>
          <a:p>
            <a:fld id="{1B48C6EE-0DCD-422D-800B-61BA1B3D980C}" type="datetime1">
              <a:rPr lang="en-GB" altLang="en-US"/>
              <a:pPr/>
              <a:t>29/01/2017</a:t>
            </a:fld>
            <a:endParaRPr lang="en-GB" alt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solidFill>
                  <a:schemeClr val="bg1"/>
                </a:solidFill>
              </a:defRPr>
            </a:lvl1pPr>
          </a:lstStyle>
          <a:p>
            <a:r>
              <a:rPr lang="en-GB" altLang="en-US"/>
              <a:t>copyright 2006 www.brainybetty.com</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solidFill>
                  <a:schemeClr val="bg1"/>
                </a:solidFill>
              </a:defRPr>
            </a:lvl1pPr>
          </a:lstStyle>
          <a:p>
            <a:fld id="{16D1622D-1A79-4B9A-A101-9297823E694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ctr" rtl="0" eaLnBrk="1" fontAlgn="base" hangingPunct="1">
        <a:spcBef>
          <a:spcPct val="0"/>
        </a:spcBef>
        <a:spcAft>
          <a:spcPct val="0"/>
        </a:spcAft>
        <a:defRPr sz="4400">
          <a:solidFill>
            <a:schemeClr val="bg1"/>
          </a:solidFill>
          <a:latin typeface="+mj-lt"/>
          <a:ea typeface="+mj-ea"/>
          <a:cs typeface="+mj-cs"/>
        </a:defRPr>
      </a:lvl1pPr>
      <a:lvl2pPr algn="ctr" rtl="0" eaLnBrk="1" fontAlgn="base" hangingPunct="1">
        <a:spcBef>
          <a:spcPct val="0"/>
        </a:spcBef>
        <a:spcAft>
          <a:spcPct val="0"/>
        </a:spcAft>
        <a:defRPr sz="4400">
          <a:solidFill>
            <a:schemeClr val="bg1"/>
          </a:solidFill>
          <a:latin typeface="Calibri" pitchFamily="34" charset="0"/>
        </a:defRPr>
      </a:lvl2pPr>
      <a:lvl3pPr algn="ctr" rtl="0" eaLnBrk="1" fontAlgn="base" hangingPunct="1">
        <a:spcBef>
          <a:spcPct val="0"/>
        </a:spcBef>
        <a:spcAft>
          <a:spcPct val="0"/>
        </a:spcAft>
        <a:defRPr sz="4400">
          <a:solidFill>
            <a:schemeClr val="bg1"/>
          </a:solidFill>
          <a:latin typeface="Calibri" pitchFamily="34" charset="0"/>
        </a:defRPr>
      </a:lvl3pPr>
      <a:lvl4pPr algn="ctr" rtl="0" eaLnBrk="1" fontAlgn="base" hangingPunct="1">
        <a:spcBef>
          <a:spcPct val="0"/>
        </a:spcBef>
        <a:spcAft>
          <a:spcPct val="0"/>
        </a:spcAft>
        <a:defRPr sz="4400">
          <a:solidFill>
            <a:schemeClr val="bg1"/>
          </a:solidFill>
          <a:latin typeface="Calibri" pitchFamily="34" charset="0"/>
        </a:defRPr>
      </a:lvl4pPr>
      <a:lvl5pPr algn="ctr" rtl="0" eaLnBrk="1" fontAlgn="base" hangingPunct="1">
        <a:spcBef>
          <a:spcPct val="0"/>
        </a:spcBef>
        <a:spcAft>
          <a:spcPct val="0"/>
        </a:spcAft>
        <a:defRPr sz="4400">
          <a:solidFill>
            <a:schemeClr val="bg1"/>
          </a:solidFill>
          <a:latin typeface="Calibri" pitchFamily="34" charset="0"/>
        </a:defRPr>
      </a:lvl5pPr>
      <a:lvl6pPr marL="457200" algn="ctr" rtl="0" eaLnBrk="1" fontAlgn="base" hangingPunct="1">
        <a:spcBef>
          <a:spcPct val="0"/>
        </a:spcBef>
        <a:spcAft>
          <a:spcPct val="0"/>
        </a:spcAft>
        <a:defRPr sz="4400">
          <a:solidFill>
            <a:schemeClr val="bg1"/>
          </a:solidFill>
          <a:latin typeface="Calibri" pitchFamily="34" charset="0"/>
        </a:defRPr>
      </a:lvl6pPr>
      <a:lvl7pPr marL="914400" algn="ctr" rtl="0" eaLnBrk="1" fontAlgn="base" hangingPunct="1">
        <a:spcBef>
          <a:spcPct val="0"/>
        </a:spcBef>
        <a:spcAft>
          <a:spcPct val="0"/>
        </a:spcAft>
        <a:defRPr sz="4400">
          <a:solidFill>
            <a:schemeClr val="bg1"/>
          </a:solidFill>
          <a:latin typeface="Calibri" pitchFamily="34" charset="0"/>
        </a:defRPr>
      </a:lvl7pPr>
      <a:lvl8pPr marL="1371600" algn="ctr" rtl="0" eaLnBrk="1" fontAlgn="base" hangingPunct="1">
        <a:spcBef>
          <a:spcPct val="0"/>
        </a:spcBef>
        <a:spcAft>
          <a:spcPct val="0"/>
        </a:spcAft>
        <a:defRPr sz="4400">
          <a:solidFill>
            <a:schemeClr val="bg1"/>
          </a:solidFill>
          <a:latin typeface="Calibri" pitchFamily="34" charset="0"/>
        </a:defRPr>
      </a:lvl8pPr>
      <a:lvl9pPr marL="1828800" algn="ctr" rtl="0" eaLnBrk="1" fontAlgn="base" hangingPunct="1">
        <a:spcBef>
          <a:spcPct val="0"/>
        </a:spcBef>
        <a:spcAft>
          <a:spcPct val="0"/>
        </a:spcAft>
        <a:defRPr sz="4400">
          <a:solidFill>
            <a:schemeClr val="bg1"/>
          </a:solidFill>
          <a:latin typeface="Calibri" pitchFamily="34" charset="0"/>
        </a:defRPr>
      </a:lvl9pPr>
    </p:titleStyle>
    <p:bodyStyle>
      <a:lvl1pPr marL="342900" indent="-342900" algn="l" rtl="0" eaLnBrk="1" fontAlgn="base" hangingPunct="1">
        <a:spcBef>
          <a:spcPct val="20000"/>
        </a:spcBef>
        <a:spcAft>
          <a:spcPct val="0"/>
        </a:spcAft>
        <a:buChar char="•"/>
        <a:defRPr sz="3200">
          <a:solidFill>
            <a:schemeClr val="bg1"/>
          </a:solidFill>
          <a:latin typeface="+mn-lt"/>
          <a:ea typeface="+mn-ea"/>
          <a:cs typeface="+mn-cs"/>
        </a:defRPr>
      </a:lvl1pPr>
      <a:lvl2pPr marL="742950" indent="-285750" algn="l" rtl="0" eaLnBrk="1" fontAlgn="base" hangingPunct="1">
        <a:spcBef>
          <a:spcPct val="20000"/>
        </a:spcBef>
        <a:spcAft>
          <a:spcPct val="0"/>
        </a:spcAft>
        <a:buChar char="–"/>
        <a:defRPr sz="2800">
          <a:solidFill>
            <a:schemeClr val="bg1"/>
          </a:solidFill>
          <a:latin typeface="+mn-lt"/>
        </a:defRPr>
      </a:lvl2pPr>
      <a:lvl3pPr marL="1143000" indent="-228600" algn="l" rtl="0" eaLnBrk="1" fontAlgn="base" hangingPunct="1">
        <a:spcBef>
          <a:spcPct val="20000"/>
        </a:spcBef>
        <a:spcAft>
          <a:spcPct val="0"/>
        </a:spcAft>
        <a:buChar char="•"/>
        <a:defRPr sz="2400">
          <a:solidFill>
            <a:schemeClr val="bg1"/>
          </a:solidFill>
          <a:latin typeface="+mn-lt"/>
        </a:defRPr>
      </a:lvl3pPr>
      <a:lvl4pPr marL="1600200" indent="-228600" algn="l" rtl="0" eaLnBrk="1" fontAlgn="base" hangingPunct="1">
        <a:spcBef>
          <a:spcPct val="20000"/>
        </a:spcBef>
        <a:spcAft>
          <a:spcPct val="0"/>
        </a:spcAft>
        <a:buChar char="–"/>
        <a:defRPr sz="2000">
          <a:solidFill>
            <a:schemeClr val="bg1"/>
          </a:solidFill>
          <a:latin typeface="+mn-lt"/>
        </a:defRPr>
      </a:lvl4pPr>
      <a:lvl5pPr marL="2057400" indent="-228600" algn="l" rtl="0" eaLnBrk="1" fontAlgn="base" hangingPunct="1">
        <a:spcBef>
          <a:spcPct val="20000"/>
        </a:spcBef>
        <a:spcAft>
          <a:spcPct val="0"/>
        </a:spcAft>
        <a:buChar char="»"/>
        <a:defRPr sz="2000">
          <a:solidFill>
            <a:schemeClr val="bg1"/>
          </a:solidFill>
          <a:latin typeface="+mn-lt"/>
        </a:defRPr>
      </a:lvl5pPr>
      <a:lvl6pPr marL="2514600" indent="-228600" algn="l" rtl="0" eaLnBrk="1" fontAlgn="base" hangingPunct="1">
        <a:spcBef>
          <a:spcPct val="20000"/>
        </a:spcBef>
        <a:spcAft>
          <a:spcPct val="0"/>
        </a:spcAft>
        <a:buChar char="»"/>
        <a:defRPr sz="2000">
          <a:solidFill>
            <a:schemeClr val="bg1"/>
          </a:solidFill>
          <a:latin typeface="+mn-lt"/>
        </a:defRPr>
      </a:lvl6pPr>
      <a:lvl7pPr marL="2971800" indent="-228600" algn="l" rtl="0" eaLnBrk="1" fontAlgn="base" hangingPunct="1">
        <a:spcBef>
          <a:spcPct val="20000"/>
        </a:spcBef>
        <a:spcAft>
          <a:spcPct val="0"/>
        </a:spcAft>
        <a:buChar char="»"/>
        <a:defRPr sz="2000">
          <a:solidFill>
            <a:schemeClr val="bg1"/>
          </a:solidFill>
          <a:latin typeface="+mn-lt"/>
        </a:defRPr>
      </a:lvl7pPr>
      <a:lvl8pPr marL="3429000" indent="-228600" algn="l" rtl="0" eaLnBrk="1" fontAlgn="base" hangingPunct="1">
        <a:spcBef>
          <a:spcPct val="20000"/>
        </a:spcBef>
        <a:spcAft>
          <a:spcPct val="0"/>
        </a:spcAft>
        <a:buChar char="»"/>
        <a:defRPr sz="2000">
          <a:solidFill>
            <a:schemeClr val="bg1"/>
          </a:solidFill>
          <a:latin typeface="+mn-lt"/>
        </a:defRPr>
      </a:lvl8pPr>
      <a:lvl9pPr marL="3886200" indent="-228600" algn="l" rtl="0" eaLnBrk="1" fontAlgn="base" hangingPunct="1">
        <a:spcBef>
          <a:spcPct val="20000"/>
        </a:spcBef>
        <a:spcAft>
          <a:spcPct val="0"/>
        </a:spcAft>
        <a:buChar char="»"/>
        <a:defRPr sz="2000">
          <a:solidFill>
            <a:schemeClr val="bg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jpeg"/></Relationships>
</file>

<file path=ppt/slides/_rels/slide37.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3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04800" y="228600"/>
            <a:ext cx="3429000" cy="1470025"/>
          </a:xfrm>
        </p:spPr>
        <p:txBody>
          <a:bodyPr/>
          <a:lstStyle/>
          <a:p>
            <a:r>
              <a:rPr lang="en-GB" altLang="en-US"/>
              <a:t>Waterscapes </a:t>
            </a:r>
          </a:p>
        </p:txBody>
      </p:sp>
      <p:sp>
        <p:nvSpPr>
          <p:cNvPr id="2051" name="Rectangle 3"/>
          <p:cNvSpPr>
            <a:spLocks noGrp="1" noChangeArrowheads="1"/>
          </p:cNvSpPr>
          <p:nvPr>
            <p:ph type="subTitle" idx="1"/>
          </p:nvPr>
        </p:nvSpPr>
        <p:spPr>
          <a:xfrm>
            <a:off x="609600" y="1371600"/>
            <a:ext cx="7058744" cy="1553344"/>
          </a:xfrm>
        </p:spPr>
        <p:txBody>
          <a:bodyPr/>
          <a:lstStyle/>
          <a:p>
            <a:pPr algn="l"/>
            <a:r>
              <a:rPr lang="en-US" dirty="0">
                <a:latin typeface="Baskerville Old Face" pitchFamily="18" charset="0"/>
              </a:rPr>
              <a:t>Beyond scarcity:</a:t>
            </a:r>
            <a:br>
              <a:rPr lang="en-US" dirty="0">
                <a:latin typeface="Baskerville Old Face" pitchFamily="18" charset="0"/>
              </a:rPr>
            </a:br>
            <a:r>
              <a:rPr lang="en-US" dirty="0">
                <a:latin typeface="Baskerville Old Face" pitchFamily="18" charset="0"/>
              </a:rPr>
              <a:t>Power, poverty and the global water </a:t>
            </a:r>
            <a:r>
              <a:rPr lang="en-US" dirty="0" smtClean="0">
                <a:latin typeface="Baskerville Old Face" pitchFamily="18" charset="0"/>
              </a:rPr>
              <a:t>crisis</a:t>
            </a: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Content Placeholder 2"/>
          <p:cNvSpPr>
            <a:spLocks noGrp="1"/>
          </p:cNvSpPr>
          <p:nvPr>
            <p:ph idx="1"/>
          </p:nvPr>
        </p:nvSpPr>
        <p:spPr>
          <a:xfrm>
            <a:off x="457200" y="2209800"/>
            <a:ext cx="8229600" cy="4389438"/>
          </a:xfrm>
        </p:spPr>
        <p:txBody>
          <a:bodyPr/>
          <a:lstStyle/>
          <a:p>
            <a:pPr marL="0" indent="0" algn="ctr" eaLnBrk="1" hangingPunct="1">
              <a:buFont typeface="Wingdings 2" pitchFamily="18" charset="2"/>
              <a:buNone/>
            </a:pPr>
            <a:r>
              <a:rPr lang="en-US" altLang="en-US" smtClean="0">
                <a:latin typeface="Baskerville Old Face" pitchFamily="18" charset="0"/>
              </a:rPr>
              <a:t>“In this new century, water, its sanitation, and its equitable distribution pose great social challenges for our world. We need to safeguard the global supply of healthy water and to ensure that everyone has access to it.”</a:t>
            </a:r>
          </a:p>
          <a:p>
            <a:pPr marL="0" indent="0" algn="ctr" eaLnBrk="1" hangingPunct="1">
              <a:buFont typeface="Wingdings 2" pitchFamily="18" charset="2"/>
              <a:buNone/>
            </a:pPr>
            <a:endParaRPr lang="en-US" altLang="en-US" smtClean="0">
              <a:latin typeface="Baskerville Old Face" pitchFamily="18" charset="0"/>
            </a:endParaRPr>
          </a:p>
          <a:p>
            <a:pPr marL="0" indent="0" algn="r" eaLnBrk="1" hangingPunct="1">
              <a:buFont typeface="Wingdings 2" pitchFamily="18" charset="2"/>
              <a:buNone/>
            </a:pPr>
            <a:r>
              <a:rPr lang="en-US" altLang="en-US" smtClean="0">
                <a:latin typeface="Baskerville Old Face" pitchFamily="18" charset="0"/>
              </a:rPr>
              <a:t>Former UN Secretary-General Kofi Annan, 2001</a:t>
            </a:r>
          </a:p>
        </p:txBody>
      </p:sp>
    </p:spTree>
    <p:extLst>
      <p:ext uri="{BB962C8B-B14F-4D97-AF65-F5344CB8AC3E}">
        <p14:creationId xmlns:p14="http://schemas.microsoft.com/office/powerpoint/2010/main" val="29894103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altLang="en-US" dirty="0"/>
              <a:t>In 2002, the United Nations Economics and Social Council adopted water as a right, entitling “everyone to sufficient, safe, acceptable, physically accessible and affordable water for personal and domestic use.”</a:t>
            </a:r>
          </a:p>
          <a:p>
            <a:endParaRPr lang="en-GB" dirty="0"/>
          </a:p>
        </p:txBody>
      </p:sp>
      <p:sp>
        <p:nvSpPr>
          <p:cNvPr id="4" name="Date Placeholder 3"/>
          <p:cNvSpPr>
            <a:spLocks noGrp="1"/>
          </p:cNvSpPr>
          <p:nvPr>
            <p:ph type="dt" sz="half" idx="10"/>
          </p:nvPr>
        </p:nvSpPr>
        <p:spPr/>
        <p:txBody>
          <a:bodyPr/>
          <a:lstStyle/>
          <a:p>
            <a:fld id="{6FE90950-0F82-439D-9959-C8A5209E8BD9}" type="datetime1">
              <a:rPr lang="en-GB" altLang="en-US" smtClean="0"/>
              <a:pPr/>
              <a:t>29/01/2017</a:t>
            </a:fld>
            <a:endParaRPr lang="en-GB" altLang="en-US"/>
          </a:p>
        </p:txBody>
      </p:sp>
      <p:sp>
        <p:nvSpPr>
          <p:cNvPr id="5" name="Footer Placeholder 4"/>
          <p:cNvSpPr>
            <a:spLocks noGrp="1"/>
          </p:cNvSpPr>
          <p:nvPr>
            <p:ph type="ftr" sz="quarter" idx="11"/>
          </p:nvPr>
        </p:nvSpPr>
        <p:spPr/>
        <p:txBody>
          <a:bodyPr/>
          <a:lstStyle/>
          <a:p>
            <a:r>
              <a:rPr lang="en-GB" altLang="en-US" smtClean="0"/>
              <a:t>copyright 2006 www.brainybetty.com</a:t>
            </a:r>
            <a:endParaRPr lang="en-GB" altLang="en-US"/>
          </a:p>
        </p:txBody>
      </p:sp>
      <p:sp>
        <p:nvSpPr>
          <p:cNvPr id="6" name="Slide Number Placeholder 5"/>
          <p:cNvSpPr>
            <a:spLocks noGrp="1"/>
          </p:cNvSpPr>
          <p:nvPr>
            <p:ph type="sldNum" sz="quarter" idx="12"/>
          </p:nvPr>
        </p:nvSpPr>
        <p:spPr/>
        <p:txBody>
          <a:bodyPr/>
          <a:lstStyle/>
          <a:p>
            <a:fld id="{1447EE5C-C71D-407A-98DA-3EE5C81843D0}" type="slidenum">
              <a:rPr lang="en-GB" altLang="en-US" smtClean="0"/>
              <a:pPr/>
              <a:t>3</a:t>
            </a:fld>
            <a:endParaRPr lang="en-GB" altLang="en-US"/>
          </a:p>
        </p:txBody>
      </p:sp>
    </p:spTree>
    <p:extLst>
      <p:ext uri="{BB962C8B-B14F-4D97-AF65-F5344CB8AC3E}">
        <p14:creationId xmlns:p14="http://schemas.microsoft.com/office/powerpoint/2010/main" val="696218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6"/>
          <p:cNvSpPr>
            <a:spLocks noGrp="1"/>
          </p:cNvSpPr>
          <p:nvPr>
            <p:ph type="title"/>
          </p:nvPr>
        </p:nvSpPr>
        <p:spPr/>
        <p:txBody>
          <a:bodyPr/>
          <a:lstStyle/>
          <a:p>
            <a:pPr eaLnBrk="1" hangingPunct="1"/>
            <a:r>
              <a:rPr lang="en-US" altLang="en-US" sz="4400" smtClean="0">
                <a:latin typeface="Baskerville Old Face" pitchFamily="18" charset="0"/>
              </a:rPr>
              <a:t>Inequitable Distribution of Water</a:t>
            </a:r>
          </a:p>
        </p:txBody>
      </p:sp>
      <p:sp>
        <p:nvSpPr>
          <p:cNvPr id="8" name="Content Placeholder 7"/>
          <p:cNvSpPr>
            <a:spLocks noGrp="1"/>
          </p:cNvSpPr>
          <p:nvPr>
            <p:ph idx="1"/>
          </p:nvPr>
        </p:nvSpPr>
        <p:spPr/>
        <p:txBody>
          <a:bodyPr/>
          <a:lstStyle/>
          <a:p>
            <a:pPr eaLnBrk="1" hangingPunct="1">
              <a:buFont typeface="Wingdings 2" pitchFamily="18" charset="2"/>
              <a:buNone/>
              <a:defRPr/>
            </a:pPr>
            <a:r>
              <a:rPr lang="en-US" dirty="0" smtClean="0">
                <a:latin typeface="Baskerville Old Face" pitchFamily="18" charset="0"/>
              </a:rPr>
              <a:t>1.1 billion people lack access to safe, clean water.</a:t>
            </a:r>
          </a:p>
          <a:p>
            <a:pPr eaLnBrk="1" hangingPunct="1">
              <a:buFont typeface="Wingdings 2" pitchFamily="18" charset="2"/>
              <a:buNone/>
              <a:defRPr/>
            </a:pPr>
            <a:r>
              <a:rPr lang="en-US" dirty="0" smtClean="0">
                <a:solidFill>
                  <a:srgbClr val="FF0000"/>
                </a:solidFill>
                <a:latin typeface="Baskerville Old Face" pitchFamily="18" charset="0"/>
              </a:rPr>
              <a:t>That’s one in six of us.</a:t>
            </a:r>
          </a:p>
          <a:p>
            <a:pPr eaLnBrk="1" hangingPunct="1">
              <a:buFont typeface="Wingdings 2" pitchFamily="18" charset="2"/>
              <a:buNone/>
              <a:defRPr/>
            </a:pPr>
            <a:endParaRPr lang="en-US" dirty="0" smtClean="0">
              <a:solidFill>
                <a:srgbClr val="FF0000"/>
              </a:solidFill>
              <a:latin typeface="Baskerville Old Face" pitchFamily="18" charset="0"/>
            </a:endParaRPr>
          </a:p>
          <a:p>
            <a:pPr eaLnBrk="1" hangingPunct="1">
              <a:buFont typeface="Wingdings 2" pitchFamily="18" charset="2"/>
              <a:buNone/>
              <a:defRPr/>
            </a:pPr>
            <a:endParaRPr lang="en-US" dirty="0" smtClean="0">
              <a:solidFill>
                <a:srgbClr val="FF0000"/>
              </a:solidFill>
              <a:latin typeface="Baskerville Old Face" pitchFamily="18" charset="0"/>
            </a:endParaRPr>
          </a:p>
          <a:p>
            <a:pPr eaLnBrk="1" hangingPunct="1">
              <a:buFont typeface="Wingdings 2" pitchFamily="18" charset="2"/>
              <a:buNone/>
              <a:defRPr/>
            </a:pPr>
            <a:endParaRPr lang="en-US" dirty="0" smtClean="0">
              <a:solidFill>
                <a:srgbClr val="FF0000"/>
              </a:solidFill>
              <a:latin typeface="Baskerville Old Face" pitchFamily="18" charset="0"/>
            </a:endParaRPr>
          </a:p>
          <a:p>
            <a:pPr eaLnBrk="1" hangingPunct="1">
              <a:buFont typeface="Wingdings 2" pitchFamily="18" charset="2"/>
              <a:buNone/>
              <a:defRPr/>
            </a:pPr>
            <a:endParaRPr lang="en-US" dirty="0" smtClean="0">
              <a:solidFill>
                <a:srgbClr val="FF0000"/>
              </a:solidFill>
              <a:latin typeface="Baskerville Old Face" pitchFamily="18" charset="0"/>
            </a:endParaRPr>
          </a:p>
          <a:p>
            <a:pPr marL="0" indent="0" eaLnBrk="1" hangingPunct="1">
              <a:buFont typeface="Wingdings 2" pitchFamily="18" charset="2"/>
              <a:buNone/>
              <a:defRPr/>
            </a:pPr>
            <a:r>
              <a:rPr lang="en-US" sz="2000" dirty="0" smtClean="0">
                <a:latin typeface="Baskerville Old Face" pitchFamily="18" charset="0"/>
              </a:rPr>
              <a:t>The underlying cause of water scarcity is not absolute scarcity; water scarcity is manufactured by institutional and political practices that disadvantage the poor.</a:t>
            </a:r>
          </a:p>
          <a:p>
            <a:pPr eaLnBrk="1" hangingPunct="1">
              <a:defRPr/>
            </a:pPr>
            <a:endParaRPr lang="en-US" dirty="0"/>
          </a:p>
        </p:txBody>
      </p:sp>
      <p:pic>
        <p:nvPicPr>
          <p:cNvPr id="7172"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3276600"/>
            <a:ext cx="22860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0093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923925"/>
            <a:ext cx="7875588" cy="562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1095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ctr"/>
            <a:r>
              <a:rPr lang="en-US" altLang="en-US" sz="4400" smtClean="0">
                <a:latin typeface="Baskerville Old Face" pitchFamily="18" charset="0"/>
              </a:rPr>
              <a:t>Equity &amp; Water</a:t>
            </a:r>
          </a:p>
        </p:txBody>
      </p:sp>
      <p:sp>
        <p:nvSpPr>
          <p:cNvPr id="9219" name="Content Placeholder 2"/>
          <p:cNvSpPr>
            <a:spLocks noGrp="1"/>
          </p:cNvSpPr>
          <p:nvPr>
            <p:ph idx="1"/>
          </p:nvPr>
        </p:nvSpPr>
        <p:spPr>
          <a:xfrm>
            <a:off x="457200" y="2163763"/>
            <a:ext cx="8229600" cy="3017837"/>
          </a:xfrm>
        </p:spPr>
        <p:txBody>
          <a:bodyPr/>
          <a:lstStyle/>
          <a:p>
            <a:r>
              <a:rPr lang="en-US" altLang="en-US" sz="2200" smtClean="0">
                <a:latin typeface="Baskerville Old Face" pitchFamily="18" charset="0"/>
              </a:rPr>
              <a:t>In many poor countries only 25 percent have access to piped water in their homes, compared with 85 percent of the wealthiest.</a:t>
            </a:r>
            <a:br>
              <a:rPr lang="en-US" altLang="en-US" sz="2200" smtClean="0">
                <a:latin typeface="Baskerville Old Face" pitchFamily="18" charset="0"/>
              </a:rPr>
            </a:br>
            <a:endParaRPr lang="en-US" altLang="en-US" sz="2200" smtClean="0">
              <a:latin typeface="Baskerville Old Face" pitchFamily="18" charset="0"/>
            </a:endParaRPr>
          </a:p>
          <a:p>
            <a:r>
              <a:rPr lang="en-US" altLang="en-US" sz="2200" smtClean="0">
                <a:latin typeface="Baskerville Old Face" pitchFamily="18" charset="0"/>
              </a:rPr>
              <a:t>Poor people living in the slums of Manila, the Philippines, Jakarta, Indonesia, and Nairobi, Kenya, pay 5-10 times more for water per unit than wealthy people in the same city—</a:t>
            </a:r>
            <a:r>
              <a:rPr lang="en-US" altLang="en-US" sz="2200" smtClean="0">
                <a:solidFill>
                  <a:srgbClr val="FF0000"/>
                </a:solidFill>
                <a:latin typeface="Baskerville Old Face" pitchFamily="18" charset="0"/>
              </a:rPr>
              <a:t>and more than residents of London or New York.</a:t>
            </a:r>
            <a:r>
              <a:rPr lang="en-US" altLang="en-US" sz="2400" smtClean="0">
                <a:latin typeface="Baskerville Old Face" pitchFamily="18" charset="0"/>
              </a:rPr>
              <a:t/>
            </a:r>
            <a:br>
              <a:rPr lang="en-US" altLang="en-US" sz="2400" smtClean="0">
                <a:latin typeface="Baskerville Old Face" pitchFamily="18" charset="0"/>
              </a:rPr>
            </a:br>
            <a:endParaRPr lang="en-US" altLang="en-US" sz="2400" smtClean="0">
              <a:latin typeface="Baskerville Old Face" pitchFamily="18" charset="0"/>
            </a:endParaRPr>
          </a:p>
        </p:txBody>
      </p:sp>
    </p:spTree>
    <p:extLst>
      <p:ext uri="{BB962C8B-B14F-4D97-AF65-F5344CB8AC3E}">
        <p14:creationId xmlns:p14="http://schemas.microsoft.com/office/powerpoint/2010/main" val="13836840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algn="ctr"/>
            <a:r>
              <a:rPr lang="en-US" altLang="en-US" sz="4400" smtClean="0">
                <a:latin typeface="Baskerville Old Face" pitchFamily="18" charset="0"/>
              </a:rPr>
              <a:t>Equity &amp; Water</a:t>
            </a:r>
          </a:p>
        </p:txBody>
      </p:sp>
      <p:sp>
        <p:nvSpPr>
          <p:cNvPr id="10243" name="Content Placeholder 2"/>
          <p:cNvSpPr>
            <a:spLocks noGrp="1"/>
          </p:cNvSpPr>
          <p:nvPr>
            <p:ph idx="1"/>
          </p:nvPr>
        </p:nvSpPr>
        <p:spPr/>
        <p:txBody>
          <a:bodyPr/>
          <a:lstStyle/>
          <a:p>
            <a:r>
              <a:rPr lang="en-US" altLang="en-US" sz="2200" smtClean="0">
                <a:latin typeface="Baskerville Old Face" pitchFamily="18" charset="0"/>
              </a:rPr>
              <a:t>The poor are often not connected to the utility so they purchase their water in bulk—</a:t>
            </a:r>
            <a:r>
              <a:rPr lang="en-US" altLang="en-US" sz="2200" smtClean="0">
                <a:solidFill>
                  <a:srgbClr val="FF0000"/>
                </a:solidFill>
                <a:latin typeface="Baskerville Old Face" pitchFamily="18" charset="0"/>
              </a:rPr>
              <a:t>they pay 10 times more for water than residents (connected to the utility) in high-income areas. </a:t>
            </a:r>
            <a:r>
              <a:rPr lang="en-US" altLang="en-US" sz="2200" smtClean="0">
                <a:latin typeface="Baskerville Old Face" pitchFamily="18" charset="0"/>
              </a:rPr>
              <a:t/>
            </a:r>
            <a:br>
              <a:rPr lang="en-US" altLang="en-US" sz="2200" smtClean="0">
                <a:latin typeface="Baskerville Old Face" pitchFamily="18" charset="0"/>
              </a:rPr>
            </a:br>
            <a:endParaRPr lang="en-US" altLang="en-US" sz="2200" smtClean="0">
              <a:latin typeface="Baskerville Old Face" pitchFamily="18" charset="0"/>
            </a:endParaRPr>
          </a:p>
          <a:p>
            <a:r>
              <a:rPr lang="en-US" altLang="en-US" sz="2200" smtClean="0">
                <a:latin typeface="Baskerville Old Face" pitchFamily="18" charset="0"/>
              </a:rPr>
              <a:t>The poorest households of El Salvador, Jamaica, and Nicaragua spend more than 10 percent of their income on water whereas, in the United Kingdom, they have set a three percent threshold as an indicator of hardship.</a:t>
            </a:r>
            <a:br>
              <a:rPr lang="en-US" altLang="en-US" sz="2200" smtClean="0">
                <a:latin typeface="Baskerville Old Face" pitchFamily="18" charset="0"/>
              </a:rPr>
            </a:br>
            <a:endParaRPr lang="en-US" altLang="en-US" sz="2200" smtClean="0">
              <a:latin typeface="Baskerville Old Face" pitchFamily="18" charset="0"/>
            </a:endParaRPr>
          </a:p>
        </p:txBody>
      </p:sp>
    </p:spTree>
    <p:extLst>
      <p:ext uri="{BB962C8B-B14F-4D97-AF65-F5344CB8AC3E}">
        <p14:creationId xmlns:p14="http://schemas.microsoft.com/office/powerpoint/2010/main" val="21569537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762000"/>
            <a:ext cx="8229600" cy="1143000"/>
          </a:xfrm>
        </p:spPr>
        <p:txBody>
          <a:bodyPr/>
          <a:lstStyle/>
          <a:p>
            <a:pPr algn="ctr" eaLnBrk="1" hangingPunct="1"/>
            <a:r>
              <a:rPr lang="en-US" altLang="en-US" sz="4000" smtClean="0">
                <a:latin typeface="Baskerville Old Face" pitchFamily="18" charset="0"/>
              </a:rPr>
              <a:t>Women &amp; Girls</a:t>
            </a:r>
            <a:br>
              <a:rPr lang="en-US" altLang="en-US" sz="4000" smtClean="0">
                <a:latin typeface="Baskerville Old Face" pitchFamily="18" charset="0"/>
              </a:rPr>
            </a:br>
            <a:r>
              <a:rPr lang="en-US" altLang="en-US" sz="4000" smtClean="0">
                <a:latin typeface="Baskerville Old Face" pitchFamily="18" charset="0"/>
              </a:rPr>
              <a:t>Disproportionately Burdened</a:t>
            </a:r>
          </a:p>
        </p:txBody>
      </p:sp>
      <p:sp>
        <p:nvSpPr>
          <p:cNvPr id="11267" name="Content Placeholder 2"/>
          <p:cNvSpPr>
            <a:spLocks noGrp="1"/>
          </p:cNvSpPr>
          <p:nvPr>
            <p:ph sz="half" idx="1"/>
          </p:nvPr>
        </p:nvSpPr>
        <p:spPr>
          <a:xfrm>
            <a:off x="457200" y="2590800"/>
            <a:ext cx="4038600" cy="3200400"/>
          </a:xfrm>
        </p:spPr>
        <p:txBody>
          <a:bodyPr/>
          <a:lstStyle/>
          <a:p>
            <a:pPr eaLnBrk="1" hangingPunct="1"/>
            <a:r>
              <a:rPr lang="en-US" altLang="en-US" sz="2200" smtClean="0">
                <a:latin typeface="Baskerville Old Face" pitchFamily="18" charset="0"/>
              </a:rPr>
              <a:t>Women spend on average 15-17 hours each week collecting water.</a:t>
            </a:r>
            <a:br>
              <a:rPr lang="en-US" altLang="en-US" sz="2200" smtClean="0">
                <a:latin typeface="Baskerville Old Face" pitchFamily="18" charset="0"/>
              </a:rPr>
            </a:br>
            <a:endParaRPr lang="en-US" altLang="en-US" sz="2200" smtClean="0">
              <a:latin typeface="Baskerville Old Face" pitchFamily="18" charset="0"/>
            </a:endParaRPr>
          </a:p>
          <a:p>
            <a:pPr eaLnBrk="1" hangingPunct="1"/>
            <a:r>
              <a:rPr lang="en-US" altLang="en-US" sz="2200" smtClean="0">
                <a:latin typeface="Baskerville Old Face" pitchFamily="18" charset="0"/>
              </a:rPr>
              <a:t>And, it is not unusual for women to walk in excess of 10 kilometers per day during the dry season.</a:t>
            </a:r>
          </a:p>
        </p:txBody>
      </p:sp>
      <p:pic>
        <p:nvPicPr>
          <p:cNvPr id="11268" name="Picture 2" descr="C:\Documents and Settings\rebecca\Desktop\PSU\Fall 2008\PHE510 PH Social Justice\Research paper\Women_carrying_water.jp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005388" y="1920875"/>
            <a:ext cx="3324225" cy="4433888"/>
          </a:xfrm>
          <a:noFill/>
        </p:spPr>
      </p:pic>
    </p:spTree>
    <p:extLst>
      <p:ext uri="{BB962C8B-B14F-4D97-AF65-F5344CB8AC3E}">
        <p14:creationId xmlns:p14="http://schemas.microsoft.com/office/powerpoint/2010/main" val="15202571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8"/>
          <p:cNvSpPr>
            <a:spLocks noGrp="1"/>
          </p:cNvSpPr>
          <p:nvPr>
            <p:ph type="title"/>
          </p:nvPr>
        </p:nvSpPr>
        <p:spPr>
          <a:xfrm>
            <a:off x="457200" y="914400"/>
            <a:ext cx="8229600" cy="1143000"/>
          </a:xfrm>
        </p:spPr>
        <p:txBody>
          <a:bodyPr/>
          <a:lstStyle/>
          <a:p>
            <a:pPr algn="ctr" eaLnBrk="1" hangingPunct="1"/>
            <a:r>
              <a:rPr lang="en-US" altLang="en-US" sz="4000" smtClean="0">
                <a:latin typeface="Baskerville Old Face" pitchFamily="18" charset="0"/>
              </a:rPr>
              <a:t>Women &amp; Girls</a:t>
            </a:r>
            <a:br>
              <a:rPr lang="en-US" altLang="en-US" sz="4000" smtClean="0">
                <a:latin typeface="Baskerville Old Face" pitchFamily="18" charset="0"/>
              </a:rPr>
            </a:br>
            <a:r>
              <a:rPr lang="en-US" altLang="en-US" sz="4000" smtClean="0">
                <a:latin typeface="Baskerville Old Face" pitchFamily="18" charset="0"/>
              </a:rPr>
              <a:t>Disproportionately Burdened</a:t>
            </a:r>
            <a:endParaRPr lang="en-US" altLang="en-US" sz="4000" smtClean="0"/>
          </a:p>
        </p:txBody>
      </p:sp>
      <p:sp>
        <p:nvSpPr>
          <p:cNvPr id="12291" name="Content Placeholder 4"/>
          <p:cNvSpPr>
            <a:spLocks noGrp="1"/>
          </p:cNvSpPr>
          <p:nvPr>
            <p:ph sz="half" idx="1"/>
          </p:nvPr>
        </p:nvSpPr>
        <p:spPr>
          <a:xfrm>
            <a:off x="457200" y="2286000"/>
            <a:ext cx="4038600" cy="3810000"/>
          </a:xfrm>
        </p:spPr>
        <p:txBody>
          <a:bodyPr/>
          <a:lstStyle/>
          <a:p>
            <a:pPr eaLnBrk="1" hangingPunct="1"/>
            <a:r>
              <a:rPr lang="en-US" altLang="en-US" sz="2200" dirty="0" smtClean="0">
                <a:latin typeface="Baskerville Old Face" pitchFamily="18" charset="0"/>
              </a:rPr>
              <a:t>An estimated 40 billion hours each year are spent collecting water in Sub-Saharan Africa alone—</a:t>
            </a:r>
            <a:r>
              <a:rPr lang="en-US" altLang="en-US" sz="2200" dirty="0" smtClean="0">
                <a:solidFill>
                  <a:srgbClr val="FF0000"/>
                </a:solidFill>
                <a:latin typeface="Baskerville Old Face" pitchFamily="18" charset="0"/>
              </a:rPr>
              <a:t>the equivalent of a year’s worth of </a:t>
            </a:r>
            <a:r>
              <a:rPr lang="en-US" altLang="en-US" sz="2200" dirty="0" smtClean="0">
                <a:solidFill>
                  <a:srgbClr val="FF0000"/>
                </a:solidFill>
                <a:latin typeface="Baskerville Old Face" pitchFamily="18" charset="0"/>
              </a:rPr>
              <a:t>labour </a:t>
            </a:r>
            <a:r>
              <a:rPr lang="en-US" altLang="en-US" sz="2200" dirty="0" smtClean="0">
                <a:solidFill>
                  <a:srgbClr val="FF0000"/>
                </a:solidFill>
                <a:latin typeface="Baskerville Old Face" pitchFamily="18" charset="0"/>
              </a:rPr>
              <a:t>for the entire workforce of France.</a:t>
            </a:r>
            <a:br>
              <a:rPr lang="en-US" altLang="en-US" sz="2200" dirty="0" smtClean="0">
                <a:solidFill>
                  <a:srgbClr val="FF0000"/>
                </a:solidFill>
                <a:latin typeface="Baskerville Old Face" pitchFamily="18" charset="0"/>
              </a:rPr>
            </a:br>
            <a:endParaRPr lang="en-US" altLang="en-US" sz="2200" dirty="0" smtClean="0">
              <a:solidFill>
                <a:srgbClr val="FF0000"/>
              </a:solidFill>
              <a:latin typeface="Baskerville Old Face" pitchFamily="18" charset="0"/>
            </a:endParaRPr>
          </a:p>
          <a:p>
            <a:pPr eaLnBrk="1" hangingPunct="1"/>
            <a:r>
              <a:rPr lang="en-US" altLang="en-US" sz="2200" dirty="0" smtClean="0">
                <a:latin typeface="Baskerville Old Face" pitchFamily="18" charset="0"/>
              </a:rPr>
              <a:t>The time lost collecting water reduces income, reinforces poverty, and disempowers women. </a:t>
            </a:r>
          </a:p>
          <a:p>
            <a:pPr eaLnBrk="1" hangingPunct="1"/>
            <a:endParaRPr lang="en-US" altLang="en-US" sz="2200" dirty="0" smtClean="0">
              <a:latin typeface="Baskerville Old Face" pitchFamily="18" charset="0"/>
            </a:endParaRPr>
          </a:p>
        </p:txBody>
      </p:sp>
      <p:pic>
        <p:nvPicPr>
          <p:cNvPr id="12292" name="Picture 3" descr="C:\Documents and Settings\rebecca\Desktop\PSU\Fall 2008\PHE510 PH Social Justice\Research paper\woman and girl.jp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384675" y="2667000"/>
            <a:ext cx="4454525" cy="2895600"/>
          </a:xfrm>
          <a:noFill/>
        </p:spPr>
      </p:pic>
    </p:spTree>
    <p:extLst>
      <p:ext uri="{BB962C8B-B14F-4D97-AF65-F5344CB8AC3E}">
        <p14:creationId xmlns:p14="http://schemas.microsoft.com/office/powerpoint/2010/main" val="11137319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5"/>
          <p:cNvSpPr>
            <a:spLocks noGrp="1"/>
          </p:cNvSpPr>
          <p:nvPr>
            <p:ph idx="1"/>
          </p:nvPr>
        </p:nvSpPr>
        <p:spPr>
          <a:xfrm>
            <a:off x="457200" y="2392363"/>
            <a:ext cx="8229600" cy="4389437"/>
          </a:xfrm>
        </p:spPr>
        <p:txBody>
          <a:bodyPr/>
          <a:lstStyle/>
          <a:p>
            <a:pPr marL="0" indent="0" eaLnBrk="1" hangingPunct="1">
              <a:buFont typeface="Wingdings 2" pitchFamily="18" charset="2"/>
              <a:buNone/>
            </a:pPr>
            <a:r>
              <a:rPr lang="en-US" altLang="en-US" smtClean="0">
                <a:latin typeface="Baskerville Old Face" pitchFamily="18" charset="0"/>
              </a:rPr>
              <a:t>“Of course I wish I were in school. I want to learn to read and write…But how can I? My mother needs me to get water.”</a:t>
            </a:r>
          </a:p>
          <a:p>
            <a:pPr marL="0" indent="0" algn="r" eaLnBrk="1" hangingPunct="1">
              <a:buFont typeface="Wingdings 2" pitchFamily="18" charset="2"/>
              <a:buNone/>
            </a:pPr>
            <a:r>
              <a:rPr lang="en-US" altLang="en-US" smtClean="0">
                <a:latin typeface="Baskerville Old Face" pitchFamily="18" charset="0"/>
              </a:rPr>
              <a:t>Yeni Bazan, age 10, El Alto, Bolivia</a:t>
            </a:r>
          </a:p>
        </p:txBody>
      </p:sp>
    </p:spTree>
    <p:extLst>
      <p:ext uri="{BB962C8B-B14F-4D97-AF65-F5344CB8AC3E}">
        <p14:creationId xmlns:p14="http://schemas.microsoft.com/office/powerpoint/2010/main" val="35835816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57200" y="704850"/>
            <a:ext cx="8229600" cy="1143000"/>
          </a:xfrm>
        </p:spPr>
        <p:txBody>
          <a:bodyPr/>
          <a:lstStyle/>
          <a:p>
            <a:pPr algn="ctr" eaLnBrk="1" hangingPunct="1"/>
            <a:r>
              <a:rPr lang="en-US" altLang="en-US" smtClean="0">
                <a:latin typeface="Baskerville Old Face" pitchFamily="18" charset="0"/>
              </a:rPr>
              <a:t>Educational Impact</a:t>
            </a:r>
          </a:p>
        </p:txBody>
      </p:sp>
      <p:sp>
        <p:nvSpPr>
          <p:cNvPr id="14339" name="Content Placeholder 2"/>
          <p:cNvSpPr>
            <a:spLocks noGrp="1"/>
          </p:cNvSpPr>
          <p:nvPr>
            <p:ph sz="half" idx="1"/>
          </p:nvPr>
        </p:nvSpPr>
        <p:spPr>
          <a:xfrm>
            <a:off x="457200" y="1981200"/>
            <a:ext cx="4038600" cy="3810000"/>
          </a:xfrm>
        </p:spPr>
        <p:txBody>
          <a:bodyPr/>
          <a:lstStyle/>
          <a:p>
            <a:pPr eaLnBrk="1" hangingPunct="1"/>
            <a:r>
              <a:rPr lang="en-US" altLang="en-US" sz="2200" smtClean="0">
                <a:latin typeface="Baskerville Old Face" pitchFamily="18" charset="0"/>
              </a:rPr>
              <a:t>In Tanzania, school attendance is 12 percent higher for girls who live 15 minutes or less from a water source compared to those that live an hour or more away.</a:t>
            </a:r>
            <a:br>
              <a:rPr lang="en-US" altLang="en-US" sz="2200" smtClean="0">
                <a:latin typeface="Baskerville Old Face" pitchFamily="18" charset="0"/>
              </a:rPr>
            </a:br>
            <a:endParaRPr lang="en-US" altLang="en-US" sz="2200" smtClean="0">
              <a:latin typeface="Baskerville Old Face" pitchFamily="18" charset="0"/>
            </a:endParaRPr>
          </a:p>
          <a:p>
            <a:pPr eaLnBrk="1" hangingPunct="1"/>
            <a:r>
              <a:rPr lang="en-US" altLang="en-US" sz="2200" smtClean="0">
                <a:latin typeface="Baskerville Old Face" pitchFamily="18" charset="0"/>
              </a:rPr>
              <a:t>Also, the absence of sanitation facilities and water in schools is a significant factor to girls dropping out of school.</a:t>
            </a:r>
          </a:p>
        </p:txBody>
      </p:sp>
      <p:pic>
        <p:nvPicPr>
          <p:cNvPr id="14340" name="Picture 3" descr="C:\Documents and Settings\rebecca\Desktop\PSU\Fall 2008\PHE510 PH Social Justice\Research paper\girls classroom.jp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362200"/>
            <a:ext cx="4038600" cy="3149600"/>
          </a:xfrm>
          <a:noFill/>
        </p:spPr>
      </p:pic>
    </p:spTree>
    <p:extLst>
      <p:ext uri="{BB962C8B-B14F-4D97-AF65-F5344CB8AC3E}">
        <p14:creationId xmlns:p14="http://schemas.microsoft.com/office/powerpoint/2010/main" val="26173336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algn="ctr" eaLnBrk="1" hangingPunct="1"/>
            <a:r>
              <a:rPr lang="en-US" altLang="en-US" sz="4400" smtClean="0">
                <a:latin typeface="Baskerville Old Face" pitchFamily="18" charset="0"/>
              </a:rPr>
              <a:t>Solutions</a:t>
            </a:r>
          </a:p>
        </p:txBody>
      </p:sp>
      <p:sp>
        <p:nvSpPr>
          <p:cNvPr id="15363" name="Content Placeholder 2"/>
          <p:cNvSpPr>
            <a:spLocks noGrp="1"/>
          </p:cNvSpPr>
          <p:nvPr>
            <p:ph idx="1"/>
          </p:nvPr>
        </p:nvSpPr>
        <p:spPr>
          <a:xfrm>
            <a:off x="323528" y="1052736"/>
            <a:ext cx="8229600" cy="4389437"/>
          </a:xfrm>
        </p:spPr>
        <p:txBody>
          <a:bodyPr/>
          <a:lstStyle/>
          <a:p>
            <a:pPr eaLnBrk="1" hangingPunct="1"/>
            <a:r>
              <a:rPr lang="en-US" altLang="en-US" dirty="0" smtClean="0">
                <a:latin typeface="Baskerville Old Face" pitchFamily="18" charset="0"/>
              </a:rPr>
              <a:t>Sanitation facilities and water should be provided in schools, with separate facilities for girls</a:t>
            </a:r>
            <a:r>
              <a:rPr lang="en-US" altLang="en-US" dirty="0" smtClean="0">
                <a:latin typeface="Baskerville Old Face" pitchFamily="18" charset="0"/>
              </a:rPr>
              <a:t>.</a:t>
            </a:r>
            <a:endParaRPr lang="en-US" altLang="en-US" dirty="0" smtClean="0">
              <a:latin typeface="Baskerville Old Face" pitchFamily="18" charset="0"/>
            </a:endParaRPr>
          </a:p>
          <a:p>
            <a:pPr eaLnBrk="1" hangingPunct="1"/>
            <a:r>
              <a:rPr lang="en-US" altLang="en-US" dirty="0" smtClean="0">
                <a:latin typeface="Baskerville Old Face" pitchFamily="18" charset="0"/>
              </a:rPr>
              <a:t>Legislation should ensure women have equal rights by reforming property laws and irrigation rules</a:t>
            </a:r>
            <a:r>
              <a:rPr lang="en-US" altLang="en-US" dirty="0" smtClean="0">
                <a:latin typeface="Baskerville Old Face" pitchFamily="18" charset="0"/>
              </a:rPr>
              <a:t>.</a:t>
            </a:r>
            <a:endParaRPr lang="en-US" altLang="en-US" dirty="0" smtClean="0">
              <a:latin typeface="Baskerville Old Face" pitchFamily="18" charset="0"/>
            </a:endParaRPr>
          </a:p>
          <a:p>
            <a:pPr eaLnBrk="1" hangingPunct="1"/>
            <a:r>
              <a:rPr lang="en-US" altLang="en-US" dirty="0" smtClean="0">
                <a:latin typeface="Baskerville Old Face" pitchFamily="18" charset="0"/>
              </a:rPr>
              <a:t>Require female representation on water committees. </a:t>
            </a:r>
            <a:endParaRPr lang="en-US" altLang="en-US" dirty="0" smtClean="0">
              <a:latin typeface="Baskerville Old Face" pitchFamily="18" charset="0"/>
            </a:endParaRPr>
          </a:p>
          <a:p>
            <a:pPr eaLnBrk="1" hangingPunct="1"/>
            <a:r>
              <a:rPr lang="en-US" altLang="en-US" dirty="0" smtClean="0">
                <a:latin typeface="Baskerville Old Face" pitchFamily="18" charset="0"/>
              </a:rPr>
              <a:t>SD</a:t>
            </a:r>
            <a:endParaRPr lang="en-US" altLang="en-US" dirty="0" smtClean="0">
              <a:latin typeface="Baskerville Old Face" pitchFamily="18" charset="0"/>
            </a:endParaRPr>
          </a:p>
        </p:txBody>
      </p:sp>
    </p:spTree>
    <p:extLst>
      <p:ext uri="{BB962C8B-B14F-4D97-AF65-F5344CB8AC3E}">
        <p14:creationId xmlns:p14="http://schemas.microsoft.com/office/powerpoint/2010/main" val="26102358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chor="ctr"/>
          <a:lstStyle/>
          <a:p>
            <a:r>
              <a:rPr lang="en-US" altLang="en-US" sz="3600"/>
              <a:t>The Water Crisis</a:t>
            </a:r>
            <a:endParaRPr lang="en-US" altLang="en-US"/>
          </a:p>
        </p:txBody>
      </p:sp>
      <p:sp>
        <p:nvSpPr>
          <p:cNvPr id="2051" name="Rectangle 3"/>
          <p:cNvSpPr>
            <a:spLocks noGrp="1" noChangeArrowheads="1"/>
          </p:cNvSpPr>
          <p:nvPr>
            <p:ph type="subTitle" idx="1"/>
          </p:nvPr>
        </p:nvSpPr>
        <p:spPr/>
        <p:txBody>
          <a:bodyPr anchor="ctr"/>
          <a:lstStyle/>
          <a:p>
            <a:r>
              <a:rPr lang="en-US" altLang="en-US"/>
              <a:t>A lack of clean water results in poverty, disease and death</a:t>
            </a:r>
          </a:p>
        </p:txBody>
      </p:sp>
    </p:spTree>
    <p:extLst>
      <p:ext uri="{BB962C8B-B14F-4D97-AF65-F5344CB8AC3E}">
        <p14:creationId xmlns:p14="http://schemas.microsoft.com/office/powerpoint/2010/main" val="35840982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fld id="{F065916A-464E-41AE-A8B8-5637DF75BB58}" type="slidenum">
              <a:rPr lang="en-US" altLang="en-US"/>
              <a:pPr/>
              <a:t>14</a:t>
            </a:fld>
            <a:endParaRPr lang="en-US" altLang="en-US"/>
          </a:p>
        </p:txBody>
      </p:sp>
      <p:sp>
        <p:nvSpPr>
          <p:cNvPr id="18437" name="Rectangle 5"/>
          <p:cNvSpPr>
            <a:spLocks noChangeArrowheads="1"/>
          </p:cNvSpPr>
          <p:nvPr/>
        </p:nvSpPr>
        <p:spPr bwMode="auto">
          <a:xfrm>
            <a:off x="0" y="6553200"/>
            <a:ext cx="7620000" cy="274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http://www.seykota.com/tribe/FAQ/2003_Aug/Aug_10-16/sick_to_stomach.gif</a:t>
            </a:r>
          </a:p>
        </p:txBody>
      </p:sp>
      <p:sp>
        <p:nvSpPr>
          <p:cNvPr id="18438" name="Rectangle 6"/>
          <p:cNvSpPr>
            <a:spLocks noGrp="1" noChangeArrowheads="1"/>
          </p:cNvSpPr>
          <p:nvPr>
            <p:ph type="title"/>
          </p:nvPr>
        </p:nvSpPr>
        <p:spPr/>
        <p:txBody>
          <a:bodyPr/>
          <a:lstStyle/>
          <a:p>
            <a:r>
              <a:rPr lang="en-US" altLang="en-US">
                <a:solidFill>
                  <a:schemeClr val="accent1"/>
                </a:solidFill>
              </a:rPr>
              <a:t>Question</a:t>
            </a:r>
            <a:endParaRPr lang="en-US" altLang="en-US"/>
          </a:p>
        </p:txBody>
      </p:sp>
      <p:sp>
        <p:nvSpPr>
          <p:cNvPr id="18439" name="Rectangle 7"/>
          <p:cNvSpPr>
            <a:spLocks noGrp="1" noChangeArrowheads="1"/>
          </p:cNvSpPr>
          <p:nvPr>
            <p:ph type="body" idx="1"/>
          </p:nvPr>
        </p:nvSpPr>
        <p:spPr/>
        <p:txBody>
          <a:bodyPr/>
          <a:lstStyle/>
          <a:p>
            <a:pPr algn="ctr">
              <a:buFontTx/>
              <a:buNone/>
            </a:pPr>
            <a:r>
              <a:rPr lang="en-US" altLang="en-US" sz="2800"/>
              <a:t>Have You Ever Gotten Sick from Drinking Impure Water? Do You Know Someone Who Has?</a:t>
            </a:r>
          </a:p>
        </p:txBody>
      </p:sp>
      <p:pic>
        <p:nvPicPr>
          <p:cNvPr id="18440" name="Picture 8" descr="sick_to_stoma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400" y="3429000"/>
            <a:ext cx="2590800" cy="2125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11955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3"/>
          <p:cNvSpPr>
            <a:spLocks noGrp="1"/>
          </p:cNvSpPr>
          <p:nvPr>
            <p:ph type="dt" sz="half" idx="10"/>
          </p:nvPr>
        </p:nvSpPr>
        <p:spPr/>
        <p:txBody>
          <a:bodyPr/>
          <a:lstStyle/>
          <a:p>
            <a:fld id="{A9A818D4-D221-4532-8717-124249F45F2B}" type="slidenum">
              <a:rPr lang="en-US" altLang="en-US"/>
              <a:pPr/>
              <a:t>15</a:t>
            </a:fld>
            <a:endParaRPr lang="en-US" altLang="en-US"/>
          </a:p>
        </p:txBody>
      </p:sp>
      <p:sp>
        <p:nvSpPr>
          <p:cNvPr id="7170" name="Rectangle 2"/>
          <p:cNvSpPr>
            <a:spLocks noGrp="1" noChangeArrowheads="1"/>
          </p:cNvSpPr>
          <p:nvPr>
            <p:ph type="title"/>
          </p:nvPr>
        </p:nvSpPr>
        <p:spPr/>
        <p:txBody>
          <a:bodyPr/>
          <a:lstStyle/>
          <a:p>
            <a:r>
              <a:rPr lang="en-US" altLang="en-US"/>
              <a:t>Clean Water is Necessary for Life</a:t>
            </a:r>
          </a:p>
        </p:txBody>
      </p:sp>
      <p:sp>
        <p:nvSpPr>
          <p:cNvPr id="7171" name="Rectangle 3"/>
          <p:cNvSpPr>
            <a:spLocks noGrp="1" noChangeArrowheads="1"/>
          </p:cNvSpPr>
          <p:nvPr>
            <p:ph type="body" idx="1"/>
          </p:nvPr>
        </p:nvSpPr>
        <p:spPr/>
        <p:txBody>
          <a:bodyPr/>
          <a:lstStyle/>
          <a:p>
            <a:r>
              <a:rPr lang="en-US" altLang="en-US" sz="2800"/>
              <a:t>Drinking</a:t>
            </a:r>
          </a:p>
          <a:p>
            <a:endParaRPr lang="en-US" altLang="en-US" sz="2800"/>
          </a:p>
          <a:p>
            <a:r>
              <a:rPr lang="en-US" altLang="en-US" sz="2800"/>
              <a:t>Bathing</a:t>
            </a:r>
          </a:p>
          <a:p>
            <a:endParaRPr lang="en-US" altLang="en-US" sz="2800"/>
          </a:p>
          <a:p>
            <a:r>
              <a:rPr lang="en-US" altLang="en-US" sz="2800"/>
              <a:t>Agriculture</a:t>
            </a:r>
          </a:p>
          <a:p>
            <a:endParaRPr lang="en-US" altLang="en-US" sz="2800"/>
          </a:p>
          <a:p>
            <a:r>
              <a:rPr lang="en-US" altLang="en-US" sz="2800"/>
              <a:t>Sanitation</a:t>
            </a:r>
            <a:endParaRPr lang="en-US" altLang="en-US"/>
          </a:p>
        </p:txBody>
      </p:sp>
      <p:sp>
        <p:nvSpPr>
          <p:cNvPr id="7173" name="Rectangle 5"/>
          <p:cNvSpPr>
            <a:spLocks noChangeArrowheads="1"/>
          </p:cNvSpPr>
          <p:nvPr/>
        </p:nvSpPr>
        <p:spPr bwMode="auto">
          <a:xfrm>
            <a:off x="0" y="6400800"/>
            <a:ext cx="80772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Sources: http://www.islamic-relief.com/projects/chechnya/index.htm           </a:t>
            </a:r>
          </a:p>
          <a:p>
            <a:r>
              <a:rPr lang="en-US" altLang="en-US" sz="1200"/>
              <a:t>                 http://www.frontlineonnet.com/fl2209/images/20050506001403701.jpg</a:t>
            </a:r>
          </a:p>
        </p:txBody>
      </p:sp>
      <p:pic>
        <p:nvPicPr>
          <p:cNvPr id="7177" name="Picture 9" descr="waterAgricul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5575" y="3640138"/>
            <a:ext cx="3146425" cy="2151062"/>
          </a:xfrm>
          <a:prstGeom prst="rect">
            <a:avLst/>
          </a:prstGeom>
          <a:noFill/>
          <a:extLst>
            <a:ext uri="{909E8E84-426E-40DD-AFC4-6F175D3DCCD1}">
              <a14:hiddenFill xmlns:a14="http://schemas.microsoft.com/office/drawing/2010/main">
                <a:solidFill>
                  <a:srgbClr val="FFFFFF"/>
                </a:solidFill>
              </a14:hiddenFill>
            </a:ext>
          </a:extLst>
        </p:spPr>
      </p:pic>
      <p:pic>
        <p:nvPicPr>
          <p:cNvPr id="7182" name="Picture 14" descr="chechen kids by water trough, yandere camp, ingushetia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0" y="1752600"/>
            <a:ext cx="1981200" cy="1773238"/>
          </a:xfrm>
          <a:prstGeom prst="rect">
            <a:avLst/>
          </a:prstGeom>
          <a:noFill/>
          <a:extLst>
            <a:ext uri="{909E8E84-426E-40DD-AFC4-6F175D3DCCD1}">
              <a14:hiddenFill xmlns:a14="http://schemas.microsoft.com/office/drawing/2010/main">
                <a:solidFill>
                  <a:srgbClr val="FFFFFF"/>
                </a:solidFill>
              </a14:hiddenFill>
            </a:ext>
          </a:extLst>
        </p:spPr>
      </p:pic>
      <p:pic>
        <p:nvPicPr>
          <p:cNvPr id="7183" name="Picture 15" descr="waterfamil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29000" y="1676400"/>
            <a:ext cx="2667000" cy="2535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7054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3"/>
          <p:cNvSpPr>
            <a:spLocks noGrp="1"/>
          </p:cNvSpPr>
          <p:nvPr>
            <p:ph type="dt" sz="half" idx="10"/>
          </p:nvPr>
        </p:nvSpPr>
        <p:spPr/>
        <p:txBody>
          <a:bodyPr/>
          <a:lstStyle/>
          <a:p>
            <a:fld id="{EBBD4DF7-D6A8-4207-A6DE-C859EDD2921A}" type="slidenum">
              <a:rPr lang="en-US" altLang="en-US"/>
              <a:pPr/>
              <a:t>16</a:t>
            </a:fld>
            <a:endParaRPr lang="en-US" altLang="en-US"/>
          </a:p>
        </p:txBody>
      </p:sp>
      <p:sp>
        <p:nvSpPr>
          <p:cNvPr id="9221" name="Rectangle 5"/>
          <p:cNvSpPr>
            <a:spLocks noGrp="1" noChangeArrowheads="1"/>
          </p:cNvSpPr>
          <p:nvPr>
            <p:ph type="title"/>
          </p:nvPr>
        </p:nvSpPr>
        <p:spPr/>
        <p:txBody>
          <a:bodyPr/>
          <a:lstStyle/>
          <a:p>
            <a:r>
              <a:rPr lang="en-US" altLang="en-US"/>
              <a:t>World Water Gap</a:t>
            </a:r>
          </a:p>
        </p:txBody>
      </p:sp>
      <p:sp>
        <p:nvSpPr>
          <p:cNvPr id="9222" name="Rectangle 6"/>
          <p:cNvSpPr>
            <a:spLocks noGrp="1" noChangeArrowheads="1"/>
          </p:cNvSpPr>
          <p:nvPr>
            <p:ph type="body" idx="1"/>
          </p:nvPr>
        </p:nvSpPr>
        <p:spPr/>
        <p:txBody>
          <a:bodyPr/>
          <a:lstStyle/>
          <a:p>
            <a:r>
              <a:rPr lang="en-US" altLang="en-US"/>
              <a:t>Despite the apparent abundance of clean water in the US and most of the developed world, more than 20% of the Earth’s population lacks clean, safe drinking water. </a:t>
            </a:r>
          </a:p>
        </p:txBody>
      </p:sp>
      <p:sp>
        <p:nvSpPr>
          <p:cNvPr id="9223" name="Rectangle 7"/>
          <p:cNvSpPr>
            <a:spLocks noChangeArrowheads="1"/>
          </p:cNvSpPr>
          <p:nvPr/>
        </p:nvSpPr>
        <p:spPr bwMode="auto">
          <a:xfrm>
            <a:off x="0" y="6400800"/>
            <a:ext cx="78486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Sources: http://www.battelle.org/environment/images/water-drop.jpg</a:t>
            </a:r>
          </a:p>
          <a:p>
            <a:r>
              <a:rPr lang="en-US" altLang="en-US" sz="1200"/>
              <a:t>               http://www.tribuneindia.com/2004/20040718/pb3.jpg</a:t>
            </a:r>
          </a:p>
        </p:txBody>
      </p:sp>
      <p:pic>
        <p:nvPicPr>
          <p:cNvPr id="9224" name="Picture 8" descr="water-dro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3733800"/>
            <a:ext cx="27432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9227" name="Picture 11" descr="dryfiel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0600" y="3733800"/>
            <a:ext cx="2819400" cy="1909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4021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3"/>
          <p:cNvSpPr>
            <a:spLocks noGrp="1"/>
          </p:cNvSpPr>
          <p:nvPr>
            <p:ph type="dt" sz="half" idx="10"/>
          </p:nvPr>
        </p:nvSpPr>
        <p:spPr/>
        <p:txBody>
          <a:bodyPr/>
          <a:lstStyle/>
          <a:p>
            <a:fld id="{2508D408-E6AF-403A-BEE8-0980AD7858A2}" type="slidenum">
              <a:rPr lang="en-US" altLang="en-US"/>
              <a:pPr/>
              <a:t>17</a:t>
            </a:fld>
            <a:endParaRPr lang="en-US" altLang="en-US"/>
          </a:p>
        </p:txBody>
      </p:sp>
      <p:sp>
        <p:nvSpPr>
          <p:cNvPr id="1026" name="Rectangle 2"/>
          <p:cNvSpPr>
            <a:spLocks noGrp="1" noChangeArrowheads="1"/>
          </p:cNvSpPr>
          <p:nvPr>
            <p:ph type="title"/>
          </p:nvPr>
        </p:nvSpPr>
        <p:spPr/>
        <p:txBody>
          <a:bodyPr/>
          <a:lstStyle/>
          <a:p>
            <a:r>
              <a:rPr lang="en-US" altLang="en-US" sz="2800"/>
              <a:t>How is the World’s Water Distributed? I</a:t>
            </a:r>
          </a:p>
        </p:txBody>
      </p:sp>
      <p:sp>
        <p:nvSpPr>
          <p:cNvPr id="1027" name="Rectangle 3"/>
          <p:cNvSpPr>
            <a:spLocks noGrp="1" noChangeArrowheads="1"/>
          </p:cNvSpPr>
          <p:nvPr>
            <p:ph type="body" idx="1"/>
          </p:nvPr>
        </p:nvSpPr>
        <p:spPr/>
        <p:txBody>
          <a:bodyPr/>
          <a:lstStyle/>
          <a:p>
            <a:r>
              <a:rPr lang="en-US" altLang="en-US"/>
              <a:t>Less than 3% of Earth’s water is fresh water</a:t>
            </a:r>
          </a:p>
          <a:p>
            <a:r>
              <a:rPr lang="en-US" altLang="en-US"/>
              <a:t>The vast majority (97%) is undrinkable salt water in the oceans</a:t>
            </a:r>
          </a:p>
        </p:txBody>
      </p:sp>
      <p:sp>
        <p:nvSpPr>
          <p:cNvPr id="1032" name="Rectangle 8"/>
          <p:cNvSpPr>
            <a:spLocks noChangeArrowheads="1"/>
          </p:cNvSpPr>
          <p:nvPr/>
        </p:nvSpPr>
        <p:spPr bwMode="auto">
          <a:xfrm>
            <a:off x="0" y="6553200"/>
            <a:ext cx="7315200" cy="274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http://ga.water.usgs.gov/edu/watercyclesummary.html#global</a:t>
            </a:r>
            <a:endParaRPr lang="en-US" altLang="en-US" sz="1000"/>
          </a:p>
        </p:txBody>
      </p:sp>
      <p:pic>
        <p:nvPicPr>
          <p:cNvPr id="1034" name="Picture 10" descr="earthwheredistribu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3203575"/>
            <a:ext cx="5178425" cy="357822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1"/>
          <p:cNvSpPr>
            <a:spLocks noChangeArrowheads="1"/>
          </p:cNvSpPr>
          <p:nvPr/>
        </p:nvSpPr>
        <p:spPr bwMode="auto">
          <a:xfrm>
            <a:off x="5257800" y="3124200"/>
            <a:ext cx="2133600" cy="3581400"/>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1036" name="Rectangle 12"/>
          <p:cNvSpPr>
            <a:spLocks noChangeArrowheads="1"/>
          </p:cNvSpPr>
          <p:nvPr/>
        </p:nvSpPr>
        <p:spPr bwMode="auto">
          <a:xfrm>
            <a:off x="2819400" y="3124200"/>
            <a:ext cx="2590800" cy="3429000"/>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extLst>
      <p:ext uri="{BB962C8B-B14F-4D97-AF65-F5344CB8AC3E}">
        <p14:creationId xmlns:p14="http://schemas.microsoft.com/office/powerpoint/2010/main" val="162831362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3"/>
          <p:cNvSpPr>
            <a:spLocks noGrp="1"/>
          </p:cNvSpPr>
          <p:nvPr>
            <p:ph type="dt" sz="half" idx="10"/>
          </p:nvPr>
        </p:nvSpPr>
        <p:spPr/>
        <p:txBody>
          <a:bodyPr/>
          <a:lstStyle/>
          <a:p>
            <a:fld id="{D5205C47-39A1-487B-91E6-0B8C27ED9C96}" type="slidenum">
              <a:rPr lang="en-US" altLang="en-US"/>
              <a:pPr/>
              <a:t>18</a:t>
            </a:fld>
            <a:endParaRPr lang="en-US" altLang="en-US"/>
          </a:p>
        </p:txBody>
      </p:sp>
      <p:sp>
        <p:nvSpPr>
          <p:cNvPr id="31746" name="Rectangle 2"/>
          <p:cNvSpPr>
            <a:spLocks noGrp="1" noChangeArrowheads="1"/>
          </p:cNvSpPr>
          <p:nvPr>
            <p:ph type="title"/>
          </p:nvPr>
        </p:nvSpPr>
        <p:spPr/>
        <p:txBody>
          <a:bodyPr/>
          <a:lstStyle/>
          <a:p>
            <a:r>
              <a:rPr lang="en-US" altLang="en-US"/>
              <a:t>How is Water Distributed? II</a:t>
            </a:r>
          </a:p>
        </p:txBody>
      </p:sp>
      <p:sp>
        <p:nvSpPr>
          <p:cNvPr id="31747" name="Rectangle 3"/>
          <p:cNvSpPr>
            <a:spLocks noGrp="1" noChangeArrowheads="1"/>
          </p:cNvSpPr>
          <p:nvPr>
            <p:ph type="body" idx="1"/>
          </p:nvPr>
        </p:nvSpPr>
        <p:spPr/>
        <p:txBody>
          <a:bodyPr/>
          <a:lstStyle/>
          <a:p>
            <a:r>
              <a:rPr lang="en-US" altLang="en-US"/>
              <a:t>Of the fresh water, most is in ice caps and glaciers, and some is in ground water</a:t>
            </a:r>
          </a:p>
          <a:p>
            <a:r>
              <a:rPr lang="en-US" altLang="en-US"/>
              <a:t>Less than 1% is in more easily accessible surface water (lakes, swamps, rivers, etc.)</a:t>
            </a:r>
          </a:p>
        </p:txBody>
      </p:sp>
      <p:sp>
        <p:nvSpPr>
          <p:cNvPr id="31748" name="Rectangle 4"/>
          <p:cNvSpPr>
            <a:spLocks noChangeArrowheads="1"/>
          </p:cNvSpPr>
          <p:nvPr/>
        </p:nvSpPr>
        <p:spPr bwMode="auto">
          <a:xfrm>
            <a:off x="0" y="6553200"/>
            <a:ext cx="7315200" cy="274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http://ga.water.usgs.gov/edu/watercyclesummary.html#global</a:t>
            </a:r>
            <a:endParaRPr lang="en-US" altLang="en-US" sz="1000"/>
          </a:p>
        </p:txBody>
      </p:sp>
      <p:pic>
        <p:nvPicPr>
          <p:cNvPr id="31749" name="Picture 5" descr="earthwheredistribu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3203575"/>
            <a:ext cx="5178425" cy="3578225"/>
          </a:xfrm>
          <a:prstGeom prst="rect">
            <a:avLst/>
          </a:prstGeom>
          <a:noFill/>
          <a:extLst>
            <a:ext uri="{909E8E84-426E-40DD-AFC4-6F175D3DCCD1}">
              <a14:hiddenFill xmlns:a14="http://schemas.microsoft.com/office/drawing/2010/main">
                <a:solidFill>
                  <a:srgbClr val="FFFFFF"/>
                </a:solidFill>
              </a14:hiddenFill>
            </a:ext>
          </a:extLst>
        </p:spPr>
      </p:pic>
      <p:sp>
        <p:nvSpPr>
          <p:cNvPr id="31750" name="Rectangle 6"/>
          <p:cNvSpPr>
            <a:spLocks noChangeArrowheads="1"/>
          </p:cNvSpPr>
          <p:nvPr/>
        </p:nvSpPr>
        <p:spPr bwMode="auto">
          <a:xfrm>
            <a:off x="5562600" y="3124200"/>
            <a:ext cx="1447800" cy="3581400"/>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31751" name="Rectangle 7"/>
          <p:cNvSpPr>
            <a:spLocks noChangeArrowheads="1"/>
          </p:cNvSpPr>
          <p:nvPr/>
        </p:nvSpPr>
        <p:spPr bwMode="auto">
          <a:xfrm>
            <a:off x="3048000" y="3200400"/>
            <a:ext cx="3505200" cy="381000"/>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31752" name="Rectangle 8"/>
          <p:cNvSpPr>
            <a:spLocks noChangeArrowheads="1"/>
          </p:cNvSpPr>
          <p:nvPr/>
        </p:nvSpPr>
        <p:spPr bwMode="auto">
          <a:xfrm>
            <a:off x="5029200" y="4267200"/>
            <a:ext cx="762000" cy="685800"/>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extLst>
      <p:ext uri="{BB962C8B-B14F-4D97-AF65-F5344CB8AC3E}">
        <p14:creationId xmlns:p14="http://schemas.microsoft.com/office/powerpoint/2010/main" val="395392358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3"/>
          <p:cNvSpPr>
            <a:spLocks noGrp="1"/>
          </p:cNvSpPr>
          <p:nvPr>
            <p:ph type="dt" sz="half" idx="10"/>
          </p:nvPr>
        </p:nvSpPr>
        <p:spPr/>
        <p:txBody>
          <a:bodyPr/>
          <a:lstStyle/>
          <a:p>
            <a:fld id="{44CB9C20-060F-4908-B342-A780987FED91}" type="slidenum">
              <a:rPr lang="en-US" altLang="en-US"/>
              <a:pPr/>
              <a:t>19</a:t>
            </a:fld>
            <a:endParaRPr lang="en-US" altLang="en-US"/>
          </a:p>
        </p:txBody>
      </p:sp>
      <p:sp>
        <p:nvSpPr>
          <p:cNvPr id="33794" name="Rectangle 2"/>
          <p:cNvSpPr>
            <a:spLocks noGrp="1" noChangeArrowheads="1"/>
          </p:cNvSpPr>
          <p:nvPr>
            <p:ph type="title"/>
          </p:nvPr>
        </p:nvSpPr>
        <p:spPr/>
        <p:txBody>
          <a:bodyPr/>
          <a:lstStyle/>
          <a:p>
            <a:r>
              <a:rPr lang="en-US" altLang="en-US"/>
              <a:t>How is Water Distributed? III</a:t>
            </a:r>
          </a:p>
        </p:txBody>
      </p:sp>
      <p:sp>
        <p:nvSpPr>
          <p:cNvPr id="33795" name="Rectangle 3"/>
          <p:cNvSpPr>
            <a:spLocks noGrp="1" noChangeArrowheads="1"/>
          </p:cNvSpPr>
          <p:nvPr>
            <p:ph type="body" idx="1"/>
          </p:nvPr>
        </p:nvSpPr>
        <p:spPr>
          <a:xfrm>
            <a:off x="457200" y="1124744"/>
            <a:ext cx="8229600" cy="5001419"/>
          </a:xfrm>
        </p:spPr>
        <p:txBody>
          <a:bodyPr/>
          <a:lstStyle/>
          <a:p>
            <a:r>
              <a:rPr lang="en-US" altLang="en-US" dirty="0"/>
              <a:t>Most of the surface water is in lakes; a bit is in swamps and rivers</a:t>
            </a:r>
          </a:p>
          <a:p>
            <a:r>
              <a:rPr lang="en-US" altLang="en-US" dirty="0"/>
              <a:t>The point: </a:t>
            </a:r>
            <a:r>
              <a:rPr lang="en-US" altLang="en-US" dirty="0">
                <a:solidFill>
                  <a:schemeClr val="accent1"/>
                </a:solidFill>
              </a:rPr>
              <a:t>very little</a:t>
            </a:r>
            <a:r>
              <a:rPr lang="en-US" altLang="en-US" dirty="0"/>
              <a:t> water is easily available for drinking</a:t>
            </a:r>
          </a:p>
        </p:txBody>
      </p:sp>
      <p:sp>
        <p:nvSpPr>
          <p:cNvPr id="33796" name="Rectangle 4"/>
          <p:cNvSpPr>
            <a:spLocks noChangeArrowheads="1"/>
          </p:cNvSpPr>
          <p:nvPr/>
        </p:nvSpPr>
        <p:spPr bwMode="auto">
          <a:xfrm>
            <a:off x="0" y="6553200"/>
            <a:ext cx="7315200" cy="274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http://ga.water.usgs.gov/edu/watercyclesummary.html#global</a:t>
            </a:r>
            <a:endParaRPr lang="en-US" altLang="en-US" sz="1000"/>
          </a:p>
        </p:txBody>
      </p:sp>
      <p:pic>
        <p:nvPicPr>
          <p:cNvPr id="33797" name="Picture 5" descr="earthwheredistribu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3203575"/>
            <a:ext cx="5178425" cy="3578225"/>
          </a:xfrm>
          <a:prstGeom prst="rect">
            <a:avLst/>
          </a:prstGeom>
          <a:noFill/>
          <a:extLst>
            <a:ext uri="{909E8E84-426E-40DD-AFC4-6F175D3DCCD1}">
              <a14:hiddenFill xmlns:a14="http://schemas.microsoft.com/office/drawing/2010/main">
                <a:solidFill>
                  <a:srgbClr val="FFFFFF"/>
                </a:solidFill>
              </a14:hiddenFill>
            </a:ext>
          </a:extLst>
        </p:spPr>
      </p:pic>
      <p:sp>
        <p:nvSpPr>
          <p:cNvPr id="33799" name="Rectangle 7"/>
          <p:cNvSpPr>
            <a:spLocks noChangeArrowheads="1"/>
          </p:cNvSpPr>
          <p:nvPr/>
        </p:nvSpPr>
        <p:spPr bwMode="auto">
          <a:xfrm>
            <a:off x="3048000" y="2819400"/>
            <a:ext cx="3505200" cy="381000"/>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33800" name="Rectangle 8"/>
          <p:cNvSpPr>
            <a:spLocks noChangeArrowheads="1"/>
          </p:cNvSpPr>
          <p:nvPr/>
        </p:nvSpPr>
        <p:spPr bwMode="auto">
          <a:xfrm>
            <a:off x="3048000" y="3200400"/>
            <a:ext cx="3505200" cy="381000"/>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extLst>
      <p:ext uri="{BB962C8B-B14F-4D97-AF65-F5344CB8AC3E}">
        <p14:creationId xmlns:p14="http://schemas.microsoft.com/office/powerpoint/2010/main" val="10557359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3"/>
          <p:cNvSpPr>
            <a:spLocks noGrp="1"/>
          </p:cNvSpPr>
          <p:nvPr>
            <p:ph type="dt" sz="half" idx="10"/>
          </p:nvPr>
        </p:nvSpPr>
        <p:spPr/>
        <p:txBody>
          <a:bodyPr/>
          <a:lstStyle/>
          <a:p>
            <a:fld id="{580E19D6-C2F0-4047-A8D8-46686928B3B7}" type="slidenum">
              <a:rPr lang="en-US" altLang="en-US"/>
              <a:pPr/>
              <a:t>20</a:t>
            </a:fld>
            <a:endParaRPr lang="en-US" altLang="en-US"/>
          </a:p>
        </p:txBody>
      </p:sp>
      <p:sp>
        <p:nvSpPr>
          <p:cNvPr id="92165" name="Rectangle 5"/>
          <p:cNvSpPr>
            <a:spLocks noChangeArrowheads="1"/>
          </p:cNvSpPr>
          <p:nvPr/>
        </p:nvSpPr>
        <p:spPr bwMode="auto">
          <a:xfrm>
            <a:off x="0" y="6553200"/>
            <a:ext cx="7315200" cy="274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Adapted from http://www.waterlink.net/assets/images/waterscarity2025.jpg</a:t>
            </a:r>
            <a:endParaRPr lang="en-US" altLang="en-US"/>
          </a:p>
        </p:txBody>
      </p:sp>
      <p:sp>
        <p:nvSpPr>
          <p:cNvPr id="92167" name="Rectangle 7"/>
          <p:cNvSpPr>
            <a:spLocks noGrp="1" noChangeArrowheads="1"/>
          </p:cNvSpPr>
          <p:nvPr>
            <p:ph type="title"/>
          </p:nvPr>
        </p:nvSpPr>
        <p:spPr/>
        <p:txBody>
          <a:bodyPr/>
          <a:lstStyle/>
          <a:p>
            <a:r>
              <a:rPr lang="en-US" altLang="en-US"/>
              <a:t>Water is Scarce in Some Regions</a:t>
            </a:r>
          </a:p>
        </p:txBody>
      </p:sp>
      <p:sp>
        <p:nvSpPr>
          <p:cNvPr id="92168" name="Rectangle 8"/>
          <p:cNvSpPr>
            <a:spLocks noGrp="1" noChangeArrowheads="1"/>
          </p:cNvSpPr>
          <p:nvPr>
            <p:ph type="body" idx="1"/>
          </p:nvPr>
        </p:nvSpPr>
        <p:spPr>
          <a:xfrm>
            <a:off x="228600" y="1600200"/>
            <a:ext cx="8591550" cy="2286000"/>
          </a:xfrm>
        </p:spPr>
        <p:txBody>
          <a:bodyPr/>
          <a:lstStyle/>
          <a:p>
            <a:r>
              <a:rPr lang="en-US" altLang="en-US"/>
              <a:t>2.4 billion people live in highly water-stressed areas</a:t>
            </a:r>
          </a:p>
        </p:txBody>
      </p:sp>
      <p:pic>
        <p:nvPicPr>
          <p:cNvPr id="92169" name="Picture 9" descr="waterscarity2006Revised"/>
          <p:cNvPicPr>
            <a:picLocks noChangeAspect="1" noChangeArrowheads="1"/>
          </p:cNvPicPr>
          <p:nvPr/>
        </p:nvPicPr>
        <p:blipFill>
          <a:blip r:embed="rId3">
            <a:extLst>
              <a:ext uri="{28A0092B-C50C-407E-A947-70E740481C1C}">
                <a14:useLocalDpi xmlns:a14="http://schemas.microsoft.com/office/drawing/2010/main" val="0"/>
              </a:ext>
            </a:extLst>
          </a:blip>
          <a:srcRect t="7878"/>
          <a:stretch>
            <a:fillRect/>
          </a:stretch>
        </p:blipFill>
        <p:spPr bwMode="auto">
          <a:xfrm>
            <a:off x="1219200" y="2057400"/>
            <a:ext cx="6142038" cy="3773488"/>
          </a:xfrm>
          <a:prstGeom prst="rect">
            <a:avLst/>
          </a:prstGeom>
          <a:noFill/>
          <a:extLst>
            <a:ext uri="{909E8E84-426E-40DD-AFC4-6F175D3DCCD1}">
              <a14:hiddenFill xmlns:a14="http://schemas.microsoft.com/office/drawing/2010/main">
                <a:solidFill>
                  <a:srgbClr val="FFFFFF"/>
                </a:solidFill>
              </a14:hiddenFill>
            </a:ext>
          </a:extLst>
        </p:spPr>
      </p:pic>
      <p:sp>
        <p:nvSpPr>
          <p:cNvPr id="92171" name="Rectangle 11"/>
          <p:cNvSpPr>
            <a:spLocks noChangeArrowheads="1"/>
          </p:cNvSpPr>
          <p:nvPr/>
        </p:nvSpPr>
        <p:spPr bwMode="auto">
          <a:xfrm>
            <a:off x="2209800" y="5867400"/>
            <a:ext cx="411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a:t>Current Water Scarcity: 2006</a:t>
            </a:r>
          </a:p>
        </p:txBody>
      </p:sp>
    </p:spTree>
    <p:extLst>
      <p:ext uri="{BB962C8B-B14F-4D97-AF65-F5344CB8AC3E}">
        <p14:creationId xmlns:p14="http://schemas.microsoft.com/office/powerpoint/2010/main" val="1525391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fld id="{2EA36FA1-EA0F-4F99-9508-94E8FBD8CC03}" type="slidenum">
              <a:rPr lang="en-US" altLang="en-US"/>
              <a:pPr/>
              <a:t>21</a:t>
            </a:fld>
            <a:endParaRPr lang="en-US" altLang="en-US"/>
          </a:p>
        </p:txBody>
      </p:sp>
      <p:sp>
        <p:nvSpPr>
          <p:cNvPr id="25605" name="Rectangle 5"/>
          <p:cNvSpPr>
            <a:spLocks noGrp="1" noChangeArrowheads="1"/>
          </p:cNvSpPr>
          <p:nvPr>
            <p:ph type="title"/>
          </p:nvPr>
        </p:nvSpPr>
        <p:spPr/>
        <p:txBody>
          <a:bodyPr/>
          <a:lstStyle/>
          <a:p>
            <a:r>
              <a:rPr lang="en-US" altLang="en-US"/>
              <a:t>No Single Cause for the Water Crisis</a:t>
            </a:r>
          </a:p>
        </p:txBody>
      </p:sp>
      <p:sp>
        <p:nvSpPr>
          <p:cNvPr id="25606" name="Rectangle 6"/>
          <p:cNvSpPr>
            <a:spLocks noGrp="1" noChangeArrowheads="1"/>
          </p:cNvSpPr>
          <p:nvPr>
            <p:ph type="body" idx="1"/>
          </p:nvPr>
        </p:nvSpPr>
        <p:spPr>
          <a:xfrm>
            <a:off x="0" y="1196752"/>
            <a:ext cx="5162550" cy="4525963"/>
          </a:xfrm>
        </p:spPr>
        <p:txBody>
          <a:bodyPr/>
          <a:lstStyle/>
          <a:p>
            <a:pPr>
              <a:lnSpc>
                <a:spcPct val="90000"/>
              </a:lnSpc>
            </a:pPr>
            <a:r>
              <a:rPr lang="en-US" altLang="en-US" dirty="0"/>
              <a:t>Many factors</a:t>
            </a:r>
          </a:p>
          <a:p>
            <a:pPr lvl="1">
              <a:lnSpc>
                <a:spcPct val="90000"/>
              </a:lnSpc>
            </a:pPr>
            <a:r>
              <a:rPr lang="en-US" altLang="en-US" dirty="0"/>
              <a:t>Climate and geography</a:t>
            </a:r>
          </a:p>
          <a:p>
            <a:pPr lvl="1">
              <a:lnSpc>
                <a:spcPct val="90000"/>
              </a:lnSpc>
            </a:pPr>
            <a:r>
              <a:rPr lang="en-US" altLang="en-US" dirty="0"/>
              <a:t>Lack of water systems and infrastructure</a:t>
            </a:r>
          </a:p>
          <a:p>
            <a:pPr lvl="1">
              <a:lnSpc>
                <a:spcPct val="90000"/>
              </a:lnSpc>
            </a:pPr>
            <a:r>
              <a:rPr lang="en-US" altLang="en-US" dirty="0"/>
              <a:t>Inadequate sanitation </a:t>
            </a:r>
          </a:p>
          <a:p>
            <a:pPr lvl="2">
              <a:lnSpc>
                <a:spcPct val="90000"/>
              </a:lnSpc>
            </a:pPr>
            <a:r>
              <a:rPr lang="en-US" altLang="en-US" dirty="0"/>
              <a:t>2.6 billion people (40% of the world’s population) lack access to sanitation systems that separate sewage from drinking water</a:t>
            </a:r>
          </a:p>
          <a:p>
            <a:pPr lvl="2">
              <a:lnSpc>
                <a:spcPct val="90000"/>
              </a:lnSpc>
            </a:pPr>
            <a:r>
              <a:rPr lang="en-US" altLang="en-US" dirty="0"/>
              <a:t>Inadequate sanitation and no access to clean water have been highly correlated with disease </a:t>
            </a:r>
          </a:p>
        </p:txBody>
      </p:sp>
      <p:pic>
        <p:nvPicPr>
          <p:cNvPr id="25608" name="Picture 8" descr="waterBott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1676400"/>
            <a:ext cx="2921000" cy="419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7915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3"/>
          <p:cNvSpPr>
            <a:spLocks noGrp="1"/>
          </p:cNvSpPr>
          <p:nvPr>
            <p:ph type="dt" sz="half" idx="10"/>
          </p:nvPr>
        </p:nvSpPr>
        <p:spPr/>
        <p:txBody>
          <a:bodyPr/>
          <a:lstStyle/>
          <a:p>
            <a:fld id="{D73642F2-028D-4E08-9456-04241FFFA938}" type="slidenum">
              <a:rPr lang="en-US" altLang="en-US"/>
              <a:pPr/>
              <a:t>22</a:t>
            </a:fld>
            <a:endParaRPr lang="en-US" altLang="en-US"/>
          </a:p>
        </p:txBody>
      </p:sp>
      <p:sp>
        <p:nvSpPr>
          <p:cNvPr id="24584" name="Rectangle 8"/>
          <p:cNvSpPr>
            <a:spLocks noGrp="1" noChangeArrowheads="1"/>
          </p:cNvSpPr>
          <p:nvPr>
            <p:ph type="title"/>
          </p:nvPr>
        </p:nvSpPr>
        <p:spPr/>
        <p:txBody>
          <a:bodyPr/>
          <a:lstStyle/>
          <a:p>
            <a:r>
              <a:rPr lang="en-US" altLang="en-US"/>
              <a:t>Pollution is a Big Problem Too</a:t>
            </a:r>
          </a:p>
        </p:txBody>
      </p:sp>
      <p:sp>
        <p:nvSpPr>
          <p:cNvPr id="24585" name="Rectangle 9"/>
          <p:cNvSpPr>
            <a:spLocks noGrp="1" noChangeArrowheads="1"/>
          </p:cNvSpPr>
          <p:nvPr>
            <p:ph type="body" idx="1"/>
          </p:nvPr>
        </p:nvSpPr>
        <p:spPr>
          <a:xfrm>
            <a:off x="323528" y="1268760"/>
            <a:ext cx="8229600" cy="4525963"/>
          </a:xfrm>
        </p:spPr>
        <p:txBody>
          <a:bodyPr/>
          <a:lstStyle/>
          <a:p>
            <a:r>
              <a:rPr lang="en-US" altLang="en-US" dirty="0"/>
              <a:t>Types of pollution in fresh water:</a:t>
            </a:r>
          </a:p>
          <a:p>
            <a:pPr lvl="1"/>
            <a:r>
              <a:rPr lang="en-US" altLang="en-US" dirty="0"/>
              <a:t>Sewage is the most common </a:t>
            </a:r>
          </a:p>
          <a:p>
            <a:pPr lvl="1"/>
            <a:r>
              <a:rPr lang="en-US" altLang="en-US" dirty="0"/>
              <a:t>Pesticides and fertilizers </a:t>
            </a:r>
          </a:p>
          <a:p>
            <a:pPr lvl="1"/>
            <a:r>
              <a:rPr lang="en-US" altLang="en-US" dirty="0"/>
              <a:t>Industrial waste dumping</a:t>
            </a:r>
          </a:p>
          <a:p>
            <a:pPr lvl="1"/>
            <a:r>
              <a:rPr lang="en-US" altLang="en-US" dirty="0"/>
              <a:t>High levels of arsenic and </a:t>
            </a:r>
          </a:p>
          <a:p>
            <a:pPr lvl="1">
              <a:buFont typeface="Arial" charset="0"/>
              <a:buNone/>
            </a:pPr>
            <a:r>
              <a:rPr lang="en-US" altLang="en-US" dirty="0"/>
              <a:t>   fluoride</a:t>
            </a:r>
          </a:p>
          <a:p>
            <a:pPr lvl="1"/>
            <a:endParaRPr lang="en-US" altLang="en-US" dirty="0"/>
          </a:p>
        </p:txBody>
      </p:sp>
      <p:sp>
        <p:nvSpPr>
          <p:cNvPr id="24587" name="Rectangle 11"/>
          <p:cNvSpPr>
            <a:spLocks noChangeArrowheads="1"/>
          </p:cNvSpPr>
          <p:nvPr/>
        </p:nvSpPr>
        <p:spPr bwMode="auto">
          <a:xfrm>
            <a:off x="0" y="6400800"/>
            <a:ext cx="78486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Sources: http://www.marenrecycling.com/polluted_water.JPG</a:t>
            </a:r>
          </a:p>
          <a:p>
            <a:r>
              <a:rPr lang="en-US" altLang="en-US" sz="1200"/>
              <a:t>               http://mainegov-images.informe.org/agriculture/pesticides/drift/mstblow1.gif</a:t>
            </a:r>
          </a:p>
        </p:txBody>
      </p:sp>
      <p:pic>
        <p:nvPicPr>
          <p:cNvPr id="24590" name="Picture 14" descr="pollut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2514600"/>
            <a:ext cx="2617788" cy="3765550"/>
          </a:xfrm>
          <a:prstGeom prst="rect">
            <a:avLst/>
          </a:prstGeom>
          <a:noFill/>
          <a:extLst>
            <a:ext uri="{909E8E84-426E-40DD-AFC4-6F175D3DCCD1}">
              <a14:hiddenFill xmlns:a14="http://schemas.microsoft.com/office/drawing/2010/main">
                <a:solidFill>
                  <a:srgbClr val="FFFFFF"/>
                </a:solidFill>
              </a14:hiddenFill>
            </a:ext>
          </a:extLst>
        </p:spPr>
      </p:pic>
      <p:pic>
        <p:nvPicPr>
          <p:cNvPr id="24593" name="Picture 17" descr="pesticides"/>
          <p:cNvPicPr>
            <a:picLocks noChangeAspect="1" noChangeArrowheads="1"/>
          </p:cNvPicPr>
          <p:nvPr/>
        </p:nvPicPr>
        <p:blipFill>
          <a:blip r:embed="rId4">
            <a:lum bright="6000" contrast="54000"/>
            <a:extLst>
              <a:ext uri="{28A0092B-C50C-407E-A947-70E740481C1C}">
                <a14:useLocalDpi xmlns:a14="http://schemas.microsoft.com/office/drawing/2010/main" val="0"/>
              </a:ext>
            </a:extLst>
          </a:blip>
          <a:srcRect t="15968"/>
          <a:stretch>
            <a:fillRect/>
          </a:stretch>
        </p:blipFill>
        <p:spPr bwMode="auto">
          <a:xfrm>
            <a:off x="683568" y="4422044"/>
            <a:ext cx="4041775" cy="2005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94384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fld id="{67D9B8FA-C3E2-431C-BD6B-B9E644D0BE08}" type="slidenum">
              <a:rPr lang="en-US" altLang="en-US"/>
              <a:pPr/>
              <a:t>23</a:t>
            </a:fld>
            <a:endParaRPr lang="en-US" altLang="en-US"/>
          </a:p>
        </p:txBody>
      </p:sp>
      <p:pic>
        <p:nvPicPr>
          <p:cNvPr id="20501" name="Picture 21" descr="WaterScarcityProjWors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1573213"/>
            <a:ext cx="9067800" cy="4294187"/>
          </a:xfrm>
          <a:prstGeom prst="rect">
            <a:avLst/>
          </a:prstGeom>
          <a:noFill/>
          <a:extLst>
            <a:ext uri="{909E8E84-426E-40DD-AFC4-6F175D3DCCD1}">
              <a14:hiddenFill xmlns:a14="http://schemas.microsoft.com/office/drawing/2010/main">
                <a:solidFill>
                  <a:srgbClr val="FFFFFF"/>
                </a:solidFill>
              </a14:hiddenFill>
            </a:ext>
          </a:extLst>
        </p:spPr>
      </p:pic>
      <p:sp>
        <p:nvSpPr>
          <p:cNvPr id="20490" name="Rectangle 10"/>
          <p:cNvSpPr>
            <a:spLocks noChangeArrowheads="1"/>
          </p:cNvSpPr>
          <p:nvPr/>
        </p:nvSpPr>
        <p:spPr bwMode="auto">
          <a:xfrm>
            <a:off x="1147763" y="1004888"/>
            <a:ext cx="1841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endParaRPr lang="en-US" altLang="en-US"/>
          </a:p>
        </p:txBody>
      </p:sp>
      <p:sp>
        <p:nvSpPr>
          <p:cNvPr id="20493" name="Rectangle 13"/>
          <p:cNvSpPr>
            <a:spLocks noGrp="1" noChangeArrowheads="1"/>
          </p:cNvSpPr>
          <p:nvPr>
            <p:ph type="title"/>
          </p:nvPr>
        </p:nvSpPr>
        <p:spPr/>
        <p:txBody>
          <a:bodyPr/>
          <a:lstStyle/>
          <a:p>
            <a:r>
              <a:rPr lang="en-US" altLang="en-US"/>
              <a:t>Water Scarcity is Projected to Worsen</a:t>
            </a:r>
          </a:p>
        </p:txBody>
      </p:sp>
      <p:sp>
        <p:nvSpPr>
          <p:cNvPr id="20497" name="Rectangle 17"/>
          <p:cNvSpPr>
            <a:spLocks noChangeArrowheads="1"/>
          </p:cNvSpPr>
          <p:nvPr/>
        </p:nvSpPr>
        <p:spPr bwMode="auto">
          <a:xfrm>
            <a:off x="5818188" y="632142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Tree>
    <p:extLst>
      <p:ext uri="{BB962C8B-B14F-4D97-AF65-F5344CB8AC3E}">
        <p14:creationId xmlns:p14="http://schemas.microsoft.com/office/powerpoint/2010/main" val="405223549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51ADD81-7E1C-46DE-AD35-5BDA7FE3136F}" type="slidenum">
              <a:rPr lang="en-US" altLang="en-US"/>
              <a:pPr/>
              <a:t>24</a:t>
            </a:fld>
            <a:endParaRPr lang="en-US" altLang="en-US"/>
          </a:p>
        </p:txBody>
      </p:sp>
      <p:sp>
        <p:nvSpPr>
          <p:cNvPr id="73730" name="Rectangle 2"/>
          <p:cNvSpPr>
            <a:spLocks noGrp="1" noChangeArrowheads="1"/>
          </p:cNvSpPr>
          <p:nvPr>
            <p:ph type="title"/>
          </p:nvPr>
        </p:nvSpPr>
        <p:spPr/>
        <p:txBody>
          <a:bodyPr/>
          <a:lstStyle/>
          <a:p>
            <a:r>
              <a:rPr lang="en-US" altLang="en-US">
                <a:solidFill>
                  <a:schemeClr val="accent1"/>
                </a:solidFill>
              </a:rPr>
              <a:t>Question</a:t>
            </a:r>
          </a:p>
        </p:txBody>
      </p:sp>
      <p:sp>
        <p:nvSpPr>
          <p:cNvPr id="73731" name="Rectangle 3"/>
          <p:cNvSpPr>
            <a:spLocks noGrp="1" noChangeArrowheads="1"/>
          </p:cNvSpPr>
          <p:nvPr>
            <p:ph type="body" idx="1"/>
          </p:nvPr>
        </p:nvSpPr>
        <p:spPr/>
        <p:txBody>
          <a:bodyPr anchor="ctr"/>
          <a:lstStyle/>
          <a:p>
            <a:pPr algn="ctr">
              <a:buFontTx/>
              <a:buNone/>
            </a:pPr>
            <a:r>
              <a:rPr lang="en-US" altLang="en-US" sz="3200"/>
              <a:t>Why is the Water Shortage </a:t>
            </a:r>
          </a:p>
          <a:p>
            <a:pPr algn="ctr">
              <a:buFontTx/>
              <a:buNone/>
            </a:pPr>
            <a:r>
              <a:rPr lang="en-US" altLang="en-US" sz="3200"/>
              <a:t>Projected to Worsen?</a:t>
            </a:r>
            <a:endParaRPr lang="en-US" altLang="en-US"/>
          </a:p>
        </p:txBody>
      </p:sp>
    </p:spTree>
    <p:extLst>
      <p:ext uri="{BB962C8B-B14F-4D97-AF65-F5344CB8AC3E}">
        <p14:creationId xmlns:p14="http://schemas.microsoft.com/office/powerpoint/2010/main" val="1140817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9CC3A3A-421A-4419-A59B-B571D37F1E2A}" type="slidenum">
              <a:rPr lang="en-US" altLang="en-US"/>
              <a:pPr/>
              <a:t>25</a:t>
            </a:fld>
            <a:endParaRPr lang="en-US" altLang="en-US"/>
          </a:p>
        </p:txBody>
      </p:sp>
      <p:sp>
        <p:nvSpPr>
          <p:cNvPr id="77826" name="Rectangle 2"/>
          <p:cNvSpPr>
            <a:spLocks noGrp="1" noChangeArrowheads="1"/>
          </p:cNvSpPr>
          <p:nvPr>
            <p:ph type="title"/>
          </p:nvPr>
        </p:nvSpPr>
        <p:spPr/>
        <p:txBody>
          <a:bodyPr/>
          <a:lstStyle/>
          <a:p>
            <a:r>
              <a:rPr lang="en-US" altLang="en-US"/>
              <a:t>World Population is Increasing</a:t>
            </a:r>
          </a:p>
        </p:txBody>
      </p:sp>
      <p:pic>
        <p:nvPicPr>
          <p:cNvPr id="77828" name="Picture 4" descr="worldpo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75" y="1530350"/>
            <a:ext cx="7769225" cy="502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78400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fld id="{AF8A358E-0054-4A73-B77D-1B2FD44210D5}" type="slidenum">
              <a:rPr lang="en-US" altLang="en-US"/>
              <a:pPr/>
              <a:t>26</a:t>
            </a:fld>
            <a:endParaRPr lang="en-US" altLang="en-US"/>
          </a:p>
        </p:txBody>
      </p:sp>
      <p:sp>
        <p:nvSpPr>
          <p:cNvPr id="90114" name="Rectangle 2"/>
          <p:cNvSpPr>
            <a:spLocks noGrp="1" noChangeArrowheads="1"/>
          </p:cNvSpPr>
          <p:nvPr>
            <p:ph type="title"/>
          </p:nvPr>
        </p:nvSpPr>
        <p:spPr/>
        <p:txBody>
          <a:bodyPr/>
          <a:lstStyle/>
          <a:p>
            <a:r>
              <a:rPr lang="en-US" altLang="en-US">
                <a:solidFill>
                  <a:schemeClr val="accent1"/>
                </a:solidFill>
              </a:rPr>
              <a:t>Question</a:t>
            </a:r>
          </a:p>
        </p:txBody>
      </p:sp>
      <p:sp>
        <p:nvSpPr>
          <p:cNvPr id="90115" name="Rectangle 3"/>
          <p:cNvSpPr>
            <a:spLocks noGrp="1" noChangeArrowheads="1"/>
          </p:cNvSpPr>
          <p:nvPr>
            <p:ph type="body" idx="1"/>
          </p:nvPr>
        </p:nvSpPr>
        <p:spPr/>
        <p:txBody>
          <a:bodyPr anchor="ctr"/>
          <a:lstStyle/>
          <a:p>
            <a:pPr algn="ctr">
              <a:buFontTx/>
              <a:buNone/>
            </a:pPr>
            <a:r>
              <a:rPr lang="en-US" altLang="en-US" sz="3200"/>
              <a:t>In What Ways Would an Increasing World Population Affect Water Consumption?</a:t>
            </a:r>
            <a:endParaRPr lang="en-US" altLang="en-US"/>
          </a:p>
        </p:txBody>
      </p:sp>
      <p:sp>
        <p:nvSpPr>
          <p:cNvPr id="90116" name="Rectangle 4"/>
          <p:cNvSpPr>
            <a:spLocks noChangeArrowheads="1"/>
          </p:cNvSpPr>
          <p:nvPr/>
        </p:nvSpPr>
        <p:spPr bwMode="auto">
          <a:xfrm>
            <a:off x="6105525" y="-638175"/>
            <a:ext cx="420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a:t>Q</a:t>
            </a:r>
          </a:p>
        </p:txBody>
      </p:sp>
    </p:spTree>
    <p:extLst>
      <p:ext uri="{BB962C8B-B14F-4D97-AF65-F5344CB8AC3E}">
        <p14:creationId xmlns:p14="http://schemas.microsoft.com/office/powerpoint/2010/main" val="38450892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B98E1EA-8C68-410A-8E61-AFC676906724}" type="slidenum">
              <a:rPr lang="en-US" altLang="en-US"/>
              <a:pPr/>
              <a:t>27</a:t>
            </a:fld>
            <a:endParaRPr lang="en-US" altLang="en-US"/>
          </a:p>
        </p:txBody>
      </p:sp>
      <p:sp>
        <p:nvSpPr>
          <p:cNvPr id="66562" name="Rectangle 2"/>
          <p:cNvSpPr>
            <a:spLocks noGrp="1" noChangeArrowheads="1"/>
          </p:cNvSpPr>
          <p:nvPr>
            <p:ph type="title"/>
          </p:nvPr>
        </p:nvSpPr>
        <p:spPr/>
        <p:txBody>
          <a:bodyPr/>
          <a:lstStyle/>
          <a:p>
            <a:r>
              <a:rPr lang="en-US" altLang="en-US"/>
              <a:t>Where Clean Water Use is Rising</a:t>
            </a:r>
          </a:p>
        </p:txBody>
      </p:sp>
      <p:pic>
        <p:nvPicPr>
          <p:cNvPr id="66567" name="Picture 7" descr="WhereCleanWaterUseRis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524000"/>
            <a:ext cx="7772400" cy="468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77846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2"/>
          <p:cNvSpPr>
            <a:spLocks noGrp="1"/>
          </p:cNvSpPr>
          <p:nvPr>
            <p:ph type="dt" sz="half" idx="10"/>
          </p:nvPr>
        </p:nvSpPr>
        <p:spPr/>
        <p:txBody>
          <a:bodyPr/>
          <a:lstStyle/>
          <a:p>
            <a:fld id="{7D9DC653-994C-4DC4-9E9E-419F88C6DBBA}" type="slidenum">
              <a:rPr lang="en-US" altLang="en-US"/>
              <a:pPr/>
              <a:t>28</a:t>
            </a:fld>
            <a:endParaRPr lang="en-US" altLang="en-US"/>
          </a:p>
        </p:txBody>
      </p:sp>
      <p:sp>
        <p:nvSpPr>
          <p:cNvPr id="106498" name="Rectangle 2"/>
          <p:cNvSpPr>
            <a:spLocks noGrp="1" noChangeArrowheads="1"/>
          </p:cNvSpPr>
          <p:nvPr>
            <p:ph type="title"/>
          </p:nvPr>
        </p:nvSpPr>
        <p:spPr/>
        <p:txBody>
          <a:bodyPr/>
          <a:lstStyle/>
          <a:p>
            <a:r>
              <a:rPr lang="en-US" altLang="en-US"/>
              <a:t>Trends in Population and Water Use</a:t>
            </a:r>
          </a:p>
        </p:txBody>
      </p:sp>
      <p:pic>
        <p:nvPicPr>
          <p:cNvPr id="106500" name="Picture 4" descr="worldpop"/>
          <p:cNvPicPr>
            <a:picLocks noChangeAspect="1" noChangeArrowheads="1"/>
          </p:cNvPicPr>
          <p:nvPr/>
        </p:nvPicPr>
        <p:blipFill>
          <a:blip r:embed="rId3">
            <a:extLst>
              <a:ext uri="{28A0092B-C50C-407E-A947-70E740481C1C}">
                <a14:useLocalDpi xmlns:a14="http://schemas.microsoft.com/office/drawing/2010/main" val="0"/>
              </a:ext>
            </a:extLst>
          </a:blip>
          <a:srcRect l="1358" t="1764" r="42987" b="1250"/>
          <a:stretch>
            <a:fillRect/>
          </a:stretch>
        </p:blipFill>
        <p:spPr bwMode="auto">
          <a:xfrm>
            <a:off x="304800" y="2057400"/>
            <a:ext cx="3124200" cy="4191000"/>
          </a:xfrm>
          <a:prstGeom prst="rect">
            <a:avLst/>
          </a:prstGeom>
          <a:noFill/>
          <a:extLst>
            <a:ext uri="{909E8E84-426E-40DD-AFC4-6F175D3DCCD1}">
              <a14:hiddenFill xmlns:a14="http://schemas.microsoft.com/office/drawing/2010/main">
                <a:solidFill>
                  <a:srgbClr val="FFFFFF"/>
                </a:solidFill>
              </a14:hiddenFill>
            </a:ext>
          </a:extLst>
        </p:spPr>
      </p:pic>
      <p:sp>
        <p:nvSpPr>
          <p:cNvPr id="106502" name="Rectangle 6"/>
          <p:cNvSpPr>
            <a:spLocks noChangeArrowheads="1"/>
          </p:cNvSpPr>
          <p:nvPr/>
        </p:nvSpPr>
        <p:spPr bwMode="auto">
          <a:xfrm>
            <a:off x="5673725" y="308292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pic>
        <p:nvPicPr>
          <p:cNvPr id="106503" name="Picture 7" descr="GlobalAnnualWithdrawalSector1950_20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7600" y="1828800"/>
            <a:ext cx="4845050" cy="4570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4452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CC17693-ABD1-41D4-B413-C9FD14949852}" type="slidenum">
              <a:rPr lang="en-US" altLang="en-US"/>
              <a:pPr/>
              <a:t>29</a:t>
            </a:fld>
            <a:endParaRPr lang="en-US" altLang="en-US"/>
          </a:p>
        </p:txBody>
      </p:sp>
      <p:sp>
        <p:nvSpPr>
          <p:cNvPr id="40962" name="Rectangle 2"/>
          <p:cNvSpPr>
            <a:spLocks noGrp="1" noChangeArrowheads="1"/>
          </p:cNvSpPr>
          <p:nvPr>
            <p:ph type="title"/>
          </p:nvPr>
        </p:nvSpPr>
        <p:spPr/>
        <p:txBody>
          <a:bodyPr/>
          <a:lstStyle/>
          <a:p>
            <a:r>
              <a:rPr lang="en-US" altLang="en-US">
                <a:solidFill>
                  <a:schemeClr val="accent1"/>
                </a:solidFill>
              </a:rPr>
              <a:t>Question</a:t>
            </a:r>
            <a:endParaRPr lang="en-US" altLang="en-US"/>
          </a:p>
        </p:txBody>
      </p:sp>
      <p:sp>
        <p:nvSpPr>
          <p:cNvPr id="40963" name="Rectangle 3"/>
          <p:cNvSpPr>
            <a:spLocks noGrp="1" noChangeArrowheads="1"/>
          </p:cNvSpPr>
          <p:nvPr>
            <p:ph type="body" idx="1"/>
          </p:nvPr>
        </p:nvSpPr>
        <p:spPr/>
        <p:txBody>
          <a:bodyPr anchor="ctr"/>
          <a:lstStyle/>
          <a:p>
            <a:pPr algn="ctr">
              <a:buFontTx/>
              <a:buNone/>
            </a:pPr>
            <a:r>
              <a:rPr lang="en-US" altLang="en-US"/>
              <a:t>Is There a Relationship Between Poverty and a Lack of Clean Drinkable Water?</a:t>
            </a:r>
          </a:p>
        </p:txBody>
      </p:sp>
    </p:spTree>
    <p:extLst>
      <p:ext uri="{BB962C8B-B14F-4D97-AF65-F5344CB8AC3E}">
        <p14:creationId xmlns:p14="http://schemas.microsoft.com/office/powerpoint/2010/main" val="50351796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3"/>
          <p:cNvSpPr>
            <a:spLocks noGrp="1"/>
          </p:cNvSpPr>
          <p:nvPr>
            <p:ph type="dt" sz="half" idx="10"/>
          </p:nvPr>
        </p:nvSpPr>
        <p:spPr/>
        <p:txBody>
          <a:bodyPr/>
          <a:lstStyle/>
          <a:p>
            <a:fld id="{82E0146F-616D-457C-80A6-ACF23B28C125}" type="slidenum">
              <a:rPr lang="en-US" altLang="en-US"/>
              <a:pPr/>
              <a:t>30</a:t>
            </a:fld>
            <a:endParaRPr lang="en-US" altLang="en-US"/>
          </a:p>
        </p:txBody>
      </p:sp>
      <p:sp>
        <p:nvSpPr>
          <p:cNvPr id="110594" name="Rectangle 2"/>
          <p:cNvSpPr>
            <a:spLocks noGrp="1" noChangeArrowheads="1"/>
          </p:cNvSpPr>
          <p:nvPr>
            <p:ph type="title"/>
          </p:nvPr>
        </p:nvSpPr>
        <p:spPr>
          <a:noFill/>
        </p:spPr>
        <p:txBody>
          <a:bodyPr/>
          <a:lstStyle/>
          <a:p>
            <a:r>
              <a:rPr lang="en-US" altLang="en-US"/>
              <a:t>Countries Differ Widely in </a:t>
            </a:r>
            <a:br>
              <a:rPr lang="en-US" altLang="en-US"/>
            </a:br>
            <a:r>
              <a:rPr lang="en-US" altLang="en-US"/>
              <a:t>Water Usage</a:t>
            </a:r>
          </a:p>
        </p:txBody>
      </p:sp>
      <p:pic>
        <p:nvPicPr>
          <p:cNvPr id="110597" name="Picture 5" descr="avg_dw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8225" y="1676400"/>
            <a:ext cx="6672263"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0598" name="Rectangle 6"/>
          <p:cNvSpPr>
            <a:spLocks noChangeArrowheads="1"/>
          </p:cNvSpPr>
          <p:nvPr/>
        </p:nvSpPr>
        <p:spPr bwMode="auto">
          <a:xfrm>
            <a:off x="1828800" y="1752600"/>
            <a:ext cx="6172200" cy="762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0599" name="Text Box 7"/>
          <p:cNvSpPr txBox="1">
            <a:spLocks noChangeArrowheads="1"/>
          </p:cNvSpPr>
          <p:nvPr/>
        </p:nvSpPr>
        <p:spPr bwMode="auto">
          <a:xfrm>
            <a:off x="1981200" y="1797050"/>
            <a:ext cx="52657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en-US" altLang="en-US" sz="1800"/>
              <a:t>Average Daily Water Use Per Person (1998-2002)</a:t>
            </a:r>
          </a:p>
          <a:p>
            <a:pPr algn="ctr"/>
            <a:r>
              <a:rPr lang="en-US" altLang="en-US" sz="1800"/>
              <a:t>For Selected Countries</a:t>
            </a:r>
          </a:p>
        </p:txBody>
      </p:sp>
      <p:sp>
        <p:nvSpPr>
          <p:cNvPr id="110600" name="Rectangle 8"/>
          <p:cNvSpPr>
            <a:spLocks noChangeArrowheads="1"/>
          </p:cNvSpPr>
          <p:nvPr/>
        </p:nvSpPr>
        <p:spPr bwMode="auto">
          <a:xfrm>
            <a:off x="0" y="6583363"/>
            <a:ext cx="2133600" cy="27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http://ww.cia.com</a:t>
            </a:r>
          </a:p>
        </p:txBody>
      </p:sp>
    </p:spTree>
    <p:extLst>
      <p:ext uri="{BB962C8B-B14F-4D97-AF65-F5344CB8AC3E}">
        <p14:creationId xmlns:p14="http://schemas.microsoft.com/office/powerpoint/2010/main" val="29010362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3"/>
          <p:cNvSpPr>
            <a:spLocks noGrp="1"/>
          </p:cNvSpPr>
          <p:nvPr>
            <p:ph type="dt" sz="half" idx="10"/>
          </p:nvPr>
        </p:nvSpPr>
        <p:spPr/>
        <p:txBody>
          <a:bodyPr/>
          <a:lstStyle/>
          <a:p>
            <a:fld id="{0205A644-505D-475F-A6F6-3DF7691FE8CA}" type="slidenum">
              <a:rPr lang="en-US" altLang="en-US"/>
              <a:pPr/>
              <a:t>31</a:t>
            </a:fld>
            <a:endParaRPr lang="en-US" altLang="en-US"/>
          </a:p>
        </p:txBody>
      </p:sp>
      <p:sp>
        <p:nvSpPr>
          <p:cNvPr id="111618" name="Rectangle 2"/>
          <p:cNvSpPr>
            <a:spLocks noGrp="1" noChangeArrowheads="1"/>
          </p:cNvSpPr>
          <p:nvPr>
            <p:ph type="title"/>
          </p:nvPr>
        </p:nvSpPr>
        <p:spPr/>
        <p:txBody>
          <a:bodyPr/>
          <a:lstStyle/>
          <a:p>
            <a:r>
              <a:rPr lang="en-US" altLang="en-US"/>
              <a:t>Countries Differ Widely in Wealth</a:t>
            </a:r>
          </a:p>
        </p:txBody>
      </p:sp>
      <p:pic>
        <p:nvPicPr>
          <p:cNvPr id="111621" name="Picture 5" descr="slide19_cropp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038" y="1676400"/>
            <a:ext cx="7091362" cy="4884738"/>
          </a:xfrm>
          <a:prstGeom prst="rect">
            <a:avLst/>
          </a:prstGeom>
          <a:noFill/>
          <a:extLst>
            <a:ext uri="{909E8E84-426E-40DD-AFC4-6F175D3DCCD1}">
              <a14:hiddenFill xmlns:a14="http://schemas.microsoft.com/office/drawing/2010/main">
                <a:solidFill>
                  <a:srgbClr val="FFFFFF"/>
                </a:solidFill>
              </a14:hiddenFill>
            </a:ext>
          </a:extLst>
        </p:spPr>
      </p:pic>
      <p:sp>
        <p:nvSpPr>
          <p:cNvPr id="111622" name="Rectangle 6"/>
          <p:cNvSpPr>
            <a:spLocks noChangeArrowheads="1"/>
          </p:cNvSpPr>
          <p:nvPr/>
        </p:nvSpPr>
        <p:spPr bwMode="auto">
          <a:xfrm>
            <a:off x="7162800" y="2362200"/>
            <a:ext cx="533400" cy="2286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1625" name="Rectangle 9"/>
          <p:cNvSpPr>
            <a:spLocks noChangeArrowheads="1"/>
          </p:cNvSpPr>
          <p:nvPr/>
        </p:nvSpPr>
        <p:spPr bwMode="auto">
          <a:xfrm>
            <a:off x="1219200" y="1828800"/>
            <a:ext cx="6248400" cy="6858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1626" name="Text Box 10"/>
          <p:cNvSpPr txBox="1">
            <a:spLocks noChangeArrowheads="1"/>
          </p:cNvSpPr>
          <p:nvPr/>
        </p:nvSpPr>
        <p:spPr bwMode="auto">
          <a:xfrm>
            <a:off x="1371600" y="1752600"/>
            <a:ext cx="52546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a:t>Average Wealth (Purchasing Power Per Person in</a:t>
            </a:r>
          </a:p>
          <a:p>
            <a:r>
              <a:rPr lang="en-US" altLang="en-US" sz="1800"/>
              <a:t>2005) For Selected Countries</a:t>
            </a:r>
          </a:p>
        </p:txBody>
      </p:sp>
      <p:sp>
        <p:nvSpPr>
          <p:cNvPr id="111627" name="Rectangle 11"/>
          <p:cNvSpPr>
            <a:spLocks noChangeArrowheads="1"/>
          </p:cNvSpPr>
          <p:nvPr/>
        </p:nvSpPr>
        <p:spPr bwMode="auto">
          <a:xfrm>
            <a:off x="0" y="6629400"/>
            <a:ext cx="2133600" cy="274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http://ww.cia.com</a:t>
            </a:r>
          </a:p>
        </p:txBody>
      </p:sp>
    </p:spTree>
    <p:extLst>
      <p:ext uri="{BB962C8B-B14F-4D97-AF65-F5344CB8AC3E}">
        <p14:creationId xmlns:p14="http://schemas.microsoft.com/office/powerpoint/2010/main" val="41786531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3"/>
          <p:cNvSpPr>
            <a:spLocks noGrp="1"/>
          </p:cNvSpPr>
          <p:nvPr>
            <p:ph type="dt" sz="half" idx="10"/>
          </p:nvPr>
        </p:nvSpPr>
        <p:spPr/>
        <p:txBody>
          <a:bodyPr/>
          <a:lstStyle/>
          <a:p>
            <a:fld id="{E73737E2-8A96-402B-8F1D-EB4F17808051}" type="slidenum">
              <a:rPr lang="en-US" altLang="en-US"/>
              <a:pPr/>
              <a:t>32</a:t>
            </a:fld>
            <a:endParaRPr lang="en-US" altLang="en-US"/>
          </a:p>
        </p:txBody>
      </p:sp>
      <p:sp>
        <p:nvSpPr>
          <p:cNvPr id="112642" name="Rectangle 2"/>
          <p:cNvSpPr>
            <a:spLocks noGrp="1" noChangeArrowheads="1"/>
          </p:cNvSpPr>
          <p:nvPr>
            <p:ph type="title"/>
          </p:nvPr>
        </p:nvSpPr>
        <p:spPr/>
        <p:txBody>
          <a:bodyPr/>
          <a:lstStyle/>
          <a:p>
            <a:r>
              <a:rPr lang="en-US" altLang="en-US"/>
              <a:t>Notice Any Correlations?</a:t>
            </a:r>
          </a:p>
        </p:txBody>
      </p:sp>
      <p:pic>
        <p:nvPicPr>
          <p:cNvPr id="112645" name="Picture 5" descr="slide20_cropp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388" y="1676400"/>
            <a:ext cx="7313612"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6" name="Rectangle 6"/>
          <p:cNvSpPr>
            <a:spLocks noChangeArrowheads="1"/>
          </p:cNvSpPr>
          <p:nvPr/>
        </p:nvSpPr>
        <p:spPr bwMode="auto">
          <a:xfrm>
            <a:off x="0" y="6583363"/>
            <a:ext cx="2133600" cy="27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http://ww.cia.com</a:t>
            </a:r>
          </a:p>
        </p:txBody>
      </p:sp>
      <p:sp>
        <p:nvSpPr>
          <p:cNvPr id="112647" name="Rectangle 7"/>
          <p:cNvSpPr>
            <a:spLocks noChangeArrowheads="1"/>
          </p:cNvSpPr>
          <p:nvPr/>
        </p:nvSpPr>
        <p:spPr bwMode="auto">
          <a:xfrm>
            <a:off x="1752600" y="1752600"/>
            <a:ext cx="5715000" cy="6858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649" name="Rectangle 9"/>
          <p:cNvSpPr>
            <a:spLocks noChangeArrowheads="1"/>
          </p:cNvSpPr>
          <p:nvPr/>
        </p:nvSpPr>
        <p:spPr bwMode="auto">
          <a:xfrm>
            <a:off x="2971800" y="1905000"/>
            <a:ext cx="2362200" cy="6858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651" name="Rectangle 11"/>
          <p:cNvSpPr>
            <a:spLocks noChangeArrowheads="1"/>
          </p:cNvSpPr>
          <p:nvPr/>
        </p:nvSpPr>
        <p:spPr bwMode="auto">
          <a:xfrm>
            <a:off x="5257800" y="2362200"/>
            <a:ext cx="304800" cy="1524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2652" name="Text Box 12"/>
          <p:cNvSpPr txBox="1">
            <a:spLocks noChangeArrowheads="1"/>
          </p:cNvSpPr>
          <p:nvPr/>
        </p:nvSpPr>
        <p:spPr bwMode="auto">
          <a:xfrm>
            <a:off x="2057400" y="1752600"/>
            <a:ext cx="4419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US" altLang="en-US" sz="1800"/>
              <a:t>Average Daily Water User Per Person </a:t>
            </a:r>
            <a:br>
              <a:rPr lang="en-US" altLang="en-US" sz="1800"/>
            </a:br>
            <a:r>
              <a:rPr lang="en-US" altLang="en-US" sz="1800"/>
              <a:t>&amp; Wealth For Selected Countries</a:t>
            </a:r>
          </a:p>
        </p:txBody>
      </p:sp>
    </p:spTree>
    <p:extLst>
      <p:ext uri="{BB962C8B-B14F-4D97-AF65-F5344CB8AC3E}">
        <p14:creationId xmlns:p14="http://schemas.microsoft.com/office/powerpoint/2010/main" val="834195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fld id="{C707EFA8-FCEF-43DE-9F19-B85C9F0EB986}" type="slidenum">
              <a:rPr lang="en-US" altLang="en-US"/>
              <a:pPr/>
              <a:t>33</a:t>
            </a:fld>
            <a:endParaRPr lang="en-US" altLang="en-US"/>
          </a:p>
        </p:txBody>
      </p:sp>
      <p:sp>
        <p:nvSpPr>
          <p:cNvPr id="82946" name="Rectangle 2"/>
          <p:cNvSpPr>
            <a:spLocks noGrp="1" noChangeArrowheads="1"/>
          </p:cNvSpPr>
          <p:nvPr>
            <p:ph type="title"/>
          </p:nvPr>
        </p:nvSpPr>
        <p:spPr/>
        <p:txBody>
          <a:bodyPr/>
          <a:lstStyle/>
          <a:p>
            <a:r>
              <a:rPr lang="en-US" altLang="en-US"/>
              <a:t>Many Without Access Live in Poverty</a:t>
            </a:r>
          </a:p>
        </p:txBody>
      </p:sp>
      <p:sp>
        <p:nvSpPr>
          <p:cNvPr id="82947" name="Rectangle 3"/>
          <p:cNvSpPr>
            <a:spLocks noGrp="1" noChangeArrowheads="1"/>
          </p:cNvSpPr>
          <p:nvPr>
            <p:ph type="body" idx="1"/>
          </p:nvPr>
        </p:nvSpPr>
        <p:spPr>
          <a:xfrm>
            <a:off x="323528" y="1340768"/>
            <a:ext cx="5010150" cy="4525963"/>
          </a:xfrm>
        </p:spPr>
        <p:txBody>
          <a:bodyPr/>
          <a:lstStyle/>
          <a:p>
            <a:r>
              <a:rPr lang="en-US" altLang="en-US" sz="2400" dirty="0"/>
              <a:t>People without clean water </a:t>
            </a:r>
          </a:p>
          <a:p>
            <a:pPr lvl="1"/>
            <a:r>
              <a:rPr lang="en-US" altLang="en-US" sz="2400" dirty="0"/>
              <a:t>Almost two in three people survive on less than $2 a day, with one in three living on less than $1 a day</a:t>
            </a:r>
          </a:p>
          <a:p>
            <a:r>
              <a:rPr lang="en-US" altLang="en-US" sz="2400" dirty="0"/>
              <a:t>People without sanitation </a:t>
            </a:r>
          </a:p>
          <a:p>
            <a:pPr lvl="1"/>
            <a:r>
              <a:rPr lang="en-US" altLang="en-US" sz="2400" dirty="0"/>
              <a:t>Of the 2.6 billion people who do not have adequate sanitation, a little more than half live on less than $2 a day</a:t>
            </a:r>
          </a:p>
          <a:p>
            <a:endParaRPr lang="en-US" altLang="en-US" dirty="0">
              <a:latin typeface="Helvetica" pitchFamily="48" charset="0"/>
            </a:endParaRPr>
          </a:p>
        </p:txBody>
      </p:sp>
      <p:pic>
        <p:nvPicPr>
          <p:cNvPr id="82949" name="Picture 5" descr="Poor people account for water and sanitation deficit"/>
          <p:cNvPicPr>
            <a:picLocks noGrp="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5220072" y="1556792"/>
            <a:ext cx="3672408" cy="5112568"/>
          </a:xfrm>
        </p:spPr>
      </p:pic>
    </p:spTree>
    <p:extLst>
      <p:ext uri="{BB962C8B-B14F-4D97-AF65-F5344CB8AC3E}">
        <p14:creationId xmlns:p14="http://schemas.microsoft.com/office/powerpoint/2010/main" val="3136608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3"/>
          <p:cNvSpPr>
            <a:spLocks noGrp="1"/>
          </p:cNvSpPr>
          <p:nvPr>
            <p:ph type="dt" sz="half" idx="10"/>
          </p:nvPr>
        </p:nvSpPr>
        <p:spPr/>
        <p:txBody>
          <a:bodyPr/>
          <a:lstStyle/>
          <a:p>
            <a:fld id="{05A1069C-1EC3-48B3-A84B-B68DD1533DEB}" type="slidenum">
              <a:rPr lang="en-US" altLang="en-US"/>
              <a:pPr/>
              <a:t>34</a:t>
            </a:fld>
            <a:endParaRPr lang="en-US" altLang="en-US"/>
          </a:p>
        </p:txBody>
      </p:sp>
      <p:sp>
        <p:nvSpPr>
          <p:cNvPr id="10242" name="Rectangle 2"/>
          <p:cNvSpPr>
            <a:spLocks noGrp="1" noChangeArrowheads="1"/>
          </p:cNvSpPr>
          <p:nvPr>
            <p:ph type="title"/>
          </p:nvPr>
        </p:nvSpPr>
        <p:spPr/>
        <p:txBody>
          <a:bodyPr/>
          <a:lstStyle/>
          <a:p>
            <a:r>
              <a:rPr lang="en-US" altLang="en-US"/>
              <a:t>Impact of Water Scarcity I</a:t>
            </a:r>
          </a:p>
        </p:txBody>
      </p:sp>
      <p:sp>
        <p:nvSpPr>
          <p:cNvPr id="10243" name="Rectangle 3"/>
          <p:cNvSpPr>
            <a:spLocks noGrp="1" noChangeArrowheads="1"/>
          </p:cNvSpPr>
          <p:nvPr>
            <p:ph type="body" idx="1"/>
          </p:nvPr>
        </p:nvSpPr>
        <p:spPr>
          <a:xfrm>
            <a:off x="323850" y="1600200"/>
            <a:ext cx="5391150" cy="4525963"/>
          </a:xfrm>
        </p:spPr>
        <p:txBody>
          <a:bodyPr/>
          <a:lstStyle/>
          <a:p>
            <a:r>
              <a:rPr lang="en-US" altLang="en-US" sz="2400" dirty="0"/>
              <a:t>Health, education, and economic growth are impacted</a:t>
            </a:r>
          </a:p>
          <a:p>
            <a:r>
              <a:rPr lang="en-US" altLang="en-US" sz="2400" dirty="0"/>
              <a:t>World Water Forum estimates:</a:t>
            </a:r>
          </a:p>
          <a:p>
            <a:pPr lvl="1"/>
            <a:r>
              <a:rPr lang="en-US" altLang="en-US" sz="2400" dirty="0"/>
              <a:t>1.4 billion people lack clean drinking water</a:t>
            </a:r>
          </a:p>
          <a:p>
            <a:pPr lvl="1"/>
            <a:r>
              <a:rPr lang="en-US" altLang="en-US" sz="2400" dirty="0"/>
              <a:t>2.3 billion people lack adequate sanitation</a:t>
            </a:r>
          </a:p>
          <a:p>
            <a:pPr lvl="1"/>
            <a:r>
              <a:rPr lang="en-US" altLang="en-US" sz="2400" dirty="0"/>
              <a:t>7 million people die yearly from diseases linked to water</a:t>
            </a:r>
          </a:p>
          <a:p>
            <a:pPr lvl="1"/>
            <a:endParaRPr lang="en-US" altLang="en-US" sz="2400" dirty="0"/>
          </a:p>
        </p:txBody>
      </p:sp>
      <p:sp>
        <p:nvSpPr>
          <p:cNvPr id="10245" name="Rectangle 5"/>
          <p:cNvSpPr>
            <a:spLocks noChangeArrowheads="1"/>
          </p:cNvSpPr>
          <p:nvPr/>
        </p:nvSpPr>
        <p:spPr bwMode="auto">
          <a:xfrm>
            <a:off x="0" y="6583363"/>
            <a:ext cx="7848600" cy="27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National Geographic, “The World Water Gap” World Water Forum, The Hague March 17-22, 2000 </a:t>
            </a:r>
          </a:p>
        </p:txBody>
      </p:sp>
      <p:pic>
        <p:nvPicPr>
          <p:cNvPr id="10246" name="Picture 6" descr="worldWaterG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1752600"/>
            <a:ext cx="2609850" cy="3048000"/>
          </a:xfrm>
          <a:prstGeom prst="rect">
            <a:avLst/>
          </a:prstGeom>
          <a:noFill/>
          <a:extLst>
            <a:ext uri="{909E8E84-426E-40DD-AFC4-6F175D3DCCD1}">
              <a14:hiddenFill xmlns:a14="http://schemas.microsoft.com/office/drawing/2010/main">
                <a:solidFill>
                  <a:srgbClr val="FFFFFF"/>
                </a:solidFill>
              </a14:hiddenFill>
            </a:ext>
          </a:extLst>
        </p:spPr>
      </p:pic>
      <p:sp>
        <p:nvSpPr>
          <p:cNvPr id="10248" name="Rectangle 8"/>
          <p:cNvSpPr>
            <a:spLocks noChangeArrowheads="1"/>
          </p:cNvSpPr>
          <p:nvPr/>
        </p:nvSpPr>
        <p:spPr bwMode="auto">
          <a:xfrm>
            <a:off x="44874" y="4800600"/>
            <a:ext cx="81534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accent1"/>
              </a:buClr>
              <a:buChar char="•"/>
              <a:defRPr sz="2400" b="1">
                <a:solidFill>
                  <a:schemeClr val="tx1"/>
                </a:solidFill>
                <a:latin typeface="Tahoma" pitchFamily="48" charset="0"/>
              </a:defRPr>
            </a:lvl1pPr>
            <a:lvl2pPr marL="742950" indent="-285750">
              <a:spcBef>
                <a:spcPct val="20000"/>
              </a:spcBef>
              <a:buClr>
                <a:schemeClr val="accent1"/>
              </a:buClr>
              <a:buFont typeface="Arial" charset="0"/>
              <a:buChar char="–"/>
              <a:defRPr sz="2400">
                <a:solidFill>
                  <a:schemeClr val="tx1"/>
                </a:solidFill>
                <a:latin typeface="Tahoma" pitchFamily="48" charset="0"/>
              </a:defRPr>
            </a:lvl2pPr>
            <a:lvl3pPr marL="1143000" indent="-228600">
              <a:spcBef>
                <a:spcPct val="20000"/>
              </a:spcBef>
              <a:buClr>
                <a:schemeClr val="accent1"/>
              </a:buClr>
              <a:buChar char="•"/>
              <a:defRPr sz="2000">
                <a:solidFill>
                  <a:schemeClr val="tx1"/>
                </a:solidFill>
                <a:latin typeface="Tahoma" pitchFamily="48" charset="0"/>
              </a:defRPr>
            </a:lvl3pPr>
            <a:lvl4pPr marL="1600200" indent="-228600">
              <a:spcBef>
                <a:spcPct val="20000"/>
              </a:spcBef>
              <a:buClr>
                <a:schemeClr val="accent1"/>
              </a:buClr>
              <a:buFont typeface="Arial" charset="0"/>
              <a:buChar char="–"/>
              <a:defRPr sz="2000">
                <a:solidFill>
                  <a:schemeClr val="tx1"/>
                </a:solidFill>
                <a:latin typeface="Tahoma" pitchFamily="48" charset="0"/>
              </a:defRPr>
            </a:lvl4pPr>
            <a:lvl5pPr marL="2057400" indent="-228600">
              <a:spcBef>
                <a:spcPct val="20000"/>
              </a:spcBef>
              <a:buClr>
                <a:schemeClr val="accent1"/>
              </a:buClr>
              <a:buFont typeface="Arial" charset="0"/>
              <a:buChar char="»"/>
              <a:defRPr sz="2000">
                <a:solidFill>
                  <a:schemeClr val="tx1"/>
                </a:solidFill>
                <a:latin typeface="Tahoma" pitchFamily="48" charset="0"/>
              </a:defRPr>
            </a:lvl5pPr>
            <a:lvl6pPr marL="2514600" indent="-228600" fontAlgn="base">
              <a:spcBef>
                <a:spcPct val="20000"/>
              </a:spcBef>
              <a:spcAft>
                <a:spcPct val="0"/>
              </a:spcAft>
              <a:buClr>
                <a:schemeClr val="accent1"/>
              </a:buClr>
              <a:buFont typeface="Arial" charset="0"/>
              <a:buChar char="»"/>
              <a:defRPr sz="2000">
                <a:solidFill>
                  <a:schemeClr val="tx1"/>
                </a:solidFill>
                <a:latin typeface="Tahoma" pitchFamily="48" charset="0"/>
              </a:defRPr>
            </a:lvl6pPr>
            <a:lvl7pPr marL="2971800" indent="-228600" fontAlgn="base">
              <a:spcBef>
                <a:spcPct val="20000"/>
              </a:spcBef>
              <a:spcAft>
                <a:spcPct val="0"/>
              </a:spcAft>
              <a:buClr>
                <a:schemeClr val="accent1"/>
              </a:buClr>
              <a:buFont typeface="Arial" charset="0"/>
              <a:buChar char="»"/>
              <a:defRPr sz="2000">
                <a:solidFill>
                  <a:schemeClr val="tx1"/>
                </a:solidFill>
                <a:latin typeface="Tahoma" pitchFamily="48" charset="0"/>
              </a:defRPr>
            </a:lvl7pPr>
            <a:lvl8pPr marL="3429000" indent="-228600" fontAlgn="base">
              <a:spcBef>
                <a:spcPct val="20000"/>
              </a:spcBef>
              <a:spcAft>
                <a:spcPct val="0"/>
              </a:spcAft>
              <a:buClr>
                <a:schemeClr val="accent1"/>
              </a:buClr>
              <a:buFont typeface="Arial" charset="0"/>
              <a:buChar char="»"/>
              <a:defRPr sz="2000">
                <a:solidFill>
                  <a:schemeClr val="tx1"/>
                </a:solidFill>
                <a:latin typeface="Tahoma" pitchFamily="48" charset="0"/>
              </a:defRPr>
            </a:lvl8pPr>
            <a:lvl9pPr marL="3886200" indent="-228600" fontAlgn="base">
              <a:spcBef>
                <a:spcPct val="20000"/>
              </a:spcBef>
              <a:spcAft>
                <a:spcPct val="0"/>
              </a:spcAft>
              <a:buClr>
                <a:schemeClr val="accent1"/>
              </a:buClr>
              <a:buFont typeface="Arial" charset="0"/>
              <a:buChar char="»"/>
              <a:defRPr sz="2000">
                <a:solidFill>
                  <a:schemeClr val="tx1"/>
                </a:solidFill>
                <a:latin typeface="Tahoma" pitchFamily="48" charset="0"/>
              </a:defRPr>
            </a:lvl9pPr>
          </a:lstStyle>
          <a:p>
            <a:pPr eaLnBrk="1" hangingPunct="1">
              <a:buFontTx/>
              <a:buNone/>
            </a:pPr>
            <a:endParaRPr lang="en-US" altLang="en-US" dirty="0"/>
          </a:p>
          <a:p>
            <a:pPr lvl="1" eaLnBrk="1" hangingPunct="1"/>
            <a:r>
              <a:rPr lang="en-US" altLang="en-US" dirty="0"/>
              <a:t>Half the world’s rivers and lakes are badly polluted </a:t>
            </a:r>
          </a:p>
          <a:p>
            <a:pPr lvl="1" eaLnBrk="1" hangingPunct="1"/>
            <a:r>
              <a:rPr lang="en-US" altLang="en-US" dirty="0"/>
              <a:t>Shortages could create millions of refugees seeking homes in a location accessible to water</a:t>
            </a:r>
          </a:p>
          <a:p>
            <a:pPr lvl="1" eaLnBrk="1" hangingPunct="1"/>
            <a:endParaRPr lang="en-US" altLang="en-US" dirty="0"/>
          </a:p>
        </p:txBody>
      </p:sp>
    </p:spTree>
    <p:extLst>
      <p:ext uri="{BB962C8B-B14F-4D97-AF65-F5344CB8AC3E}">
        <p14:creationId xmlns:p14="http://schemas.microsoft.com/office/powerpoint/2010/main" val="177210677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fld id="{B2B7A081-A666-4811-803B-706EF7515B35}" type="slidenum">
              <a:rPr lang="en-US" altLang="en-US"/>
              <a:pPr/>
              <a:t>35</a:t>
            </a:fld>
            <a:endParaRPr lang="en-US" altLang="en-US"/>
          </a:p>
        </p:txBody>
      </p:sp>
      <p:sp>
        <p:nvSpPr>
          <p:cNvPr id="19464" name="Rectangle 8"/>
          <p:cNvSpPr>
            <a:spLocks noGrp="1" noChangeArrowheads="1"/>
          </p:cNvSpPr>
          <p:nvPr>
            <p:ph type="title"/>
          </p:nvPr>
        </p:nvSpPr>
        <p:spPr/>
        <p:txBody>
          <a:bodyPr/>
          <a:lstStyle/>
          <a:p>
            <a:r>
              <a:rPr lang="en-US" altLang="en-US"/>
              <a:t>Impact of Water Scarcity II</a:t>
            </a:r>
          </a:p>
        </p:txBody>
      </p:sp>
      <p:sp>
        <p:nvSpPr>
          <p:cNvPr id="19465" name="Rectangle 9"/>
          <p:cNvSpPr>
            <a:spLocks noGrp="1" noChangeArrowheads="1"/>
          </p:cNvSpPr>
          <p:nvPr>
            <p:ph type="body" idx="1"/>
          </p:nvPr>
        </p:nvSpPr>
        <p:spPr>
          <a:xfrm>
            <a:off x="323850" y="1600200"/>
            <a:ext cx="8099425" cy="4724400"/>
          </a:xfrm>
        </p:spPr>
        <p:txBody>
          <a:bodyPr/>
          <a:lstStyle/>
          <a:p>
            <a:r>
              <a:rPr lang="en-US" altLang="en-US" dirty="0"/>
              <a:t>World Health Organization estimates: </a:t>
            </a:r>
          </a:p>
          <a:p>
            <a:pPr lvl="1"/>
            <a:r>
              <a:rPr lang="en-US" altLang="en-US" sz="2400" dirty="0"/>
              <a:t>80% of all sickness in the world is attributable to unsafe water and sanitation</a:t>
            </a:r>
          </a:p>
          <a:p>
            <a:pPr lvl="1"/>
            <a:r>
              <a:rPr lang="en-US" altLang="en-US" sz="2400" dirty="0"/>
              <a:t>The leading causes of death in children under 5 are related to unclean water; there are about 5,000 child deaths every day</a:t>
            </a:r>
          </a:p>
          <a:p>
            <a:pPr lvl="1"/>
            <a:r>
              <a:rPr lang="en-US" altLang="en-US" sz="2400" dirty="0"/>
              <a:t>Without action, as many as 135 million people could die from water-related diseases by 2020</a:t>
            </a:r>
          </a:p>
          <a:p>
            <a:endParaRPr lang="en-US" altLang="en-US" dirty="0"/>
          </a:p>
          <a:p>
            <a:endParaRPr lang="en-US" altLang="en-US" dirty="0"/>
          </a:p>
          <a:p>
            <a:endParaRPr lang="en-US" altLang="en-US" dirty="0"/>
          </a:p>
        </p:txBody>
      </p:sp>
      <p:pic>
        <p:nvPicPr>
          <p:cNvPr id="19466" name="Picture 10" descr="RD 34 Thirsty K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1" y="4692401"/>
            <a:ext cx="3131840" cy="2122421"/>
          </a:xfrm>
          <a:prstGeom prst="rect">
            <a:avLst/>
          </a:prstGeom>
          <a:noFill/>
          <a:extLst>
            <a:ext uri="{909E8E84-426E-40DD-AFC4-6F175D3DCCD1}">
              <a14:hiddenFill xmlns:a14="http://schemas.microsoft.com/office/drawing/2010/main">
                <a:solidFill>
                  <a:srgbClr val="FFFFFF"/>
                </a:solidFill>
              </a14:hiddenFill>
            </a:ext>
          </a:extLst>
        </p:spPr>
      </p:pic>
      <p:sp>
        <p:nvSpPr>
          <p:cNvPr id="19467" name="Rectangle 11"/>
          <p:cNvSpPr>
            <a:spLocks noChangeArrowheads="1"/>
          </p:cNvSpPr>
          <p:nvPr/>
        </p:nvSpPr>
        <p:spPr bwMode="auto">
          <a:xfrm>
            <a:off x="0" y="6583363"/>
            <a:ext cx="7848600" cy="27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 http://homepage.mac.com/mastercommunication/runningdry/Personal36.html</a:t>
            </a:r>
          </a:p>
        </p:txBody>
      </p:sp>
    </p:spTree>
    <p:extLst>
      <p:ext uri="{BB962C8B-B14F-4D97-AF65-F5344CB8AC3E}">
        <p14:creationId xmlns:p14="http://schemas.microsoft.com/office/powerpoint/2010/main" val="375529246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3"/>
          <p:cNvSpPr>
            <a:spLocks noGrp="1"/>
          </p:cNvSpPr>
          <p:nvPr>
            <p:ph type="dt" sz="half" idx="10"/>
          </p:nvPr>
        </p:nvSpPr>
        <p:spPr/>
        <p:txBody>
          <a:bodyPr/>
          <a:lstStyle/>
          <a:p>
            <a:fld id="{EF265EB7-BB63-4839-9672-14734DCC8F56}" type="slidenum">
              <a:rPr lang="en-US" altLang="en-US"/>
              <a:pPr/>
              <a:t>36</a:t>
            </a:fld>
            <a:endParaRPr lang="en-US" altLang="en-US"/>
          </a:p>
        </p:txBody>
      </p:sp>
      <p:sp>
        <p:nvSpPr>
          <p:cNvPr id="14347" name="Rectangle 11"/>
          <p:cNvSpPr>
            <a:spLocks noChangeArrowheads="1"/>
          </p:cNvSpPr>
          <p:nvPr/>
        </p:nvSpPr>
        <p:spPr bwMode="auto">
          <a:xfrm>
            <a:off x="0" y="6400800"/>
            <a:ext cx="78486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Sources: http://mamacass.ucsd.edu/~jat/117-1769_IMG.JPG</a:t>
            </a:r>
          </a:p>
          <a:p>
            <a:r>
              <a:rPr lang="en-US" altLang="en-US" sz="1200"/>
              <a:t>               http://english.people.com.cn/200506/22/images/water1.jpg</a:t>
            </a:r>
          </a:p>
        </p:txBody>
      </p:sp>
      <p:sp>
        <p:nvSpPr>
          <p:cNvPr id="14348" name="Rectangle 12"/>
          <p:cNvSpPr>
            <a:spLocks noGrp="1" noChangeArrowheads="1"/>
          </p:cNvSpPr>
          <p:nvPr>
            <p:ph type="title"/>
          </p:nvPr>
        </p:nvSpPr>
        <p:spPr/>
        <p:txBody>
          <a:bodyPr/>
          <a:lstStyle/>
          <a:p>
            <a:r>
              <a:rPr lang="en-US" altLang="en-US"/>
              <a:t>Impact of Water Scarcity III</a:t>
            </a:r>
          </a:p>
        </p:txBody>
      </p:sp>
      <p:sp>
        <p:nvSpPr>
          <p:cNvPr id="14349" name="Rectangle 13"/>
          <p:cNvSpPr>
            <a:spLocks noGrp="1" noChangeArrowheads="1"/>
          </p:cNvSpPr>
          <p:nvPr>
            <p:ph type="body" idx="1"/>
          </p:nvPr>
        </p:nvSpPr>
        <p:spPr>
          <a:xfrm>
            <a:off x="323850" y="1600200"/>
            <a:ext cx="3943350" cy="4525963"/>
          </a:xfrm>
        </p:spPr>
        <p:txBody>
          <a:bodyPr/>
          <a:lstStyle/>
          <a:p>
            <a:r>
              <a:rPr lang="en-US" altLang="en-US" sz="2400" dirty="0"/>
              <a:t>Carrying water takes time!</a:t>
            </a:r>
          </a:p>
          <a:p>
            <a:pPr lvl="1"/>
            <a:r>
              <a:rPr lang="en-US" altLang="en-US" sz="2400" dirty="0"/>
              <a:t>Women and children can trek miles every day to retrieve water</a:t>
            </a:r>
          </a:p>
          <a:p>
            <a:pPr lvl="1"/>
            <a:r>
              <a:rPr lang="en-US" altLang="en-US" sz="2400" dirty="0"/>
              <a:t>This hard manual labor takes time that they might otherwise spend pursuing education or earning additional </a:t>
            </a:r>
            <a:r>
              <a:rPr lang="en-US" altLang="en-US" dirty="0"/>
              <a:t>income</a:t>
            </a:r>
          </a:p>
          <a:p>
            <a:endParaRPr lang="en-US" altLang="en-US" dirty="0"/>
          </a:p>
        </p:txBody>
      </p:sp>
      <p:pic>
        <p:nvPicPr>
          <p:cNvPr id="14357" name="Picture 21" descr="YoungWomanCarryingWat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200" y="1752600"/>
            <a:ext cx="2608263" cy="4113213"/>
          </a:xfrm>
          <a:prstGeom prst="rect">
            <a:avLst/>
          </a:prstGeom>
          <a:noFill/>
          <a:extLst>
            <a:ext uri="{909E8E84-426E-40DD-AFC4-6F175D3DCCD1}">
              <a14:hiddenFill xmlns:a14="http://schemas.microsoft.com/office/drawing/2010/main">
                <a:solidFill>
                  <a:srgbClr val="FFFFFF"/>
                </a:solidFill>
              </a14:hiddenFill>
            </a:ext>
          </a:extLst>
        </p:spPr>
      </p:pic>
      <p:pic>
        <p:nvPicPr>
          <p:cNvPr id="14356" name="Picture 20" descr="womenCarryingWa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5600" y="1524000"/>
            <a:ext cx="2192338" cy="2359025"/>
          </a:xfrm>
          <a:prstGeom prst="rect">
            <a:avLst/>
          </a:prstGeom>
          <a:noFill/>
          <a:extLst>
            <a:ext uri="{909E8E84-426E-40DD-AFC4-6F175D3DCCD1}">
              <a14:hiddenFill xmlns:a14="http://schemas.microsoft.com/office/drawing/2010/main">
                <a:solidFill>
                  <a:srgbClr val="FFFFFF"/>
                </a:solidFill>
              </a14:hiddenFill>
            </a:ext>
          </a:extLst>
        </p:spPr>
      </p:pic>
      <p:pic>
        <p:nvPicPr>
          <p:cNvPr id="14354" name="Picture 18" descr="waterShortage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67200" y="3886200"/>
            <a:ext cx="1735138" cy="2389188"/>
          </a:xfrm>
          <a:prstGeom prst="rect">
            <a:avLst/>
          </a:prstGeom>
          <a:noFill/>
          <a:extLst>
            <a:ext uri="{909E8E84-426E-40DD-AFC4-6F175D3DCCD1}">
              <a14:hiddenFill xmlns:a14="http://schemas.microsoft.com/office/drawing/2010/main">
                <a:solidFill>
                  <a:srgbClr val="FFFFFF"/>
                </a:solidFill>
              </a14:hiddenFill>
            </a:ext>
          </a:extLst>
        </p:spPr>
      </p:pic>
      <p:sp>
        <p:nvSpPr>
          <p:cNvPr id="14360" name="Rectangle 24"/>
          <p:cNvSpPr>
            <a:spLocks noChangeArrowheads="1"/>
          </p:cNvSpPr>
          <p:nvPr/>
        </p:nvSpPr>
        <p:spPr bwMode="auto">
          <a:xfrm>
            <a:off x="4757738" y="6392863"/>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
        <p:nvSpPr>
          <p:cNvPr id="14361" name="Rectangle 25"/>
          <p:cNvSpPr>
            <a:spLocks noChangeArrowheads="1"/>
          </p:cNvSpPr>
          <p:nvPr/>
        </p:nvSpPr>
        <p:spPr bwMode="auto">
          <a:xfrm>
            <a:off x="6172200" y="5867400"/>
            <a:ext cx="14462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200"/>
              <a:t>Photographer: </a:t>
            </a:r>
          </a:p>
          <a:p>
            <a:r>
              <a:rPr lang="en-US" altLang="en-US" sz="1200"/>
              <a:t>Chantal Boulanger</a:t>
            </a:r>
            <a:endParaRPr lang="en-US" altLang="en-US"/>
          </a:p>
        </p:txBody>
      </p:sp>
    </p:spTree>
    <p:extLst>
      <p:ext uri="{BB962C8B-B14F-4D97-AF65-F5344CB8AC3E}">
        <p14:creationId xmlns:p14="http://schemas.microsoft.com/office/powerpoint/2010/main" val="132509233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ate Placeholder 3"/>
          <p:cNvSpPr>
            <a:spLocks noGrp="1"/>
          </p:cNvSpPr>
          <p:nvPr>
            <p:ph type="dt" sz="half" idx="10"/>
          </p:nvPr>
        </p:nvSpPr>
        <p:spPr/>
        <p:txBody>
          <a:bodyPr/>
          <a:lstStyle/>
          <a:p>
            <a:fld id="{FA794ACF-2DEA-4599-8E40-6A250A32DE09}" type="slidenum">
              <a:rPr lang="en-US" altLang="en-US"/>
              <a:pPr/>
              <a:t>37</a:t>
            </a:fld>
            <a:endParaRPr lang="en-US" altLang="en-US"/>
          </a:p>
        </p:txBody>
      </p:sp>
      <p:sp>
        <p:nvSpPr>
          <p:cNvPr id="74754" name="Rectangle 2"/>
          <p:cNvSpPr>
            <a:spLocks noGrp="1" noChangeArrowheads="1"/>
          </p:cNvSpPr>
          <p:nvPr>
            <p:ph type="title"/>
          </p:nvPr>
        </p:nvSpPr>
        <p:spPr/>
        <p:txBody>
          <a:bodyPr/>
          <a:lstStyle/>
          <a:p>
            <a:r>
              <a:rPr lang="en-US" altLang="en-US"/>
              <a:t>Children Carrying Water</a:t>
            </a:r>
          </a:p>
        </p:txBody>
      </p:sp>
      <p:pic>
        <p:nvPicPr>
          <p:cNvPr id="74757" name="Picture 5" descr="waterboy"/>
          <p:cNvPicPr>
            <a:picLocks noChangeAspect="1" noChangeArrowheads="1"/>
          </p:cNvPicPr>
          <p:nvPr/>
        </p:nvPicPr>
        <p:blipFill>
          <a:blip r:embed="rId3" cstate="print">
            <a:lum bright="14000"/>
            <a:extLst>
              <a:ext uri="{28A0092B-C50C-407E-A947-70E740481C1C}">
                <a14:useLocalDpi xmlns:a14="http://schemas.microsoft.com/office/drawing/2010/main" val="0"/>
              </a:ext>
            </a:extLst>
          </a:blip>
          <a:srcRect/>
          <a:stretch>
            <a:fillRect/>
          </a:stretch>
        </p:blipFill>
        <p:spPr bwMode="auto">
          <a:xfrm>
            <a:off x="5486400" y="1295400"/>
            <a:ext cx="2971800" cy="4625975"/>
          </a:xfrm>
          <a:prstGeom prst="rect">
            <a:avLst/>
          </a:prstGeom>
          <a:noFill/>
          <a:extLst>
            <a:ext uri="{909E8E84-426E-40DD-AFC4-6F175D3DCCD1}">
              <a14:hiddenFill xmlns:a14="http://schemas.microsoft.com/office/drawing/2010/main">
                <a:solidFill>
                  <a:srgbClr val="FFFFFF"/>
                </a:solidFill>
              </a14:hiddenFill>
            </a:ext>
          </a:extLst>
        </p:spPr>
      </p:pic>
      <p:pic>
        <p:nvPicPr>
          <p:cNvPr id="74758" name="Picture 6" descr="www"/>
          <p:cNvPicPr>
            <a:picLocks noChangeAspect="1" noChangeArrowheads="1"/>
          </p:cNvPicPr>
          <p:nvPr/>
        </p:nvPicPr>
        <p:blipFill>
          <a:blip r:embed="rId4">
            <a:lum bright="20000"/>
            <a:extLst>
              <a:ext uri="{28A0092B-C50C-407E-A947-70E740481C1C}">
                <a14:useLocalDpi xmlns:a14="http://schemas.microsoft.com/office/drawing/2010/main" val="0"/>
              </a:ext>
            </a:extLst>
          </a:blip>
          <a:srcRect l="7317"/>
          <a:stretch>
            <a:fillRect/>
          </a:stretch>
        </p:blipFill>
        <p:spPr bwMode="auto">
          <a:xfrm>
            <a:off x="304800" y="3505200"/>
            <a:ext cx="28956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74761" name="Picture 9" descr="reed7b"/>
          <p:cNvPicPr>
            <a:picLocks noChangeAspect="1" noChangeArrowheads="1"/>
          </p:cNvPicPr>
          <p:nvPr/>
        </p:nvPicPr>
        <p:blipFill>
          <a:blip r:embed="rId5">
            <a:extLst>
              <a:ext uri="{28A0092B-C50C-407E-A947-70E740481C1C}">
                <a14:useLocalDpi xmlns:a14="http://schemas.microsoft.com/office/drawing/2010/main" val="0"/>
              </a:ext>
            </a:extLst>
          </a:blip>
          <a:srcRect t="9000"/>
          <a:stretch>
            <a:fillRect/>
          </a:stretch>
        </p:blipFill>
        <p:spPr bwMode="auto">
          <a:xfrm>
            <a:off x="3200400" y="1371600"/>
            <a:ext cx="2689225" cy="3048000"/>
          </a:xfrm>
          <a:prstGeom prst="rect">
            <a:avLst/>
          </a:prstGeom>
          <a:noFill/>
          <a:extLst>
            <a:ext uri="{909E8E84-426E-40DD-AFC4-6F175D3DCCD1}">
              <a14:hiddenFill xmlns:a14="http://schemas.microsoft.com/office/drawing/2010/main">
                <a:solidFill>
                  <a:srgbClr val="FFFFFF"/>
                </a:solidFill>
              </a14:hiddenFill>
            </a:ext>
          </a:extLst>
        </p:spPr>
      </p:pic>
      <p:pic>
        <p:nvPicPr>
          <p:cNvPr id="74762" name="Picture 10" descr="ethwelf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4800" y="1371600"/>
            <a:ext cx="2955925" cy="2249488"/>
          </a:xfrm>
          <a:prstGeom prst="rect">
            <a:avLst/>
          </a:prstGeom>
          <a:noFill/>
          <a:extLst>
            <a:ext uri="{909E8E84-426E-40DD-AFC4-6F175D3DCCD1}">
              <a14:hiddenFill xmlns:a14="http://schemas.microsoft.com/office/drawing/2010/main">
                <a:solidFill>
                  <a:srgbClr val="FFFFFF"/>
                </a:solidFill>
              </a14:hiddenFill>
            </a:ext>
          </a:extLst>
        </p:spPr>
      </p:pic>
      <p:pic>
        <p:nvPicPr>
          <p:cNvPr id="74763" name="Picture 11" descr="images-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00400" y="4267200"/>
            <a:ext cx="1101725" cy="1682750"/>
          </a:xfrm>
          <a:prstGeom prst="rect">
            <a:avLst/>
          </a:prstGeom>
          <a:noFill/>
          <a:extLst>
            <a:ext uri="{909E8E84-426E-40DD-AFC4-6F175D3DCCD1}">
              <a14:hiddenFill xmlns:a14="http://schemas.microsoft.com/office/drawing/2010/main">
                <a:solidFill>
                  <a:srgbClr val="FFFFFF"/>
                </a:solidFill>
              </a14:hiddenFill>
            </a:ext>
          </a:extLst>
        </p:spPr>
      </p:pic>
      <p:pic>
        <p:nvPicPr>
          <p:cNvPr id="74759" name="Picture 7" descr="images"/>
          <p:cNvPicPr>
            <a:picLocks noChangeAspect="1" noChangeArrowheads="1"/>
          </p:cNvPicPr>
          <p:nvPr/>
        </p:nvPicPr>
        <p:blipFill>
          <a:blip r:embed="rId8">
            <a:extLst>
              <a:ext uri="{28A0092B-C50C-407E-A947-70E740481C1C}">
                <a14:useLocalDpi xmlns:a14="http://schemas.microsoft.com/office/drawing/2010/main" val="0"/>
              </a:ext>
            </a:extLst>
          </a:blip>
          <a:srcRect t="9731"/>
          <a:stretch>
            <a:fillRect/>
          </a:stretch>
        </p:blipFill>
        <p:spPr bwMode="auto">
          <a:xfrm>
            <a:off x="4267200" y="3810000"/>
            <a:ext cx="1693863" cy="2120900"/>
          </a:xfrm>
          <a:prstGeom prst="rect">
            <a:avLst/>
          </a:prstGeom>
          <a:noFill/>
          <a:extLst>
            <a:ext uri="{909E8E84-426E-40DD-AFC4-6F175D3DCCD1}">
              <a14:hiddenFill xmlns:a14="http://schemas.microsoft.com/office/drawing/2010/main">
                <a:solidFill>
                  <a:srgbClr val="FFFFFF"/>
                </a:solidFill>
              </a14:hiddenFill>
            </a:ext>
          </a:extLst>
        </p:spPr>
      </p:pic>
      <p:sp>
        <p:nvSpPr>
          <p:cNvPr id="74764" name="Rectangle 12"/>
          <p:cNvSpPr>
            <a:spLocks noChangeArrowheads="1"/>
          </p:cNvSpPr>
          <p:nvPr/>
        </p:nvSpPr>
        <p:spPr bwMode="auto">
          <a:xfrm>
            <a:off x="304800" y="6096000"/>
            <a:ext cx="3657600"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200"/>
              <a:t>Sources: </a:t>
            </a:r>
          </a:p>
          <a:p>
            <a:pPr eaLnBrk="1" hangingPunct="1"/>
            <a:r>
              <a:rPr lang="en-US" altLang="en-US" sz="1200"/>
              <a:t>http://www.flourish.org</a:t>
            </a:r>
          </a:p>
          <a:p>
            <a:pPr eaLnBrk="1" hangingPunct="1"/>
            <a:r>
              <a:rPr lang="en-US" altLang="en-US" sz="1200"/>
              <a:t>http://www.lcweb2.loc.gov</a:t>
            </a:r>
          </a:p>
        </p:txBody>
      </p:sp>
      <p:sp>
        <p:nvSpPr>
          <p:cNvPr id="74766" name="Rectangle 14"/>
          <p:cNvSpPr>
            <a:spLocks noChangeArrowheads="1"/>
          </p:cNvSpPr>
          <p:nvPr/>
        </p:nvSpPr>
        <p:spPr bwMode="auto">
          <a:xfrm>
            <a:off x="4038600" y="6096000"/>
            <a:ext cx="4157663"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200"/>
              <a:t>http://www.unhcr.ca/earthwater/images/water_on_head.jpg</a:t>
            </a:r>
          </a:p>
          <a:p>
            <a:r>
              <a:rPr lang="en-US" altLang="en-US" sz="1200"/>
              <a:t>http://www.lwr.org/news/00/images/ethwelfd.jpg</a:t>
            </a:r>
          </a:p>
          <a:p>
            <a:r>
              <a:rPr lang="en-US" altLang="en-US" sz="1200"/>
              <a:t>http://ag.arizona.edu/OALS/ALN/aln57/gifs/reed7b.jpg</a:t>
            </a:r>
          </a:p>
        </p:txBody>
      </p:sp>
      <p:sp>
        <p:nvSpPr>
          <p:cNvPr id="74767" name="Rectangle 15"/>
          <p:cNvSpPr>
            <a:spLocks noChangeArrowheads="1"/>
          </p:cNvSpPr>
          <p:nvPr/>
        </p:nvSpPr>
        <p:spPr bwMode="auto">
          <a:xfrm>
            <a:off x="10186988" y="3713163"/>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Tree>
    <p:extLst>
      <p:ext uri="{BB962C8B-B14F-4D97-AF65-F5344CB8AC3E}">
        <p14:creationId xmlns:p14="http://schemas.microsoft.com/office/powerpoint/2010/main" val="20207396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fld id="{A0526C8E-7291-40A1-812A-F7FD09815802}" type="slidenum">
              <a:rPr lang="en-US" altLang="en-US"/>
              <a:pPr/>
              <a:t>38</a:t>
            </a:fld>
            <a:endParaRPr lang="en-US" altLang="en-US"/>
          </a:p>
        </p:txBody>
      </p:sp>
      <p:sp>
        <p:nvSpPr>
          <p:cNvPr id="26631" name="Rectangle 7"/>
          <p:cNvSpPr>
            <a:spLocks noGrp="1" noChangeArrowheads="1"/>
          </p:cNvSpPr>
          <p:nvPr>
            <p:ph type="title"/>
          </p:nvPr>
        </p:nvSpPr>
        <p:spPr/>
        <p:txBody>
          <a:bodyPr/>
          <a:lstStyle/>
          <a:p>
            <a:r>
              <a:rPr lang="en-US" altLang="en-US"/>
              <a:t>War for Diminishing Resources?</a:t>
            </a:r>
          </a:p>
        </p:txBody>
      </p:sp>
      <p:sp>
        <p:nvSpPr>
          <p:cNvPr id="26632" name="Rectangle 8"/>
          <p:cNvSpPr>
            <a:spLocks noGrp="1" noChangeArrowheads="1"/>
          </p:cNvSpPr>
          <p:nvPr>
            <p:ph type="body" idx="1"/>
          </p:nvPr>
        </p:nvSpPr>
        <p:spPr/>
        <p:txBody>
          <a:bodyPr/>
          <a:lstStyle/>
          <a:p>
            <a:pPr algn="ctr">
              <a:buFontTx/>
              <a:buNone/>
            </a:pPr>
            <a:endParaRPr lang="en-US" altLang="en-US" sz="2700"/>
          </a:p>
          <a:p>
            <a:pPr algn="ctr">
              <a:buFontTx/>
              <a:buNone/>
            </a:pPr>
            <a:r>
              <a:rPr lang="en-US" altLang="en-US" sz="2700"/>
              <a:t>“The next world war will be over water,” says Vice President Ismail Serageldin from the World Bank</a:t>
            </a:r>
            <a:endParaRPr lang="en-US" altLang="en-US" sz="1200" b="0">
              <a:latin typeface="Arial" charset="0"/>
              <a:ea typeface="ＭＳ Ｐゴシック" pitchFamily="48" charset="-128"/>
            </a:endParaRPr>
          </a:p>
        </p:txBody>
      </p:sp>
      <p:pic>
        <p:nvPicPr>
          <p:cNvPr id="26633" name="Picture 9" descr="Clean-Water-Color-Mas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1400" y="3810000"/>
            <a:ext cx="2139950" cy="2514600"/>
          </a:xfrm>
          <a:prstGeom prst="rect">
            <a:avLst/>
          </a:prstGeom>
          <a:noFill/>
          <a:extLst>
            <a:ext uri="{909E8E84-426E-40DD-AFC4-6F175D3DCCD1}">
              <a14:hiddenFill xmlns:a14="http://schemas.microsoft.com/office/drawing/2010/main">
                <a:solidFill>
                  <a:srgbClr val="FFFFFF"/>
                </a:solidFill>
              </a14:hiddenFill>
            </a:ext>
          </a:extLst>
        </p:spPr>
      </p:pic>
      <p:sp>
        <p:nvSpPr>
          <p:cNvPr id="26634" name="Rectangle 10"/>
          <p:cNvSpPr>
            <a:spLocks noChangeArrowheads="1"/>
          </p:cNvSpPr>
          <p:nvPr/>
        </p:nvSpPr>
        <p:spPr bwMode="auto">
          <a:xfrm>
            <a:off x="0" y="6583363"/>
            <a:ext cx="7848600" cy="27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r>
              <a:rPr lang="en-US" altLang="en-US" sz="1200"/>
              <a:t>Sources: http://www.missiontohaiti.org/Media/Clean-Water-Color-Mask.jpg</a:t>
            </a:r>
          </a:p>
        </p:txBody>
      </p:sp>
    </p:spTree>
    <p:extLst>
      <p:ext uri="{BB962C8B-B14F-4D97-AF65-F5344CB8AC3E}">
        <p14:creationId xmlns:p14="http://schemas.microsoft.com/office/powerpoint/2010/main" val="49011187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5BE4547-BB55-4563-B16E-16E38A1F63E8}" type="slidenum">
              <a:rPr lang="en-US" altLang="en-US"/>
              <a:pPr/>
              <a:t>39</a:t>
            </a:fld>
            <a:endParaRPr lang="en-US" altLang="en-US"/>
          </a:p>
        </p:txBody>
      </p:sp>
      <p:sp>
        <p:nvSpPr>
          <p:cNvPr id="128002" name="Rectangle 2"/>
          <p:cNvSpPr>
            <a:spLocks noGrp="1" noChangeArrowheads="1"/>
          </p:cNvSpPr>
          <p:nvPr>
            <p:ph type="title"/>
          </p:nvPr>
        </p:nvSpPr>
        <p:spPr/>
        <p:txBody>
          <a:bodyPr/>
          <a:lstStyle/>
          <a:p>
            <a:r>
              <a:rPr lang="en-US" altLang="en-US"/>
              <a:t>How Can We Address the Water Crisis? </a:t>
            </a:r>
          </a:p>
        </p:txBody>
      </p:sp>
      <p:sp>
        <p:nvSpPr>
          <p:cNvPr id="128003" name="Rectangle 3"/>
          <p:cNvSpPr>
            <a:spLocks noGrp="1" noChangeArrowheads="1"/>
          </p:cNvSpPr>
          <p:nvPr>
            <p:ph type="body" idx="1"/>
          </p:nvPr>
        </p:nvSpPr>
        <p:spPr/>
        <p:txBody>
          <a:bodyPr/>
          <a:lstStyle/>
          <a:p>
            <a:r>
              <a:rPr lang="en-US" altLang="en-US" sz="2400" dirty="0"/>
              <a:t>Use less water</a:t>
            </a:r>
          </a:p>
          <a:p>
            <a:pPr lvl="1"/>
            <a:r>
              <a:rPr lang="en-US" altLang="en-US" sz="2400" dirty="0"/>
              <a:t>More efficient irrigation, like drip irrigation</a:t>
            </a:r>
          </a:p>
          <a:p>
            <a:pPr lvl="1"/>
            <a:r>
              <a:rPr lang="en-US" altLang="en-US" sz="2400" dirty="0"/>
              <a:t>Low-flow shower and toilets</a:t>
            </a:r>
          </a:p>
          <a:p>
            <a:pPr lvl="1"/>
            <a:r>
              <a:rPr lang="en-US" altLang="en-US" sz="2400" dirty="0"/>
              <a:t>Use native plants for crops and landscaping</a:t>
            </a:r>
          </a:p>
          <a:p>
            <a:pPr lvl="1"/>
            <a:r>
              <a:rPr lang="en-US" altLang="en-US" sz="2400" dirty="0"/>
              <a:t>Eat less meat </a:t>
            </a:r>
          </a:p>
          <a:p>
            <a:r>
              <a:rPr lang="en-US" altLang="en-US" sz="2400" dirty="0"/>
              <a:t>Find new sources of clean water</a:t>
            </a:r>
          </a:p>
          <a:p>
            <a:pPr lvl="1"/>
            <a:r>
              <a:rPr lang="en-US" altLang="en-US" sz="2400" dirty="0"/>
              <a:t>Um… Where? On the moon?</a:t>
            </a:r>
          </a:p>
          <a:p>
            <a:r>
              <a:rPr lang="en-US" altLang="en-US" sz="2400" dirty="0"/>
              <a:t>Treat the undrinkable water that we have</a:t>
            </a:r>
          </a:p>
          <a:p>
            <a:pPr lvl="1"/>
            <a:r>
              <a:rPr lang="en-US" altLang="en-US" sz="2400" dirty="0"/>
              <a:t>Use reverse osmosis to desalinize salt (ocean) water</a:t>
            </a:r>
          </a:p>
          <a:p>
            <a:pPr lvl="1"/>
            <a:r>
              <a:rPr lang="en-US" altLang="en-US" sz="2400" dirty="0"/>
              <a:t>Clean polluted water using filters, chemicals, and UV light</a:t>
            </a:r>
          </a:p>
        </p:txBody>
      </p:sp>
    </p:spTree>
    <p:extLst>
      <p:ext uri="{BB962C8B-B14F-4D97-AF65-F5344CB8AC3E}">
        <p14:creationId xmlns:p14="http://schemas.microsoft.com/office/powerpoint/2010/main" val="37306174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fld id="{5CCFC736-6C1F-4378-81B3-9498C0208F74}" type="slidenum">
              <a:rPr lang="en-US" altLang="en-US"/>
              <a:pPr/>
              <a:t>40</a:t>
            </a:fld>
            <a:endParaRPr lang="en-US" altLang="en-US"/>
          </a:p>
        </p:txBody>
      </p:sp>
      <p:sp>
        <p:nvSpPr>
          <p:cNvPr id="126978" name="Rectangle 2"/>
          <p:cNvSpPr>
            <a:spLocks noGrp="1" noChangeArrowheads="1"/>
          </p:cNvSpPr>
          <p:nvPr>
            <p:ph type="title"/>
          </p:nvPr>
        </p:nvSpPr>
        <p:spPr/>
        <p:txBody>
          <a:bodyPr/>
          <a:lstStyle/>
          <a:p>
            <a:r>
              <a:rPr lang="en-US" altLang="en-US"/>
              <a:t>Using Filters to Clean Water</a:t>
            </a:r>
          </a:p>
        </p:txBody>
      </p:sp>
      <p:sp>
        <p:nvSpPr>
          <p:cNvPr id="126979" name="Rectangle 3"/>
          <p:cNvSpPr>
            <a:spLocks noGrp="1" noChangeArrowheads="1"/>
          </p:cNvSpPr>
          <p:nvPr>
            <p:ph type="body" idx="1"/>
          </p:nvPr>
        </p:nvSpPr>
        <p:spPr>
          <a:xfrm>
            <a:off x="323850" y="1600200"/>
            <a:ext cx="8362950" cy="4525963"/>
          </a:xfrm>
        </p:spPr>
        <p:txBody>
          <a:bodyPr/>
          <a:lstStyle/>
          <a:p>
            <a:r>
              <a:rPr lang="en-US" altLang="en-US" sz="2400" dirty="0"/>
              <a:t>Pebbles, sand, &amp; charcoal filter out large particles</a:t>
            </a:r>
          </a:p>
          <a:p>
            <a:r>
              <a:rPr lang="en-US" altLang="en-US" sz="2400" dirty="0"/>
              <a:t>Membranes filter out smaller particles</a:t>
            </a:r>
          </a:p>
          <a:p>
            <a:r>
              <a:rPr lang="en-US" altLang="en-US" sz="2400" dirty="0"/>
              <a:t>It is efficient to use a series of membranes to filter increasingly smaller particles</a:t>
            </a:r>
          </a:p>
        </p:txBody>
      </p:sp>
      <p:pic>
        <p:nvPicPr>
          <p:cNvPr id="126981" name="Picture 5" descr="FiltrationPic"/>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t="1926"/>
          <a:stretch>
            <a:fillRect/>
          </a:stretch>
        </p:blipFill>
        <p:spPr>
          <a:xfrm>
            <a:off x="755577" y="3429000"/>
            <a:ext cx="6864424" cy="3309938"/>
          </a:xfrm>
        </p:spPr>
      </p:pic>
    </p:spTree>
    <p:extLst>
      <p:ext uri="{BB962C8B-B14F-4D97-AF65-F5344CB8AC3E}">
        <p14:creationId xmlns:p14="http://schemas.microsoft.com/office/powerpoint/2010/main" val="458269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3"/>
          <p:cNvSpPr>
            <a:spLocks noGrp="1"/>
          </p:cNvSpPr>
          <p:nvPr>
            <p:ph type="dt" sz="half" idx="10"/>
          </p:nvPr>
        </p:nvSpPr>
        <p:spPr/>
        <p:txBody>
          <a:bodyPr/>
          <a:lstStyle/>
          <a:p>
            <a:fld id="{2F70AF2F-589E-4F82-A7E2-623D747AAAE3}" type="slidenum">
              <a:rPr lang="en-US" altLang="en-US"/>
              <a:pPr/>
              <a:t>41</a:t>
            </a:fld>
            <a:endParaRPr lang="en-US" altLang="en-US"/>
          </a:p>
        </p:txBody>
      </p:sp>
      <p:sp>
        <p:nvSpPr>
          <p:cNvPr id="123906" name="Rectangle 2"/>
          <p:cNvSpPr>
            <a:spLocks noGrp="1" noChangeArrowheads="1"/>
          </p:cNvSpPr>
          <p:nvPr>
            <p:ph type="title"/>
          </p:nvPr>
        </p:nvSpPr>
        <p:spPr/>
        <p:txBody>
          <a:bodyPr/>
          <a:lstStyle/>
          <a:p>
            <a:r>
              <a:rPr lang="en-US" altLang="en-US"/>
              <a:t>Can Nanotechnology Help?</a:t>
            </a:r>
          </a:p>
        </p:txBody>
      </p:sp>
      <p:sp>
        <p:nvSpPr>
          <p:cNvPr id="123907" name="Rectangle 3"/>
          <p:cNvSpPr>
            <a:spLocks noGrp="1" noChangeArrowheads="1"/>
          </p:cNvSpPr>
          <p:nvPr>
            <p:ph type="body" idx="1"/>
          </p:nvPr>
        </p:nvSpPr>
        <p:spPr>
          <a:xfrm>
            <a:off x="323850" y="1600200"/>
            <a:ext cx="4629150" cy="4525963"/>
          </a:xfrm>
        </p:spPr>
        <p:txBody>
          <a:bodyPr/>
          <a:lstStyle/>
          <a:p>
            <a:r>
              <a:rPr lang="en-US" altLang="en-US" sz="2400" dirty="0"/>
              <a:t>Nanotechnology offers new solutions to filter small particles</a:t>
            </a:r>
          </a:p>
          <a:p>
            <a:pPr lvl="1"/>
            <a:r>
              <a:rPr lang="en-US" altLang="en-US" sz="2400" dirty="0"/>
              <a:t>Unique properties at the nanoscale mean that membranes can be made to filter by electrical and chemical properties</a:t>
            </a:r>
          </a:p>
          <a:p>
            <a:pPr lvl="1"/>
            <a:r>
              <a:rPr lang="en-US" altLang="en-US" sz="2400" dirty="0"/>
              <a:t>A huge effort to create better, cheaper </a:t>
            </a:r>
            <a:r>
              <a:rPr lang="en-US" altLang="en-US" sz="2400" dirty="0" err="1"/>
              <a:t>nanomembrane</a:t>
            </a:r>
            <a:r>
              <a:rPr lang="en-US" altLang="en-US" sz="2400" dirty="0"/>
              <a:t> filters is currently underway!</a:t>
            </a:r>
          </a:p>
        </p:txBody>
      </p:sp>
      <p:pic>
        <p:nvPicPr>
          <p:cNvPr id="123910" name="Picture 6" descr="photoEricHoek"/>
          <p:cNvPicPr>
            <a:picLocks noGrp="1" noChangeAspect="1" noChangeArrowheads="1"/>
          </p:cNvPicPr>
          <p:nvPr>
            <p:ph sz="quarter" idx="4294967295"/>
          </p:nvPr>
        </p:nvPicPr>
        <p:blipFill>
          <a:blip r:embed="rId2">
            <a:extLst>
              <a:ext uri="{28A0092B-C50C-407E-A947-70E740481C1C}">
                <a14:useLocalDpi xmlns:a14="http://schemas.microsoft.com/office/drawing/2010/main" val="0"/>
              </a:ext>
            </a:extLst>
          </a:blip>
          <a:srcRect/>
          <a:stretch>
            <a:fillRect/>
          </a:stretch>
        </p:blipFill>
        <p:spPr>
          <a:xfrm>
            <a:off x="5105400" y="4191000"/>
            <a:ext cx="1895475" cy="2185988"/>
          </a:xfrm>
        </p:spPr>
      </p:pic>
      <p:sp>
        <p:nvSpPr>
          <p:cNvPr id="123913" name="Rectangle 9"/>
          <p:cNvSpPr>
            <a:spLocks noChangeArrowheads="1"/>
          </p:cNvSpPr>
          <p:nvPr/>
        </p:nvSpPr>
        <p:spPr bwMode="auto">
          <a:xfrm>
            <a:off x="7010400" y="417195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1600"/>
              <a:t>Professor Eric Hoek at UCLA is patenting a new nanomembrane filter</a:t>
            </a:r>
            <a:endParaRPr lang="en-US" altLang="en-US"/>
          </a:p>
        </p:txBody>
      </p:sp>
      <p:sp>
        <p:nvSpPr>
          <p:cNvPr id="123919" name="Rectangle 15"/>
          <p:cNvSpPr>
            <a:spLocks noChangeArrowheads="1"/>
          </p:cNvSpPr>
          <p:nvPr/>
        </p:nvSpPr>
        <p:spPr bwMode="auto">
          <a:xfrm>
            <a:off x="7010400" y="1905000"/>
            <a:ext cx="15240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1600">
                <a:latin typeface="Helvetica" pitchFamily="48" charset="0"/>
              </a:rPr>
              <a:t>Membranes clean water by filtering out unwanted substances</a:t>
            </a:r>
            <a:endParaRPr lang="en-US" altLang="en-US">
              <a:latin typeface="Helvetica" pitchFamily="48" charset="0"/>
            </a:endParaRPr>
          </a:p>
        </p:txBody>
      </p:sp>
      <p:sp>
        <p:nvSpPr>
          <p:cNvPr id="123920" name="Rectangle 16"/>
          <p:cNvSpPr>
            <a:spLocks noChangeArrowheads="1"/>
          </p:cNvSpPr>
          <p:nvPr/>
        </p:nvSpPr>
        <p:spPr bwMode="auto">
          <a:xfrm>
            <a:off x="60325" y="6400800"/>
            <a:ext cx="6492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1200"/>
              <a:t>Sources: http://www.esemag.com/0902/nano_1.jpg</a:t>
            </a:r>
          </a:p>
          <a:p>
            <a:r>
              <a:rPr lang="en-US" altLang="en-US" sz="1200"/>
              <a:t>http://www.simpore.com/pictures/moleculefilter_300.gif</a:t>
            </a:r>
            <a:endParaRPr lang="en-US" altLang="en-US"/>
          </a:p>
        </p:txBody>
      </p:sp>
      <p:pic>
        <p:nvPicPr>
          <p:cNvPr id="123921" name="Picture 17" descr="moleculefilter_3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1600200"/>
            <a:ext cx="183515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18882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lgn="ctr" eaLnBrk="1" hangingPunct="1"/>
            <a:r>
              <a:rPr lang="en-US" altLang="en-US" smtClean="0">
                <a:latin typeface="Baskerville Old Face" pitchFamily="18" charset="0"/>
              </a:rPr>
              <a:t>References</a:t>
            </a:r>
          </a:p>
        </p:txBody>
      </p:sp>
      <p:sp>
        <p:nvSpPr>
          <p:cNvPr id="16387" name="Content Placeholder 2"/>
          <p:cNvSpPr>
            <a:spLocks noGrp="1"/>
          </p:cNvSpPr>
          <p:nvPr>
            <p:ph idx="1"/>
          </p:nvPr>
        </p:nvSpPr>
        <p:spPr/>
        <p:txBody>
          <a:bodyPr/>
          <a:lstStyle/>
          <a:p>
            <a:pPr eaLnBrk="1" hangingPunct="1">
              <a:buFont typeface="Wingdings 2" pitchFamily="18" charset="2"/>
              <a:buNone/>
            </a:pPr>
            <a:r>
              <a:rPr lang="en-US" altLang="en-US" sz="2000" smtClean="0">
                <a:latin typeface="Baskerville Old Face" pitchFamily="18" charset="0"/>
              </a:rPr>
              <a:t>Charity: Water. (2008). Charity: Water press kit. Retrieved November 14, 2008 from http://www.charitywater.org/media</a:t>
            </a:r>
            <a:br>
              <a:rPr lang="en-US" altLang="en-US" sz="2000" smtClean="0">
                <a:latin typeface="Baskerville Old Face" pitchFamily="18" charset="0"/>
              </a:rPr>
            </a:br>
            <a:endParaRPr lang="en-US" altLang="en-US" sz="2000" smtClean="0">
              <a:latin typeface="Baskerville Old Face" pitchFamily="18" charset="0"/>
            </a:endParaRPr>
          </a:p>
          <a:p>
            <a:pPr eaLnBrk="1" hangingPunct="1">
              <a:buFont typeface="Wingdings 2" pitchFamily="18" charset="2"/>
              <a:buNone/>
            </a:pPr>
            <a:r>
              <a:rPr lang="en-US" altLang="en-US" sz="2000" smtClean="0">
                <a:latin typeface="Baskerville Old Face" pitchFamily="18" charset="0"/>
              </a:rPr>
              <a:t>Food &amp; Water Watch [FWW]. 2007. Bechtel profits from dirty water in Quayaquil, Ecuador. Retrieved November 14, 2008 from http://www.foodandwaterwatch.org</a:t>
            </a:r>
            <a:br>
              <a:rPr lang="en-US" altLang="en-US" sz="2000" smtClean="0">
                <a:latin typeface="Baskerville Old Face" pitchFamily="18" charset="0"/>
              </a:rPr>
            </a:br>
            <a:endParaRPr lang="en-US" altLang="en-US" sz="2000" smtClean="0">
              <a:latin typeface="Baskerville Old Face" pitchFamily="18" charset="0"/>
            </a:endParaRPr>
          </a:p>
          <a:p>
            <a:pPr eaLnBrk="1" hangingPunct="1">
              <a:buFont typeface="Wingdings 2" pitchFamily="18" charset="2"/>
              <a:buNone/>
            </a:pPr>
            <a:r>
              <a:rPr lang="en-US" altLang="en-US" sz="2000" smtClean="0">
                <a:latin typeface="Baskerville Old Face" pitchFamily="18" charset="0"/>
              </a:rPr>
              <a:t>Watkins, K. (2006). Human development report 2006. Beyond scarcity: Power, poverty and the global water crisis. </a:t>
            </a:r>
            <a:r>
              <a:rPr lang="en-US" altLang="en-US" sz="2000" i="1" smtClean="0">
                <a:latin typeface="Baskerville Old Face" pitchFamily="18" charset="0"/>
              </a:rPr>
              <a:t>United Nations Development Programme. </a:t>
            </a:r>
            <a:r>
              <a:rPr lang="en-US" altLang="en-US" sz="2000" smtClean="0">
                <a:latin typeface="Baskerville Old Face" pitchFamily="18" charset="0"/>
              </a:rPr>
              <a:t>Retrieved November 14, 2008 from http://hdr.undp.org/en/media/HDR06-complete.pdf</a:t>
            </a:r>
          </a:p>
          <a:p>
            <a:pPr eaLnBrk="1" hangingPunct="1">
              <a:buFont typeface="Wingdings 2" pitchFamily="18" charset="2"/>
              <a:buNone/>
            </a:pPr>
            <a:endParaRPr lang="en-US" altLang="en-US" sz="2000" smtClean="0">
              <a:latin typeface="Baskerville Old Face" pitchFamily="18" charset="0"/>
            </a:endParaRPr>
          </a:p>
        </p:txBody>
      </p:sp>
    </p:spTree>
    <p:extLst>
      <p:ext uri="{BB962C8B-B14F-4D97-AF65-F5344CB8AC3E}">
        <p14:creationId xmlns:p14="http://schemas.microsoft.com/office/powerpoint/2010/main" val="3101591421"/>
      </p:ext>
    </p:extLst>
  </p:cSld>
  <p:clrMapOvr>
    <a:masterClrMapping/>
  </p:clrMapOvr>
  <p:timing>
    <p:tnLst>
      <p:par>
        <p:cTn id="1" dur="indefinite" restart="never" nodeType="tmRoot"/>
      </p:par>
    </p:tnLst>
  </p:timing>
</p:sld>
</file>

<file path=ppt/theme/theme1.xml><?xml version="1.0" encoding="utf-8"?>
<a:theme xmlns:a="http://schemas.openxmlformats.org/drawingml/2006/main" name="WaterscapesB">
  <a:themeElements>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Theme">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WaterscapesB</Template>
  <TotalTime>71</TotalTime>
  <Words>1700</Words>
  <Application>Microsoft Office PowerPoint</Application>
  <PresentationFormat>On-screen Show (4:3)</PresentationFormat>
  <Paragraphs>249</Paragraphs>
  <Slides>42</Slides>
  <Notes>36</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WaterscapesB</vt:lpstr>
      <vt:lpstr>Waterscapes </vt:lpstr>
      <vt:lpstr>PowerPoint Presentation</vt:lpstr>
      <vt:lpstr>PowerPoint Presentation</vt:lpstr>
      <vt:lpstr>Inequitable Distribution of Water</vt:lpstr>
      <vt:lpstr>PowerPoint Presentation</vt:lpstr>
      <vt:lpstr>Equity &amp; Water</vt:lpstr>
      <vt:lpstr>Equity &amp; Water</vt:lpstr>
      <vt:lpstr>Women &amp; Girls Disproportionately Burdened</vt:lpstr>
      <vt:lpstr>Women &amp; Girls Disproportionately Burdened</vt:lpstr>
      <vt:lpstr>PowerPoint Presentation</vt:lpstr>
      <vt:lpstr>Educational Impact</vt:lpstr>
      <vt:lpstr>Solutions</vt:lpstr>
      <vt:lpstr>The Water Crisis</vt:lpstr>
      <vt:lpstr>Question</vt:lpstr>
      <vt:lpstr>Clean Water is Necessary for Life</vt:lpstr>
      <vt:lpstr>World Water Gap</vt:lpstr>
      <vt:lpstr>How is the World’s Water Distributed? I</vt:lpstr>
      <vt:lpstr>How is Water Distributed? II</vt:lpstr>
      <vt:lpstr>How is Water Distributed? III</vt:lpstr>
      <vt:lpstr>Water is Scarce in Some Regions</vt:lpstr>
      <vt:lpstr>No Single Cause for the Water Crisis</vt:lpstr>
      <vt:lpstr>Pollution is a Big Problem Too</vt:lpstr>
      <vt:lpstr>Water Scarcity is Projected to Worsen</vt:lpstr>
      <vt:lpstr>Question</vt:lpstr>
      <vt:lpstr>World Population is Increasing</vt:lpstr>
      <vt:lpstr>Question</vt:lpstr>
      <vt:lpstr>Where Clean Water Use is Rising</vt:lpstr>
      <vt:lpstr>Trends in Population and Water Use</vt:lpstr>
      <vt:lpstr>Question</vt:lpstr>
      <vt:lpstr>Countries Differ Widely in  Water Usage</vt:lpstr>
      <vt:lpstr>Countries Differ Widely in Wealth</vt:lpstr>
      <vt:lpstr>Notice Any Correlations?</vt:lpstr>
      <vt:lpstr>Many Without Access Live in Poverty</vt:lpstr>
      <vt:lpstr>Impact of Water Scarcity I</vt:lpstr>
      <vt:lpstr>Impact of Water Scarcity II</vt:lpstr>
      <vt:lpstr>Impact of Water Scarcity III</vt:lpstr>
      <vt:lpstr>Children Carrying Water</vt:lpstr>
      <vt:lpstr>War for Diminishing Resources?</vt:lpstr>
      <vt:lpstr>How Can We Address the Water Crisis? </vt:lpstr>
      <vt:lpstr>Using Filters to Clean Water</vt:lpstr>
      <vt:lpstr>Can Nanotechnology Help?</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Waterscapes</dc:title>
  <dc:creator>Linda Rudd</dc:creator>
  <cp:lastModifiedBy>Linda Rudd</cp:lastModifiedBy>
  <cp:revision>4</cp:revision>
  <dcterms:created xsi:type="dcterms:W3CDTF">2014-09-21T14:35:11Z</dcterms:created>
  <dcterms:modified xsi:type="dcterms:W3CDTF">2017-01-29T20:09:50Z</dcterms:modified>
</cp:coreProperties>
</file>