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368" r:id="rId6"/>
    <p:sldId id="379" r:id="rId7"/>
    <p:sldId id="380" r:id="rId8"/>
    <p:sldId id="403" r:id="rId9"/>
    <p:sldId id="381" r:id="rId10"/>
    <p:sldId id="382" r:id="rId11"/>
    <p:sldId id="372" r:id="rId12"/>
    <p:sldId id="373" r:id="rId13"/>
    <p:sldId id="374" r:id="rId14"/>
    <p:sldId id="375" r:id="rId15"/>
    <p:sldId id="376" r:id="rId16"/>
    <p:sldId id="377" r:id="rId17"/>
    <p:sldId id="378" r:id="rId18"/>
    <p:sldId id="322" r:id="rId19"/>
    <p:sldId id="323" r:id="rId20"/>
    <p:sldId id="324" r:id="rId21"/>
    <p:sldId id="325" r:id="rId22"/>
    <p:sldId id="326" r:id="rId23"/>
    <p:sldId id="327" r:id="rId24"/>
    <p:sldId id="328" r:id="rId25"/>
    <p:sldId id="329" r:id="rId26"/>
    <p:sldId id="330" r:id="rId27"/>
    <p:sldId id="331" r:id="rId28"/>
    <p:sldId id="332" r:id="rId29"/>
    <p:sldId id="333" r:id="rId30"/>
    <p:sldId id="334" r:id="rId31"/>
    <p:sldId id="335" r:id="rId32"/>
    <p:sldId id="336" r:id="rId33"/>
    <p:sldId id="337" r:id="rId34"/>
    <p:sldId id="338" r:id="rId35"/>
    <p:sldId id="339" r:id="rId36"/>
    <p:sldId id="340" r:id="rId37"/>
    <p:sldId id="341" r:id="rId38"/>
    <p:sldId id="344" r:id="rId39"/>
    <p:sldId id="343" r:id="rId40"/>
    <p:sldId id="345" r:id="rId41"/>
    <p:sldId id="370" r:id="rId42"/>
    <p:sldId id="391" r:id="rId43"/>
    <p:sldId id="383" r:id="rId44"/>
    <p:sldId id="384" r:id="rId45"/>
    <p:sldId id="385" r:id="rId46"/>
    <p:sldId id="386" r:id="rId47"/>
    <p:sldId id="387" r:id="rId48"/>
    <p:sldId id="388" r:id="rId49"/>
    <p:sldId id="389" r:id="rId50"/>
    <p:sldId id="390" r:id="rId51"/>
    <p:sldId id="371" r:id="rId52"/>
    <p:sldId id="392" r:id="rId53"/>
    <p:sldId id="405" r:id="rId54"/>
    <p:sldId id="404" r:id="rId55"/>
    <p:sldId id="393" r:id="rId56"/>
    <p:sldId id="394" r:id="rId57"/>
    <p:sldId id="395" r:id="rId58"/>
    <p:sldId id="396" r:id="rId59"/>
    <p:sldId id="397" r:id="rId60"/>
    <p:sldId id="398" r:id="rId61"/>
    <p:sldId id="399" r:id="rId62"/>
    <p:sldId id="400" r:id="rId63"/>
    <p:sldId id="401" r:id="rId64"/>
    <p:sldId id="402" r:id="rId65"/>
    <p:sldId id="346" r:id="rId66"/>
    <p:sldId id="347" r:id="rId67"/>
    <p:sldId id="348" r:id="rId68"/>
    <p:sldId id="349" r:id="rId69"/>
    <p:sldId id="350" r:id="rId70"/>
    <p:sldId id="351" r:id="rId71"/>
    <p:sldId id="352" r:id="rId72"/>
    <p:sldId id="353" r:id="rId73"/>
    <p:sldId id="356" r:id="rId74"/>
    <p:sldId id="357" r:id="rId75"/>
    <p:sldId id="354" r:id="rId76"/>
    <p:sldId id="369" r:id="rId77"/>
    <p:sldId id="355" r:id="rId78"/>
    <p:sldId id="358" r:id="rId79"/>
    <p:sldId id="359" r:id="rId80"/>
    <p:sldId id="360" r:id="rId81"/>
    <p:sldId id="361" r:id="rId82"/>
    <p:sldId id="362" r:id="rId83"/>
    <p:sldId id="363" r:id="rId84"/>
    <p:sldId id="364" r:id="rId85"/>
    <p:sldId id="365" r:id="rId86"/>
    <p:sldId id="366" r:id="rId87"/>
    <p:sldId id="367" r:id="rId88"/>
    <p:sldId id="307" r:id="rId89"/>
    <p:sldId id="342" r:id="rId9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77E0A0-E46A-79BA-45F9-BC9032948F1D}" v="774" dt="2026-05-13T18:16:57.418"/>
    <p1510:client id="{52A80495-A39D-CD57-4906-1822F306DF38}" v="19" dt="2026-05-14T11:58:09"/>
    <p1510:client id="{ABFDC5AE-2536-1F88-26B0-F442E2B17BBF}" v="11" dt="2026-05-14T12:31:24.781"/>
    <p1510:client id="{AE9B0195-C8BA-9E4D-9E8A-836216E98F68}" v="10" dt="2026-05-14T16:28:13.1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6" d="100"/>
          <a:sy n="96" d="100"/>
        </p:scale>
        <p:origin x="60" y="12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slide" Target="slides/slide86.xml"/><Relationship Id="rId95" Type="http://schemas.microsoft.com/office/2015/10/relationships/revisionInfo" Target="revisionInfo.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93"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viewProps" Target="viewProps.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85733-C1AB-6FC6-629C-DD21D0E14D1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77E8DAA-42BC-362E-CAA9-5FB58EE0A13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B60EF7-D29E-0E56-A247-B9EFEE6807E9}"/>
              </a:ext>
            </a:extLst>
          </p:cNvPr>
          <p:cNvSpPr>
            <a:spLocks noGrp="1"/>
          </p:cNvSpPr>
          <p:nvPr>
            <p:ph type="dt" sz="half" idx="10"/>
          </p:nvPr>
        </p:nvSpPr>
        <p:spPr/>
        <p:txBody>
          <a:bodyPr/>
          <a:lstStyle/>
          <a:p>
            <a:fld id="{A31CCE84-0552-4608-9DB1-A84CD87D6535}" type="datetimeFigureOut">
              <a:rPr lang="en-GB" smtClean="0"/>
              <a:t>20/05/2026</a:t>
            </a:fld>
            <a:endParaRPr lang="en-GB"/>
          </a:p>
        </p:txBody>
      </p:sp>
      <p:sp>
        <p:nvSpPr>
          <p:cNvPr id="5" name="Footer Placeholder 4">
            <a:extLst>
              <a:ext uri="{FF2B5EF4-FFF2-40B4-BE49-F238E27FC236}">
                <a16:creationId xmlns:a16="http://schemas.microsoft.com/office/drawing/2014/main" id="{B81AEF0E-7819-926D-E918-7E5C06797B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2B6F48-E081-BCCF-BF2C-8BA7B01EC955}"/>
              </a:ext>
            </a:extLst>
          </p:cNvPr>
          <p:cNvSpPr>
            <a:spLocks noGrp="1"/>
          </p:cNvSpPr>
          <p:nvPr>
            <p:ph type="sldNum" sz="quarter" idx="12"/>
          </p:nvPr>
        </p:nvSpPr>
        <p:spPr/>
        <p:txBody>
          <a:bodyPr/>
          <a:lstStyle/>
          <a:p>
            <a:fld id="{604AE85B-8545-40DB-A68A-AD3AE72DEDDC}" type="slidenum">
              <a:rPr lang="en-GB" smtClean="0"/>
              <a:t>‹#›</a:t>
            </a:fld>
            <a:endParaRPr lang="en-GB"/>
          </a:p>
        </p:txBody>
      </p:sp>
    </p:spTree>
    <p:extLst>
      <p:ext uri="{BB962C8B-B14F-4D97-AF65-F5344CB8AC3E}">
        <p14:creationId xmlns:p14="http://schemas.microsoft.com/office/powerpoint/2010/main" val="17812280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4CFDC-62CA-70D9-D849-1724C4BEC1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FEE38C-D0F3-E9F4-1486-B7E04ED3766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4A9ECF-CF94-E57F-1731-32987C8ECC98}"/>
              </a:ext>
            </a:extLst>
          </p:cNvPr>
          <p:cNvSpPr>
            <a:spLocks noGrp="1"/>
          </p:cNvSpPr>
          <p:nvPr>
            <p:ph type="dt" sz="half" idx="10"/>
          </p:nvPr>
        </p:nvSpPr>
        <p:spPr/>
        <p:txBody>
          <a:bodyPr/>
          <a:lstStyle/>
          <a:p>
            <a:fld id="{A31CCE84-0552-4608-9DB1-A84CD87D6535}" type="datetimeFigureOut">
              <a:rPr lang="en-GB" smtClean="0"/>
              <a:t>20/05/2026</a:t>
            </a:fld>
            <a:endParaRPr lang="en-GB"/>
          </a:p>
        </p:txBody>
      </p:sp>
      <p:sp>
        <p:nvSpPr>
          <p:cNvPr id="5" name="Footer Placeholder 4">
            <a:extLst>
              <a:ext uri="{FF2B5EF4-FFF2-40B4-BE49-F238E27FC236}">
                <a16:creationId xmlns:a16="http://schemas.microsoft.com/office/drawing/2014/main" id="{E1C7E9C8-EBB4-BF78-2DBF-51E657A4A9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015ADD-AB9D-EB8E-FF39-B17DC94BA173}"/>
              </a:ext>
            </a:extLst>
          </p:cNvPr>
          <p:cNvSpPr>
            <a:spLocks noGrp="1"/>
          </p:cNvSpPr>
          <p:nvPr>
            <p:ph type="sldNum" sz="quarter" idx="12"/>
          </p:nvPr>
        </p:nvSpPr>
        <p:spPr/>
        <p:txBody>
          <a:bodyPr/>
          <a:lstStyle/>
          <a:p>
            <a:fld id="{604AE85B-8545-40DB-A68A-AD3AE72DEDDC}" type="slidenum">
              <a:rPr lang="en-GB" smtClean="0"/>
              <a:t>‹#›</a:t>
            </a:fld>
            <a:endParaRPr lang="en-GB"/>
          </a:p>
        </p:txBody>
      </p:sp>
    </p:spTree>
    <p:extLst>
      <p:ext uri="{BB962C8B-B14F-4D97-AF65-F5344CB8AC3E}">
        <p14:creationId xmlns:p14="http://schemas.microsoft.com/office/powerpoint/2010/main" val="41870635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9504D-EA3D-E057-580E-FF3B6608917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9973B8A-00BA-EC46-0C5D-991367BD0A6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82F514-B539-059B-FDCB-1936EDD41594}"/>
              </a:ext>
            </a:extLst>
          </p:cNvPr>
          <p:cNvSpPr>
            <a:spLocks noGrp="1"/>
          </p:cNvSpPr>
          <p:nvPr>
            <p:ph type="dt" sz="half" idx="10"/>
          </p:nvPr>
        </p:nvSpPr>
        <p:spPr/>
        <p:txBody>
          <a:bodyPr/>
          <a:lstStyle/>
          <a:p>
            <a:fld id="{A31CCE84-0552-4608-9DB1-A84CD87D6535}" type="datetimeFigureOut">
              <a:rPr lang="en-GB" smtClean="0"/>
              <a:t>20/05/2026</a:t>
            </a:fld>
            <a:endParaRPr lang="en-GB"/>
          </a:p>
        </p:txBody>
      </p:sp>
      <p:sp>
        <p:nvSpPr>
          <p:cNvPr id="5" name="Footer Placeholder 4">
            <a:extLst>
              <a:ext uri="{FF2B5EF4-FFF2-40B4-BE49-F238E27FC236}">
                <a16:creationId xmlns:a16="http://schemas.microsoft.com/office/drawing/2014/main" id="{316DAF34-CEA7-C06E-118C-F9270EAB9C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73517A-8323-0CF6-4F5A-F9A059885AB6}"/>
              </a:ext>
            </a:extLst>
          </p:cNvPr>
          <p:cNvSpPr>
            <a:spLocks noGrp="1"/>
          </p:cNvSpPr>
          <p:nvPr>
            <p:ph type="sldNum" sz="quarter" idx="12"/>
          </p:nvPr>
        </p:nvSpPr>
        <p:spPr/>
        <p:txBody>
          <a:bodyPr/>
          <a:lstStyle/>
          <a:p>
            <a:fld id="{604AE85B-8545-40DB-A68A-AD3AE72DEDDC}" type="slidenum">
              <a:rPr lang="en-GB" smtClean="0"/>
              <a:t>‹#›</a:t>
            </a:fld>
            <a:endParaRPr lang="en-GB"/>
          </a:p>
        </p:txBody>
      </p:sp>
    </p:spTree>
    <p:extLst>
      <p:ext uri="{BB962C8B-B14F-4D97-AF65-F5344CB8AC3E}">
        <p14:creationId xmlns:p14="http://schemas.microsoft.com/office/powerpoint/2010/main" val="1531272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92E40-0F97-6523-32ED-F9E7E628B7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284AD1-7337-DC00-E417-A9A21CB0677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9634003-49B9-6DF9-6D6C-2192C865F94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5284F27-F0DE-2598-1F4B-B61E06202DF8}"/>
              </a:ext>
            </a:extLst>
          </p:cNvPr>
          <p:cNvSpPr>
            <a:spLocks noGrp="1"/>
          </p:cNvSpPr>
          <p:nvPr>
            <p:ph type="dt" sz="half" idx="10"/>
          </p:nvPr>
        </p:nvSpPr>
        <p:spPr/>
        <p:txBody>
          <a:bodyPr/>
          <a:lstStyle/>
          <a:p>
            <a:fld id="{A31CCE84-0552-4608-9DB1-A84CD87D6535}" type="datetimeFigureOut">
              <a:rPr lang="en-GB" smtClean="0"/>
              <a:t>20/05/2026</a:t>
            </a:fld>
            <a:endParaRPr lang="en-GB"/>
          </a:p>
        </p:txBody>
      </p:sp>
      <p:sp>
        <p:nvSpPr>
          <p:cNvPr id="6" name="Footer Placeholder 5">
            <a:extLst>
              <a:ext uri="{FF2B5EF4-FFF2-40B4-BE49-F238E27FC236}">
                <a16:creationId xmlns:a16="http://schemas.microsoft.com/office/drawing/2014/main" id="{255A611D-CDCF-CAD6-841F-899E56E565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CF8944-7A32-DCE0-ED06-2195099800D7}"/>
              </a:ext>
            </a:extLst>
          </p:cNvPr>
          <p:cNvSpPr>
            <a:spLocks noGrp="1"/>
          </p:cNvSpPr>
          <p:nvPr>
            <p:ph type="sldNum" sz="quarter" idx="12"/>
          </p:nvPr>
        </p:nvSpPr>
        <p:spPr/>
        <p:txBody>
          <a:bodyPr/>
          <a:lstStyle/>
          <a:p>
            <a:fld id="{604AE85B-8545-40DB-A68A-AD3AE72DEDDC}" type="slidenum">
              <a:rPr lang="en-GB" smtClean="0"/>
              <a:t>‹#›</a:t>
            </a:fld>
            <a:endParaRPr lang="en-GB"/>
          </a:p>
        </p:txBody>
      </p:sp>
    </p:spTree>
    <p:extLst>
      <p:ext uri="{BB962C8B-B14F-4D97-AF65-F5344CB8AC3E}">
        <p14:creationId xmlns:p14="http://schemas.microsoft.com/office/powerpoint/2010/main" val="20640832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9056F-CBBE-3E78-794A-06622F7E6D2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DE6882-8191-1B88-E96C-C4372AA99A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BA8F347-D6F7-51C3-1060-1496A4703F8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CA5BB33-4467-41FC-7F06-2F821262055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3B70746-4CA8-A5AC-272F-928C59D322E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F0C6BEC-CF16-20BF-1101-1CC56E90EE9F}"/>
              </a:ext>
            </a:extLst>
          </p:cNvPr>
          <p:cNvSpPr>
            <a:spLocks noGrp="1"/>
          </p:cNvSpPr>
          <p:nvPr>
            <p:ph type="dt" sz="half" idx="10"/>
          </p:nvPr>
        </p:nvSpPr>
        <p:spPr/>
        <p:txBody>
          <a:bodyPr/>
          <a:lstStyle/>
          <a:p>
            <a:fld id="{A31CCE84-0552-4608-9DB1-A84CD87D6535}" type="datetimeFigureOut">
              <a:rPr lang="en-GB" smtClean="0"/>
              <a:t>20/05/2026</a:t>
            </a:fld>
            <a:endParaRPr lang="en-GB"/>
          </a:p>
        </p:txBody>
      </p:sp>
      <p:sp>
        <p:nvSpPr>
          <p:cNvPr id="8" name="Footer Placeholder 7">
            <a:extLst>
              <a:ext uri="{FF2B5EF4-FFF2-40B4-BE49-F238E27FC236}">
                <a16:creationId xmlns:a16="http://schemas.microsoft.com/office/drawing/2014/main" id="{048B5973-265B-D5D7-3A65-1E75B4747E4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F024548-6C96-5A27-6F84-680828B64F08}"/>
              </a:ext>
            </a:extLst>
          </p:cNvPr>
          <p:cNvSpPr>
            <a:spLocks noGrp="1"/>
          </p:cNvSpPr>
          <p:nvPr>
            <p:ph type="sldNum" sz="quarter" idx="12"/>
          </p:nvPr>
        </p:nvSpPr>
        <p:spPr/>
        <p:txBody>
          <a:bodyPr/>
          <a:lstStyle/>
          <a:p>
            <a:fld id="{604AE85B-8545-40DB-A68A-AD3AE72DEDDC}" type="slidenum">
              <a:rPr lang="en-GB" smtClean="0"/>
              <a:t>‹#›</a:t>
            </a:fld>
            <a:endParaRPr lang="en-GB"/>
          </a:p>
        </p:txBody>
      </p:sp>
    </p:spTree>
    <p:extLst>
      <p:ext uri="{BB962C8B-B14F-4D97-AF65-F5344CB8AC3E}">
        <p14:creationId xmlns:p14="http://schemas.microsoft.com/office/powerpoint/2010/main" val="36736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1807B-5074-B42A-87C7-7992BCB18C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B6F08C8-A3F4-F707-B089-C1312CE661BE}"/>
              </a:ext>
            </a:extLst>
          </p:cNvPr>
          <p:cNvSpPr>
            <a:spLocks noGrp="1"/>
          </p:cNvSpPr>
          <p:nvPr>
            <p:ph type="dt" sz="half" idx="10"/>
          </p:nvPr>
        </p:nvSpPr>
        <p:spPr/>
        <p:txBody>
          <a:bodyPr/>
          <a:lstStyle/>
          <a:p>
            <a:fld id="{A31CCE84-0552-4608-9DB1-A84CD87D6535}" type="datetimeFigureOut">
              <a:rPr lang="en-GB" smtClean="0"/>
              <a:t>20/05/2026</a:t>
            </a:fld>
            <a:endParaRPr lang="en-GB"/>
          </a:p>
        </p:txBody>
      </p:sp>
      <p:sp>
        <p:nvSpPr>
          <p:cNvPr id="4" name="Footer Placeholder 3">
            <a:extLst>
              <a:ext uri="{FF2B5EF4-FFF2-40B4-BE49-F238E27FC236}">
                <a16:creationId xmlns:a16="http://schemas.microsoft.com/office/drawing/2014/main" id="{37018248-AA6F-D17E-02E8-98C9BBF04D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E09B4ED-D5E2-9B9A-1EF8-0052F39C53B7}"/>
              </a:ext>
            </a:extLst>
          </p:cNvPr>
          <p:cNvSpPr>
            <a:spLocks noGrp="1"/>
          </p:cNvSpPr>
          <p:nvPr>
            <p:ph type="sldNum" sz="quarter" idx="12"/>
          </p:nvPr>
        </p:nvSpPr>
        <p:spPr/>
        <p:txBody>
          <a:bodyPr/>
          <a:lstStyle/>
          <a:p>
            <a:fld id="{604AE85B-8545-40DB-A68A-AD3AE72DEDDC}" type="slidenum">
              <a:rPr lang="en-GB" smtClean="0"/>
              <a:t>‹#›</a:t>
            </a:fld>
            <a:endParaRPr lang="en-GB"/>
          </a:p>
        </p:txBody>
      </p:sp>
    </p:spTree>
    <p:extLst>
      <p:ext uri="{BB962C8B-B14F-4D97-AF65-F5344CB8AC3E}">
        <p14:creationId xmlns:p14="http://schemas.microsoft.com/office/powerpoint/2010/main" val="25978491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6CC3A4-B213-063C-E50B-D0B3645477C3}"/>
              </a:ext>
            </a:extLst>
          </p:cNvPr>
          <p:cNvSpPr>
            <a:spLocks noGrp="1"/>
          </p:cNvSpPr>
          <p:nvPr>
            <p:ph type="dt" sz="half" idx="10"/>
          </p:nvPr>
        </p:nvSpPr>
        <p:spPr/>
        <p:txBody>
          <a:bodyPr/>
          <a:lstStyle/>
          <a:p>
            <a:fld id="{A31CCE84-0552-4608-9DB1-A84CD87D6535}" type="datetimeFigureOut">
              <a:rPr lang="en-GB" smtClean="0"/>
              <a:t>20/05/2026</a:t>
            </a:fld>
            <a:endParaRPr lang="en-GB"/>
          </a:p>
        </p:txBody>
      </p:sp>
      <p:sp>
        <p:nvSpPr>
          <p:cNvPr id="3" name="Footer Placeholder 2">
            <a:extLst>
              <a:ext uri="{FF2B5EF4-FFF2-40B4-BE49-F238E27FC236}">
                <a16:creationId xmlns:a16="http://schemas.microsoft.com/office/drawing/2014/main" id="{9DB742CD-53EE-1FAE-51EF-B30C85F49F2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312999A-BF57-912A-E233-C3851D097A2A}"/>
              </a:ext>
            </a:extLst>
          </p:cNvPr>
          <p:cNvSpPr>
            <a:spLocks noGrp="1"/>
          </p:cNvSpPr>
          <p:nvPr>
            <p:ph type="sldNum" sz="quarter" idx="12"/>
          </p:nvPr>
        </p:nvSpPr>
        <p:spPr/>
        <p:txBody>
          <a:bodyPr/>
          <a:lstStyle/>
          <a:p>
            <a:fld id="{604AE85B-8545-40DB-A68A-AD3AE72DEDDC}" type="slidenum">
              <a:rPr lang="en-GB" smtClean="0"/>
              <a:t>‹#›</a:t>
            </a:fld>
            <a:endParaRPr lang="en-GB"/>
          </a:p>
        </p:txBody>
      </p:sp>
    </p:spTree>
    <p:extLst>
      <p:ext uri="{BB962C8B-B14F-4D97-AF65-F5344CB8AC3E}">
        <p14:creationId xmlns:p14="http://schemas.microsoft.com/office/powerpoint/2010/main" val="1413507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47DA5-9800-753C-1F52-21E99371AA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9E09312-DE20-C116-E85B-A665CE73889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2A6C67E-940C-6E70-33FB-09A1D2B1FE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161C7F-22C9-869A-4879-1838684E1E54}"/>
              </a:ext>
            </a:extLst>
          </p:cNvPr>
          <p:cNvSpPr>
            <a:spLocks noGrp="1"/>
          </p:cNvSpPr>
          <p:nvPr>
            <p:ph type="dt" sz="half" idx="10"/>
          </p:nvPr>
        </p:nvSpPr>
        <p:spPr/>
        <p:txBody>
          <a:bodyPr/>
          <a:lstStyle/>
          <a:p>
            <a:fld id="{A31CCE84-0552-4608-9DB1-A84CD87D6535}" type="datetimeFigureOut">
              <a:rPr lang="en-GB" smtClean="0"/>
              <a:t>20/05/2026</a:t>
            </a:fld>
            <a:endParaRPr lang="en-GB"/>
          </a:p>
        </p:txBody>
      </p:sp>
      <p:sp>
        <p:nvSpPr>
          <p:cNvPr id="6" name="Footer Placeholder 5">
            <a:extLst>
              <a:ext uri="{FF2B5EF4-FFF2-40B4-BE49-F238E27FC236}">
                <a16:creationId xmlns:a16="http://schemas.microsoft.com/office/drawing/2014/main" id="{6EC53EC1-41EA-E2B2-58DE-55043E264A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6A0761-4D31-3CC4-A25B-D952108EC4B0}"/>
              </a:ext>
            </a:extLst>
          </p:cNvPr>
          <p:cNvSpPr>
            <a:spLocks noGrp="1"/>
          </p:cNvSpPr>
          <p:nvPr>
            <p:ph type="sldNum" sz="quarter" idx="12"/>
          </p:nvPr>
        </p:nvSpPr>
        <p:spPr/>
        <p:txBody>
          <a:bodyPr/>
          <a:lstStyle/>
          <a:p>
            <a:fld id="{604AE85B-8545-40DB-A68A-AD3AE72DEDDC}" type="slidenum">
              <a:rPr lang="en-GB" smtClean="0"/>
              <a:t>‹#›</a:t>
            </a:fld>
            <a:endParaRPr lang="en-GB"/>
          </a:p>
        </p:txBody>
      </p:sp>
    </p:spTree>
    <p:extLst>
      <p:ext uri="{BB962C8B-B14F-4D97-AF65-F5344CB8AC3E}">
        <p14:creationId xmlns:p14="http://schemas.microsoft.com/office/powerpoint/2010/main" val="5572990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E7552-2601-92F7-CEA1-F980C5E495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185EF9C-3233-569F-0ECD-90B38C76DF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DAC591C-D8D8-4CE4-B031-45DB0B1654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AB9D9E-1B88-7C9C-E8E1-ED9905CA0850}"/>
              </a:ext>
            </a:extLst>
          </p:cNvPr>
          <p:cNvSpPr>
            <a:spLocks noGrp="1"/>
          </p:cNvSpPr>
          <p:nvPr>
            <p:ph type="dt" sz="half" idx="10"/>
          </p:nvPr>
        </p:nvSpPr>
        <p:spPr/>
        <p:txBody>
          <a:bodyPr/>
          <a:lstStyle/>
          <a:p>
            <a:fld id="{A31CCE84-0552-4608-9DB1-A84CD87D6535}" type="datetimeFigureOut">
              <a:rPr lang="en-GB" smtClean="0"/>
              <a:t>20/05/2026</a:t>
            </a:fld>
            <a:endParaRPr lang="en-GB"/>
          </a:p>
        </p:txBody>
      </p:sp>
      <p:sp>
        <p:nvSpPr>
          <p:cNvPr id="6" name="Footer Placeholder 5">
            <a:extLst>
              <a:ext uri="{FF2B5EF4-FFF2-40B4-BE49-F238E27FC236}">
                <a16:creationId xmlns:a16="http://schemas.microsoft.com/office/drawing/2014/main" id="{735EB9C1-3132-3AA3-9B61-09052D1BE3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20269D-EAD3-1A37-4C3C-52FD79E77793}"/>
              </a:ext>
            </a:extLst>
          </p:cNvPr>
          <p:cNvSpPr>
            <a:spLocks noGrp="1"/>
          </p:cNvSpPr>
          <p:nvPr>
            <p:ph type="sldNum" sz="quarter" idx="12"/>
          </p:nvPr>
        </p:nvSpPr>
        <p:spPr/>
        <p:txBody>
          <a:bodyPr/>
          <a:lstStyle/>
          <a:p>
            <a:fld id="{604AE85B-8545-40DB-A68A-AD3AE72DEDDC}" type="slidenum">
              <a:rPr lang="en-GB" smtClean="0"/>
              <a:t>‹#›</a:t>
            </a:fld>
            <a:endParaRPr lang="en-GB"/>
          </a:p>
        </p:txBody>
      </p:sp>
    </p:spTree>
    <p:extLst>
      <p:ext uri="{BB962C8B-B14F-4D97-AF65-F5344CB8AC3E}">
        <p14:creationId xmlns:p14="http://schemas.microsoft.com/office/powerpoint/2010/main" val="2869210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E279-0EAE-3C02-A547-029B4D3D7D0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B083D1-7DDE-EED2-9590-DABB80102C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432665-6BAA-D2B0-17E2-5C52FE8204B1}"/>
              </a:ext>
            </a:extLst>
          </p:cNvPr>
          <p:cNvSpPr>
            <a:spLocks noGrp="1"/>
          </p:cNvSpPr>
          <p:nvPr>
            <p:ph type="dt" sz="half" idx="10"/>
          </p:nvPr>
        </p:nvSpPr>
        <p:spPr/>
        <p:txBody>
          <a:bodyPr/>
          <a:lstStyle/>
          <a:p>
            <a:fld id="{A31CCE84-0552-4608-9DB1-A84CD87D6535}" type="datetimeFigureOut">
              <a:rPr lang="en-GB" smtClean="0"/>
              <a:t>20/05/2026</a:t>
            </a:fld>
            <a:endParaRPr lang="en-GB"/>
          </a:p>
        </p:txBody>
      </p:sp>
      <p:sp>
        <p:nvSpPr>
          <p:cNvPr id="5" name="Footer Placeholder 4">
            <a:extLst>
              <a:ext uri="{FF2B5EF4-FFF2-40B4-BE49-F238E27FC236}">
                <a16:creationId xmlns:a16="http://schemas.microsoft.com/office/drawing/2014/main" id="{5F2BF56E-ECE0-EF39-4031-BB5267272D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1DD25-F5A5-3825-3444-E0B765A262A0}"/>
              </a:ext>
            </a:extLst>
          </p:cNvPr>
          <p:cNvSpPr>
            <a:spLocks noGrp="1"/>
          </p:cNvSpPr>
          <p:nvPr>
            <p:ph type="sldNum" sz="quarter" idx="12"/>
          </p:nvPr>
        </p:nvSpPr>
        <p:spPr/>
        <p:txBody>
          <a:bodyPr/>
          <a:lstStyle/>
          <a:p>
            <a:fld id="{604AE85B-8545-40DB-A68A-AD3AE72DEDDC}" type="slidenum">
              <a:rPr lang="en-GB" smtClean="0"/>
              <a:t>‹#›</a:t>
            </a:fld>
            <a:endParaRPr lang="en-GB"/>
          </a:p>
        </p:txBody>
      </p:sp>
    </p:spTree>
    <p:extLst>
      <p:ext uri="{BB962C8B-B14F-4D97-AF65-F5344CB8AC3E}">
        <p14:creationId xmlns:p14="http://schemas.microsoft.com/office/powerpoint/2010/main" val="4243035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5167FB-78C8-5537-6DDA-F555798FC4B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170A977-5411-7A67-9538-B704FE3797D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F0FB2A-A134-DB48-3F1E-5C4D67CC86F1}"/>
              </a:ext>
            </a:extLst>
          </p:cNvPr>
          <p:cNvSpPr>
            <a:spLocks noGrp="1"/>
          </p:cNvSpPr>
          <p:nvPr>
            <p:ph type="dt" sz="half" idx="10"/>
          </p:nvPr>
        </p:nvSpPr>
        <p:spPr/>
        <p:txBody>
          <a:bodyPr/>
          <a:lstStyle/>
          <a:p>
            <a:fld id="{A31CCE84-0552-4608-9DB1-A84CD87D6535}" type="datetimeFigureOut">
              <a:rPr lang="en-GB" smtClean="0"/>
              <a:t>20/05/2026</a:t>
            </a:fld>
            <a:endParaRPr lang="en-GB"/>
          </a:p>
        </p:txBody>
      </p:sp>
      <p:sp>
        <p:nvSpPr>
          <p:cNvPr id="5" name="Footer Placeholder 4">
            <a:extLst>
              <a:ext uri="{FF2B5EF4-FFF2-40B4-BE49-F238E27FC236}">
                <a16:creationId xmlns:a16="http://schemas.microsoft.com/office/drawing/2014/main" id="{BDA1019C-C19C-7081-DAE0-4CD04D8FC3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F1E809-A35A-FB83-F283-9319E15F133D}"/>
              </a:ext>
            </a:extLst>
          </p:cNvPr>
          <p:cNvSpPr>
            <a:spLocks noGrp="1"/>
          </p:cNvSpPr>
          <p:nvPr>
            <p:ph type="sldNum" sz="quarter" idx="12"/>
          </p:nvPr>
        </p:nvSpPr>
        <p:spPr/>
        <p:txBody>
          <a:bodyPr/>
          <a:lstStyle/>
          <a:p>
            <a:fld id="{604AE85B-8545-40DB-A68A-AD3AE72DEDDC}" type="slidenum">
              <a:rPr lang="en-GB" smtClean="0"/>
              <a:t>‹#›</a:t>
            </a:fld>
            <a:endParaRPr lang="en-GB"/>
          </a:p>
        </p:txBody>
      </p:sp>
    </p:spTree>
    <p:extLst>
      <p:ext uri="{BB962C8B-B14F-4D97-AF65-F5344CB8AC3E}">
        <p14:creationId xmlns:p14="http://schemas.microsoft.com/office/powerpoint/2010/main" val="14282423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7434AE-0341-31A3-1DB7-01327F2F93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12ABD7-6EB1-EB8C-7CD8-48191C9C0D4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3706AC-FB95-D5A8-199A-F32097FCD7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1CCE84-0552-4608-9DB1-A84CD87D6535}" type="datetimeFigureOut">
              <a:rPr lang="en-GB" smtClean="0"/>
              <a:t>20/05/2026</a:t>
            </a:fld>
            <a:endParaRPr lang="en-GB"/>
          </a:p>
        </p:txBody>
      </p:sp>
      <p:sp>
        <p:nvSpPr>
          <p:cNvPr id="5" name="Footer Placeholder 4">
            <a:extLst>
              <a:ext uri="{FF2B5EF4-FFF2-40B4-BE49-F238E27FC236}">
                <a16:creationId xmlns:a16="http://schemas.microsoft.com/office/drawing/2014/main" id="{1FE0CBB5-466A-ECF7-F82B-9F0D48FE04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AFFF013-2B8F-E95B-3263-DE7C6C0DF9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4AE85B-8545-40DB-A68A-AD3AE72DEDDC}" type="slidenum">
              <a:rPr lang="en-GB" smtClean="0"/>
              <a:t>‹#›</a:t>
            </a:fld>
            <a:endParaRPr lang="en-GB"/>
          </a:p>
        </p:txBody>
      </p:sp>
    </p:spTree>
    <p:extLst>
      <p:ext uri="{BB962C8B-B14F-4D97-AF65-F5344CB8AC3E}">
        <p14:creationId xmlns:p14="http://schemas.microsoft.com/office/powerpoint/2010/main" val="2878060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38B579-C85C-CDAF-8EAD-FB8CEF232F27}"/>
              </a:ext>
            </a:extLst>
          </p:cNvPr>
          <p:cNvSpPr>
            <a:spLocks noGrp="1"/>
          </p:cNvSpPr>
          <p:nvPr>
            <p:ph type="ctrTitle"/>
          </p:nvPr>
        </p:nvSpPr>
        <p:spPr>
          <a:xfrm>
            <a:off x="6590662" y="4267832"/>
            <a:ext cx="4805996" cy="1297115"/>
          </a:xfrm>
        </p:spPr>
        <p:txBody>
          <a:bodyPr anchor="t">
            <a:normAutofit/>
          </a:bodyPr>
          <a:lstStyle/>
          <a:p>
            <a:pPr algn="l"/>
            <a:r>
              <a:rPr lang="en-GB" sz="4000">
                <a:solidFill>
                  <a:schemeClr val="tx2"/>
                </a:solidFill>
                <a:ea typeface="Calibri Light"/>
                <a:cs typeface="Calibri Light"/>
              </a:rPr>
              <a:t>Session 6</a:t>
            </a:r>
          </a:p>
        </p:txBody>
      </p:sp>
      <p:sp>
        <p:nvSpPr>
          <p:cNvPr id="3" name="Subtitle 2">
            <a:extLst>
              <a:ext uri="{FF2B5EF4-FFF2-40B4-BE49-F238E27FC236}">
                <a16:creationId xmlns:a16="http://schemas.microsoft.com/office/drawing/2014/main" id="{1FD66ABC-DC5E-994F-01E4-4F65803198AC}"/>
              </a:ext>
            </a:extLst>
          </p:cNvPr>
          <p:cNvSpPr>
            <a:spLocks noGrp="1"/>
          </p:cNvSpPr>
          <p:nvPr>
            <p:ph type="subTitle" idx="1"/>
          </p:nvPr>
        </p:nvSpPr>
        <p:spPr>
          <a:xfrm>
            <a:off x="6590966" y="3428999"/>
            <a:ext cx="4805691" cy="838831"/>
          </a:xfrm>
        </p:spPr>
        <p:txBody>
          <a:bodyPr vert="horz" lIns="91440" tIns="45720" rIns="91440" bIns="45720" rtlCol="0" anchor="b">
            <a:normAutofit/>
          </a:bodyPr>
          <a:lstStyle/>
          <a:p>
            <a:pPr algn="l"/>
            <a:r>
              <a:rPr lang="en-GB" sz="2800">
                <a:solidFill>
                  <a:schemeClr val="tx2"/>
                </a:solidFill>
                <a:ea typeface="Calibri"/>
                <a:cs typeface="Calibri"/>
              </a:rPr>
              <a:t>Managing Groups and Teams</a:t>
            </a:r>
            <a:endParaRPr lang="en-GB" sz="2800" dirty="0">
              <a:solidFill>
                <a:schemeClr val="tx2"/>
              </a:solidFill>
              <a:ea typeface="Calibri"/>
              <a:cs typeface="Calibri"/>
            </a:endParaRPr>
          </a:p>
        </p:txBody>
      </p:sp>
      <p:pic>
        <p:nvPicPr>
          <p:cNvPr id="7" name="Graphic 6" descr="Teacher">
            <a:extLst>
              <a:ext uri="{FF2B5EF4-FFF2-40B4-BE49-F238E27FC236}">
                <a16:creationId xmlns:a16="http://schemas.microsoft.com/office/drawing/2014/main" id="{1C32DC63-9A42-6441-1D19-28713EF6CEB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777885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D184E-B363-FAEB-A8EC-60D3ECFF1C0E}"/>
              </a:ext>
            </a:extLst>
          </p:cNvPr>
          <p:cNvSpPr>
            <a:spLocks noGrp="1"/>
          </p:cNvSpPr>
          <p:nvPr>
            <p:ph type="title"/>
          </p:nvPr>
        </p:nvSpPr>
        <p:spPr/>
        <p:txBody>
          <a:bodyPr/>
          <a:lstStyle/>
          <a:p>
            <a:pPr algn="ctr"/>
            <a:br>
              <a:rPr lang="en-US" dirty="0">
                <a:ea typeface="+mj-lt"/>
                <a:cs typeface="+mj-lt"/>
              </a:rPr>
            </a:br>
            <a:r>
              <a:rPr lang="en-US">
                <a:ea typeface="+mj-lt"/>
                <a:cs typeface="+mj-lt"/>
              </a:rPr>
              <a:t>Learning Objectives</a:t>
            </a:r>
            <a:endParaRPr lang="en-US">
              <a:ea typeface="Calibri Light" panose="020F0302020204030204"/>
              <a:cs typeface="Calibri Light" panose="020F0302020204030204"/>
            </a:endParaRPr>
          </a:p>
          <a:p>
            <a:pPr algn="ctr"/>
            <a:endParaRPr lang="en-US" dirty="0">
              <a:ea typeface="Calibri Light"/>
              <a:cs typeface="Calibri Light"/>
            </a:endParaRPr>
          </a:p>
        </p:txBody>
      </p:sp>
      <p:sp>
        <p:nvSpPr>
          <p:cNvPr id="3" name="Content Placeholder 2">
            <a:extLst>
              <a:ext uri="{FF2B5EF4-FFF2-40B4-BE49-F238E27FC236}">
                <a16:creationId xmlns:a16="http://schemas.microsoft.com/office/drawing/2014/main" id="{35AEA2DC-D1EE-7CAE-9182-48F1C561ECDE}"/>
              </a:ext>
            </a:extLst>
          </p:cNvPr>
          <p:cNvSpPr>
            <a:spLocks noGrp="1"/>
          </p:cNvSpPr>
          <p:nvPr>
            <p:ph idx="1"/>
          </p:nvPr>
        </p:nvSpPr>
        <p:spPr/>
        <p:txBody>
          <a:bodyPr vert="horz" lIns="91440" tIns="45720" rIns="91440" bIns="45720" rtlCol="0" anchor="t">
            <a:normAutofit/>
          </a:bodyPr>
          <a:lstStyle/>
          <a:p>
            <a:r>
              <a:rPr lang="en-US" sz="2400">
                <a:solidFill>
                  <a:srgbClr val="424242"/>
                </a:solidFill>
                <a:highlight>
                  <a:srgbClr val="F5F5F5"/>
                </a:highlight>
                <a:ea typeface="+mn-lt"/>
                <a:cs typeface="+mn-lt"/>
              </a:rPr>
              <a:t>1. Define groups and the stages of group development.</a:t>
            </a:r>
            <a:endParaRPr lang="en-US" sz="2400" dirty="0">
              <a:solidFill>
                <a:srgbClr val="424242"/>
              </a:solidFill>
              <a:highlight>
                <a:srgbClr val="F5F5F5"/>
              </a:highlight>
              <a:latin typeface="Calibri"/>
              <a:ea typeface="Calibri"/>
              <a:cs typeface="Calibri"/>
            </a:endParaRPr>
          </a:p>
          <a:p>
            <a:r>
              <a:rPr lang="en-US" sz="2400" dirty="0">
                <a:solidFill>
                  <a:srgbClr val="424242"/>
                </a:solidFill>
                <a:highlight>
                  <a:srgbClr val="F5F5F5"/>
                </a:highlight>
                <a:ea typeface="+mn-lt"/>
                <a:cs typeface="+mn-lt"/>
              </a:rPr>
              <a:t>2. Describe the major components that determine group performance and satisfaction.</a:t>
            </a:r>
            <a:endParaRPr lang="en-US" sz="4800">
              <a:ea typeface="Calibri"/>
              <a:cs typeface="Calibri"/>
            </a:endParaRPr>
          </a:p>
          <a:p>
            <a:r>
              <a:rPr lang="en-US" sz="2400">
                <a:solidFill>
                  <a:srgbClr val="424242"/>
                </a:solidFill>
                <a:highlight>
                  <a:srgbClr val="F5F5F5"/>
                </a:highlight>
                <a:ea typeface="+mn-lt"/>
                <a:cs typeface="+mn-lt"/>
              </a:rPr>
              <a:t>3.Define teams and best practices influencing team performance.</a:t>
            </a:r>
            <a:endParaRPr lang="en-US" sz="4800">
              <a:ea typeface="Calibri"/>
              <a:cs typeface="Calibri"/>
            </a:endParaRPr>
          </a:p>
          <a:p>
            <a:pPr marL="0" indent="0">
              <a:buNone/>
            </a:pPr>
            <a:endParaRPr lang="en-US" sz="2400" dirty="0">
              <a:solidFill>
                <a:srgbClr val="424242"/>
              </a:solidFill>
              <a:highlight>
                <a:srgbClr val="F5F5F5"/>
              </a:highlight>
              <a:latin typeface="Calibri"/>
              <a:ea typeface="Calibri"/>
              <a:cs typeface="Calibri"/>
            </a:endParaRPr>
          </a:p>
        </p:txBody>
      </p:sp>
    </p:spTree>
    <p:extLst>
      <p:ext uri="{BB962C8B-B14F-4D97-AF65-F5344CB8AC3E}">
        <p14:creationId xmlns:p14="http://schemas.microsoft.com/office/powerpoint/2010/main" val="106690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C1ACD-D789-8441-1071-89434732A1F2}"/>
              </a:ext>
            </a:extLst>
          </p:cNvPr>
          <p:cNvSpPr>
            <a:spLocks noGrp="1"/>
          </p:cNvSpPr>
          <p:nvPr>
            <p:ph type="title"/>
          </p:nvPr>
        </p:nvSpPr>
        <p:spPr/>
        <p:txBody>
          <a:bodyPr vert="horz" lIns="91440" tIns="45720" rIns="91440" bIns="45720" rtlCol="0" anchor="ctr">
            <a:noAutofit/>
          </a:bodyPr>
          <a:lstStyle/>
          <a:p>
            <a:r>
              <a:rPr lang="en-US" sz="5400" b="1">
                <a:latin typeface="Calibri"/>
                <a:ea typeface="Calibri"/>
                <a:cs typeface="Calibri"/>
              </a:rPr>
              <a:t>Case Application: Self-Management at Tata </a:t>
            </a:r>
            <a:r>
              <a:rPr lang="en-US" sz="5400" b="1" dirty="0">
                <a:latin typeface="Calibri"/>
                <a:ea typeface="Calibri"/>
                <a:cs typeface="Calibri"/>
              </a:rPr>
              <a:t>Marcopolo</a:t>
            </a:r>
            <a:endParaRPr lang="en-US" sz="5400" b="1" dirty="0">
              <a:ea typeface="Calibri Light"/>
              <a:cs typeface="Calibri Light"/>
            </a:endParaRPr>
          </a:p>
        </p:txBody>
      </p:sp>
      <p:sp>
        <p:nvSpPr>
          <p:cNvPr id="3" name="Content Placeholder 2">
            <a:extLst>
              <a:ext uri="{FF2B5EF4-FFF2-40B4-BE49-F238E27FC236}">
                <a16:creationId xmlns:a16="http://schemas.microsoft.com/office/drawing/2014/main" id="{C5761DBA-AD11-08D9-3797-ACECD73F5648}"/>
              </a:ext>
            </a:extLst>
          </p:cNvPr>
          <p:cNvSpPr>
            <a:spLocks noGrp="1"/>
          </p:cNvSpPr>
          <p:nvPr>
            <p:ph idx="1"/>
          </p:nvPr>
        </p:nvSpPr>
        <p:spPr/>
        <p:txBody>
          <a:bodyPr vert="horz" lIns="91440" tIns="45720" rIns="91440" bIns="45720" rtlCol="0" anchor="t">
            <a:normAutofit/>
          </a:bodyPr>
          <a:lstStyle/>
          <a:p>
            <a:r>
              <a:rPr lang="en-US">
                <a:ea typeface="+mn-lt"/>
                <a:cs typeface="+mn-lt"/>
              </a:rPr>
              <a:t>In India, only about 20 cities out of 87 have organized transport and fewer can lay claim to a mass rapid transit system.</a:t>
            </a:r>
            <a:endParaRPr lang="en-US" dirty="0">
              <a:ea typeface="Calibri" panose="020F0502020204030204"/>
              <a:cs typeface="Calibri" panose="020F0502020204030204"/>
            </a:endParaRPr>
          </a:p>
          <a:p>
            <a:r>
              <a:rPr lang="en-US" dirty="0">
                <a:ea typeface="+mn-lt"/>
                <a:cs typeface="+mn-lt"/>
              </a:rPr>
              <a:t>A collaboration between India’s Tata Motors and Brazil’s Marcopolo, it specializes in coach and bus manufacturing, combining Marcopolo’s expertise and knowledge of engineering buses with Tata’s manufacturing global success to meet India’s growing demand for public transportation.</a:t>
            </a:r>
            <a:endParaRPr lang="en-US" dirty="0"/>
          </a:p>
          <a:p>
            <a:r>
              <a:rPr lang="en-US">
                <a:ea typeface="+mn-lt"/>
                <a:cs typeface="+mn-lt"/>
              </a:rPr>
              <a:t>In 2008, the joint venture Tata Marcopolo Motors Ltd (TTM) was created, employing over 2,500 people in Dharwad, India.</a:t>
            </a:r>
            <a:endParaRPr lang="en-US"/>
          </a:p>
          <a:p>
            <a:endParaRPr lang="en-US" dirty="0">
              <a:ea typeface="Calibri"/>
              <a:cs typeface="Calibri"/>
            </a:endParaRPr>
          </a:p>
        </p:txBody>
      </p:sp>
    </p:spTree>
    <p:extLst>
      <p:ext uri="{BB962C8B-B14F-4D97-AF65-F5344CB8AC3E}">
        <p14:creationId xmlns:p14="http://schemas.microsoft.com/office/powerpoint/2010/main" val="7913712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41242-EC33-34FE-A100-0CE501FB92ED}"/>
              </a:ext>
            </a:extLst>
          </p:cNvPr>
          <p:cNvSpPr>
            <a:spLocks noGrp="1"/>
          </p:cNvSpPr>
          <p:nvPr>
            <p:ph type="title"/>
          </p:nvPr>
        </p:nvSpPr>
        <p:spPr>
          <a:xfrm>
            <a:off x="838200" y="365125"/>
            <a:ext cx="10515600" cy="602803"/>
          </a:xfrm>
        </p:spPr>
        <p:txBody>
          <a:bodyPr>
            <a:normAutofit fontScale="90000"/>
          </a:bodyPr>
          <a:lstStyle/>
          <a:p>
            <a:endParaRPr lang="en-US"/>
          </a:p>
        </p:txBody>
      </p:sp>
      <p:sp>
        <p:nvSpPr>
          <p:cNvPr id="3" name="Content Placeholder 2">
            <a:extLst>
              <a:ext uri="{FF2B5EF4-FFF2-40B4-BE49-F238E27FC236}">
                <a16:creationId xmlns:a16="http://schemas.microsoft.com/office/drawing/2014/main" id="{5ABFEFF6-BE61-EF1A-303B-BEE733135B96}"/>
              </a:ext>
            </a:extLst>
          </p:cNvPr>
          <p:cNvSpPr>
            <a:spLocks noGrp="1"/>
          </p:cNvSpPr>
          <p:nvPr>
            <p:ph idx="1"/>
          </p:nvPr>
        </p:nvSpPr>
        <p:spPr>
          <a:xfrm>
            <a:off x="838200" y="979409"/>
            <a:ext cx="10515600" cy="5873605"/>
          </a:xfrm>
        </p:spPr>
        <p:txBody>
          <a:bodyPr vert="horz" lIns="91440" tIns="45720" rIns="91440" bIns="45720" rtlCol="0" anchor="t">
            <a:noAutofit/>
          </a:bodyPr>
          <a:lstStyle/>
          <a:p>
            <a:r>
              <a:rPr lang="en-US" dirty="0">
                <a:ea typeface="+mn-lt"/>
                <a:cs typeface="+mn-lt"/>
              </a:rPr>
              <a:t>To manage a venture like this in a changing business environment, a flexible and adaptable structure is necessary. Thus, when TTM implemented self-managed teams at its Dharwad plant in 2011, as a part of its employee engagement program, it seemed to be the best solution. Without formal management, responsibilities are decentralized and employees are encouraged to adopt coaching roles rather than dictating granular tasks. It created a team that had augmented authority and ownership over tasks. The collaborative process increased their motivation and productivity. It also improves communications, which may be effective at higher levels, but often fail at local levels. The interpersonal skills of coaches, team leaders, and local managers are critical as they form close working relationships with frontline workers develop. TTM achieves this by having regular open house sessions, face-to-face meetings, and team meetings.</a:t>
            </a:r>
            <a:endParaRPr lang="en-US"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16621264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E86AF-0F7D-B013-7B58-2F005ED6DDA8}"/>
              </a:ext>
            </a:extLst>
          </p:cNvPr>
          <p:cNvSpPr>
            <a:spLocks noGrp="1"/>
          </p:cNvSpPr>
          <p:nvPr>
            <p:ph type="title"/>
          </p:nvPr>
        </p:nvSpPr>
        <p:spPr>
          <a:xfrm>
            <a:off x="838200" y="365125"/>
            <a:ext cx="10515600" cy="911906"/>
          </a:xfrm>
        </p:spPr>
        <p:txBody>
          <a:bodyPr/>
          <a:lstStyle/>
          <a:p>
            <a:endParaRPr lang="en-US"/>
          </a:p>
        </p:txBody>
      </p:sp>
      <p:sp>
        <p:nvSpPr>
          <p:cNvPr id="3" name="Content Placeholder 2">
            <a:extLst>
              <a:ext uri="{FF2B5EF4-FFF2-40B4-BE49-F238E27FC236}">
                <a16:creationId xmlns:a16="http://schemas.microsoft.com/office/drawing/2014/main" id="{9BEE827B-81D8-CBE2-2FFA-13B311BB234C}"/>
              </a:ext>
            </a:extLst>
          </p:cNvPr>
          <p:cNvSpPr>
            <a:spLocks noGrp="1"/>
          </p:cNvSpPr>
          <p:nvPr>
            <p:ph idx="1"/>
          </p:nvPr>
        </p:nvSpPr>
        <p:spPr>
          <a:xfrm>
            <a:off x="838200" y="1504497"/>
            <a:ext cx="10515600" cy="4852080"/>
          </a:xfrm>
        </p:spPr>
        <p:txBody>
          <a:bodyPr vert="horz" lIns="91440" tIns="45720" rIns="91440" bIns="45720" rtlCol="0" anchor="t">
            <a:noAutofit/>
          </a:bodyPr>
          <a:lstStyle/>
          <a:p>
            <a:r>
              <a:rPr lang="en-US" sz="2400" dirty="0">
                <a:ea typeface="Calibri"/>
                <a:cs typeface="Calibri"/>
              </a:rPr>
              <a:t>Remember this team is responsible for manufacturing buses to meet the constant demand of a population of over a billion. To ensure the work processes are near seamless, the HR at TTM collects feedback from all employees to map and reward skills and innovative work processes. The HR works with the team to establish the desired technician criteria, developing a manufacturing flow to ensure better understanding, which includes services, utilities, and lab. It also means TTM will need to map its technology and processes—technology involved, tasks to be performed, skills required, and standards of performance for optimal efficiency and productivity. This enables teams to make decisions regarding planning, delivering, and monitoring workloads. Some employees at TTM stated that the advantages of such team types included high level of intrinsic motivation, increased problem solving and conflict management, and more ownership and accountability.</a:t>
            </a:r>
          </a:p>
          <a:p>
            <a:endParaRPr lang="en-US" dirty="0">
              <a:ea typeface="Calibri"/>
              <a:cs typeface="Calibri"/>
            </a:endParaRPr>
          </a:p>
        </p:txBody>
      </p:sp>
    </p:spTree>
    <p:extLst>
      <p:ext uri="{BB962C8B-B14F-4D97-AF65-F5344CB8AC3E}">
        <p14:creationId xmlns:p14="http://schemas.microsoft.com/office/powerpoint/2010/main" val="13711487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66456-BB7F-961C-492D-8129CAA0EE1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D50784D-ADA9-42F0-5087-DCF12371D7F1}"/>
              </a:ext>
            </a:extLst>
          </p:cNvPr>
          <p:cNvSpPr>
            <a:spLocks noGrp="1"/>
          </p:cNvSpPr>
          <p:nvPr>
            <p:ph idx="1"/>
          </p:nvPr>
        </p:nvSpPr>
        <p:spPr>
          <a:xfrm>
            <a:off x="838200" y="1825625"/>
            <a:ext cx="10515600" cy="4504919"/>
          </a:xfrm>
        </p:spPr>
        <p:txBody>
          <a:bodyPr vert="horz" lIns="91440" tIns="45720" rIns="91440" bIns="45720" rtlCol="0" anchor="t">
            <a:normAutofit fontScale="77500" lnSpcReduction="20000"/>
          </a:bodyPr>
          <a:lstStyle/>
          <a:p>
            <a:r>
              <a:rPr lang="en-US">
                <a:ea typeface="+mn-lt"/>
                <a:cs typeface="+mn-lt"/>
              </a:rPr>
              <a:t>However, despite the benefits it turns out this was no easy task. The bumps on the road included insufficient planning time due to unrealistic expectations, which often result in failures. Empowering employees who lack decision-making skills lead to wrong decisions and wastage of time. In addition, not all employees may be good team players. A misfit will disturb the team’s equilibrium.</a:t>
            </a:r>
            <a:endParaRPr lang="en-US">
              <a:ea typeface="Calibri" panose="020F0502020204030204"/>
              <a:cs typeface="Calibri" panose="020F0502020204030204"/>
            </a:endParaRPr>
          </a:p>
          <a:p>
            <a:r>
              <a:rPr lang="en-US" dirty="0">
                <a:ea typeface="+mn-lt"/>
                <a:cs typeface="+mn-lt"/>
              </a:rPr>
              <a:t>Are self-managed teams really the light at the end of the tunnel? Important factors to consider when selecting this team type are employee experience and skill level, and cultural preference. In relation to Hofstede’s cultural dimensions, India scores high on power distance dimension, indicating that employees are more suited to a work environment where there is a strong hierarchy and clear direction given. Organizations will need management to commit to monitor and make the approach work. As self-managed teams can be both enabling and coercive, the role of the coach is important as a facilitator of team discussions and problem solving.</a:t>
            </a:r>
            <a:endParaRPr lang="en-US" dirty="0"/>
          </a:p>
          <a:p>
            <a:r>
              <a:rPr lang="en-US" dirty="0">
                <a:ea typeface="+mn-lt"/>
                <a:cs typeface="+mn-lt"/>
              </a:rPr>
              <a:t>While TTM continues to believe that self-managed teams are the way forward, it has since adapted its approaches to create an effective work environment. By surveying employees before and after the implementation, the approach has been modified to create a culture that promotes productive teamwork.</a:t>
            </a:r>
            <a:endParaRPr lang="en-US" dirty="0"/>
          </a:p>
          <a:p>
            <a:endParaRPr lang="en-US"/>
          </a:p>
          <a:p>
            <a:endParaRPr lang="en-US" dirty="0">
              <a:ea typeface="Calibri"/>
              <a:cs typeface="Calibri"/>
            </a:endParaRPr>
          </a:p>
        </p:txBody>
      </p:sp>
    </p:spTree>
    <p:extLst>
      <p:ext uri="{BB962C8B-B14F-4D97-AF65-F5344CB8AC3E}">
        <p14:creationId xmlns:p14="http://schemas.microsoft.com/office/powerpoint/2010/main" val="27096316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4B3D6-4A5D-A4C2-CFA8-9953C96E97E6}"/>
              </a:ext>
            </a:extLst>
          </p:cNvPr>
          <p:cNvSpPr>
            <a:spLocks noGrp="1"/>
          </p:cNvSpPr>
          <p:nvPr>
            <p:ph type="title"/>
          </p:nvPr>
        </p:nvSpPr>
        <p:spPr/>
        <p:txBody>
          <a:bodyPr>
            <a:normAutofit/>
          </a:bodyPr>
          <a:lstStyle/>
          <a:p>
            <a:pPr algn="ctr"/>
            <a:r>
              <a:rPr lang="en-US" sz="6600">
                <a:latin typeface="Calibri"/>
                <a:ea typeface="Calibri"/>
                <a:cs typeface="Calibri"/>
              </a:rPr>
              <a:t>Discussion Questions</a:t>
            </a:r>
            <a:endParaRPr lang="en-US" sz="6600">
              <a:ea typeface="Calibri Light"/>
              <a:cs typeface="Calibri Light"/>
            </a:endParaRPr>
          </a:p>
        </p:txBody>
      </p:sp>
      <p:sp>
        <p:nvSpPr>
          <p:cNvPr id="3" name="Content Placeholder 2">
            <a:extLst>
              <a:ext uri="{FF2B5EF4-FFF2-40B4-BE49-F238E27FC236}">
                <a16:creationId xmlns:a16="http://schemas.microsoft.com/office/drawing/2014/main" id="{2F263BEB-3674-82E6-D46A-02F17F59B032}"/>
              </a:ext>
            </a:extLst>
          </p:cNvPr>
          <p:cNvSpPr>
            <a:spLocks noGrp="1"/>
          </p:cNvSpPr>
          <p:nvPr>
            <p:ph idx="1"/>
          </p:nvPr>
        </p:nvSpPr>
        <p:spPr/>
        <p:txBody>
          <a:bodyPr vert="horz" lIns="91440" tIns="45720" rIns="91440" bIns="45720" rtlCol="0" anchor="t">
            <a:normAutofit/>
          </a:bodyPr>
          <a:lstStyle/>
          <a:p>
            <a:r>
              <a:rPr lang="en-US">
                <a:ea typeface="+mn-lt"/>
                <a:cs typeface="+mn-lt"/>
              </a:rPr>
              <a:t>1. What are some of the challenges of self-managed teams at TTM? How should it deal with them?</a:t>
            </a:r>
            <a:endParaRPr lang="en-US"/>
          </a:p>
          <a:p>
            <a:r>
              <a:rPr lang="en-US">
                <a:ea typeface="+mn-lt"/>
                <a:cs typeface="+mn-lt"/>
              </a:rPr>
              <a:t>2. What factors should be considered when implementing self-managed teams?</a:t>
            </a:r>
            <a:endParaRPr lang="en-US"/>
          </a:p>
          <a:p>
            <a:r>
              <a:rPr lang="en-US">
                <a:ea typeface="+mn-lt"/>
                <a:cs typeface="+mn-lt"/>
              </a:rPr>
              <a:t>3. Would the different group development stages apply to this team? How?</a:t>
            </a:r>
            <a:endParaRPr lang="en-US"/>
          </a:p>
          <a:p>
            <a:r>
              <a:rPr lang="en-US" dirty="0">
                <a:ea typeface="+mn-lt"/>
                <a:cs typeface="+mn-lt"/>
              </a:rPr>
              <a:t>4. Do you think TTM did a good job of implementing self-managed teams? Why?</a:t>
            </a:r>
            <a:endParaRPr lang="en-US" dirty="0"/>
          </a:p>
          <a:p>
            <a:endParaRPr lang="en-US" dirty="0">
              <a:ea typeface="Calibri"/>
              <a:cs typeface="Calibri"/>
            </a:endParaRPr>
          </a:p>
        </p:txBody>
      </p:sp>
    </p:spTree>
    <p:extLst>
      <p:ext uri="{BB962C8B-B14F-4D97-AF65-F5344CB8AC3E}">
        <p14:creationId xmlns:p14="http://schemas.microsoft.com/office/powerpoint/2010/main" val="30355302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B3C0D-E6F8-06F6-1AE0-F2330A300B60}"/>
              </a:ext>
            </a:extLst>
          </p:cNvPr>
          <p:cNvSpPr>
            <a:spLocks noGrp="1"/>
          </p:cNvSpPr>
          <p:nvPr>
            <p:ph type="title"/>
          </p:nvPr>
        </p:nvSpPr>
        <p:spPr>
          <a:xfrm>
            <a:off x="838200" y="365125"/>
            <a:ext cx="10515600" cy="1030215"/>
          </a:xfrm>
        </p:spPr>
        <p:txBody>
          <a:bodyPr>
            <a:normAutofit fontScale="90000"/>
          </a:bodyPr>
          <a:lstStyle/>
          <a:p>
            <a:br>
              <a:rPr lang="en-US" b="1" dirty="0">
                <a:latin typeface="Segoe UI"/>
                <a:cs typeface="Segoe UI"/>
              </a:rPr>
            </a:br>
            <a:r>
              <a:rPr lang="en-US" sz="4000" b="1" dirty="0">
                <a:latin typeface="Segoe UI"/>
                <a:cs typeface="Segoe UI"/>
              </a:rPr>
              <a:t>Q1. What are the challenges of self-managed teams at TTM? How should </a:t>
            </a:r>
            <a:r>
              <a:rPr lang="en-US" sz="4000" b="1">
                <a:latin typeface="Segoe UI"/>
                <a:cs typeface="Segoe UI"/>
              </a:rPr>
              <a:t>it</a:t>
            </a:r>
            <a:r>
              <a:rPr lang="en-US" sz="4000" b="1" dirty="0">
                <a:latin typeface="Segoe UI"/>
                <a:cs typeface="Segoe UI"/>
              </a:rPr>
              <a:t> </a:t>
            </a:r>
            <a:r>
              <a:rPr lang="en-US" sz="4000" b="1">
                <a:latin typeface="Segoe UI"/>
                <a:cs typeface="Segoe UI"/>
              </a:rPr>
              <a:t>deal with them?</a:t>
            </a:r>
            <a:endParaRPr lang="en-US" sz="4000" b="1">
              <a:ea typeface="Calibri Light"/>
              <a:cs typeface="Calibri Light"/>
            </a:endParaRPr>
          </a:p>
          <a:p>
            <a:endParaRPr lang="en-US" sz="4000" dirty="0">
              <a:ea typeface="Calibri Light"/>
              <a:cs typeface="Calibri Light"/>
            </a:endParaRPr>
          </a:p>
        </p:txBody>
      </p:sp>
      <p:sp>
        <p:nvSpPr>
          <p:cNvPr id="3" name="Content Placeholder 2">
            <a:extLst>
              <a:ext uri="{FF2B5EF4-FFF2-40B4-BE49-F238E27FC236}">
                <a16:creationId xmlns:a16="http://schemas.microsoft.com/office/drawing/2014/main" id="{B1C39B73-B183-1E72-0AFD-57300F1E5242}"/>
              </a:ext>
            </a:extLst>
          </p:cNvPr>
          <p:cNvSpPr>
            <a:spLocks noGrp="1"/>
          </p:cNvSpPr>
          <p:nvPr>
            <p:ph idx="1"/>
          </p:nvPr>
        </p:nvSpPr>
        <p:spPr>
          <a:xfrm>
            <a:off x="838200" y="1825625"/>
            <a:ext cx="10515600" cy="4871151"/>
          </a:xfrm>
        </p:spPr>
        <p:txBody>
          <a:bodyPr vert="horz" lIns="91440" tIns="45720" rIns="91440" bIns="45720" rtlCol="0" anchor="t">
            <a:noAutofit/>
          </a:bodyPr>
          <a:lstStyle/>
          <a:p>
            <a:r>
              <a:rPr lang="en-US" b="1"/>
              <a:t>Key Challenges</a:t>
            </a:r>
            <a:endParaRPr lang="en-US">
              <a:ea typeface="Calibri" panose="020F0502020204030204"/>
              <a:cs typeface="Calibri" panose="020F0502020204030204"/>
            </a:endParaRPr>
          </a:p>
          <a:p>
            <a:r>
              <a:rPr lang="en-US" sz="1600" b="1">
                <a:latin typeface="Segoe UI"/>
                <a:cs typeface="Segoe UI"/>
              </a:rPr>
              <a:t>Lack of planning time &amp; unrealistic expectations</a:t>
            </a:r>
            <a:endParaRPr lang="en-US" sz="1600">
              <a:ea typeface="Calibri"/>
              <a:cs typeface="Calibri"/>
            </a:endParaRPr>
          </a:p>
          <a:p>
            <a:pPr lvl="1"/>
            <a:r>
              <a:rPr lang="en-US" sz="1600">
                <a:latin typeface="Segoe UI"/>
                <a:cs typeface="Segoe UI"/>
              </a:rPr>
              <a:t>Self-managed teams were introduced quickly.</a:t>
            </a:r>
            <a:endParaRPr lang="en-US" sz="1600">
              <a:ea typeface="Calibri"/>
              <a:cs typeface="Calibri"/>
            </a:endParaRPr>
          </a:p>
          <a:p>
            <a:pPr lvl="1"/>
            <a:r>
              <a:rPr lang="en-US" sz="1600">
                <a:latin typeface="Segoe UI"/>
                <a:cs typeface="Segoe UI"/>
              </a:rPr>
              <a:t>Insufficient preparation led to failures.</a:t>
            </a:r>
            <a:endParaRPr lang="en-US" sz="1600">
              <a:ea typeface="Calibri"/>
              <a:cs typeface="Calibri"/>
            </a:endParaRPr>
          </a:p>
          <a:p>
            <a:r>
              <a:rPr lang="en-US" sz="1600" b="1">
                <a:latin typeface="Segoe UI"/>
                <a:cs typeface="Segoe UI"/>
              </a:rPr>
              <a:t>Limited decision-making skills</a:t>
            </a:r>
            <a:endParaRPr lang="en-US" sz="1600">
              <a:ea typeface="Calibri"/>
              <a:cs typeface="Calibri"/>
            </a:endParaRPr>
          </a:p>
          <a:p>
            <a:pPr lvl="1"/>
            <a:r>
              <a:rPr lang="en-US" sz="1600">
                <a:latin typeface="Segoe UI"/>
                <a:cs typeface="Segoe UI"/>
              </a:rPr>
              <a:t>Employees were empowered but not always trained.</a:t>
            </a:r>
            <a:endParaRPr lang="en-US" sz="1600">
              <a:ea typeface="Calibri"/>
              <a:cs typeface="Calibri"/>
            </a:endParaRPr>
          </a:p>
          <a:p>
            <a:pPr lvl="1"/>
            <a:r>
              <a:rPr lang="en-US" sz="1600">
                <a:latin typeface="Segoe UI"/>
                <a:cs typeface="Segoe UI"/>
              </a:rPr>
              <a:t>Resulted in poor decisions and inefficiency.</a:t>
            </a:r>
            <a:endParaRPr lang="en-US" sz="1600">
              <a:ea typeface="Calibri"/>
              <a:cs typeface="Calibri"/>
            </a:endParaRPr>
          </a:p>
          <a:p>
            <a:r>
              <a:rPr lang="en-US" sz="1600" b="1">
                <a:latin typeface="Segoe UI"/>
                <a:cs typeface="Segoe UI"/>
              </a:rPr>
              <a:t>Not all employees are suited for teamwork</a:t>
            </a:r>
            <a:endParaRPr lang="en-US" sz="1600">
              <a:ea typeface="Calibri"/>
              <a:cs typeface="Calibri"/>
            </a:endParaRPr>
          </a:p>
          <a:p>
            <a:pPr lvl="1"/>
            <a:r>
              <a:rPr lang="en-US" sz="1600">
                <a:latin typeface="Segoe UI"/>
                <a:cs typeface="Segoe UI"/>
              </a:rPr>
              <a:t>Some individuals disrupted team balance.</a:t>
            </a:r>
            <a:endParaRPr lang="en-US" sz="1600">
              <a:ea typeface="Calibri"/>
              <a:cs typeface="Calibri"/>
            </a:endParaRPr>
          </a:p>
          <a:p>
            <a:pPr lvl="1"/>
            <a:r>
              <a:rPr lang="en-US" sz="1600">
                <a:latin typeface="Segoe UI"/>
                <a:cs typeface="Segoe UI"/>
              </a:rPr>
              <a:t>Team effectiveness depends heavily on interpersonal compatibility.</a:t>
            </a:r>
            <a:endParaRPr lang="en-US" sz="1600">
              <a:ea typeface="Calibri"/>
              <a:cs typeface="Calibri"/>
            </a:endParaRPr>
          </a:p>
          <a:p>
            <a:r>
              <a:rPr lang="en-US" sz="1600" b="1">
                <a:latin typeface="Segoe UI"/>
                <a:cs typeface="Segoe UI"/>
              </a:rPr>
              <a:t>Cultural barriers (high power distance)</a:t>
            </a:r>
            <a:endParaRPr lang="en-US" sz="1600">
              <a:ea typeface="Calibri"/>
              <a:cs typeface="Calibri"/>
            </a:endParaRPr>
          </a:p>
          <a:p>
            <a:pPr lvl="1"/>
            <a:r>
              <a:rPr lang="en-US" sz="1600">
                <a:latin typeface="Segoe UI"/>
                <a:cs typeface="Segoe UI"/>
              </a:rPr>
              <a:t>Indian work culture traditionally prefers hierarchy and clear leadership.</a:t>
            </a:r>
            <a:endParaRPr lang="en-US" sz="1600">
              <a:ea typeface="Calibri"/>
              <a:cs typeface="Calibri"/>
            </a:endParaRPr>
          </a:p>
          <a:p>
            <a:pPr lvl="1"/>
            <a:r>
              <a:rPr lang="en-US" sz="1600">
                <a:latin typeface="Segoe UI"/>
                <a:cs typeface="Segoe UI"/>
              </a:rPr>
              <a:t>Employees may struggle with autonomy.</a:t>
            </a:r>
            <a:endParaRPr lang="en-US" sz="1600">
              <a:ea typeface="Calibri"/>
              <a:cs typeface="Calibri"/>
            </a:endParaRPr>
          </a:p>
          <a:p>
            <a:r>
              <a:rPr lang="en-US" sz="1600" b="1">
                <a:latin typeface="Segoe UI"/>
                <a:cs typeface="Segoe UI"/>
              </a:rPr>
              <a:t>Communication gaps at local levels</a:t>
            </a:r>
            <a:endParaRPr lang="en-US" sz="1600">
              <a:ea typeface="Calibri"/>
              <a:cs typeface="Calibri"/>
            </a:endParaRPr>
          </a:p>
          <a:p>
            <a:pPr lvl="1"/>
            <a:r>
              <a:rPr lang="en-US" sz="1600">
                <a:latin typeface="Segoe UI"/>
                <a:cs typeface="Segoe UI"/>
              </a:rPr>
              <a:t>While communication improved overall, execution at frontline levels sometimes failed.</a:t>
            </a:r>
            <a:endParaRPr lang="en-US" sz="1600">
              <a:ea typeface="Calibri"/>
              <a:cs typeface="Calibri"/>
            </a:endParaRPr>
          </a:p>
          <a:p>
            <a:endParaRPr lang="en-US" sz="3600" dirty="0">
              <a:ea typeface="Calibri"/>
              <a:cs typeface="Calibri"/>
            </a:endParaRPr>
          </a:p>
        </p:txBody>
      </p:sp>
    </p:spTree>
    <p:extLst>
      <p:ext uri="{BB962C8B-B14F-4D97-AF65-F5344CB8AC3E}">
        <p14:creationId xmlns:p14="http://schemas.microsoft.com/office/powerpoint/2010/main" val="18650644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B85E5-73B2-C39F-1053-C2B903006F5B}"/>
              </a:ext>
            </a:extLst>
          </p:cNvPr>
          <p:cNvSpPr>
            <a:spLocks noGrp="1"/>
          </p:cNvSpPr>
          <p:nvPr>
            <p:ph type="title"/>
          </p:nvPr>
        </p:nvSpPr>
        <p:spPr>
          <a:xfrm>
            <a:off x="838200" y="365125"/>
            <a:ext cx="10515600" cy="982663"/>
          </a:xfrm>
        </p:spPr>
        <p:txBody>
          <a:bodyPr>
            <a:normAutofit fontScale="90000"/>
          </a:bodyPr>
          <a:lstStyle/>
          <a:p>
            <a:pPr algn="ctr"/>
            <a:br>
              <a:rPr lang="en-US" sz="3600" b="1" dirty="0">
                <a:latin typeface="Segoe UI"/>
                <a:cs typeface="Segoe UI"/>
              </a:rPr>
            </a:br>
            <a:r>
              <a:rPr lang="en-US" sz="3600" b="1">
                <a:latin typeface="Segoe UI"/>
                <a:cs typeface="Segoe UI"/>
              </a:rPr>
              <a:t>How TTM Should Deal with These Challenges</a:t>
            </a:r>
            <a:endParaRPr lang="en-US" sz="36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1CC922F2-7A47-E696-2B79-4623F9C74066}"/>
              </a:ext>
            </a:extLst>
          </p:cNvPr>
          <p:cNvSpPr>
            <a:spLocks noGrp="1"/>
          </p:cNvSpPr>
          <p:nvPr>
            <p:ph idx="1"/>
          </p:nvPr>
        </p:nvSpPr>
        <p:spPr>
          <a:xfrm>
            <a:off x="838200" y="1357541"/>
            <a:ext cx="10515600" cy="5363707"/>
          </a:xfrm>
        </p:spPr>
        <p:txBody>
          <a:bodyPr vert="horz" lIns="91440" tIns="45720" rIns="91440" bIns="45720" rtlCol="0" anchor="t">
            <a:noAutofit/>
          </a:bodyPr>
          <a:lstStyle/>
          <a:p>
            <a:r>
              <a:rPr lang="en-US" sz="1400" b="1">
                <a:latin typeface="Segoe UI"/>
                <a:cs typeface="Segoe UI"/>
              </a:rPr>
              <a:t>Provide training and development</a:t>
            </a:r>
            <a:endParaRPr lang="en-US" sz="1400">
              <a:ea typeface="Calibri" panose="020F0502020204030204"/>
              <a:cs typeface="Calibri" panose="020F0502020204030204"/>
            </a:endParaRPr>
          </a:p>
          <a:p>
            <a:r>
              <a:rPr lang="en-US" sz="1400">
                <a:latin typeface="Segoe UI"/>
                <a:cs typeface="Segoe UI"/>
              </a:rPr>
              <a:t>Decision-making skills</a:t>
            </a:r>
            <a:endParaRPr lang="en-US" sz="1400">
              <a:ea typeface="Calibri"/>
              <a:cs typeface="Calibri"/>
            </a:endParaRPr>
          </a:p>
          <a:p>
            <a:r>
              <a:rPr lang="en-US" sz="1400">
                <a:latin typeface="Segoe UI"/>
                <a:cs typeface="Segoe UI"/>
              </a:rPr>
              <a:t>Problem-solving and conflict resolution</a:t>
            </a:r>
            <a:endParaRPr lang="en-US" sz="1400">
              <a:ea typeface="Calibri"/>
              <a:cs typeface="Calibri"/>
            </a:endParaRPr>
          </a:p>
          <a:p>
            <a:r>
              <a:rPr lang="en-US" sz="1400">
                <a:latin typeface="Segoe UI"/>
                <a:cs typeface="Segoe UI"/>
              </a:rPr>
              <a:t>Team collaboration skills</a:t>
            </a:r>
            <a:endParaRPr lang="en-US" sz="1400">
              <a:ea typeface="Calibri"/>
              <a:cs typeface="Calibri"/>
            </a:endParaRPr>
          </a:p>
          <a:p>
            <a:r>
              <a:rPr lang="en-US" sz="1400" b="1">
                <a:latin typeface="Segoe UI"/>
                <a:cs typeface="Segoe UI"/>
              </a:rPr>
              <a:t>Gradual implementation</a:t>
            </a:r>
            <a:endParaRPr lang="en-US" sz="1400">
              <a:ea typeface="Calibri"/>
              <a:cs typeface="Calibri"/>
            </a:endParaRPr>
          </a:p>
          <a:p>
            <a:r>
              <a:rPr lang="en-US" sz="1400">
                <a:latin typeface="Segoe UI"/>
                <a:cs typeface="Segoe UI"/>
              </a:rPr>
              <a:t>Introduce self-management in phases rather than abruptly.</a:t>
            </a:r>
            <a:endParaRPr lang="en-US" sz="1400">
              <a:ea typeface="Calibri"/>
              <a:cs typeface="Calibri"/>
            </a:endParaRPr>
          </a:p>
          <a:p>
            <a:r>
              <a:rPr lang="en-US" sz="1400" b="1">
                <a:latin typeface="Segoe UI"/>
                <a:cs typeface="Segoe UI"/>
              </a:rPr>
              <a:t>Strong coaching support</a:t>
            </a:r>
            <a:endParaRPr lang="en-US" sz="1400">
              <a:ea typeface="Calibri"/>
              <a:cs typeface="Calibri"/>
            </a:endParaRPr>
          </a:p>
          <a:p>
            <a:r>
              <a:rPr lang="en-US" sz="1400">
                <a:latin typeface="Segoe UI"/>
                <a:cs typeface="Segoe UI"/>
              </a:rPr>
              <a:t>Use team leaders as facilitators (not controllers).</a:t>
            </a:r>
            <a:endParaRPr lang="en-US" sz="1400">
              <a:ea typeface="Calibri"/>
              <a:cs typeface="Calibri"/>
            </a:endParaRPr>
          </a:p>
          <a:p>
            <a:r>
              <a:rPr lang="en-US" sz="1400">
                <a:latin typeface="Segoe UI"/>
                <a:cs typeface="Segoe UI"/>
              </a:rPr>
              <a:t>Coaches guide rather than command.</a:t>
            </a:r>
            <a:endParaRPr lang="en-US" sz="1400">
              <a:ea typeface="Calibri"/>
              <a:cs typeface="Calibri"/>
            </a:endParaRPr>
          </a:p>
          <a:p>
            <a:r>
              <a:rPr lang="en-US" sz="1400" b="1" dirty="0">
                <a:latin typeface="Segoe UI"/>
                <a:cs typeface="Segoe UI"/>
              </a:rPr>
              <a:t>Better team selection</a:t>
            </a:r>
            <a:endParaRPr lang="en-US" sz="1400">
              <a:ea typeface="Calibri"/>
              <a:cs typeface="Calibri"/>
            </a:endParaRPr>
          </a:p>
          <a:p>
            <a:r>
              <a:rPr lang="en-US" sz="1400" dirty="0">
                <a:latin typeface="Segoe UI"/>
                <a:cs typeface="Segoe UI"/>
              </a:rPr>
              <a:t>Choose employees with appropriate skills and attitudes.</a:t>
            </a:r>
            <a:endParaRPr lang="en-US" sz="1400">
              <a:ea typeface="Calibri"/>
              <a:cs typeface="Calibri"/>
            </a:endParaRPr>
          </a:p>
          <a:p>
            <a:r>
              <a:rPr lang="en-US" sz="1400">
                <a:latin typeface="Segoe UI"/>
                <a:cs typeface="Segoe UI"/>
              </a:rPr>
              <a:t>Ensure diversity but also compatibility.</a:t>
            </a:r>
            <a:endParaRPr lang="en-US" sz="1400">
              <a:ea typeface="Calibri"/>
              <a:cs typeface="Calibri"/>
            </a:endParaRPr>
          </a:p>
          <a:p>
            <a:r>
              <a:rPr lang="en-US" sz="1400" b="1">
                <a:latin typeface="Segoe UI"/>
                <a:cs typeface="Segoe UI"/>
              </a:rPr>
              <a:t>Align with culture</a:t>
            </a:r>
            <a:endParaRPr lang="en-US" sz="1400">
              <a:ea typeface="Calibri"/>
              <a:cs typeface="Calibri"/>
            </a:endParaRPr>
          </a:p>
          <a:p>
            <a:r>
              <a:rPr lang="en-US" sz="1400">
                <a:latin typeface="Segoe UI"/>
                <a:cs typeface="Segoe UI"/>
              </a:rPr>
              <a:t>Blend self-management with some hierarchical support.</a:t>
            </a:r>
            <a:endParaRPr lang="en-US" sz="1400">
              <a:ea typeface="Calibri"/>
              <a:cs typeface="Calibri"/>
            </a:endParaRPr>
          </a:p>
          <a:p>
            <a:r>
              <a:rPr lang="en-US" sz="1400">
                <a:latin typeface="Segoe UI"/>
                <a:cs typeface="Segoe UI"/>
              </a:rPr>
              <a:t>Avoid removing structure completely.</a:t>
            </a:r>
            <a:endParaRPr lang="en-US" sz="1400">
              <a:ea typeface="Calibri"/>
              <a:cs typeface="Calibri"/>
            </a:endParaRPr>
          </a:p>
          <a:p>
            <a:r>
              <a:rPr lang="en-US" sz="1400" b="1">
                <a:latin typeface="Segoe UI"/>
                <a:cs typeface="Segoe UI"/>
              </a:rPr>
              <a:t>Set clear goals and processes</a:t>
            </a:r>
            <a:endParaRPr lang="en-US" sz="1400">
              <a:ea typeface="Calibri"/>
              <a:cs typeface="Calibri"/>
            </a:endParaRPr>
          </a:p>
          <a:p>
            <a:r>
              <a:rPr lang="en-US" sz="1400">
                <a:latin typeface="Segoe UI"/>
                <a:cs typeface="Segoe UI"/>
              </a:rPr>
              <a:t>Even autonomous teams need clear performance standards.</a:t>
            </a:r>
            <a:endParaRPr lang="en-US" sz="1400">
              <a:ea typeface="Calibri"/>
              <a:cs typeface="Calibri"/>
            </a:endParaRPr>
          </a:p>
          <a:p>
            <a:endParaRPr lang="en-US" sz="3000" dirty="0">
              <a:ea typeface="Calibri"/>
              <a:cs typeface="Calibri"/>
            </a:endParaRPr>
          </a:p>
        </p:txBody>
      </p:sp>
    </p:spTree>
    <p:extLst>
      <p:ext uri="{BB962C8B-B14F-4D97-AF65-F5344CB8AC3E}">
        <p14:creationId xmlns:p14="http://schemas.microsoft.com/office/powerpoint/2010/main" val="1225340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A3914-A660-7007-1904-F2736A9CC868}"/>
              </a:ext>
            </a:extLst>
          </p:cNvPr>
          <p:cNvSpPr>
            <a:spLocks noGrp="1"/>
          </p:cNvSpPr>
          <p:nvPr>
            <p:ph type="title"/>
          </p:nvPr>
        </p:nvSpPr>
        <p:spPr>
          <a:xfrm>
            <a:off x="838200" y="365125"/>
            <a:ext cx="10515600" cy="994773"/>
          </a:xfrm>
        </p:spPr>
        <p:txBody>
          <a:bodyPr>
            <a:normAutofit fontScale="90000"/>
          </a:bodyPr>
          <a:lstStyle/>
          <a:p>
            <a:br>
              <a:rPr lang="en-US" b="1" dirty="0">
                <a:latin typeface="Segoe UI"/>
                <a:cs typeface="Segoe UI"/>
              </a:rPr>
            </a:br>
            <a:r>
              <a:rPr lang="en-US" sz="3600" b="1" dirty="0">
                <a:latin typeface="Segoe UI"/>
                <a:cs typeface="Segoe UI"/>
              </a:rPr>
              <a:t>Q2. What factors should be </a:t>
            </a:r>
            <a:r>
              <a:rPr lang="en-US" sz="3600" b="1">
                <a:latin typeface="Segoe UI"/>
                <a:cs typeface="Segoe UI"/>
              </a:rPr>
              <a:t>considered</a:t>
            </a:r>
            <a:r>
              <a:rPr lang="en-US" sz="3600" b="1" dirty="0">
                <a:latin typeface="Segoe UI"/>
                <a:cs typeface="Segoe UI"/>
              </a:rPr>
              <a:t> </a:t>
            </a:r>
            <a:r>
              <a:rPr lang="en-US" sz="3600" b="1">
                <a:latin typeface="Segoe UI"/>
                <a:cs typeface="Segoe UI"/>
              </a:rPr>
              <a:t>when implementing self-managed teams?</a:t>
            </a:r>
            <a:endParaRPr lang="en-US" sz="36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CB0E3A57-3874-C685-63AD-BC5A345E0265}"/>
              </a:ext>
            </a:extLst>
          </p:cNvPr>
          <p:cNvSpPr>
            <a:spLocks noGrp="1"/>
          </p:cNvSpPr>
          <p:nvPr>
            <p:ph idx="1"/>
          </p:nvPr>
        </p:nvSpPr>
        <p:spPr>
          <a:xfrm>
            <a:off x="838200" y="1506649"/>
            <a:ext cx="10515600" cy="5131058"/>
          </a:xfrm>
        </p:spPr>
        <p:txBody>
          <a:bodyPr vert="horz" lIns="91440" tIns="45720" rIns="91440" bIns="45720" rtlCol="0" anchor="t">
            <a:noAutofit/>
          </a:bodyPr>
          <a:lstStyle/>
          <a:p>
            <a:r>
              <a:rPr lang="en-US" sz="1400" b="1">
                <a:latin typeface="Segoe UI"/>
                <a:cs typeface="Segoe UI"/>
              </a:rPr>
              <a:t>Employee skills and experience</a:t>
            </a:r>
            <a:endParaRPr lang="en-US" sz="1400">
              <a:ea typeface="Calibri" panose="020F0502020204030204"/>
              <a:cs typeface="Calibri" panose="020F0502020204030204"/>
            </a:endParaRPr>
          </a:p>
          <a:p>
            <a:r>
              <a:rPr lang="en-US" sz="1400">
                <a:latin typeface="Segoe UI"/>
                <a:cs typeface="Segoe UI"/>
              </a:rPr>
              <a:t>Teams need capable, trained individuals.</a:t>
            </a:r>
            <a:endParaRPr lang="en-US" sz="1400">
              <a:ea typeface="Calibri"/>
              <a:cs typeface="Calibri"/>
            </a:endParaRPr>
          </a:p>
          <a:p>
            <a:r>
              <a:rPr lang="en-US" sz="1400" b="1">
                <a:latin typeface="Segoe UI"/>
                <a:cs typeface="Segoe UI"/>
              </a:rPr>
              <a:t>Cultural context</a:t>
            </a:r>
            <a:endParaRPr lang="en-US" sz="1400">
              <a:ea typeface="Calibri"/>
              <a:cs typeface="Calibri"/>
            </a:endParaRPr>
          </a:p>
          <a:p>
            <a:r>
              <a:rPr lang="en-US" sz="1400">
                <a:latin typeface="Segoe UI"/>
                <a:cs typeface="Segoe UI"/>
              </a:rPr>
              <a:t>High power distance cultures may resist autonomy.</a:t>
            </a:r>
            <a:endParaRPr lang="en-US" sz="1400">
              <a:ea typeface="Calibri"/>
              <a:cs typeface="Calibri"/>
            </a:endParaRPr>
          </a:p>
          <a:p>
            <a:r>
              <a:rPr lang="en-US" sz="1400" b="1">
                <a:latin typeface="Segoe UI"/>
                <a:cs typeface="Segoe UI"/>
              </a:rPr>
              <a:t>Nature of work</a:t>
            </a:r>
            <a:endParaRPr lang="en-US" sz="1400">
              <a:ea typeface="Calibri"/>
              <a:cs typeface="Calibri"/>
            </a:endParaRPr>
          </a:p>
          <a:p>
            <a:r>
              <a:rPr lang="en-US" sz="1400">
                <a:latin typeface="Segoe UI"/>
                <a:cs typeface="Segoe UI"/>
              </a:rPr>
              <a:t>Tasks must allow flexibility and collaboration.</a:t>
            </a:r>
            <a:endParaRPr lang="en-US" sz="1400">
              <a:ea typeface="Calibri"/>
              <a:cs typeface="Calibri"/>
            </a:endParaRPr>
          </a:p>
          <a:p>
            <a:r>
              <a:rPr lang="en-US" sz="1400" b="1" dirty="0" err="1">
                <a:latin typeface="Segoe UI"/>
                <a:cs typeface="Segoe UI"/>
              </a:rPr>
              <a:t>Organisational</a:t>
            </a:r>
            <a:r>
              <a:rPr lang="en-US" sz="1400" b="1" dirty="0">
                <a:latin typeface="Segoe UI"/>
                <a:cs typeface="Segoe UI"/>
              </a:rPr>
              <a:t> support</a:t>
            </a:r>
            <a:endParaRPr lang="en-US" sz="1400">
              <a:ea typeface="Calibri"/>
              <a:cs typeface="Calibri"/>
            </a:endParaRPr>
          </a:p>
          <a:p>
            <a:r>
              <a:rPr lang="en-US" sz="1400">
                <a:latin typeface="Segoe UI"/>
                <a:cs typeface="Segoe UI"/>
              </a:rPr>
              <a:t>HR involvement is crucial (feedback systems, skill mapping, rewards).</a:t>
            </a:r>
            <a:endParaRPr lang="en-US" sz="1400">
              <a:ea typeface="Calibri"/>
              <a:cs typeface="Calibri"/>
            </a:endParaRPr>
          </a:p>
          <a:p>
            <a:r>
              <a:rPr lang="en-US" sz="1400" b="1">
                <a:latin typeface="Segoe UI"/>
                <a:cs typeface="Segoe UI"/>
              </a:rPr>
              <a:t>Leadership style</a:t>
            </a:r>
            <a:endParaRPr lang="en-US" sz="1400">
              <a:ea typeface="Calibri"/>
              <a:cs typeface="Calibri"/>
            </a:endParaRPr>
          </a:p>
          <a:p>
            <a:r>
              <a:rPr lang="en-US" sz="1400">
                <a:latin typeface="Segoe UI"/>
                <a:cs typeface="Segoe UI"/>
              </a:rPr>
              <a:t>Shift from directive to coaching leadership.</a:t>
            </a:r>
            <a:endParaRPr lang="en-US" sz="1400">
              <a:ea typeface="Calibri"/>
              <a:cs typeface="Calibri"/>
            </a:endParaRPr>
          </a:p>
          <a:p>
            <a:r>
              <a:rPr lang="en-US" sz="1400" b="1">
                <a:latin typeface="Segoe UI"/>
                <a:cs typeface="Segoe UI"/>
              </a:rPr>
              <a:t>Communication systems</a:t>
            </a:r>
            <a:endParaRPr lang="en-US" sz="1400">
              <a:ea typeface="Calibri"/>
              <a:cs typeface="Calibri"/>
            </a:endParaRPr>
          </a:p>
          <a:p>
            <a:r>
              <a:rPr lang="en-US" sz="1400">
                <a:latin typeface="Segoe UI"/>
                <a:cs typeface="Segoe UI"/>
              </a:rPr>
              <a:t>Regular meetings and transparent communication channels.</a:t>
            </a:r>
            <a:endParaRPr lang="en-US" sz="1400">
              <a:ea typeface="Calibri"/>
              <a:cs typeface="Calibri"/>
            </a:endParaRPr>
          </a:p>
          <a:p>
            <a:r>
              <a:rPr lang="en-US" sz="1400" b="1">
                <a:latin typeface="Segoe UI"/>
                <a:cs typeface="Segoe UI"/>
              </a:rPr>
              <a:t>Performance measurement</a:t>
            </a:r>
            <a:endParaRPr lang="en-US" sz="1400">
              <a:ea typeface="Calibri"/>
              <a:cs typeface="Calibri"/>
            </a:endParaRPr>
          </a:p>
          <a:p>
            <a:r>
              <a:rPr lang="en-US" sz="1400">
                <a:latin typeface="Segoe UI"/>
                <a:cs typeface="Segoe UI"/>
              </a:rPr>
              <a:t>Clear criteria for evaluation and accountability.</a:t>
            </a:r>
            <a:endParaRPr lang="en-US" sz="1400">
              <a:ea typeface="Calibri"/>
              <a:cs typeface="Calibri"/>
            </a:endParaRPr>
          </a:p>
          <a:p>
            <a:r>
              <a:rPr lang="en-US" sz="1400" b="1">
                <a:latin typeface="Segoe UI"/>
                <a:cs typeface="Segoe UI"/>
              </a:rPr>
              <a:t>Technology and process structure</a:t>
            </a:r>
            <a:endParaRPr lang="en-US" sz="1400">
              <a:ea typeface="Calibri"/>
              <a:cs typeface="Calibri"/>
            </a:endParaRPr>
          </a:p>
          <a:p>
            <a:r>
              <a:rPr lang="en-US" sz="1400">
                <a:latin typeface="Segoe UI"/>
                <a:cs typeface="Segoe UI"/>
              </a:rPr>
              <a:t>Clearly defined workflows, roles, and required skills.</a:t>
            </a:r>
            <a:endParaRPr lang="en-US" sz="1400">
              <a:ea typeface="Calibri"/>
              <a:cs typeface="Calibri"/>
            </a:endParaRPr>
          </a:p>
          <a:p>
            <a:endParaRPr lang="en-US" sz="3600" dirty="0">
              <a:ea typeface="Calibri"/>
              <a:cs typeface="Calibri"/>
            </a:endParaRPr>
          </a:p>
        </p:txBody>
      </p:sp>
    </p:spTree>
    <p:extLst>
      <p:ext uri="{BB962C8B-B14F-4D97-AF65-F5344CB8AC3E}">
        <p14:creationId xmlns:p14="http://schemas.microsoft.com/office/powerpoint/2010/main" val="35565567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E5A0B-BAEF-CEF0-CDF5-A3FAA69B170C}"/>
              </a:ext>
            </a:extLst>
          </p:cNvPr>
          <p:cNvSpPr>
            <a:spLocks noGrp="1"/>
          </p:cNvSpPr>
          <p:nvPr>
            <p:ph type="title"/>
          </p:nvPr>
        </p:nvSpPr>
        <p:spPr>
          <a:xfrm>
            <a:off x="838200" y="365125"/>
            <a:ext cx="10515600" cy="793936"/>
          </a:xfrm>
        </p:spPr>
        <p:txBody>
          <a:bodyPr>
            <a:normAutofit fontScale="90000"/>
          </a:bodyPr>
          <a:lstStyle/>
          <a:p>
            <a:br>
              <a:rPr lang="en-US" sz="2800" dirty="0">
                <a:latin typeface="Calibri"/>
                <a:ea typeface="Calibri"/>
                <a:cs typeface="Calibri"/>
              </a:rPr>
            </a:br>
            <a:br>
              <a:rPr lang="en-US" sz="2800" dirty="0">
                <a:latin typeface="Calibri"/>
                <a:ea typeface="Calibri"/>
                <a:cs typeface="Calibri"/>
              </a:rPr>
            </a:br>
            <a:r>
              <a:rPr lang="en-US" sz="3100" b="1">
                <a:latin typeface="Calibri"/>
                <a:ea typeface="Calibri"/>
                <a:cs typeface="Calibri"/>
              </a:rPr>
              <a:t>Q3. Would the different group development stages apply to this team? How</a:t>
            </a:r>
            <a:r>
              <a:rPr lang="en-US" sz="3100" b="1" dirty="0">
                <a:latin typeface="Calibri"/>
                <a:ea typeface="Calibri"/>
                <a:cs typeface="Calibri"/>
              </a:rPr>
              <a:t>?</a:t>
            </a:r>
          </a:p>
          <a:p>
            <a:endParaRPr lang="en-US" sz="1100" dirty="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E55784A0-01DF-B6CC-A5B0-17218B556DA5}"/>
              </a:ext>
            </a:extLst>
          </p:cNvPr>
          <p:cNvSpPr>
            <a:spLocks noGrp="1"/>
          </p:cNvSpPr>
          <p:nvPr>
            <p:ph idx="1"/>
          </p:nvPr>
        </p:nvSpPr>
        <p:spPr>
          <a:xfrm>
            <a:off x="838200" y="1530277"/>
            <a:ext cx="10515600" cy="5083802"/>
          </a:xfrm>
        </p:spPr>
        <p:txBody>
          <a:bodyPr vert="horz" lIns="91440" tIns="45720" rIns="91440" bIns="45720" rtlCol="0" anchor="t">
            <a:noAutofit/>
          </a:bodyPr>
          <a:lstStyle/>
          <a:p>
            <a:r>
              <a:rPr lang="en-US" sz="2000">
                <a:latin typeface="Segoe UI"/>
                <a:cs typeface="Segoe UI"/>
              </a:rPr>
              <a:t>Yes, </a:t>
            </a:r>
            <a:r>
              <a:rPr lang="en-US" sz="2000" b="1">
                <a:latin typeface="Segoe UI"/>
                <a:cs typeface="Segoe UI"/>
              </a:rPr>
              <a:t>Tuckman’s group development stages</a:t>
            </a:r>
            <a:r>
              <a:rPr lang="en-US" sz="2000">
                <a:latin typeface="Segoe UI"/>
                <a:cs typeface="Segoe UI"/>
              </a:rPr>
              <a:t> clearly apply:</a:t>
            </a:r>
            <a:endParaRPr lang="en-US" sz="2000">
              <a:ea typeface="Calibri" panose="020F0502020204030204"/>
              <a:cs typeface="Calibri" panose="020F0502020204030204"/>
            </a:endParaRPr>
          </a:p>
          <a:p>
            <a:r>
              <a:rPr lang="en-US" b="1"/>
              <a:t>1. Forming</a:t>
            </a:r>
            <a:endParaRPr lang="en-US" dirty="0">
              <a:ea typeface="Calibri"/>
              <a:cs typeface="Calibri"/>
            </a:endParaRPr>
          </a:p>
          <a:p>
            <a:r>
              <a:rPr lang="en-US" sz="1600">
                <a:latin typeface="Segoe UI"/>
                <a:cs typeface="Segoe UI"/>
              </a:rPr>
              <a:t>Teams are newly created.</a:t>
            </a:r>
            <a:endParaRPr lang="en-US" sz="1600">
              <a:ea typeface="Calibri"/>
              <a:cs typeface="Calibri"/>
            </a:endParaRPr>
          </a:p>
          <a:p>
            <a:r>
              <a:rPr lang="en-US" sz="1600">
                <a:latin typeface="Segoe UI"/>
                <a:cs typeface="Segoe UI"/>
              </a:rPr>
              <a:t>Members rely on guidance and are uncertain.</a:t>
            </a:r>
            <a:endParaRPr lang="en-US" sz="1600">
              <a:ea typeface="Calibri"/>
              <a:cs typeface="Calibri"/>
            </a:endParaRPr>
          </a:p>
          <a:p>
            <a:r>
              <a:rPr lang="en-US" b="1"/>
              <a:t>2. Storming</a:t>
            </a:r>
            <a:endParaRPr lang="en-US" dirty="0">
              <a:ea typeface="Calibri"/>
              <a:cs typeface="Calibri"/>
            </a:endParaRPr>
          </a:p>
          <a:p>
            <a:r>
              <a:rPr lang="en-US" sz="1600">
                <a:latin typeface="Segoe UI"/>
                <a:cs typeface="Segoe UI"/>
              </a:rPr>
              <a:t>Conflicts arise due to: </a:t>
            </a:r>
            <a:endParaRPr lang="en-US" sz="1600">
              <a:ea typeface="Calibri"/>
              <a:cs typeface="Calibri"/>
            </a:endParaRPr>
          </a:p>
          <a:p>
            <a:pPr lvl="1"/>
            <a:r>
              <a:rPr lang="en-US" sz="1600">
                <a:latin typeface="Segoe UI"/>
                <a:cs typeface="Segoe UI"/>
              </a:rPr>
              <a:t>Lack of decision-making skills</a:t>
            </a:r>
            <a:endParaRPr lang="en-US" sz="1600">
              <a:ea typeface="Calibri"/>
              <a:cs typeface="Calibri"/>
            </a:endParaRPr>
          </a:p>
          <a:p>
            <a:pPr lvl="1"/>
            <a:r>
              <a:rPr lang="en-US" sz="1600">
                <a:latin typeface="Segoe UI"/>
                <a:cs typeface="Segoe UI"/>
              </a:rPr>
              <a:t>Role ambiguity</a:t>
            </a:r>
            <a:endParaRPr lang="en-US" sz="1600">
              <a:ea typeface="Calibri"/>
              <a:cs typeface="Calibri"/>
            </a:endParaRPr>
          </a:p>
          <a:p>
            <a:pPr lvl="1"/>
            <a:r>
              <a:rPr lang="en-US" sz="1600">
                <a:latin typeface="Segoe UI"/>
                <a:cs typeface="Segoe UI"/>
              </a:rPr>
              <a:t>Cultural resistance</a:t>
            </a:r>
            <a:endParaRPr lang="en-US" sz="1600">
              <a:ea typeface="Calibri"/>
              <a:cs typeface="Calibri"/>
            </a:endParaRPr>
          </a:p>
          <a:p>
            <a:pPr lvl="1"/>
            <a:r>
              <a:rPr lang="en-US" b="1"/>
              <a:t>3. Norming</a:t>
            </a:r>
            <a:endParaRPr lang="en-US">
              <a:ea typeface="Calibri"/>
              <a:cs typeface="Calibri"/>
            </a:endParaRPr>
          </a:p>
          <a:p>
            <a:r>
              <a:rPr lang="en-US" sz="1600">
                <a:latin typeface="Segoe UI"/>
                <a:cs typeface="Segoe UI"/>
              </a:rPr>
              <a:t>Teams develop: </a:t>
            </a:r>
            <a:endParaRPr lang="en-US" sz="1600">
              <a:ea typeface="Calibri"/>
              <a:cs typeface="Calibri"/>
            </a:endParaRPr>
          </a:p>
          <a:p>
            <a:pPr lvl="1"/>
            <a:r>
              <a:rPr lang="en-US" sz="1600">
                <a:latin typeface="Segoe UI"/>
                <a:cs typeface="Segoe UI"/>
              </a:rPr>
              <a:t>Shared norms</a:t>
            </a:r>
            <a:endParaRPr lang="en-US" sz="1600">
              <a:ea typeface="Calibri"/>
              <a:cs typeface="Calibri"/>
            </a:endParaRPr>
          </a:p>
          <a:p>
            <a:pPr lvl="1"/>
            <a:r>
              <a:rPr lang="en-US" sz="1600">
                <a:latin typeface="Segoe UI"/>
                <a:cs typeface="Segoe UI"/>
              </a:rPr>
              <a:t>Better relationships</a:t>
            </a:r>
            <a:endParaRPr lang="en-US" sz="1600">
              <a:ea typeface="Calibri"/>
              <a:cs typeface="Calibri"/>
            </a:endParaRPr>
          </a:p>
          <a:p>
            <a:pPr lvl="1"/>
            <a:r>
              <a:rPr lang="en-US" sz="1600">
                <a:latin typeface="Segoe UI"/>
                <a:cs typeface="Segoe UI"/>
              </a:rPr>
              <a:t>Improved communication</a:t>
            </a:r>
            <a:endParaRPr lang="en-US" sz="1600">
              <a:ea typeface="Calibri"/>
              <a:cs typeface="Calibri"/>
            </a:endParaRPr>
          </a:p>
          <a:p>
            <a:pPr lvl="1"/>
            <a:endParaRPr lang="en-US" sz="1000" dirty="0">
              <a:latin typeface="Segoe UI"/>
              <a:cs typeface="Segoe UI"/>
            </a:endParaRPr>
          </a:p>
          <a:p>
            <a:endParaRPr lang="en-US" dirty="0">
              <a:ea typeface="Calibri"/>
              <a:cs typeface="Calibri"/>
            </a:endParaRPr>
          </a:p>
        </p:txBody>
      </p:sp>
    </p:spTree>
    <p:extLst>
      <p:ext uri="{BB962C8B-B14F-4D97-AF65-F5344CB8AC3E}">
        <p14:creationId xmlns:p14="http://schemas.microsoft.com/office/powerpoint/2010/main" val="17349614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6F4BF-8341-C0E7-6171-925E53B8DF1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A0DACA8-0499-4117-ED2D-2798973AFD68}"/>
              </a:ext>
            </a:extLst>
          </p:cNvPr>
          <p:cNvSpPr>
            <a:spLocks noGrp="1"/>
          </p:cNvSpPr>
          <p:nvPr>
            <p:ph idx="1"/>
          </p:nvPr>
        </p:nvSpPr>
        <p:spPr/>
        <p:txBody>
          <a:bodyPr vert="horz" lIns="91440" tIns="45720" rIns="91440" bIns="45720" rtlCol="0" anchor="t">
            <a:normAutofit/>
          </a:bodyPr>
          <a:lstStyle/>
          <a:p>
            <a:r>
              <a:rPr lang="en-US" b="1"/>
              <a:t>4. Performing</a:t>
            </a:r>
            <a:endParaRPr lang="en-US">
              <a:ea typeface="Calibri" panose="020F0502020204030204"/>
              <a:cs typeface="Calibri" panose="020F0502020204030204"/>
            </a:endParaRPr>
          </a:p>
          <a:p>
            <a:r>
              <a:rPr lang="en-US" sz="2000">
                <a:latin typeface="Segoe UI"/>
                <a:cs typeface="Segoe UI"/>
              </a:rPr>
              <a:t>Teams become: </a:t>
            </a:r>
            <a:endParaRPr lang="en-US" sz="2000">
              <a:ea typeface="Calibri"/>
              <a:cs typeface="Calibri"/>
            </a:endParaRPr>
          </a:p>
          <a:p>
            <a:pPr lvl="1"/>
            <a:r>
              <a:rPr lang="en-US" sz="2000">
                <a:latin typeface="Segoe UI"/>
                <a:cs typeface="Segoe UI"/>
              </a:rPr>
              <a:t>Productive</a:t>
            </a:r>
            <a:endParaRPr lang="en-US" sz="2000">
              <a:ea typeface="Calibri"/>
              <a:cs typeface="Calibri"/>
            </a:endParaRPr>
          </a:p>
          <a:p>
            <a:pPr lvl="1"/>
            <a:r>
              <a:rPr lang="en-US" sz="2000">
                <a:latin typeface="Segoe UI"/>
                <a:cs typeface="Segoe UI"/>
              </a:rPr>
              <a:t>Self-reliant</a:t>
            </a:r>
            <a:endParaRPr lang="en-US" sz="2000">
              <a:ea typeface="Calibri"/>
              <a:cs typeface="Calibri"/>
            </a:endParaRPr>
          </a:p>
          <a:p>
            <a:pPr lvl="1"/>
            <a:r>
              <a:rPr lang="en-US" sz="2000">
                <a:latin typeface="Segoe UI"/>
                <a:cs typeface="Segoe UI"/>
              </a:rPr>
              <a:t>Motivated</a:t>
            </a:r>
            <a:endParaRPr lang="en-US" sz="2000">
              <a:ea typeface="Calibri"/>
              <a:cs typeface="Calibri"/>
            </a:endParaRPr>
          </a:p>
          <a:p>
            <a:pPr marL="0" indent="0">
              <a:buNone/>
            </a:pPr>
            <a:endParaRPr lang="en-US" sz="1100" dirty="0">
              <a:latin typeface="Segoe UI"/>
              <a:cs typeface="Segoe UI"/>
            </a:endParaRPr>
          </a:p>
          <a:p>
            <a:r>
              <a:rPr lang="en-US" sz="2400" b="1">
                <a:latin typeface="Calibri"/>
                <a:ea typeface="Calibri"/>
                <a:cs typeface="Calibri"/>
              </a:rPr>
              <a:t>Adjourning (if applicable)</a:t>
            </a:r>
            <a:endParaRPr lang="en-US" sz="2400">
              <a:latin typeface="Calibri"/>
              <a:ea typeface="Calibri"/>
              <a:cs typeface="Calibri"/>
            </a:endParaRPr>
          </a:p>
          <a:p>
            <a:r>
              <a:rPr lang="en-US" sz="2000">
                <a:latin typeface="Segoe UI"/>
                <a:cs typeface="Segoe UI"/>
              </a:rPr>
              <a:t>If projects end, teams may disband.</a:t>
            </a:r>
            <a:endParaRPr lang="en-US" sz="2000">
              <a:ea typeface="Calibri"/>
              <a:cs typeface="Calibri"/>
            </a:endParaRPr>
          </a:p>
          <a:p>
            <a:r>
              <a:rPr lang="en-US" sz="2000">
                <a:latin typeface="Segoe UI"/>
                <a:cs typeface="Segoe UI"/>
              </a:rPr>
              <a:t>In TTM:</a:t>
            </a:r>
            <a:endParaRPr lang="en-US" sz="2000">
              <a:ea typeface="Calibri"/>
              <a:cs typeface="Calibri"/>
            </a:endParaRPr>
          </a:p>
          <a:p>
            <a:r>
              <a:rPr lang="en-US" sz="2000">
                <a:latin typeface="Segoe UI"/>
                <a:cs typeface="Segoe UI"/>
              </a:rPr>
              <a:t>Early failures reflect the </a:t>
            </a:r>
            <a:r>
              <a:rPr lang="en-US" sz="2000" b="1">
                <a:latin typeface="Segoe UI"/>
                <a:cs typeface="Segoe UI"/>
              </a:rPr>
              <a:t>storming stage</a:t>
            </a:r>
            <a:r>
              <a:rPr lang="en-US" sz="2000">
                <a:latin typeface="Segoe UI"/>
                <a:cs typeface="Segoe UI"/>
              </a:rPr>
              <a:t>.</a:t>
            </a:r>
            <a:endParaRPr lang="en-US" sz="2000">
              <a:ea typeface="Calibri"/>
              <a:cs typeface="Calibri"/>
            </a:endParaRPr>
          </a:p>
          <a:p>
            <a:r>
              <a:rPr lang="en-US" sz="2000">
                <a:latin typeface="Segoe UI"/>
                <a:cs typeface="Segoe UI"/>
              </a:rPr>
              <a:t>Improvements through training and adaptation reflect </a:t>
            </a:r>
            <a:r>
              <a:rPr lang="en-US" sz="2000" b="1">
                <a:latin typeface="Segoe UI"/>
                <a:cs typeface="Segoe UI"/>
              </a:rPr>
              <a:t>norming and performing</a:t>
            </a:r>
            <a:r>
              <a:rPr lang="en-US" sz="2000">
                <a:latin typeface="Segoe UI"/>
                <a:cs typeface="Segoe UI"/>
              </a:rPr>
              <a:t>.</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23796957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8AD3F-A848-0B0A-6612-BA34F51C16B4}"/>
              </a:ext>
            </a:extLst>
          </p:cNvPr>
          <p:cNvSpPr>
            <a:spLocks noGrp="1"/>
          </p:cNvSpPr>
          <p:nvPr>
            <p:ph type="title"/>
          </p:nvPr>
        </p:nvSpPr>
        <p:spPr>
          <a:xfrm>
            <a:off x="838200" y="365125"/>
            <a:ext cx="10515600" cy="1112912"/>
          </a:xfrm>
        </p:spPr>
        <p:txBody>
          <a:bodyPr>
            <a:normAutofit fontScale="90000"/>
          </a:bodyPr>
          <a:lstStyle/>
          <a:p>
            <a:br>
              <a:rPr lang="en-US" b="1" dirty="0">
                <a:latin typeface="Segoe UI"/>
                <a:cs typeface="Segoe UI"/>
              </a:rPr>
            </a:br>
            <a:r>
              <a:rPr lang="en-US" sz="4000" b="1">
                <a:latin typeface="Segoe UI"/>
                <a:cs typeface="Segoe UI"/>
              </a:rPr>
              <a:t>Q4. Did TTM implement self-managed teams well? Why?</a:t>
            </a:r>
            <a:endParaRPr lang="en-US" sz="40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20C35AB1-61F0-0E19-E43C-859F1EF08AAC}"/>
              </a:ext>
            </a:extLst>
          </p:cNvPr>
          <p:cNvSpPr>
            <a:spLocks noGrp="1"/>
          </p:cNvSpPr>
          <p:nvPr>
            <p:ph idx="1"/>
          </p:nvPr>
        </p:nvSpPr>
        <p:spPr>
          <a:xfrm>
            <a:off x="838200" y="1601161"/>
            <a:ext cx="10515600" cy="5142871"/>
          </a:xfrm>
        </p:spPr>
        <p:txBody>
          <a:bodyPr vert="horz" lIns="91440" tIns="45720" rIns="91440" bIns="45720" rtlCol="0" anchor="t">
            <a:noAutofit/>
          </a:bodyPr>
          <a:lstStyle/>
          <a:p>
            <a:r>
              <a:rPr lang="en-US" sz="3200" b="1"/>
              <a:t>Overall: Partially successful (mixed results)</a:t>
            </a:r>
            <a:endParaRPr lang="en-US" sz="3200">
              <a:ea typeface="Calibri" panose="020F0502020204030204"/>
              <a:cs typeface="Calibri" panose="020F0502020204030204"/>
            </a:endParaRPr>
          </a:p>
          <a:p>
            <a:r>
              <a:rPr lang="en-US" sz="3200" b="1"/>
              <a:t>Strengths</a:t>
            </a:r>
            <a:endParaRPr lang="en-US" sz="3200">
              <a:ea typeface="Calibri"/>
              <a:cs typeface="Calibri"/>
            </a:endParaRPr>
          </a:p>
          <a:p>
            <a:r>
              <a:rPr lang="en-US" sz="1600">
                <a:latin typeface="Segoe UI"/>
                <a:cs typeface="Segoe UI"/>
              </a:rPr>
              <a:t>Increased </a:t>
            </a:r>
            <a:r>
              <a:rPr lang="en-US" sz="1600" b="1">
                <a:latin typeface="Segoe UI"/>
                <a:cs typeface="Segoe UI"/>
              </a:rPr>
              <a:t>motivation, ownership, and accountability</a:t>
            </a:r>
            <a:endParaRPr lang="en-US" sz="1600">
              <a:ea typeface="Calibri"/>
              <a:cs typeface="Calibri"/>
            </a:endParaRPr>
          </a:p>
          <a:p>
            <a:r>
              <a:rPr lang="en-US" sz="1600">
                <a:latin typeface="Segoe UI"/>
                <a:cs typeface="Segoe UI"/>
              </a:rPr>
              <a:t>Improved </a:t>
            </a:r>
            <a:r>
              <a:rPr lang="en-US" sz="1600" b="1">
                <a:latin typeface="Segoe UI"/>
                <a:cs typeface="Segoe UI"/>
              </a:rPr>
              <a:t>problem-solving and collaboration</a:t>
            </a:r>
            <a:endParaRPr lang="en-US" sz="1600">
              <a:ea typeface="Calibri"/>
              <a:cs typeface="Calibri"/>
            </a:endParaRPr>
          </a:p>
          <a:p>
            <a:r>
              <a:rPr lang="en-US" sz="1600">
                <a:latin typeface="Segoe UI"/>
                <a:cs typeface="Segoe UI"/>
              </a:rPr>
              <a:t>Strong </a:t>
            </a:r>
            <a:r>
              <a:rPr lang="en-US" sz="1600" b="1">
                <a:latin typeface="Segoe UI"/>
                <a:cs typeface="Segoe UI"/>
              </a:rPr>
              <a:t>HR involvement (feedback, skill mapping)</a:t>
            </a:r>
            <a:endParaRPr lang="en-US" sz="1600">
              <a:ea typeface="Calibri"/>
              <a:cs typeface="Calibri"/>
            </a:endParaRPr>
          </a:p>
          <a:p>
            <a:r>
              <a:rPr lang="en-US" sz="1600">
                <a:latin typeface="Segoe UI"/>
                <a:cs typeface="Segoe UI"/>
              </a:rPr>
              <a:t>Continuous </a:t>
            </a:r>
            <a:r>
              <a:rPr lang="en-US" sz="1600" b="1">
                <a:latin typeface="Segoe UI"/>
                <a:cs typeface="Segoe UI"/>
              </a:rPr>
              <a:t>adaptation and improvement</a:t>
            </a:r>
            <a:endParaRPr lang="en-US" sz="1600">
              <a:ea typeface="Calibri"/>
              <a:cs typeface="Calibri"/>
            </a:endParaRPr>
          </a:p>
          <a:p>
            <a:r>
              <a:rPr lang="en-US" sz="1600">
                <a:latin typeface="Segoe UI"/>
                <a:cs typeface="Segoe UI"/>
              </a:rPr>
              <a:t>Use of </a:t>
            </a:r>
            <a:r>
              <a:rPr lang="en-US" sz="1600" b="1">
                <a:latin typeface="Segoe UI"/>
                <a:cs typeface="Segoe UI"/>
              </a:rPr>
              <a:t>coaches instead of traditional managers</a:t>
            </a:r>
            <a:endParaRPr lang="en-US" sz="1600">
              <a:ea typeface="Calibri"/>
              <a:cs typeface="Calibri"/>
            </a:endParaRPr>
          </a:p>
          <a:p>
            <a:r>
              <a:rPr lang="en-US" sz="3200" b="1"/>
              <a:t>Weaknesses</a:t>
            </a:r>
            <a:endParaRPr lang="en-US" sz="3200">
              <a:ea typeface="Calibri"/>
              <a:cs typeface="Calibri"/>
            </a:endParaRPr>
          </a:p>
          <a:p>
            <a:r>
              <a:rPr lang="en-US" sz="1600" dirty="0">
                <a:latin typeface="Segoe UI"/>
                <a:cs typeface="Segoe UI"/>
              </a:rPr>
              <a:t>Poor initial planning</a:t>
            </a:r>
            <a:endParaRPr lang="en-US" sz="1600">
              <a:ea typeface="Calibri"/>
              <a:cs typeface="Calibri"/>
            </a:endParaRPr>
          </a:p>
          <a:p>
            <a:r>
              <a:rPr lang="en-US" sz="1600">
                <a:latin typeface="Segoe UI"/>
                <a:cs typeface="Segoe UI"/>
              </a:rPr>
              <a:t>Lack of employee readiness</a:t>
            </a:r>
            <a:endParaRPr lang="en-US" sz="1600">
              <a:ea typeface="Calibri"/>
              <a:cs typeface="Calibri"/>
            </a:endParaRPr>
          </a:p>
          <a:p>
            <a:r>
              <a:rPr lang="en-US" sz="1600">
                <a:latin typeface="Segoe UI"/>
                <a:cs typeface="Segoe UI"/>
              </a:rPr>
              <a:t>Cultural misalignment</a:t>
            </a:r>
            <a:endParaRPr lang="en-US" sz="1600">
              <a:ea typeface="Calibri"/>
              <a:cs typeface="Calibri"/>
            </a:endParaRPr>
          </a:p>
          <a:p>
            <a:r>
              <a:rPr lang="en-US" sz="1600">
                <a:latin typeface="Segoe UI"/>
                <a:cs typeface="Segoe UI"/>
              </a:rPr>
              <a:t>Decision-making weaknesses</a:t>
            </a:r>
            <a:endParaRPr lang="en-US" sz="1600">
              <a:ea typeface="Calibri"/>
              <a:cs typeface="Calibri"/>
            </a:endParaRPr>
          </a:p>
          <a:p>
            <a:r>
              <a:rPr lang="en-US" sz="1600">
                <a:latin typeface="Segoe UI"/>
                <a:cs typeface="Segoe UI"/>
              </a:rPr>
              <a:t>Some team dysfunction</a:t>
            </a:r>
            <a:endParaRPr lang="en-US" sz="1600">
              <a:ea typeface="Calibri"/>
              <a:cs typeface="Calibri"/>
            </a:endParaRPr>
          </a:p>
          <a:p>
            <a:endParaRPr lang="en-US" sz="3200" dirty="0">
              <a:ea typeface="Calibri"/>
              <a:cs typeface="Calibri"/>
            </a:endParaRPr>
          </a:p>
        </p:txBody>
      </p:sp>
    </p:spTree>
    <p:extLst>
      <p:ext uri="{BB962C8B-B14F-4D97-AF65-F5344CB8AC3E}">
        <p14:creationId xmlns:p14="http://schemas.microsoft.com/office/powerpoint/2010/main" val="40014792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5555F-9EEB-66CF-651F-2743E131FABB}"/>
              </a:ext>
            </a:extLst>
          </p:cNvPr>
          <p:cNvSpPr>
            <a:spLocks noGrp="1"/>
          </p:cNvSpPr>
          <p:nvPr>
            <p:ph type="title"/>
          </p:nvPr>
        </p:nvSpPr>
        <p:spPr/>
        <p:txBody>
          <a:bodyPr>
            <a:normAutofit fontScale="90000"/>
          </a:bodyPr>
          <a:lstStyle/>
          <a:p>
            <a:pPr algn="ctr"/>
            <a:br>
              <a:rPr lang="en-US" sz="4800" b="1" dirty="0">
                <a:latin typeface="Segoe UI"/>
                <a:cs typeface="Segoe UI"/>
              </a:rPr>
            </a:br>
            <a:r>
              <a:rPr lang="en-US" sz="4800" b="1">
                <a:latin typeface="Segoe UI"/>
                <a:cs typeface="Segoe UI"/>
              </a:rPr>
              <a:t>Final Evaluation</a:t>
            </a:r>
            <a:endParaRPr lang="en-US" sz="4800">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4327F6EF-D46E-FB77-0125-7FD6657ED2A2}"/>
              </a:ext>
            </a:extLst>
          </p:cNvPr>
          <p:cNvSpPr>
            <a:spLocks noGrp="1"/>
          </p:cNvSpPr>
          <p:nvPr>
            <p:ph idx="1"/>
          </p:nvPr>
        </p:nvSpPr>
        <p:spPr/>
        <p:txBody>
          <a:bodyPr vert="horz" lIns="91440" tIns="45720" rIns="91440" bIns="45720" rtlCol="0" anchor="t">
            <a:normAutofit/>
          </a:bodyPr>
          <a:lstStyle/>
          <a:p>
            <a:r>
              <a:rPr lang="en-US" sz="2400" dirty="0">
                <a:latin typeface="Segoe UI"/>
                <a:cs typeface="Segoe UI"/>
              </a:rPr>
              <a:t>TTM did a </a:t>
            </a:r>
            <a:r>
              <a:rPr lang="en-US" sz="2400" b="1" dirty="0">
                <a:latin typeface="Segoe UI"/>
                <a:cs typeface="Segoe UI"/>
              </a:rPr>
              <a:t>good job in the long term</a:t>
            </a:r>
            <a:r>
              <a:rPr lang="en-US" sz="2400" dirty="0">
                <a:latin typeface="Segoe UI"/>
                <a:cs typeface="Segoe UI"/>
              </a:rPr>
              <a:t>, but:</a:t>
            </a:r>
            <a:endParaRPr lang="en-US" sz="2400">
              <a:ea typeface="Calibri" panose="020F0502020204030204"/>
              <a:cs typeface="Calibri" panose="020F0502020204030204"/>
            </a:endParaRPr>
          </a:p>
          <a:p>
            <a:r>
              <a:rPr lang="en-US" sz="2400">
                <a:latin typeface="Segoe UI"/>
                <a:cs typeface="Segoe UI"/>
              </a:rPr>
              <a:t>Initial implementation was </a:t>
            </a:r>
            <a:r>
              <a:rPr lang="en-US" sz="2400" b="1">
                <a:latin typeface="Segoe UI"/>
                <a:cs typeface="Segoe UI"/>
              </a:rPr>
              <a:t>flawed</a:t>
            </a:r>
            <a:endParaRPr lang="en-US" sz="2400">
              <a:ea typeface="Calibri"/>
              <a:cs typeface="Calibri"/>
            </a:endParaRPr>
          </a:p>
          <a:p>
            <a:r>
              <a:rPr lang="en-US" sz="2400">
                <a:latin typeface="Segoe UI"/>
                <a:cs typeface="Segoe UI"/>
              </a:rPr>
              <a:t>However, they showed </a:t>
            </a:r>
            <a:r>
              <a:rPr lang="en-US" sz="2400" b="1">
                <a:latin typeface="Segoe UI"/>
                <a:cs typeface="Segoe UI"/>
              </a:rPr>
              <a:t>learning and adaptability</a:t>
            </a:r>
            <a:endParaRPr lang="en-US" sz="2400">
              <a:ea typeface="Calibri"/>
              <a:cs typeface="Calibri"/>
            </a:endParaRPr>
          </a:p>
          <a:p>
            <a:r>
              <a:rPr lang="en-US" sz="2400">
                <a:latin typeface="Segoe UI"/>
                <a:cs typeface="Segoe UI"/>
              </a:rPr>
              <a:t>Adjustments (training, feedback systems, cultural alignment) improved outcomes</a:t>
            </a:r>
            <a:endParaRPr lang="en-US" sz="2400">
              <a:ea typeface="Calibri"/>
              <a:cs typeface="Calibri"/>
            </a:endParaRPr>
          </a:p>
          <a:p>
            <a:r>
              <a:rPr lang="en-US" sz="2400" b="1" dirty="0">
                <a:latin typeface="Segoe UI"/>
                <a:cs typeface="Segoe UI"/>
              </a:rPr>
              <a:t>Conclusion:</a:t>
            </a:r>
            <a:br>
              <a:rPr lang="en-US" sz="2400" b="1" dirty="0">
                <a:latin typeface="Segoe UI"/>
                <a:cs typeface="Segoe UI"/>
              </a:rPr>
            </a:br>
            <a:r>
              <a:rPr lang="en-US" sz="2400" b="1" dirty="0">
                <a:latin typeface="Segoe UI"/>
                <a:cs typeface="Segoe UI"/>
              </a:rPr>
              <a:t> TTM’s approach was effective but not perfect</a:t>
            </a:r>
            <a:r>
              <a:rPr lang="en-US" sz="2400" dirty="0">
                <a:latin typeface="Segoe UI"/>
                <a:cs typeface="Segoe UI"/>
              </a:rPr>
              <a:t>, demonstrating that self-managed teams require </a:t>
            </a:r>
            <a:r>
              <a:rPr lang="en-US" sz="2400" b="1" dirty="0">
                <a:latin typeface="Segoe UI"/>
                <a:cs typeface="Segoe UI"/>
              </a:rPr>
              <a:t>careful planning, cultural adaptation, and ongoing support</a:t>
            </a:r>
            <a:r>
              <a:rPr lang="en-US" sz="2400" dirty="0">
                <a:latin typeface="Segoe UI"/>
                <a:cs typeface="Segoe UI"/>
              </a:rPr>
              <a:t>.</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42106798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A43F5-8601-194B-C146-B55DC46187D5}"/>
              </a:ext>
            </a:extLst>
          </p:cNvPr>
          <p:cNvSpPr>
            <a:spLocks noGrp="1"/>
          </p:cNvSpPr>
          <p:nvPr>
            <p:ph type="title"/>
          </p:nvPr>
        </p:nvSpPr>
        <p:spPr>
          <a:xfrm>
            <a:off x="838200" y="365125"/>
            <a:ext cx="10515600" cy="803049"/>
          </a:xfrm>
        </p:spPr>
        <p:txBody>
          <a:bodyPr/>
          <a:lstStyle/>
          <a:p>
            <a:pPr algn="ctr"/>
            <a:r>
              <a:rPr lang="en-US" b="1">
                <a:ea typeface="Calibri Light"/>
                <a:cs typeface="Calibri Light"/>
              </a:rPr>
              <a:t>Groups and Group Development</a:t>
            </a:r>
          </a:p>
        </p:txBody>
      </p:sp>
      <p:sp>
        <p:nvSpPr>
          <p:cNvPr id="3" name="Content Placeholder 2">
            <a:extLst>
              <a:ext uri="{FF2B5EF4-FFF2-40B4-BE49-F238E27FC236}">
                <a16:creationId xmlns:a16="http://schemas.microsoft.com/office/drawing/2014/main" id="{38E2D118-DD88-38E8-05C7-A6AEBFB0AE2A}"/>
              </a:ext>
            </a:extLst>
          </p:cNvPr>
          <p:cNvSpPr>
            <a:spLocks noGrp="1"/>
          </p:cNvSpPr>
          <p:nvPr>
            <p:ph idx="1"/>
          </p:nvPr>
        </p:nvSpPr>
        <p:spPr>
          <a:xfrm>
            <a:off x="838200" y="1602468"/>
            <a:ext cx="10515600" cy="4895623"/>
          </a:xfrm>
        </p:spPr>
        <p:txBody>
          <a:bodyPr vert="horz" lIns="91440" tIns="45720" rIns="91440" bIns="45720" rtlCol="0" anchor="t">
            <a:noAutofit/>
          </a:bodyPr>
          <a:lstStyle/>
          <a:p>
            <a:r>
              <a:rPr lang="en-US" sz="1800">
                <a:latin typeface="Segoe UI"/>
                <a:cs typeface="Segoe UI"/>
              </a:rPr>
              <a:t>A </a:t>
            </a:r>
            <a:r>
              <a:rPr lang="en-US" sz="1800" b="1">
                <a:latin typeface="Segoe UI"/>
                <a:cs typeface="Segoe UI"/>
              </a:rPr>
              <a:t>group</a:t>
            </a:r>
            <a:r>
              <a:rPr lang="en-US" sz="1800">
                <a:latin typeface="Segoe UI"/>
                <a:cs typeface="Segoe UI"/>
              </a:rPr>
              <a:t> is defined as </a:t>
            </a:r>
            <a:r>
              <a:rPr lang="en-US" sz="1800" b="1">
                <a:latin typeface="Segoe UI"/>
                <a:cs typeface="Segoe UI"/>
              </a:rPr>
              <a:t>two or more interacting and interdependent individuals</a:t>
            </a:r>
            <a:r>
              <a:rPr lang="en-US" sz="1800">
                <a:latin typeface="Segoe UI"/>
                <a:cs typeface="Segoe UI"/>
              </a:rPr>
              <a:t> who work together to achieve specific goals.</a:t>
            </a:r>
            <a:endParaRPr lang="en-US" sz="1800">
              <a:ea typeface="Calibri" panose="020F0502020204030204"/>
              <a:cs typeface="Calibri" panose="020F0502020204030204"/>
            </a:endParaRPr>
          </a:p>
          <a:p>
            <a:r>
              <a:rPr lang="en-US" sz="1800">
                <a:latin typeface="Segoe UI"/>
                <a:cs typeface="Segoe UI"/>
              </a:rPr>
              <a:t>Groups can be classified into </a:t>
            </a:r>
            <a:r>
              <a:rPr lang="en-US" sz="1800" b="1">
                <a:latin typeface="Segoe UI"/>
                <a:cs typeface="Segoe UI"/>
              </a:rPr>
              <a:t>two types</a:t>
            </a:r>
            <a:r>
              <a:rPr lang="en-US" sz="1800">
                <a:latin typeface="Segoe UI"/>
                <a:cs typeface="Segoe UI"/>
              </a:rPr>
              <a:t>:</a:t>
            </a:r>
            <a:endParaRPr lang="en-US" sz="1800">
              <a:ea typeface="Calibri"/>
              <a:cs typeface="Calibri"/>
            </a:endParaRPr>
          </a:p>
          <a:p>
            <a:r>
              <a:rPr lang="en-US" sz="1800" b="1">
                <a:latin typeface="Segoe UI"/>
                <a:cs typeface="Segoe UI"/>
              </a:rPr>
              <a:t>Formal groups</a:t>
            </a:r>
            <a:endParaRPr lang="en-US" sz="1800">
              <a:ea typeface="Calibri"/>
              <a:cs typeface="Calibri"/>
            </a:endParaRPr>
          </a:p>
          <a:p>
            <a:r>
              <a:rPr lang="en-US" sz="1800" b="1">
                <a:latin typeface="Segoe UI"/>
                <a:cs typeface="Segoe UI"/>
              </a:rPr>
              <a:t>Informal groups</a:t>
            </a:r>
            <a:endParaRPr lang="en-US" sz="1800">
              <a:ea typeface="Calibri"/>
              <a:cs typeface="Calibri"/>
            </a:endParaRPr>
          </a:p>
          <a:p>
            <a:r>
              <a:rPr lang="en-US" sz="1800" b="1">
                <a:latin typeface="Segoe UI"/>
                <a:cs typeface="Segoe UI"/>
              </a:rPr>
              <a:t>Formal groups</a:t>
            </a:r>
            <a:r>
              <a:rPr lang="en-US" sz="1800">
                <a:latin typeface="Segoe UI"/>
                <a:cs typeface="Segoe UI"/>
              </a:rPr>
              <a:t>:</a:t>
            </a:r>
            <a:endParaRPr lang="en-US" sz="1800">
              <a:ea typeface="Calibri"/>
              <a:cs typeface="Calibri"/>
            </a:endParaRPr>
          </a:p>
          <a:p>
            <a:r>
              <a:rPr lang="en-US" sz="1800">
                <a:latin typeface="Segoe UI"/>
                <a:cs typeface="Segoe UI"/>
              </a:rPr>
              <a:t>Are created by an </a:t>
            </a:r>
            <a:r>
              <a:rPr lang="en-US" sz="1800" b="1">
                <a:latin typeface="Segoe UI"/>
                <a:cs typeface="Segoe UI"/>
              </a:rPr>
              <a:t>organization’s structure</a:t>
            </a:r>
            <a:endParaRPr lang="en-US" sz="1800">
              <a:ea typeface="Calibri"/>
              <a:cs typeface="Calibri"/>
            </a:endParaRPr>
          </a:p>
          <a:p>
            <a:r>
              <a:rPr lang="en-US" sz="1800">
                <a:latin typeface="Segoe UI"/>
                <a:cs typeface="Segoe UI"/>
              </a:rPr>
              <a:t>Have </a:t>
            </a:r>
            <a:r>
              <a:rPr lang="en-US" sz="1800" b="1">
                <a:latin typeface="Segoe UI"/>
                <a:cs typeface="Segoe UI"/>
              </a:rPr>
              <a:t>defined roles, assigned tasks, and responsibilities</a:t>
            </a:r>
            <a:endParaRPr lang="en-US" sz="1800">
              <a:ea typeface="Calibri"/>
              <a:cs typeface="Calibri"/>
            </a:endParaRPr>
          </a:p>
          <a:p>
            <a:r>
              <a:rPr lang="en-US" sz="1800" dirty="0">
                <a:latin typeface="Segoe UI"/>
                <a:cs typeface="Segoe UI"/>
              </a:rPr>
              <a:t>Aim to accomplish </a:t>
            </a:r>
            <a:r>
              <a:rPr lang="en-US" sz="1800" b="1" dirty="0">
                <a:latin typeface="Segoe UI"/>
                <a:cs typeface="Segoe UI"/>
              </a:rPr>
              <a:t>organizational goals</a:t>
            </a:r>
            <a:endParaRPr lang="en-US" sz="1800">
              <a:ea typeface="Calibri"/>
              <a:cs typeface="Calibri"/>
            </a:endParaRPr>
          </a:p>
          <a:p>
            <a:r>
              <a:rPr lang="en-US" sz="1800" b="1">
                <a:latin typeface="Segoe UI"/>
                <a:cs typeface="Segoe UI"/>
              </a:rPr>
              <a:t>Informal groups</a:t>
            </a:r>
            <a:r>
              <a:rPr lang="en-US" sz="1800">
                <a:latin typeface="Segoe UI"/>
                <a:cs typeface="Segoe UI"/>
              </a:rPr>
              <a:t>:</a:t>
            </a:r>
            <a:endParaRPr lang="en-US" sz="1800">
              <a:ea typeface="Calibri"/>
              <a:cs typeface="Calibri"/>
            </a:endParaRPr>
          </a:p>
          <a:p>
            <a:r>
              <a:rPr lang="en-US" sz="1800">
                <a:latin typeface="Segoe UI"/>
                <a:cs typeface="Segoe UI"/>
              </a:rPr>
              <a:t>Are </a:t>
            </a:r>
            <a:r>
              <a:rPr lang="en-US" sz="1800" b="1">
                <a:latin typeface="Segoe UI"/>
                <a:cs typeface="Segoe UI"/>
              </a:rPr>
              <a:t>social groups</a:t>
            </a:r>
            <a:r>
              <a:rPr lang="en-US" sz="1800">
                <a:latin typeface="Segoe UI"/>
                <a:cs typeface="Segoe UI"/>
              </a:rPr>
              <a:t> that form naturally in the workplace</a:t>
            </a:r>
            <a:endParaRPr lang="en-US" sz="1800">
              <a:ea typeface="Calibri"/>
              <a:cs typeface="Calibri"/>
            </a:endParaRPr>
          </a:p>
          <a:p>
            <a:r>
              <a:rPr lang="en-US" sz="1800">
                <a:latin typeface="Segoe UI"/>
                <a:cs typeface="Segoe UI"/>
              </a:rPr>
              <a:t>Develop based on </a:t>
            </a:r>
            <a:r>
              <a:rPr lang="en-US" sz="1800" b="1">
                <a:latin typeface="Segoe UI"/>
                <a:cs typeface="Segoe UI"/>
              </a:rPr>
              <a:t>friendships and shared interests</a:t>
            </a:r>
            <a:endParaRPr lang="en-US" sz="1800">
              <a:ea typeface="Calibri"/>
              <a:cs typeface="Calibri"/>
            </a:endParaRPr>
          </a:p>
          <a:p>
            <a:r>
              <a:rPr lang="en-US" sz="1800">
                <a:latin typeface="Segoe UI"/>
                <a:cs typeface="Segoe UI"/>
              </a:rPr>
              <a:t>Example: employees from different departments regularly having lunch together form an informal group</a:t>
            </a:r>
            <a:endParaRPr lang="en-US" sz="18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42193434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DF2D9-EF28-F2AD-9B53-33AB2367D406}"/>
              </a:ext>
            </a:extLst>
          </p:cNvPr>
          <p:cNvSpPr>
            <a:spLocks noGrp="1"/>
          </p:cNvSpPr>
          <p:nvPr>
            <p:ph type="title"/>
          </p:nvPr>
        </p:nvSpPr>
        <p:spPr/>
        <p:txBody>
          <a:bodyPr/>
          <a:lstStyle/>
          <a:p>
            <a:pPr algn="ctr"/>
            <a:r>
              <a:rPr lang="en-US" sz="4800" b="1" dirty="0">
                <a:ea typeface="Calibri Light"/>
                <a:cs typeface="Calibri Light"/>
              </a:rPr>
              <a:t>5 stages of </a:t>
            </a:r>
            <a:r>
              <a:rPr lang="en-US" sz="4800" b="1">
                <a:ea typeface="Calibri Light"/>
                <a:cs typeface="Calibri Light"/>
              </a:rPr>
              <a:t>Group Development</a:t>
            </a:r>
            <a:endParaRPr lang="en-US" sz="4800">
              <a:ea typeface="Calibri Light"/>
              <a:cs typeface="Calibri Light"/>
            </a:endParaRPr>
          </a:p>
        </p:txBody>
      </p:sp>
      <p:sp>
        <p:nvSpPr>
          <p:cNvPr id="3" name="Content Placeholder 2">
            <a:extLst>
              <a:ext uri="{FF2B5EF4-FFF2-40B4-BE49-F238E27FC236}">
                <a16:creationId xmlns:a16="http://schemas.microsoft.com/office/drawing/2014/main" id="{7341B8EE-1BC8-9862-1F53-1F85A0DC5A0B}"/>
              </a:ext>
            </a:extLst>
          </p:cNvPr>
          <p:cNvSpPr>
            <a:spLocks noGrp="1"/>
          </p:cNvSpPr>
          <p:nvPr>
            <p:ph idx="1"/>
          </p:nvPr>
        </p:nvSpPr>
        <p:spPr/>
        <p:txBody>
          <a:bodyPr vert="horz" lIns="91440" tIns="45720" rIns="91440" bIns="45720" rtlCol="0" anchor="t">
            <a:normAutofit/>
          </a:bodyPr>
          <a:lstStyle/>
          <a:p>
            <a:r>
              <a:rPr lang="en-US" b="1">
                <a:latin typeface="Segoe UI"/>
                <a:cs typeface="Segoe UI"/>
              </a:rPr>
              <a:t>Groups develop through five key stages</a:t>
            </a:r>
            <a:r>
              <a:rPr lang="en-US">
                <a:latin typeface="Segoe UI"/>
                <a:cs typeface="Segoe UI"/>
              </a:rPr>
              <a:t>: </a:t>
            </a:r>
            <a:endParaRPr lang="en-US" sz="6000">
              <a:ea typeface="Calibri" panose="020F0502020204030204"/>
              <a:cs typeface="Calibri" panose="020F0502020204030204"/>
            </a:endParaRPr>
          </a:p>
          <a:p>
            <a:r>
              <a:rPr lang="en-US">
                <a:latin typeface="Segoe UI"/>
                <a:cs typeface="Segoe UI"/>
              </a:rPr>
              <a:t>Forming</a:t>
            </a:r>
            <a:endParaRPr lang="en-US" sz="6000">
              <a:ea typeface="Calibri"/>
              <a:cs typeface="Calibri"/>
            </a:endParaRPr>
          </a:p>
          <a:p>
            <a:r>
              <a:rPr lang="en-US">
                <a:latin typeface="Segoe UI"/>
                <a:cs typeface="Segoe UI"/>
              </a:rPr>
              <a:t>Storming</a:t>
            </a:r>
            <a:endParaRPr lang="en-US" sz="6000">
              <a:ea typeface="Calibri"/>
              <a:cs typeface="Calibri"/>
            </a:endParaRPr>
          </a:p>
          <a:p>
            <a:r>
              <a:rPr lang="en-US">
                <a:latin typeface="Segoe UI"/>
                <a:cs typeface="Segoe UI"/>
              </a:rPr>
              <a:t>Norming</a:t>
            </a:r>
            <a:endParaRPr lang="en-US" sz="6000">
              <a:ea typeface="Calibri"/>
              <a:cs typeface="Calibri"/>
            </a:endParaRPr>
          </a:p>
          <a:p>
            <a:r>
              <a:rPr lang="en-US">
                <a:latin typeface="Segoe UI"/>
                <a:cs typeface="Segoe UI"/>
              </a:rPr>
              <a:t>Performing</a:t>
            </a:r>
            <a:endParaRPr lang="en-US" sz="6000">
              <a:ea typeface="Calibri"/>
              <a:cs typeface="Calibri"/>
            </a:endParaRPr>
          </a:p>
          <a:p>
            <a:r>
              <a:rPr lang="en-US">
                <a:latin typeface="Segoe UI"/>
                <a:cs typeface="Segoe UI"/>
              </a:rPr>
              <a:t>Adjourning</a:t>
            </a:r>
            <a:endParaRPr lang="en-US" sz="6000">
              <a:ea typeface="Calibri"/>
              <a:cs typeface="Calibri"/>
            </a:endParaRPr>
          </a:p>
          <a:p>
            <a:endParaRPr lang="en-US" sz="6000" dirty="0">
              <a:ea typeface="Calibri"/>
              <a:cs typeface="Calibri"/>
            </a:endParaRPr>
          </a:p>
        </p:txBody>
      </p:sp>
    </p:spTree>
    <p:extLst>
      <p:ext uri="{BB962C8B-B14F-4D97-AF65-F5344CB8AC3E}">
        <p14:creationId xmlns:p14="http://schemas.microsoft.com/office/powerpoint/2010/main" val="29183983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16EB2-DDDE-E8CA-7BF7-9E7C00280807}"/>
              </a:ext>
            </a:extLst>
          </p:cNvPr>
          <p:cNvSpPr>
            <a:spLocks noGrp="1"/>
          </p:cNvSpPr>
          <p:nvPr>
            <p:ph type="title"/>
          </p:nvPr>
        </p:nvSpPr>
        <p:spPr/>
        <p:txBody>
          <a:bodyPr>
            <a:normAutofit fontScale="90000"/>
          </a:bodyPr>
          <a:lstStyle/>
          <a:p>
            <a:pPr marL="228600" indent="-228600" algn="ctr">
              <a:spcBef>
                <a:spcPts val="1000"/>
              </a:spcBef>
            </a:pPr>
            <a:br>
              <a:rPr lang="en-US" sz="4800" b="1" dirty="0">
                <a:latin typeface="Calibri"/>
                <a:ea typeface="Calibri"/>
                <a:cs typeface="Calibri"/>
              </a:rPr>
            </a:br>
            <a:r>
              <a:rPr lang="en-US" sz="4800" b="1">
                <a:latin typeface="Calibri"/>
                <a:ea typeface="Calibri"/>
                <a:cs typeface="Calibri"/>
              </a:rPr>
              <a:t>Forming Stage</a:t>
            </a:r>
            <a:endParaRPr lang="en-US" sz="48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1C159D02-ED0A-2849-3351-8FC3A652C55E}"/>
              </a:ext>
            </a:extLst>
          </p:cNvPr>
          <p:cNvSpPr>
            <a:spLocks noGrp="1"/>
          </p:cNvSpPr>
          <p:nvPr>
            <p:ph idx="1"/>
          </p:nvPr>
        </p:nvSpPr>
        <p:spPr/>
        <p:txBody>
          <a:bodyPr vert="horz" lIns="91440" tIns="45720" rIns="91440" bIns="45720" rtlCol="0" anchor="t">
            <a:normAutofit/>
          </a:bodyPr>
          <a:lstStyle/>
          <a:p>
            <a:r>
              <a:rPr lang="en-US" sz="1800">
                <a:latin typeface="Segoe UI"/>
                <a:cs typeface="Segoe UI"/>
              </a:rPr>
              <a:t>Occurs when members first join the group</a:t>
            </a:r>
            <a:endParaRPr lang="en-US" sz="1800">
              <a:ea typeface="Calibri"/>
              <a:cs typeface="Calibri"/>
            </a:endParaRPr>
          </a:p>
          <a:p>
            <a:r>
              <a:rPr lang="en-US" sz="1800">
                <a:latin typeface="Segoe UI"/>
                <a:cs typeface="Segoe UI"/>
              </a:rPr>
              <a:t>Includes: </a:t>
            </a:r>
            <a:endParaRPr lang="en-US" sz="1800">
              <a:ea typeface="Calibri"/>
              <a:cs typeface="Calibri"/>
            </a:endParaRPr>
          </a:p>
          <a:p>
            <a:pPr lvl="1"/>
            <a:r>
              <a:rPr lang="en-US" sz="1800">
                <a:latin typeface="Segoe UI"/>
                <a:cs typeface="Segoe UI"/>
              </a:rPr>
              <a:t>Joining due to assignment or purpose</a:t>
            </a:r>
            <a:endParaRPr lang="en-US" sz="1800">
              <a:ea typeface="Calibri"/>
              <a:cs typeface="Calibri"/>
            </a:endParaRPr>
          </a:p>
          <a:p>
            <a:pPr lvl="1"/>
            <a:r>
              <a:rPr lang="en-US" sz="1800">
                <a:latin typeface="Segoe UI"/>
                <a:cs typeface="Segoe UI"/>
              </a:rPr>
              <a:t>Defining group purpose, structure, and leadership</a:t>
            </a:r>
            <a:endParaRPr lang="en-US" sz="1800">
              <a:ea typeface="Calibri"/>
              <a:cs typeface="Calibri"/>
            </a:endParaRPr>
          </a:p>
          <a:p>
            <a:r>
              <a:rPr lang="en-US" sz="1800" dirty="0">
                <a:latin typeface="Segoe UI"/>
                <a:cs typeface="Segoe UI"/>
              </a:rPr>
              <a:t>High uncertainty; members explore acceptable </a:t>
            </a:r>
            <a:r>
              <a:rPr lang="en-US" sz="1800" dirty="0" err="1">
                <a:latin typeface="Segoe UI"/>
                <a:cs typeface="Segoe UI"/>
              </a:rPr>
              <a:t>behaviour</a:t>
            </a:r>
            <a:endParaRPr lang="en-US" sz="1800">
              <a:ea typeface="Calibri"/>
              <a:cs typeface="Calibri"/>
            </a:endParaRPr>
          </a:p>
          <a:p>
            <a:r>
              <a:rPr lang="en-US" sz="1800">
                <a:latin typeface="Segoe UI"/>
                <a:cs typeface="Segoe UI"/>
              </a:rPr>
              <a:t>Ends when individuals begin to identify as part of the group</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270568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132E2-10E0-8EEC-079D-2F4BB20F6851}"/>
              </a:ext>
            </a:extLst>
          </p:cNvPr>
          <p:cNvSpPr>
            <a:spLocks noGrp="1"/>
          </p:cNvSpPr>
          <p:nvPr>
            <p:ph type="title"/>
          </p:nvPr>
        </p:nvSpPr>
        <p:spPr/>
        <p:txBody>
          <a:bodyPr/>
          <a:lstStyle/>
          <a:p>
            <a:pPr marL="228600" indent="-228600" algn="ctr">
              <a:spcBef>
                <a:spcPts val="1000"/>
              </a:spcBef>
            </a:pPr>
            <a:br>
              <a:rPr lang="en-US" sz="3600" b="1" dirty="0">
                <a:latin typeface="Calibri"/>
                <a:ea typeface="Calibri"/>
                <a:cs typeface="Calibri"/>
              </a:rPr>
            </a:br>
            <a:r>
              <a:rPr lang="en-US" sz="4800" b="1">
                <a:latin typeface="Calibri"/>
                <a:ea typeface="Calibri"/>
                <a:cs typeface="Calibri"/>
              </a:rPr>
              <a:t>Storming Stage</a:t>
            </a:r>
            <a:endParaRPr lang="en-US" sz="4800">
              <a:latin typeface="Calibri"/>
              <a:ea typeface="Calibri"/>
              <a:cs typeface="Calibri"/>
            </a:endParaRPr>
          </a:p>
          <a:p>
            <a:pPr algn="ctr"/>
            <a:endParaRPr lang="en-US" dirty="0">
              <a:ea typeface="Calibri Light"/>
              <a:cs typeface="Calibri Light"/>
            </a:endParaRPr>
          </a:p>
        </p:txBody>
      </p:sp>
      <p:sp>
        <p:nvSpPr>
          <p:cNvPr id="3" name="Content Placeholder 2">
            <a:extLst>
              <a:ext uri="{FF2B5EF4-FFF2-40B4-BE49-F238E27FC236}">
                <a16:creationId xmlns:a16="http://schemas.microsoft.com/office/drawing/2014/main" id="{257E800B-9BC1-08B7-0577-AE58E6D4F34F}"/>
              </a:ext>
            </a:extLst>
          </p:cNvPr>
          <p:cNvSpPr>
            <a:spLocks noGrp="1"/>
          </p:cNvSpPr>
          <p:nvPr>
            <p:ph idx="1"/>
          </p:nvPr>
        </p:nvSpPr>
        <p:spPr/>
        <p:txBody>
          <a:bodyPr vert="horz" lIns="91440" tIns="45720" rIns="91440" bIns="45720" rtlCol="0" anchor="t">
            <a:normAutofit/>
          </a:bodyPr>
          <a:lstStyle/>
          <a:p>
            <a:r>
              <a:rPr lang="en-US" sz="2400" dirty="0" err="1">
                <a:latin typeface="Segoe UI"/>
                <a:cs typeface="Segoe UI"/>
              </a:rPr>
              <a:t>Characterised</a:t>
            </a:r>
            <a:r>
              <a:rPr lang="en-US" sz="2400" dirty="0">
                <a:latin typeface="Segoe UI"/>
                <a:cs typeface="Segoe UI"/>
              </a:rPr>
              <a:t> by </a:t>
            </a:r>
            <a:r>
              <a:rPr lang="en-US" sz="2400" b="1" dirty="0">
                <a:latin typeface="Segoe UI"/>
                <a:cs typeface="Segoe UI"/>
              </a:rPr>
              <a:t>conflict and disagreement</a:t>
            </a:r>
            <a:endParaRPr lang="en-US" sz="2400">
              <a:ea typeface="Calibri"/>
              <a:cs typeface="Calibri"/>
            </a:endParaRPr>
          </a:p>
          <a:p>
            <a:r>
              <a:rPr lang="en-US" sz="2400">
                <a:latin typeface="Segoe UI"/>
                <a:cs typeface="Segoe UI"/>
              </a:rPr>
              <a:t>Issues arise over: </a:t>
            </a:r>
            <a:endParaRPr lang="en-US" sz="2400">
              <a:ea typeface="Calibri"/>
              <a:cs typeface="Calibri"/>
            </a:endParaRPr>
          </a:p>
          <a:p>
            <a:pPr lvl="1"/>
            <a:r>
              <a:rPr lang="en-US">
                <a:latin typeface="Segoe UI"/>
                <a:cs typeface="Segoe UI"/>
              </a:rPr>
              <a:t>Leadership</a:t>
            </a:r>
            <a:endParaRPr lang="en-US">
              <a:ea typeface="Calibri"/>
              <a:cs typeface="Calibri"/>
            </a:endParaRPr>
          </a:p>
          <a:p>
            <a:pPr lvl="1"/>
            <a:r>
              <a:rPr lang="en-US">
                <a:latin typeface="Segoe UI"/>
                <a:cs typeface="Segoe UI"/>
              </a:rPr>
              <a:t>Roles and responsibilities</a:t>
            </a:r>
            <a:endParaRPr lang="en-US">
              <a:ea typeface="Calibri"/>
              <a:cs typeface="Calibri"/>
            </a:endParaRPr>
          </a:p>
          <a:p>
            <a:pPr lvl="1"/>
            <a:r>
              <a:rPr lang="en-US">
                <a:latin typeface="Segoe UI"/>
                <a:cs typeface="Segoe UI"/>
              </a:rPr>
              <a:t>Group direction</a:t>
            </a:r>
            <a:endParaRPr lang="en-US">
              <a:ea typeface="Calibri"/>
              <a:cs typeface="Calibri"/>
            </a:endParaRPr>
          </a:p>
          <a:p>
            <a:r>
              <a:rPr lang="en-US" sz="2400">
                <a:latin typeface="Segoe UI"/>
                <a:cs typeface="Segoe UI"/>
              </a:rPr>
              <a:t>Results in: </a:t>
            </a:r>
            <a:endParaRPr lang="en-US" sz="2400">
              <a:ea typeface="Calibri"/>
              <a:cs typeface="Calibri"/>
            </a:endParaRPr>
          </a:p>
          <a:p>
            <a:pPr lvl="1"/>
            <a:r>
              <a:rPr lang="en-US">
                <a:latin typeface="Segoe UI"/>
                <a:cs typeface="Segoe UI"/>
              </a:rPr>
              <a:t>Emergence of leadership hierarchy</a:t>
            </a:r>
            <a:endParaRPr lang="en-US">
              <a:ea typeface="Calibri"/>
              <a:cs typeface="Calibri"/>
            </a:endParaRPr>
          </a:p>
          <a:p>
            <a:pPr lvl="1"/>
            <a:r>
              <a:rPr lang="en-US">
                <a:latin typeface="Segoe UI"/>
                <a:cs typeface="Segoe UI"/>
              </a:rPr>
              <a:t>Agreement on group direction</a:t>
            </a:r>
            <a:endParaRPr lang="en-US">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20226663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4CCBF-98BB-3AB7-B834-A65B1BF9D266}"/>
              </a:ext>
            </a:extLst>
          </p:cNvPr>
          <p:cNvSpPr>
            <a:spLocks noGrp="1"/>
          </p:cNvSpPr>
          <p:nvPr>
            <p:ph type="title"/>
          </p:nvPr>
        </p:nvSpPr>
        <p:spPr/>
        <p:txBody>
          <a:bodyPr>
            <a:normAutofit fontScale="90000"/>
          </a:bodyPr>
          <a:lstStyle/>
          <a:p>
            <a:pPr marL="228600" indent="-228600" algn="ctr">
              <a:spcBef>
                <a:spcPts val="1000"/>
              </a:spcBef>
            </a:pPr>
            <a:br>
              <a:rPr lang="en-US" sz="4800" b="1" dirty="0">
                <a:latin typeface="Calibri"/>
                <a:ea typeface="Calibri"/>
                <a:cs typeface="Calibri"/>
              </a:rPr>
            </a:br>
            <a:r>
              <a:rPr lang="en-US" sz="4800" b="1">
                <a:latin typeface="Calibri"/>
                <a:ea typeface="Calibri"/>
                <a:cs typeface="Calibri"/>
              </a:rPr>
              <a:t>Norming Stage</a:t>
            </a:r>
            <a:endParaRPr lang="en-US" sz="4800">
              <a:latin typeface="Calibri"/>
              <a:ea typeface="Calibri"/>
              <a:cs typeface="Calibri"/>
            </a:endParaRPr>
          </a:p>
          <a:p>
            <a:pPr algn="ctr"/>
            <a:endParaRPr lang="en-US" sz="6000" dirty="0">
              <a:ea typeface="Calibri Light"/>
              <a:cs typeface="Calibri Light"/>
            </a:endParaRPr>
          </a:p>
        </p:txBody>
      </p:sp>
      <p:sp>
        <p:nvSpPr>
          <p:cNvPr id="3" name="Content Placeholder 2">
            <a:extLst>
              <a:ext uri="{FF2B5EF4-FFF2-40B4-BE49-F238E27FC236}">
                <a16:creationId xmlns:a16="http://schemas.microsoft.com/office/drawing/2014/main" id="{7233F8C5-F46C-7D41-4C59-BE80F9821FE1}"/>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Development of </a:t>
            </a:r>
            <a:r>
              <a:rPr lang="en-US" sz="2400" b="1">
                <a:latin typeface="Segoe UI"/>
                <a:cs typeface="Segoe UI"/>
              </a:rPr>
              <a:t>close relationships and cohesion</a:t>
            </a:r>
            <a:endParaRPr lang="en-US" sz="2400">
              <a:ea typeface="Calibri"/>
              <a:cs typeface="Calibri"/>
            </a:endParaRPr>
          </a:p>
          <a:p>
            <a:r>
              <a:rPr lang="en-US" sz="2400" dirty="0">
                <a:latin typeface="Segoe UI"/>
                <a:cs typeface="Segoe UI"/>
              </a:rPr>
              <a:t>Strong sense of: </a:t>
            </a:r>
            <a:endParaRPr lang="en-US" sz="2400">
              <a:ea typeface="Calibri"/>
              <a:cs typeface="Calibri"/>
            </a:endParaRPr>
          </a:p>
          <a:p>
            <a:pPr lvl="1"/>
            <a:r>
              <a:rPr lang="en-US">
                <a:latin typeface="Segoe UI"/>
                <a:cs typeface="Segoe UI"/>
              </a:rPr>
              <a:t>Group identity</a:t>
            </a:r>
            <a:endParaRPr lang="en-US">
              <a:ea typeface="Calibri"/>
              <a:cs typeface="Calibri"/>
            </a:endParaRPr>
          </a:p>
          <a:p>
            <a:pPr lvl="1"/>
            <a:r>
              <a:rPr lang="en-US">
                <a:latin typeface="Segoe UI"/>
                <a:cs typeface="Segoe UI"/>
              </a:rPr>
              <a:t>Camaraderie</a:t>
            </a:r>
            <a:endParaRPr lang="en-US">
              <a:ea typeface="Calibri"/>
              <a:cs typeface="Calibri"/>
            </a:endParaRPr>
          </a:p>
          <a:p>
            <a:r>
              <a:rPr lang="en-US" sz="2400" dirty="0">
                <a:latin typeface="Segoe UI"/>
                <a:cs typeface="Segoe UI"/>
              </a:rPr>
              <a:t>Group establishes: </a:t>
            </a:r>
            <a:endParaRPr lang="en-US" sz="2400">
              <a:ea typeface="Calibri"/>
              <a:cs typeface="Calibri"/>
            </a:endParaRPr>
          </a:p>
          <a:p>
            <a:pPr lvl="1"/>
            <a:r>
              <a:rPr lang="en-US">
                <a:latin typeface="Segoe UI"/>
                <a:cs typeface="Segoe UI"/>
              </a:rPr>
              <a:t>Shared norms and expectations</a:t>
            </a:r>
            <a:endParaRPr lang="en-US">
              <a:ea typeface="Calibri"/>
              <a:cs typeface="Calibri"/>
            </a:endParaRPr>
          </a:p>
          <a:p>
            <a:pPr lvl="1"/>
            <a:r>
              <a:rPr lang="en-US">
                <a:latin typeface="Segoe UI"/>
                <a:cs typeface="Segoe UI"/>
              </a:rPr>
              <a:t>Stable structure</a:t>
            </a:r>
            <a:endParaRPr lang="en-US">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6326051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87711-DF57-227C-DDA3-53B9517E5620}"/>
              </a:ext>
            </a:extLst>
          </p:cNvPr>
          <p:cNvSpPr>
            <a:spLocks noGrp="1"/>
          </p:cNvSpPr>
          <p:nvPr>
            <p:ph type="title"/>
          </p:nvPr>
        </p:nvSpPr>
        <p:spPr/>
        <p:txBody>
          <a:bodyPr>
            <a:normAutofit fontScale="90000"/>
          </a:bodyPr>
          <a:lstStyle/>
          <a:p>
            <a:pPr marL="228600" indent="-228600" algn="ctr">
              <a:spcBef>
                <a:spcPts val="1000"/>
              </a:spcBef>
            </a:pPr>
            <a:br>
              <a:rPr lang="en-US" sz="4800" b="1" dirty="0">
                <a:latin typeface="Calibri"/>
                <a:ea typeface="Calibri"/>
                <a:cs typeface="Calibri"/>
              </a:rPr>
            </a:br>
            <a:r>
              <a:rPr lang="en-US" sz="4800" b="1">
                <a:latin typeface="Calibri"/>
                <a:ea typeface="Calibri"/>
                <a:cs typeface="Calibri"/>
              </a:rPr>
              <a:t>Performing Stage</a:t>
            </a:r>
            <a:endParaRPr lang="en-US" sz="48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725A8C28-3059-7BCD-373C-CF65A3E734B2}"/>
              </a:ext>
            </a:extLst>
          </p:cNvPr>
          <p:cNvSpPr>
            <a:spLocks noGrp="1"/>
          </p:cNvSpPr>
          <p:nvPr>
            <p:ph idx="1"/>
          </p:nvPr>
        </p:nvSpPr>
        <p:spPr/>
        <p:txBody>
          <a:bodyPr vert="horz" lIns="91440" tIns="45720" rIns="91440" bIns="45720" rtlCol="0" anchor="t">
            <a:normAutofit/>
          </a:bodyPr>
          <a:lstStyle/>
          <a:p>
            <a:r>
              <a:rPr lang="en-US">
                <a:latin typeface="Segoe UI"/>
                <a:cs typeface="Segoe UI"/>
              </a:rPr>
              <a:t>Focus shifts to </a:t>
            </a:r>
            <a:r>
              <a:rPr lang="en-US" b="1">
                <a:latin typeface="Segoe UI"/>
                <a:cs typeface="Segoe UI"/>
              </a:rPr>
              <a:t>task completion and productivity</a:t>
            </a:r>
            <a:endParaRPr lang="en-US">
              <a:ea typeface="Calibri"/>
              <a:cs typeface="Calibri"/>
            </a:endParaRPr>
          </a:p>
          <a:p>
            <a:r>
              <a:rPr lang="en-US">
                <a:latin typeface="Segoe UI"/>
                <a:cs typeface="Segoe UI"/>
              </a:rPr>
              <a:t>Group structure is accepted and functional</a:t>
            </a:r>
            <a:endParaRPr lang="en-US">
              <a:ea typeface="Calibri"/>
              <a:cs typeface="Calibri"/>
            </a:endParaRPr>
          </a:p>
          <a:p>
            <a:r>
              <a:rPr lang="en-US">
                <a:latin typeface="Segoe UI"/>
                <a:cs typeface="Segoe UI"/>
              </a:rPr>
              <a:t>Members work efficiently toward goals</a:t>
            </a:r>
            <a:endParaRPr lang="en-US">
              <a:ea typeface="Calibri"/>
              <a:cs typeface="Calibri"/>
            </a:endParaRPr>
          </a:p>
          <a:p>
            <a:r>
              <a:rPr lang="en-US">
                <a:latin typeface="Segoe UI"/>
                <a:cs typeface="Segoe UI"/>
              </a:rPr>
              <a:t>Final stage for </a:t>
            </a:r>
            <a:r>
              <a:rPr lang="en-US" b="1">
                <a:latin typeface="Segoe UI"/>
                <a:cs typeface="Segoe UI"/>
              </a:rPr>
              <a:t>permanent groups</a:t>
            </a:r>
            <a:endParaRPr lang="en-US">
              <a:ea typeface="Calibri"/>
              <a:cs typeface="Calibri"/>
            </a:endParaRPr>
          </a:p>
          <a:p>
            <a:endParaRPr lang="en-US" sz="6000" dirty="0">
              <a:ea typeface="Calibri"/>
              <a:cs typeface="Calibri"/>
            </a:endParaRPr>
          </a:p>
        </p:txBody>
      </p:sp>
    </p:spTree>
    <p:extLst>
      <p:ext uri="{BB962C8B-B14F-4D97-AF65-F5344CB8AC3E}">
        <p14:creationId xmlns:p14="http://schemas.microsoft.com/office/powerpoint/2010/main" val="26377194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DE4BF-E376-99D5-BA36-31333B6456C0}"/>
              </a:ext>
            </a:extLst>
          </p:cNvPr>
          <p:cNvSpPr>
            <a:spLocks noGrp="1"/>
          </p:cNvSpPr>
          <p:nvPr>
            <p:ph type="title"/>
          </p:nvPr>
        </p:nvSpPr>
        <p:spPr/>
        <p:txBody>
          <a:bodyPr>
            <a:normAutofit fontScale="90000"/>
          </a:bodyPr>
          <a:lstStyle/>
          <a:p>
            <a:pPr marL="228600" indent="-228600" algn="ctr">
              <a:spcBef>
                <a:spcPts val="1000"/>
              </a:spcBef>
            </a:pPr>
            <a:br>
              <a:rPr lang="en-US" sz="4800" b="1" dirty="0">
                <a:latin typeface="Calibri"/>
                <a:ea typeface="Calibri"/>
                <a:cs typeface="Calibri"/>
              </a:rPr>
            </a:br>
            <a:r>
              <a:rPr lang="en-US" sz="4800" b="1">
                <a:latin typeface="Calibri"/>
                <a:ea typeface="Calibri"/>
                <a:cs typeface="Calibri"/>
              </a:rPr>
              <a:t>Adjourning Stage</a:t>
            </a:r>
            <a:endParaRPr lang="en-US" sz="48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700A7D29-61D4-5565-2EF9-721F8EDD96A5}"/>
              </a:ext>
            </a:extLst>
          </p:cNvPr>
          <p:cNvSpPr>
            <a:spLocks noGrp="1"/>
          </p:cNvSpPr>
          <p:nvPr>
            <p:ph idx="1"/>
          </p:nvPr>
        </p:nvSpPr>
        <p:spPr/>
        <p:txBody>
          <a:bodyPr vert="horz" lIns="91440" tIns="45720" rIns="91440" bIns="45720" rtlCol="0" anchor="t">
            <a:normAutofit/>
          </a:bodyPr>
          <a:lstStyle/>
          <a:p>
            <a:r>
              <a:rPr lang="en-US" sz="2000" dirty="0">
                <a:latin typeface="Segoe UI"/>
                <a:cs typeface="Segoe UI"/>
              </a:rPr>
              <a:t>Applies mainly to </a:t>
            </a:r>
            <a:r>
              <a:rPr lang="en-US" sz="2000" b="1" dirty="0">
                <a:latin typeface="Segoe UI"/>
                <a:cs typeface="Segoe UI"/>
              </a:rPr>
              <a:t>temporary groups</a:t>
            </a:r>
            <a:endParaRPr lang="en-US" sz="2000">
              <a:ea typeface="Calibri"/>
              <a:cs typeface="Calibri"/>
            </a:endParaRPr>
          </a:p>
          <a:p>
            <a:r>
              <a:rPr lang="en-US" sz="2000">
                <a:latin typeface="Segoe UI"/>
                <a:cs typeface="Segoe UI"/>
              </a:rPr>
              <a:t>Group prepares to </a:t>
            </a:r>
            <a:r>
              <a:rPr lang="en-US" sz="2000" b="1">
                <a:latin typeface="Segoe UI"/>
                <a:cs typeface="Segoe UI"/>
              </a:rPr>
              <a:t>disband</a:t>
            </a:r>
            <a:endParaRPr lang="en-US" sz="2000">
              <a:ea typeface="Calibri"/>
              <a:cs typeface="Calibri"/>
            </a:endParaRPr>
          </a:p>
          <a:p>
            <a:r>
              <a:rPr lang="en-US" sz="2000">
                <a:latin typeface="Segoe UI"/>
                <a:cs typeface="Segoe UI"/>
              </a:rPr>
              <a:t>Focus is on wrapping up activities</a:t>
            </a:r>
            <a:endParaRPr lang="en-US" sz="2000">
              <a:ea typeface="Calibri"/>
              <a:cs typeface="Calibri"/>
            </a:endParaRPr>
          </a:p>
          <a:p>
            <a:r>
              <a:rPr lang="en-US" sz="2000">
                <a:latin typeface="Segoe UI"/>
                <a:cs typeface="Segoe UI"/>
              </a:rPr>
              <a:t>Emotional responses vary: </a:t>
            </a:r>
            <a:endParaRPr lang="en-US" sz="2000">
              <a:ea typeface="Calibri"/>
              <a:cs typeface="Calibri"/>
            </a:endParaRPr>
          </a:p>
          <a:p>
            <a:pPr lvl="1"/>
            <a:r>
              <a:rPr lang="en-US" sz="2000">
                <a:latin typeface="Segoe UI"/>
                <a:cs typeface="Segoe UI"/>
              </a:rPr>
              <a:t>Satisfaction from achievements</a:t>
            </a:r>
            <a:endParaRPr lang="en-US" sz="2000">
              <a:ea typeface="Calibri"/>
              <a:cs typeface="Calibri"/>
            </a:endParaRPr>
          </a:p>
          <a:p>
            <a:pPr lvl="1"/>
            <a:r>
              <a:rPr lang="en-US" sz="2000">
                <a:latin typeface="Segoe UI"/>
                <a:cs typeface="Segoe UI"/>
              </a:rPr>
              <a:t>Sadness over ending relationships</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22037300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77F7E-A344-B91C-AE58-DA5EE28A685A}"/>
              </a:ext>
            </a:extLst>
          </p:cNvPr>
          <p:cNvSpPr>
            <a:spLocks noGrp="1"/>
          </p:cNvSpPr>
          <p:nvPr>
            <p:ph type="title"/>
          </p:nvPr>
        </p:nvSpPr>
        <p:spPr/>
        <p:txBody>
          <a:bodyPr>
            <a:normAutofit fontScale="90000"/>
          </a:bodyPr>
          <a:lstStyle/>
          <a:p>
            <a:pPr marL="228600" indent="-228600" algn="ctr">
              <a:spcBef>
                <a:spcPts val="1000"/>
              </a:spcBef>
            </a:pPr>
            <a:br>
              <a:rPr lang="en-US" sz="5400" b="1" dirty="0">
                <a:latin typeface="Calibri"/>
                <a:ea typeface="Calibri"/>
                <a:cs typeface="Calibri"/>
              </a:rPr>
            </a:br>
            <a:r>
              <a:rPr lang="en-US" sz="5400" b="1">
                <a:latin typeface="Calibri"/>
                <a:ea typeface="Calibri"/>
                <a:cs typeface="Calibri"/>
              </a:rPr>
              <a:t>Additional Key Points</a:t>
            </a:r>
            <a:endParaRPr lang="en-US" sz="54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53BF27AE-00BA-B81B-DE72-D0CAD9B6D6BD}"/>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These stages are commonly experienced in group projects</a:t>
            </a:r>
            <a:endParaRPr lang="en-US" sz="2400">
              <a:ea typeface="Calibri"/>
              <a:cs typeface="Calibri"/>
            </a:endParaRPr>
          </a:p>
          <a:p>
            <a:r>
              <a:rPr lang="en-US" sz="2400">
                <a:latin typeface="Segoe UI"/>
                <a:cs typeface="Segoe UI"/>
              </a:rPr>
              <a:t>Groups may: </a:t>
            </a:r>
            <a:endParaRPr lang="en-US" sz="2400">
              <a:ea typeface="Calibri"/>
              <a:cs typeface="Calibri"/>
            </a:endParaRPr>
          </a:p>
          <a:p>
            <a:pPr lvl="1"/>
            <a:r>
              <a:rPr lang="en-US">
                <a:latin typeface="Segoe UI"/>
                <a:cs typeface="Segoe UI"/>
              </a:rPr>
              <a:t>Not progress through all stages</a:t>
            </a:r>
            <a:endParaRPr lang="en-US">
              <a:ea typeface="Calibri"/>
              <a:cs typeface="Calibri"/>
            </a:endParaRPr>
          </a:p>
          <a:p>
            <a:pPr lvl="1"/>
            <a:r>
              <a:rPr lang="en-US" dirty="0">
                <a:latin typeface="Segoe UI"/>
                <a:cs typeface="Segoe UI"/>
              </a:rPr>
              <a:t>Perform poorly if stuck in early stages (forming/storming)</a:t>
            </a:r>
            <a:endParaRPr lang="en-US">
              <a:ea typeface="Calibri"/>
              <a:cs typeface="Calibri"/>
            </a:endParaRPr>
          </a:p>
          <a:p>
            <a:r>
              <a:rPr lang="en-US" sz="2400">
                <a:latin typeface="Segoe UI"/>
                <a:cs typeface="Segoe UI"/>
              </a:rPr>
              <a:t>Group development is </a:t>
            </a:r>
            <a:r>
              <a:rPr lang="en-US" sz="2400" b="1">
                <a:latin typeface="Segoe UI"/>
                <a:cs typeface="Segoe UI"/>
              </a:rPr>
              <a:t>not always linear</a:t>
            </a:r>
            <a:r>
              <a:rPr lang="en-US" sz="2400">
                <a:latin typeface="Segoe UI"/>
                <a:cs typeface="Segoe UI"/>
              </a:rPr>
              <a:t>: </a:t>
            </a:r>
            <a:endParaRPr lang="en-US" sz="2400">
              <a:ea typeface="Calibri"/>
              <a:cs typeface="Calibri"/>
            </a:endParaRPr>
          </a:p>
          <a:p>
            <a:pPr lvl="1"/>
            <a:r>
              <a:rPr lang="en-US">
                <a:latin typeface="Segoe UI"/>
                <a:cs typeface="Segoe UI"/>
              </a:rPr>
              <a:t>Stages can overlap</a:t>
            </a:r>
            <a:endParaRPr lang="en-US">
              <a:ea typeface="Calibri"/>
              <a:cs typeface="Calibri"/>
            </a:endParaRPr>
          </a:p>
          <a:p>
            <a:pPr lvl="1"/>
            <a:r>
              <a:rPr lang="en-US">
                <a:latin typeface="Segoe UI"/>
                <a:cs typeface="Segoe UI"/>
              </a:rPr>
              <a:t>Groups may regress to earlier stages</a:t>
            </a:r>
            <a:endParaRPr lang="en-US">
              <a:ea typeface="Calibri"/>
              <a:cs typeface="Calibri"/>
            </a:endParaRPr>
          </a:p>
          <a:p>
            <a:r>
              <a:rPr lang="en-US" sz="2400">
                <a:latin typeface="Segoe UI"/>
                <a:cs typeface="Segoe UI"/>
              </a:rPr>
              <a:t>Conflict can sometimes improve performance</a:t>
            </a:r>
            <a:endParaRPr lang="en-US" sz="2400">
              <a:ea typeface="Calibri"/>
              <a:cs typeface="Calibri"/>
            </a:endParaRPr>
          </a:p>
          <a:p>
            <a:r>
              <a:rPr lang="en-US" sz="2400">
                <a:latin typeface="Segoe UI"/>
                <a:cs typeface="Segoe UI"/>
              </a:rPr>
              <a:t>The model is a </a:t>
            </a:r>
            <a:r>
              <a:rPr lang="en-US" sz="2400" b="1">
                <a:latin typeface="Segoe UI"/>
                <a:cs typeface="Segoe UI"/>
              </a:rPr>
              <a:t>general framework</a:t>
            </a:r>
            <a:r>
              <a:rPr lang="en-US" sz="2400">
                <a:latin typeface="Segoe UI"/>
                <a:cs typeface="Segoe UI"/>
              </a:rPr>
              <a:t> to help understand group dynamics and challenges</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21414664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026F2-D598-B3DD-A899-A63E0EEA4A09}"/>
              </a:ext>
            </a:extLst>
          </p:cNvPr>
          <p:cNvSpPr>
            <a:spLocks noGrp="1"/>
          </p:cNvSpPr>
          <p:nvPr>
            <p:ph type="title"/>
          </p:nvPr>
        </p:nvSpPr>
        <p:spPr>
          <a:xfrm>
            <a:off x="838200" y="365125"/>
            <a:ext cx="10515600" cy="476478"/>
          </a:xfrm>
        </p:spPr>
        <p:txBody>
          <a:bodyPr>
            <a:normAutofit/>
          </a:bodyPr>
          <a:lstStyle/>
          <a:p>
            <a:pPr algn="ctr"/>
            <a:r>
              <a:rPr lang="en-US" sz="2800" b="1">
                <a:latin typeface="Segoe UI"/>
                <a:cs typeface="Segoe UI"/>
              </a:rPr>
              <a:t>External Factors</a:t>
            </a:r>
            <a:endParaRPr lang="en-US" sz="2800" b="1">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8000C5E5-A2EF-3C30-ED83-FF4627690F50}"/>
              </a:ext>
            </a:extLst>
          </p:cNvPr>
          <p:cNvSpPr>
            <a:spLocks noGrp="1"/>
          </p:cNvSpPr>
          <p:nvPr>
            <p:ph idx="1"/>
          </p:nvPr>
        </p:nvSpPr>
        <p:spPr>
          <a:xfrm>
            <a:off x="838200" y="1139825"/>
            <a:ext cx="10515600" cy="5483452"/>
          </a:xfrm>
        </p:spPr>
        <p:txBody>
          <a:bodyPr vert="horz" lIns="91440" tIns="45720" rIns="91440" bIns="45720" rtlCol="0" anchor="t">
            <a:noAutofit/>
          </a:bodyPr>
          <a:lstStyle/>
          <a:p>
            <a:r>
              <a:rPr lang="en-US" sz="1800" b="1" dirty="0">
                <a:latin typeface="Segoe UI"/>
                <a:cs typeface="Segoe UI"/>
              </a:rPr>
              <a:t>Work groups are influenced by external conditions</a:t>
            </a:r>
            <a:r>
              <a:rPr lang="en-US" sz="1800" dirty="0">
                <a:latin typeface="Segoe UI"/>
                <a:cs typeface="Segoe UI"/>
              </a:rPr>
              <a:t> set by the </a:t>
            </a:r>
            <a:r>
              <a:rPr lang="en-US" sz="1800" dirty="0" err="1">
                <a:latin typeface="Segoe UI"/>
                <a:cs typeface="Segoe UI"/>
              </a:rPr>
              <a:t>organisation</a:t>
            </a:r>
            <a:endParaRPr lang="en-US" sz="1800">
              <a:ea typeface="Calibri" panose="020F0502020204030204"/>
              <a:cs typeface="Calibri" panose="020F0502020204030204"/>
            </a:endParaRPr>
          </a:p>
          <a:p>
            <a:r>
              <a:rPr lang="en-US" sz="1800">
                <a:latin typeface="Segoe UI"/>
                <a:cs typeface="Segoe UI"/>
              </a:rPr>
              <a:t>Key external factors include:</a:t>
            </a:r>
            <a:endParaRPr lang="en-US" sz="1800">
              <a:ea typeface="Calibri"/>
              <a:cs typeface="Calibri"/>
            </a:endParaRPr>
          </a:p>
          <a:p>
            <a:r>
              <a:rPr lang="en-US" sz="1800" b="1" dirty="0" err="1">
                <a:latin typeface="Segoe UI"/>
                <a:cs typeface="Segoe UI"/>
              </a:rPr>
              <a:t>Organisational</a:t>
            </a:r>
            <a:r>
              <a:rPr lang="en-US" sz="1800" b="1" dirty="0">
                <a:latin typeface="Segoe UI"/>
                <a:cs typeface="Segoe UI"/>
              </a:rPr>
              <a:t> strategy</a:t>
            </a:r>
            <a:endParaRPr lang="en-US" sz="1800">
              <a:ea typeface="Calibri"/>
              <a:cs typeface="Calibri"/>
            </a:endParaRPr>
          </a:p>
          <a:p>
            <a:r>
              <a:rPr lang="en-US" sz="1800" b="1">
                <a:latin typeface="Segoe UI"/>
                <a:cs typeface="Segoe UI"/>
              </a:rPr>
              <a:t>Authority relationships</a:t>
            </a:r>
            <a:r>
              <a:rPr lang="en-US" sz="1800">
                <a:latin typeface="Segoe UI"/>
                <a:cs typeface="Segoe UI"/>
              </a:rPr>
              <a:t> (hierarchy and reporting structure)</a:t>
            </a:r>
            <a:endParaRPr lang="en-US" sz="1800">
              <a:ea typeface="Calibri"/>
              <a:cs typeface="Calibri"/>
            </a:endParaRPr>
          </a:p>
          <a:p>
            <a:r>
              <a:rPr lang="en-US" sz="1800" b="1">
                <a:latin typeface="Segoe UI"/>
                <a:cs typeface="Segoe UI"/>
              </a:rPr>
              <a:t>Formal rules and regulations</a:t>
            </a:r>
            <a:endParaRPr lang="en-US" sz="1800">
              <a:ea typeface="Calibri"/>
              <a:cs typeface="Calibri"/>
            </a:endParaRPr>
          </a:p>
          <a:p>
            <a:r>
              <a:rPr lang="en-US" sz="1800" b="1">
                <a:latin typeface="Segoe UI"/>
                <a:cs typeface="Segoe UI"/>
              </a:rPr>
              <a:t>Availability of resources</a:t>
            </a:r>
            <a:endParaRPr lang="en-US" sz="1800">
              <a:ea typeface="Calibri"/>
              <a:cs typeface="Calibri"/>
            </a:endParaRPr>
          </a:p>
          <a:p>
            <a:r>
              <a:rPr lang="en-US" sz="1800" b="1">
                <a:latin typeface="Segoe UI"/>
                <a:cs typeface="Segoe UI"/>
              </a:rPr>
              <a:t>Employee selection criteria</a:t>
            </a:r>
            <a:endParaRPr lang="en-US" sz="1800">
              <a:ea typeface="Calibri"/>
              <a:cs typeface="Calibri"/>
            </a:endParaRPr>
          </a:p>
          <a:p>
            <a:r>
              <a:rPr lang="en-US" sz="1800" b="1">
                <a:latin typeface="Segoe UI"/>
                <a:cs typeface="Segoe UI"/>
              </a:rPr>
              <a:t>Performance evaluation systems</a:t>
            </a:r>
            <a:endParaRPr lang="en-US" sz="1800">
              <a:ea typeface="Calibri"/>
              <a:cs typeface="Calibri"/>
            </a:endParaRPr>
          </a:p>
          <a:p>
            <a:r>
              <a:rPr lang="en-US" sz="1800" b="1" dirty="0" err="1">
                <a:latin typeface="Segoe UI"/>
                <a:cs typeface="Segoe UI"/>
              </a:rPr>
              <a:t>Organisational</a:t>
            </a:r>
            <a:r>
              <a:rPr lang="en-US" sz="1800" b="1" dirty="0">
                <a:latin typeface="Segoe UI"/>
                <a:cs typeface="Segoe UI"/>
              </a:rPr>
              <a:t> culture</a:t>
            </a:r>
            <a:endParaRPr lang="en-US" sz="1800">
              <a:ea typeface="Calibri"/>
              <a:cs typeface="Calibri"/>
            </a:endParaRPr>
          </a:p>
          <a:p>
            <a:r>
              <a:rPr lang="en-US" sz="1800" b="1">
                <a:latin typeface="Segoe UI"/>
                <a:cs typeface="Segoe UI"/>
              </a:rPr>
              <a:t>Physical work environment/layout</a:t>
            </a:r>
            <a:endParaRPr lang="en-US" sz="1800">
              <a:ea typeface="Calibri"/>
              <a:cs typeface="Calibri"/>
            </a:endParaRPr>
          </a:p>
          <a:p>
            <a:r>
              <a:rPr lang="en-US" sz="1800">
                <a:latin typeface="Segoe UI"/>
                <a:cs typeface="Segoe UI"/>
              </a:rPr>
              <a:t>These factors shape:</a:t>
            </a:r>
            <a:endParaRPr lang="en-US" sz="1800">
              <a:ea typeface="Calibri"/>
              <a:cs typeface="Calibri"/>
            </a:endParaRPr>
          </a:p>
          <a:p>
            <a:r>
              <a:rPr lang="en-US" sz="1800">
                <a:latin typeface="Segoe UI"/>
                <a:cs typeface="Segoe UI"/>
              </a:rPr>
              <a:t>How groups operate</a:t>
            </a:r>
            <a:endParaRPr lang="en-US" sz="1800">
              <a:ea typeface="Calibri"/>
              <a:cs typeface="Calibri"/>
            </a:endParaRPr>
          </a:p>
          <a:p>
            <a:r>
              <a:rPr lang="en-US" sz="1800">
                <a:latin typeface="Segoe UI"/>
                <a:cs typeface="Segoe UI"/>
              </a:rPr>
              <a:t>What constraints they face</a:t>
            </a:r>
            <a:endParaRPr lang="en-US" sz="1800">
              <a:ea typeface="Calibri"/>
              <a:cs typeface="Calibri"/>
            </a:endParaRPr>
          </a:p>
          <a:p>
            <a:r>
              <a:rPr lang="en-US" sz="1800">
                <a:latin typeface="Segoe UI"/>
                <a:cs typeface="Segoe UI"/>
              </a:rPr>
              <a:t>How effectively they can perform</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2474906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E6828-9875-56A7-B3B1-910262A8B33F}"/>
              </a:ext>
            </a:extLst>
          </p:cNvPr>
          <p:cNvSpPr>
            <a:spLocks noGrp="1"/>
          </p:cNvSpPr>
          <p:nvPr>
            <p:ph type="title"/>
          </p:nvPr>
        </p:nvSpPr>
        <p:spPr>
          <a:xfrm>
            <a:off x="838200" y="365125"/>
            <a:ext cx="10515600" cy="416606"/>
          </a:xfrm>
        </p:spPr>
        <p:txBody>
          <a:bodyPr>
            <a:normAutofit fontScale="90000"/>
          </a:bodyPr>
          <a:lstStyle/>
          <a:p>
            <a:endParaRPr lang="en-US"/>
          </a:p>
        </p:txBody>
      </p:sp>
      <p:sp>
        <p:nvSpPr>
          <p:cNvPr id="3" name="Content Placeholder 2">
            <a:extLst>
              <a:ext uri="{FF2B5EF4-FFF2-40B4-BE49-F238E27FC236}">
                <a16:creationId xmlns:a16="http://schemas.microsoft.com/office/drawing/2014/main" id="{1319E1E5-B83E-A39A-3069-D6F19BC1929B}"/>
              </a:ext>
            </a:extLst>
          </p:cNvPr>
          <p:cNvSpPr>
            <a:spLocks noGrp="1"/>
          </p:cNvSpPr>
          <p:nvPr>
            <p:ph idx="1"/>
          </p:nvPr>
        </p:nvSpPr>
        <p:spPr>
          <a:xfrm>
            <a:off x="838200" y="1090840"/>
            <a:ext cx="10515600" cy="5478008"/>
          </a:xfrm>
        </p:spPr>
        <p:txBody>
          <a:bodyPr vert="horz" lIns="91440" tIns="45720" rIns="91440" bIns="45720" rtlCol="0" anchor="t">
            <a:noAutofit/>
          </a:bodyPr>
          <a:lstStyle/>
          <a:p>
            <a:r>
              <a:rPr lang="en-US" sz="1800">
                <a:latin typeface="Segoe UI"/>
                <a:cs typeface="Segoe UI"/>
              </a:rPr>
              <a:t>Example:</a:t>
            </a:r>
            <a:endParaRPr lang="en-US" sz="1800" dirty="0">
              <a:latin typeface="Segoe UI"/>
              <a:cs typeface="Segoe UI"/>
            </a:endParaRPr>
          </a:p>
          <a:p>
            <a:r>
              <a:rPr lang="en-US" sz="1800" dirty="0">
                <a:latin typeface="Segoe UI"/>
                <a:cs typeface="Segoe UI"/>
              </a:rPr>
              <a:t>A group at Boeing must operate within: </a:t>
            </a:r>
          </a:p>
          <a:p>
            <a:pPr lvl="1"/>
            <a:r>
              <a:rPr lang="en-US" sz="1800">
                <a:latin typeface="Segoe UI"/>
                <a:cs typeface="Segoe UI"/>
              </a:rPr>
              <a:t>Corporate hiring policies</a:t>
            </a:r>
            <a:endParaRPr lang="en-US" sz="1800" dirty="0">
              <a:latin typeface="Segoe UI"/>
              <a:cs typeface="Segoe UI"/>
            </a:endParaRPr>
          </a:p>
          <a:p>
            <a:pPr lvl="1"/>
            <a:r>
              <a:rPr lang="en-US" sz="1800">
                <a:latin typeface="Segoe UI"/>
                <a:cs typeface="Segoe UI"/>
              </a:rPr>
              <a:t>Budget constraints</a:t>
            </a:r>
            <a:endParaRPr lang="en-US" sz="1800" dirty="0">
              <a:latin typeface="Segoe UI"/>
              <a:cs typeface="Segoe UI"/>
            </a:endParaRPr>
          </a:p>
          <a:p>
            <a:pPr lvl="1"/>
            <a:r>
              <a:rPr lang="en-US" sz="1800">
                <a:latin typeface="Segoe UI"/>
                <a:cs typeface="Segoe UI"/>
              </a:rPr>
              <a:t>Company rules and procedures</a:t>
            </a:r>
            <a:endParaRPr lang="en-US" sz="1800" dirty="0">
              <a:latin typeface="Segoe UI"/>
              <a:cs typeface="Segoe UI"/>
            </a:endParaRPr>
          </a:p>
          <a:p>
            <a:pPr lvl="1"/>
            <a:r>
              <a:rPr lang="en-US" sz="1800">
                <a:latin typeface="Segoe UI"/>
                <a:cs typeface="Segoe UI"/>
              </a:rPr>
              <a:t>Employee evaluation systems</a:t>
            </a:r>
            <a:endParaRPr lang="en-US" sz="1800" dirty="0">
              <a:latin typeface="Segoe UI"/>
              <a:cs typeface="Segoe UI"/>
            </a:endParaRPr>
          </a:p>
          <a:p>
            <a:r>
              <a:rPr lang="en-US" sz="1800">
                <a:latin typeface="Segoe UI"/>
                <a:cs typeface="Segoe UI"/>
              </a:rPr>
              <a:t>These factors shape:</a:t>
            </a:r>
            <a:endParaRPr lang="en-US" sz="1800">
              <a:ea typeface="Calibri"/>
              <a:cs typeface="Calibri"/>
            </a:endParaRPr>
          </a:p>
          <a:p>
            <a:r>
              <a:rPr lang="en-US" sz="1800">
                <a:latin typeface="Segoe UI"/>
                <a:cs typeface="Segoe UI"/>
              </a:rPr>
              <a:t>How groups operate</a:t>
            </a:r>
            <a:endParaRPr lang="en-US" sz="1800" dirty="0">
              <a:latin typeface="Segoe UI"/>
              <a:cs typeface="Segoe UI"/>
            </a:endParaRPr>
          </a:p>
          <a:p>
            <a:r>
              <a:rPr lang="en-US" sz="1800">
                <a:latin typeface="Segoe UI"/>
                <a:cs typeface="Segoe UI"/>
              </a:rPr>
              <a:t>What constraints they face</a:t>
            </a:r>
            <a:endParaRPr lang="en-US" sz="1800" dirty="0">
              <a:latin typeface="Segoe UI"/>
              <a:cs typeface="Segoe UI"/>
            </a:endParaRPr>
          </a:p>
          <a:p>
            <a:r>
              <a:rPr lang="en-US" sz="1800">
                <a:latin typeface="Segoe UI"/>
                <a:cs typeface="Segoe UI"/>
              </a:rPr>
              <a:t>How effectively they can perform</a:t>
            </a:r>
            <a:endParaRPr lang="en-US" sz="1800" dirty="0">
              <a:latin typeface="Segoe UI"/>
              <a:cs typeface="Segoe UI"/>
            </a:endParaRPr>
          </a:p>
          <a:p>
            <a:r>
              <a:rPr lang="en-US" sz="1800">
                <a:latin typeface="Segoe UI"/>
                <a:cs typeface="Segoe UI"/>
              </a:rPr>
              <a:t>Example:</a:t>
            </a:r>
            <a:endParaRPr lang="en-US" sz="1800" dirty="0">
              <a:latin typeface="Segoe UI"/>
              <a:cs typeface="Segoe UI"/>
            </a:endParaRPr>
          </a:p>
          <a:p>
            <a:r>
              <a:rPr lang="en-US" sz="1800" dirty="0">
                <a:latin typeface="Segoe UI"/>
                <a:cs typeface="Segoe UI"/>
              </a:rPr>
              <a:t>A group at Boeing must operate within: </a:t>
            </a:r>
          </a:p>
          <a:p>
            <a:pPr lvl="1"/>
            <a:r>
              <a:rPr lang="en-US" sz="1800">
                <a:latin typeface="Segoe UI"/>
                <a:cs typeface="Segoe UI"/>
              </a:rPr>
              <a:t>Corporate hiring policies</a:t>
            </a:r>
            <a:endParaRPr lang="en-US" sz="1800" dirty="0">
              <a:latin typeface="Segoe UI"/>
              <a:cs typeface="Segoe UI"/>
            </a:endParaRPr>
          </a:p>
          <a:p>
            <a:pPr lvl="1"/>
            <a:r>
              <a:rPr lang="en-US" sz="1800">
                <a:latin typeface="Segoe UI"/>
                <a:cs typeface="Segoe UI"/>
              </a:rPr>
              <a:t>Budget constraints</a:t>
            </a:r>
            <a:endParaRPr lang="en-US" sz="1800" dirty="0">
              <a:latin typeface="Segoe UI"/>
              <a:cs typeface="Segoe UI"/>
            </a:endParaRPr>
          </a:p>
          <a:p>
            <a:pPr lvl="1"/>
            <a:r>
              <a:rPr lang="en-US" sz="1800">
                <a:latin typeface="Segoe UI"/>
                <a:cs typeface="Segoe UI"/>
              </a:rPr>
              <a:t>Company rules and procedures</a:t>
            </a:r>
            <a:endParaRPr lang="en-US" sz="1800" dirty="0">
              <a:latin typeface="Segoe UI"/>
              <a:cs typeface="Segoe UI"/>
            </a:endParaRPr>
          </a:p>
          <a:p>
            <a:pPr lvl="1"/>
            <a:r>
              <a:rPr lang="en-US" sz="1800">
                <a:latin typeface="Segoe UI"/>
                <a:cs typeface="Segoe UI"/>
              </a:rPr>
              <a:t>Employee evaluation systems</a:t>
            </a:r>
            <a:endParaRPr lang="en-US" sz="1800" dirty="0">
              <a:latin typeface="Segoe UI"/>
              <a:cs typeface="Segoe UI"/>
            </a:endParaRPr>
          </a:p>
          <a:p>
            <a:endParaRPr lang="en-US" sz="4800" dirty="0">
              <a:ea typeface="Calibri"/>
              <a:cs typeface="Calibri"/>
            </a:endParaRPr>
          </a:p>
        </p:txBody>
      </p:sp>
    </p:spTree>
    <p:extLst>
      <p:ext uri="{BB962C8B-B14F-4D97-AF65-F5344CB8AC3E}">
        <p14:creationId xmlns:p14="http://schemas.microsoft.com/office/powerpoint/2010/main" val="136039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32A55-D1AB-FF7C-277B-5081B124FE6D}"/>
              </a:ext>
            </a:extLst>
          </p:cNvPr>
          <p:cNvSpPr>
            <a:spLocks noGrp="1"/>
          </p:cNvSpPr>
          <p:nvPr>
            <p:ph type="title"/>
          </p:nvPr>
        </p:nvSpPr>
        <p:spPr>
          <a:xfrm>
            <a:off x="838200" y="365125"/>
            <a:ext cx="10515600" cy="759506"/>
          </a:xfrm>
        </p:spPr>
        <p:txBody>
          <a:bodyPr>
            <a:normAutofit/>
          </a:bodyPr>
          <a:lstStyle/>
          <a:p>
            <a:pPr algn="ctr"/>
            <a:r>
              <a:rPr lang="en-US" b="1">
                <a:latin typeface="Segoe UI"/>
                <a:cs typeface="Segoe UI"/>
              </a:rPr>
              <a:t>Group’s Performance</a:t>
            </a:r>
            <a:endParaRPr lang="en-US" b="1">
              <a:ea typeface="Calibri Light"/>
              <a:cs typeface="Calibri Light"/>
            </a:endParaRPr>
          </a:p>
        </p:txBody>
      </p:sp>
      <p:sp>
        <p:nvSpPr>
          <p:cNvPr id="3" name="Content Placeholder 2">
            <a:extLst>
              <a:ext uri="{FF2B5EF4-FFF2-40B4-BE49-F238E27FC236}">
                <a16:creationId xmlns:a16="http://schemas.microsoft.com/office/drawing/2014/main" id="{76296BDE-71BC-B6CB-765F-358AB2CAF930}"/>
              </a:ext>
            </a:extLst>
          </p:cNvPr>
          <p:cNvSpPr>
            <a:spLocks noGrp="1"/>
          </p:cNvSpPr>
          <p:nvPr>
            <p:ph idx="1"/>
          </p:nvPr>
        </p:nvSpPr>
        <p:spPr>
          <a:xfrm>
            <a:off x="838200" y="1499054"/>
            <a:ext cx="10515600" cy="5178652"/>
          </a:xfrm>
        </p:spPr>
        <p:txBody>
          <a:bodyPr vert="horz" lIns="91440" tIns="45720" rIns="91440" bIns="45720" rtlCol="0" anchor="t">
            <a:noAutofit/>
          </a:bodyPr>
          <a:lstStyle/>
          <a:p>
            <a:r>
              <a:rPr lang="en-US" sz="2000">
                <a:latin typeface="Segoe UI"/>
                <a:cs typeface="Segoe UI"/>
              </a:rPr>
              <a:t>A group’s </a:t>
            </a:r>
            <a:r>
              <a:rPr lang="en-US" sz="2000" b="1">
                <a:latin typeface="Segoe UI"/>
                <a:cs typeface="Segoe UI"/>
              </a:rPr>
              <a:t>performance depends on the resources</a:t>
            </a:r>
            <a:r>
              <a:rPr lang="en-US" sz="2000">
                <a:latin typeface="Segoe UI"/>
                <a:cs typeface="Segoe UI"/>
              </a:rPr>
              <a:t> individual members bring</a:t>
            </a:r>
            <a:endParaRPr lang="en-US" sz="2000">
              <a:ea typeface="Calibri" panose="020F0502020204030204"/>
              <a:cs typeface="Calibri" panose="020F0502020204030204"/>
            </a:endParaRPr>
          </a:p>
          <a:p>
            <a:r>
              <a:rPr lang="en-US" sz="2000">
                <a:latin typeface="Segoe UI"/>
                <a:cs typeface="Segoe UI"/>
              </a:rPr>
              <a:t>Key individual resources include:</a:t>
            </a:r>
            <a:endParaRPr lang="en-US" sz="2000">
              <a:ea typeface="Calibri"/>
              <a:cs typeface="Calibri"/>
            </a:endParaRPr>
          </a:p>
          <a:p>
            <a:r>
              <a:rPr lang="en-US" sz="2000" b="1">
                <a:latin typeface="Segoe UI"/>
                <a:cs typeface="Segoe UI"/>
              </a:rPr>
              <a:t>Knowledge</a:t>
            </a:r>
            <a:endParaRPr lang="en-US" sz="2000">
              <a:ea typeface="Calibri"/>
              <a:cs typeface="Calibri"/>
            </a:endParaRPr>
          </a:p>
          <a:p>
            <a:r>
              <a:rPr lang="en-US" sz="2000" b="1">
                <a:latin typeface="Segoe UI"/>
                <a:cs typeface="Segoe UI"/>
              </a:rPr>
              <a:t>Abilities</a:t>
            </a:r>
            <a:endParaRPr lang="en-US" sz="2000">
              <a:ea typeface="Calibri"/>
              <a:cs typeface="Calibri"/>
            </a:endParaRPr>
          </a:p>
          <a:p>
            <a:r>
              <a:rPr lang="en-US" sz="2000" b="1">
                <a:latin typeface="Segoe UI"/>
                <a:cs typeface="Segoe UI"/>
              </a:rPr>
              <a:t>Skills</a:t>
            </a:r>
            <a:endParaRPr lang="en-US" sz="2000">
              <a:ea typeface="Calibri"/>
              <a:cs typeface="Calibri"/>
            </a:endParaRPr>
          </a:p>
          <a:p>
            <a:r>
              <a:rPr lang="en-US" sz="2000" b="1">
                <a:latin typeface="Segoe UI"/>
                <a:cs typeface="Segoe UI"/>
              </a:rPr>
              <a:t>Personality traits</a:t>
            </a:r>
            <a:endParaRPr lang="en-US" sz="2000">
              <a:ea typeface="Calibri"/>
              <a:cs typeface="Calibri"/>
            </a:endParaRPr>
          </a:p>
          <a:p>
            <a:r>
              <a:rPr lang="en-US" sz="2000">
                <a:latin typeface="Segoe UI"/>
                <a:cs typeface="Segoe UI"/>
              </a:rPr>
              <a:t>These resources influence:</a:t>
            </a:r>
            <a:endParaRPr lang="en-US" sz="2000">
              <a:ea typeface="Calibri"/>
              <a:cs typeface="Calibri"/>
            </a:endParaRPr>
          </a:p>
          <a:p>
            <a:r>
              <a:rPr lang="en-US" sz="2000" dirty="0">
                <a:latin typeface="Segoe UI"/>
                <a:cs typeface="Segoe UI"/>
              </a:rPr>
              <a:t>What members are capable of doing</a:t>
            </a:r>
            <a:endParaRPr lang="en-US" sz="2000">
              <a:ea typeface="Calibri"/>
              <a:cs typeface="Calibri"/>
            </a:endParaRPr>
          </a:p>
          <a:p>
            <a:r>
              <a:rPr lang="en-US" sz="2000">
                <a:latin typeface="Segoe UI"/>
                <a:cs typeface="Segoe UI"/>
              </a:rPr>
              <a:t>How effectively they perform in the group</a:t>
            </a:r>
            <a:endParaRPr lang="en-US" sz="2000">
              <a:ea typeface="Calibri"/>
              <a:cs typeface="Calibri"/>
            </a:endParaRPr>
          </a:p>
          <a:p>
            <a:r>
              <a:rPr lang="en-US" sz="2000" b="1">
                <a:latin typeface="Segoe UI"/>
                <a:cs typeface="Segoe UI"/>
              </a:rPr>
              <a:t>Interpersonal skills are critical</a:t>
            </a:r>
            <a:r>
              <a:rPr lang="en-US" sz="2000">
                <a:latin typeface="Segoe UI"/>
                <a:cs typeface="Segoe UI"/>
              </a:rPr>
              <a:t> for high performance, especially:</a:t>
            </a:r>
            <a:endParaRPr lang="en-US" sz="2000">
              <a:ea typeface="Calibri"/>
              <a:cs typeface="Calibri"/>
            </a:endParaRPr>
          </a:p>
          <a:p>
            <a:r>
              <a:rPr lang="en-US" sz="2000">
                <a:latin typeface="Segoe UI"/>
                <a:cs typeface="Segoe UI"/>
              </a:rPr>
              <a:t>Conflict management and resolution</a:t>
            </a:r>
            <a:endParaRPr lang="en-US" sz="2000">
              <a:ea typeface="Calibri"/>
              <a:cs typeface="Calibri"/>
            </a:endParaRPr>
          </a:p>
          <a:p>
            <a:r>
              <a:rPr lang="en-US" sz="2000">
                <a:latin typeface="Segoe UI"/>
                <a:cs typeface="Segoe UI"/>
              </a:rPr>
              <a:t>Collaborative problem solving</a:t>
            </a:r>
            <a:endParaRPr lang="en-US" sz="2000">
              <a:ea typeface="Calibri"/>
              <a:cs typeface="Calibri"/>
            </a:endParaRPr>
          </a:p>
          <a:p>
            <a:r>
              <a:rPr lang="en-US" sz="2000">
                <a:latin typeface="Segoe UI"/>
                <a:cs typeface="Segoe UI"/>
              </a:rPr>
              <a:t>Communication</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5229260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4F509-EC70-AC6F-C674-0711BE096D73}"/>
              </a:ext>
            </a:extLst>
          </p:cNvPr>
          <p:cNvSpPr>
            <a:spLocks noGrp="1"/>
          </p:cNvSpPr>
          <p:nvPr>
            <p:ph type="title"/>
          </p:nvPr>
        </p:nvSpPr>
        <p:spPr/>
        <p:txBody>
          <a:bodyPr/>
          <a:lstStyle/>
          <a:p>
            <a:pPr algn="ctr"/>
            <a:br>
              <a:rPr lang="en-US" b="1" dirty="0">
                <a:latin typeface="Segoe UI"/>
                <a:cs typeface="Segoe UI"/>
              </a:rPr>
            </a:br>
            <a:r>
              <a:rPr lang="en-US" b="1">
                <a:latin typeface="Segoe UI"/>
                <a:cs typeface="Segoe UI"/>
              </a:rPr>
              <a:t>Group’s Performance</a:t>
            </a:r>
            <a:endParaRPr lang="en-US">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D81E3CD4-BF4A-69BA-0A65-8EF03BFB669A}"/>
              </a:ext>
            </a:extLst>
          </p:cNvPr>
          <p:cNvSpPr>
            <a:spLocks noGrp="1"/>
          </p:cNvSpPr>
          <p:nvPr>
            <p:ph idx="1"/>
          </p:nvPr>
        </p:nvSpPr>
        <p:spPr/>
        <p:txBody>
          <a:bodyPr vert="horz" lIns="91440" tIns="45720" rIns="91440" bIns="45720" rtlCol="0" anchor="t">
            <a:normAutofit/>
          </a:bodyPr>
          <a:lstStyle/>
          <a:p>
            <a:r>
              <a:rPr lang="en-US" sz="2000" b="1">
                <a:latin typeface="Segoe UI"/>
                <a:cs typeface="Segoe UI"/>
              </a:rPr>
              <a:t>Personality traits affect group interactions</a:t>
            </a:r>
            <a:r>
              <a:rPr lang="en-US" sz="2000">
                <a:latin typeface="Segoe UI"/>
                <a:cs typeface="Segoe UI"/>
              </a:rPr>
              <a:t> and overall performance</a:t>
            </a:r>
            <a:endParaRPr lang="en-US" sz="2000">
              <a:ea typeface="Calibri" panose="020F0502020204030204"/>
              <a:cs typeface="Calibri" panose="020F0502020204030204"/>
            </a:endParaRPr>
          </a:p>
          <a:p>
            <a:r>
              <a:rPr lang="en-US" sz="2000" b="1" dirty="0">
                <a:latin typeface="Segoe UI"/>
                <a:cs typeface="Segoe UI"/>
              </a:rPr>
              <a:t>Positive traits</a:t>
            </a:r>
            <a:r>
              <a:rPr lang="en-US" sz="2000" dirty="0">
                <a:latin typeface="Segoe UI"/>
                <a:cs typeface="Segoe UI"/>
              </a:rPr>
              <a:t> (e.g. sociability, self-reliance, independence): </a:t>
            </a:r>
            <a:endParaRPr lang="en-US" sz="2000">
              <a:ea typeface="Calibri"/>
              <a:cs typeface="Calibri"/>
            </a:endParaRPr>
          </a:p>
          <a:p>
            <a:pPr lvl="1"/>
            <a:r>
              <a:rPr lang="en-US" sz="2000">
                <a:latin typeface="Segoe UI"/>
                <a:cs typeface="Segoe UI"/>
              </a:rPr>
              <a:t>Improve productivity and morale</a:t>
            </a:r>
            <a:endParaRPr lang="en-US" sz="2000">
              <a:ea typeface="Calibri"/>
              <a:cs typeface="Calibri"/>
            </a:endParaRPr>
          </a:p>
          <a:p>
            <a:r>
              <a:rPr lang="en-US" sz="2000" b="1" dirty="0">
                <a:latin typeface="Segoe UI"/>
                <a:cs typeface="Segoe UI"/>
              </a:rPr>
              <a:t>Negative traits</a:t>
            </a:r>
            <a:r>
              <a:rPr lang="en-US" sz="2000" dirty="0">
                <a:latin typeface="Segoe UI"/>
                <a:cs typeface="Segoe UI"/>
              </a:rPr>
              <a:t> (e.g. authoritarianism, dominance, unconventionality): </a:t>
            </a:r>
            <a:endParaRPr lang="en-US" sz="2000">
              <a:ea typeface="Calibri"/>
              <a:cs typeface="Calibri"/>
            </a:endParaRPr>
          </a:p>
          <a:p>
            <a:pPr lvl="1"/>
            <a:r>
              <a:rPr lang="en-US" sz="2000">
                <a:latin typeface="Segoe UI"/>
                <a:cs typeface="Segoe UI"/>
              </a:rPr>
              <a:t>Reduce productivity and morale</a:t>
            </a:r>
            <a:endParaRPr lang="en-US" sz="2000">
              <a:ea typeface="Calibri"/>
              <a:cs typeface="Calibri"/>
            </a:endParaRPr>
          </a:p>
          <a:p>
            <a:pPr lvl="1"/>
            <a:r>
              <a:rPr lang="en-US" sz="2000" dirty="0" err="1">
                <a:latin typeface="Segoe UI"/>
                <a:cs typeface="Segoe UI"/>
              </a:rPr>
              <a:t>Organisations</a:t>
            </a:r>
            <a:r>
              <a:rPr lang="en-US" sz="2000" dirty="0">
                <a:latin typeface="Segoe UI"/>
                <a:cs typeface="Segoe UI"/>
              </a:rPr>
              <a:t> may aim to </a:t>
            </a:r>
            <a:r>
              <a:rPr lang="en-US" sz="2000" b="1" dirty="0">
                <a:latin typeface="Segoe UI"/>
                <a:cs typeface="Segoe UI"/>
              </a:rPr>
              <a:t>balance personality types</a:t>
            </a:r>
            <a:r>
              <a:rPr lang="en-US" sz="2000" dirty="0">
                <a:latin typeface="Segoe UI"/>
                <a:cs typeface="Segoe UI"/>
              </a:rPr>
              <a:t> when forming teams</a:t>
            </a:r>
            <a:endParaRPr lang="en-US" sz="2000">
              <a:ea typeface="Calibri"/>
              <a:cs typeface="Calibri"/>
            </a:endParaRPr>
          </a:p>
          <a:p>
            <a:pPr lvl="1"/>
            <a:r>
              <a:rPr lang="en-US" sz="2000">
                <a:latin typeface="Segoe UI"/>
                <a:cs typeface="Segoe UI"/>
              </a:rPr>
              <a:t>Example:</a:t>
            </a:r>
            <a:endParaRPr lang="en-US" sz="2000">
              <a:ea typeface="Calibri"/>
              <a:cs typeface="Calibri"/>
            </a:endParaRPr>
          </a:p>
          <a:p>
            <a:r>
              <a:rPr lang="en-US" sz="2000">
                <a:latin typeface="Segoe UI"/>
                <a:cs typeface="Segoe UI"/>
              </a:rPr>
              <a:t>Some companies use </a:t>
            </a:r>
            <a:r>
              <a:rPr lang="en-US" sz="2000" b="1">
                <a:latin typeface="Segoe UI"/>
                <a:cs typeface="Segoe UI"/>
              </a:rPr>
              <a:t>personality testing</a:t>
            </a:r>
            <a:r>
              <a:rPr lang="en-US" sz="2000">
                <a:latin typeface="Segoe UI"/>
                <a:cs typeface="Segoe UI"/>
              </a:rPr>
              <a:t> to help select and build effective teams</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41005823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CC91D-7468-EF5C-BF5A-4F61508AF092}"/>
              </a:ext>
            </a:extLst>
          </p:cNvPr>
          <p:cNvSpPr>
            <a:spLocks noGrp="1"/>
          </p:cNvSpPr>
          <p:nvPr>
            <p:ph type="title"/>
          </p:nvPr>
        </p:nvSpPr>
        <p:spPr/>
        <p:txBody>
          <a:bodyPr/>
          <a:lstStyle/>
          <a:p>
            <a:pPr marL="228600" indent="-228600" algn="ctr">
              <a:spcBef>
                <a:spcPts val="1000"/>
              </a:spcBef>
            </a:pPr>
            <a:br>
              <a:rPr lang="en-US" b="1" dirty="0">
                <a:latin typeface="Calibri"/>
                <a:ea typeface="Calibri"/>
                <a:cs typeface="Calibri"/>
              </a:rPr>
            </a:br>
            <a:r>
              <a:rPr lang="en-US" b="1">
                <a:latin typeface="Calibri"/>
                <a:ea typeface="Calibri"/>
                <a:cs typeface="Calibri"/>
              </a:rPr>
              <a:t>Group Structure (Overview)</a:t>
            </a:r>
            <a:endParaRPr lang="en-US">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1759CDD5-AA59-5A70-EC09-4A1084254904}"/>
              </a:ext>
            </a:extLst>
          </p:cNvPr>
          <p:cNvSpPr>
            <a:spLocks noGrp="1"/>
          </p:cNvSpPr>
          <p:nvPr>
            <p:ph idx="1"/>
          </p:nvPr>
        </p:nvSpPr>
        <p:spPr/>
        <p:txBody>
          <a:bodyPr vert="horz" lIns="91440" tIns="45720" rIns="91440" bIns="45720" rtlCol="0" anchor="t">
            <a:normAutofit/>
          </a:bodyPr>
          <a:lstStyle/>
          <a:p>
            <a:r>
              <a:rPr lang="en-US" sz="2400" dirty="0">
                <a:latin typeface="Segoe UI"/>
                <a:cs typeface="Segoe UI"/>
              </a:rPr>
              <a:t>Work groups have an </a:t>
            </a:r>
            <a:r>
              <a:rPr lang="en-US" sz="2400" b="1" dirty="0">
                <a:latin typeface="Segoe UI"/>
                <a:cs typeface="Segoe UI"/>
              </a:rPr>
              <a:t>internal structure</a:t>
            </a:r>
            <a:r>
              <a:rPr lang="en-US" sz="2400" dirty="0">
                <a:latin typeface="Segoe UI"/>
                <a:cs typeface="Segoe UI"/>
              </a:rPr>
              <a:t> that shapes </a:t>
            </a:r>
            <a:r>
              <a:rPr lang="en-US" sz="2400" dirty="0" err="1">
                <a:latin typeface="Segoe UI"/>
                <a:cs typeface="Segoe UI"/>
              </a:rPr>
              <a:t>behaviour</a:t>
            </a:r>
            <a:r>
              <a:rPr lang="en-US" sz="2400" dirty="0">
                <a:latin typeface="Segoe UI"/>
                <a:cs typeface="Segoe UI"/>
              </a:rPr>
              <a:t> and performance</a:t>
            </a:r>
            <a:endParaRPr lang="en-US" sz="2400">
              <a:ea typeface="Calibri"/>
              <a:cs typeface="Calibri"/>
            </a:endParaRPr>
          </a:p>
          <a:p>
            <a:r>
              <a:rPr lang="en-US" sz="2400">
                <a:latin typeface="Segoe UI"/>
                <a:cs typeface="Segoe UI"/>
              </a:rPr>
              <a:t>Key elements of group structure include: </a:t>
            </a:r>
            <a:endParaRPr lang="en-US" sz="2400">
              <a:ea typeface="Calibri"/>
              <a:cs typeface="Calibri"/>
            </a:endParaRPr>
          </a:p>
          <a:p>
            <a:pPr lvl="1"/>
            <a:r>
              <a:rPr lang="en-US">
                <a:latin typeface="Segoe UI"/>
                <a:cs typeface="Segoe UI"/>
              </a:rPr>
              <a:t>Roles</a:t>
            </a:r>
            <a:endParaRPr lang="en-US">
              <a:ea typeface="Calibri"/>
              <a:cs typeface="Calibri"/>
            </a:endParaRPr>
          </a:p>
          <a:p>
            <a:pPr lvl="1"/>
            <a:r>
              <a:rPr lang="en-US">
                <a:latin typeface="Segoe UI"/>
                <a:cs typeface="Segoe UI"/>
              </a:rPr>
              <a:t>Norms</a:t>
            </a:r>
            <a:endParaRPr lang="en-US">
              <a:ea typeface="Calibri"/>
              <a:cs typeface="Calibri"/>
            </a:endParaRPr>
          </a:p>
          <a:p>
            <a:pPr lvl="1"/>
            <a:r>
              <a:rPr lang="en-US">
                <a:latin typeface="Segoe UI"/>
                <a:cs typeface="Segoe UI"/>
              </a:rPr>
              <a:t>Conformity</a:t>
            </a:r>
            <a:endParaRPr lang="en-US">
              <a:ea typeface="Calibri"/>
              <a:cs typeface="Calibri"/>
            </a:endParaRPr>
          </a:p>
          <a:p>
            <a:pPr lvl="1"/>
            <a:r>
              <a:rPr lang="en-US">
                <a:latin typeface="Segoe UI"/>
                <a:cs typeface="Segoe UI"/>
              </a:rPr>
              <a:t>Status systems</a:t>
            </a:r>
            <a:endParaRPr lang="en-US">
              <a:ea typeface="Calibri"/>
              <a:cs typeface="Calibri"/>
            </a:endParaRPr>
          </a:p>
          <a:p>
            <a:pPr lvl="1"/>
            <a:r>
              <a:rPr lang="en-US">
                <a:latin typeface="Segoe UI"/>
                <a:cs typeface="Segoe UI"/>
              </a:rPr>
              <a:t>Group size</a:t>
            </a:r>
            <a:endParaRPr lang="en-US">
              <a:ea typeface="Calibri"/>
              <a:cs typeface="Calibri"/>
            </a:endParaRPr>
          </a:p>
          <a:p>
            <a:pPr lvl="1"/>
            <a:r>
              <a:rPr lang="en-US">
                <a:latin typeface="Segoe UI"/>
                <a:cs typeface="Segoe UI"/>
              </a:rPr>
              <a:t>Cohesiveness</a:t>
            </a:r>
            <a:endParaRPr lang="en-US">
              <a:ea typeface="Calibri"/>
              <a:cs typeface="Calibri"/>
            </a:endParaRPr>
          </a:p>
          <a:p>
            <a:pPr lvl="1"/>
            <a:r>
              <a:rPr lang="en-US">
                <a:latin typeface="Segoe UI"/>
                <a:cs typeface="Segoe UI"/>
              </a:rPr>
              <a:t>Leadership</a:t>
            </a:r>
            <a:endParaRPr lang="en-US">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6451315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5B632-3204-37BA-6250-3749422DD72E}"/>
              </a:ext>
            </a:extLst>
          </p:cNvPr>
          <p:cNvSpPr>
            <a:spLocks noGrp="1"/>
          </p:cNvSpPr>
          <p:nvPr>
            <p:ph type="title"/>
          </p:nvPr>
        </p:nvSpPr>
        <p:spPr/>
        <p:txBody>
          <a:bodyPr>
            <a:normAutofit/>
          </a:bodyPr>
          <a:lstStyle/>
          <a:p>
            <a:pPr algn="ctr"/>
            <a:r>
              <a:rPr lang="en-US" sz="4800" b="1">
                <a:latin typeface="Calibri"/>
                <a:ea typeface="Calibri"/>
                <a:cs typeface="Calibri"/>
              </a:rPr>
              <a:t>Roles</a:t>
            </a:r>
            <a:endParaRPr lang="en-US" sz="400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E37C03B8-51F9-E16E-9261-C95C4F2155DA}"/>
              </a:ext>
            </a:extLst>
          </p:cNvPr>
          <p:cNvSpPr>
            <a:spLocks noGrp="1"/>
          </p:cNvSpPr>
          <p:nvPr>
            <p:ph idx="1"/>
          </p:nvPr>
        </p:nvSpPr>
        <p:spPr/>
        <p:txBody>
          <a:bodyPr vert="horz" lIns="91440" tIns="45720" rIns="91440" bIns="45720" rtlCol="0" anchor="t">
            <a:normAutofit/>
          </a:bodyPr>
          <a:lstStyle/>
          <a:p>
            <a:r>
              <a:rPr lang="en-US">
                <a:latin typeface="Segoe UI"/>
                <a:cs typeface="Segoe UI"/>
              </a:rPr>
              <a:t>A </a:t>
            </a:r>
            <a:r>
              <a:rPr lang="en-US" b="1" dirty="0">
                <a:latin typeface="Segoe UI"/>
                <a:cs typeface="Segoe UI"/>
              </a:rPr>
              <a:t>role</a:t>
            </a:r>
            <a:r>
              <a:rPr lang="en-US" dirty="0">
                <a:latin typeface="Segoe UI"/>
                <a:cs typeface="Segoe UI"/>
              </a:rPr>
              <a:t> is the expected </a:t>
            </a:r>
            <a:r>
              <a:rPr lang="en-US" err="1">
                <a:latin typeface="Segoe UI"/>
                <a:cs typeface="Segoe UI"/>
              </a:rPr>
              <a:t>behaviour</a:t>
            </a:r>
            <a:r>
              <a:rPr lang="en-US" dirty="0">
                <a:latin typeface="Segoe UI"/>
                <a:cs typeface="Segoe UI"/>
              </a:rPr>
              <a:t> for a position in a group</a:t>
            </a:r>
            <a:endParaRPr lang="en-US" dirty="0">
              <a:ea typeface="Calibri"/>
              <a:cs typeface="Calibri"/>
            </a:endParaRPr>
          </a:p>
          <a:p>
            <a:r>
              <a:rPr lang="en-US" dirty="0">
                <a:latin typeface="Segoe UI"/>
                <a:cs typeface="Segoe UI"/>
              </a:rPr>
              <a:t>Individuals perform different roles based on their position</a:t>
            </a:r>
            <a:endParaRPr lang="en-US" dirty="0">
              <a:ea typeface="Calibri"/>
              <a:cs typeface="Calibri"/>
            </a:endParaRPr>
          </a:p>
          <a:p>
            <a:r>
              <a:rPr lang="en-US">
                <a:latin typeface="Segoe UI"/>
                <a:cs typeface="Segoe UI"/>
              </a:rPr>
              <a:t>Two main types of roles: </a:t>
            </a:r>
            <a:endParaRPr lang="en-US" dirty="0">
              <a:ea typeface="Calibri"/>
              <a:cs typeface="Calibri"/>
            </a:endParaRPr>
          </a:p>
          <a:p>
            <a:pPr lvl="1"/>
            <a:r>
              <a:rPr lang="en-US" sz="2800" b="1">
                <a:latin typeface="Segoe UI"/>
                <a:cs typeface="Segoe UI"/>
              </a:rPr>
              <a:t>Task roles</a:t>
            </a:r>
            <a:r>
              <a:rPr lang="en-US" sz="2800">
                <a:latin typeface="Segoe UI"/>
                <a:cs typeface="Segoe UI"/>
              </a:rPr>
              <a:t> – focus on completing the job</a:t>
            </a:r>
            <a:endParaRPr lang="en-US" sz="2800">
              <a:ea typeface="Calibri"/>
              <a:cs typeface="Calibri"/>
            </a:endParaRPr>
          </a:p>
          <a:p>
            <a:pPr lvl="1"/>
            <a:r>
              <a:rPr lang="en-US" sz="2800" b="1">
                <a:latin typeface="Segoe UI"/>
                <a:cs typeface="Segoe UI"/>
              </a:rPr>
              <a:t>Maintenance roles</a:t>
            </a:r>
            <a:r>
              <a:rPr lang="en-US" sz="2800">
                <a:latin typeface="Segoe UI"/>
                <a:cs typeface="Segoe UI"/>
              </a:rPr>
              <a:t> – focus on relationships and morale</a:t>
            </a:r>
            <a:endParaRPr lang="en-US" sz="2800">
              <a:ea typeface="Calibri"/>
              <a:cs typeface="Calibri"/>
            </a:endParaRPr>
          </a:p>
          <a:p>
            <a:r>
              <a:rPr lang="en-US">
                <a:latin typeface="Segoe UI"/>
                <a:cs typeface="Segoe UI"/>
              </a:rPr>
              <a:t>Both types are essential for </a:t>
            </a:r>
            <a:r>
              <a:rPr lang="en-US" b="1">
                <a:latin typeface="Segoe UI"/>
                <a:cs typeface="Segoe UI"/>
              </a:rPr>
              <a:t>effective group functioning</a:t>
            </a:r>
            <a:endParaRPr lang="en-US" dirty="0">
              <a:ea typeface="Calibri"/>
              <a:cs typeface="Calibri"/>
            </a:endParaRPr>
          </a:p>
          <a:p>
            <a:endParaRPr lang="en-US" sz="6000" dirty="0">
              <a:ea typeface="Calibri"/>
              <a:cs typeface="Calibri"/>
            </a:endParaRPr>
          </a:p>
        </p:txBody>
      </p:sp>
    </p:spTree>
    <p:extLst>
      <p:ext uri="{BB962C8B-B14F-4D97-AF65-F5344CB8AC3E}">
        <p14:creationId xmlns:p14="http://schemas.microsoft.com/office/powerpoint/2010/main" val="14216061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1CA61-C6A2-1077-17E1-8A8223261E5E}"/>
              </a:ext>
            </a:extLst>
          </p:cNvPr>
          <p:cNvSpPr>
            <a:spLocks noGrp="1"/>
          </p:cNvSpPr>
          <p:nvPr>
            <p:ph type="title"/>
          </p:nvPr>
        </p:nvSpPr>
        <p:spPr/>
        <p:txBody>
          <a:bodyPr>
            <a:normAutofit/>
          </a:bodyPr>
          <a:lstStyle/>
          <a:p>
            <a:pPr algn="ctr"/>
            <a:r>
              <a:rPr lang="en-US" sz="5400" b="1">
                <a:latin typeface="Calibri"/>
                <a:ea typeface="Calibri"/>
                <a:cs typeface="Calibri"/>
              </a:rPr>
              <a:t>Norms</a:t>
            </a:r>
            <a:endParaRPr lang="en-US" sz="540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D5958746-50C3-9868-AC87-4A019FE7E928}"/>
              </a:ext>
            </a:extLst>
          </p:cNvPr>
          <p:cNvSpPr>
            <a:spLocks noGrp="1"/>
          </p:cNvSpPr>
          <p:nvPr>
            <p:ph idx="1"/>
          </p:nvPr>
        </p:nvSpPr>
        <p:spPr/>
        <p:txBody>
          <a:bodyPr vert="horz" lIns="91440" tIns="45720" rIns="91440" bIns="45720" rtlCol="0" anchor="t">
            <a:normAutofit/>
          </a:bodyPr>
          <a:lstStyle/>
          <a:p>
            <a:r>
              <a:rPr lang="en-US" sz="2000" b="1">
                <a:latin typeface="Segoe UI"/>
                <a:cs typeface="Segoe UI"/>
              </a:rPr>
              <a:t>Norms</a:t>
            </a:r>
            <a:r>
              <a:rPr lang="en-US" sz="2000" dirty="0">
                <a:latin typeface="Segoe UI"/>
                <a:cs typeface="Segoe UI"/>
              </a:rPr>
              <a:t> are shared standards or expectations of </a:t>
            </a:r>
            <a:r>
              <a:rPr lang="en-US" sz="2000" dirty="0" err="1">
                <a:latin typeface="Segoe UI"/>
                <a:cs typeface="Segoe UI"/>
              </a:rPr>
              <a:t>behaviour</a:t>
            </a:r>
            <a:r>
              <a:rPr lang="en-US" sz="2000" dirty="0">
                <a:latin typeface="Segoe UI"/>
                <a:cs typeface="Segoe UI"/>
              </a:rPr>
              <a:t> in a group</a:t>
            </a:r>
            <a:endParaRPr lang="en-US" sz="2000">
              <a:ea typeface="Calibri"/>
              <a:cs typeface="Calibri"/>
            </a:endParaRPr>
          </a:p>
          <a:p>
            <a:r>
              <a:rPr lang="en-US" sz="2000">
                <a:latin typeface="Segoe UI"/>
                <a:cs typeface="Segoe UI"/>
              </a:rPr>
              <a:t>They influence: </a:t>
            </a:r>
            <a:endParaRPr lang="en-US" sz="2000">
              <a:ea typeface="Calibri"/>
              <a:cs typeface="Calibri"/>
            </a:endParaRPr>
          </a:p>
          <a:p>
            <a:pPr lvl="1"/>
            <a:r>
              <a:rPr lang="en-US" sz="2000">
                <a:latin typeface="Segoe UI"/>
                <a:cs typeface="Segoe UI"/>
              </a:rPr>
              <a:t>Work output</a:t>
            </a:r>
            <a:endParaRPr lang="en-US" sz="2000">
              <a:ea typeface="Calibri"/>
              <a:cs typeface="Calibri"/>
            </a:endParaRPr>
          </a:p>
          <a:p>
            <a:pPr lvl="1"/>
            <a:r>
              <a:rPr lang="en-US" sz="2000">
                <a:latin typeface="Segoe UI"/>
                <a:cs typeface="Segoe UI"/>
              </a:rPr>
              <a:t>Attendance and punctuality</a:t>
            </a:r>
            <a:endParaRPr lang="en-US" sz="2000">
              <a:ea typeface="Calibri"/>
              <a:cs typeface="Calibri"/>
            </a:endParaRPr>
          </a:p>
          <a:p>
            <a:pPr lvl="1"/>
            <a:r>
              <a:rPr lang="en-US" sz="2000" dirty="0">
                <a:latin typeface="Segoe UI"/>
                <a:cs typeface="Segoe UI"/>
              </a:rPr>
              <a:t>Social </a:t>
            </a:r>
            <a:r>
              <a:rPr lang="en-US" sz="2000" dirty="0" err="1">
                <a:latin typeface="Segoe UI"/>
                <a:cs typeface="Segoe UI"/>
              </a:rPr>
              <a:t>behaviour</a:t>
            </a:r>
            <a:r>
              <a:rPr lang="en-US" sz="2000" dirty="0">
                <a:latin typeface="Segoe UI"/>
                <a:cs typeface="Segoe UI"/>
              </a:rPr>
              <a:t> at work</a:t>
            </a:r>
            <a:endParaRPr lang="en-US" sz="2000">
              <a:ea typeface="Calibri"/>
              <a:cs typeface="Calibri"/>
            </a:endParaRPr>
          </a:p>
          <a:p>
            <a:r>
              <a:rPr lang="en-US" sz="2000">
                <a:latin typeface="Segoe UI"/>
                <a:cs typeface="Segoe UI"/>
              </a:rPr>
              <a:t>Types of norms include: </a:t>
            </a:r>
            <a:endParaRPr lang="en-US" sz="2000">
              <a:ea typeface="Calibri"/>
              <a:cs typeface="Calibri"/>
            </a:endParaRPr>
          </a:p>
          <a:p>
            <a:pPr lvl="1"/>
            <a:r>
              <a:rPr lang="en-US" sz="2000" b="1">
                <a:latin typeface="Segoe UI"/>
                <a:cs typeface="Segoe UI"/>
              </a:rPr>
              <a:t>Performance norms</a:t>
            </a:r>
            <a:r>
              <a:rPr lang="en-US" sz="2000">
                <a:latin typeface="Segoe UI"/>
                <a:cs typeface="Segoe UI"/>
              </a:rPr>
              <a:t> (how hard to work, expected output)</a:t>
            </a:r>
            <a:endParaRPr lang="en-US" sz="2000">
              <a:ea typeface="Calibri"/>
              <a:cs typeface="Calibri"/>
            </a:endParaRPr>
          </a:p>
          <a:p>
            <a:pPr lvl="1"/>
            <a:r>
              <a:rPr lang="en-US" sz="2000" b="1">
                <a:latin typeface="Segoe UI"/>
                <a:cs typeface="Segoe UI"/>
              </a:rPr>
              <a:t>Appearance norms</a:t>
            </a:r>
            <a:r>
              <a:rPr lang="en-US" sz="2000">
                <a:latin typeface="Segoe UI"/>
                <a:cs typeface="Segoe UI"/>
              </a:rPr>
              <a:t> (dress code)</a:t>
            </a:r>
            <a:endParaRPr lang="en-US" sz="2000">
              <a:ea typeface="Calibri"/>
              <a:cs typeface="Calibri"/>
            </a:endParaRPr>
          </a:p>
          <a:p>
            <a:pPr lvl="1"/>
            <a:r>
              <a:rPr lang="en-US" sz="2000" b="1" dirty="0">
                <a:latin typeface="Segoe UI"/>
                <a:cs typeface="Segoe UI"/>
              </a:rPr>
              <a:t>Loyalty norms</a:t>
            </a:r>
            <a:r>
              <a:rPr lang="en-US" sz="2000" dirty="0">
                <a:latin typeface="Segoe UI"/>
                <a:cs typeface="Segoe UI"/>
              </a:rPr>
              <a:t> (commitment to the group/</a:t>
            </a:r>
            <a:r>
              <a:rPr lang="en-US" sz="2000" dirty="0" err="1">
                <a:latin typeface="Segoe UI"/>
                <a:cs typeface="Segoe UI"/>
              </a:rPr>
              <a:t>organisation</a:t>
            </a:r>
            <a:r>
              <a:rPr lang="en-US" sz="2000" dirty="0">
                <a:latin typeface="Segoe UI"/>
                <a:cs typeface="Segoe UI"/>
              </a:rPr>
              <a:t>)</a:t>
            </a:r>
            <a:endParaRPr lang="en-US" sz="2000">
              <a:ea typeface="Calibri"/>
              <a:cs typeface="Calibri"/>
            </a:endParaRPr>
          </a:p>
          <a:p>
            <a:r>
              <a:rPr lang="en-US" sz="2000">
                <a:latin typeface="Segoe UI"/>
                <a:cs typeface="Segoe UI"/>
              </a:rPr>
              <a:t>Norms strongly influence individual performance, sometimes overriding personal abilities</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25296870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E1ECD-4B47-ADA0-1B0C-AEA54FA087E8}"/>
              </a:ext>
            </a:extLst>
          </p:cNvPr>
          <p:cNvSpPr>
            <a:spLocks noGrp="1"/>
          </p:cNvSpPr>
          <p:nvPr>
            <p:ph type="title"/>
          </p:nvPr>
        </p:nvSpPr>
        <p:spPr/>
        <p:txBody>
          <a:bodyPr>
            <a:normAutofit fontScale="90000"/>
          </a:bodyPr>
          <a:lstStyle/>
          <a:p>
            <a:pPr marL="228600" indent="-228600" algn="ctr">
              <a:spcBef>
                <a:spcPts val="1000"/>
              </a:spcBef>
            </a:pPr>
            <a:br>
              <a:rPr lang="en-US" sz="5400" b="1" dirty="0">
                <a:latin typeface="Calibri"/>
                <a:ea typeface="Calibri"/>
                <a:cs typeface="Calibri"/>
              </a:rPr>
            </a:br>
            <a:r>
              <a:rPr lang="en-US" sz="5400" b="1">
                <a:latin typeface="Calibri"/>
                <a:ea typeface="Calibri"/>
                <a:cs typeface="Calibri"/>
              </a:rPr>
              <a:t>Conformity</a:t>
            </a:r>
            <a:endParaRPr lang="en-US" sz="54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7873418A-C3D3-93EB-6C44-857CEE59C159}"/>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Individuals often </a:t>
            </a:r>
            <a:r>
              <a:rPr lang="en-US" sz="2400" b="1">
                <a:latin typeface="Segoe UI"/>
                <a:cs typeface="Segoe UI"/>
              </a:rPr>
              <a:t>conform to group pressure</a:t>
            </a:r>
            <a:r>
              <a:rPr lang="en-US" sz="2400">
                <a:latin typeface="Segoe UI"/>
                <a:cs typeface="Segoe UI"/>
              </a:rPr>
              <a:t> to be accepted</a:t>
            </a:r>
            <a:endParaRPr lang="en-US" sz="2400">
              <a:ea typeface="Calibri"/>
              <a:cs typeface="Calibri"/>
            </a:endParaRPr>
          </a:p>
          <a:p>
            <a:r>
              <a:rPr lang="en-US" sz="2400">
                <a:latin typeface="Segoe UI"/>
                <a:cs typeface="Segoe UI"/>
              </a:rPr>
              <a:t>Conformity can influence: </a:t>
            </a:r>
            <a:endParaRPr lang="en-US" sz="2400">
              <a:ea typeface="Calibri"/>
              <a:cs typeface="Calibri"/>
            </a:endParaRPr>
          </a:p>
          <a:p>
            <a:pPr lvl="1"/>
            <a:r>
              <a:rPr lang="en-US">
                <a:latin typeface="Segoe UI"/>
                <a:cs typeface="Segoe UI"/>
              </a:rPr>
              <a:t>Judgements</a:t>
            </a:r>
            <a:endParaRPr lang="en-US">
              <a:ea typeface="Calibri"/>
              <a:cs typeface="Calibri"/>
            </a:endParaRPr>
          </a:p>
          <a:p>
            <a:pPr lvl="1"/>
            <a:r>
              <a:rPr lang="en-US">
                <a:latin typeface="Segoe UI"/>
                <a:cs typeface="Segoe UI"/>
              </a:rPr>
              <a:t>Attitudes</a:t>
            </a:r>
            <a:endParaRPr lang="en-US">
              <a:ea typeface="Calibri"/>
              <a:cs typeface="Calibri"/>
            </a:endParaRPr>
          </a:p>
          <a:p>
            <a:r>
              <a:rPr lang="en-US" sz="2400">
                <a:latin typeface="Segoe UI"/>
                <a:cs typeface="Segoe UI"/>
              </a:rPr>
              <a:t>Classic research shows people may give wrong answers to match the group</a:t>
            </a:r>
            <a:endParaRPr lang="en-US" sz="2400">
              <a:ea typeface="Calibri"/>
              <a:cs typeface="Calibri"/>
            </a:endParaRPr>
          </a:p>
          <a:p>
            <a:r>
              <a:rPr lang="en-US" sz="2400">
                <a:latin typeface="Segoe UI"/>
                <a:cs typeface="Segoe UI"/>
              </a:rPr>
              <a:t>Excessive conformity can lead to </a:t>
            </a:r>
            <a:r>
              <a:rPr lang="en-US" sz="2400" b="1">
                <a:latin typeface="Segoe UI"/>
                <a:cs typeface="Segoe UI"/>
              </a:rPr>
              <a:t>groupthink</a:t>
            </a:r>
            <a:r>
              <a:rPr lang="en-US" sz="2400">
                <a:latin typeface="Segoe UI"/>
                <a:cs typeface="Segoe UI"/>
              </a:rPr>
              <a:t>: </a:t>
            </a:r>
            <a:endParaRPr lang="en-US" sz="2400">
              <a:ea typeface="Calibri"/>
              <a:cs typeface="Calibri"/>
            </a:endParaRPr>
          </a:p>
          <a:p>
            <a:pPr lvl="1"/>
            <a:r>
              <a:rPr lang="en-US">
                <a:latin typeface="Segoe UI"/>
                <a:cs typeface="Segoe UI"/>
              </a:rPr>
              <a:t>Members suppress differing opinions</a:t>
            </a:r>
            <a:endParaRPr lang="en-US">
              <a:ea typeface="Calibri"/>
              <a:cs typeface="Calibri"/>
            </a:endParaRPr>
          </a:p>
          <a:p>
            <a:pPr lvl="1"/>
            <a:r>
              <a:rPr lang="en-US">
                <a:latin typeface="Segoe UI"/>
                <a:cs typeface="Segoe UI"/>
              </a:rPr>
              <a:t>Can result in poor or harmful decisions</a:t>
            </a:r>
            <a:endParaRPr lang="en-US">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41826556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48A84-799B-7368-FC27-0F5B825C656A}"/>
              </a:ext>
            </a:extLst>
          </p:cNvPr>
          <p:cNvSpPr>
            <a:spLocks noGrp="1"/>
          </p:cNvSpPr>
          <p:nvPr>
            <p:ph type="title"/>
          </p:nvPr>
        </p:nvSpPr>
        <p:spPr/>
        <p:txBody>
          <a:bodyPr>
            <a:normAutofit fontScale="90000"/>
          </a:bodyPr>
          <a:lstStyle/>
          <a:p>
            <a:pPr marL="228600" indent="-228600" algn="ctr">
              <a:spcBef>
                <a:spcPts val="1000"/>
              </a:spcBef>
            </a:pPr>
            <a:br>
              <a:rPr lang="en-US" sz="5400" b="1" dirty="0">
                <a:latin typeface="Calibri"/>
                <a:ea typeface="Calibri"/>
                <a:cs typeface="Calibri"/>
              </a:rPr>
            </a:br>
            <a:r>
              <a:rPr lang="en-US" sz="5400" b="1">
                <a:latin typeface="Calibri"/>
                <a:ea typeface="Calibri"/>
                <a:cs typeface="Calibri"/>
              </a:rPr>
              <a:t>Status Systems</a:t>
            </a:r>
            <a:endParaRPr lang="en-US" sz="54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B9D27D99-F4D3-39E2-9B9B-D603C4B8C051}"/>
              </a:ext>
            </a:extLst>
          </p:cNvPr>
          <p:cNvSpPr>
            <a:spLocks noGrp="1"/>
          </p:cNvSpPr>
          <p:nvPr>
            <p:ph idx="1"/>
          </p:nvPr>
        </p:nvSpPr>
        <p:spPr/>
        <p:txBody>
          <a:bodyPr vert="horz" lIns="91440" tIns="45720" rIns="91440" bIns="45720" rtlCol="0" anchor="t">
            <a:normAutofit/>
          </a:bodyPr>
          <a:lstStyle/>
          <a:p>
            <a:r>
              <a:rPr lang="en-US" sz="1600" b="1">
                <a:latin typeface="Segoe UI"/>
                <a:cs typeface="Segoe UI"/>
              </a:rPr>
              <a:t>Status</a:t>
            </a:r>
            <a:r>
              <a:rPr lang="en-US" sz="1600">
                <a:latin typeface="Segoe UI"/>
                <a:cs typeface="Segoe UI"/>
              </a:rPr>
              <a:t> = prestige, position, or rank within a group</a:t>
            </a:r>
            <a:endParaRPr lang="en-US" sz="1600">
              <a:ea typeface="Calibri"/>
              <a:cs typeface="Calibri"/>
            </a:endParaRPr>
          </a:p>
          <a:p>
            <a:r>
              <a:rPr lang="en-US" sz="1600">
                <a:latin typeface="Segoe UI"/>
                <a:cs typeface="Segoe UI"/>
              </a:rPr>
              <a:t>Status can be based on: </a:t>
            </a:r>
            <a:endParaRPr lang="en-US" sz="1600">
              <a:ea typeface="Calibri"/>
              <a:cs typeface="Calibri"/>
            </a:endParaRPr>
          </a:p>
          <a:p>
            <a:pPr lvl="1"/>
            <a:r>
              <a:rPr lang="en-US" sz="1600">
                <a:latin typeface="Segoe UI"/>
                <a:cs typeface="Segoe UI"/>
              </a:rPr>
              <a:t>Formal roles (job title, position)</a:t>
            </a:r>
            <a:endParaRPr lang="en-US" sz="1600">
              <a:ea typeface="Calibri"/>
              <a:cs typeface="Calibri"/>
            </a:endParaRPr>
          </a:p>
          <a:p>
            <a:pPr lvl="1"/>
            <a:r>
              <a:rPr lang="en-US" sz="1600">
                <a:latin typeface="Segoe UI"/>
                <a:cs typeface="Segoe UI"/>
              </a:rPr>
              <a:t>Informal factors (experience, education, skills)</a:t>
            </a:r>
            <a:endParaRPr lang="en-US" sz="1600">
              <a:ea typeface="Calibri"/>
              <a:cs typeface="Calibri"/>
            </a:endParaRPr>
          </a:p>
          <a:p>
            <a:r>
              <a:rPr lang="en-US" sz="1600">
                <a:latin typeface="Segoe UI"/>
                <a:cs typeface="Segoe UI"/>
              </a:rPr>
              <a:t>Status differences: </a:t>
            </a:r>
            <a:endParaRPr lang="en-US" sz="1600">
              <a:ea typeface="Calibri"/>
              <a:cs typeface="Calibri"/>
            </a:endParaRPr>
          </a:p>
          <a:p>
            <a:pPr lvl="1"/>
            <a:r>
              <a:rPr lang="en-US" sz="1600" dirty="0">
                <a:latin typeface="Segoe UI"/>
                <a:cs typeface="Segoe UI"/>
              </a:rPr>
              <a:t>Influence motivation and </a:t>
            </a:r>
            <a:r>
              <a:rPr lang="en-US" sz="1600" dirty="0" err="1">
                <a:latin typeface="Segoe UI"/>
                <a:cs typeface="Segoe UI"/>
              </a:rPr>
              <a:t>behaviour</a:t>
            </a:r>
            <a:endParaRPr lang="en-US" sz="1600">
              <a:ea typeface="Calibri"/>
              <a:cs typeface="Calibri"/>
            </a:endParaRPr>
          </a:p>
          <a:p>
            <a:pPr lvl="1"/>
            <a:r>
              <a:rPr lang="en-US" sz="1600">
                <a:latin typeface="Segoe UI"/>
                <a:cs typeface="Segoe UI"/>
              </a:rPr>
              <a:t>Can cause dissatisfaction if perceived as unfair (</a:t>
            </a:r>
            <a:r>
              <a:rPr lang="en-US" sz="1600" b="1">
                <a:latin typeface="Segoe UI"/>
                <a:cs typeface="Segoe UI"/>
              </a:rPr>
              <a:t>status incongruence</a:t>
            </a:r>
            <a:r>
              <a:rPr lang="en-US" sz="1600">
                <a:latin typeface="Segoe UI"/>
                <a:cs typeface="Segoe UI"/>
              </a:rPr>
              <a:t>)</a:t>
            </a:r>
            <a:endParaRPr lang="en-US" sz="1600">
              <a:ea typeface="Calibri"/>
              <a:cs typeface="Calibri"/>
            </a:endParaRPr>
          </a:p>
          <a:p>
            <a:r>
              <a:rPr lang="en-US" sz="1600">
                <a:latin typeface="Segoe UI"/>
                <a:cs typeface="Segoe UI"/>
              </a:rPr>
              <a:t>People expect rewards and recognition to match their status</a:t>
            </a:r>
            <a:endParaRPr lang="en-US" sz="16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9307136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4FCCF-B677-BB26-F368-EAD9EE65A9A9}"/>
              </a:ext>
            </a:extLst>
          </p:cNvPr>
          <p:cNvSpPr>
            <a:spLocks noGrp="1"/>
          </p:cNvSpPr>
          <p:nvPr>
            <p:ph type="title"/>
          </p:nvPr>
        </p:nvSpPr>
        <p:spPr/>
        <p:txBody>
          <a:bodyPr>
            <a:normAutofit fontScale="90000"/>
          </a:bodyPr>
          <a:lstStyle/>
          <a:p>
            <a:pPr marL="228600" indent="-228600" algn="ctr">
              <a:spcBef>
                <a:spcPts val="1000"/>
              </a:spcBef>
            </a:pPr>
            <a:br>
              <a:rPr lang="en-US" sz="6600" b="1" dirty="0">
                <a:latin typeface="Calibri"/>
                <a:ea typeface="Calibri"/>
                <a:cs typeface="Calibri"/>
              </a:rPr>
            </a:br>
            <a:r>
              <a:rPr lang="en-US" sz="6600" b="1">
                <a:latin typeface="Calibri"/>
                <a:ea typeface="Calibri"/>
                <a:cs typeface="Calibri"/>
              </a:rPr>
              <a:t>Group Size</a:t>
            </a:r>
            <a:endParaRPr lang="en-US" sz="66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7C8B8ABC-9A2D-CF0B-268D-C734B67C949B}"/>
              </a:ext>
            </a:extLst>
          </p:cNvPr>
          <p:cNvSpPr>
            <a:spLocks noGrp="1"/>
          </p:cNvSpPr>
          <p:nvPr>
            <p:ph idx="1"/>
          </p:nvPr>
        </p:nvSpPr>
        <p:spPr/>
        <p:txBody>
          <a:bodyPr vert="horz" lIns="91440" tIns="45720" rIns="91440" bIns="45720" rtlCol="0" anchor="t">
            <a:normAutofit/>
          </a:bodyPr>
          <a:lstStyle/>
          <a:p>
            <a:r>
              <a:rPr lang="en-US" sz="1600">
                <a:latin typeface="Segoe UI"/>
                <a:cs typeface="Segoe UI"/>
              </a:rPr>
              <a:t>Group size affects performance differently depending on the task: </a:t>
            </a:r>
            <a:endParaRPr lang="en-US" sz="1600">
              <a:ea typeface="Calibri"/>
              <a:cs typeface="Calibri"/>
            </a:endParaRPr>
          </a:p>
          <a:p>
            <a:pPr lvl="1"/>
            <a:r>
              <a:rPr lang="en-US" sz="1600" b="1">
                <a:latin typeface="Segoe UI"/>
                <a:cs typeface="Segoe UI"/>
              </a:rPr>
              <a:t>Small groups</a:t>
            </a:r>
            <a:r>
              <a:rPr lang="en-US" sz="1600">
                <a:latin typeface="Segoe UI"/>
                <a:cs typeface="Segoe UI"/>
              </a:rPr>
              <a:t>: </a:t>
            </a:r>
            <a:endParaRPr lang="en-US" sz="1600">
              <a:ea typeface="Calibri"/>
              <a:cs typeface="Calibri"/>
            </a:endParaRPr>
          </a:p>
          <a:p>
            <a:pPr lvl="2"/>
            <a:r>
              <a:rPr lang="en-US" sz="1600">
                <a:latin typeface="Segoe UI"/>
                <a:cs typeface="Segoe UI"/>
              </a:rPr>
              <a:t>Faster at completing tasks</a:t>
            </a:r>
            <a:endParaRPr lang="en-US" sz="1600">
              <a:ea typeface="Calibri"/>
              <a:cs typeface="Calibri"/>
            </a:endParaRPr>
          </a:p>
          <a:p>
            <a:pPr lvl="2"/>
            <a:r>
              <a:rPr lang="en-US" sz="1600">
                <a:latin typeface="Segoe UI"/>
                <a:cs typeface="Segoe UI"/>
              </a:rPr>
              <a:t>More efficient for productivity</a:t>
            </a:r>
            <a:endParaRPr lang="en-US" sz="1600">
              <a:ea typeface="Calibri"/>
              <a:cs typeface="Calibri"/>
            </a:endParaRPr>
          </a:p>
          <a:p>
            <a:pPr lvl="1"/>
            <a:r>
              <a:rPr lang="en-US" sz="1600" b="1">
                <a:latin typeface="Segoe UI"/>
                <a:cs typeface="Segoe UI"/>
              </a:rPr>
              <a:t>Large groups</a:t>
            </a:r>
            <a:r>
              <a:rPr lang="en-US" sz="1600">
                <a:latin typeface="Segoe UI"/>
                <a:cs typeface="Segoe UI"/>
              </a:rPr>
              <a:t>: </a:t>
            </a:r>
            <a:endParaRPr lang="en-US" sz="1600">
              <a:ea typeface="Calibri"/>
              <a:cs typeface="Calibri"/>
            </a:endParaRPr>
          </a:p>
          <a:p>
            <a:pPr lvl="2"/>
            <a:r>
              <a:rPr lang="en-US" sz="1600">
                <a:latin typeface="Segoe UI"/>
                <a:cs typeface="Segoe UI"/>
              </a:rPr>
              <a:t>Better for problem-solving and gathering diverse ideas</a:t>
            </a:r>
            <a:endParaRPr lang="en-US" sz="1600">
              <a:ea typeface="Calibri"/>
              <a:cs typeface="Calibri"/>
            </a:endParaRPr>
          </a:p>
          <a:p>
            <a:r>
              <a:rPr lang="en-US" sz="1600" b="1">
                <a:latin typeface="Segoe UI"/>
                <a:cs typeface="Segoe UI"/>
              </a:rPr>
              <a:t>Social loafing</a:t>
            </a:r>
            <a:r>
              <a:rPr lang="en-US" sz="1600">
                <a:latin typeface="Segoe UI"/>
                <a:cs typeface="Segoe UI"/>
              </a:rPr>
              <a:t>: </a:t>
            </a:r>
            <a:endParaRPr lang="en-US" sz="1600">
              <a:ea typeface="Calibri"/>
              <a:cs typeface="Calibri"/>
            </a:endParaRPr>
          </a:p>
          <a:p>
            <a:pPr lvl="1"/>
            <a:r>
              <a:rPr lang="en-US" sz="1600">
                <a:latin typeface="Segoe UI"/>
                <a:cs typeface="Segoe UI"/>
              </a:rPr>
              <a:t>Individuals may put in </a:t>
            </a:r>
            <a:r>
              <a:rPr lang="en-US" sz="1600" b="1">
                <a:latin typeface="Segoe UI"/>
                <a:cs typeface="Segoe UI"/>
              </a:rPr>
              <a:t>less effort in groups</a:t>
            </a:r>
            <a:r>
              <a:rPr lang="en-US" sz="1600">
                <a:latin typeface="Segoe UI"/>
                <a:cs typeface="Segoe UI"/>
              </a:rPr>
              <a:t> than when working alone</a:t>
            </a:r>
            <a:endParaRPr lang="en-US" sz="1600">
              <a:ea typeface="Calibri"/>
              <a:cs typeface="Calibri"/>
            </a:endParaRPr>
          </a:p>
          <a:p>
            <a:pPr lvl="1"/>
            <a:r>
              <a:rPr lang="en-US" sz="1600">
                <a:latin typeface="Segoe UI"/>
                <a:cs typeface="Segoe UI"/>
              </a:rPr>
              <a:t>Occurs when individual contributions are unclear</a:t>
            </a:r>
            <a:endParaRPr lang="en-US" sz="1600">
              <a:ea typeface="Calibri"/>
              <a:cs typeface="Calibri"/>
            </a:endParaRPr>
          </a:p>
          <a:p>
            <a:r>
              <a:rPr lang="en-US" sz="1600">
                <a:latin typeface="Segoe UI"/>
                <a:cs typeface="Segoe UI"/>
              </a:rPr>
              <a:t>Managers should track both </a:t>
            </a:r>
            <a:r>
              <a:rPr lang="en-US" sz="1600" b="1">
                <a:latin typeface="Segoe UI"/>
                <a:cs typeface="Segoe UI"/>
              </a:rPr>
              <a:t>group and individual performance</a:t>
            </a:r>
            <a:endParaRPr lang="en-US" sz="16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12820921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C61D6-2728-4DC3-1F71-311BC84D0B78}"/>
              </a:ext>
            </a:extLst>
          </p:cNvPr>
          <p:cNvSpPr>
            <a:spLocks noGrp="1"/>
          </p:cNvSpPr>
          <p:nvPr>
            <p:ph type="title"/>
          </p:nvPr>
        </p:nvSpPr>
        <p:spPr/>
        <p:txBody>
          <a:bodyPr>
            <a:normAutofit fontScale="90000"/>
          </a:bodyPr>
          <a:lstStyle/>
          <a:p>
            <a:pPr marL="228600" indent="-228600" algn="ctr">
              <a:spcBef>
                <a:spcPts val="1000"/>
              </a:spcBef>
            </a:pPr>
            <a:br>
              <a:rPr lang="en-US" sz="6000" b="1" dirty="0">
                <a:latin typeface="Calibri"/>
                <a:ea typeface="Calibri"/>
                <a:cs typeface="Calibri"/>
              </a:rPr>
            </a:br>
            <a:r>
              <a:rPr lang="en-US" sz="6000" b="1">
                <a:latin typeface="Calibri"/>
                <a:ea typeface="Calibri"/>
                <a:cs typeface="Calibri"/>
              </a:rPr>
              <a:t>Group Cohesiveness</a:t>
            </a:r>
            <a:endParaRPr lang="en-US" sz="60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E63C12FF-58BE-C799-D266-9D7A3A3DFCA3}"/>
              </a:ext>
            </a:extLst>
          </p:cNvPr>
          <p:cNvSpPr>
            <a:spLocks noGrp="1"/>
          </p:cNvSpPr>
          <p:nvPr>
            <p:ph idx="1"/>
          </p:nvPr>
        </p:nvSpPr>
        <p:spPr/>
        <p:txBody>
          <a:bodyPr vert="horz" lIns="91440" tIns="45720" rIns="91440" bIns="45720" rtlCol="0" anchor="t">
            <a:normAutofit/>
          </a:bodyPr>
          <a:lstStyle/>
          <a:p>
            <a:r>
              <a:rPr lang="en-US" sz="1800" b="1">
                <a:latin typeface="Segoe UI"/>
                <a:cs typeface="Segoe UI"/>
              </a:rPr>
              <a:t>Cohesiveness</a:t>
            </a:r>
            <a:r>
              <a:rPr lang="en-US" sz="1800">
                <a:latin typeface="Segoe UI"/>
                <a:cs typeface="Segoe UI"/>
              </a:rPr>
              <a:t> = degree to which members are attracted to the group and share goals</a:t>
            </a:r>
            <a:endParaRPr lang="en-US" sz="1800">
              <a:ea typeface="Calibri"/>
              <a:cs typeface="Calibri"/>
            </a:endParaRPr>
          </a:p>
          <a:p>
            <a:r>
              <a:rPr lang="en-US" sz="1800">
                <a:latin typeface="Segoe UI"/>
                <a:cs typeface="Segoe UI"/>
              </a:rPr>
              <a:t>High cohesiveness: </a:t>
            </a:r>
            <a:endParaRPr lang="en-US" sz="1800">
              <a:ea typeface="Calibri"/>
              <a:cs typeface="Calibri"/>
            </a:endParaRPr>
          </a:p>
          <a:p>
            <a:pPr lvl="1"/>
            <a:r>
              <a:rPr lang="en-US" sz="1800">
                <a:latin typeface="Segoe UI"/>
                <a:cs typeface="Segoe UI"/>
              </a:rPr>
              <a:t>Increases cooperation and unity</a:t>
            </a:r>
            <a:endParaRPr lang="en-US" sz="1800">
              <a:ea typeface="Calibri"/>
              <a:cs typeface="Calibri"/>
            </a:endParaRPr>
          </a:p>
          <a:p>
            <a:pPr lvl="1"/>
            <a:r>
              <a:rPr lang="en-US" sz="1800">
                <a:latin typeface="Segoe UI"/>
                <a:cs typeface="Segoe UI"/>
              </a:rPr>
              <a:t>Can improve performance if goals are positive</a:t>
            </a:r>
            <a:endParaRPr lang="en-US" sz="1800">
              <a:ea typeface="Calibri"/>
              <a:cs typeface="Calibri"/>
            </a:endParaRPr>
          </a:p>
          <a:p>
            <a:r>
              <a:rPr lang="en-US" sz="1800">
                <a:latin typeface="Segoe UI"/>
                <a:cs typeface="Segoe UI"/>
              </a:rPr>
              <a:t>Relationship between cohesiveness and productivity: </a:t>
            </a:r>
            <a:endParaRPr lang="en-US" sz="1800">
              <a:ea typeface="Calibri"/>
              <a:cs typeface="Calibri"/>
            </a:endParaRPr>
          </a:p>
          <a:p>
            <a:pPr lvl="1"/>
            <a:r>
              <a:rPr lang="en-US" sz="1800" b="1">
                <a:latin typeface="Segoe UI"/>
                <a:cs typeface="Segoe UI"/>
              </a:rPr>
              <a:t>High cohesion + positive goals → high productivity</a:t>
            </a:r>
            <a:endParaRPr lang="en-US" sz="1800">
              <a:ea typeface="Calibri"/>
              <a:cs typeface="Calibri"/>
            </a:endParaRPr>
          </a:p>
          <a:p>
            <a:pPr lvl="1"/>
            <a:r>
              <a:rPr lang="en-US" sz="1800" b="1">
                <a:latin typeface="Segoe UI"/>
                <a:cs typeface="Segoe UI"/>
              </a:rPr>
              <a:t>High cohesion + negative norms → low productivity</a:t>
            </a:r>
            <a:endParaRPr lang="en-US" sz="1800">
              <a:ea typeface="Calibri"/>
              <a:cs typeface="Calibri"/>
            </a:endParaRPr>
          </a:p>
          <a:p>
            <a:pPr lvl="1"/>
            <a:r>
              <a:rPr lang="en-US" sz="1800" b="1">
                <a:latin typeface="Segoe UI"/>
                <a:cs typeface="Segoe UI"/>
              </a:rPr>
              <a:t>Low cohesion → weaker effects overall</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8345213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33B68-FE1F-FB9D-FD6E-656731875CB7}"/>
              </a:ext>
            </a:extLst>
          </p:cNvPr>
          <p:cNvSpPr>
            <a:spLocks noGrp="1"/>
          </p:cNvSpPr>
          <p:nvPr>
            <p:ph type="title"/>
          </p:nvPr>
        </p:nvSpPr>
        <p:spPr/>
        <p:txBody>
          <a:bodyPr/>
          <a:lstStyle/>
          <a:p>
            <a:r>
              <a:rPr lang="en-US" sz="2800" b="1">
                <a:latin typeface="Calibri"/>
                <a:ea typeface="Calibri"/>
                <a:cs typeface="Calibri"/>
              </a:rPr>
              <a:t>Key Takeaway</a:t>
            </a:r>
            <a:endParaRPr lang="en-US"/>
          </a:p>
        </p:txBody>
      </p:sp>
      <p:sp>
        <p:nvSpPr>
          <p:cNvPr id="3" name="Content Placeholder 2">
            <a:extLst>
              <a:ext uri="{FF2B5EF4-FFF2-40B4-BE49-F238E27FC236}">
                <a16:creationId xmlns:a16="http://schemas.microsoft.com/office/drawing/2014/main" id="{6EEEE2EA-3AE4-1525-DAC3-9170B57DEE87}"/>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Group effectiveness depends on how well these structural elements are managed</a:t>
            </a:r>
            <a:endParaRPr lang="en-US" sz="2000">
              <a:ea typeface="Calibri"/>
              <a:cs typeface="Calibri"/>
            </a:endParaRPr>
          </a:p>
          <a:p>
            <a:r>
              <a:rPr lang="en-US" sz="2000">
                <a:latin typeface="Segoe UI"/>
                <a:cs typeface="Segoe UI"/>
              </a:rPr>
              <a:t>Group dynamics are complex, and factors interact to influence performance</a:t>
            </a:r>
            <a:endParaRPr lang="en-US" sz="2000">
              <a:ea typeface="Calibri" panose="020F0502020204030204"/>
              <a:cs typeface="Calibri" panose="020F0502020204030204"/>
            </a:endParaRPr>
          </a:p>
          <a:p>
            <a:endParaRPr lang="en-US" dirty="0">
              <a:ea typeface="Calibri"/>
              <a:cs typeface="Calibri"/>
            </a:endParaRPr>
          </a:p>
        </p:txBody>
      </p:sp>
    </p:spTree>
    <p:extLst>
      <p:ext uri="{BB962C8B-B14F-4D97-AF65-F5344CB8AC3E}">
        <p14:creationId xmlns:p14="http://schemas.microsoft.com/office/powerpoint/2010/main" val="2536595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5D24E-03EF-7099-289D-8EE3C29B82B3}"/>
              </a:ext>
            </a:extLst>
          </p:cNvPr>
          <p:cNvSpPr>
            <a:spLocks noGrp="1"/>
          </p:cNvSpPr>
          <p:nvPr>
            <p:ph type="title"/>
          </p:nvPr>
        </p:nvSpPr>
        <p:spPr/>
        <p:txBody>
          <a:bodyPr>
            <a:normAutofit fontScale="90000"/>
          </a:bodyPr>
          <a:lstStyle/>
          <a:p>
            <a:pPr marL="228600" indent="-228600" algn="ctr">
              <a:spcBef>
                <a:spcPts val="1000"/>
              </a:spcBef>
            </a:pPr>
            <a:br>
              <a:rPr lang="en-US" sz="5400" b="1" dirty="0">
                <a:latin typeface="Calibri"/>
                <a:ea typeface="Calibri"/>
                <a:cs typeface="Calibri"/>
              </a:rPr>
            </a:br>
            <a:r>
              <a:rPr lang="en-US" sz="5400" b="1">
                <a:latin typeface="Calibri"/>
                <a:ea typeface="Calibri"/>
                <a:cs typeface="Calibri"/>
              </a:rPr>
              <a:t>Group Processes (Overview)</a:t>
            </a:r>
            <a:endParaRPr lang="en-US" sz="54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9BD83304-4D16-B53E-0814-F9AA71FADDB5}"/>
              </a:ext>
            </a:extLst>
          </p:cNvPr>
          <p:cNvSpPr>
            <a:spLocks noGrp="1"/>
          </p:cNvSpPr>
          <p:nvPr>
            <p:ph idx="1"/>
          </p:nvPr>
        </p:nvSpPr>
        <p:spPr/>
        <p:txBody>
          <a:bodyPr vert="horz" lIns="91440" tIns="45720" rIns="91440" bIns="45720" rtlCol="0" anchor="t">
            <a:noAutofit/>
          </a:bodyPr>
          <a:lstStyle/>
          <a:p>
            <a:r>
              <a:rPr lang="en-US" sz="2400">
                <a:latin typeface="Segoe UI"/>
                <a:cs typeface="Segoe UI"/>
              </a:rPr>
              <a:t>Group processes influence </a:t>
            </a:r>
            <a:r>
              <a:rPr lang="en-US" sz="2400" b="1">
                <a:latin typeface="Segoe UI"/>
                <a:cs typeface="Segoe UI"/>
              </a:rPr>
              <a:t>performance and member satisfaction</a:t>
            </a:r>
            <a:endParaRPr lang="en-US" sz="2400">
              <a:ea typeface="Calibri"/>
              <a:cs typeface="Calibri"/>
            </a:endParaRPr>
          </a:p>
          <a:p>
            <a:r>
              <a:rPr lang="en-US" sz="2400">
                <a:latin typeface="Segoe UI"/>
                <a:cs typeface="Segoe UI"/>
              </a:rPr>
              <a:t>Can have: </a:t>
            </a:r>
            <a:endParaRPr lang="en-US" sz="2400">
              <a:ea typeface="Calibri"/>
              <a:cs typeface="Calibri"/>
            </a:endParaRPr>
          </a:p>
          <a:p>
            <a:pPr lvl="1"/>
            <a:r>
              <a:rPr lang="en-US" b="1" dirty="0">
                <a:latin typeface="Segoe UI"/>
                <a:cs typeface="Segoe UI"/>
              </a:rPr>
              <a:t>Positive effects</a:t>
            </a:r>
            <a:r>
              <a:rPr lang="en-US" dirty="0">
                <a:latin typeface="Segoe UI"/>
                <a:cs typeface="Segoe UI"/>
              </a:rPr>
              <a:t> (e.g. synergy—greater output than individuals alone)</a:t>
            </a:r>
            <a:endParaRPr lang="en-US">
              <a:ea typeface="Calibri"/>
              <a:cs typeface="Calibri"/>
            </a:endParaRPr>
          </a:p>
          <a:p>
            <a:pPr lvl="1"/>
            <a:r>
              <a:rPr lang="en-US" b="1" dirty="0">
                <a:latin typeface="Segoe UI"/>
                <a:cs typeface="Segoe UI"/>
              </a:rPr>
              <a:t>Negative effects</a:t>
            </a:r>
            <a:r>
              <a:rPr lang="en-US" dirty="0">
                <a:latin typeface="Segoe UI"/>
                <a:cs typeface="Segoe UI"/>
              </a:rPr>
              <a:t> (e.g. conflict, poor communication, social loafing)</a:t>
            </a:r>
            <a:endParaRPr lang="en-US">
              <a:ea typeface="Calibri"/>
              <a:cs typeface="Calibri"/>
            </a:endParaRPr>
          </a:p>
          <a:p>
            <a:r>
              <a:rPr lang="en-US" sz="2400">
                <a:latin typeface="Segoe UI"/>
                <a:cs typeface="Segoe UI"/>
              </a:rPr>
              <a:t>Two key processes: </a:t>
            </a:r>
            <a:endParaRPr lang="en-US" sz="2400">
              <a:ea typeface="Calibri"/>
              <a:cs typeface="Calibri"/>
            </a:endParaRPr>
          </a:p>
          <a:p>
            <a:pPr lvl="1"/>
            <a:r>
              <a:rPr lang="en-US" b="1">
                <a:latin typeface="Segoe UI"/>
                <a:cs typeface="Segoe UI"/>
              </a:rPr>
              <a:t>Group decision making</a:t>
            </a:r>
            <a:endParaRPr lang="en-US">
              <a:ea typeface="Calibri"/>
              <a:cs typeface="Calibri"/>
            </a:endParaRPr>
          </a:p>
          <a:p>
            <a:pPr lvl="1"/>
            <a:r>
              <a:rPr lang="en-US" b="1">
                <a:latin typeface="Segoe UI"/>
                <a:cs typeface="Segoe UI"/>
              </a:rPr>
              <a:t>Conflict management</a:t>
            </a:r>
            <a:endParaRPr lang="en-US">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20494844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5E9DF-2090-B4EE-F2E1-EB0AFBBC9FF5}"/>
              </a:ext>
            </a:extLst>
          </p:cNvPr>
          <p:cNvSpPr>
            <a:spLocks noGrp="1"/>
          </p:cNvSpPr>
          <p:nvPr>
            <p:ph type="title"/>
          </p:nvPr>
        </p:nvSpPr>
        <p:spPr>
          <a:xfrm>
            <a:off x="838200" y="365125"/>
            <a:ext cx="10515600" cy="1102406"/>
          </a:xfrm>
        </p:spPr>
        <p:txBody>
          <a:bodyPr>
            <a:normAutofit fontScale="90000"/>
          </a:bodyPr>
          <a:lstStyle/>
          <a:p>
            <a:pPr marL="228600" indent="-228600" algn="ctr">
              <a:spcBef>
                <a:spcPts val="1000"/>
              </a:spcBef>
            </a:pPr>
            <a:br>
              <a:rPr lang="en-US" sz="4800" b="1" dirty="0">
                <a:latin typeface="Calibri"/>
                <a:ea typeface="Calibri"/>
                <a:cs typeface="Calibri"/>
              </a:rPr>
            </a:br>
            <a:r>
              <a:rPr lang="en-US" sz="4800" b="1">
                <a:latin typeface="Calibri"/>
                <a:ea typeface="Calibri"/>
                <a:cs typeface="Calibri"/>
              </a:rPr>
              <a:t>Group Decision Making</a:t>
            </a:r>
            <a:endParaRPr lang="en-US" sz="48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37F53A5D-F6FD-79DC-CFFC-43292C436DE3}"/>
              </a:ext>
            </a:extLst>
          </p:cNvPr>
          <p:cNvSpPr>
            <a:spLocks noGrp="1"/>
          </p:cNvSpPr>
          <p:nvPr>
            <p:ph idx="1"/>
          </p:nvPr>
        </p:nvSpPr>
        <p:spPr>
          <a:xfrm>
            <a:off x="838200" y="1825625"/>
            <a:ext cx="10515600" cy="4835752"/>
          </a:xfrm>
        </p:spPr>
        <p:txBody>
          <a:bodyPr vert="horz" lIns="91440" tIns="45720" rIns="91440" bIns="45720" rtlCol="0" anchor="t">
            <a:noAutofit/>
          </a:bodyPr>
          <a:lstStyle/>
          <a:p>
            <a:r>
              <a:rPr lang="en-US" sz="1600" dirty="0">
                <a:latin typeface="Segoe UI"/>
                <a:cs typeface="Segoe UI"/>
              </a:rPr>
              <a:t>Widely used in </a:t>
            </a:r>
            <a:r>
              <a:rPr lang="en-US" sz="1600" dirty="0" err="1">
                <a:latin typeface="Segoe UI"/>
                <a:cs typeface="Segoe UI"/>
              </a:rPr>
              <a:t>organisations</a:t>
            </a:r>
            <a:r>
              <a:rPr lang="en-US" sz="1600" dirty="0">
                <a:latin typeface="Segoe UI"/>
                <a:cs typeface="Segoe UI"/>
              </a:rPr>
              <a:t> (meetings, committees, teams)</a:t>
            </a:r>
            <a:endParaRPr lang="en-US" sz="1600">
              <a:ea typeface="Calibri"/>
              <a:cs typeface="Calibri"/>
            </a:endParaRPr>
          </a:p>
          <a:p>
            <a:r>
              <a:rPr lang="en-US" sz="1600" dirty="0">
                <a:latin typeface="Segoe UI"/>
                <a:cs typeface="Segoe UI"/>
              </a:rPr>
              <a:t>Employees and managers spend significant time in group decision processes</a:t>
            </a:r>
            <a:endParaRPr lang="en-US" sz="1600">
              <a:ea typeface="Calibri"/>
              <a:cs typeface="Calibri"/>
            </a:endParaRPr>
          </a:p>
          <a:p>
            <a:r>
              <a:rPr lang="en-US" sz="3200" b="1" dirty="0"/>
              <a:t>Advantages of Group Decisions</a:t>
            </a:r>
            <a:endParaRPr lang="en-US" sz="3200" dirty="0"/>
          </a:p>
          <a:p>
            <a:r>
              <a:rPr lang="en-US" sz="1600">
                <a:latin typeface="Segoe UI"/>
                <a:cs typeface="Segoe UI"/>
              </a:rPr>
              <a:t>Provide </a:t>
            </a:r>
            <a:r>
              <a:rPr lang="en-US" sz="1600" b="1">
                <a:latin typeface="Segoe UI"/>
                <a:cs typeface="Segoe UI"/>
              </a:rPr>
              <a:t>more complete information and knowledge</a:t>
            </a:r>
            <a:endParaRPr lang="en-US" sz="1600">
              <a:ea typeface="Calibri"/>
              <a:cs typeface="Calibri"/>
            </a:endParaRPr>
          </a:p>
          <a:p>
            <a:r>
              <a:rPr lang="en-US" sz="1600">
                <a:latin typeface="Segoe UI"/>
                <a:cs typeface="Segoe UI"/>
              </a:rPr>
              <a:t>Offer </a:t>
            </a:r>
            <a:r>
              <a:rPr lang="en-US" sz="1600" b="1">
                <a:latin typeface="Segoe UI"/>
                <a:cs typeface="Segoe UI"/>
              </a:rPr>
              <a:t>diverse perspectives and alternatives</a:t>
            </a:r>
            <a:endParaRPr lang="en-US" sz="1600">
              <a:ea typeface="Calibri"/>
              <a:cs typeface="Calibri"/>
            </a:endParaRPr>
          </a:p>
          <a:p>
            <a:r>
              <a:rPr lang="en-US" sz="1600">
                <a:latin typeface="Segoe UI"/>
                <a:cs typeface="Segoe UI"/>
              </a:rPr>
              <a:t>Increase </a:t>
            </a:r>
            <a:r>
              <a:rPr lang="en-US" sz="1600" b="1">
                <a:latin typeface="Segoe UI"/>
                <a:cs typeface="Segoe UI"/>
              </a:rPr>
              <a:t>acceptance and commitment</a:t>
            </a:r>
            <a:r>
              <a:rPr lang="en-US" sz="1600">
                <a:latin typeface="Segoe UI"/>
                <a:cs typeface="Segoe UI"/>
              </a:rPr>
              <a:t> to decisions</a:t>
            </a:r>
            <a:endParaRPr lang="en-US" sz="1600">
              <a:ea typeface="Calibri"/>
              <a:cs typeface="Calibri"/>
            </a:endParaRPr>
          </a:p>
          <a:p>
            <a:r>
              <a:rPr lang="en-US" sz="1600">
                <a:latin typeface="Segoe UI"/>
                <a:cs typeface="Segoe UI"/>
              </a:rPr>
              <a:t>Enhance </a:t>
            </a:r>
            <a:r>
              <a:rPr lang="en-US" sz="1600" b="1">
                <a:latin typeface="Segoe UI"/>
                <a:cs typeface="Segoe UI"/>
              </a:rPr>
              <a:t>legitimacy</a:t>
            </a:r>
            <a:r>
              <a:rPr lang="en-US" sz="1600">
                <a:latin typeface="Segoe UI"/>
                <a:cs typeface="Segoe UI"/>
              </a:rPr>
              <a:t> of decisions</a:t>
            </a:r>
            <a:endParaRPr lang="en-US" sz="1600">
              <a:ea typeface="Calibri"/>
              <a:cs typeface="Calibri"/>
            </a:endParaRPr>
          </a:p>
          <a:p>
            <a:r>
              <a:rPr lang="en-US" sz="3200" b="1"/>
              <a:t>Disadvantages of Group Decisions</a:t>
            </a:r>
            <a:endParaRPr lang="en-US" sz="3200">
              <a:ea typeface="Calibri"/>
              <a:cs typeface="Calibri"/>
            </a:endParaRPr>
          </a:p>
          <a:p>
            <a:r>
              <a:rPr lang="en-US" sz="1600" b="1">
                <a:latin typeface="Segoe UI"/>
                <a:cs typeface="Segoe UI"/>
              </a:rPr>
              <a:t>Time-consuming</a:t>
            </a:r>
            <a:r>
              <a:rPr lang="en-US" sz="1600">
                <a:latin typeface="Segoe UI"/>
                <a:cs typeface="Segoe UI"/>
              </a:rPr>
              <a:t> compared to individual decisions</a:t>
            </a:r>
            <a:endParaRPr lang="en-US" sz="1600">
              <a:ea typeface="Calibri"/>
              <a:cs typeface="Calibri"/>
            </a:endParaRPr>
          </a:p>
          <a:p>
            <a:r>
              <a:rPr lang="en-US" sz="1600">
                <a:latin typeface="Segoe UI"/>
                <a:cs typeface="Segoe UI"/>
              </a:rPr>
              <a:t>Can be influenced by a </a:t>
            </a:r>
            <a:r>
              <a:rPr lang="en-US" sz="1600" b="1">
                <a:latin typeface="Segoe UI"/>
                <a:cs typeface="Segoe UI"/>
              </a:rPr>
              <a:t>dominant minority</a:t>
            </a:r>
            <a:endParaRPr lang="en-US" sz="1600">
              <a:ea typeface="Calibri"/>
              <a:cs typeface="Calibri"/>
            </a:endParaRPr>
          </a:p>
          <a:p>
            <a:r>
              <a:rPr lang="en-US" sz="1600">
                <a:latin typeface="Segoe UI"/>
                <a:cs typeface="Segoe UI"/>
              </a:rPr>
              <a:t>Risk of </a:t>
            </a:r>
            <a:r>
              <a:rPr lang="en-US" sz="1600" b="1">
                <a:latin typeface="Segoe UI"/>
                <a:cs typeface="Segoe UI"/>
              </a:rPr>
              <a:t>groupthink</a:t>
            </a:r>
            <a:r>
              <a:rPr lang="en-US" sz="1600">
                <a:latin typeface="Segoe UI"/>
                <a:cs typeface="Segoe UI"/>
              </a:rPr>
              <a:t>, reducing critical thinking</a:t>
            </a:r>
            <a:endParaRPr lang="en-US" sz="1600">
              <a:ea typeface="Calibri"/>
              <a:cs typeface="Calibri"/>
            </a:endParaRPr>
          </a:p>
          <a:p>
            <a:r>
              <a:rPr lang="en-US" sz="1600" b="1">
                <a:latin typeface="Segoe UI"/>
                <a:cs typeface="Segoe UI"/>
              </a:rPr>
              <a:t>Shared responsibility</a:t>
            </a:r>
            <a:r>
              <a:rPr lang="en-US" sz="1600">
                <a:latin typeface="Segoe UI"/>
                <a:cs typeface="Segoe UI"/>
              </a:rPr>
              <a:t> may reduce accountability</a:t>
            </a:r>
            <a:endParaRPr lang="en-US" sz="16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33647453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709D3-41D4-7FB7-D9E9-BF9571325F3B}"/>
              </a:ext>
            </a:extLst>
          </p:cNvPr>
          <p:cNvSpPr>
            <a:spLocks noGrp="1"/>
          </p:cNvSpPr>
          <p:nvPr>
            <p:ph type="title"/>
          </p:nvPr>
        </p:nvSpPr>
        <p:spPr/>
        <p:txBody>
          <a:bodyPr>
            <a:normAutofit fontScale="90000"/>
          </a:bodyPr>
          <a:lstStyle/>
          <a:p>
            <a:pPr marL="228600" indent="-228600" algn="ctr">
              <a:spcBef>
                <a:spcPts val="1000"/>
              </a:spcBef>
            </a:pPr>
            <a:br>
              <a:rPr lang="en-US" sz="4800" b="1" dirty="0">
                <a:latin typeface="Calibri"/>
                <a:ea typeface="Calibri"/>
                <a:cs typeface="Calibri"/>
              </a:rPr>
            </a:br>
            <a:r>
              <a:rPr lang="en-US" sz="4800" b="1">
                <a:latin typeface="Calibri"/>
                <a:ea typeface="Calibri"/>
                <a:cs typeface="Calibri"/>
              </a:rPr>
              <a:t>Effectiveness of Group Decisions</a:t>
            </a:r>
            <a:endParaRPr lang="en-US" sz="4800">
              <a:latin typeface="Calibri"/>
              <a:ea typeface="Calibri"/>
              <a:cs typeface="Calibri"/>
            </a:endParaRPr>
          </a:p>
          <a:p>
            <a:pPr algn="ctr"/>
            <a:endParaRPr lang="en-US" sz="7200" dirty="0">
              <a:ea typeface="Calibri Light"/>
              <a:cs typeface="Calibri Light"/>
            </a:endParaRPr>
          </a:p>
        </p:txBody>
      </p:sp>
      <p:sp>
        <p:nvSpPr>
          <p:cNvPr id="3" name="Content Placeholder 2">
            <a:extLst>
              <a:ext uri="{FF2B5EF4-FFF2-40B4-BE49-F238E27FC236}">
                <a16:creationId xmlns:a16="http://schemas.microsoft.com/office/drawing/2014/main" id="{3A96499B-B611-D6C3-34CA-A7B71D6F189D}"/>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Better when: </a:t>
            </a:r>
            <a:endParaRPr lang="en-US" sz="2400">
              <a:ea typeface="Calibri"/>
              <a:cs typeface="Calibri"/>
            </a:endParaRPr>
          </a:p>
          <a:p>
            <a:pPr lvl="1"/>
            <a:r>
              <a:rPr lang="en-US" b="1">
                <a:latin typeface="Segoe UI"/>
                <a:cs typeface="Segoe UI"/>
              </a:rPr>
              <a:t>Accuracy, creativity, and acceptance</a:t>
            </a:r>
            <a:r>
              <a:rPr lang="en-US">
                <a:latin typeface="Segoe UI"/>
                <a:cs typeface="Segoe UI"/>
              </a:rPr>
              <a:t> are important</a:t>
            </a:r>
            <a:endParaRPr lang="en-US">
              <a:ea typeface="Calibri"/>
              <a:cs typeface="Calibri"/>
            </a:endParaRPr>
          </a:p>
          <a:p>
            <a:r>
              <a:rPr lang="en-US" sz="2400">
                <a:latin typeface="Segoe UI"/>
                <a:cs typeface="Segoe UI"/>
              </a:rPr>
              <a:t>Individual decisions better when: </a:t>
            </a:r>
            <a:endParaRPr lang="en-US" sz="2400">
              <a:ea typeface="Calibri"/>
              <a:cs typeface="Calibri"/>
            </a:endParaRPr>
          </a:p>
          <a:p>
            <a:pPr lvl="1"/>
            <a:r>
              <a:rPr lang="en-US" b="1">
                <a:latin typeface="Segoe UI"/>
                <a:cs typeface="Segoe UI"/>
              </a:rPr>
              <a:t>Speed and efficiency</a:t>
            </a:r>
            <a:r>
              <a:rPr lang="en-US">
                <a:latin typeface="Segoe UI"/>
                <a:cs typeface="Segoe UI"/>
              </a:rPr>
              <a:t> are needed</a:t>
            </a:r>
            <a:endParaRPr lang="en-US">
              <a:ea typeface="Calibri"/>
              <a:cs typeface="Calibri"/>
            </a:endParaRPr>
          </a:p>
          <a:p>
            <a:r>
              <a:rPr lang="en-US" sz="2400" b="1">
                <a:latin typeface="Segoe UI"/>
                <a:cs typeface="Segoe UI"/>
              </a:rPr>
              <a:t>Optimal group size</a:t>
            </a:r>
            <a:r>
              <a:rPr lang="en-US" sz="2400">
                <a:latin typeface="Segoe UI"/>
                <a:cs typeface="Segoe UI"/>
              </a:rPr>
              <a:t>: </a:t>
            </a:r>
            <a:endParaRPr lang="en-US" sz="2400">
              <a:ea typeface="Calibri"/>
              <a:cs typeface="Calibri"/>
            </a:endParaRPr>
          </a:p>
          <a:p>
            <a:pPr lvl="1"/>
            <a:r>
              <a:rPr lang="en-US">
                <a:latin typeface="Segoe UI"/>
                <a:cs typeface="Segoe UI"/>
              </a:rPr>
              <a:t>Around </a:t>
            </a:r>
            <a:r>
              <a:rPr lang="en-US" b="1">
                <a:latin typeface="Segoe UI"/>
                <a:cs typeface="Segoe UI"/>
              </a:rPr>
              <a:t>5 (up to 7)</a:t>
            </a:r>
            <a:r>
              <a:rPr lang="en-US">
                <a:latin typeface="Segoe UI"/>
                <a:cs typeface="Segoe UI"/>
              </a:rPr>
              <a:t> members for best effectiveness</a:t>
            </a:r>
            <a:endParaRPr lang="en-US">
              <a:ea typeface="Calibri"/>
              <a:cs typeface="Calibri"/>
            </a:endParaRPr>
          </a:p>
          <a:p>
            <a:r>
              <a:rPr lang="en-US" sz="2400" b="1">
                <a:latin typeface="Segoe UI"/>
                <a:cs typeface="Segoe UI"/>
              </a:rPr>
              <a:t>Odd-numbered groups</a:t>
            </a:r>
            <a:r>
              <a:rPr lang="en-US" sz="2400">
                <a:latin typeface="Segoe UI"/>
                <a:cs typeface="Segoe UI"/>
              </a:rPr>
              <a:t> help prevent deadlock</a:t>
            </a:r>
            <a:endParaRPr lang="en-US" sz="2400">
              <a:ea typeface="Calibri"/>
              <a:cs typeface="Calibri"/>
            </a:endParaRPr>
          </a:p>
          <a:p>
            <a:r>
              <a:rPr lang="en-US" sz="2400">
                <a:latin typeface="Segoe UI"/>
                <a:cs typeface="Segoe UI"/>
              </a:rPr>
              <a:t>Larger groups bring diversity but require more coordination</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2731796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person in a suit and tie&#10;&#10;AI-generated content may be incorrect.">
            <a:extLst>
              <a:ext uri="{FF2B5EF4-FFF2-40B4-BE49-F238E27FC236}">
                <a16:creationId xmlns:a16="http://schemas.microsoft.com/office/drawing/2014/main" id="{6A3FE91D-D4B2-6680-967A-3A4784544B37}"/>
              </a:ext>
            </a:extLst>
          </p:cNvPr>
          <p:cNvPicPr>
            <a:picLocks noChangeAspect="1"/>
          </p:cNvPicPr>
          <p:nvPr/>
        </p:nvPicPr>
        <p:blipFill>
          <a:blip r:embed="rId2"/>
          <a:stretch>
            <a:fillRect/>
          </a:stretch>
        </p:blipFill>
        <p:spPr>
          <a:xfrm>
            <a:off x="1954117" y="457200"/>
            <a:ext cx="8283766" cy="5943600"/>
          </a:xfrm>
          <a:prstGeom prst="rect">
            <a:avLst/>
          </a:prstGeom>
        </p:spPr>
      </p:pic>
    </p:spTree>
    <p:extLst>
      <p:ext uri="{BB962C8B-B14F-4D97-AF65-F5344CB8AC3E}">
        <p14:creationId xmlns:p14="http://schemas.microsoft.com/office/powerpoint/2010/main" val="29933202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image.png">
            <a:extLst>
              <a:ext uri="{FF2B5EF4-FFF2-40B4-BE49-F238E27FC236}">
                <a16:creationId xmlns:a16="http://schemas.microsoft.com/office/drawing/2014/main" id="{2F9805A2-98B5-D10E-8112-28285B5E856D}"/>
              </a:ext>
            </a:extLst>
          </p:cNvPr>
          <p:cNvPicPr>
            <a:picLocks noChangeAspect="1"/>
          </p:cNvPicPr>
          <p:nvPr/>
        </p:nvPicPr>
        <p:blipFill>
          <a:blip r:embed="rId2"/>
          <a:stretch>
            <a:fillRect/>
          </a:stretch>
        </p:blipFill>
        <p:spPr>
          <a:xfrm>
            <a:off x="457200" y="1187577"/>
            <a:ext cx="11277600" cy="4482845"/>
          </a:xfrm>
          <a:prstGeom prst="rect">
            <a:avLst/>
          </a:prstGeom>
        </p:spPr>
      </p:pic>
    </p:spTree>
    <p:extLst>
      <p:ext uri="{BB962C8B-B14F-4D97-AF65-F5344CB8AC3E}">
        <p14:creationId xmlns:p14="http://schemas.microsoft.com/office/powerpoint/2010/main" val="17549309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49E99-8CE1-D6AB-CF5A-CF5191CBCF1C}"/>
              </a:ext>
            </a:extLst>
          </p:cNvPr>
          <p:cNvSpPr>
            <a:spLocks noGrp="1"/>
          </p:cNvSpPr>
          <p:nvPr>
            <p:ph type="title"/>
          </p:nvPr>
        </p:nvSpPr>
        <p:spPr/>
        <p:txBody>
          <a:bodyPr/>
          <a:lstStyle/>
          <a:p>
            <a:r>
              <a:rPr lang="en-US" sz="1100">
                <a:latin typeface="Segoe UI"/>
                <a:cs typeface="Segoe UI"/>
              </a:rPr>
              <a:t>Analysis of the Scenario</a:t>
            </a:r>
            <a:endParaRPr lang="en-US"/>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BDF97C42-3925-903C-5CC9-723473CF92BD}"/>
              </a:ext>
            </a:extLst>
          </p:cNvPr>
          <p:cNvSpPr>
            <a:spLocks noGrp="1"/>
          </p:cNvSpPr>
          <p:nvPr>
            <p:ph idx="1"/>
          </p:nvPr>
        </p:nvSpPr>
        <p:spPr/>
        <p:txBody>
          <a:bodyPr vert="horz" lIns="91440" tIns="45720" rIns="91440" bIns="45720" rtlCol="0" anchor="t">
            <a:normAutofit/>
          </a:bodyPr>
          <a:lstStyle/>
          <a:p>
            <a:r>
              <a:rPr lang="en-US" sz="1100">
                <a:latin typeface="Segoe UI"/>
                <a:cs typeface="Segoe UI"/>
              </a:rPr>
              <a:t>The image describes a workplace issue in a </a:t>
            </a:r>
            <a:r>
              <a:rPr lang="en-US" sz="1100" b="1">
                <a:latin typeface="Segoe UI"/>
                <a:cs typeface="Segoe UI"/>
              </a:rPr>
              <a:t>retail store</a:t>
            </a:r>
            <a:r>
              <a:rPr lang="en-US" sz="1100">
                <a:latin typeface="Segoe UI"/>
                <a:cs typeface="Segoe UI"/>
              </a:rPr>
              <a:t>:</a:t>
            </a:r>
            <a:endParaRPr lang="en-US">
              <a:ea typeface="Calibri" panose="020F0502020204030204"/>
              <a:cs typeface="Calibri" panose="020F0502020204030204"/>
            </a:endParaRPr>
          </a:p>
          <a:p>
            <a:r>
              <a:rPr lang="en-US" sz="1100">
                <a:latin typeface="Segoe UI"/>
                <a:cs typeface="Segoe UI"/>
              </a:rPr>
              <a:t>Fran Waller manages a store with </a:t>
            </a:r>
            <a:r>
              <a:rPr lang="en-US" sz="1100" b="1">
                <a:latin typeface="Segoe UI"/>
                <a:cs typeface="Segoe UI"/>
              </a:rPr>
              <a:t>both part-time (students)</a:t>
            </a:r>
            <a:r>
              <a:rPr lang="en-US" sz="1100">
                <a:latin typeface="Segoe UI"/>
                <a:cs typeface="Segoe UI"/>
              </a:rPr>
              <a:t> and </a:t>
            </a:r>
            <a:r>
              <a:rPr lang="en-US" sz="1100" b="1">
                <a:latin typeface="Segoe UI"/>
                <a:cs typeface="Segoe UI"/>
              </a:rPr>
              <a:t>full-time employees</a:t>
            </a:r>
            <a:r>
              <a:rPr lang="en-US" sz="1100">
                <a:latin typeface="Segoe UI"/>
                <a:cs typeface="Segoe UI"/>
              </a:rPr>
              <a:t>.</a:t>
            </a:r>
            <a:endParaRPr lang="en-US"/>
          </a:p>
          <a:p>
            <a:r>
              <a:rPr lang="en-US" sz="1100">
                <a:latin typeface="Segoe UI"/>
                <a:cs typeface="Segoe UI"/>
              </a:rPr>
              <a:t>There is an </a:t>
            </a:r>
            <a:r>
              <a:rPr lang="en-US" sz="1100" b="1">
                <a:latin typeface="Segoe UI"/>
                <a:cs typeface="Segoe UI"/>
              </a:rPr>
              <a:t>ongoing conflict over vacation and holiday schedules</a:t>
            </a:r>
            <a:r>
              <a:rPr lang="en-US" sz="1100">
                <a:latin typeface="Segoe UI"/>
                <a:cs typeface="Segoe UI"/>
              </a:rPr>
              <a:t>.</a:t>
            </a:r>
            <a:endParaRPr lang="en-US"/>
          </a:p>
          <a:p>
            <a:r>
              <a:rPr lang="en-US" sz="1100">
                <a:latin typeface="Segoe UI"/>
                <a:cs typeface="Segoe UI"/>
              </a:rPr>
              <a:t>The conflict has escalated and created a </a:t>
            </a:r>
            <a:r>
              <a:rPr lang="en-US" sz="1100" b="1">
                <a:latin typeface="Segoe UI"/>
                <a:cs typeface="Segoe UI"/>
              </a:rPr>
              <a:t>tense work environment</a:t>
            </a:r>
            <a:r>
              <a:rPr lang="en-US" sz="1100">
                <a:latin typeface="Segoe UI"/>
                <a:cs typeface="Segoe UI"/>
              </a:rPr>
              <a:t>, negatively affecting </a:t>
            </a:r>
            <a:r>
              <a:rPr lang="en-US" sz="1100" b="1">
                <a:latin typeface="Segoe UI"/>
                <a:cs typeface="Segoe UI"/>
              </a:rPr>
              <a:t>customer service</a:t>
            </a:r>
            <a:r>
              <a:rPr lang="en-US" sz="1100">
                <a:latin typeface="Segoe UI"/>
                <a:cs typeface="Segoe UI"/>
              </a:rPr>
              <a:t>.</a:t>
            </a:r>
            <a:endParaRPr lang="en-US"/>
          </a:p>
          <a:p>
            <a:r>
              <a:rPr lang="en-US" sz="1100" dirty="0">
                <a:latin typeface="Segoe UI"/>
                <a:cs typeface="Segoe UI"/>
              </a:rPr>
              <a:t>Fran must resolve the issue </a:t>
            </a:r>
            <a:r>
              <a:rPr lang="en-US" sz="1100" b="1" dirty="0">
                <a:latin typeface="Segoe UI"/>
                <a:cs typeface="Segoe UI"/>
              </a:rPr>
              <a:t>immediately</a:t>
            </a:r>
            <a:r>
              <a:rPr lang="en-US" sz="1100" dirty="0">
                <a:latin typeface="Segoe UI"/>
                <a:cs typeface="Segoe UI"/>
              </a:rPr>
              <a:t>.</a:t>
            </a:r>
            <a:endParaRPr lang="en-US" dirty="0"/>
          </a:p>
          <a:p>
            <a:r>
              <a:rPr lang="en-US" sz="1100">
                <a:latin typeface="Segoe UI"/>
                <a:cs typeface="Segoe UI"/>
              </a:rPr>
              <a:t>👉 This is a classic case of </a:t>
            </a:r>
            <a:r>
              <a:rPr lang="en-US" sz="1100" b="1">
                <a:latin typeface="Segoe UI"/>
                <a:cs typeface="Segoe UI"/>
              </a:rPr>
              <a:t>workplace conflict caused by competing interests</a:t>
            </a:r>
            <a:r>
              <a:rPr lang="en-US" sz="1100">
                <a:latin typeface="Segoe UI"/>
                <a:cs typeface="Segoe UI"/>
              </a:rPr>
              <a:t>, specifically:</a:t>
            </a:r>
            <a:endParaRPr lang="en-US"/>
          </a:p>
          <a:p>
            <a:r>
              <a:rPr lang="en-US" sz="1100">
                <a:latin typeface="Segoe UI"/>
                <a:cs typeface="Segoe UI"/>
              </a:rPr>
              <a:t>Fairness in scheduling</a:t>
            </a:r>
            <a:endParaRPr lang="en-US"/>
          </a:p>
          <a:p>
            <a:r>
              <a:rPr lang="en-US" sz="1100">
                <a:latin typeface="Segoe UI"/>
                <a:cs typeface="Segoe UI"/>
              </a:rPr>
              <a:t>Work-life balance needs</a:t>
            </a:r>
            <a:endParaRPr lang="en-US"/>
          </a:p>
          <a:p>
            <a:r>
              <a:rPr lang="en-US" sz="1100">
                <a:latin typeface="Segoe UI"/>
                <a:cs typeface="Segoe UI"/>
              </a:rPr>
              <a:t>Differences between part-time and full-time employees</a:t>
            </a:r>
            <a:endParaRPr lang="en-US"/>
          </a:p>
          <a:p>
            <a:endParaRPr lang="en-US" dirty="0">
              <a:ea typeface="Calibri"/>
              <a:cs typeface="Calibri"/>
            </a:endParaRPr>
          </a:p>
        </p:txBody>
      </p:sp>
    </p:spTree>
    <p:extLst>
      <p:ext uri="{BB962C8B-B14F-4D97-AF65-F5344CB8AC3E}">
        <p14:creationId xmlns:p14="http://schemas.microsoft.com/office/powerpoint/2010/main" val="9348050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A2087-4BE1-65CB-EB21-97A84781226A}"/>
              </a:ext>
            </a:extLst>
          </p:cNvPr>
          <p:cNvSpPr>
            <a:spLocks noGrp="1"/>
          </p:cNvSpPr>
          <p:nvPr>
            <p:ph type="title"/>
          </p:nvPr>
        </p:nvSpPr>
        <p:spPr/>
        <p:txBody>
          <a:bodyPr/>
          <a:lstStyle/>
          <a:p>
            <a:r>
              <a:rPr lang="en-US" sz="1100">
                <a:latin typeface="Segoe UI"/>
                <a:cs typeface="Segoe UI"/>
              </a:rPr>
              <a:t>Suggestions for Fran to Manage the Conflict</a:t>
            </a:r>
            <a:endParaRPr lang="en-US"/>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0BB8A52E-702A-8828-4D4D-1EE8B16369F6}"/>
              </a:ext>
            </a:extLst>
          </p:cNvPr>
          <p:cNvSpPr>
            <a:spLocks noGrp="1"/>
          </p:cNvSpPr>
          <p:nvPr>
            <p:ph idx="1"/>
          </p:nvPr>
        </p:nvSpPr>
        <p:spPr/>
        <p:txBody>
          <a:bodyPr vert="horz" lIns="91440" tIns="45720" rIns="91440" bIns="45720" rtlCol="0" anchor="t">
            <a:normAutofit/>
          </a:bodyPr>
          <a:lstStyle/>
          <a:p>
            <a:r>
              <a:rPr lang="en-US" b="1"/>
              <a:t>1. Identify the Root Cause</a:t>
            </a:r>
            <a:endParaRPr lang="en-US">
              <a:ea typeface="Calibri" panose="020F0502020204030204"/>
              <a:cs typeface="Calibri" panose="020F0502020204030204"/>
            </a:endParaRPr>
          </a:p>
          <a:p>
            <a:r>
              <a:rPr lang="en-US" sz="1100">
                <a:latin typeface="Segoe UI"/>
                <a:cs typeface="Segoe UI"/>
              </a:rPr>
              <a:t>Fran should first </a:t>
            </a:r>
            <a:r>
              <a:rPr lang="en-US" sz="1100" b="1">
                <a:latin typeface="Segoe UI"/>
                <a:cs typeface="Segoe UI"/>
              </a:rPr>
              <a:t>understand why the conflict exists</a:t>
            </a:r>
            <a:r>
              <a:rPr lang="en-US" sz="1100">
                <a:latin typeface="Segoe UI"/>
                <a:cs typeface="Segoe UI"/>
              </a:rPr>
              <a:t>:</a:t>
            </a:r>
            <a:endParaRPr lang="en-US"/>
          </a:p>
          <a:p>
            <a:r>
              <a:rPr lang="en-US" sz="1100">
                <a:latin typeface="Segoe UI"/>
                <a:cs typeface="Segoe UI"/>
              </a:rPr>
              <a:t>Are employees feeling treated unfairly?</a:t>
            </a:r>
            <a:endParaRPr lang="en-US"/>
          </a:p>
          <a:p>
            <a:r>
              <a:rPr lang="en-US" sz="1100">
                <a:latin typeface="Segoe UI"/>
                <a:cs typeface="Segoe UI"/>
              </a:rPr>
              <a:t>Are full-time staff carrying more holiday workload?</a:t>
            </a:r>
            <a:endParaRPr lang="en-US"/>
          </a:p>
          <a:p>
            <a:r>
              <a:rPr lang="en-US" sz="1100">
                <a:latin typeface="Segoe UI"/>
                <a:cs typeface="Segoe UI"/>
              </a:rPr>
              <a:t>Are student employees needing flexible schedules?</a:t>
            </a:r>
            <a:endParaRPr lang="en-US"/>
          </a:p>
          <a:p>
            <a:r>
              <a:rPr lang="en-US" sz="1100">
                <a:latin typeface="Segoe UI"/>
                <a:cs typeface="Segoe UI"/>
              </a:rPr>
              <a:t>👉 Action:</a:t>
            </a:r>
            <a:endParaRPr lang="en-US"/>
          </a:p>
          <a:p>
            <a:r>
              <a:rPr lang="en-US" sz="1100">
                <a:latin typeface="Segoe UI"/>
                <a:cs typeface="Segoe UI"/>
              </a:rPr>
              <a:t>Hold </a:t>
            </a:r>
            <a:r>
              <a:rPr lang="en-US" sz="1100" b="1">
                <a:latin typeface="Segoe UI"/>
                <a:cs typeface="Segoe UI"/>
              </a:rPr>
              <a:t>individual and group discussions</a:t>
            </a:r>
            <a:r>
              <a:rPr lang="en-US" sz="1100">
                <a:latin typeface="Segoe UI"/>
                <a:cs typeface="Segoe UI"/>
              </a:rPr>
              <a:t> to gather viewpoints.</a:t>
            </a:r>
            <a:endParaRPr lang="en-US"/>
          </a:p>
          <a:p>
            <a:endParaRPr lang="en-US" dirty="0">
              <a:ea typeface="Calibri"/>
              <a:cs typeface="Calibri"/>
            </a:endParaRPr>
          </a:p>
        </p:txBody>
      </p:sp>
    </p:spTree>
    <p:extLst>
      <p:ext uri="{BB962C8B-B14F-4D97-AF65-F5344CB8AC3E}">
        <p14:creationId xmlns:p14="http://schemas.microsoft.com/office/powerpoint/2010/main" val="32603157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1EE42-3791-4572-A91A-E88EAA4D17E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EF18FC2-7174-B8F9-7477-0043829B6C69}"/>
              </a:ext>
            </a:extLst>
          </p:cNvPr>
          <p:cNvSpPr>
            <a:spLocks noGrp="1"/>
          </p:cNvSpPr>
          <p:nvPr>
            <p:ph idx="1"/>
          </p:nvPr>
        </p:nvSpPr>
        <p:spPr/>
        <p:txBody>
          <a:bodyPr vert="horz" lIns="91440" tIns="45720" rIns="91440" bIns="45720" rtlCol="0" anchor="t">
            <a:normAutofit/>
          </a:bodyPr>
          <a:lstStyle/>
          <a:p>
            <a:r>
              <a:rPr lang="en-US" b="1"/>
              <a:t>2. Use an Integrative (Win–Win) Approach</a:t>
            </a:r>
            <a:endParaRPr lang="en-US">
              <a:ea typeface="Calibri" panose="020F0502020204030204"/>
              <a:cs typeface="Calibri" panose="020F0502020204030204"/>
            </a:endParaRPr>
          </a:p>
          <a:p>
            <a:r>
              <a:rPr lang="en-US" sz="1100">
                <a:latin typeface="Segoe UI"/>
                <a:cs typeface="Segoe UI"/>
              </a:rPr>
              <a:t>Instead of forcing a decision, Fran should aim for a </a:t>
            </a:r>
            <a:r>
              <a:rPr lang="en-US" sz="1100" b="1">
                <a:latin typeface="Segoe UI"/>
                <a:cs typeface="Segoe UI"/>
              </a:rPr>
              <a:t>collaborative solution</a:t>
            </a:r>
            <a:r>
              <a:rPr lang="en-US" sz="1100">
                <a:latin typeface="Segoe UI"/>
                <a:cs typeface="Segoe UI"/>
              </a:rPr>
              <a:t>.</a:t>
            </a:r>
            <a:endParaRPr lang="en-US"/>
          </a:p>
          <a:p>
            <a:r>
              <a:rPr lang="en-US" sz="1100">
                <a:latin typeface="Segoe UI"/>
                <a:cs typeface="Segoe UI"/>
              </a:rPr>
              <a:t>👉 Action:</a:t>
            </a:r>
            <a:endParaRPr lang="en-US"/>
          </a:p>
          <a:p>
            <a:r>
              <a:rPr lang="en-US" sz="1100">
                <a:latin typeface="Segoe UI"/>
                <a:cs typeface="Segoe UI"/>
              </a:rPr>
              <a:t>Encourage employees to suggest solutions.</a:t>
            </a:r>
            <a:endParaRPr lang="en-US"/>
          </a:p>
          <a:p>
            <a:r>
              <a:rPr lang="en-US" sz="1100">
                <a:latin typeface="Segoe UI"/>
                <a:cs typeface="Segoe UI"/>
              </a:rPr>
              <a:t>Focus on meeting </a:t>
            </a:r>
            <a:r>
              <a:rPr lang="en-US" sz="1100" b="1">
                <a:latin typeface="Segoe UI"/>
                <a:cs typeface="Segoe UI"/>
              </a:rPr>
              <a:t>both business needs and employee preferences</a:t>
            </a:r>
            <a:r>
              <a:rPr lang="en-US" sz="1100">
                <a:latin typeface="Segoe UI"/>
                <a:cs typeface="Segoe UI"/>
              </a:rPr>
              <a:t>.</a:t>
            </a:r>
            <a:endParaRPr lang="en-US"/>
          </a:p>
          <a:p>
            <a:r>
              <a:rPr lang="en-US" sz="1100">
                <a:latin typeface="Segoe UI"/>
                <a:cs typeface="Segoe UI"/>
              </a:rPr>
              <a:t>Examples:</a:t>
            </a:r>
            <a:endParaRPr lang="en-US"/>
          </a:p>
          <a:p>
            <a:r>
              <a:rPr lang="en-US" sz="1100">
                <a:latin typeface="Segoe UI"/>
                <a:cs typeface="Segoe UI"/>
              </a:rPr>
              <a:t>Rotating holiday shifts</a:t>
            </a:r>
            <a:endParaRPr lang="en-US"/>
          </a:p>
          <a:p>
            <a:r>
              <a:rPr lang="en-US" sz="1100">
                <a:latin typeface="Segoe UI"/>
                <a:cs typeface="Segoe UI"/>
              </a:rPr>
              <a:t>Allowing shift swaps</a:t>
            </a:r>
            <a:endParaRPr lang="en-US"/>
          </a:p>
          <a:p>
            <a:endParaRPr lang="en-US" dirty="0">
              <a:ea typeface="Calibri"/>
              <a:cs typeface="Calibri"/>
            </a:endParaRPr>
          </a:p>
        </p:txBody>
      </p:sp>
    </p:spTree>
    <p:extLst>
      <p:ext uri="{BB962C8B-B14F-4D97-AF65-F5344CB8AC3E}">
        <p14:creationId xmlns:p14="http://schemas.microsoft.com/office/powerpoint/2010/main" val="9242293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87AEF-CE91-BDAC-5521-FABD82BB5E1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9E771E4-5A16-EB76-72BE-8765294875B4}"/>
              </a:ext>
            </a:extLst>
          </p:cNvPr>
          <p:cNvSpPr>
            <a:spLocks noGrp="1"/>
          </p:cNvSpPr>
          <p:nvPr>
            <p:ph idx="1"/>
          </p:nvPr>
        </p:nvSpPr>
        <p:spPr/>
        <p:txBody>
          <a:bodyPr vert="horz" lIns="91440" tIns="45720" rIns="91440" bIns="45720" rtlCol="0" anchor="t">
            <a:normAutofit/>
          </a:bodyPr>
          <a:lstStyle/>
          <a:p>
            <a:r>
              <a:rPr lang="en-US" b="1" dirty="0"/>
              <a:t>3. Establish Clear and Fair Scheduling Policies</a:t>
            </a:r>
            <a:endParaRPr lang="en-US">
              <a:ea typeface="Calibri"/>
              <a:cs typeface="Calibri"/>
            </a:endParaRPr>
          </a:p>
          <a:p>
            <a:r>
              <a:rPr lang="en-US" sz="1100">
                <a:latin typeface="Segoe UI"/>
                <a:cs typeface="Segoe UI"/>
              </a:rPr>
              <a:t>Conflict often arises from </a:t>
            </a:r>
            <a:r>
              <a:rPr lang="en-US" sz="1100" b="1">
                <a:latin typeface="Segoe UI"/>
                <a:cs typeface="Segoe UI"/>
              </a:rPr>
              <a:t>unclear or inconsistent rules</a:t>
            </a:r>
            <a:r>
              <a:rPr lang="en-US" sz="1100">
                <a:latin typeface="Segoe UI"/>
                <a:cs typeface="Segoe UI"/>
              </a:rPr>
              <a:t>.</a:t>
            </a:r>
            <a:endParaRPr lang="en-US">
              <a:ea typeface="Calibri"/>
              <a:cs typeface="Calibri"/>
            </a:endParaRPr>
          </a:p>
          <a:p>
            <a:r>
              <a:rPr lang="en-US" sz="1100">
                <a:latin typeface="Segoe UI"/>
                <a:cs typeface="Segoe UI"/>
              </a:rPr>
              <a:t>👉 Action:</a:t>
            </a:r>
            <a:endParaRPr lang="en-US">
              <a:ea typeface="Calibri"/>
              <a:cs typeface="Calibri"/>
            </a:endParaRPr>
          </a:p>
          <a:p>
            <a:r>
              <a:rPr lang="en-US" sz="1100">
                <a:latin typeface="Segoe UI"/>
                <a:cs typeface="Segoe UI"/>
              </a:rPr>
              <a:t>Create transparent rules such as: </a:t>
            </a:r>
            <a:endParaRPr lang="en-US">
              <a:ea typeface="Calibri"/>
              <a:cs typeface="Calibri"/>
            </a:endParaRPr>
          </a:p>
          <a:p>
            <a:pPr lvl="1"/>
            <a:r>
              <a:rPr lang="en-US" sz="1100">
                <a:latin typeface="Segoe UI"/>
                <a:cs typeface="Segoe UI"/>
              </a:rPr>
              <a:t>First-come, first-served requests</a:t>
            </a:r>
            <a:endParaRPr lang="en-US">
              <a:ea typeface="Calibri"/>
              <a:cs typeface="Calibri"/>
            </a:endParaRPr>
          </a:p>
          <a:p>
            <a:pPr lvl="1"/>
            <a:r>
              <a:rPr lang="en-US" sz="1100" dirty="0">
                <a:latin typeface="Segoe UI"/>
                <a:cs typeface="Segoe UI"/>
              </a:rPr>
              <a:t>Seniority-based priority (if appropriate)</a:t>
            </a:r>
            <a:endParaRPr lang="en-US">
              <a:ea typeface="Calibri"/>
              <a:cs typeface="Calibri"/>
            </a:endParaRPr>
          </a:p>
          <a:p>
            <a:pPr lvl="1"/>
            <a:r>
              <a:rPr lang="en-US" sz="1100">
                <a:latin typeface="Segoe UI"/>
                <a:cs typeface="Segoe UI"/>
              </a:rPr>
              <a:t>Rotation system for holidays</a:t>
            </a:r>
            <a:endParaRPr lang="en-US">
              <a:ea typeface="Calibri"/>
              <a:cs typeface="Calibri"/>
            </a:endParaRPr>
          </a:p>
          <a:p>
            <a:pPr lvl="1"/>
            <a:r>
              <a:rPr lang="en-US" sz="1100" dirty="0">
                <a:latin typeface="Segoe UI"/>
                <a:cs typeface="Segoe UI"/>
              </a:rPr>
              <a:t>✅ This reduces perceptions of bias.</a:t>
            </a:r>
            <a:endParaRPr lang="en-US">
              <a:latin typeface="Calibri"/>
              <a:ea typeface="Calibri"/>
              <a:cs typeface="Calibri"/>
            </a:endParaRPr>
          </a:p>
          <a:p>
            <a:pPr lvl="1"/>
            <a:endParaRPr lang="en-US" dirty="0">
              <a:ea typeface="Calibri"/>
              <a:cs typeface="Calibri"/>
            </a:endParaRPr>
          </a:p>
        </p:txBody>
      </p:sp>
    </p:spTree>
    <p:extLst>
      <p:ext uri="{BB962C8B-B14F-4D97-AF65-F5344CB8AC3E}">
        <p14:creationId xmlns:p14="http://schemas.microsoft.com/office/powerpoint/2010/main" val="28281984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8F29A-1DF2-C12C-1807-6F74C32B65C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C984CAB-2456-4D7B-3A41-30859FD5A3CC}"/>
              </a:ext>
            </a:extLst>
          </p:cNvPr>
          <p:cNvSpPr>
            <a:spLocks noGrp="1"/>
          </p:cNvSpPr>
          <p:nvPr>
            <p:ph idx="1"/>
          </p:nvPr>
        </p:nvSpPr>
        <p:spPr/>
        <p:txBody>
          <a:bodyPr vert="horz" lIns="91440" tIns="45720" rIns="91440" bIns="45720" rtlCol="0" anchor="t">
            <a:normAutofit/>
          </a:bodyPr>
          <a:lstStyle/>
          <a:p>
            <a:r>
              <a:rPr lang="en-US" b="1"/>
              <a:t>4. Improve Communication</a:t>
            </a:r>
            <a:endParaRPr lang="en-US">
              <a:ea typeface="Calibri" panose="020F0502020204030204"/>
              <a:cs typeface="Calibri" panose="020F0502020204030204"/>
            </a:endParaRPr>
          </a:p>
          <a:p>
            <a:r>
              <a:rPr lang="en-US" sz="1100">
                <a:latin typeface="Segoe UI"/>
                <a:cs typeface="Segoe UI"/>
              </a:rPr>
              <a:t>The tension suggests poor communication or misunderstandings.</a:t>
            </a:r>
            <a:endParaRPr lang="en-US"/>
          </a:p>
          <a:p>
            <a:r>
              <a:rPr lang="en-US" sz="1100">
                <a:latin typeface="Segoe UI"/>
                <a:cs typeface="Segoe UI"/>
              </a:rPr>
              <a:t>👉 Action:</a:t>
            </a:r>
            <a:endParaRPr lang="en-US"/>
          </a:p>
          <a:p>
            <a:r>
              <a:rPr lang="en-US" sz="1100">
                <a:latin typeface="Segoe UI"/>
                <a:cs typeface="Segoe UI"/>
              </a:rPr>
              <a:t>Conduct a </a:t>
            </a:r>
            <a:r>
              <a:rPr lang="en-US" sz="1100" b="1">
                <a:latin typeface="Segoe UI"/>
                <a:cs typeface="Segoe UI"/>
              </a:rPr>
              <a:t>team meeting</a:t>
            </a:r>
            <a:r>
              <a:rPr lang="en-US" sz="1100">
                <a:latin typeface="Segoe UI"/>
                <a:cs typeface="Segoe UI"/>
              </a:rPr>
              <a:t> to: </a:t>
            </a:r>
            <a:endParaRPr lang="en-US"/>
          </a:p>
          <a:p>
            <a:pPr lvl="1"/>
            <a:r>
              <a:rPr lang="en-US" sz="1100">
                <a:latin typeface="Segoe UI"/>
                <a:cs typeface="Segoe UI"/>
              </a:rPr>
              <a:t>Clarify expectations</a:t>
            </a:r>
            <a:endParaRPr lang="en-US"/>
          </a:p>
          <a:p>
            <a:pPr lvl="1"/>
            <a:r>
              <a:rPr lang="en-US" sz="1100">
                <a:latin typeface="Segoe UI"/>
                <a:cs typeface="Segoe UI"/>
              </a:rPr>
              <a:t>Explain constraints (e.g., staffing needs)</a:t>
            </a:r>
            <a:endParaRPr lang="en-US"/>
          </a:p>
          <a:p>
            <a:pPr lvl="1"/>
            <a:r>
              <a:rPr lang="en-US" sz="1100">
                <a:latin typeface="Segoe UI"/>
                <a:cs typeface="Segoe UI"/>
              </a:rPr>
              <a:t>Reinforce mutual respect</a:t>
            </a:r>
            <a:endParaRPr lang="en-US"/>
          </a:p>
          <a:p>
            <a:endParaRPr lang="en-US" dirty="0">
              <a:ea typeface="Calibri"/>
              <a:cs typeface="Calibri"/>
            </a:endParaRPr>
          </a:p>
        </p:txBody>
      </p:sp>
    </p:spTree>
    <p:extLst>
      <p:ext uri="{BB962C8B-B14F-4D97-AF65-F5344CB8AC3E}">
        <p14:creationId xmlns:p14="http://schemas.microsoft.com/office/powerpoint/2010/main" val="4358839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5E4C5-D30F-C3CF-BCA7-C12F40B4B2D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CBE4C98-FBF8-D538-94F3-5B340EBE5F17}"/>
              </a:ext>
            </a:extLst>
          </p:cNvPr>
          <p:cNvSpPr>
            <a:spLocks noGrp="1"/>
          </p:cNvSpPr>
          <p:nvPr>
            <p:ph idx="1"/>
          </p:nvPr>
        </p:nvSpPr>
        <p:spPr/>
        <p:txBody>
          <a:bodyPr vert="horz" lIns="91440" tIns="45720" rIns="91440" bIns="45720" rtlCol="0" anchor="t">
            <a:normAutofit/>
          </a:bodyPr>
          <a:lstStyle/>
          <a:p>
            <a:r>
              <a:rPr lang="en-US" b="1"/>
              <a:t>5. Be Flexible Where Possible</a:t>
            </a:r>
            <a:endParaRPr lang="en-US">
              <a:ea typeface="Calibri" panose="020F0502020204030204"/>
              <a:cs typeface="Calibri" panose="020F0502020204030204"/>
            </a:endParaRPr>
          </a:p>
          <a:p>
            <a:r>
              <a:rPr lang="en-US" sz="1100" dirty="0">
                <a:latin typeface="Segoe UI"/>
                <a:cs typeface="Segoe UI"/>
              </a:rPr>
              <a:t>Since employees have different needs:</a:t>
            </a:r>
            <a:endParaRPr lang="en-US" dirty="0"/>
          </a:p>
          <a:p>
            <a:r>
              <a:rPr lang="en-US" sz="1100">
                <a:latin typeface="Segoe UI"/>
                <a:cs typeface="Segoe UI"/>
              </a:rPr>
              <a:t>Students → academic commitments</a:t>
            </a:r>
            <a:endParaRPr lang="en-US"/>
          </a:p>
          <a:p>
            <a:r>
              <a:rPr lang="en-US" sz="1100">
                <a:latin typeface="Segoe UI"/>
                <a:cs typeface="Segoe UI"/>
              </a:rPr>
              <a:t>Full-time staff → stability and fairness</a:t>
            </a:r>
            <a:endParaRPr lang="en-US"/>
          </a:p>
          <a:p>
            <a:r>
              <a:rPr lang="en-US" sz="1100">
                <a:latin typeface="Segoe UI"/>
                <a:cs typeface="Segoe UI"/>
              </a:rPr>
              <a:t>👉 Action:</a:t>
            </a:r>
            <a:endParaRPr lang="en-US"/>
          </a:p>
          <a:p>
            <a:r>
              <a:rPr lang="en-US" sz="1100">
                <a:latin typeface="Segoe UI"/>
                <a:cs typeface="Segoe UI"/>
              </a:rPr>
              <a:t>Offer flexible options like: </a:t>
            </a:r>
            <a:endParaRPr lang="en-US"/>
          </a:p>
          <a:p>
            <a:pPr lvl="1"/>
            <a:r>
              <a:rPr lang="en-US" sz="1100">
                <a:latin typeface="Segoe UI"/>
                <a:cs typeface="Segoe UI"/>
              </a:rPr>
              <a:t>Shift trading systems</a:t>
            </a:r>
            <a:endParaRPr lang="en-US"/>
          </a:p>
          <a:p>
            <a:pPr lvl="1"/>
            <a:r>
              <a:rPr lang="en-US" sz="1100">
                <a:latin typeface="Segoe UI"/>
                <a:cs typeface="Segoe UI"/>
              </a:rPr>
              <a:t>Part-day scheduling</a:t>
            </a:r>
            <a:endParaRPr lang="en-US"/>
          </a:p>
          <a:p>
            <a:pPr lvl="1"/>
            <a:r>
              <a:rPr lang="en-US" sz="1100">
                <a:latin typeface="Segoe UI"/>
                <a:cs typeface="Segoe UI"/>
              </a:rPr>
              <a:t>Advance notice for holidays</a:t>
            </a:r>
            <a:endParaRPr lang="en-US"/>
          </a:p>
          <a:p>
            <a:endParaRPr lang="en-US" dirty="0">
              <a:ea typeface="Calibri"/>
              <a:cs typeface="Calibri"/>
            </a:endParaRPr>
          </a:p>
        </p:txBody>
      </p:sp>
    </p:spTree>
    <p:extLst>
      <p:ext uri="{BB962C8B-B14F-4D97-AF65-F5344CB8AC3E}">
        <p14:creationId xmlns:p14="http://schemas.microsoft.com/office/powerpoint/2010/main" val="83129346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23C24-3717-059A-7C7F-F3B6CAF6716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EFB62B9-53FB-480F-8963-5190D9C19673}"/>
              </a:ext>
            </a:extLst>
          </p:cNvPr>
          <p:cNvSpPr>
            <a:spLocks noGrp="1"/>
          </p:cNvSpPr>
          <p:nvPr>
            <p:ph idx="1"/>
          </p:nvPr>
        </p:nvSpPr>
        <p:spPr/>
        <p:txBody>
          <a:bodyPr vert="horz" lIns="91440" tIns="45720" rIns="91440" bIns="45720" rtlCol="0" anchor="t">
            <a:normAutofit/>
          </a:bodyPr>
          <a:lstStyle/>
          <a:p>
            <a:r>
              <a:rPr lang="en-US" b="1"/>
              <a:t>6. Act as a Mediator</a:t>
            </a:r>
            <a:endParaRPr lang="en-US">
              <a:ea typeface="Calibri"/>
              <a:cs typeface="Calibri"/>
            </a:endParaRPr>
          </a:p>
          <a:p>
            <a:r>
              <a:rPr lang="en-US" sz="1100" dirty="0">
                <a:latin typeface="Segoe UI"/>
                <a:cs typeface="Segoe UI"/>
              </a:rPr>
              <a:t>Fran should </a:t>
            </a:r>
            <a:r>
              <a:rPr lang="en-US" sz="1100" b="1" dirty="0">
                <a:latin typeface="Segoe UI"/>
                <a:cs typeface="Segoe UI"/>
              </a:rPr>
              <a:t>facilitate discussions rather than impose decisions immediately</a:t>
            </a:r>
            <a:r>
              <a:rPr lang="en-US" sz="1100" dirty="0">
                <a:latin typeface="Segoe UI"/>
                <a:cs typeface="Segoe UI"/>
              </a:rPr>
              <a:t>.</a:t>
            </a:r>
            <a:endParaRPr lang="en-US" dirty="0">
              <a:ea typeface="Calibri"/>
              <a:cs typeface="Calibri"/>
            </a:endParaRPr>
          </a:p>
          <a:p>
            <a:r>
              <a:rPr lang="en-US" sz="1100">
                <a:latin typeface="Segoe UI"/>
                <a:cs typeface="Segoe UI"/>
              </a:rPr>
              <a:t>👉 Action:</a:t>
            </a:r>
            <a:endParaRPr lang="en-US">
              <a:ea typeface="Calibri"/>
              <a:cs typeface="Calibri"/>
            </a:endParaRPr>
          </a:p>
          <a:p>
            <a:r>
              <a:rPr lang="en-US" sz="1100">
                <a:latin typeface="Segoe UI"/>
                <a:cs typeface="Segoe UI"/>
              </a:rPr>
              <a:t>Listen actively to both sides</a:t>
            </a:r>
            <a:endParaRPr lang="en-US">
              <a:ea typeface="Calibri"/>
              <a:cs typeface="Calibri"/>
            </a:endParaRPr>
          </a:p>
          <a:p>
            <a:r>
              <a:rPr lang="en-US" sz="1100">
                <a:latin typeface="Segoe UI"/>
                <a:cs typeface="Segoe UI"/>
              </a:rPr>
              <a:t>Ensure each employee feels heard</a:t>
            </a:r>
            <a:endParaRPr lang="en-US">
              <a:ea typeface="Calibri"/>
              <a:cs typeface="Calibri"/>
            </a:endParaRPr>
          </a:p>
          <a:p>
            <a:r>
              <a:rPr lang="en-US" sz="1100">
                <a:latin typeface="Segoe UI"/>
                <a:cs typeface="Segoe UI"/>
              </a:rPr>
              <a:t>Keep discussions focused on facts, not emotions</a:t>
            </a:r>
            <a:endParaRPr lang="en-US">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85579710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30558-FD87-3ACC-8537-5B14CE065A4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02FEAE2-A73B-5FC4-A39F-2D4171499056}"/>
              </a:ext>
            </a:extLst>
          </p:cNvPr>
          <p:cNvSpPr>
            <a:spLocks noGrp="1"/>
          </p:cNvSpPr>
          <p:nvPr>
            <p:ph idx="1"/>
          </p:nvPr>
        </p:nvSpPr>
        <p:spPr/>
        <p:txBody>
          <a:bodyPr vert="horz" lIns="91440" tIns="45720" rIns="91440" bIns="45720" rtlCol="0" anchor="t">
            <a:normAutofit/>
          </a:bodyPr>
          <a:lstStyle/>
          <a:p>
            <a:r>
              <a:rPr lang="en-US" b="1"/>
              <a:t>7. Balance Fairness and Business Needs</a:t>
            </a:r>
            <a:endParaRPr lang="en-US">
              <a:ea typeface="Calibri" panose="020F0502020204030204"/>
              <a:cs typeface="Calibri" panose="020F0502020204030204"/>
            </a:endParaRPr>
          </a:p>
          <a:p>
            <a:r>
              <a:rPr lang="en-US" sz="1100">
                <a:latin typeface="Segoe UI"/>
                <a:cs typeface="Segoe UI"/>
              </a:rPr>
              <a:t>Customer service must remain a priority.</a:t>
            </a:r>
            <a:endParaRPr lang="en-US"/>
          </a:p>
          <a:p>
            <a:r>
              <a:rPr lang="en-US" sz="1100">
                <a:latin typeface="Segoe UI"/>
                <a:cs typeface="Segoe UI"/>
              </a:rPr>
              <a:t>👉 Action:</a:t>
            </a:r>
            <a:endParaRPr lang="en-US"/>
          </a:p>
          <a:p>
            <a:r>
              <a:rPr lang="en-US" sz="1100">
                <a:latin typeface="Segoe UI"/>
                <a:cs typeface="Segoe UI"/>
              </a:rPr>
              <a:t>Ensure critical shifts are fully staffed</a:t>
            </a:r>
            <a:endParaRPr lang="en-US"/>
          </a:p>
          <a:p>
            <a:r>
              <a:rPr lang="en-US" sz="1100">
                <a:latin typeface="Segoe UI"/>
                <a:cs typeface="Segoe UI"/>
              </a:rPr>
              <a:t>Make decisions that protect </a:t>
            </a:r>
            <a:r>
              <a:rPr lang="en-US" sz="1100" b="1">
                <a:latin typeface="Segoe UI"/>
                <a:cs typeface="Segoe UI"/>
              </a:rPr>
              <a:t>store performance</a:t>
            </a:r>
            <a:br>
              <a:rPr lang="en-US" dirty="0"/>
            </a:br>
            <a:endParaRPr lang="en-US">
              <a:ea typeface="Calibri" panose="020F0502020204030204"/>
              <a:cs typeface="Calibri" panose="020F0502020204030204"/>
            </a:endParaRPr>
          </a:p>
          <a:p>
            <a:r>
              <a:rPr lang="en-US" b="1"/>
              <a:t>8. Implement a Long-Term Solution</a:t>
            </a:r>
            <a:endParaRPr lang="en-US"/>
          </a:p>
          <a:p>
            <a:r>
              <a:rPr lang="en-US" sz="1100">
                <a:latin typeface="Segoe UI"/>
                <a:cs typeface="Segoe UI"/>
              </a:rPr>
              <a:t>Since the issue has been building over time, Fran must </a:t>
            </a:r>
            <a:r>
              <a:rPr lang="en-US" sz="1100" b="1">
                <a:latin typeface="Segoe UI"/>
                <a:cs typeface="Segoe UI"/>
              </a:rPr>
              <a:t>prevent recurrence</a:t>
            </a:r>
            <a:r>
              <a:rPr lang="en-US" sz="1100">
                <a:latin typeface="Segoe UI"/>
                <a:cs typeface="Segoe UI"/>
              </a:rPr>
              <a:t>.</a:t>
            </a:r>
            <a:endParaRPr lang="en-US"/>
          </a:p>
          <a:p>
            <a:r>
              <a:rPr lang="en-US" sz="1100">
                <a:latin typeface="Segoe UI"/>
                <a:cs typeface="Segoe UI"/>
              </a:rPr>
              <a:t>👉 Action:</a:t>
            </a:r>
            <a:endParaRPr lang="en-US"/>
          </a:p>
          <a:p>
            <a:r>
              <a:rPr lang="en-US" sz="1100">
                <a:latin typeface="Segoe UI"/>
                <a:cs typeface="Segoe UI"/>
              </a:rPr>
              <a:t>Set up: </a:t>
            </a:r>
            <a:endParaRPr lang="en-US"/>
          </a:p>
          <a:p>
            <a:pPr lvl="1"/>
            <a:r>
              <a:rPr lang="en-US" sz="1100">
                <a:latin typeface="Segoe UI"/>
                <a:cs typeface="Segoe UI"/>
              </a:rPr>
              <a:t>A </a:t>
            </a:r>
            <a:r>
              <a:rPr lang="en-US" sz="1100" b="1">
                <a:latin typeface="Segoe UI"/>
                <a:cs typeface="Segoe UI"/>
              </a:rPr>
              <a:t>standard holiday roster system</a:t>
            </a:r>
            <a:endParaRPr lang="en-US"/>
          </a:p>
          <a:p>
            <a:pPr lvl="1"/>
            <a:r>
              <a:rPr lang="en-US" sz="1100">
                <a:latin typeface="Segoe UI"/>
                <a:cs typeface="Segoe UI"/>
              </a:rPr>
              <a:t>Annual scheduling planning</a:t>
            </a:r>
            <a:endParaRPr lang="en-US"/>
          </a:p>
          <a:p>
            <a:pPr lvl="1"/>
            <a:r>
              <a:rPr lang="en-US" sz="1100">
                <a:latin typeface="Segoe UI"/>
                <a:cs typeface="Segoe UI"/>
              </a:rPr>
              <a:t>Feedback mechanisms</a:t>
            </a:r>
            <a:endParaRPr lang="en-US"/>
          </a:p>
          <a:p>
            <a:endParaRPr lang="en-US" dirty="0">
              <a:ea typeface="Calibri"/>
              <a:cs typeface="Calibri"/>
            </a:endParaRPr>
          </a:p>
        </p:txBody>
      </p:sp>
    </p:spTree>
    <p:extLst>
      <p:ext uri="{BB962C8B-B14F-4D97-AF65-F5344CB8AC3E}">
        <p14:creationId xmlns:p14="http://schemas.microsoft.com/office/powerpoint/2010/main" val="314691068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person smiling at the camera&#10;&#10;AI-generated content may be incorrect.">
            <a:extLst>
              <a:ext uri="{FF2B5EF4-FFF2-40B4-BE49-F238E27FC236}">
                <a16:creationId xmlns:a16="http://schemas.microsoft.com/office/drawing/2014/main" id="{6E8ACC46-C9A6-0191-A49C-C037D5435813}"/>
              </a:ext>
            </a:extLst>
          </p:cNvPr>
          <p:cNvPicPr>
            <a:picLocks noChangeAspect="1"/>
          </p:cNvPicPr>
          <p:nvPr/>
        </p:nvPicPr>
        <p:blipFill>
          <a:blip r:embed="rId2"/>
          <a:stretch>
            <a:fillRect/>
          </a:stretch>
        </p:blipFill>
        <p:spPr>
          <a:xfrm>
            <a:off x="2526270" y="457200"/>
            <a:ext cx="7139460" cy="5943600"/>
          </a:xfrm>
          <a:prstGeom prst="rect">
            <a:avLst/>
          </a:prstGeom>
        </p:spPr>
      </p:pic>
    </p:spTree>
    <p:extLst>
      <p:ext uri="{BB962C8B-B14F-4D97-AF65-F5344CB8AC3E}">
        <p14:creationId xmlns:p14="http://schemas.microsoft.com/office/powerpoint/2010/main" val="99516965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blue background&#10;&#10;AI-generated content may be incorrect.">
            <a:extLst>
              <a:ext uri="{FF2B5EF4-FFF2-40B4-BE49-F238E27FC236}">
                <a16:creationId xmlns:a16="http://schemas.microsoft.com/office/drawing/2014/main" id="{5A79C7C6-202D-B7AC-1085-B8599764DC40}"/>
              </a:ext>
            </a:extLst>
          </p:cNvPr>
          <p:cNvPicPr>
            <a:picLocks noChangeAspect="1"/>
          </p:cNvPicPr>
          <p:nvPr/>
        </p:nvPicPr>
        <p:blipFill>
          <a:blip r:embed="rId2"/>
          <a:stretch>
            <a:fillRect/>
          </a:stretch>
        </p:blipFill>
        <p:spPr>
          <a:xfrm>
            <a:off x="905081" y="457200"/>
            <a:ext cx="10381838" cy="5943600"/>
          </a:xfrm>
          <a:prstGeom prst="rect">
            <a:avLst/>
          </a:prstGeom>
        </p:spPr>
      </p:pic>
    </p:spTree>
    <p:extLst>
      <p:ext uri="{BB962C8B-B14F-4D97-AF65-F5344CB8AC3E}">
        <p14:creationId xmlns:p14="http://schemas.microsoft.com/office/powerpoint/2010/main" val="402388007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940DA-0646-29DB-5CC8-63DBBD14E79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5B533F6-8E28-49A5-7B84-1D4102A011CD}"/>
              </a:ext>
            </a:extLst>
          </p:cNvPr>
          <p:cNvSpPr>
            <a:spLocks noGrp="1"/>
          </p:cNvSpPr>
          <p:nvPr>
            <p:ph idx="1"/>
          </p:nvPr>
        </p:nvSpPr>
        <p:spPr/>
        <p:txBody>
          <a:bodyPr vert="horz" lIns="91440" tIns="45720" rIns="91440" bIns="45720" rtlCol="0" anchor="t">
            <a:normAutofit/>
          </a:bodyPr>
          <a:lstStyle/>
          <a:p>
            <a:r>
              <a:rPr lang="en-US"/>
              <a:t>The Scenario</a:t>
            </a:r>
            <a:endParaRPr lang="en-US">
              <a:ea typeface="Calibri" panose="020F0502020204030204"/>
              <a:cs typeface="Calibri" panose="020F0502020204030204"/>
            </a:endParaRPr>
          </a:p>
          <a:p>
            <a:r>
              <a:rPr lang="en-US" dirty="0">
                <a:ea typeface="+mn-lt"/>
                <a:cs typeface="+mn-lt"/>
              </a:rPr>
              <a:t>Fran Waller is the manager of a retail store that’s part of a large national chain. Many of her employees are going to school and working, but she also has some full-time employees. A conflict over vacation and holiday work schedules has been building for some time now, and it’s creating a very tense atmosphere, which isn’t good for customer service. She’s got to resolve it NOW.</a:t>
            </a:r>
            <a:endParaRPr lang="en-US" dirty="0"/>
          </a:p>
          <a:p>
            <a:endParaRPr lang="en-US"/>
          </a:p>
          <a:p>
            <a:r>
              <a:rPr lang="en-US">
                <a:ea typeface="+mn-lt"/>
                <a:cs typeface="+mn-lt"/>
              </a:rPr>
              <a:t>What suggestions would you give Fran for managing this conflict?</a:t>
            </a:r>
            <a:endParaRPr lang="en-US"/>
          </a:p>
          <a:p>
            <a:endParaRPr lang="en-US" dirty="0">
              <a:ea typeface="Calibri"/>
              <a:cs typeface="Calibri"/>
            </a:endParaRPr>
          </a:p>
        </p:txBody>
      </p:sp>
    </p:spTree>
    <p:extLst>
      <p:ext uri="{BB962C8B-B14F-4D97-AF65-F5344CB8AC3E}">
        <p14:creationId xmlns:p14="http://schemas.microsoft.com/office/powerpoint/2010/main" val="183396300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27F4E-DF67-B191-3A6B-B9F890D5F9A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6EAF7C5-9AB1-014E-E1FE-3310C0E49282}"/>
              </a:ext>
            </a:extLst>
          </p:cNvPr>
          <p:cNvSpPr>
            <a:spLocks noGrp="1"/>
          </p:cNvSpPr>
          <p:nvPr>
            <p:ph idx="1"/>
          </p:nvPr>
        </p:nvSpPr>
        <p:spPr/>
        <p:txBody>
          <a:bodyPr vert="horz" lIns="91440" tIns="45720" rIns="91440" bIns="45720" rtlCol="0" anchor="t">
            <a:normAutofit fontScale="92500" lnSpcReduction="10000"/>
          </a:bodyPr>
          <a:lstStyle/>
          <a:p>
            <a:r>
              <a:rPr lang="en-US" dirty="0"/>
              <a:t>Let's Get REAL</a:t>
            </a:r>
            <a:endParaRPr lang="en-US" dirty="0">
              <a:ea typeface="Calibri" panose="020F0502020204030204"/>
              <a:cs typeface="Calibri" panose="020F0502020204030204"/>
            </a:endParaRPr>
          </a:p>
          <a:p>
            <a:r>
              <a:rPr lang="en-US"/>
              <a:t>The Scenario</a:t>
            </a:r>
          </a:p>
          <a:p>
            <a:r>
              <a:rPr lang="en-US" dirty="0">
                <a:ea typeface="+mn-lt"/>
                <a:cs typeface="+mn-lt"/>
              </a:rPr>
              <a:t>What a mess. When Walter Smith agreed to take over managing a team of client service representatives at a financial services company, he didn’t realize how poorly the team was working together. He has learned that there have been many disagreements about work responsibilities and that two team members avoid talking to each other entirely. As a result, the team is not performing well. Walter must now take steps to get the team working together again.</a:t>
            </a:r>
            <a:endParaRPr lang="en-US" dirty="0"/>
          </a:p>
          <a:p>
            <a:endParaRPr lang="en-US"/>
          </a:p>
          <a:p>
            <a:r>
              <a:rPr lang="en-US">
                <a:ea typeface="+mn-lt"/>
                <a:cs typeface="+mn-lt"/>
              </a:rPr>
              <a:t>What can Walter do to improve the effectiveness of his team?</a:t>
            </a:r>
            <a:endParaRPr lang="en-US"/>
          </a:p>
          <a:p>
            <a:endParaRPr lang="en-US" dirty="0">
              <a:ea typeface="Calibri"/>
              <a:cs typeface="Calibri"/>
            </a:endParaRPr>
          </a:p>
        </p:txBody>
      </p:sp>
    </p:spTree>
    <p:extLst>
      <p:ext uri="{BB962C8B-B14F-4D97-AF65-F5344CB8AC3E}">
        <p14:creationId xmlns:p14="http://schemas.microsoft.com/office/powerpoint/2010/main" val="288124269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2E251-B4A7-3351-26E9-5F32F74F1314}"/>
              </a:ext>
            </a:extLst>
          </p:cNvPr>
          <p:cNvSpPr>
            <a:spLocks noGrp="1"/>
          </p:cNvSpPr>
          <p:nvPr>
            <p:ph type="title"/>
          </p:nvPr>
        </p:nvSpPr>
        <p:spPr/>
        <p:txBody>
          <a:bodyPr/>
          <a:lstStyle/>
          <a:p>
            <a:r>
              <a:rPr lang="en-US" sz="1100">
                <a:latin typeface="Segoe UI"/>
                <a:cs typeface="Segoe UI"/>
              </a:rPr>
              <a:t>Analysis of the Scenario</a:t>
            </a:r>
            <a:endParaRPr lang="en-US"/>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B060E052-9774-AD40-E7D0-E9DCAB3B13F0}"/>
              </a:ext>
            </a:extLst>
          </p:cNvPr>
          <p:cNvSpPr>
            <a:spLocks noGrp="1"/>
          </p:cNvSpPr>
          <p:nvPr>
            <p:ph idx="1"/>
          </p:nvPr>
        </p:nvSpPr>
        <p:spPr/>
        <p:txBody>
          <a:bodyPr vert="horz" lIns="91440" tIns="45720" rIns="91440" bIns="45720" rtlCol="0" anchor="t">
            <a:normAutofit/>
          </a:bodyPr>
          <a:lstStyle/>
          <a:p>
            <a:r>
              <a:rPr lang="en-US" sz="1100">
                <a:latin typeface="Segoe UI"/>
                <a:cs typeface="Segoe UI"/>
              </a:rPr>
              <a:t>The image describes a workplace problem involving </a:t>
            </a:r>
            <a:r>
              <a:rPr lang="en-US" sz="1100" b="1">
                <a:latin typeface="Segoe UI"/>
                <a:cs typeface="Segoe UI"/>
              </a:rPr>
              <a:t>Walter Smith</a:t>
            </a:r>
            <a:r>
              <a:rPr lang="en-US" sz="1100">
                <a:latin typeface="Segoe UI"/>
                <a:cs typeface="Segoe UI"/>
              </a:rPr>
              <a:t>, who has taken over a team of client service representatives:</a:t>
            </a:r>
            <a:endParaRPr lang="en-US">
              <a:ea typeface="Calibri" panose="020F0502020204030204"/>
              <a:cs typeface="Calibri" panose="020F0502020204030204"/>
            </a:endParaRPr>
          </a:p>
          <a:p>
            <a:r>
              <a:rPr lang="en-US" sz="1100">
                <a:latin typeface="Segoe UI"/>
                <a:cs typeface="Segoe UI"/>
              </a:rPr>
              <a:t>The team is experiencing </a:t>
            </a:r>
            <a:r>
              <a:rPr lang="en-US" sz="1100" b="1">
                <a:latin typeface="Segoe UI"/>
                <a:cs typeface="Segoe UI"/>
              </a:rPr>
              <a:t>poor teamwork and low performance</a:t>
            </a:r>
            <a:r>
              <a:rPr lang="en-US" sz="1100">
                <a:latin typeface="Segoe UI"/>
                <a:cs typeface="Segoe UI"/>
              </a:rPr>
              <a:t>.</a:t>
            </a:r>
            <a:endParaRPr lang="en-US"/>
          </a:p>
          <a:p>
            <a:r>
              <a:rPr lang="en-US" sz="1100">
                <a:latin typeface="Segoe UI"/>
                <a:cs typeface="Segoe UI"/>
              </a:rPr>
              <a:t>There are </a:t>
            </a:r>
            <a:r>
              <a:rPr lang="en-US" sz="1100" b="1">
                <a:latin typeface="Segoe UI"/>
                <a:cs typeface="Segoe UI"/>
              </a:rPr>
              <a:t>ongoing disagreements about work responsibilities</a:t>
            </a:r>
            <a:r>
              <a:rPr lang="en-US" sz="1100">
                <a:latin typeface="Segoe UI"/>
                <a:cs typeface="Segoe UI"/>
              </a:rPr>
              <a:t>.</a:t>
            </a:r>
            <a:endParaRPr lang="en-US"/>
          </a:p>
          <a:p>
            <a:r>
              <a:rPr lang="en-US" sz="1100">
                <a:latin typeface="Segoe UI"/>
                <a:cs typeface="Segoe UI"/>
              </a:rPr>
              <a:t>Two team members are in </a:t>
            </a:r>
            <a:r>
              <a:rPr lang="en-US" sz="1100" b="1">
                <a:latin typeface="Segoe UI"/>
                <a:cs typeface="Segoe UI"/>
              </a:rPr>
              <a:t>serious interpersonal conflict (they avoid each other completely)</a:t>
            </a:r>
            <a:r>
              <a:rPr lang="en-US" sz="1100">
                <a:latin typeface="Segoe UI"/>
                <a:cs typeface="Segoe UI"/>
              </a:rPr>
              <a:t>.</a:t>
            </a:r>
            <a:endParaRPr lang="en-US"/>
          </a:p>
          <a:p>
            <a:r>
              <a:rPr lang="en-US" sz="1100">
                <a:latin typeface="Segoe UI"/>
                <a:cs typeface="Segoe UI"/>
              </a:rPr>
              <a:t>The lack of communication and cooperation is directly affecting </a:t>
            </a:r>
            <a:r>
              <a:rPr lang="en-US" sz="1100" b="1">
                <a:latin typeface="Segoe UI"/>
                <a:cs typeface="Segoe UI"/>
              </a:rPr>
              <a:t>team effectiveness</a:t>
            </a:r>
            <a:r>
              <a:rPr lang="en-US" sz="1100">
                <a:latin typeface="Segoe UI"/>
                <a:cs typeface="Segoe UI"/>
              </a:rPr>
              <a:t>.</a:t>
            </a:r>
            <a:endParaRPr lang="en-US"/>
          </a:p>
          <a:p>
            <a:r>
              <a:rPr lang="en-US" sz="1100">
                <a:latin typeface="Segoe UI"/>
                <a:cs typeface="Segoe UI"/>
              </a:rPr>
              <a:t>Walter must </a:t>
            </a:r>
            <a:r>
              <a:rPr lang="en-US" sz="1100" b="1">
                <a:latin typeface="Segoe UI"/>
                <a:cs typeface="Segoe UI"/>
              </a:rPr>
              <a:t>rebuild collaboration and improve performance</a:t>
            </a:r>
            <a:r>
              <a:rPr lang="en-US" sz="1100">
                <a:latin typeface="Segoe UI"/>
                <a:cs typeface="Segoe UI"/>
              </a:rPr>
              <a:t>.</a:t>
            </a:r>
            <a:endParaRPr lang="en-US"/>
          </a:p>
          <a:p>
            <a:r>
              <a:rPr lang="en-US" sz="1100">
                <a:latin typeface="Segoe UI"/>
                <a:cs typeface="Segoe UI"/>
              </a:rPr>
              <a:t>👉 This is a case of:</a:t>
            </a:r>
            <a:endParaRPr lang="en-US"/>
          </a:p>
          <a:p>
            <a:r>
              <a:rPr lang="en-US" sz="1100" b="1">
                <a:latin typeface="Segoe UI"/>
                <a:cs typeface="Segoe UI"/>
              </a:rPr>
              <a:t>Task conflict</a:t>
            </a:r>
            <a:r>
              <a:rPr lang="en-US" sz="1100">
                <a:latin typeface="Segoe UI"/>
                <a:cs typeface="Segoe UI"/>
              </a:rPr>
              <a:t> (roles and responsibilities unclear)</a:t>
            </a:r>
            <a:endParaRPr lang="en-US"/>
          </a:p>
          <a:p>
            <a:r>
              <a:rPr lang="en-US" sz="1100" b="1">
                <a:latin typeface="Segoe UI"/>
                <a:cs typeface="Segoe UI"/>
              </a:rPr>
              <a:t>Relationship conflict</a:t>
            </a:r>
            <a:r>
              <a:rPr lang="en-US" sz="1100">
                <a:latin typeface="Segoe UI"/>
                <a:cs typeface="Segoe UI"/>
              </a:rPr>
              <a:t> (personal issues between team members)</a:t>
            </a:r>
            <a:endParaRPr lang="en-US"/>
          </a:p>
          <a:p>
            <a:r>
              <a:rPr lang="en-US" sz="1100" b="1">
                <a:latin typeface="Segoe UI"/>
                <a:cs typeface="Segoe UI"/>
              </a:rPr>
              <a:t>Breakdown in communication and trust</a:t>
            </a:r>
            <a:endParaRPr lang="en-US"/>
          </a:p>
          <a:p>
            <a:endParaRPr lang="en-US" dirty="0">
              <a:ea typeface="Calibri"/>
              <a:cs typeface="Calibri"/>
            </a:endParaRPr>
          </a:p>
        </p:txBody>
      </p:sp>
    </p:spTree>
    <p:extLst>
      <p:ext uri="{BB962C8B-B14F-4D97-AF65-F5344CB8AC3E}">
        <p14:creationId xmlns:p14="http://schemas.microsoft.com/office/powerpoint/2010/main" val="170627305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02A06-E228-7931-296B-22BC34C16BE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8A5D3E0-B949-1558-053F-F87DB5736650}"/>
              </a:ext>
            </a:extLst>
          </p:cNvPr>
          <p:cNvSpPr>
            <a:spLocks noGrp="1"/>
          </p:cNvSpPr>
          <p:nvPr>
            <p:ph idx="1"/>
          </p:nvPr>
        </p:nvSpPr>
        <p:spPr/>
        <p:txBody>
          <a:bodyPr vert="horz" lIns="91440" tIns="45720" rIns="91440" bIns="45720" rtlCol="0" anchor="t">
            <a:normAutofit/>
          </a:bodyPr>
          <a:lstStyle/>
          <a:p>
            <a:r>
              <a:rPr lang="en-US" b="1"/>
              <a:t>1. Diagnose the Problem Clearly</a:t>
            </a:r>
            <a:endParaRPr lang="en-US" dirty="0">
              <a:ea typeface="Calibri"/>
              <a:cs typeface="Calibri"/>
            </a:endParaRPr>
          </a:p>
          <a:p>
            <a:r>
              <a:rPr lang="en-US" sz="1100">
                <a:latin typeface="Segoe UI"/>
                <a:ea typeface="Calibri"/>
                <a:cs typeface="Segoe UI"/>
              </a:rPr>
              <a:t>Walter should first understand the </a:t>
            </a:r>
            <a:r>
              <a:rPr lang="en-US" sz="1100" b="1">
                <a:latin typeface="Segoe UI"/>
                <a:ea typeface="Calibri"/>
                <a:cs typeface="Segoe UI"/>
              </a:rPr>
              <a:t>exact causes of conflict</a:t>
            </a:r>
            <a:r>
              <a:rPr lang="en-US" sz="1100">
                <a:latin typeface="Segoe UI"/>
                <a:ea typeface="Calibri"/>
                <a:cs typeface="Segoe UI"/>
              </a:rPr>
              <a:t>.</a:t>
            </a:r>
            <a:endParaRPr lang="en-US"/>
          </a:p>
          <a:p>
            <a:r>
              <a:rPr lang="en-US" sz="1100">
                <a:latin typeface="Segoe UI"/>
                <a:ea typeface="Calibri"/>
                <a:cs typeface="Segoe UI"/>
              </a:rPr>
              <a:t>👉 Actions:</a:t>
            </a:r>
            <a:endParaRPr lang="en-US"/>
          </a:p>
          <a:p>
            <a:r>
              <a:rPr lang="en-US" sz="1100">
                <a:latin typeface="Segoe UI"/>
                <a:ea typeface="Calibri"/>
                <a:cs typeface="Segoe UI"/>
              </a:rPr>
              <a:t>Meet with team members </a:t>
            </a:r>
            <a:r>
              <a:rPr lang="en-US" sz="1100" b="1">
                <a:latin typeface="Segoe UI"/>
                <a:ea typeface="Calibri"/>
                <a:cs typeface="Segoe UI"/>
              </a:rPr>
              <a:t>individually</a:t>
            </a:r>
            <a:endParaRPr lang="en-US"/>
          </a:p>
          <a:p>
            <a:r>
              <a:rPr lang="en-US" sz="1100">
                <a:latin typeface="Segoe UI"/>
                <a:ea typeface="Calibri"/>
                <a:cs typeface="Segoe UI"/>
              </a:rPr>
              <a:t>Identify: </a:t>
            </a:r>
            <a:endParaRPr lang="en-US"/>
          </a:p>
          <a:p>
            <a:pPr lvl="1"/>
            <a:r>
              <a:rPr lang="en-US" sz="1100">
                <a:latin typeface="Segoe UI"/>
                <a:ea typeface="Calibri"/>
                <a:cs typeface="Segoe UI"/>
              </a:rPr>
              <a:t>Sources of disagreements</a:t>
            </a:r>
            <a:endParaRPr lang="en-US"/>
          </a:p>
          <a:p>
            <a:pPr lvl="1"/>
            <a:r>
              <a:rPr lang="en-US" sz="1100">
                <a:latin typeface="Segoe UI"/>
                <a:ea typeface="Calibri"/>
                <a:cs typeface="Segoe UI"/>
              </a:rPr>
              <a:t>Role ambiguity</a:t>
            </a:r>
            <a:endParaRPr lang="en-US"/>
          </a:p>
          <a:p>
            <a:pPr lvl="1"/>
            <a:r>
              <a:rPr lang="en-US" sz="1100">
                <a:latin typeface="Segoe UI"/>
                <a:ea typeface="Calibri"/>
                <a:cs typeface="Segoe UI"/>
              </a:rPr>
              <a:t>Personal conflicts</a:t>
            </a:r>
            <a:endParaRPr lang="en-US"/>
          </a:p>
          <a:p>
            <a:endParaRPr lang="en-US" dirty="0">
              <a:ea typeface="Calibri"/>
              <a:cs typeface="Calibri"/>
            </a:endParaRPr>
          </a:p>
        </p:txBody>
      </p:sp>
    </p:spTree>
    <p:extLst>
      <p:ext uri="{BB962C8B-B14F-4D97-AF65-F5344CB8AC3E}">
        <p14:creationId xmlns:p14="http://schemas.microsoft.com/office/powerpoint/2010/main" val="282457815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F0EBD-0355-F3B9-9437-DBB6D4C1FED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6A2B014-B991-DE54-4094-0C3BB6EEF9D6}"/>
              </a:ext>
            </a:extLst>
          </p:cNvPr>
          <p:cNvSpPr>
            <a:spLocks noGrp="1"/>
          </p:cNvSpPr>
          <p:nvPr>
            <p:ph idx="1"/>
          </p:nvPr>
        </p:nvSpPr>
        <p:spPr/>
        <p:txBody>
          <a:bodyPr vert="horz" lIns="91440" tIns="45720" rIns="91440" bIns="45720" rtlCol="0" anchor="t">
            <a:normAutofit/>
          </a:bodyPr>
          <a:lstStyle/>
          <a:p>
            <a:r>
              <a:rPr lang="en-US" b="1"/>
              <a:t>2. Clarify Roles and Responsibilities</a:t>
            </a:r>
            <a:endParaRPr lang="en-US">
              <a:ea typeface="Calibri" panose="020F0502020204030204"/>
              <a:cs typeface="Calibri" panose="020F0502020204030204"/>
            </a:endParaRPr>
          </a:p>
          <a:p>
            <a:r>
              <a:rPr lang="en-US" sz="1100">
                <a:latin typeface="Segoe UI"/>
                <a:cs typeface="Segoe UI"/>
              </a:rPr>
              <a:t>Disagreements about responsibilities suggest </a:t>
            </a:r>
            <a:r>
              <a:rPr lang="en-US" sz="1100" b="1">
                <a:latin typeface="Segoe UI"/>
                <a:cs typeface="Segoe UI"/>
              </a:rPr>
              <a:t>role ambiguity</a:t>
            </a:r>
            <a:r>
              <a:rPr lang="en-US" sz="1100">
                <a:latin typeface="Segoe UI"/>
                <a:cs typeface="Segoe UI"/>
              </a:rPr>
              <a:t>.</a:t>
            </a:r>
            <a:endParaRPr lang="en-US"/>
          </a:p>
          <a:p>
            <a:r>
              <a:rPr lang="en-US" sz="1100">
                <a:latin typeface="Segoe UI"/>
                <a:cs typeface="Segoe UI"/>
              </a:rPr>
              <a:t>👉 Actions:</a:t>
            </a:r>
            <a:endParaRPr lang="en-US"/>
          </a:p>
          <a:p>
            <a:r>
              <a:rPr lang="en-US" sz="1100">
                <a:latin typeface="Segoe UI"/>
                <a:cs typeface="Segoe UI"/>
              </a:rPr>
              <a:t>Define </a:t>
            </a:r>
            <a:r>
              <a:rPr lang="en-US" sz="1100" b="1">
                <a:latin typeface="Segoe UI"/>
                <a:cs typeface="Segoe UI"/>
              </a:rPr>
              <a:t>clear job roles and expectations</a:t>
            </a:r>
            <a:endParaRPr lang="en-US"/>
          </a:p>
          <a:p>
            <a:r>
              <a:rPr lang="en-US" sz="1100">
                <a:latin typeface="Segoe UI"/>
                <a:cs typeface="Segoe UI"/>
              </a:rPr>
              <a:t>Assign responsibilities based on: </a:t>
            </a:r>
            <a:endParaRPr lang="en-US"/>
          </a:p>
          <a:p>
            <a:pPr lvl="1"/>
            <a:r>
              <a:rPr lang="en-US" sz="1100">
                <a:latin typeface="Segoe UI"/>
                <a:cs typeface="Segoe UI"/>
              </a:rPr>
              <a:t>Skills</a:t>
            </a:r>
            <a:endParaRPr lang="en-US"/>
          </a:p>
          <a:p>
            <a:pPr lvl="1"/>
            <a:r>
              <a:rPr lang="en-US" sz="1100">
                <a:latin typeface="Segoe UI"/>
                <a:cs typeface="Segoe UI"/>
              </a:rPr>
              <a:t>Experience</a:t>
            </a:r>
            <a:endParaRPr lang="en-US"/>
          </a:p>
          <a:p>
            <a:r>
              <a:rPr lang="en-US" sz="1100">
                <a:latin typeface="Segoe UI"/>
                <a:cs typeface="Segoe UI"/>
              </a:rPr>
              <a:t>Document tasks to avoid overlap and confusion</a:t>
            </a:r>
            <a:endParaRPr lang="en-US"/>
          </a:p>
          <a:p>
            <a:r>
              <a:rPr lang="en-US" sz="1100">
                <a:latin typeface="Segoe UI"/>
                <a:cs typeface="Segoe UI"/>
              </a:rPr>
              <a:t>✅ This reduces task conflict significantly.</a:t>
            </a:r>
            <a:endParaRPr lang="en-US"/>
          </a:p>
          <a:p>
            <a:endParaRPr lang="en-US" dirty="0">
              <a:ea typeface="Calibri"/>
              <a:cs typeface="Calibri"/>
            </a:endParaRPr>
          </a:p>
        </p:txBody>
      </p:sp>
    </p:spTree>
    <p:extLst>
      <p:ext uri="{BB962C8B-B14F-4D97-AF65-F5344CB8AC3E}">
        <p14:creationId xmlns:p14="http://schemas.microsoft.com/office/powerpoint/2010/main" val="192849303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74898-954D-65EE-961A-E6182EC898F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7A1EE1A-078A-AB1F-8EC2-4DC0CEA98EC4}"/>
              </a:ext>
            </a:extLst>
          </p:cNvPr>
          <p:cNvSpPr>
            <a:spLocks noGrp="1"/>
          </p:cNvSpPr>
          <p:nvPr>
            <p:ph idx="1"/>
          </p:nvPr>
        </p:nvSpPr>
        <p:spPr/>
        <p:txBody>
          <a:bodyPr vert="horz" lIns="91440" tIns="45720" rIns="91440" bIns="45720" rtlCol="0" anchor="t">
            <a:normAutofit/>
          </a:bodyPr>
          <a:lstStyle/>
          <a:p>
            <a:r>
              <a:rPr lang="en-US" b="1"/>
              <a:t>3. Address Interpersonal Conflict Directly</a:t>
            </a:r>
            <a:endParaRPr lang="en-US">
              <a:ea typeface="Calibri" panose="020F0502020204030204"/>
              <a:cs typeface="Calibri" panose="020F0502020204030204"/>
            </a:endParaRPr>
          </a:p>
          <a:p>
            <a:r>
              <a:rPr lang="en-US" sz="1100" dirty="0">
                <a:latin typeface="Segoe UI"/>
                <a:cs typeface="Segoe UI"/>
              </a:rPr>
              <a:t>The fact that two members are not speaking is a </a:t>
            </a:r>
            <a:r>
              <a:rPr lang="en-US" sz="1100" b="1" dirty="0">
                <a:latin typeface="Segoe UI"/>
                <a:cs typeface="Segoe UI"/>
              </a:rPr>
              <a:t>serious issue</a:t>
            </a:r>
            <a:r>
              <a:rPr lang="en-US" sz="1100" dirty="0">
                <a:latin typeface="Segoe UI"/>
                <a:cs typeface="Segoe UI"/>
              </a:rPr>
              <a:t>.</a:t>
            </a:r>
            <a:endParaRPr lang="en-US" dirty="0"/>
          </a:p>
          <a:p>
            <a:r>
              <a:rPr lang="en-US" sz="1100">
                <a:latin typeface="Segoe UI"/>
                <a:cs typeface="Segoe UI"/>
              </a:rPr>
              <a:t>👉 Actions:</a:t>
            </a:r>
            <a:endParaRPr lang="en-US"/>
          </a:p>
          <a:p>
            <a:r>
              <a:rPr lang="en-US" sz="1100">
                <a:latin typeface="Segoe UI"/>
                <a:cs typeface="Segoe UI"/>
              </a:rPr>
              <a:t>Arrange a </a:t>
            </a:r>
            <a:r>
              <a:rPr lang="en-US" sz="1100" b="1">
                <a:latin typeface="Segoe UI"/>
                <a:cs typeface="Segoe UI"/>
              </a:rPr>
              <a:t>mediated meeting</a:t>
            </a:r>
            <a:r>
              <a:rPr lang="en-US" sz="1100">
                <a:latin typeface="Segoe UI"/>
                <a:cs typeface="Segoe UI"/>
              </a:rPr>
              <a:t> with the conflicting individuals</a:t>
            </a:r>
            <a:endParaRPr lang="en-US"/>
          </a:p>
          <a:p>
            <a:r>
              <a:rPr lang="en-US" sz="1100">
                <a:latin typeface="Segoe UI"/>
                <a:cs typeface="Segoe UI"/>
              </a:rPr>
              <a:t>Encourage: </a:t>
            </a:r>
            <a:endParaRPr lang="en-US"/>
          </a:p>
          <a:p>
            <a:pPr lvl="1"/>
            <a:r>
              <a:rPr lang="en-US" sz="1100">
                <a:latin typeface="Segoe UI"/>
                <a:cs typeface="Segoe UI"/>
              </a:rPr>
              <a:t>Open but respectful communication</a:t>
            </a:r>
            <a:endParaRPr lang="en-US"/>
          </a:p>
          <a:p>
            <a:pPr lvl="1"/>
            <a:r>
              <a:rPr lang="en-US" sz="1100">
                <a:latin typeface="Segoe UI"/>
                <a:cs typeface="Segoe UI"/>
              </a:rPr>
              <a:t>Focus on issues, not personalities</a:t>
            </a:r>
            <a:endParaRPr lang="en-US"/>
          </a:p>
          <a:p>
            <a:pPr lvl="1"/>
            <a:r>
              <a:rPr lang="en-US" sz="1100">
                <a:latin typeface="Segoe UI"/>
                <a:cs typeface="Segoe UI"/>
              </a:rPr>
              <a:t>✅ Use a </a:t>
            </a:r>
            <a:r>
              <a:rPr lang="en-US" sz="1100" b="1">
                <a:latin typeface="Segoe UI"/>
                <a:cs typeface="Segoe UI"/>
              </a:rPr>
              <a:t>collaborative (win–win) conflict resolution approach</a:t>
            </a:r>
            <a:endParaRPr lang="en-US"/>
          </a:p>
          <a:p>
            <a:endParaRPr lang="en-US" dirty="0">
              <a:ea typeface="Calibri"/>
              <a:cs typeface="Calibri"/>
            </a:endParaRPr>
          </a:p>
        </p:txBody>
      </p:sp>
    </p:spTree>
    <p:extLst>
      <p:ext uri="{BB962C8B-B14F-4D97-AF65-F5344CB8AC3E}">
        <p14:creationId xmlns:p14="http://schemas.microsoft.com/office/powerpoint/2010/main" val="148627607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DADB-2FAC-B139-9467-EAEDD7311C5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3E6D032-E007-AD32-6114-0D699D74D8DF}"/>
              </a:ext>
            </a:extLst>
          </p:cNvPr>
          <p:cNvSpPr>
            <a:spLocks noGrp="1"/>
          </p:cNvSpPr>
          <p:nvPr>
            <p:ph idx="1"/>
          </p:nvPr>
        </p:nvSpPr>
        <p:spPr/>
        <p:txBody>
          <a:bodyPr vert="horz" lIns="91440" tIns="45720" rIns="91440" bIns="45720" rtlCol="0" anchor="t">
            <a:normAutofit/>
          </a:bodyPr>
          <a:lstStyle/>
          <a:p>
            <a:r>
              <a:rPr lang="en-US" b="1"/>
              <a:t>4. Improve Communication within the Team</a:t>
            </a:r>
            <a:endParaRPr lang="en-US">
              <a:ea typeface="Calibri" panose="020F0502020204030204"/>
              <a:cs typeface="Calibri" panose="020F0502020204030204"/>
            </a:endParaRPr>
          </a:p>
          <a:p>
            <a:r>
              <a:rPr lang="en-US" sz="1100">
                <a:latin typeface="Segoe UI"/>
                <a:cs typeface="Segoe UI"/>
              </a:rPr>
              <a:t>Poor teamwork often results from weak communication.</a:t>
            </a:r>
            <a:endParaRPr lang="en-US"/>
          </a:p>
          <a:p>
            <a:r>
              <a:rPr lang="en-US" sz="1100">
                <a:latin typeface="Segoe UI"/>
                <a:cs typeface="Segoe UI"/>
              </a:rPr>
              <a:t>👉 Actions:</a:t>
            </a:r>
            <a:endParaRPr lang="en-US"/>
          </a:p>
          <a:p>
            <a:r>
              <a:rPr lang="en-US" sz="1100">
                <a:latin typeface="Segoe UI"/>
                <a:cs typeface="Segoe UI"/>
              </a:rPr>
              <a:t>Introduce: </a:t>
            </a:r>
            <a:endParaRPr lang="en-US"/>
          </a:p>
          <a:p>
            <a:pPr lvl="1"/>
            <a:r>
              <a:rPr lang="en-US" sz="1100">
                <a:latin typeface="Segoe UI"/>
                <a:cs typeface="Segoe UI"/>
              </a:rPr>
              <a:t>Regular team meetings</a:t>
            </a:r>
            <a:endParaRPr lang="en-US"/>
          </a:p>
          <a:p>
            <a:pPr lvl="1"/>
            <a:r>
              <a:rPr lang="en-US" sz="1100">
                <a:latin typeface="Segoe UI"/>
                <a:cs typeface="Segoe UI"/>
              </a:rPr>
              <a:t>Open communication channels</a:t>
            </a:r>
            <a:endParaRPr lang="en-US"/>
          </a:p>
          <a:p>
            <a:r>
              <a:rPr lang="en-US" sz="1100">
                <a:latin typeface="Segoe UI"/>
                <a:cs typeface="Segoe UI"/>
              </a:rPr>
              <a:t>Set norms such as: </a:t>
            </a:r>
            <a:endParaRPr lang="en-US"/>
          </a:p>
          <a:p>
            <a:pPr lvl="1"/>
            <a:r>
              <a:rPr lang="en-US" sz="1100">
                <a:latin typeface="Segoe UI"/>
                <a:cs typeface="Segoe UI"/>
              </a:rPr>
              <a:t>Active listening</a:t>
            </a:r>
            <a:endParaRPr lang="en-US"/>
          </a:p>
          <a:p>
            <a:pPr lvl="1"/>
            <a:r>
              <a:rPr lang="en-US" sz="1100">
                <a:latin typeface="Segoe UI"/>
                <a:cs typeface="Segoe UI"/>
              </a:rPr>
              <a:t>Respectful dialogue</a:t>
            </a:r>
            <a:endParaRPr lang="en-US"/>
          </a:p>
          <a:p>
            <a:endParaRPr lang="en-US" dirty="0">
              <a:ea typeface="Calibri"/>
              <a:cs typeface="Calibri"/>
            </a:endParaRPr>
          </a:p>
        </p:txBody>
      </p:sp>
    </p:spTree>
    <p:extLst>
      <p:ext uri="{BB962C8B-B14F-4D97-AF65-F5344CB8AC3E}">
        <p14:creationId xmlns:p14="http://schemas.microsoft.com/office/powerpoint/2010/main" val="365737772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22705-0B9E-F90A-557E-F5F50DFDC83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E374612-5CFC-4769-0041-8170AE815CA7}"/>
              </a:ext>
            </a:extLst>
          </p:cNvPr>
          <p:cNvSpPr>
            <a:spLocks noGrp="1"/>
          </p:cNvSpPr>
          <p:nvPr>
            <p:ph idx="1"/>
          </p:nvPr>
        </p:nvSpPr>
        <p:spPr/>
        <p:txBody>
          <a:bodyPr vert="horz" lIns="91440" tIns="45720" rIns="91440" bIns="45720" rtlCol="0" anchor="t">
            <a:normAutofit/>
          </a:bodyPr>
          <a:lstStyle/>
          <a:p>
            <a:r>
              <a:rPr lang="en-US" b="1"/>
              <a:t>5. Build Team Cohesion and Trust</a:t>
            </a:r>
            <a:endParaRPr lang="en-US">
              <a:ea typeface="Calibri" panose="020F0502020204030204"/>
              <a:cs typeface="Calibri" panose="020F0502020204030204"/>
            </a:endParaRPr>
          </a:p>
          <a:p>
            <a:r>
              <a:rPr lang="en-US" sz="1100">
                <a:latin typeface="Segoe UI"/>
                <a:cs typeface="Segoe UI"/>
              </a:rPr>
              <a:t>The team currently lacks unity.</a:t>
            </a:r>
            <a:endParaRPr lang="en-US"/>
          </a:p>
          <a:p>
            <a:r>
              <a:rPr lang="en-US" sz="1100">
                <a:latin typeface="Segoe UI"/>
                <a:cs typeface="Segoe UI"/>
              </a:rPr>
              <a:t>👉 Actions:</a:t>
            </a:r>
            <a:endParaRPr lang="en-US"/>
          </a:p>
          <a:p>
            <a:r>
              <a:rPr lang="en-US" sz="1100">
                <a:latin typeface="Segoe UI"/>
                <a:cs typeface="Segoe UI"/>
              </a:rPr>
              <a:t>Conduct: </a:t>
            </a:r>
            <a:endParaRPr lang="en-US"/>
          </a:p>
          <a:p>
            <a:pPr lvl="1"/>
            <a:r>
              <a:rPr lang="en-US" sz="1100">
                <a:latin typeface="Segoe UI"/>
                <a:cs typeface="Segoe UI"/>
              </a:rPr>
              <a:t>Team-building activities</a:t>
            </a:r>
            <a:endParaRPr lang="en-US"/>
          </a:p>
          <a:p>
            <a:pPr lvl="1"/>
            <a:r>
              <a:rPr lang="en-US" sz="1100">
                <a:latin typeface="Segoe UI"/>
                <a:cs typeface="Segoe UI"/>
              </a:rPr>
              <a:t>Problem-solving exercises</a:t>
            </a:r>
            <a:endParaRPr lang="en-US"/>
          </a:p>
          <a:p>
            <a:r>
              <a:rPr lang="en-US" sz="1100">
                <a:latin typeface="Segoe UI"/>
                <a:cs typeface="Segoe UI"/>
              </a:rPr>
              <a:t>Encourage collaboration instead of individual work silos</a:t>
            </a:r>
            <a:endParaRPr lang="en-US"/>
          </a:p>
          <a:p>
            <a:endParaRPr lang="en-US" dirty="0">
              <a:ea typeface="Calibri"/>
              <a:cs typeface="Calibri"/>
            </a:endParaRPr>
          </a:p>
        </p:txBody>
      </p:sp>
    </p:spTree>
    <p:extLst>
      <p:ext uri="{BB962C8B-B14F-4D97-AF65-F5344CB8AC3E}">
        <p14:creationId xmlns:p14="http://schemas.microsoft.com/office/powerpoint/2010/main" val="123540484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AEB8C-1C67-8667-FC57-D6636B9DABB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85E8AA7-DB50-AD3E-6491-D2183D23649F}"/>
              </a:ext>
            </a:extLst>
          </p:cNvPr>
          <p:cNvSpPr>
            <a:spLocks noGrp="1"/>
          </p:cNvSpPr>
          <p:nvPr>
            <p:ph idx="1"/>
          </p:nvPr>
        </p:nvSpPr>
        <p:spPr/>
        <p:txBody>
          <a:bodyPr vert="horz" lIns="91440" tIns="45720" rIns="91440" bIns="45720" rtlCol="0" anchor="t">
            <a:normAutofit/>
          </a:bodyPr>
          <a:lstStyle/>
          <a:p>
            <a:r>
              <a:rPr lang="en-US" b="1" dirty="0"/>
              <a:t>6. Establish Team Goals and Shared Purpose</a:t>
            </a:r>
            <a:endParaRPr lang="en-US" dirty="0">
              <a:ea typeface="Calibri" panose="020F0502020204030204"/>
              <a:cs typeface="Calibri" panose="020F0502020204030204"/>
            </a:endParaRPr>
          </a:p>
          <a:p>
            <a:r>
              <a:rPr lang="en-US" sz="1100">
                <a:latin typeface="Segoe UI"/>
                <a:cs typeface="Segoe UI"/>
              </a:rPr>
              <a:t>A common goal helps align efforts.</a:t>
            </a:r>
            <a:endParaRPr lang="en-US"/>
          </a:p>
          <a:p>
            <a:r>
              <a:rPr lang="en-US" sz="1100">
                <a:latin typeface="Segoe UI"/>
                <a:cs typeface="Segoe UI"/>
              </a:rPr>
              <a:t>👉 Actions:</a:t>
            </a:r>
            <a:endParaRPr lang="en-US"/>
          </a:p>
          <a:p>
            <a:r>
              <a:rPr lang="en-US" sz="1100">
                <a:latin typeface="Segoe UI"/>
                <a:cs typeface="Segoe UI"/>
              </a:rPr>
              <a:t>Set </a:t>
            </a:r>
            <a:r>
              <a:rPr lang="en-US" sz="1100" b="1">
                <a:latin typeface="Segoe UI"/>
                <a:cs typeface="Segoe UI"/>
              </a:rPr>
              <a:t>clear performance goals</a:t>
            </a:r>
            <a:endParaRPr lang="en-US"/>
          </a:p>
          <a:p>
            <a:r>
              <a:rPr lang="en-US" sz="1100">
                <a:latin typeface="Segoe UI"/>
                <a:cs typeface="Segoe UI"/>
              </a:rPr>
              <a:t>Link team success to: </a:t>
            </a:r>
            <a:endParaRPr lang="en-US"/>
          </a:p>
          <a:p>
            <a:pPr lvl="1"/>
            <a:r>
              <a:rPr lang="en-US" sz="1100">
                <a:latin typeface="Segoe UI"/>
                <a:cs typeface="Segoe UI"/>
              </a:rPr>
              <a:t>Customer satisfaction</a:t>
            </a:r>
            <a:endParaRPr lang="en-US"/>
          </a:p>
          <a:p>
            <a:pPr lvl="1"/>
            <a:r>
              <a:rPr lang="en-US" sz="1100">
                <a:latin typeface="Segoe UI"/>
                <a:cs typeface="Segoe UI"/>
              </a:rPr>
              <a:t>Team rewards or recognition</a:t>
            </a:r>
            <a:endParaRPr lang="en-US"/>
          </a:p>
          <a:p>
            <a:pPr lvl="1"/>
            <a:r>
              <a:rPr lang="en-US" sz="1100">
                <a:latin typeface="Segoe UI"/>
                <a:cs typeface="Segoe UI"/>
              </a:rPr>
              <a:t>✅ Helps shift focus from conflict → performance</a:t>
            </a:r>
            <a:endParaRPr lang="en-US"/>
          </a:p>
          <a:p>
            <a:endParaRPr lang="en-US" dirty="0">
              <a:ea typeface="Calibri"/>
              <a:cs typeface="Calibri"/>
            </a:endParaRPr>
          </a:p>
        </p:txBody>
      </p:sp>
    </p:spTree>
    <p:extLst>
      <p:ext uri="{BB962C8B-B14F-4D97-AF65-F5344CB8AC3E}">
        <p14:creationId xmlns:p14="http://schemas.microsoft.com/office/powerpoint/2010/main" val="145298468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FD702-76F7-D80E-5055-D2321D96E6F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C9CC5A3-14EA-63A3-CB5E-085E1D507FD9}"/>
              </a:ext>
            </a:extLst>
          </p:cNvPr>
          <p:cNvSpPr>
            <a:spLocks noGrp="1"/>
          </p:cNvSpPr>
          <p:nvPr>
            <p:ph idx="1"/>
          </p:nvPr>
        </p:nvSpPr>
        <p:spPr/>
        <p:txBody>
          <a:bodyPr vert="horz" lIns="91440" tIns="45720" rIns="91440" bIns="45720" rtlCol="0" anchor="t">
            <a:normAutofit/>
          </a:bodyPr>
          <a:lstStyle/>
          <a:p>
            <a:r>
              <a:rPr lang="en-US" b="1" dirty="0"/>
              <a:t>7. Adopt an Appropriate Leadership Style</a:t>
            </a:r>
            <a:endParaRPr lang="en-US" dirty="0">
              <a:ea typeface="Calibri" panose="020F0502020204030204"/>
              <a:cs typeface="Calibri" panose="020F0502020204030204"/>
            </a:endParaRPr>
          </a:p>
          <a:p>
            <a:r>
              <a:rPr lang="en-US" sz="1100">
                <a:latin typeface="Segoe UI"/>
                <a:cs typeface="Segoe UI"/>
              </a:rPr>
              <a:t>Walter should move from control to </a:t>
            </a:r>
            <a:r>
              <a:rPr lang="en-US" sz="1100" b="1">
                <a:latin typeface="Segoe UI"/>
                <a:cs typeface="Segoe UI"/>
              </a:rPr>
              <a:t>facilitative leadership</a:t>
            </a:r>
            <a:r>
              <a:rPr lang="en-US" sz="1100">
                <a:latin typeface="Segoe UI"/>
                <a:cs typeface="Segoe UI"/>
              </a:rPr>
              <a:t>.</a:t>
            </a:r>
            <a:endParaRPr lang="en-US"/>
          </a:p>
          <a:p>
            <a:r>
              <a:rPr lang="en-US" sz="1100">
                <a:latin typeface="Segoe UI"/>
                <a:cs typeface="Segoe UI"/>
              </a:rPr>
              <a:t>👉 Actions:</a:t>
            </a:r>
            <a:endParaRPr lang="en-US"/>
          </a:p>
          <a:p>
            <a:r>
              <a:rPr lang="en-US" sz="1100">
                <a:latin typeface="Segoe UI"/>
                <a:cs typeface="Segoe UI"/>
              </a:rPr>
              <a:t>Act as a </a:t>
            </a:r>
            <a:r>
              <a:rPr lang="en-US" sz="1100" b="1">
                <a:latin typeface="Segoe UI"/>
                <a:cs typeface="Segoe UI"/>
              </a:rPr>
              <a:t>coach and mediator</a:t>
            </a:r>
            <a:endParaRPr lang="en-US"/>
          </a:p>
          <a:p>
            <a:r>
              <a:rPr lang="en-US" sz="1100">
                <a:latin typeface="Segoe UI"/>
                <a:cs typeface="Segoe UI"/>
              </a:rPr>
              <a:t>Provide guidance without micromanaging</a:t>
            </a:r>
            <a:endParaRPr lang="en-US"/>
          </a:p>
          <a:p>
            <a:r>
              <a:rPr lang="en-US" sz="1100">
                <a:latin typeface="Segoe UI"/>
                <a:cs typeface="Segoe UI"/>
              </a:rPr>
              <a:t>Encourage accountability</a:t>
            </a:r>
            <a:endParaRPr lang="en-US"/>
          </a:p>
          <a:p>
            <a:endParaRPr lang="en-US" dirty="0">
              <a:ea typeface="Calibri"/>
              <a:cs typeface="Calibri"/>
            </a:endParaRPr>
          </a:p>
        </p:txBody>
      </p:sp>
    </p:spTree>
    <p:extLst>
      <p:ext uri="{BB962C8B-B14F-4D97-AF65-F5344CB8AC3E}">
        <p14:creationId xmlns:p14="http://schemas.microsoft.com/office/powerpoint/2010/main" val="141220683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5A84A-00EA-9F7B-A424-565AA0C3492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CDA238E-AD7F-C0EB-E2C6-791C832CD97D}"/>
              </a:ext>
            </a:extLst>
          </p:cNvPr>
          <p:cNvSpPr>
            <a:spLocks noGrp="1"/>
          </p:cNvSpPr>
          <p:nvPr>
            <p:ph idx="1"/>
          </p:nvPr>
        </p:nvSpPr>
        <p:spPr/>
        <p:txBody>
          <a:bodyPr vert="horz" lIns="91440" tIns="45720" rIns="91440" bIns="45720" rtlCol="0" anchor="t">
            <a:normAutofit/>
          </a:bodyPr>
          <a:lstStyle/>
          <a:p>
            <a:r>
              <a:rPr lang="en-US" b="1"/>
              <a:t>8. Monitor and Follow Up</a:t>
            </a:r>
            <a:endParaRPr lang="en-US">
              <a:ea typeface="Calibri" panose="020F0502020204030204"/>
              <a:cs typeface="Calibri" panose="020F0502020204030204"/>
            </a:endParaRPr>
          </a:p>
          <a:p>
            <a:r>
              <a:rPr lang="en-US" sz="1100">
                <a:latin typeface="Segoe UI"/>
                <a:cs typeface="Segoe UI"/>
              </a:rPr>
              <a:t>Change will not happen instantly.</a:t>
            </a:r>
            <a:endParaRPr lang="en-US"/>
          </a:p>
          <a:p>
            <a:r>
              <a:rPr lang="en-US" sz="1100">
                <a:latin typeface="Segoe UI"/>
                <a:cs typeface="Segoe UI"/>
              </a:rPr>
              <a:t>👉 Actions:</a:t>
            </a:r>
            <a:endParaRPr lang="en-US"/>
          </a:p>
          <a:p>
            <a:r>
              <a:rPr lang="en-US" sz="1100">
                <a:latin typeface="Segoe UI"/>
                <a:cs typeface="Segoe UI"/>
              </a:rPr>
              <a:t>Regularly review: </a:t>
            </a:r>
            <a:endParaRPr lang="en-US"/>
          </a:p>
          <a:p>
            <a:pPr lvl="1"/>
            <a:r>
              <a:rPr lang="en-US" sz="1100">
                <a:latin typeface="Segoe UI"/>
                <a:cs typeface="Segoe UI"/>
              </a:rPr>
              <a:t>Team performance</a:t>
            </a:r>
            <a:endParaRPr lang="en-US"/>
          </a:p>
          <a:p>
            <a:pPr lvl="1"/>
            <a:r>
              <a:rPr lang="en-US" sz="1100">
                <a:latin typeface="Segoe UI"/>
                <a:cs typeface="Segoe UI"/>
              </a:rPr>
              <a:t>Team dynamics</a:t>
            </a:r>
            <a:endParaRPr lang="en-US"/>
          </a:p>
          <a:p>
            <a:r>
              <a:rPr lang="en-US" sz="1100">
                <a:latin typeface="Segoe UI"/>
                <a:cs typeface="Segoe UI"/>
              </a:rPr>
              <a:t>Provide feedback and reinforcement</a:t>
            </a:r>
            <a:endParaRPr lang="en-US"/>
          </a:p>
          <a:p>
            <a:endParaRPr lang="en-US" dirty="0">
              <a:ea typeface="Calibri"/>
              <a:cs typeface="Calibri"/>
            </a:endParaRPr>
          </a:p>
        </p:txBody>
      </p:sp>
    </p:spTree>
    <p:extLst>
      <p:ext uri="{BB962C8B-B14F-4D97-AF65-F5344CB8AC3E}">
        <p14:creationId xmlns:p14="http://schemas.microsoft.com/office/powerpoint/2010/main" val="218009639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66641-6FEB-10F2-A69C-BC49FCFADCAA}"/>
              </a:ext>
            </a:extLst>
          </p:cNvPr>
          <p:cNvSpPr>
            <a:spLocks noGrp="1"/>
          </p:cNvSpPr>
          <p:nvPr>
            <p:ph type="title"/>
          </p:nvPr>
        </p:nvSpPr>
        <p:spPr/>
        <p:txBody>
          <a:bodyPr/>
          <a:lstStyle/>
          <a:p>
            <a:r>
              <a:rPr lang="en-US" sz="1100">
                <a:latin typeface="Segoe UI"/>
                <a:cs typeface="Segoe UI"/>
              </a:rPr>
              <a:t>Final Recommendation (Summary)</a:t>
            </a:r>
            <a:endParaRPr lang="en-US"/>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A405F1A7-9C48-ECE1-083B-C349589B8290}"/>
              </a:ext>
            </a:extLst>
          </p:cNvPr>
          <p:cNvSpPr>
            <a:spLocks noGrp="1"/>
          </p:cNvSpPr>
          <p:nvPr>
            <p:ph idx="1"/>
          </p:nvPr>
        </p:nvSpPr>
        <p:spPr/>
        <p:txBody>
          <a:bodyPr vert="horz" lIns="91440" tIns="45720" rIns="91440" bIns="45720" rtlCol="0" anchor="t">
            <a:normAutofit/>
          </a:bodyPr>
          <a:lstStyle/>
          <a:p>
            <a:r>
              <a:rPr lang="en-US" sz="1100">
                <a:latin typeface="Segoe UI"/>
                <a:cs typeface="Segoe UI"/>
              </a:rPr>
              <a:t>Walter should take a </a:t>
            </a:r>
            <a:r>
              <a:rPr lang="en-US" sz="1100" b="1">
                <a:latin typeface="Segoe UI"/>
                <a:cs typeface="Segoe UI"/>
              </a:rPr>
              <a:t>structured, proactive approach</a:t>
            </a:r>
            <a:r>
              <a:rPr lang="en-US" sz="1100">
                <a:latin typeface="Segoe UI"/>
                <a:cs typeface="Segoe UI"/>
              </a:rPr>
              <a:t>:</a:t>
            </a:r>
            <a:endParaRPr lang="en-US">
              <a:ea typeface="Calibri" panose="020F0502020204030204"/>
              <a:cs typeface="Calibri" panose="020F0502020204030204"/>
            </a:endParaRPr>
          </a:p>
          <a:p>
            <a:r>
              <a:rPr lang="en-US" sz="1100">
                <a:latin typeface="Segoe UI"/>
                <a:cs typeface="Segoe UI"/>
              </a:rPr>
              <a:t>Diagnose team issues</a:t>
            </a:r>
            <a:endParaRPr lang="en-US"/>
          </a:p>
          <a:p>
            <a:r>
              <a:rPr lang="en-US" sz="1100">
                <a:latin typeface="Segoe UI"/>
                <a:cs typeface="Segoe UI"/>
              </a:rPr>
              <a:t>Clarify roles and responsibilities</a:t>
            </a:r>
            <a:endParaRPr lang="en-US"/>
          </a:p>
          <a:p>
            <a:r>
              <a:rPr lang="en-US" sz="1100">
                <a:latin typeface="Segoe UI"/>
                <a:cs typeface="Segoe UI"/>
              </a:rPr>
              <a:t>Resolve interpersonal conflicts</a:t>
            </a:r>
            <a:endParaRPr lang="en-US"/>
          </a:p>
          <a:p>
            <a:r>
              <a:rPr lang="en-US" sz="1100">
                <a:latin typeface="Segoe UI"/>
                <a:cs typeface="Segoe UI"/>
              </a:rPr>
              <a:t>Improve communication</a:t>
            </a:r>
            <a:endParaRPr lang="en-US"/>
          </a:p>
          <a:p>
            <a:r>
              <a:rPr lang="en-US" sz="1100">
                <a:latin typeface="Segoe UI"/>
                <a:cs typeface="Segoe UI"/>
              </a:rPr>
              <a:t>Build trust and cohesion</a:t>
            </a:r>
            <a:endParaRPr lang="en-US"/>
          </a:p>
          <a:p>
            <a:r>
              <a:rPr lang="en-US" sz="1100">
                <a:latin typeface="Segoe UI"/>
                <a:cs typeface="Segoe UI"/>
              </a:rPr>
              <a:t>Set shared goals</a:t>
            </a:r>
            <a:endParaRPr lang="en-US"/>
          </a:p>
          <a:p>
            <a:r>
              <a:rPr lang="en-US" sz="1100">
                <a:latin typeface="Segoe UI"/>
                <a:cs typeface="Segoe UI"/>
              </a:rPr>
              <a:t>Lead as a facilitator</a:t>
            </a:r>
            <a:endParaRPr lang="en-US"/>
          </a:p>
          <a:p>
            <a:r>
              <a:rPr lang="en-US" sz="1100">
                <a:latin typeface="Segoe UI"/>
                <a:cs typeface="Segoe UI"/>
              </a:rPr>
              <a:t>👉 </a:t>
            </a:r>
            <a:r>
              <a:rPr lang="en-US" sz="1100" b="1">
                <a:latin typeface="Segoe UI"/>
                <a:cs typeface="Segoe UI"/>
              </a:rPr>
              <a:t>Conclusion:</a:t>
            </a:r>
            <a:br>
              <a:rPr lang="en-US" sz="1100" b="1" dirty="0">
                <a:latin typeface="Segoe UI"/>
                <a:cs typeface="Segoe UI"/>
              </a:rPr>
            </a:br>
            <a:r>
              <a:rPr lang="en-US" sz="1100" b="1">
                <a:latin typeface="Segoe UI"/>
                <a:cs typeface="Segoe UI"/>
              </a:rPr>
              <a:t> By addressing both task-related and interpersonal issues</a:t>
            </a:r>
            <a:r>
              <a:rPr lang="en-US" sz="1100">
                <a:latin typeface="Segoe UI"/>
                <a:cs typeface="Segoe UI"/>
              </a:rPr>
              <a:t>, Walter can rebuild collaboration, improve morale, and restore the team’s effectiveness.</a:t>
            </a:r>
            <a:endParaRPr lang="en-US"/>
          </a:p>
          <a:p>
            <a:endParaRPr lang="en-US" dirty="0">
              <a:ea typeface="Calibri"/>
              <a:cs typeface="Calibri"/>
            </a:endParaRPr>
          </a:p>
        </p:txBody>
      </p:sp>
    </p:spTree>
    <p:extLst>
      <p:ext uri="{BB962C8B-B14F-4D97-AF65-F5344CB8AC3E}">
        <p14:creationId xmlns:p14="http://schemas.microsoft.com/office/powerpoint/2010/main" val="265771164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4F6A0-FD6D-B8F3-FFB2-AB2FCC732E26}"/>
              </a:ext>
            </a:extLst>
          </p:cNvPr>
          <p:cNvSpPr>
            <a:spLocks noGrp="1"/>
          </p:cNvSpPr>
          <p:nvPr>
            <p:ph type="title"/>
          </p:nvPr>
        </p:nvSpPr>
        <p:spPr>
          <a:xfrm>
            <a:off x="838200" y="365125"/>
            <a:ext cx="10515600" cy="530907"/>
          </a:xfrm>
        </p:spPr>
        <p:txBody>
          <a:bodyPr>
            <a:normAutofit fontScale="90000"/>
          </a:bodyPr>
          <a:lstStyle/>
          <a:p>
            <a:pPr marL="228600" indent="-228600" algn="ctr">
              <a:spcBef>
                <a:spcPts val="1000"/>
              </a:spcBef>
            </a:pPr>
            <a:br>
              <a:rPr lang="en-US" sz="2600" b="1" dirty="0">
                <a:latin typeface="Calibri"/>
                <a:ea typeface="Calibri"/>
                <a:cs typeface="Calibri"/>
              </a:rPr>
            </a:br>
            <a:br>
              <a:rPr lang="en-US" sz="2600" b="1" dirty="0">
                <a:latin typeface="Calibri"/>
                <a:ea typeface="Calibri"/>
                <a:cs typeface="Calibri"/>
              </a:rPr>
            </a:br>
            <a:r>
              <a:rPr lang="en-US" sz="3100" b="1">
                <a:latin typeface="Calibri"/>
                <a:ea typeface="Calibri"/>
                <a:cs typeface="Calibri"/>
              </a:rPr>
              <a:t>Conflict Management</a:t>
            </a:r>
            <a:endParaRPr lang="en-US" sz="31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72E7F8F7-027E-B90F-A040-9DA4C077FB6E}"/>
              </a:ext>
            </a:extLst>
          </p:cNvPr>
          <p:cNvSpPr>
            <a:spLocks noGrp="1"/>
          </p:cNvSpPr>
          <p:nvPr>
            <p:ph idx="1"/>
          </p:nvPr>
        </p:nvSpPr>
        <p:spPr>
          <a:xfrm>
            <a:off x="838200" y="1352097"/>
            <a:ext cx="10515600" cy="5015366"/>
          </a:xfrm>
        </p:spPr>
        <p:txBody>
          <a:bodyPr vert="horz" lIns="91440" tIns="45720" rIns="91440" bIns="45720" rtlCol="0" anchor="t">
            <a:normAutofit/>
          </a:bodyPr>
          <a:lstStyle/>
          <a:p>
            <a:r>
              <a:rPr lang="en-US" sz="1600">
                <a:latin typeface="Segoe UI"/>
                <a:cs typeface="Segoe UI"/>
              </a:rPr>
              <a:t>Conflict = </a:t>
            </a:r>
            <a:r>
              <a:rPr lang="en-US" sz="1600" b="1">
                <a:latin typeface="Segoe UI"/>
                <a:cs typeface="Segoe UI"/>
              </a:rPr>
              <a:t>perceived incompatible differences</a:t>
            </a:r>
            <a:r>
              <a:rPr lang="en-US" sz="1600">
                <a:latin typeface="Segoe UI"/>
                <a:cs typeface="Segoe UI"/>
              </a:rPr>
              <a:t> among group members</a:t>
            </a:r>
            <a:endParaRPr lang="en-US" sz="1600">
              <a:ea typeface="Calibri"/>
              <a:cs typeface="Calibri"/>
            </a:endParaRPr>
          </a:p>
          <a:p>
            <a:r>
              <a:rPr lang="en-US" sz="1600">
                <a:latin typeface="Segoe UI"/>
                <a:cs typeface="Segoe UI"/>
              </a:rPr>
              <a:t>Conflict is inevitable in group work</a:t>
            </a:r>
            <a:endParaRPr lang="en-US" sz="1600">
              <a:ea typeface="Calibri"/>
              <a:cs typeface="Calibri"/>
            </a:endParaRPr>
          </a:p>
          <a:p>
            <a:r>
              <a:rPr lang="en-US" b="1"/>
              <a:t>Views on Conflict</a:t>
            </a:r>
            <a:endParaRPr lang="en-US"/>
          </a:p>
          <a:p>
            <a:r>
              <a:rPr lang="en-US" sz="1600" b="1">
                <a:latin typeface="Segoe UI"/>
                <a:cs typeface="Segoe UI"/>
              </a:rPr>
              <a:t>Traditional view</a:t>
            </a:r>
            <a:r>
              <a:rPr lang="en-US" sz="1600">
                <a:latin typeface="Segoe UI"/>
                <a:cs typeface="Segoe UI"/>
              </a:rPr>
              <a:t>: </a:t>
            </a:r>
            <a:endParaRPr lang="en-US" sz="1600">
              <a:ea typeface="Calibri"/>
              <a:cs typeface="Calibri"/>
            </a:endParaRPr>
          </a:p>
          <a:p>
            <a:pPr lvl="1"/>
            <a:r>
              <a:rPr lang="en-US" sz="1600">
                <a:latin typeface="Segoe UI"/>
                <a:cs typeface="Segoe UI"/>
              </a:rPr>
              <a:t>Conflict is harmful and should be avoided</a:t>
            </a:r>
            <a:endParaRPr lang="en-US" sz="1600">
              <a:ea typeface="Calibri"/>
              <a:cs typeface="Calibri"/>
            </a:endParaRPr>
          </a:p>
          <a:p>
            <a:r>
              <a:rPr lang="en-US" sz="1600" b="1">
                <a:latin typeface="Segoe UI"/>
                <a:cs typeface="Segoe UI"/>
              </a:rPr>
              <a:t>Human relations view</a:t>
            </a:r>
            <a:r>
              <a:rPr lang="en-US" sz="1600">
                <a:latin typeface="Segoe UI"/>
                <a:cs typeface="Segoe UI"/>
              </a:rPr>
              <a:t>: </a:t>
            </a:r>
            <a:endParaRPr lang="en-US" sz="1600">
              <a:ea typeface="Calibri"/>
              <a:cs typeface="Calibri"/>
            </a:endParaRPr>
          </a:p>
          <a:p>
            <a:pPr lvl="1"/>
            <a:r>
              <a:rPr lang="en-US" sz="1600">
                <a:latin typeface="Segoe UI"/>
                <a:cs typeface="Segoe UI"/>
              </a:rPr>
              <a:t>Conflict is natural and can be beneficial</a:t>
            </a:r>
            <a:endParaRPr lang="en-US" sz="1600">
              <a:ea typeface="Calibri"/>
              <a:cs typeface="Calibri"/>
            </a:endParaRPr>
          </a:p>
          <a:p>
            <a:r>
              <a:rPr lang="en-US" sz="1600" b="1">
                <a:latin typeface="Segoe UI"/>
                <a:cs typeface="Segoe UI"/>
              </a:rPr>
              <a:t>Interactionist view</a:t>
            </a:r>
            <a:r>
              <a:rPr lang="en-US" sz="1600">
                <a:latin typeface="Segoe UI"/>
                <a:cs typeface="Segoe UI"/>
              </a:rPr>
              <a:t>: </a:t>
            </a:r>
            <a:endParaRPr lang="en-US" sz="1600">
              <a:ea typeface="Calibri"/>
              <a:cs typeface="Calibri"/>
            </a:endParaRPr>
          </a:p>
          <a:p>
            <a:pPr lvl="1"/>
            <a:r>
              <a:rPr lang="en-US" sz="1600">
                <a:latin typeface="Segoe UI"/>
                <a:cs typeface="Segoe UI"/>
              </a:rPr>
              <a:t>Some conflict is </a:t>
            </a:r>
            <a:r>
              <a:rPr lang="en-US" sz="1600" b="1">
                <a:latin typeface="Segoe UI"/>
                <a:cs typeface="Segoe UI"/>
              </a:rPr>
              <a:t>necessary</a:t>
            </a:r>
            <a:r>
              <a:rPr lang="en-US" sz="1600">
                <a:latin typeface="Segoe UI"/>
                <a:cs typeface="Segoe UI"/>
              </a:rPr>
              <a:t> for effective performance</a:t>
            </a:r>
            <a:endParaRPr lang="en-US" sz="1600">
              <a:ea typeface="Calibri"/>
              <a:cs typeface="Calibri"/>
            </a:endParaRPr>
          </a:p>
          <a:p>
            <a:pPr lvl="1"/>
            <a:r>
              <a:rPr lang="en-US" b="1"/>
              <a:t>Types of Conflict</a:t>
            </a:r>
            <a:endParaRPr lang="en-US"/>
          </a:p>
          <a:p>
            <a:r>
              <a:rPr lang="en-US" sz="1600" b="1">
                <a:latin typeface="Segoe UI"/>
                <a:cs typeface="Segoe UI"/>
              </a:rPr>
              <a:t>Functional conflict</a:t>
            </a:r>
            <a:r>
              <a:rPr lang="en-US" sz="1600">
                <a:latin typeface="Segoe UI"/>
                <a:cs typeface="Segoe UI"/>
              </a:rPr>
              <a:t>: </a:t>
            </a:r>
            <a:endParaRPr lang="en-US" sz="1600">
              <a:ea typeface="Calibri"/>
              <a:cs typeface="Calibri"/>
            </a:endParaRPr>
          </a:p>
          <a:p>
            <a:pPr lvl="1"/>
            <a:r>
              <a:rPr lang="en-US" sz="1600">
                <a:latin typeface="Segoe UI"/>
                <a:cs typeface="Segoe UI"/>
              </a:rPr>
              <a:t>Constructive and improves performance</a:t>
            </a:r>
            <a:endParaRPr lang="en-US" sz="1600">
              <a:ea typeface="Calibri"/>
              <a:cs typeface="Calibri"/>
            </a:endParaRPr>
          </a:p>
          <a:p>
            <a:r>
              <a:rPr lang="en-US" sz="1600" b="1">
                <a:latin typeface="Segoe UI"/>
                <a:cs typeface="Segoe UI"/>
              </a:rPr>
              <a:t>Dysfunctional conflict</a:t>
            </a:r>
            <a:r>
              <a:rPr lang="en-US" sz="1600">
                <a:latin typeface="Segoe UI"/>
                <a:cs typeface="Segoe UI"/>
              </a:rPr>
              <a:t>: </a:t>
            </a:r>
            <a:endParaRPr lang="en-US" sz="1600">
              <a:ea typeface="Calibri"/>
              <a:cs typeface="Calibri"/>
            </a:endParaRPr>
          </a:p>
          <a:p>
            <a:pPr lvl="1"/>
            <a:r>
              <a:rPr lang="en-US" sz="1600">
                <a:latin typeface="Segoe UI"/>
                <a:cs typeface="Segoe UI"/>
              </a:rPr>
              <a:t>Harmful and prevents goal achievement</a:t>
            </a:r>
            <a:endParaRPr lang="en-US" sz="1600">
              <a:ea typeface="Calibri"/>
              <a:cs typeface="Calibri"/>
            </a:endParaRPr>
          </a:p>
          <a:p>
            <a:endParaRPr lang="en-US" sz="3200" dirty="0">
              <a:ea typeface="Calibri"/>
              <a:cs typeface="Calibri"/>
            </a:endParaRPr>
          </a:p>
        </p:txBody>
      </p:sp>
    </p:spTree>
    <p:extLst>
      <p:ext uri="{BB962C8B-B14F-4D97-AF65-F5344CB8AC3E}">
        <p14:creationId xmlns:p14="http://schemas.microsoft.com/office/powerpoint/2010/main" val="160704942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6C3BA-FBF2-2B32-2312-04A65593D66F}"/>
              </a:ext>
            </a:extLst>
          </p:cNvPr>
          <p:cNvSpPr>
            <a:spLocks noGrp="1"/>
          </p:cNvSpPr>
          <p:nvPr>
            <p:ph type="title"/>
          </p:nvPr>
        </p:nvSpPr>
        <p:spPr/>
        <p:txBody>
          <a:bodyPr>
            <a:normAutofit fontScale="90000"/>
          </a:bodyPr>
          <a:lstStyle/>
          <a:p>
            <a:pPr marL="228600" indent="-228600" algn="ctr">
              <a:spcBef>
                <a:spcPts val="1000"/>
              </a:spcBef>
            </a:pPr>
            <a:br>
              <a:rPr lang="en-US" sz="5400" b="1" dirty="0">
                <a:latin typeface="Calibri"/>
                <a:ea typeface="Calibri"/>
                <a:cs typeface="Calibri"/>
              </a:rPr>
            </a:br>
            <a:r>
              <a:rPr lang="en-US" sz="5400" b="1">
                <a:latin typeface="Calibri"/>
                <a:ea typeface="Calibri"/>
                <a:cs typeface="Calibri"/>
              </a:rPr>
              <a:t>Types of Work Conflict</a:t>
            </a:r>
            <a:endParaRPr lang="en-US" sz="54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5AFDFB4E-462C-E6ED-748E-4750E5033004}"/>
              </a:ext>
            </a:extLst>
          </p:cNvPr>
          <p:cNvSpPr>
            <a:spLocks noGrp="1"/>
          </p:cNvSpPr>
          <p:nvPr>
            <p:ph idx="1"/>
          </p:nvPr>
        </p:nvSpPr>
        <p:spPr/>
        <p:txBody>
          <a:bodyPr vert="horz" lIns="91440" tIns="45720" rIns="91440" bIns="45720" rtlCol="0" anchor="t">
            <a:normAutofit/>
          </a:bodyPr>
          <a:lstStyle/>
          <a:p>
            <a:r>
              <a:rPr lang="en-US" sz="2400" b="1">
                <a:latin typeface="Segoe UI"/>
                <a:cs typeface="Segoe UI"/>
              </a:rPr>
              <a:t>Task conflict</a:t>
            </a:r>
            <a:r>
              <a:rPr lang="en-US" sz="2400">
                <a:latin typeface="Segoe UI"/>
                <a:cs typeface="Segoe UI"/>
              </a:rPr>
              <a:t>: </a:t>
            </a:r>
            <a:endParaRPr lang="en-US" sz="2400">
              <a:ea typeface="Calibri"/>
              <a:cs typeface="Calibri"/>
            </a:endParaRPr>
          </a:p>
          <a:p>
            <a:pPr lvl="1"/>
            <a:r>
              <a:rPr lang="en-US">
                <a:latin typeface="Segoe UI"/>
                <a:cs typeface="Segoe UI"/>
              </a:rPr>
              <a:t>About work content/goals</a:t>
            </a:r>
            <a:endParaRPr lang="en-US">
              <a:ea typeface="Calibri"/>
              <a:cs typeface="Calibri"/>
            </a:endParaRPr>
          </a:p>
          <a:p>
            <a:pPr lvl="1"/>
            <a:r>
              <a:rPr lang="en-US">
                <a:latin typeface="Segoe UI"/>
                <a:cs typeface="Segoe UI"/>
              </a:rPr>
              <a:t>Low to moderate levels can </a:t>
            </a:r>
            <a:r>
              <a:rPr lang="en-US" b="1">
                <a:latin typeface="Segoe UI"/>
                <a:cs typeface="Segoe UI"/>
              </a:rPr>
              <a:t>improve performance</a:t>
            </a:r>
            <a:endParaRPr lang="en-US">
              <a:ea typeface="Calibri"/>
              <a:cs typeface="Calibri"/>
            </a:endParaRPr>
          </a:p>
          <a:p>
            <a:r>
              <a:rPr lang="en-US" sz="2400" b="1">
                <a:latin typeface="Segoe UI"/>
                <a:cs typeface="Segoe UI"/>
              </a:rPr>
              <a:t>Relationship conflict</a:t>
            </a:r>
            <a:r>
              <a:rPr lang="en-US" sz="2400">
                <a:latin typeface="Segoe UI"/>
                <a:cs typeface="Segoe UI"/>
              </a:rPr>
              <a:t>: </a:t>
            </a:r>
            <a:endParaRPr lang="en-US" sz="2400">
              <a:ea typeface="Calibri"/>
              <a:cs typeface="Calibri"/>
            </a:endParaRPr>
          </a:p>
          <a:p>
            <a:pPr lvl="1"/>
            <a:r>
              <a:rPr lang="en-US">
                <a:latin typeface="Segoe UI"/>
                <a:cs typeface="Segoe UI"/>
              </a:rPr>
              <a:t>Personal and emotional disagreements</a:t>
            </a:r>
            <a:endParaRPr lang="en-US">
              <a:ea typeface="Calibri"/>
              <a:cs typeface="Calibri"/>
            </a:endParaRPr>
          </a:p>
          <a:p>
            <a:pPr lvl="1"/>
            <a:r>
              <a:rPr lang="en-US" dirty="0">
                <a:latin typeface="Segoe UI"/>
                <a:cs typeface="Segoe UI"/>
              </a:rPr>
              <a:t>Generally </a:t>
            </a:r>
            <a:r>
              <a:rPr lang="en-US" b="1" dirty="0">
                <a:latin typeface="Segoe UI"/>
                <a:cs typeface="Segoe UI"/>
              </a:rPr>
              <a:t>harmful</a:t>
            </a:r>
            <a:endParaRPr lang="en-US">
              <a:ea typeface="Calibri"/>
              <a:cs typeface="Calibri"/>
            </a:endParaRPr>
          </a:p>
          <a:p>
            <a:r>
              <a:rPr lang="en-US" sz="2400" b="1">
                <a:latin typeface="Segoe UI"/>
                <a:cs typeface="Segoe UI"/>
              </a:rPr>
              <a:t>Process conflict</a:t>
            </a:r>
            <a:r>
              <a:rPr lang="en-US" sz="2400">
                <a:latin typeface="Segoe UI"/>
                <a:cs typeface="Segoe UI"/>
              </a:rPr>
              <a:t>: </a:t>
            </a:r>
            <a:endParaRPr lang="en-US" sz="2400">
              <a:ea typeface="Calibri"/>
              <a:cs typeface="Calibri"/>
            </a:endParaRPr>
          </a:p>
          <a:p>
            <a:pPr lvl="1"/>
            <a:r>
              <a:rPr lang="en-US">
                <a:latin typeface="Segoe UI"/>
                <a:cs typeface="Segoe UI"/>
              </a:rPr>
              <a:t>About how work is done</a:t>
            </a:r>
            <a:endParaRPr lang="en-US">
              <a:ea typeface="Calibri"/>
              <a:cs typeface="Calibri"/>
            </a:endParaRPr>
          </a:p>
          <a:p>
            <a:pPr lvl="1"/>
            <a:r>
              <a:rPr lang="en-US" dirty="0">
                <a:latin typeface="Segoe UI"/>
                <a:cs typeface="Segoe UI"/>
              </a:rPr>
              <a:t>Low levels may help, but high levels </a:t>
            </a:r>
            <a:r>
              <a:rPr lang="en-US" b="1" dirty="0">
                <a:latin typeface="Segoe UI"/>
                <a:cs typeface="Segoe UI"/>
              </a:rPr>
              <a:t>reduce efficiency</a:t>
            </a:r>
            <a:endParaRPr lang="en-US">
              <a:ea typeface="Calibri"/>
              <a:cs typeface="Calibri"/>
            </a:endParaRPr>
          </a:p>
          <a:p>
            <a:pPr marL="0" indent="0">
              <a:buNone/>
            </a:pPr>
            <a:endParaRPr lang="en-US" sz="5400" dirty="0">
              <a:ea typeface="Calibri"/>
              <a:cs typeface="Calibri"/>
            </a:endParaRPr>
          </a:p>
        </p:txBody>
      </p:sp>
    </p:spTree>
    <p:extLst>
      <p:ext uri="{BB962C8B-B14F-4D97-AF65-F5344CB8AC3E}">
        <p14:creationId xmlns:p14="http://schemas.microsoft.com/office/powerpoint/2010/main" val="54324980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CD657-AEB2-1566-504A-33A370D7DDC4}"/>
              </a:ext>
            </a:extLst>
          </p:cNvPr>
          <p:cNvSpPr>
            <a:spLocks noGrp="1"/>
          </p:cNvSpPr>
          <p:nvPr>
            <p:ph type="title"/>
          </p:nvPr>
        </p:nvSpPr>
        <p:spPr/>
        <p:txBody>
          <a:bodyPr>
            <a:normAutofit fontScale="90000"/>
          </a:bodyPr>
          <a:lstStyle/>
          <a:p>
            <a:pPr marL="228600" indent="-228600" algn="ctr">
              <a:spcBef>
                <a:spcPts val="1000"/>
              </a:spcBef>
            </a:pPr>
            <a:br>
              <a:rPr lang="en-US" sz="6600" b="1" dirty="0">
                <a:latin typeface="Calibri"/>
                <a:ea typeface="Calibri"/>
                <a:cs typeface="Calibri"/>
              </a:rPr>
            </a:br>
            <a:r>
              <a:rPr lang="en-US" sz="6600" b="1">
                <a:latin typeface="Calibri"/>
                <a:ea typeface="Calibri"/>
                <a:cs typeface="Calibri"/>
              </a:rPr>
              <a:t>Key Insights</a:t>
            </a:r>
            <a:endParaRPr lang="en-US" sz="66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F576A78D-04A1-9912-F2A6-006CE03B0EB3}"/>
              </a:ext>
            </a:extLst>
          </p:cNvPr>
          <p:cNvSpPr>
            <a:spLocks noGrp="1"/>
          </p:cNvSpPr>
          <p:nvPr>
            <p:ph idx="1"/>
          </p:nvPr>
        </p:nvSpPr>
        <p:spPr/>
        <p:txBody>
          <a:bodyPr vert="horz" lIns="91440" tIns="45720" rIns="91440" bIns="45720" rtlCol="0" anchor="t">
            <a:normAutofit/>
          </a:bodyPr>
          <a:lstStyle/>
          <a:p>
            <a:r>
              <a:rPr lang="en-US" sz="1800">
                <a:latin typeface="Segoe UI"/>
                <a:cs typeface="Segoe UI"/>
              </a:rPr>
              <a:t>Not all conflict is bad—</a:t>
            </a:r>
            <a:r>
              <a:rPr lang="en-US" sz="1800" b="1">
                <a:latin typeface="Segoe UI"/>
                <a:cs typeface="Segoe UI"/>
              </a:rPr>
              <a:t>managed well, it can improve outcomes</a:t>
            </a:r>
            <a:endParaRPr lang="en-US" sz="4400">
              <a:ea typeface="Calibri"/>
              <a:cs typeface="Calibri"/>
            </a:endParaRPr>
          </a:p>
          <a:p>
            <a:r>
              <a:rPr lang="en-US" sz="1800" b="1">
                <a:latin typeface="Segoe UI"/>
                <a:cs typeface="Segoe UI"/>
              </a:rPr>
              <a:t>Balance is critical</a:t>
            </a:r>
            <a:r>
              <a:rPr lang="en-US" sz="1800">
                <a:latin typeface="Segoe UI"/>
                <a:cs typeface="Segoe UI"/>
              </a:rPr>
              <a:t>: </a:t>
            </a:r>
            <a:endParaRPr lang="en-US" sz="4400">
              <a:ea typeface="Calibri"/>
              <a:cs typeface="Calibri"/>
            </a:endParaRPr>
          </a:p>
          <a:p>
            <a:pPr lvl="1"/>
            <a:r>
              <a:rPr lang="en-US" sz="1800">
                <a:latin typeface="Segoe UI"/>
                <a:cs typeface="Segoe UI"/>
              </a:rPr>
              <a:t>Too little conflict → lack of innovation</a:t>
            </a:r>
            <a:endParaRPr lang="en-US" sz="4000">
              <a:ea typeface="Calibri"/>
              <a:cs typeface="Calibri"/>
            </a:endParaRPr>
          </a:p>
          <a:p>
            <a:pPr lvl="1"/>
            <a:r>
              <a:rPr lang="en-US" sz="1800">
                <a:latin typeface="Segoe UI"/>
                <a:cs typeface="Segoe UI"/>
              </a:rPr>
              <a:t>Too much conflict → reduced performance</a:t>
            </a:r>
            <a:endParaRPr lang="en-US" sz="4000">
              <a:ea typeface="Calibri"/>
              <a:cs typeface="Calibri"/>
            </a:endParaRPr>
          </a:p>
          <a:p>
            <a:r>
              <a:rPr lang="en-US" sz="1800">
                <a:latin typeface="Segoe UI"/>
                <a:cs typeface="Segoe UI"/>
              </a:rPr>
              <a:t>Effective group processes require: </a:t>
            </a:r>
            <a:endParaRPr lang="en-US" sz="4400">
              <a:ea typeface="Calibri"/>
              <a:cs typeface="Calibri"/>
            </a:endParaRPr>
          </a:p>
          <a:p>
            <a:pPr lvl="1"/>
            <a:r>
              <a:rPr lang="en-US" sz="1800">
                <a:latin typeface="Segoe UI"/>
                <a:cs typeface="Segoe UI"/>
              </a:rPr>
              <a:t>Managing conflict</a:t>
            </a:r>
            <a:endParaRPr lang="en-US" sz="4000">
              <a:ea typeface="Calibri"/>
              <a:cs typeface="Calibri"/>
            </a:endParaRPr>
          </a:p>
          <a:p>
            <a:pPr lvl="1"/>
            <a:r>
              <a:rPr lang="en-US" sz="1800">
                <a:latin typeface="Segoe UI"/>
                <a:cs typeface="Segoe UI"/>
              </a:rPr>
              <a:t>Encouraging participation</a:t>
            </a:r>
            <a:endParaRPr lang="en-US" sz="4000">
              <a:ea typeface="Calibri"/>
              <a:cs typeface="Calibri"/>
            </a:endParaRPr>
          </a:p>
          <a:p>
            <a:pPr lvl="1"/>
            <a:r>
              <a:rPr lang="en-US" sz="1800">
                <a:latin typeface="Segoe UI"/>
                <a:cs typeface="Segoe UI"/>
              </a:rPr>
              <a:t>Structuring decision-making carefully</a:t>
            </a:r>
            <a:endParaRPr lang="en-US" sz="40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306960656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1A6A5-154C-FBF9-4407-070E2EFA1429}"/>
              </a:ext>
            </a:extLst>
          </p:cNvPr>
          <p:cNvSpPr>
            <a:spLocks noGrp="1"/>
          </p:cNvSpPr>
          <p:nvPr>
            <p:ph type="title"/>
          </p:nvPr>
        </p:nvSpPr>
        <p:spPr/>
        <p:txBody>
          <a:bodyPr>
            <a:normAutofit fontScale="90000"/>
          </a:bodyPr>
          <a:lstStyle/>
          <a:p>
            <a:pPr marL="228600" indent="-228600" algn="ctr">
              <a:spcBef>
                <a:spcPts val="1000"/>
              </a:spcBef>
            </a:pPr>
            <a:br>
              <a:rPr lang="en-US" sz="5400" b="1" dirty="0">
                <a:latin typeface="Calibri"/>
                <a:ea typeface="Calibri"/>
                <a:cs typeface="Calibri"/>
              </a:rPr>
            </a:br>
            <a:r>
              <a:rPr lang="en-US" sz="5400" b="1">
                <a:latin typeface="Calibri"/>
                <a:ea typeface="Calibri"/>
                <a:cs typeface="Calibri"/>
              </a:rPr>
              <a:t>Group Tasks</a:t>
            </a:r>
            <a:endParaRPr lang="en-US" sz="54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643BB8A7-B16B-B727-9E01-7951ED29F94B}"/>
              </a:ext>
            </a:extLst>
          </p:cNvPr>
          <p:cNvSpPr>
            <a:spLocks noGrp="1"/>
          </p:cNvSpPr>
          <p:nvPr>
            <p:ph idx="1"/>
          </p:nvPr>
        </p:nvSpPr>
        <p:spPr/>
        <p:txBody>
          <a:bodyPr vert="horz" lIns="91440" tIns="45720" rIns="91440" bIns="45720" rtlCol="0" anchor="t">
            <a:normAutofit/>
          </a:bodyPr>
          <a:lstStyle/>
          <a:p>
            <a:r>
              <a:rPr lang="en-US" sz="2000" dirty="0">
                <a:latin typeface="Segoe UI"/>
                <a:cs typeface="Segoe UI"/>
              </a:rPr>
              <a:t>Work groups perform a </a:t>
            </a:r>
            <a:r>
              <a:rPr lang="en-US" sz="2000" b="1" dirty="0">
                <a:latin typeface="Segoe UI"/>
                <a:cs typeface="Segoe UI"/>
              </a:rPr>
              <a:t>wide variety of tasks</a:t>
            </a:r>
            <a:r>
              <a:rPr lang="en-US" sz="2000" dirty="0">
                <a:latin typeface="Segoe UI"/>
                <a:cs typeface="Segoe UI"/>
              </a:rPr>
              <a:t> depending on the </a:t>
            </a:r>
            <a:r>
              <a:rPr lang="en-US" sz="2000" dirty="0" err="1">
                <a:latin typeface="Segoe UI"/>
                <a:cs typeface="Segoe UI"/>
              </a:rPr>
              <a:t>organisation</a:t>
            </a:r>
            <a:endParaRPr lang="en-US" sz="2000">
              <a:ea typeface="Calibri"/>
              <a:cs typeface="Calibri"/>
            </a:endParaRPr>
          </a:p>
          <a:p>
            <a:pPr lvl="1"/>
            <a:r>
              <a:rPr lang="en-US" sz="2000">
                <a:latin typeface="Segoe UI"/>
                <a:cs typeface="Segoe UI"/>
              </a:rPr>
              <a:t>Examples: </a:t>
            </a:r>
            <a:endParaRPr lang="en-US" sz="2000">
              <a:ea typeface="Calibri"/>
              <a:cs typeface="Calibri"/>
            </a:endParaRPr>
          </a:p>
          <a:p>
            <a:pPr lvl="2"/>
            <a:r>
              <a:rPr lang="en-US">
                <a:latin typeface="Segoe UI"/>
                <a:cs typeface="Segoe UI"/>
              </a:rPr>
              <a:t>Medical teams making patient decisions</a:t>
            </a:r>
            <a:endParaRPr lang="en-US">
              <a:ea typeface="Calibri"/>
              <a:cs typeface="Calibri"/>
            </a:endParaRPr>
          </a:p>
          <a:p>
            <a:pPr lvl="2"/>
            <a:r>
              <a:rPr lang="en-US">
                <a:latin typeface="Segoe UI"/>
                <a:cs typeface="Segoe UI"/>
              </a:rPr>
              <a:t>Engineering teams building complex systems</a:t>
            </a:r>
            <a:endParaRPr lang="en-US">
              <a:ea typeface="Calibri"/>
              <a:cs typeface="Calibri"/>
            </a:endParaRPr>
          </a:p>
          <a:p>
            <a:pPr lvl="2"/>
            <a:r>
              <a:rPr lang="en-US">
                <a:latin typeface="Segoe UI"/>
                <a:cs typeface="Segoe UI"/>
              </a:rPr>
              <a:t>Consulting teams providing client solutions</a:t>
            </a:r>
            <a:endParaRPr lang="en-US">
              <a:ea typeface="Calibri"/>
              <a:cs typeface="Calibri"/>
            </a:endParaRPr>
          </a:p>
          <a:p>
            <a:r>
              <a:rPr lang="en-US" sz="2000" b="1">
                <a:latin typeface="Segoe UI"/>
                <a:cs typeface="Segoe UI"/>
              </a:rPr>
              <a:t>Group performance and satisfaction are influenced by the type of task</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78856414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86C3F-C9A1-B009-5CB0-2826915C8CD7}"/>
              </a:ext>
            </a:extLst>
          </p:cNvPr>
          <p:cNvSpPr>
            <a:spLocks noGrp="1"/>
          </p:cNvSpPr>
          <p:nvPr>
            <p:ph type="title"/>
          </p:nvPr>
        </p:nvSpPr>
        <p:spPr/>
        <p:txBody>
          <a:bodyPr/>
          <a:lstStyle/>
          <a:p>
            <a:pPr marL="228600" indent="-228600" algn="ctr">
              <a:spcBef>
                <a:spcPts val="1000"/>
              </a:spcBef>
            </a:pPr>
            <a:br>
              <a:rPr lang="en-US" b="1" dirty="0">
                <a:latin typeface="Calibri"/>
                <a:ea typeface="Calibri"/>
                <a:cs typeface="Calibri"/>
              </a:rPr>
            </a:br>
            <a:r>
              <a:rPr lang="en-US" b="1">
                <a:latin typeface="Calibri"/>
                <a:ea typeface="Calibri"/>
                <a:cs typeface="Calibri"/>
              </a:rPr>
              <a:t>Key Factors Affecting Group Effectiveness</a:t>
            </a:r>
            <a:endParaRPr lang="en-US">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89109D61-E036-7BF4-D366-D67F3B6B3D52}"/>
              </a:ext>
            </a:extLst>
          </p:cNvPr>
          <p:cNvSpPr>
            <a:spLocks noGrp="1"/>
          </p:cNvSpPr>
          <p:nvPr>
            <p:ph idx="1"/>
          </p:nvPr>
        </p:nvSpPr>
        <p:spPr/>
        <p:txBody>
          <a:bodyPr vert="horz" lIns="91440" tIns="45720" rIns="91440" bIns="45720" rtlCol="0" anchor="t">
            <a:normAutofit/>
          </a:bodyPr>
          <a:lstStyle/>
          <a:p>
            <a:r>
              <a:rPr lang="en-US" sz="3200" dirty="0">
                <a:latin typeface="Segoe UI"/>
                <a:cs typeface="Segoe UI"/>
              </a:rPr>
              <a:t>Two main task characteristics determine effectiveness: </a:t>
            </a:r>
            <a:endParaRPr lang="en-US" sz="3200">
              <a:ea typeface="Calibri"/>
              <a:cs typeface="Calibri"/>
            </a:endParaRPr>
          </a:p>
          <a:p>
            <a:pPr lvl="1"/>
            <a:r>
              <a:rPr lang="en-US" sz="3200" b="1">
                <a:latin typeface="Segoe UI"/>
                <a:cs typeface="Segoe UI"/>
              </a:rPr>
              <a:t>Task complexity</a:t>
            </a:r>
            <a:endParaRPr lang="en-US" sz="3200">
              <a:ea typeface="Calibri"/>
              <a:cs typeface="Calibri"/>
            </a:endParaRPr>
          </a:p>
          <a:p>
            <a:pPr lvl="1"/>
            <a:r>
              <a:rPr lang="en-US" sz="3200" b="1">
                <a:latin typeface="Segoe UI"/>
                <a:cs typeface="Segoe UI"/>
              </a:rPr>
              <a:t>Task interdependence</a:t>
            </a:r>
            <a:r>
              <a:rPr lang="en-US" sz="3200">
                <a:latin typeface="Segoe UI"/>
                <a:cs typeface="Segoe UI"/>
              </a:rPr>
              <a:t> (how much members rely on each other)</a:t>
            </a:r>
            <a:endParaRPr lang="en-US" sz="3200">
              <a:ea typeface="Calibri"/>
              <a:cs typeface="Calibri"/>
            </a:endParaRPr>
          </a:p>
          <a:p>
            <a:endParaRPr lang="en-US" sz="6600" dirty="0">
              <a:ea typeface="Calibri"/>
              <a:cs typeface="Calibri"/>
            </a:endParaRPr>
          </a:p>
        </p:txBody>
      </p:sp>
    </p:spTree>
    <p:extLst>
      <p:ext uri="{BB962C8B-B14F-4D97-AF65-F5344CB8AC3E}">
        <p14:creationId xmlns:p14="http://schemas.microsoft.com/office/powerpoint/2010/main" val="176533154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4E470-6CB3-FAD0-5A55-973CC37E141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294307A-DCBA-C7CF-8E76-D5C0477EE2AB}"/>
              </a:ext>
            </a:extLst>
          </p:cNvPr>
          <p:cNvSpPr>
            <a:spLocks noGrp="1"/>
          </p:cNvSpPr>
          <p:nvPr>
            <p:ph idx="1"/>
          </p:nvPr>
        </p:nvSpPr>
        <p:spPr/>
        <p:txBody>
          <a:bodyPr vert="horz" lIns="91440" tIns="45720" rIns="91440" bIns="45720" rtlCol="0" anchor="t">
            <a:normAutofit/>
          </a:bodyPr>
          <a:lstStyle/>
          <a:p>
            <a:r>
              <a:rPr lang="en-US" b="1"/>
              <a:t>Task Complexity</a:t>
            </a:r>
            <a:endParaRPr lang="en-US">
              <a:ea typeface="Calibri" panose="020F0502020204030204"/>
              <a:cs typeface="Calibri" panose="020F0502020204030204"/>
            </a:endParaRPr>
          </a:p>
          <a:p>
            <a:r>
              <a:rPr lang="en-US" sz="1800">
                <a:latin typeface="Segoe UI"/>
                <a:cs typeface="Segoe UI"/>
              </a:rPr>
              <a:t>Tasks can be:</a:t>
            </a:r>
            <a:endParaRPr lang="en-US" sz="1800">
              <a:ea typeface="Calibri"/>
              <a:cs typeface="Calibri"/>
            </a:endParaRPr>
          </a:p>
          <a:p>
            <a:pPr lvl="1"/>
            <a:r>
              <a:rPr lang="en-US" sz="1800" b="1">
                <a:latin typeface="Segoe UI"/>
                <a:cs typeface="Segoe UI"/>
              </a:rPr>
              <a:t>Simple</a:t>
            </a:r>
            <a:r>
              <a:rPr lang="en-US" sz="1800">
                <a:latin typeface="Segoe UI"/>
                <a:cs typeface="Segoe UI"/>
              </a:rPr>
              <a:t>: </a:t>
            </a:r>
            <a:endParaRPr lang="en-US" sz="1800">
              <a:ea typeface="Calibri"/>
              <a:cs typeface="Calibri"/>
            </a:endParaRPr>
          </a:p>
          <a:p>
            <a:pPr lvl="2"/>
            <a:r>
              <a:rPr lang="en-US" sz="1800" dirty="0">
                <a:latin typeface="Segoe UI"/>
                <a:cs typeface="Segoe UI"/>
              </a:rPr>
              <a:t>Routine and </a:t>
            </a:r>
            <a:r>
              <a:rPr lang="en-US" sz="1800" dirty="0" err="1">
                <a:latin typeface="Segoe UI"/>
                <a:cs typeface="Segoe UI"/>
              </a:rPr>
              <a:t>standardised</a:t>
            </a:r>
            <a:endParaRPr lang="en-US" sz="1800">
              <a:ea typeface="Calibri"/>
              <a:cs typeface="Calibri"/>
            </a:endParaRPr>
          </a:p>
          <a:p>
            <a:pPr lvl="2"/>
            <a:r>
              <a:rPr lang="en-US" sz="1800">
                <a:latin typeface="Segoe UI"/>
                <a:cs typeface="Segoe UI"/>
              </a:rPr>
              <a:t>Require less discussion and coordination</a:t>
            </a:r>
            <a:endParaRPr lang="en-US" sz="1800">
              <a:ea typeface="Calibri"/>
              <a:cs typeface="Calibri"/>
            </a:endParaRPr>
          </a:p>
          <a:p>
            <a:pPr lvl="1"/>
            <a:r>
              <a:rPr lang="en-US" sz="1800" b="1">
                <a:latin typeface="Segoe UI"/>
                <a:cs typeface="Segoe UI"/>
              </a:rPr>
              <a:t>Complex</a:t>
            </a:r>
            <a:r>
              <a:rPr lang="en-US" sz="1800">
                <a:latin typeface="Segoe UI"/>
                <a:cs typeface="Segoe UI"/>
              </a:rPr>
              <a:t>: </a:t>
            </a:r>
            <a:endParaRPr lang="en-US" sz="1800">
              <a:ea typeface="Calibri"/>
              <a:cs typeface="Calibri"/>
            </a:endParaRPr>
          </a:p>
          <a:p>
            <a:pPr lvl="2"/>
            <a:r>
              <a:rPr lang="en-US" sz="1800">
                <a:latin typeface="Segoe UI"/>
                <a:cs typeface="Segoe UI"/>
              </a:rPr>
              <a:t>Novel and non-routine</a:t>
            </a:r>
            <a:endParaRPr lang="en-US" sz="1800">
              <a:ea typeface="Calibri"/>
              <a:cs typeface="Calibri"/>
            </a:endParaRPr>
          </a:p>
          <a:p>
            <a:pPr lvl="2"/>
            <a:r>
              <a:rPr lang="en-US" sz="1800">
                <a:latin typeface="Segoe UI"/>
                <a:cs typeface="Segoe UI"/>
              </a:rPr>
              <a:t>Benefit from group discussion and idea sharing</a:t>
            </a:r>
            <a:endParaRPr lang="en-US" sz="1800">
              <a:ea typeface="Calibri"/>
              <a:cs typeface="Calibri"/>
            </a:endParaRPr>
          </a:p>
          <a:p>
            <a:r>
              <a:rPr lang="en-US" sz="1800">
                <a:latin typeface="Segoe UI"/>
                <a:cs typeface="Segoe UI"/>
              </a:rPr>
              <a:t>The more complex the task:</a:t>
            </a:r>
            <a:endParaRPr lang="en-US" sz="1800">
              <a:ea typeface="Calibri"/>
              <a:cs typeface="Calibri"/>
            </a:endParaRPr>
          </a:p>
          <a:p>
            <a:pPr lvl="1"/>
            <a:r>
              <a:rPr lang="en-US" sz="1800">
                <a:latin typeface="Segoe UI"/>
                <a:cs typeface="Segoe UI"/>
              </a:rPr>
              <a:t>The greater the benefit of </a:t>
            </a:r>
            <a:r>
              <a:rPr lang="en-US" sz="1800" b="1">
                <a:latin typeface="Segoe UI"/>
                <a:cs typeface="Segoe UI"/>
              </a:rPr>
              <a:t>collaboration and diverse input</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392279754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6A7ED-4F13-1B67-1DE8-F2B1380CF37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556638E-9697-83C8-E8EB-C264EA1928CC}"/>
              </a:ext>
            </a:extLst>
          </p:cNvPr>
          <p:cNvSpPr>
            <a:spLocks noGrp="1"/>
          </p:cNvSpPr>
          <p:nvPr>
            <p:ph idx="1"/>
          </p:nvPr>
        </p:nvSpPr>
        <p:spPr/>
        <p:txBody>
          <a:bodyPr vert="horz" lIns="91440" tIns="45720" rIns="91440" bIns="45720" rtlCol="0" anchor="t">
            <a:normAutofit/>
          </a:bodyPr>
          <a:lstStyle/>
          <a:p>
            <a:r>
              <a:rPr lang="en-US" sz="4000" b="1"/>
              <a:t>Task Interdependence</a:t>
            </a:r>
            <a:endParaRPr lang="en-US" sz="4000">
              <a:ea typeface="Calibri" panose="020F0502020204030204"/>
              <a:cs typeface="Calibri" panose="020F0502020204030204"/>
            </a:endParaRPr>
          </a:p>
          <a:p>
            <a:r>
              <a:rPr lang="en-US" sz="2400">
                <a:latin typeface="Segoe UI"/>
                <a:cs typeface="Segoe UI"/>
              </a:rPr>
              <a:t>High interdependence means:</a:t>
            </a:r>
            <a:endParaRPr lang="en-US" sz="5400">
              <a:ea typeface="Calibri"/>
              <a:cs typeface="Calibri"/>
            </a:endParaRPr>
          </a:p>
          <a:p>
            <a:pPr lvl="1"/>
            <a:r>
              <a:rPr lang="en-US" dirty="0">
                <a:latin typeface="Segoe UI"/>
                <a:cs typeface="Segoe UI"/>
              </a:rPr>
              <a:t>Group members must </a:t>
            </a:r>
            <a:r>
              <a:rPr lang="en-US" b="1" dirty="0">
                <a:latin typeface="Segoe UI"/>
                <a:cs typeface="Segoe UI"/>
              </a:rPr>
              <a:t>interact frequently</a:t>
            </a:r>
            <a:endParaRPr lang="en-US" sz="4800">
              <a:ea typeface="Calibri"/>
              <a:cs typeface="Calibri"/>
            </a:endParaRPr>
          </a:p>
          <a:p>
            <a:pPr lvl="1"/>
            <a:r>
              <a:rPr lang="en-US">
                <a:latin typeface="Segoe UI"/>
                <a:cs typeface="Segoe UI"/>
              </a:rPr>
              <a:t>Individuals rely on each other to complete the task</a:t>
            </a:r>
            <a:endParaRPr lang="en-US" sz="4800">
              <a:ea typeface="Calibri"/>
              <a:cs typeface="Calibri"/>
            </a:endParaRPr>
          </a:p>
          <a:p>
            <a:r>
              <a:rPr lang="en-US" sz="2400">
                <a:latin typeface="Segoe UI"/>
                <a:cs typeface="Segoe UI"/>
              </a:rPr>
              <a:t>As interdependence increases:</a:t>
            </a:r>
            <a:endParaRPr lang="en-US" sz="5400">
              <a:ea typeface="Calibri"/>
              <a:cs typeface="Calibri"/>
            </a:endParaRPr>
          </a:p>
          <a:p>
            <a:pPr lvl="1"/>
            <a:r>
              <a:rPr lang="en-US">
                <a:latin typeface="Segoe UI"/>
                <a:cs typeface="Segoe UI"/>
              </a:rPr>
              <a:t>The need for </a:t>
            </a:r>
            <a:r>
              <a:rPr lang="en-US" b="1">
                <a:latin typeface="Segoe UI"/>
                <a:cs typeface="Segoe UI"/>
              </a:rPr>
              <a:t>coordination and communication increases</a:t>
            </a:r>
            <a:endParaRPr lang="en-US" sz="48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395997247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C7CB9-25EC-DD5A-48EB-38C88643D3D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4804C96-7562-EF65-F01B-FA2912FE5B77}"/>
              </a:ext>
            </a:extLst>
          </p:cNvPr>
          <p:cNvSpPr>
            <a:spLocks noGrp="1"/>
          </p:cNvSpPr>
          <p:nvPr>
            <p:ph idx="1"/>
          </p:nvPr>
        </p:nvSpPr>
        <p:spPr/>
        <p:txBody>
          <a:bodyPr vert="horz" lIns="91440" tIns="45720" rIns="91440" bIns="45720" rtlCol="0" anchor="t">
            <a:normAutofit/>
          </a:bodyPr>
          <a:lstStyle/>
          <a:p>
            <a:r>
              <a:rPr lang="en-US" b="1"/>
              <a:t>Key Implications</a:t>
            </a:r>
            <a:endParaRPr lang="en-US">
              <a:ea typeface="Calibri" panose="020F0502020204030204"/>
              <a:cs typeface="Calibri" panose="020F0502020204030204"/>
            </a:endParaRPr>
          </a:p>
          <a:p>
            <a:r>
              <a:rPr lang="en-US" sz="1800" b="1">
                <a:latin typeface="Segoe UI"/>
                <a:cs typeface="Segoe UI"/>
              </a:rPr>
              <a:t>Simple tasks</a:t>
            </a:r>
            <a:r>
              <a:rPr lang="en-US" sz="1800">
                <a:latin typeface="Segoe UI"/>
                <a:cs typeface="Segoe UI"/>
              </a:rPr>
              <a:t>:</a:t>
            </a:r>
            <a:endParaRPr lang="en-US" sz="1800">
              <a:ea typeface="Calibri"/>
              <a:cs typeface="Calibri"/>
            </a:endParaRPr>
          </a:p>
          <a:p>
            <a:pPr lvl="1"/>
            <a:r>
              <a:rPr lang="en-US" sz="1800">
                <a:latin typeface="Segoe UI"/>
                <a:cs typeface="Segoe UI"/>
              </a:rPr>
              <a:t>Can be handled individually or with minimal group interaction</a:t>
            </a:r>
            <a:endParaRPr lang="en-US" sz="1800">
              <a:ea typeface="Calibri"/>
              <a:cs typeface="Calibri"/>
            </a:endParaRPr>
          </a:p>
          <a:p>
            <a:r>
              <a:rPr lang="en-US" sz="1800" b="1">
                <a:latin typeface="Segoe UI"/>
                <a:cs typeface="Segoe UI"/>
              </a:rPr>
              <a:t>Complex and interdependent tasks</a:t>
            </a:r>
            <a:r>
              <a:rPr lang="en-US" sz="1800">
                <a:latin typeface="Segoe UI"/>
                <a:cs typeface="Segoe UI"/>
              </a:rPr>
              <a:t>:</a:t>
            </a:r>
            <a:endParaRPr lang="en-US" sz="1800">
              <a:ea typeface="Calibri"/>
              <a:cs typeface="Calibri"/>
            </a:endParaRPr>
          </a:p>
          <a:p>
            <a:pPr lvl="1"/>
            <a:r>
              <a:rPr lang="en-US" sz="1800">
                <a:latin typeface="Segoe UI"/>
                <a:cs typeface="Segoe UI"/>
              </a:rPr>
              <a:t>Require: </a:t>
            </a:r>
            <a:endParaRPr lang="en-US" sz="1800">
              <a:ea typeface="Calibri"/>
              <a:cs typeface="Calibri"/>
            </a:endParaRPr>
          </a:p>
          <a:p>
            <a:pPr lvl="2"/>
            <a:r>
              <a:rPr lang="en-US" sz="1800" dirty="0">
                <a:latin typeface="Segoe UI"/>
                <a:cs typeface="Segoe UI"/>
              </a:rPr>
              <a:t>Strong communication</a:t>
            </a:r>
            <a:endParaRPr lang="en-US" sz="1800">
              <a:ea typeface="Calibri"/>
              <a:cs typeface="Calibri"/>
            </a:endParaRPr>
          </a:p>
          <a:p>
            <a:pPr lvl="2"/>
            <a:r>
              <a:rPr lang="en-US" sz="1800">
                <a:latin typeface="Segoe UI"/>
                <a:cs typeface="Segoe UI"/>
              </a:rPr>
              <a:t>Coordination</a:t>
            </a:r>
            <a:endParaRPr lang="en-US" sz="1800">
              <a:ea typeface="Calibri"/>
              <a:cs typeface="Calibri"/>
            </a:endParaRPr>
          </a:p>
          <a:p>
            <a:pPr lvl="2"/>
            <a:r>
              <a:rPr lang="en-US" sz="1800">
                <a:latin typeface="Segoe UI"/>
                <a:cs typeface="Segoe UI"/>
              </a:rPr>
              <a:t>Effective conflict management</a:t>
            </a:r>
            <a:endParaRPr lang="en-US" sz="1800">
              <a:ea typeface="Calibri"/>
              <a:cs typeface="Calibri"/>
            </a:endParaRPr>
          </a:p>
          <a:p>
            <a:r>
              <a:rPr lang="en-US" sz="1800">
                <a:latin typeface="Segoe UI"/>
                <a:cs typeface="Segoe UI"/>
              </a:rPr>
              <a:t>Group processes (communication, conflict handling) become </a:t>
            </a:r>
            <a:r>
              <a:rPr lang="en-US" sz="1800" b="1">
                <a:latin typeface="Segoe UI"/>
                <a:cs typeface="Segoe UI"/>
              </a:rPr>
              <a:t>more important</a:t>
            </a:r>
            <a:r>
              <a:rPr lang="en-US" sz="1800">
                <a:latin typeface="Segoe UI"/>
                <a:cs typeface="Segoe UI"/>
              </a:rPr>
              <a:t> as task complexity and interdependence increase</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399261807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7ACE6-9983-6372-0980-49E9CD65C2B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E2B067D-16AA-3340-E979-3BA53E7A59A2}"/>
              </a:ext>
            </a:extLst>
          </p:cNvPr>
          <p:cNvSpPr>
            <a:spLocks noGrp="1"/>
          </p:cNvSpPr>
          <p:nvPr>
            <p:ph idx="1"/>
          </p:nvPr>
        </p:nvSpPr>
        <p:spPr/>
        <p:txBody>
          <a:bodyPr vert="horz" lIns="91440" tIns="45720" rIns="91440" bIns="45720" rtlCol="0" anchor="t">
            <a:normAutofit/>
          </a:bodyPr>
          <a:lstStyle/>
          <a:p>
            <a:r>
              <a:rPr lang="en-US" b="1"/>
              <a:t>Turning Groups into Effective Teams</a:t>
            </a:r>
            <a:endParaRPr lang="en-US">
              <a:ea typeface="Calibri" panose="020F0502020204030204"/>
              <a:cs typeface="Calibri" panose="020F0502020204030204"/>
            </a:endParaRPr>
          </a:p>
          <a:p>
            <a:r>
              <a:rPr lang="en-US" sz="1800" dirty="0">
                <a:latin typeface="Segoe UI"/>
                <a:cs typeface="Segoe UI"/>
              </a:rPr>
              <a:t>Team-based work has become a </a:t>
            </a:r>
            <a:r>
              <a:rPr lang="en-US" sz="1800" b="1" dirty="0">
                <a:latin typeface="Segoe UI"/>
                <a:cs typeface="Segoe UI"/>
              </a:rPr>
              <a:t>core feature of modern </a:t>
            </a:r>
            <a:r>
              <a:rPr lang="en-US" sz="1800" b="1" dirty="0" err="1">
                <a:latin typeface="Segoe UI"/>
                <a:cs typeface="Segoe UI"/>
              </a:rPr>
              <a:t>organisations</a:t>
            </a:r>
            <a:endParaRPr lang="en-US" sz="1800">
              <a:ea typeface="Calibri"/>
              <a:cs typeface="Calibri"/>
            </a:endParaRPr>
          </a:p>
          <a:p>
            <a:r>
              <a:rPr lang="en-US" sz="1800">
                <a:latin typeface="Segoe UI"/>
                <a:cs typeface="Segoe UI"/>
              </a:rPr>
              <a:t>In the 1970s, using teams in production was rare, but today it is widely adopted</a:t>
            </a:r>
            <a:endParaRPr lang="en-US" sz="4400"/>
          </a:p>
          <a:p>
            <a:r>
              <a:rPr lang="en-US" b="1" dirty="0"/>
              <a:t>Why </a:t>
            </a:r>
            <a:r>
              <a:rPr lang="en-US" b="1" dirty="0" err="1"/>
              <a:t>Organisations</a:t>
            </a:r>
            <a:r>
              <a:rPr lang="en-US" b="1" dirty="0"/>
              <a:t> Use Teams</a:t>
            </a:r>
            <a:endParaRPr lang="en-US" dirty="0"/>
          </a:p>
          <a:p>
            <a:r>
              <a:rPr lang="en-US" sz="1800">
                <a:latin typeface="Segoe UI"/>
                <a:cs typeface="Segoe UI"/>
              </a:rPr>
              <a:t>Teams often </a:t>
            </a:r>
            <a:r>
              <a:rPr lang="en-US" sz="1800" b="1">
                <a:latin typeface="Segoe UI"/>
                <a:cs typeface="Segoe UI"/>
              </a:rPr>
              <a:t>outperform individuals</a:t>
            </a:r>
            <a:r>
              <a:rPr lang="en-US" sz="1800">
                <a:latin typeface="Segoe UI"/>
                <a:cs typeface="Segoe UI"/>
              </a:rPr>
              <a:t> when tasks require:</a:t>
            </a:r>
            <a:endParaRPr lang="en-US" sz="1800">
              <a:ea typeface="Calibri"/>
              <a:cs typeface="Calibri"/>
            </a:endParaRPr>
          </a:p>
          <a:p>
            <a:pPr lvl="1"/>
            <a:r>
              <a:rPr lang="en-US" sz="1800">
                <a:latin typeface="Segoe UI"/>
                <a:cs typeface="Segoe UI"/>
              </a:rPr>
              <a:t>Multiple skills</a:t>
            </a:r>
            <a:endParaRPr lang="en-US" sz="1800">
              <a:ea typeface="Calibri"/>
              <a:cs typeface="Calibri"/>
            </a:endParaRPr>
          </a:p>
          <a:p>
            <a:pPr lvl="1"/>
            <a:r>
              <a:rPr lang="en-US" sz="1800">
                <a:latin typeface="Segoe UI"/>
                <a:cs typeface="Segoe UI"/>
              </a:rPr>
              <a:t>Judgement</a:t>
            </a:r>
            <a:endParaRPr lang="en-US" sz="1800">
              <a:ea typeface="Calibri"/>
              <a:cs typeface="Calibri"/>
            </a:endParaRPr>
          </a:p>
          <a:p>
            <a:pPr lvl="1"/>
            <a:r>
              <a:rPr lang="en-US" sz="1800">
                <a:latin typeface="Segoe UI"/>
                <a:cs typeface="Segoe UI"/>
              </a:rPr>
              <a:t>Experience</a:t>
            </a:r>
            <a:endParaRPr lang="en-US" sz="1800">
              <a:ea typeface="Calibri"/>
              <a:cs typeface="Calibri"/>
            </a:endParaRPr>
          </a:p>
          <a:p>
            <a:r>
              <a:rPr lang="en-US" sz="1800">
                <a:latin typeface="Segoe UI"/>
                <a:cs typeface="Segoe UI"/>
              </a:rPr>
              <a:t>Teams provide greater:</a:t>
            </a:r>
            <a:endParaRPr lang="en-US" sz="1800">
              <a:ea typeface="Calibri"/>
              <a:cs typeface="Calibri"/>
            </a:endParaRPr>
          </a:p>
          <a:p>
            <a:pPr lvl="1"/>
            <a:r>
              <a:rPr lang="en-US" sz="1800" b="1">
                <a:latin typeface="Segoe UI"/>
                <a:cs typeface="Segoe UI"/>
              </a:rPr>
              <a:t>Flexibility</a:t>
            </a:r>
            <a:endParaRPr lang="en-US" sz="1800">
              <a:ea typeface="Calibri"/>
              <a:cs typeface="Calibri"/>
            </a:endParaRPr>
          </a:p>
          <a:p>
            <a:pPr lvl="1"/>
            <a:r>
              <a:rPr lang="en-US" sz="1800" b="1">
                <a:latin typeface="Segoe UI"/>
                <a:cs typeface="Segoe UI"/>
              </a:rPr>
              <a:t>Responsiveness to change</a:t>
            </a:r>
            <a:endParaRPr lang="en-US" sz="18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216306805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A9B04-BEE1-FFB3-2055-9225FDD448C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7BCEE5E-B767-1A56-1B57-7A287E67AA64}"/>
              </a:ext>
            </a:extLst>
          </p:cNvPr>
          <p:cNvSpPr>
            <a:spLocks noGrp="1"/>
          </p:cNvSpPr>
          <p:nvPr>
            <p:ph idx="1"/>
          </p:nvPr>
        </p:nvSpPr>
        <p:spPr/>
        <p:txBody>
          <a:bodyPr vert="horz" lIns="91440" tIns="45720" rIns="91440" bIns="45720" rtlCol="0" anchor="t">
            <a:normAutofit/>
          </a:bodyPr>
          <a:lstStyle/>
          <a:p>
            <a:r>
              <a:rPr lang="en-US" b="1"/>
              <a:t>Advantages of Teams</a:t>
            </a:r>
            <a:endParaRPr lang="en-US">
              <a:ea typeface="Calibri" panose="020F0502020204030204"/>
              <a:cs typeface="Calibri" panose="020F0502020204030204"/>
            </a:endParaRPr>
          </a:p>
          <a:p>
            <a:r>
              <a:rPr lang="en-US" sz="2400">
                <a:latin typeface="Segoe UI"/>
                <a:cs typeface="Segoe UI"/>
              </a:rPr>
              <a:t>Can </a:t>
            </a:r>
            <a:r>
              <a:rPr lang="en-US" sz="2400" b="1">
                <a:latin typeface="Segoe UI"/>
                <a:cs typeface="Segoe UI"/>
              </a:rPr>
              <a:t>quickly assemble, deploy, refocus, and disband</a:t>
            </a:r>
            <a:endParaRPr lang="en-US" sz="2400">
              <a:ea typeface="Calibri"/>
              <a:cs typeface="Calibri"/>
            </a:endParaRPr>
          </a:p>
          <a:p>
            <a:r>
              <a:rPr lang="en-US" sz="2400">
                <a:latin typeface="Segoe UI"/>
                <a:cs typeface="Segoe UI"/>
              </a:rPr>
              <a:t>More adaptable than traditional departments or work groups</a:t>
            </a:r>
            <a:br>
              <a:rPr lang="en-US" sz="5400" dirty="0"/>
            </a:br>
            <a:endParaRPr lang="en-US">
              <a:ea typeface="Calibri" panose="020F0502020204030204"/>
              <a:cs typeface="Calibri" panose="020F0502020204030204"/>
            </a:endParaRPr>
          </a:p>
          <a:p>
            <a:r>
              <a:rPr lang="en-US" b="1"/>
              <a:t>Key Idea</a:t>
            </a:r>
            <a:endParaRPr lang="en-US"/>
          </a:p>
          <a:p>
            <a:r>
              <a:rPr lang="en-US" sz="2400" dirty="0" err="1">
                <a:latin typeface="Segoe UI"/>
                <a:cs typeface="Segoe UI"/>
              </a:rPr>
              <a:t>Organisations</a:t>
            </a:r>
            <a:r>
              <a:rPr lang="en-US" sz="2400" dirty="0">
                <a:latin typeface="Segoe UI"/>
                <a:cs typeface="Segoe UI"/>
              </a:rPr>
              <a:t> increasingly rely on </a:t>
            </a:r>
            <a:r>
              <a:rPr lang="en-US" sz="2400" b="1" dirty="0">
                <a:latin typeface="Segoe UI"/>
                <a:cs typeface="Segoe UI"/>
              </a:rPr>
              <a:t>team structures</a:t>
            </a:r>
            <a:r>
              <a:rPr lang="en-US" sz="2400" dirty="0">
                <a:latin typeface="Segoe UI"/>
                <a:cs typeface="Segoe UI"/>
              </a:rPr>
              <a:t> to improve performance and handle complex, dynamic work environments</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46875703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AC1F3-C1E9-0C5C-AE23-6E9558CDA36A}"/>
              </a:ext>
            </a:extLst>
          </p:cNvPr>
          <p:cNvSpPr>
            <a:spLocks noGrp="1"/>
          </p:cNvSpPr>
          <p:nvPr>
            <p:ph type="title"/>
          </p:nvPr>
        </p:nvSpPr>
        <p:spPr>
          <a:xfrm>
            <a:off x="838200" y="365125"/>
            <a:ext cx="10515600" cy="830264"/>
          </a:xfrm>
        </p:spPr>
        <p:txBody>
          <a:bodyPr>
            <a:normAutofit fontScale="90000"/>
          </a:bodyPr>
          <a:lstStyle/>
          <a:p>
            <a:pPr marL="228600" indent="-228600" algn="ctr">
              <a:spcBef>
                <a:spcPts val="1000"/>
              </a:spcBef>
            </a:pPr>
            <a:br>
              <a:rPr lang="en-US" b="1" dirty="0">
                <a:latin typeface="Calibri"/>
                <a:ea typeface="Calibri"/>
                <a:cs typeface="Calibri"/>
              </a:rPr>
            </a:br>
            <a:r>
              <a:rPr lang="en-US" b="1">
                <a:latin typeface="Calibri"/>
                <a:ea typeface="Calibri"/>
                <a:cs typeface="Calibri"/>
              </a:rPr>
              <a:t>Difference Between Groups and Teams</a:t>
            </a:r>
            <a:endParaRPr lang="en-US">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D91D8FB7-B7E9-DA05-ECDE-92F40EA32D64}"/>
              </a:ext>
            </a:extLst>
          </p:cNvPr>
          <p:cNvSpPr>
            <a:spLocks noGrp="1"/>
          </p:cNvSpPr>
          <p:nvPr>
            <p:ph idx="1"/>
          </p:nvPr>
        </p:nvSpPr>
        <p:spPr>
          <a:xfrm>
            <a:off x="838200" y="1564368"/>
            <a:ext cx="10515600" cy="5145994"/>
          </a:xfrm>
        </p:spPr>
        <p:txBody>
          <a:bodyPr vert="horz" lIns="91440" tIns="45720" rIns="91440" bIns="45720" rtlCol="0" anchor="t">
            <a:noAutofit/>
          </a:bodyPr>
          <a:lstStyle/>
          <a:p>
            <a:r>
              <a:rPr lang="en-US" sz="2000" b="1">
                <a:latin typeface="Segoe UI"/>
                <a:cs typeface="Segoe UI"/>
              </a:rPr>
              <a:t>Work groups</a:t>
            </a:r>
            <a:r>
              <a:rPr lang="en-US" sz="2000">
                <a:latin typeface="Segoe UI"/>
                <a:cs typeface="Segoe UI"/>
              </a:rPr>
              <a:t>:</a:t>
            </a:r>
            <a:endParaRPr lang="en-US" sz="2000">
              <a:ea typeface="Calibri"/>
              <a:cs typeface="Calibri"/>
            </a:endParaRPr>
          </a:p>
          <a:p>
            <a:pPr lvl="1"/>
            <a:r>
              <a:rPr lang="en-US" sz="2000" dirty="0">
                <a:latin typeface="Segoe UI"/>
                <a:cs typeface="Segoe UI"/>
              </a:rPr>
              <a:t>Interact mainly to </a:t>
            </a:r>
            <a:r>
              <a:rPr lang="en-US" sz="2000" b="1" dirty="0">
                <a:latin typeface="Segoe UI"/>
                <a:cs typeface="Segoe UI"/>
              </a:rPr>
              <a:t>share information</a:t>
            </a:r>
            <a:endParaRPr lang="en-US" sz="2000">
              <a:ea typeface="Calibri"/>
              <a:cs typeface="Calibri"/>
            </a:endParaRPr>
          </a:p>
          <a:p>
            <a:pPr lvl="1"/>
            <a:r>
              <a:rPr lang="en-US" sz="2000">
                <a:latin typeface="Segoe UI"/>
                <a:cs typeface="Segoe UI"/>
              </a:rPr>
              <a:t>Make decisions to help individuals perform their own tasks</a:t>
            </a:r>
            <a:endParaRPr lang="en-US" sz="2000">
              <a:ea typeface="Calibri"/>
              <a:cs typeface="Calibri"/>
            </a:endParaRPr>
          </a:p>
          <a:p>
            <a:pPr lvl="1"/>
            <a:r>
              <a:rPr lang="en-US" sz="2000">
                <a:latin typeface="Segoe UI"/>
                <a:cs typeface="Segoe UI"/>
              </a:rPr>
              <a:t>Focus on </a:t>
            </a:r>
            <a:r>
              <a:rPr lang="en-US" sz="2000" b="1">
                <a:latin typeface="Segoe UI"/>
                <a:cs typeface="Segoe UI"/>
              </a:rPr>
              <a:t>individual performance</a:t>
            </a:r>
            <a:r>
              <a:rPr lang="en-US" sz="2000">
                <a:latin typeface="Segoe UI"/>
                <a:cs typeface="Segoe UI"/>
              </a:rPr>
              <a:t>, not joint work</a:t>
            </a:r>
            <a:endParaRPr lang="en-US" sz="2000">
              <a:ea typeface="Calibri"/>
              <a:cs typeface="Calibri"/>
            </a:endParaRPr>
          </a:p>
          <a:p>
            <a:pPr lvl="1"/>
            <a:r>
              <a:rPr lang="en-US" sz="2000">
                <a:latin typeface="Segoe UI"/>
                <a:cs typeface="Segoe UI"/>
              </a:rPr>
              <a:t>Do </a:t>
            </a:r>
            <a:r>
              <a:rPr lang="en-US" sz="2000" b="1">
                <a:latin typeface="Segoe UI"/>
                <a:cs typeface="Segoe UI"/>
              </a:rPr>
              <a:t>not require collective effort</a:t>
            </a:r>
            <a:r>
              <a:rPr lang="en-US" sz="2000">
                <a:latin typeface="Segoe UI"/>
                <a:cs typeface="Segoe UI"/>
              </a:rPr>
              <a:t> or collaboration</a:t>
            </a:r>
            <a:endParaRPr lang="en-US" sz="2000">
              <a:ea typeface="Calibri"/>
              <a:cs typeface="Calibri"/>
            </a:endParaRPr>
          </a:p>
          <a:p>
            <a:r>
              <a:rPr lang="en-US" sz="2000" b="1">
                <a:latin typeface="Segoe UI"/>
                <a:cs typeface="Segoe UI"/>
              </a:rPr>
              <a:t>Work teams</a:t>
            </a:r>
            <a:r>
              <a:rPr lang="en-US" sz="2000">
                <a:latin typeface="Segoe UI"/>
                <a:cs typeface="Segoe UI"/>
              </a:rPr>
              <a:t>:</a:t>
            </a:r>
            <a:endParaRPr lang="en-US" sz="2000">
              <a:ea typeface="Calibri"/>
              <a:cs typeface="Calibri"/>
            </a:endParaRPr>
          </a:p>
          <a:p>
            <a:pPr lvl="1"/>
            <a:r>
              <a:rPr lang="en-US" sz="2000">
                <a:latin typeface="Segoe UI"/>
                <a:cs typeface="Segoe UI"/>
              </a:rPr>
              <a:t>Are groups with a </a:t>
            </a:r>
            <a:r>
              <a:rPr lang="en-US" sz="2000" b="1">
                <a:latin typeface="Segoe UI"/>
                <a:cs typeface="Segoe UI"/>
              </a:rPr>
              <a:t>shared, common goal</a:t>
            </a:r>
            <a:endParaRPr lang="en-US" sz="2000">
              <a:ea typeface="Calibri"/>
              <a:cs typeface="Calibri"/>
            </a:endParaRPr>
          </a:p>
          <a:p>
            <a:pPr lvl="1"/>
            <a:r>
              <a:rPr lang="en-US" sz="2000">
                <a:latin typeface="Segoe UI"/>
                <a:cs typeface="Segoe UI"/>
              </a:rPr>
              <a:t>Members work </a:t>
            </a:r>
            <a:r>
              <a:rPr lang="en-US" sz="2000" b="1">
                <a:latin typeface="Segoe UI"/>
                <a:cs typeface="Segoe UI"/>
              </a:rPr>
              <a:t>closely and collaboratively</a:t>
            </a:r>
            <a:endParaRPr lang="en-US" sz="2000">
              <a:ea typeface="Calibri"/>
              <a:cs typeface="Calibri"/>
            </a:endParaRPr>
          </a:p>
          <a:p>
            <a:pPr lvl="1"/>
            <a:r>
              <a:rPr lang="en-US" sz="2000" dirty="0" err="1">
                <a:latin typeface="Segoe UI"/>
                <a:cs typeface="Segoe UI"/>
              </a:rPr>
              <a:t>Emphasise</a:t>
            </a:r>
            <a:r>
              <a:rPr lang="en-US" sz="2000" dirty="0">
                <a:latin typeface="Segoe UI"/>
                <a:cs typeface="Segoe UI"/>
              </a:rPr>
              <a:t> </a:t>
            </a:r>
            <a:r>
              <a:rPr lang="en-US" sz="2000" b="1" dirty="0">
                <a:latin typeface="Segoe UI"/>
                <a:cs typeface="Segoe UI"/>
              </a:rPr>
              <a:t>joint effort and collective work</a:t>
            </a:r>
            <a:endParaRPr lang="en-US" sz="2000">
              <a:ea typeface="Calibri"/>
              <a:cs typeface="Calibri"/>
            </a:endParaRPr>
          </a:p>
          <a:p>
            <a:pPr lvl="1"/>
            <a:r>
              <a:rPr lang="en-US" sz="2000">
                <a:latin typeface="Segoe UI"/>
                <a:cs typeface="Segoe UI"/>
              </a:rPr>
              <a:t>Use: </a:t>
            </a:r>
            <a:endParaRPr lang="en-US" sz="2000">
              <a:ea typeface="Calibri"/>
              <a:cs typeface="Calibri"/>
            </a:endParaRPr>
          </a:p>
          <a:p>
            <a:pPr lvl="2"/>
            <a:r>
              <a:rPr lang="en-US" b="1" dirty="0">
                <a:latin typeface="Segoe UI"/>
                <a:cs typeface="Segoe UI"/>
              </a:rPr>
              <a:t>Positive synergy</a:t>
            </a:r>
            <a:r>
              <a:rPr lang="en-US" dirty="0">
                <a:latin typeface="Segoe UI"/>
                <a:cs typeface="Segoe UI"/>
              </a:rPr>
              <a:t> (together achieve more than individually)</a:t>
            </a:r>
            <a:endParaRPr lang="en-US">
              <a:ea typeface="Calibri"/>
              <a:cs typeface="Calibri"/>
            </a:endParaRPr>
          </a:p>
          <a:p>
            <a:pPr lvl="2"/>
            <a:r>
              <a:rPr lang="en-US" b="1">
                <a:latin typeface="Segoe UI"/>
                <a:cs typeface="Segoe UI"/>
              </a:rPr>
              <a:t>Individual and mutual accountability</a:t>
            </a:r>
            <a:endParaRPr lang="en-US">
              <a:ea typeface="Calibri"/>
              <a:cs typeface="Calibri"/>
            </a:endParaRPr>
          </a:p>
          <a:p>
            <a:pPr lvl="2"/>
            <a:r>
              <a:rPr lang="en-US" b="1">
                <a:latin typeface="Segoe UI"/>
                <a:cs typeface="Segoe UI"/>
              </a:rPr>
              <a:t>Complementary skills</a:t>
            </a:r>
            <a:endParaRPr lang="en-US">
              <a:ea typeface="Calibri"/>
              <a:cs typeface="Calibri"/>
            </a:endParaRPr>
          </a:p>
          <a:p>
            <a:endParaRPr lang="en-US" sz="3600" dirty="0">
              <a:ea typeface="Calibri"/>
              <a:cs typeface="Calibri"/>
            </a:endParaRPr>
          </a:p>
        </p:txBody>
      </p:sp>
    </p:spTree>
    <p:extLst>
      <p:ext uri="{BB962C8B-B14F-4D97-AF65-F5344CB8AC3E}">
        <p14:creationId xmlns:p14="http://schemas.microsoft.com/office/powerpoint/2010/main" val="267081585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C7351-0E3C-360C-0564-49229372A7C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6581A0F-E872-A21B-8B68-D20E71B1C2CC}"/>
              </a:ext>
            </a:extLst>
          </p:cNvPr>
          <p:cNvSpPr>
            <a:spLocks noGrp="1"/>
          </p:cNvSpPr>
          <p:nvPr>
            <p:ph idx="1"/>
          </p:nvPr>
        </p:nvSpPr>
        <p:spPr/>
        <p:txBody>
          <a:bodyPr vert="horz" lIns="91440" tIns="45720" rIns="91440" bIns="45720" rtlCol="0" anchor="t">
            <a:normAutofit/>
          </a:bodyPr>
          <a:lstStyle/>
          <a:p>
            <a:r>
              <a:rPr lang="en-US" sz="3200" b="1">
                <a:ea typeface="Calibri"/>
                <a:cs typeface="Calibri"/>
              </a:rPr>
              <a:t>Key Difference</a:t>
            </a:r>
            <a:endParaRPr lang="en-US" sz="3200">
              <a:ea typeface="Calibri"/>
              <a:cs typeface="Calibri"/>
            </a:endParaRPr>
          </a:p>
          <a:p>
            <a:r>
              <a:rPr lang="en-US" sz="1400" b="1">
                <a:latin typeface="Segoe UI"/>
                <a:cs typeface="Segoe UI"/>
              </a:rPr>
              <a:t>Groups</a:t>
            </a:r>
            <a:r>
              <a:rPr lang="en-US" sz="1400">
                <a:latin typeface="Segoe UI"/>
                <a:cs typeface="Segoe UI"/>
              </a:rPr>
              <a:t> focus on </a:t>
            </a:r>
            <a:r>
              <a:rPr lang="en-US" sz="1400" b="1">
                <a:latin typeface="Segoe UI"/>
                <a:cs typeface="Segoe UI"/>
              </a:rPr>
              <a:t>individual contributions</a:t>
            </a:r>
            <a:endParaRPr lang="en-US" sz="1400">
              <a:latin typeface="Segoe UI"/>
              <a:cs typeface="Segoe UI"/>
            </a:endParaRPr>
          </a:p>
          <a:p>
            <a:r>
              <a:rPr lang="en-US" sz="1400" b="1">
                <a:latin typeface="Segoe UI"/>
                <a:cs typeface="Segoe UI"/>
              </a:rPr>
              <a:t>Teams</a:t>
            </a:r>
            <a:r>
              <a:rPr lang="en-US" sz="1400">
                <a:latin typeface="Segoe UI"/>
                <a:cs typeface="Segoe UI"/>
              </a:rPr>
              <a:t> focus on </a:t>
            </a:r>
            <a:r>
              <a:rPr lang="en-US" sz="1400" b="1">
                <a:latin typeface="Segoe UI"/>
                <a:cs typeface="Segoe UI"/>
              </a:rPr>
              <a:t>collective performance and shared outcomes</a:t>
            </a:r>
            <a:endParaRPr lang="en-US" sz="1400">
              <a:latin typeface="Segoe UI"/>
              <a:cs typeface="Segoe UI"/>
            </a:endParaRPr>
          </a:p>
          <a:p>
            <a:endParaRPr lang="en-US" dirty="0">
              <a:ea typeface="Calibri"/>
              <a:cs typeface="Calibri"/>
            </a:endParaRPr>
          </a:p>
        </p:txBody>
      </p:sp>
    </p:spTree>
    <p:extLst>
      <p:ext uri="{BB962C8B-B14F-4D97-AF65-F5344CB8AC3E}">
        <p14:creationId xmlns:p14="http://schemas.microsoft.com/office/powerpoint/2010/main" val="138938744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CD1BC-F571-C8D1-479B-A84877A632E9}"/>
              </a:ext>
            </a:extLst>
          </p:cNvPr>
          <p:cNvSpPr>
            <a:spLocks noGrp="1"/>
          </p:cNvSpPr>
          <p:nvPr>
            <p:ph type="title"/>
          </p:nvPr>
        </p:nvSpPr>
        <p:spPr/>
        <p:txBody>
          <a:bodyPr>
            <a:normAutofit fontScale="90000"/>
          </a:bodyPr>
          <a:lstStyle/>
          <a:p>
            <a:pPr marL="228600" indent="-228600" algn="ctr">
              <a:spcBef>
                <a:spcPts val="1000"/>
              </a:spcBef>
            </a:pPr>
            <a:br>
              <a:rPr lang="en-US" sz="4800" b="1" dirty="0">
                <a:latin typeface="Calibri"/>
                <a:ea typeface="Calibri"/>
                <a:cs typeface="Calibri"/>
              </a:rPr>
            </a:br>
            <a:r>
              <a:rPr lang="en-US" sz="4800" b="1">
                <a:latin typeface="Calibri"/>
                <a:ea typeface="Calibri"/>
                <a:cs typeface="Calibri"/>
              </a:rPr>
              <a:t>Types of Work Teams (Overview)</a:t>
            </a:r>
            <a:endParaRPr lang="en-US" sz="48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69BD133A-55BB-3716-4B69-7FAA482C22EB}"/>
              </a:ext>
            </a:extLst>
          </p:cNvPr>
          <p:cNvSpPr>
            <a:spLocks noGrp="1"/>
          </p:cNvSpPr>
          <p:nvPr>
            <p:ph idx="1"/>
          </p:nvPr>
        </p:nvSpPr>
        <p:spPr>
          <a:xfrm>
            <a:off x="838200" y="1825625"/>
            <a:ext cx="10515600" cy="4813980"/>
          </a:xfrm>
        </p:spPr>
        <p:txBody>
          <a:bodyPr vert="horz" lIns="91440" tIns="45720" rIns="91440" bIns="45720" rtlCol="0" anchor="t">
            <a:noAutofit/>
          </a:bodyPr>
          <a:lstStyle/>
          <a:p>
            <a:r>
              <a:rPr lang="en-US" sz="2400">
                <a:latin typeface="Segoe UI"/>
                <a:cs typeface="Segoe UI"/>
              </a:rPr>
              <a:t>Teams perform a wide range of functions, including:</a:t>
            </a:r>
            <a:endParaRPr lang="en-US" sz="2400">
              <a:ea typeface="Calibri"/>
              <a:cs typeface="Calibri"/>
            </a:endParaRPr>
          </a:p>
          <a:p>
            <a:pPr lvl="1"/>
            <a:r>
              <a:rPr lang="en-US">
                <a:latin typeface="Segoe UI"/>
                <a:cs typeface="Segoe UI"/>
              </a:rPr>
              <a:t>Designing products</a:t>
            </a:r>
            <a:endParaRPr lang="en-US">
              <a:ea typeface="Calibri"/>
              <a:cs typeface="Calibri"/>
            </a:endParaRPr>
          </a:p>
          <a:p>
            <a:pPr lvl="1"/>
            <a:r>
              <a:rPr lang="en-US">
                <a:latin typeface="Segoe UI"/>
                <a:cs typeface="Segoe UI"/>
              </a:rPr>
              <a:t>Providing services</a:t>
            </a:r>
            <a:endParaRPr lang="en-US">
              <a:ea typeface="Calibri"/>
              <a:cs typeface="Calibri"/>
            </a:endParaRPr>
          </a:p>
          <a:p>
            <a:pPr lvl="1"/>
            <a:r>
              <a:rPr lang="en-US">
                <a:latin typeface="Segoe UI"/>
                <a:cs typeface="Segoe UI"/>
              </a:rPr>
              <a:t>Solving problems</a:t>
            </a:r>
            <a:endParaRPr lang="en-US">
              <a:ea typeface="Calibri"/>
              <a:cs typeface="Calibri"/>
            </a:endParaRPr>
          </a:p>
          <a:p>
            <a:pPr lvl="1"/>
            <a:r>
              <a:rPr lang="en-US">
                <a:latin typeface="Segoe UI"/>
                <a:cs typeface="Segoe UI"/>
              </a:rPr>
              <a:t>Coordinating projects</a:t>
            </a:r>
            <a:endParaRPr lang="en-US">
              <a:ea typeface="Calibri"/>
              <a:cs typeface="Calibri"/>
            </a:endParaRPr>
          </a:p>
          <a:p>
            <a:pPr lvl="1"/>
            <a:r>
              <a:rPr lang="en-US">
                <a:latin typeface="Segoe UI"/>
                <a:cs typeface="Segoe UI"/>
              </a:rPr>
              <a:t>Making decisions</a:t>
            </a:r>
            <a:endParaRPr lang="en-US">
              <a:ea typeface="Calibri"/>
              <a:cs typeface="Calibri"/>
            </a:endParaRPr>
          </a:p>
          <a:p>
            <a:r>
              <a:rPr lang="en-US" sz="2400">
                <a:latin typeface="Segoe UI"/>
                <a:cs typeface="Segoe UI"/>
              </a:rPr>
              <a:t>Four common types of work teams:</a:t>
            </a:r>
            <a:endParaRPr lang="en-US" sz="2400">
              <a:ea typeface="Calibri"/>
              <a:cs typeface="Calibri"/>
            </a:endParaRPr>
          </a:p>
          <a:p>
            <a:pPr lvl="1"/>
            <a:r>
              <a:rPr lang="en-US" b="1">
                <a:latin typeface="Segoe UI"/>
                <a:cs typeface="Segoe UI"/>
              </a:rPr>
              <a:t>Problem-solving teams</a:t>
            </a:r>
            <a:endParaRPr lang="en-US">
              <a:ea typeface="Calibri"/>
              <a:cs typeface="Calibri"/>
            </a:endParaRPr>
          </a:p>
          <a:p>
            <a:pPr lvl="1"/>
            <a:r>
              <a:rPr lang="en-US" b="1">
                <a:latin typeface="Segoe UI"/>
                <a:cs typeface="Segoe UI"/>
              </a:rPr>
              <a:t>Self-managed work teams</a:t>
            </a:r>
            <a:endParaRPr lang="en-US">
              <a:ea typeface="Calibri"/>
              <a:cs typeface="Calibri"/>
            </a:endParaRPr>
          </a:p>
          <a:p>
            <a:pPr lvl="1"/>
            <a:r>
              <a:rPr lang="en-US" b="1">
                <a:latin typeface="Segoe UI"/>
                <a:cs typeface="Segoe UI"/>
              </a:rPr>
              <a:t>Cross-functional teams</a:t>
            </a:r>
            <a:endParaRPr lang="en-US">
              <a:ea typeface="Calibri"/>
              <a:cs typeface="Calibri"/>
            </a:endParaRPr>
          </a:p>
          <a:p>
            <a:pPr lvl="1"/>
            <a:r>
              <a:rPr lang="en-US" b="1">
                <a:latin typeface="Segoe UI"/>
                <a:cs typeface="Segoe UI"/>
              </a:rPr>
              <a:t>Virtual teams</a:t>
            </a:r>
            <a:endParaRPr lang="en-US">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28673261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9ED12-2D23-FF7A-2734-A7E133076CCF}"/>
              </a:ext>
            </a:extLst>
          </p:cNvPr>
          <p:cNvSpPr>
            <a:spLocks noGrp="1"/>
          </p:cNvSpPr>
          <p:nvPr>
            <p:ph type="title"/>
          </p:nvPr>
        </p:nvSpPr>
        <p:spPr/>
        <p:txBody>
          <a:bodyPr>
            <a:normAutofit fontScale="90000"/>
          </a:bodyPr>
          <a:lstStyle/>
          <a:p>
            <a:pPr marL="228600" indent="-228600" algn="ctr">
              <a:spcBef>
                <a:spcPts val="1000"/>
              </a:spcBef>
            </a:pPr>
            <a:br>
              <a:rPr lang="en-US" sz="6000" b="1" dirty="0">
                <a:latin typeface="Calibri"/>
                <a:ea typeface="Calibri"/>
                <a:cs typeface="Calibri"/>
              </a:rPr>
            </a:br>
            <a:r>
              <a:rPr lang="en-US" sz="6000" b="1">
                <a:latin typeface="Calibri"/>
                <a:ea typeface="Calibri"/>
                <a:cs typeface="Calibri"/>
              </a:rPr>
              <a:t>Problem-Solving Teams</a:t>
            </a:r>
            <a:endParaRPr lang="en-US" sz="60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46B4D423-4CB1-5D6F-5578-EE12AD769116}"/>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Typically consist of members from the </a:t>
            </a:r>
            <a:r>
              <a:rPr lang="en-US" sz="2400" b="1">
                <a:latin typeface="Segoe UI"/>
                <a:cs typeface="Segoe UI"/>
              </a:rPr>
              <a:t>same department or functional area</a:t>
            </a:r>
            <a:endParaRPr lang="en-US" sz="2400">
              <a:ea typeface="Calibri"/>
              <a:cs typeface="Calibri"/>
            </a:endParaRPr>
          </a:p>
          <a:p>
            <a:r>
              <a:rPr lang="en-US" sz="2400">
                <a:latin typeface="Segoe UI"/>
                <a:cs typeface="Segoe UI"/>
              </a:rPr>
              <a:t>Focus on: </a:t>
            </a:r>
            <a:endParaRPr lang="en-US" sz="2400">
              <a:ea typeface="Calibri"/>
              <a:cs typeface="Calibri"/>
            </a:endParaRPr>
          </a:p>
          <a:p>
            <a:pPr lvl="1"/>
            <a:r>
              <a:rPr lang="en-US">
                <a:latin typeface="Segoe UI"/>
                <a:cs typeface="Segoe UI"/>
              </a:rPr>
              <a:t>Improving work processes</a:t>
            </a:r>
            <a:endParaRPr lang="en-US">
              <a:ea typeface="Calibri"/>
              <a:cs typeface="Calibri"/>
            </a:endParaRPr>
          </a:p>
          <a:p>
            <a:pPr lvl="1"/>
            <a:r>
              <a:rPr lang="en-US">
                <a:latin typeface="Segoe UI"/>
                <a:cs typeface="Segoe UI"/>
              </a:rPr>
              <a:t>Solving specific problems</a:t>
            </a:r>
            <a:endParaRPr lang="en-US">
              <a:ea typeface="Calibri"/>
              <a:cs typeface="Calibri"/>
            </a:endParaRPr>
          </a:p>
          <a:p>
            <a:r>
              <a:rPr lang="en-US" sz="2400">
                <a:latin typeface="Segoe UI"/>
                <a:cs typeface="Segoe UI"/>
              </a:rPr>
              <a:t>Members: </a:t>
            </a:r>
            <a:endParaRPr lang="en-US" sz="2400">
              <a:ea typeface="Calibri"/>
              <a:cs typeface="Calibri"/>
            </a:endParaRPr>
          </a:p>
          <a:p>
            <a:pPr lvl="1"/>
            <a:r>
              <a:rPr lang="en-US">
                <a:latin typeface="Segoe UI"/>
                <a:cs typeface="Segoe UI"/>
              </a:rPr>
              <a:t>Share ideas and suggestions</a:t>
            </a:r>
            <a:endParaRPr lang="en-US">
              <a:ea typeface="Calibri"/>
              <a:cs typeface="Calibri"/>
            </a:endParaRPr>
          </a:p>
          <a:p>
            <a:r>
              <a:rPr lang="en-US" sz="2400">
                <a:latin typeface="Segoe UI"/>
                <a:cs typeface="Segoe UI"/>
              </a:rPr>
              <a:t>Usually: </a:t>
            </a:r>
            <a:endParaRPr lang="en-US" sz="2400">
              <a:ea typeface="Calibri"/>
              <a:cs typeface="Calibri"/>
            </a:endParaRPr>
          </a:p>
          <a:p>
            <a:pPr lvl="1"/>
            <a:r>
              <a:rPr lang="en-US" b="1">
                <a:latin typeface="Segoe UI"/>
                <a:cs typeface="Segoe UI"/>
              </a:rPr>
              <a:t>Do not have authority</a:t>
            </a:r>
            <a:r>
              <a:rPr lang="en-US">
                <a:latin typeface="Segoe UI"/>
                <a:cs typeface="Segoe UI"/>
              </a:rPr>
              <a:t> to implement decisions</a:t>
            </a:r>
            <a:endParaRPr lang="en-US">
              <a:ea typeface="Calibri"/>
              <a:cs typeface="Calibri"/>
            </a:endParaRPr>
          </a:p>
          <a:p>
            <a:pPr lvl="1"/>
            <a:r>
              <a:rPr lang="en-US">
                <a:latin typeface="Segoe UI"/>
                <a:cs typeface="Segoe UI"/>
              </a:rPr>
              <a:t>Recommendations are passed to management</a:t>
            </a:r>
            <a:endParaRPr lang="en-US">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35220388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E2792-6E32-8A8A-B9C6-9A7920E481C6}"/>
              </a:ext>
            </a:extLst>
          </p:cNvPr>
          <p:cNvSpPr>
            <a:spLocks noGrp="1"/>
          </p:cNvSpPr>
          <p:nvPr>
            <p:ph type="title"/>
          </p:nvPr>
        </p:nvSpPr>
        <p:spPr/>
        <p:txBody>
          <a:bodyPr>
            <a:normAutofit fontScale="90000"/>
          </a:bodyPr>
          <a:lstStyle/>
          <a:p>
            <a:pPr marL="228600" indent="-228600" algn="ctr">
              <a:spcBef>
                <a:spcPts val="1000"/>
              </a:spcBef>
            </a:pPr>
            <a:br>
              <a:rPr lang="en-US" sz="5400" b="1" dirty="0">
                <a:latin typeface="Calibri"/>
                <a:ea typeface="Calibri"/>
                <a:cs typeface="Calibri"/>
              </a:rPr>
            </a:br>
            <a:r>
              <a:rPr lang="en-US" sz="5400" b="1">
                <a:latin typeface="Calibri"/>
                <a:ea typeface="Calibri"/>
                <a:cs typeface="Calibri"/>
              </a:rPr>
              <a:t>Self-Managed Work Teams</a:t>
            </a:r>
            <a:endParaRPr lang="en-US" sz="5400">
              <a:latin typeface="Calibri"/>
              <a:ea typeface="Calibri"/>
              <a:cs typeface="Calibri"/>
            </a:endParaRPr>
          </a:p>
          <a:p>
            <a:pPr algn="ctr"/>
            <a:endParaRPr lang="en-US" sz="8000" dirty="0">
              <a:ea typeface="Calibri Light"/>
              <a:cs typeface="Calibri Light"/>
            </a:endParaRPr>
          </a:p>
        </p:txBody>
      </p:sp>
      <p:sp>
        <p:nvSpPr>
          <p:cNvPr id="3" name="Content Placeholder 2">
            <a:extLst>
              <a:ext uri="{FF2B5EF4-FFF2-40B4-BE49-F238E27FC236}">
                <a16:creationId xmlns:a16="http://schemas.microsoft.com/office/drawing/2014/main" id="{DF2A6045-D230-88BB-51CC-B13B9D3F406C}"/>
              </a:ext>
            </a:extLst>
          </p:cNvPr>
          <p:cNvSpPr>
            <a:spLocks noGrp="1"/>
          </p:cNvSpPr>
          <p:nvPr>
            <p:ph idx="1"/>
          </p:nvPr>
        </p:nvSpPr>
        <p:spPr>
          <a:xfrm>
            <a:off x="838200" y="1825625"/>
            <a:ext cx="10515600" cy="4585380"/>
          </a:xfrm>
        </p:spPr>
        <p:txBody>
          <a:bodyPr vert="horz" lIns="91440" tIns="45720" rIns="91440" bIns="45720" rtlCol="0" anchor="t">
            <a:normAutofit/>
          </a:bodyPr>
          <a:lstStyle/>
          <a:p>
            <a:r>
              <a:rPr lang="en-US" sz="2000" dirty="0">
                <a:latin typeface="Segoe UI"/>
                <a:cs typeface="Segoe UI"/>
              </a:rPr>
              <a:t>Groups that </a:t>
            </a:r>
            <a:r>
              <a:rPr lang="en-US" sz="2000" b="1" dirty="0">
                <a:latin typeface="Segoe UI"/>
                <a:cs typeface="Segoe UI"/>
              </a:rPr>
              <a:t>operate without a manager</a:t>
            </a:r>
            <a:endParaRPr lang="en-US" sz="2000">
              <a:ea typeface="Calibri"/>
              <a:cs typeface="Calibri"/>
            </a:endParaRPr>
          </a:p>
          <a:p>
            <a:r>
              <a:rPr lang="en-US" sz="2000">
                <a:latin typeface="Segoe UI"/>
                <a:cs typeface="Segoe UI"/>
              </a:rPr>
              <a:t>Responsible for: </a:t>
            </a:r>
            <a:endParaRPr lang="en-US" sz="2000">
              <a:ea typeface="Calibri"/>
              <a:cs typeface="Calibri"/>
            </a:endParaRPr>
          </a:p>
          <a:p>
            <a:pPr lvl="1"/>
            <a:r>
              <a:rPr lang="en-US" sz="2000">
                <a:latin typeface="Segoe UI"/>
                <a:cs typeface="Segoe UI"/>
              </a:rPr>
              <a:t>Completing a whole task or process</a:t>
            </a:r>
            <a:endParaRPr lang="en-US" sz="2000">
              <a:ea typeface="Calibri"/>
              <a:cs typeface="Calibri"/>
            </a:endParaRPr>
          </a:p>
          <a:p>
            <a:pPr lvl="1"/>
            <a:r>
              <a:rPr lang="en-US" sz="2000">
                <a:latin typeface="Segoe UI"/>
                <a:cs typeface="Segoe UI"/>
              </a:rPr>
              <a:t>Managing their own work</a:t>
            </a:r>
            <a:endParaRPr lang="en-US" sz="2000">
              <a:ea typeface="Calibri"/>
              <a:cs typeface="Calibri"/>
            </a:endParaRPr>
          </a:p>
          <a:p>
            <a:r>
              <a:rPr lang="en-US" sz="2000">
                <a:latin typeface="Segoe UI"/>
                <a:cs typeface="Segoe UI"/>
              </a:rPr>
              <a:t>Responsibilities include: </a:t>
            </a:r>
            <a:endParaRPr lang="en-US" sz="2000">
              <a:ea typeface="Calibri"/>
              <a:cs typeface="Calibri"/>
            </a:endParaRPr>
          </a:p>
          <a:p>
            <a:pPr lvl="1"/>
            <a:r>
              <a:rPr lang="en-US" sz="2000">
                <a:latin typeface="Segoe UI"/>
                <a:cs typeface="Segoe UI"/>
              </a:rPr>
              <a:t>Scheduling work</a:t>
            </a:r>
            <a:endParaRPr lang="en-US" sz="2000">
              <a:ea typeface="Calibri"/>
              <a:cs typeface="Calibri"/>
            </a:endParaRPr>
          </a:p>
          <a:p>
            <a:pPr lvl="1"/>
            <a:r>
              <a:rPr lang="en-US" sz="2000">
                <a:latin typeface="Segoe UI"/>
                <a:cs typeface="Segoe UI"/>
              </a:rPr>
              <a:t>Assigning tasks</a:t>
            </a:r>
            <a:endParaRPr lang="en-US" sz="2000">
              <a:ea typeface="Calibri"/>
              <a:cs typeface="Calibri"/>
            </a:endParaRPr>
          </a:p>
          <a:p>
            <a:pPr lvl="1"/>
            <a:r>
              <a:rPr lang="en-US" sz="2000">
                <a:latin typeface="Segoe UI"/>
                <a:cs typeface="Segoe UI"/>
              </a:rPr>
              <a:t>Making decisions</a:t>
            </a:r>
            <a:endParaRPr lang="en-US" sz="2000">
              <a:ea typeface="Calibri"/>
              <a:cs typeface="Calibri"/>
            </a:endParaRPr>
          </a:p>
          <a:p>
            <a:pPr lvl="1"/>
            <a:r>
              <a:rPr lang="en-US" sz="2000">
                <a:latin typeface="Segoe UI"/>
                <a:cs typeface="Segoe UI"/>
              </a:rPr>
              <a:t>Solving problems</a:t>
            </a:r>
            <a:endParaRPr lang="en-US" sz="2000">
              <a:ea typeface="Calibri"/>
              <a:cs typeface="Calibri"/>
            </a:endParaRPr>
          </a:p>
          <a:p>
            <a:r>
              <a:rPr lang="en-US" sz="2000">
                <a:latin typeface="Segoe UI"/>
                <a:cs typeface="Segoe UI"/>
              </a:rPr>
              <a:t>Often take over traditional managerial tasks</a:t>
            </a:r>
            <a:endParaRPr lang="en-US" sz="2000">
              <a:ea typeface="Calibri"/>
              <a:cs typeface="Calibri"/>
            </a:endParaRPr>
          </a:p>
          <a:p>
            <a:r>
              <a:rPr lang="en-US" sz="2000">
                <a:latin typeface="Segoe UI"/>
                <a:cs typeface="Segoe UI"/>
              </a:rPr>
              <a:t>May also be involved in: </a:t>
            </a:r>
            <a:endParaRPr lang="en-US" sz="2000">
              <a:ea typeface="Calibri"/>
              <a:cs typeface="Calibri"/>
            </a:endParaRPr>
          </a:p>
          <a:p>
            <a:pPr lvl="1"/>
            <a:r>
              <a:rPr lang="en-US" sz="2000">
                <a:latin typeface="Segoe UI"/>
                <a:cs typeface="Segoe UI"/>
              </a:rPr>
              <a:t>Evaluating, promoting, or even firing members</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340976977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958EC-0B19-029C-1391-CF0D7B4305F6}"/>
              </a:ext>
            </a:extLst>
          </p:cNvPr>
          <p:cNvSpPr>
            <a:spLocks noGrp="1"/>
          </p:cNvSpPr>
          <p:nvPr>
            <p:ph type="title"/>
          </p:nvPr>
        </p:nvSpPr>
        <p:spPr/>
        <p:txBody>
          <a:bodyPr>
            <a:normAutofit fontScale="90000"/>
          </a:bodyPr>
          <a:lstStyle/>
          <a:p>
            <a:pPr marL="228600" indent="-228600" algn="ctr">
              <a:spcBef>
                <a:spcPts val="1000"/>
              </a:spcBef>
            </a:pPr>
            <a:br>
              <a:rPr lang="en-US" sz="6600" b="1" dirty="0">
                <a:latin typeface="Calibri"/>
                <a:ea typeface="Calibri"/>
                <a:cs typeface="Calibri"/>
              </a:rPr>
            </a:br>
            <a:r>
              <a:rPr lang="en-US" sz="6600" b="1">
                <a:latin typeface="Calibri"/>
                <a:ea typeface="Calibri"/>
                <a:cs typeface="Calibri"/>
              </a:rPr>
              <a:t>Cross-Functional Teams</a:t>
            </a:r>
            <a:endParaRPr lang="en-US" sz="66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1274743C-0497-561A-93E0-604C918781A3}"/>
              </a:ext>
            </a:extLst>
          </p:cNvPr>
          <p:cNvSpPr>
            <a:spLocks noGrp="1"/>
          </p:cNvSpPr>
          <p:nvPr>
            <p:ph idx="1"/>
          </p:nvPr>
        </p:nvSpPr>
        <p:spPr>
          <a:xfrm>
            <a:off x="838200" y="1825625"/>
            <a:ext cx="10515600" cy="4694238"/>
          </a:xfrm>
        </p:spPr>
        <p:txBody>
          <a:bodyPr vert="horz" lIns="91440" tIns="45720" rIns="91440" bIns="45720" rtlCol="0" anchor="t">
            <a:normAutofit/>
          </a:bodyPr>
          <a:lstStyle/>
          <a:p>
            <a:r>
              <a:rPr lang="en-US" sz="2000" dirty="0">
                <a:latin typeface="Segoe UI"/>
                <a:cs typeface="Segoe UI"/>
              </a:rPr>
              <a:t>Composed of members from </a:t>
            </a:r>
            <a:r>
              <a:rPr lang="en-US" sz="2000" b="1" dirty="0">
                <a:latin typeface="Segoe UI"/>
                <a:cs typeface="Segoe UI"/>
              </a:rPr>
              <a:t>different functional </a:t>
            </a:r>
            <a:r>
              <a:rPr lang="en-US" sz="2000" b="1" dirty="0" err="1">
                <a:latin typeface="Segoe UI"/>
                <a:cs typeface="Segoe UI"/>
              </a:rPr>
              <a:t>specialities</a:t>
            </a:r>
            <a:endParaRPr lang="en-US" sz="2000">
              <a:ea typeface="Calibri"/>
              <a:cs typeface="Calibri"/>
            </a:endParaRPr>
          </a:p>
          <a:p>
            <a:r>
              <a:rPr lang="en-US" sz="2000" dirty="0">
                <a:latin typeface="Segoe UI"/>
                <a:cs typeface="Segoe UI"/>
              </a:rPr>
              <a:t>Bring together </a:t>
            </a:r>
            <a:r>
              <a:rPr lang="en-US" sz="2000" b="1" dirty="0">
                <a:latin typeface="Segoe UI"/>
                <a:cs typeface="Segoe UI"/>
              </a:rPr>
              <a:t>diverse expertise</a:t>
            </a:r>
            <a:endParaRPr lang="en-US" sz="2000">
              <a:ea typeface="Calibri"/>
              <a:cs typeface="Calibri"/>
            </a:endParaRPr>
          </a:p>
          <a:p>
            <a:r>
              <a:rPr lang="en-US" sz="2000">
                <a:latin typeface="Segoe UI"/>
                <a:cs typeface="Segoe UI"/>
              </a:rPr>
              <a:t>Used to: </a:t>
            </a:r>
            <a:endParaRPr lang="en-US" sz="2000">
              <a:ea typeface="Calibri"/>
              <a:cs typeface="Calibri"/>
            </a:endParaRPr>
          </a:p>
          <a:p>
            <a:pPr lvl="1"/>
            <a:r>
              <a:rPr lang="en-US" sz="2000">
                <a:latin typeface="Segoe UI"/>
                <a:cs typeface="Segoe UI"/>
              </a:rPr>
              <a:t>Solve complex problems</a:t>
            </a:r>
            <a:endParaRPr lang="en-US" sz="2000">
              <a:ea typeface="Calibri"/>
              <a:cs typeface="Calibri"/>
            </a:endParaRPr>
          </a:p>
          <a:p>
            <a:pPr lvl="1"/>
            <a:r>
              <a:rPr lang="en-US" sz="2000">
                <a:latin typeface="Segoe UI"/>
                <a:cs typeface="Segoe UI"/>
              </a:rPr>
              <a:t>Develop innovative products or solutions</a:t>
            </a:r>
            <a:endParaRPr lang="en-US" sz="2000">
              <a:ea typeface="Calibri"/>
              <a:cs typeface="Calibri"/>
            </a:endParaRPr>
          </a:p>
          <a:p>
            <a:r>
              <a:rPr lang="en-US" sz="2000">
                <a:latin typeface="Segoe UI"/>
                <a:cs typeface="Segoe UI"/>
              </a:rPr>
              <a:t>Encourage collaboration across departments</a:t>
            </a:r>
            <a:endParaRPr lang="en-US" sz="2000">
              <a:ea typeface="Calibri"/>
              <a:cs typeface="Calibri"/>
            </a:endParaRPr>
          </a:p>
          <a:p>
            <a:r>
              <a:rPr lang="en-US" sz="2000">
                <a:latin typeface="Segoe UI"/>
                <a:cs typeface="Segoe UI"/>
              </a:rPr>
              <a:t>Common in industries like: </a:t>
            </a:r>
            <a:endParaRPr lang="en-US" sz="2000">
              <a:ea typeface="Calibri"/>
              <a:cs typeface="Calibri"/>
            </a:endParaRPr>
          </a:p>
          <a:p>
            <a:pPr lvl="1"/>
            <a:r>
              <a:rPr lang="en-US" sz="2000">
                <a:latin typeface="Segoe UI"/>
                <a:cs typeface="Segoe UI"/>
              </a:rPr>
              <a:t>Manufacturing</a:t>
            </a:r>
            <a:endParaRPr lang="en-US" sz="2000">
              <a:ea typeface="Calibri"/>
              <a:cs typeface="Calibri"/>
            </a:endParaRPr>
          </a:p>
          <a:p>
            <a:pPr lvl="1"/>
            <a:r>
              <a:rPr lang="en-US" sz="2000">
                <a:latin typeface="Segoe UI"/>
                <a:cs typeface="Segoe UI"/>
              </a:rPr>
              <a:t>Healthcare</a:t>
            </a:r>
            <a:endParaRPr lang="en-US" sz="2000">
              <a:ea typeface="Calibri"/>
              <a:cs typeface="Calibri"/>
            </a:endParaRPr>
          </a:p>
          <a:p>
            <a:pPr lvl="1"/>
            <a:r>
              <a:rPr lang="en-US" sz="2000">
                <a:latin typeface="Segoe UI"/>
                <a:cs typeface="Segoe UI"/>
              </a:rPr>
              <a:t>Technology</a:t>
            </a:r>
            <a:endParaRPr lang="en-US" sz="2000">
              <a:ea typeface="Calibri"/>
              <a:cs typeface="Calibri"/>
            </a:endParaRPr>
          </a:p>
          <a:p>
            <a:endParaRPr lang="en-US" sz="3600" dirty="0">
              <a:ea typeface="Calibri"/>
              <a:cs typeface="Calibri"/>
            </a:endParaRPr>
          </a:p>
        </p:txBody>
      </p:sp>
    </p:spTree>
    <p:extLst>
      <p:ext uri="{BB962C8B-B14F-4D97-AF65-F5344CB8AC3E}">
        <p14:creationId xmlns:p14="http://schemas.microsoft.com/office/powerpoint/2010/main" val="195102367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75115-6ED7-8047-CDB1-0833FE3EF6E6}"/>
              </a:ext>
            </a:extLst>
          </p:cNvPr>
          <p:cNvSpPr>
            <a:spLocks noGrp="1"/>
          </p:cNvSpPr>
          <p:nvPr>
            <p:ph type="title"/>
          </p:nvPr>
        </p:nvSpPr>
        <p:spPr/>
        <p:txBody>
          <a:bodyPr/>
          <a:lstStyle/>
          <a:p>
            <a:pPr marL="228600" indent="-228600" algn="ctr">
              <a:spcBef>
                <a:spcPts val="1000"/>
              </a:spcBef>
            </a:pPr>
            <a:r>
              <a:rPr lang="en-US" sz="6000" b="1">
                <a:latin typeface="Calibri"/>
                <a:ea typeface="Calibri"/>
                <a:cs typeface="Calibri"/>
              </a:rPr>
              <a:t>Virtual Teams</a:t>
            </a:r>
            <a:endParaRPr lang="en-US" sz="60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D14F75BB-7B50-981D-AB2D-8369A37C04C3}"/>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Use </a:t>
            </a:r>
            <a:r>
              <a:rPr lang="en-US" sz="2000" b="1">
                <a:latin typeface="Segoe UI"/>
                <a:cs typeface="Segoe UI"/>
              </a:rPr>
              <a:t>technology</a:t>
            </a:r>
            <a:r>
              <a:rPr lang="en-US" sz="2000">
                <a:latin typeface="Segoe UI"/>
                <a:cs typeface="Segoe UI"/>
              </a:rPr>
              <a:t> to connect geographically dispersed members</a:t>
            </a:r>
            <a:endParaRPr lang="en-US" sz="2000">
              <a:ea typeface="Calibri"/>
              <a:cs typeface="Calibri"/>
            </a:endParaRPr>
          </a:p>
          <a:p>
            <a:r>
              <a:rPr lang="en-US" sz="2000">
                <a:latin typeface="Segoe UI"/>
                <a:cs typeface="Segoe UI"/>
              </a:rPr>
              <a:t>Communicate through: </a:t>
            </a:r>
            <a:endParaRPr lang="en-US" sz="2000">
              <a:ea typeface="Calibri"/>
              <a:cs typeface="Calibri"/>
            </a:endParaRPr>
          </a:p>
          <a:p>
            <a:pPr lvl="1"/>
            <a:r>
              <a:rPr lang="en-US" sz="2000">
                <a:latin typeface="Segoe UI"/>
                <a:cs typeface="Segoe UI"/>
              </a:rPr>
              <a:t>Email</a:t>
            </a:r>
            <a:endParaRPr lang="en-US" sz="2000">
              <a:ea typeface="Calibri"/>
              <a:cs typeface="Calibri"/>
            </a:endParaRPr>
          </a:p>
          <a:p>
            <a:pPr lvl="1"/>
            <a:r>
              <a:rPr lang="en-US" sz="2000">
                <a:latin typeface="Segoe UI"/>
                <a:cs typeface="Segoe UI"/>
              </a:rPr>
              <a:t>Video conferencing</a:t>
            </a:r>
            <a:endParaRPr lang="en-US" sz="2000">
              <a:ea typeface="Calibri"/>
              <a:cs typeface="Calibri"/>
            </a:endParaRPr>
          </a:p>
          <a:p>
            <a:pPr lvl="1"/>
            <a:r>
              <a:rPr lang="en-US" sz="2000">
                <a:latin typeface="Segoe UI"/>
                <a:cs typeface="Segoe UI"/>
              </a:rPr>
              <a:t>Digital networks</a:t>
            </a:r>
            <a:endParaRPr lang="en-US" sz="2000">
              <a:ea typeface="Calibri"/>
              <a:cs typeface="Calibri"/>
            </a:endParaRPr>
          </a:p>
          <a:p>
            <a:r>
              <a:rPr lang="en-US" sz="2000" dirty="0">
                <a:latin typeface="Segoe UI"/>
                <a:cs typeface="Segoe UI"/>
              </a:rPr>
              <a:t>Members may be located in different: </a:t>
            </a:r>
            <a:endParaRPr lang="en-US" sz="2000">
              <a:ea typeface="Calibri"/>
              <a:cs typeface="Calibri"/>
            </a:endParaRPr>
          </a:p>
          <a:p>
            <a:pPr lvl="1"/>
            <a:r>
              <a:rPr lang="en-US" sz="2000">
                <a:latin typeface="Segoe UI"/>
                <a:cs typeface="Segoe UI"/>
              </a:rPr>
              <a:t>Cities</a:t>
            </a:r>
            <a:endParaRPr lang="en-US" sz="2000">
              <a:ea typeface="Calibri"/>
              <a:cs typeface="Calibri"/>
            </a:endParaRPr>
          </a:p>
          <a:p>
            <a:pPr lvl="1"/>
            <a:r>
              <a:rPr lang="en-US" sz="2000">
                <a:latin typeface="Segoe UI"/>
                <a:cs typeface="Segoe UI"/>
              </a:rPr>
              <a:t>Countries</a:t>
            </a:r>
            <a:endParaRPr lang="en-US" sz="2000">
              <a:ea typeface="Calibri"/>
              <a:cs typeface="Calibri"/>
            </a:endParaRPr>
          </a:p>
          <a:p>
            <a:pPr lvl="1"/>
            <a:r>
              <a:rPr lang="en-US" sz="2000">
                <a:latin typeface="Segoe UI"/>
                <a:cs typeface="Segoe UI"/>
              </a:rPr>
              <a:t>Continents</a:t>
            </a:r>
            <a:endParaRPr lang="en-US" sz="2000">
              <a:ea typeface="Calibri"/>
              <a:cs typeface="Calibri"/>
            </a:endParaRPr>
          </a:p>
          <a:p>
            <a:r>
              <a:rPr lang="en-US" sz="2000" dirty="0">
                <a:latin typeface="Segoe UI"/>
                <a:cs typeface="Segoe UI"/>
              </a:rPr>
              <a:t>Enable </a:t>
            </a:r>
            <a:r>
              <a:rPr lang="en-US" sz="2000" dirty="0" err="1">
                <a:latin typeface="Segoe UI"/>
                <a:cs typeface="Segoe UI"/>
              </a:rPr>
              <a:t>organisations</a:t>
            </a:r>
            <a:r>
              <a:rPr lang="en-US" sz="2000" dirty="0">
                <a:latin typeface="Segoe UI"/>
                <a:cs typeface="Segoe UI"/>
              </a:rPr>
              <a:t> to: </a:t>
            </a:r>
            <a:endParaRPr lang="en-US" sz="2000">
              <a:ea typeface="Calibri"/>
              <a:cs typeface="Calibri"/>
            </a:endParaRPr>
          </a:p>
          <a:p>
            <a:pPr lvl="1"/>
            <a:r>
              <a:rPr lang="en-US" sz="2000">
                <a:latin typeface="Segoe UI"/>
                <a:cs typeface="Segoe UI"/>
              </a:rPr>
              <a:t>Access global talent</a:t>
            </a:r>
            <a:endParaRPr lang="en-US" sz="2000">
              <a:ea typeface="Calibri"/>
              <a:cs typeface="Calibri"/>
            </a:endParaRPr>
          </a:p>
          <a:p>
            <a:pPr lvl="1"/>
            <a:r>
              <a:rPr lang="en-US" sz="2000" dirty="0">
                <a:latin typeface="Segoe UI"/>
                <a:cs typeface="Segoe UI"/>
              </a:rPr>
              <a:t>Share expertise across locations</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26666466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85EBB-4EAB-0BD9-7F74-6CA719AB540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20533A0-119C-52EA-8AE1-E6EC8EC3CFD5}"/>
              </a:ext>
            </a:extLst>
          </p:cNvPr>
          <p:cNvSpPr>
            <a:spLocks noGrp="1"/>
          </p:cNvSpPr>
          <p:nvPr>
            <p:ph idx="1"/>
          </p:nvPr>
        </p:nvSpPr>
        <p:spPr/>
        <p:txBody>
          <a:bodyPr vert="horz" lIns="91440" tIns="45720" rIns="91440" bIns="45720" rtlCol="0" anchor="t">
            <a:normAutofit/>
          </a:bodyPr>
          <a:lstStyle/>
          <a:p>
            <a:r>
              <a:rPr lang="en-US" b="1"/>
              <a:t>Key Takeaway</a:t>
            </a:r>
            <a:endParaRPr lang="en-US">
              <a:ea typeface="Calibri" panose="020F0502020204030204"/>
              <a:cs typeface="Calibri" panose="020F0502020204030204"/>
            </a:endParaRPr>
          </a:p>
          <a:p>
            <a:r>
              <a:rPr lang="en-US" sz="2000" dirty="0">
                <a:latin typeface="Segoe UI"/>
                <a:cs typeface="Segoe UI"/>
              </a:rPr>
              <a:t>Different team types are suited to different tasks and </a:t>
            </a:r>
            <a:r>
              <a:rPr lang="en-US" sz="2000" dirty="0" err="1">
                <a:latin typeface="Segoe UI"/>
                <a:cs typeface="Segoe UI"/>
              </a:rPr>
              <a:t>organisational</a:t>
            </a:r>
            <a:r>
              <a:rPr lang="en-US" sz="2000" dirty="0">
                <a:latin typeface="Segoe UI"/>
                <a:cs typeface="Segoe UI"/>
              </a:rPr>
              <a:t> needs</a:t>
            </a:r>
            <a:endParaRPr lang="en-US" sz="2000">
              <a:ea typeface="Calibri"/>
              <a:cs typeface="Calibri"/>
            </a:endParaRPr>
          </a:p>
          <a:p>
            <a:r>
              <a:rPr lang="en-US" sz="2000" dirty="0" err="1">
                <a:latin typeface="Segoe UI"/>
                <a:cs typeface="Segoe UI"/>
              </a:rPr>
              <a:t>Organisations</a:t>
            </a:r>
            <a:r>
              <a:rPr lang="en-US" sz="2000" dirty="0">
                <a:latin typeface="Segoe UI"/>
                <a:cs typeface="Segoe UI"/>
              </a:rPr>
              <a:t> choose team structures based on: </a:t>
            </a:r>
            <a:endParaRPr lang="en-US" sz="2000">
              <a:ea typeface="Calibri"/>
              <a:cs typeface="Calibri"/>
            </a:endParaRPr>
          </a:p>
          <a:p>
            <a:pPr lvl="1"/>
            <a:r>
              <a:rPr lang="en-US" sz="2000">
                <a:latin typeface="Segoe UI"/>
                <a:cs typeface="Segoe UI"/>
              </a:rPr>
              <a:t>Task complexity</a:t>
            </a:r>
            <a:endParaRPr lang="en-US" sz="2000">
              <a:ea typeface="Calibri"/>
              <a:cs typeface="Calibri"/>
            </a:endParaRPr>
          </a:p>
          <a:p>
            <a:pPr lvl="1"/>
            <a:r>
              <a:rPr lang="en-US" sz="2000">
                <a:latin typeface="Segoe UI"/>
                <a:cs typeface="Segoe UI"/>
              </a:rPr>
              <a:t>Required skills</a:t>
            </a:r>
            <a:endParaRPr lang="en-US" sz="2000">
              <a:ea typeface="Calibri"/>
              <a:cs typeface="Calibri"/>
            </a:endParaRPr>
          </a:p>
          <a:p>
            <a:pPr lvl="1"/>
            <a:r>
              <a:rPr lang="en-US" sz="2000">
                <a:latin typeface="Segoe UI"/>
                <a:cs typeface="Segoe UI"/>
              </a:rPr>
              <a:t>Location and coordination needs</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8478029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B46D1-B927-120D-31DF-A8EA2CCD027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B72EC00-4641-345E-4B76-9437EDCA57F4}"/>
              </a:ext>
            </a:extLst>
          </p:cNvPr>
          <p:cNvSpPr>
            <a:spLocks noGrp="1"/>
          </p:cNvSpPr>
          <p:nvPr>
            <p:ph idx="1"/>
          </p:nvPr>
        </p:nvSpPr>
        <p:spPr/>
        <p:txBody>
          <a:bodyPr vert="horz" lIns="91440" tIns="45720" rIns="91440" bIns="45720" rtlCol="0" anchor="t">
            <a:normAutofit/>
          </a:bodyPr>
          <a:lstStyle/>
          <a:p>
            <a:r>
              <a:rPr lang="en-US" b="1"/>
              <a:t>Creating Effective Work Teams (Overview)</a:t>
            </a:r>
            <a:endParaRPr lang="en-US" b="1" dirty="0">
              <a:ea typeface="Calibri" panose="020F0502020204030204"/>
              <a:cs typeface="Calibri" panose="020F0502020204030204"/>
            </a:endParaRPr>
          </a:p>
          <a:p>
            <a:r>
              <a:rPr lang="en-US" sz="1800" dirty="0">
                <a:latin typeface="Segoe UI"/>
                <a:cs typeface="Segoe UI"/>
              </a:rPr>
              <a:t>Teams do not always perform well, but research identifies key characteristics of </a:t>
            </a:r>
            <a:r>
              <a:rPr lang="en-US" sz="1800" b="1" dirty="0">
                <a:latin typeface="Segoe UI"/>
                <a:cs typeface="Segoe UI"/>
              </a:rPr>
              <a:t>high-performing teams</a:t>
            </a:r>
            <a:endParaRPr lang="en-US" sz="1800">
              <a:ea typeface="Calibri"/>
              <a:cs typeface="Calibri"/>
            </a:endParaRPr>
          </a:p>
          <a:p>
            <a:r>
              <a:rPr lang="en-US" b="1"/>
              <a:t>Key Characteristics of Effective Teams</a:t>
            </a:r>
            <a:endParaRPr lang="en-US">
              <a:ea typeface="Calibri" panose="020F0502020204030204"/>
              <a:cs typeface="Calibri" panose="020F0502020204030204"/>
            </a:endParaRPr>
          </a:p>
          <a:p>
            <a:r>
              <a:rPr lang="en-US" b="1"/>
              <a:t>Clear Goals</a:t>
            </a:r>
            <a:endParaRPr lang="en-US"/>
          </a:p>
          <a:p>
            <a:r>
              <a:rPr lang="en-US" sz="1800">
                <a:latin typeface="Segoe UI"/>
                <a:cs typeface="Segoe UI"/>
              </a:rPr>
              <a:t>Teams have a </a:t>
            </a:r>
            <a:r>
              <a:rPr lang="en-US" sz="1800" b="1">
                <a:latin typeface="Segoe UI"/>
                <a:cs typeface="Segoe UI"/>
              </a:rPr>
              <a:t>clear understanding of objectives</a:t>
            </a:r>
            <a:endParaRPr lang="en-US" sz="1800">
              <a:ea typeface="Calibri"/>
              <a:cs typeface="Calibri"/>
            </a:endParaRPr>
          </a:p>
          <a:p>
            <a:r>
              <a:rPr lang="en-US" sz="1800">
                <a:latin typeface="Segoe UI"/>
                <a:cs typeface="Segoe UI"/>
              </a:rPr>
              <a:t>Members: </a:t>
            </a:r>
            <a:endParaRPr lang="en-US" sz="1800">
              <a:ea typeface="Calibri"/>
              <a:cs typeface="Calibri"/>
            </a:endParaRPr>
          </a:p>
          <a:p>
            <a:pPr lvl="1"/>
            <a:r>
              <a:rPr lang="en-US" sz="1800">
                <a:latin typeface="Segoe UI"/>
                <a:cs typeface="Segoe UI"/>
              </a:rPr>
              <a:t>Know what is expected</a:t>
            </a:r>
            <a:endParaRPr lang="en-US" sz="1800">
              <a:ea typeface="Calibri"/>
              <a:cs typeface="Calibri"/>
            </a:endParaRPr>
          </a:p>
          <a:p>
            <a:pPr lvl="1"/>
            <a:r>
              <a:rPr lang="en-US" sz="1800">
                <a:latin typeface="Segoe UI"/>
                <a:cs typeface="Segoe UI"/>
              </a:rPr>
              <a:t>Understand how to achieve goals together</a:t>
            </a:r>
            <a:endParaRPr lang="en-US" sz="1800">
              <a:ea typeface="Calibri"/>
              <a:cs typeface="Calibri"/>
            </a:endParaRPr>
          </a:p>
          <a:p>
            <a:pPr lvl="1"/>
            <a:r>
              <a:rPr lang="en-US" sz="1800">
                <a:latin typeface="Segoe UI"/>
                <a:cs typeface="Segoe UI"/>
              </a:rPr>
              <a:t>Are committed to team goals</a:t>
            </a:r>
            <a:endParaRPr lang="en-US" sz="1800">
              <a:ea typeface="Calibri"/>
              <a:cs typeface="Calibri"/>
            </a:endParaRPr>
          </a:p>
          <a:p>
            <a:pPr marL="0" indent="0">
              <a:buNone/>
            </a:pPr>
            <a:endParaRPr lang="en-US" sz="4400" dirty="0">
              <a:ea typeface="Calibri"/>
              <a:cs typeface="Calibri"/>
            </a:endParaRPr>
          </a:p>
        </p:txBody>
      </p:sp>
    </p:spTree>
    <p:extLst>
      <p:ext uri="{BB962C8B-B14F-4D97-AF65-F5344CB8AC3E}">
        <p14:creationId xmlns:p14="http://schemas.microsoft.com/office/powerpoint/2010/main" val="268605202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6C213-0DD0-E3AB-6E5E-14A5B0DDD5F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80096E8-62C7-4835-CBB2-8A3212E7F02F}"/>
              </a:ext>
            </a:extLst>
          </p:cNvPr>
          <p:cNvSpPr>
            <a:spLocks noGrp="1"/>
          </p:cNvSpPr>
          <p:nvPr>
            <p:ph idx="1"/>
          </p:nvPr>
        </p:nvSpPr>
        <p:spPr/>
        <p:txBody>
          <a:bodyPr vert="horz" lIns="91440" tIns="45720" rIns="91440" bIns="45720" rtlCol="0" anchor="t">
            <a:normAutofit/>
          </a:bodyPr>
          <a:lstStyle/>
          <a:p>
            <a:r>
              <a:rPr lang="en-US" b="1"/>
              <a:t>Relevant Skills</a:t>
            </a:r>
            <a:endParaRPr lang="en-US">
              <a:ea typeface="Calibri" panose="020F0502020204030204"/>
              <a:cs typeface="Calibri" panose="020F0502020204030204"/>
            </a:endParaRPr>
          </a:p>
          <a:p>
            <a:r>
              <a:rPr lang="en-US" sz="1800">
                <a:latin typeface="Segoe UI"/>
                <a:cs typeface="Segoe UI"/>
              </a:rPr>
              <a:t>Teams consist of individuals with: </a:t>
            </a:r>
            <a:endParaRPr lang="en-US" sz="1800">
              <a:ea typeface="Calibri"/>
              <a:cs typeface="Calibri"/>
            </a:endParaRPr>
          </a:p>
          <a:p>
            <a:pPr lvl="1"/>
            <a:r>
              <a:rPr lang="en-US" sz="1800" b="1">
                <a:latin typeface="Segoe UI"/>
                <a:cs typeface="Segoe UI"/>
              </a:rPr>
              <a:t>Technical skills</a:t>
            </a:r>
            <a:endParaRPr lang="en-US" sz="1800">
              <a:ea typeface="Calibri"/>
              <a:cs typeface="Calibri"/>
            </a:endParaRPr>
          </a:p>
          <a:p>
            <a:pPr lvl="1"/>
            <a:r>
              <a:rPr lang="en-US" sz="1800" b="1">
                <a:latin typeface="Segoe UI"/>
                <a:cs typeface="Segoe UI"/>
              </a:rPr>
              <a:t>Interpersonal skills</a:t>
            </a:r>
            <a:endParaRPr lang="en-US" sz="1800">
              <a:ea typeface="Calibri"/>
              <a:cs typeface="Calibri"/>
            </a:endParaRPr>
          </a:p>
          <a:p>
            <a:r>
              <a:rPr lang="en-US" sz="1800">
                <a:latin typeface="Segoe UI"/>
                <a:cs typeface="Segoe UI"/>
              </a:rPr>
              <a:t>Both are essential for effective teamwork</a:t>
            </a:r>
            <a:endParaRPr lang="en-US" sz="1800">
              <a:ea typeface="Calibri"/>
              <a:cs typeface="Calibri"/>
            </a:endParaRPr>
          </a:p>
          <a:p>
            <a:r>
              <a:rPr lang="en-US" b="1"/>
              <a:t>Mutual Trust</a:t>
            </a:r>
            <a:endParaRPr lang="en-US" dirty="0">
              <a:ea typeface="Calibri"/>
              <a:cs typeface="Calibri"/>
            </a:endParaRPr>
          </a:p>
          <a:p>
            <a:r>
              <a:rPr lang="en-US" sz="1800">
                <a:latin typeface="Segoe UI"/>
                <a:ea typeface="Calibri"/>
                <a:cs typeface="Segoe UI"/>
              </a:rPr>
              <a:t>High-performing teams have </a:t>
            </a:r>
            <a:r>
              <a:rPr lang="en-US" sz="1800" b="1">
                <a:latin typeface="Segoe UI"/>
                <a:ea typeface="Calibri"/>
                <a:cs typeface="Segoe UI"/>
              </a:rPr>
              <a:t>strong trust among members</a:t>
            </a:r>
            <a:endParaRPr lang="en-US" sz="1800">
              <a:ea typeface="Calibri"/>
              <a:cs typeface="Calibri"/>
            </a:endParaRPr>
          </a:p>
          <a:p>
            <a:r>
              <a:rPr lang="en-US" sz="1800">
                <a:latin typeface="Segoe UI"/>
                <a:ea typeface="Calibri"/>
                <a:cs typeface="Segoe UI"/>
              </a:rPr>
              <a:t>Members believe in each other’s: </a:t>
            </a:r>
            <a:endParaRPr lang="en-US" sz="1800">
              <a:ea typeface="Calibri"/>
              <a:cs typeface="Calibri"/>
            </a:endParaRPr>
          </a:p>
          <a:p>
            <a:pPr lvl="1"/>
            <a:r>
              <a:rPr lang="en-US" sz="1800">
                <a:latin typeface="Segoe UI"/>
                <a:ea typeface="Calibri"/>
                <a:cs typeface="Segoe UI"/>
              </a:rPr>
              <a:t>Ability</a:t>
            </a:r>
            <a:endParaRPr lang="en-US" sz="1800">
              <a:ea typeface="Calibri"/>
              <a:cs typeface="Calibri"/>
            </a:endParaRPr>
          </a:p>
          <a:p>
            <a:pPr lvl="1"/>
            <a:r>
              <a:rPr lang="en-US" sz="1800">
                <a:latin typeface="Segoe UI"/>
                <a:ea typeface="Calibri"/>
                <a:cs typeface="Segoe UI"/>
              </a:rPr>
              <a:t>Integrity</a:t>
            </a:r>
            <a:endParaRPr lang="en-US" sz="1800">
              <a:ea typeface="Calibri"/>
              <a:cs typeface="Calibri"/>
            </a:endParaRPr>
          </a:p>
          <a:p>
            <a:pPr lvl="1"/>
            <a:r>
              <a:rPr lang="en-US" sz="1800">
                <a:latin typeface="Segoe UI"/>
                <a:ea typeface="Calibri"/>
                <a:cs typeface="Segoe UI"/>
              </a:rPr>
              <a:t>Reliability</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294424936"/>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A1044-F41D-8FCF-C2DF-70DB8C209F2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AAF0CEF-E8F0-C699-8B69-015C12CAEBEB}"/>
              </a:ext>
            </a:extLst>
          </p:cNvPr>
          <p:cNvSpPr>
            <a:spLocks noGrp="1"/>
          </p:cNvSpPr>
          <p:nvPr>
            <p:ph idx="1"/>
          </p:nvPr>
        </p:nvSpPr>
        <p:spPr>
          <a:xfrm>
            <a:off x="838200" y="1825625"/>
            <a:ext cx="10515600" cy="4552723"/>
          </a:xfrm>
        </p:spPr>
        <p:txBody>
          <a:bodyPr vert="horz" lIns="91440" tIns="45720" rIns="91440" bIns="45720" rtlCol="0" anchor="t">
            <a:normAutofit lnSpcReduction="10000"/>
          </a:bodyPr>
          <a:lstStyle/>
          <a:p>
            <a:r>
              <a:rPr lang="en-US" b="1"/>
              <a:t>Unified Commitment</a:t>
            </a:r>
            <a:endParaRPr lang="en-US">
              <a:ea typeface="Calibri" panose="020F0502020204030204"/>
              <a:cs typeface="Calibri" panose="020F0502020204030204"/>
            </a:endParaRPr>
          </a:p>
          <a:p>
            <a:r>
              <a:rPr lang="en-US" sz="1800">
                <a:latin typeface="Segoe UI"/>
                <a:cs typeface="Segoe UI"/>
              </a:rPr>
              <a:t>Members show: </a:t>
            </a:r>
            <a:endParaRPr lang="en-US" sz="1800">
              <a:ea typeface="Calibri"/>
              <a:cs typeface="Calibri"/>
            </a:endParaRPr>
          </a:p>
          <a:p>
            <a:pPr lvl="1"/>
            <a:r>
              <a:rPr lang="en-US" sz="1800">
                <a:latin typeface="Segoe UI"/>
                <a:cs typeface="Segoe UI"/>
              </a:rPr>
              <a:t>Strong </a:t>
            </a:r>
            <a:r>
              <a:rPr lang="en-US" sz="1800" b="1">
                <a:latin typeface="Segoe UI"/>
                <a:cs typeface="Segoe UI"/>
              </a:rPr>
              <a:t>loyalty</a:t>
            </a:r>
            <a:r>
              <a:rPr lang="en-US" sz="1800">
                <a:latin typeface="Segoe UI"/>
                <a:cs typeface="Segoe UI"/>
              </a:rPr>
              <a:t> to the team</a:t>
            </a:r>
            <a:endParaRPr lang="en-US" sz="1800">
              <a:ea typeface="Calibri"/>
              <a:cs typeface="Calibri"/>
            </a:endParaRPr>
          </a:p>
          <a:p>
            <a:pPr lvl="1"/>
            <a:r>
              <a:rPr lang="en-US" sz="1800">
                <a:latin typeface="Segoe UI"/>
                <a:cs typeface="Segoe UI"/>
              </a:rPr>
              <a:t>Willingness to put in </a:t>
            </a:r>
            <a:r>
              <a:rPr lang="en-US" sz="1800" b="1">
                <a:latin typeface="Segoe UI"/>
                <a:cs typeface="Segoe UI"/>
              </a:rPr>
              <a:t>extra effort</a:t>
            </a:r>
            <a:endParaRPr lang="en-US" sz="1800">
              <a:ea typeface="Calibri"/>
              <a:cs typeface="Calibri"/>
            </a:endParaRPr>
          </a:p>
          <a:p>
            <a:r>
              <a:rPr lang="en-US" sz="1800">
                <a:latin typeface="Segoe UI"/>
                <a:cs typeface="Segoe UI"/>
              </a:rPr>
              <a:t>Focus on achieving team success</a:t>
            </a:r>
            <a:endParaRPr lang="en-US" sz="1800">
              <a:ea typeface="Calibri"/>
              <a:cs typeface="Calibri"/>
            </a:endParaRPr>
          </a:p>
          <a:p>
            <a:r>
              <a:rPr lang="en-US" b="1"/>
              <a:t>Good Communication</a:t>
            </a:r>
            <a:endParaRPr lang="en-US" dirty="0">
              <a:ea typeface="Calibri"/>
              <a:cs typeface="Calibri"/>
            </a:endParaRPr>
          </a:p>
          <a:p>
            <a:r>
              <a:rPr lang="en-US" sz="1800">
                <a:latin typeface="Segoe UI"/>
                <a:ea typeface="Calibri"/>
                <a:cs typeface="Segoe UI"/>
              </a:rPr>
              <a:t>Effective teams communicate: </a:t>
            </a:r>
            <a:endParaRPr lang="en-US" sz="1800">
              <a:ea typeface="Calibri"/>
              <a:cs typeface="Calibri"/>
            </a:endParaRPr>
          </a:p>
          <a:p>
            <a:pPr lvl="1"/>
            <a:r>
              <a:rPr lang="en-US" sz="1800">
                <a:latin typeface="Segoe UI"/>
                <a:ea typeface="Calibri"/>
                <a:cs typeface="Segoe UI"/>
              </a:rPr>
              <a:t>Clearly and openly</a:t>
            </a:r>
            <a:endParaRPr lang="en-US" sz="1800">
              <a:ea typeface="Calibri"/>
              <a:cs typeface="Calibri"/>
            </a:endParaRPr>
          </a:p>
          <a:p>
            <a:pPr lvl="1"/>
            <a:r>
              <a:rPr lang="en-US" sz="1800">
                <a:latin typeface="Segoe UI"/>
                <a:ea typeface="Calibri"/>
                <a:cs typeface="Segoe UI"/>
              </a:rPr>
              <a:t>Verbally and non-verbally</a:t>
            </a:r>
            <a:endParaRPr lang="en-US" sz="1800">
              <a:ea typeface="Calibri"/>
              <a:cs typeface="Calibri"/>
            </a:endParaRPr>
          </a:p>
          <a:p>
            <a:r>
              <a:rPr lang="en-US" sz="1800">
                <a:latin typeface="Segoe UI"/>
                <a:ea typeface="Calibri"/>
                <a:cs typeface="Segoe UI"/>
              </a:rPr>
              <a:t>Feedback helps: </a:t>
            </a:r>
            <a:endParaRPr lang="en-US" sz="1800">
              <a:ea typeface="Calibri"/>
              <a:cs typeface="Calibri"/>
            </a:endParaRPr>
          </a:p>
          <a:p>
            <a:pPr lvl="1"/>
            <a:r>
              <a:rPr lang="en-US" sz="1800">
                <a:latin typeface="Segoe UI"/>
                <a:ea typeface="Calibri"/>
                <a:cs typeface="Segoe UI"/>
              </a:rPr>
              <a:t>Reduce misunderstandings</a:t>
            </a:r>
            <a:endParaRPr lang="en-US" sz="1800">
              <a:ea typeface="Calibri"/>
              <a:cs typeface="Calibri"/>
            </a:endParaRPr>
          </a:p>
          <a:p>
            <a:pPr lvl="1"/>
            <a:r>
              <a:rPr lang="en-US" sz="1800">
                <a:latin typeface="Segoe UI"/>
                <a:ea typeface="Calibri"/>
                <a:cs typeface="Segoe UI"/>
              </a:rPr>
              <a:t>Improve coordination</a:t>
            </a:r>
            <a:endParaRPr lang="en-US" sz="1800">
              <a:ea typeface="Calibri"/>
              <a:cs typeface="Calibri"/>
            </a:endParaRPr>
          </a:p>
          <a:p>
            <a:r>
              <a:rPr lang="en-US" sz="1800">
                <a:latin typeface="Segoe UI"/>
                <a:ea typeface="Calibri"/>
                <a:cs typeface="Segoe UI"/>
              </a:rPr>
              <a:t>Members can quickly share ideas and feelings</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4109086438"/>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FA195-852C-9F0A-C908-B9ABB319640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5E4C487-E6C4-CFFA-5C5B-FFB6527445F7}"/>
              </a:ext>
            </a:extLst>
          </p:cNvPr>
          <p:cNvSpPr>
            <a:spLocks noGrp="1"/>
          </p:cNvSpPr>
          <p:nvPr>
            <p:ph idx="1"/>
          </p:nvPr>
        </p:nvSpPr>
        <p:spPr>
          <a:xfrm>
            <a:off x="838200" y="1825625"/>
            <a:ext cx="10515600" cy="4688795"/>
          </a:xfrm>
        </p:spPr>
        <p:txBody>
          <a:bodyPr vert="horz" lIns="91440" tIns="45720" rIns="91440" bIns="45720" rtlCol="0" anchor="t">
            <a:normAutofit/>
          </a:bodyPr>
          <a:lstStyle/>
          <a:p>
            <a:r>
              <a:rPr lang="en-US" b="1"/>
              <a:t>Negotiating Skills</a:t>
            </a:r>
            <a:endParaRPr lang="en-US">
              <a:ea typeface="Calibri" panose="020F0502020204030204"/>
              <a:cs typeface="Calibri" panose="020F0502020204030204"/>
            </a:endParaRPr>
          </a:p>
          <a:p>
            <a:r>
              <a:rPr lang="en-US" sz="1600">
                <a:latin typeface="Segoe UI"/>
                <a:cs typeface="Segoe UI"/>
              </a:rPr>
              <a:t>Teams must adapt to: </a:t>
            </a:r>
            <a:endParaRPr lang="en-US" sz="1600">
              <a:ea typeface="Calibri"/>
              <a:cs typeface="Calibri"/>
            </a:endParaRPr>
          </a:p>
          <a:p>
            <a:pPr lvl="1"/>
            <a:r>
              <a:rPr lang="en-US" sz="1600">
                <a:latin typeface="Segoe UI"/>
                <a:cs typeface="Segoe UI"/>
              </a:rPr>
              <a:t>Changing roles and responsibilities</a:t>
            </a:r>
            <a:endParaRPr lang="en-US" sz="1600">
              <a:ea typeface="Calibri"/>
              <a:cs typeface="Calibri"/>
            </a:endParaRPr>
          </a:p>
          <a:p>
            <a:r>
              <a:rPr lang="en-US" sz="1600">
                <a:latin typeface="Segoe UI"/>
                <a:cs typeface="Segoe UI"/>
              </a:rPr>
              <a:t>Members need skills to: </a:t>
            </a:r>
            <a:endParaRPr lang="en-US" sz="1600">
              <a:ea typeface="Calibri"/>
              <a:cs typeface="Calibri"/>
            </a:endParaRPr>
          </a:p>
          <a:p>
            <a:pPr lvl="1"/>
            <a:r>
              <a:rPr lang="en-US" sz="1600">
                <a:latin typeface="Segoe UI"/>
                <a:cs typeface="Segoe UI"/>
              </a:rPr>
              <a:t>Resolve differences</a:t>
            </a:r>
            <a:endParaRPr lang="en-US" sz="1600">
              <a:ea typeface="Calibri"/>
              <a:cs typeface="Calibri"/>
            </a:endParaRPr>
          </a:p>
          <a:p>
            <a:pPr lvl="1"/>
            <a:r>
              <a:rPr lang="en-US" sz="1600">
                <a:latin typeface="Segoe UI"/>
                <a:cs typeface="Segoe UI"/>
              </a:rPr>
              <a:t>Handle conflicts constructively</a:t>
            </a:r>
            <a:endParaRPr lang="en-US" sz="1600">
              <a:ea typeface="Calibri"/>
              <a:cs typeface="Calibri"/>
            </a:endParaRPr>
          </a:p>
          <a:p>
            <a:r>
              <a:rPr lang="en-US" b="1"/>
              <a:t>Appropriate Leadership</a:t>
            </a:r>
            <a:endParaRPr lang="en-US" dirty="0">
              <a:ea typeface="Calibri"/>
              <a:cs typeface="Calibri"/>
            </a:endParaRPr>
          </a:p>
          <a:p>
            <a:r>
              <a:rPr lang="en-US" sz="1600">
                <a:latin typeface="Segoe UI"/>
                <a:ea typeface="Calibri"/>
                <a:cs typeface="Segoe UI"/>
              </a:rPr>
              <a:t>Effective leaders: </a:t>
            </a:r>
            <a:endParaRPr lang="en-US" sz="1600">
              <a:ea typeface="Calibri"/>
              <a:cs typeface="Calibri"/>
            </a:endParaRPr>
          </a:p>
          <a:p>
            <a:pPr lvl="1"/>
            <a:r>
              <a:rPr lang="en-US" sz="1600">
                <a:latin typeface="Segoe UI"/>
                <a:ea typeface="Calibri"/>
                <a:cs typeface="Segoe UI"/>
              </a:rPr>
              <a:t>Guide and support rather than control</a:t>
            </a:r>
            <a:endParaRPr lang="en-US" sz="1600">
              <a:ea typeface="Calibri"/>
              <a:cs typeface="Calibri"/>
            </a:endParaRPr>
          </a:p>
          <a:p>
            <a:pPr lvl="1"/>
            <a:r>
              <a:rPr lang="en-US" sz="1600">
                <a:latin typeface="Segoe UI"/>
                <a:ea typeface="Calibri"/>
                <a:cs typeface="Segoe UI"/>
              </a:rPr>
              <a:t>Act as </a:t>
            </a:r>
            <a:r>
              <a:rPr lang="en-US" sz="1600" b="1">
                <a:latin typeface="Segoe UI"/>
                <a:ea typeface="Calibri"/>
                <a:cs typeface="Segoe UI"/>
              </a:rPr>
              <a:t>coaches and facilitators</a:t>
            </a:r>
            <a:endParaRPr lang="en-US" sz="1600">
              <a:ea typeface="Calibri"/>
              <a:cs typeface="Calibri"/>
            </a:endParaRPr>
          </a:p>
          <a:p>
            <a:r>
              <a:rPr lang="en-US" sz="1600">
                <a:latin typeface="Segoe UI"/>
                <a:ea typeface="Calibri"/>
                <a:cs typeface="Segoe UI"/>
              </a:rPr>
              <a:t>Leaders help by: </a:t>
            </a:r>
            <a:endParaRPr lang="en-US" sz="1600">
              <a:ea typeface="Calibri"/>
              <a:cs typeface="Calibri"/>
            </a:endParaRPr>
          </a:p>
          <a:p>
            <a:pPr lvl="1"/>
            <a:r>
              <a:rPr lang="en-US" sz="1600">
                <a:latin typeface="Segoe UI"/>
                <a:ea typeface="Calibri"/>
                <a:cs typeface="Segoe UI"/>
              </a:rPr>
              <a:t>Clarifying goals</a:t>
            </a:r>
            <a:endParaRPr lang="en-US" sz="1600">
              <a:ea typeface="Calibri"/>
              <a:cs typeface="Calibri"/>
            </a:endParaRPr>
          </a:p>
          <a:p>
            <a:pPr lvl="1"/>
            <a:r>
              <a:rPr lang="en-US" sz="1600">
                <a:latin typeface="Segoe UI"/>
                <a:ea typeface="Calibri"/>
                <a:cs typeface="Segoe UI"/>
              </a:rPr>
              <a:t>Building confidence</a:t>
            </a:r>
            <a:endParaRPr lang="en-US" sz="1600">
              <a:ea typeface="Calibri"/>
              <a:cs typeface="Calibri"/>
            </a:endParaRPr>
          </a:p>
          <a:p>
            <a:pPr lvl="1"/>
            <a:r>
              <a:rPr lang="en-US" sz="1600" dirty="0">
                <a:latin typeface="Segoe UI"/>
                <a:ea typeface="Calibri"/>
                <a:cs typeface="Segoe UI"/>
              </a:rPr>
              <a:t>Helping members </a:t>
            </a:r>
            <a:r>
              <a:rPr lang="en-US" sz="1600" dirty="0" err="1">
                <a:latin typeface="Segoe UI"/>
                <a:ea typeface="Calibri"/>
                <a:cs typeface="Segoe UI"/>
              </a:rPr>
              <a:t>realise</a:t>
            </a:r>
            <a:r>
              <a:rPr lang="en-US" sz="1600" dirty="0">
                <a:latin typeface="Segoe UI"/>
                <a:ea typeface="Calibri"/>
                <a:cs typeface="Segoe UI"/>
              </a:rPr>
              <a:t> potential</a:t>
            </a:r>
            <a:endParaRPr lang="en-US" sz="16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425819894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D787E-7A7B-C656-3B32-0DB07A49FA9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F0E4C6A-B230-1903-89FE-1650AB920BAE}"/>
              </a:ext>
            </a:extLst>
          </p:cNvPr>
          <p:cNvSpPr>
            <a:spLocks noGrp="1"/>
          </p:cNvSpPr>
          <p:nvPr>
            <p:ph idx="1"/>
          </p:nvPr>
        </p:nvSpPr>
        <p:spPr/>
        <p:txBody>
          <a:bodyPr vert="horz" lIns="91440" tIns="45720" rIns="91440" bIns="45720" rtlCol="0" anchor="t">
            <a:normAutofit fontScale="92500" lnSpcReduction="10000"/>
          </a:bodyPr>
          <a:lstStyle/>
          <a:p>
            <a:r>
              <a:rPr lang="en-US" b="1"/>
              <a:t>Internal and External Support</a:t>
            </a:r>
            <a:endParaRPr lang="en-US">
              <a:ea typeface="Calibri" panose="020F0502020204030204"/>
              <a:cs typeface="Calibri" panose="020F0502020204030204"/>
            </a:endParaRPr>
          </a:p>
          <a:p>
            <a:r>
              <a:rPr lang="en-US" sz="1600">
                <a:latin typeface="Segoe UI"/>
                <a:cs typeface="Segoe UI"/>
              </a:rPr>
              <a:t>Effective teams need a </a:t>
            </a:r>
            <a:r>
              <a:rPr lang="en-US" sz="1600" b="1">
                <a:latin typeface="Segoe UI"/>
                <a:cs typeface="Segoe UI"/>
              </a:rPr>
              <a:t>supportive environment</a:t>
            </a:r>
            <a:r>
              <a:rPr lang="en-US" sz="1600">
                <a:latin typeface="Segoe UI"/>
                <a:cs typeface="Segoe UI"/>
              </a:rPr>
              <a:t>:</a:t>
            </a:r>
            <a:endParaRPr lang="en-US" sz="1600">
              <a:ea typeface="Calibri"/>
              <a:cs typeface="Calibri"/>
            </a:endParaRPr>
          </a:p>
          <a:p>
            <a:pPr lvl="1"/>
            <a:r>
              <a:rPr lang="en-US" sz="1600">
                <a:latin typeface="Segoe UI"/>
                <a:cs typeface="Segoe UI"/>
              </a:rPr>
              <a:t>Proper training</a:t>
            </a:r>
            <a:endParaRPr lang="en-US" sz="1600">
              <a:ea typeface="Calibri"/>
              <a:cs typeface="Calibri"/>
            </a:endParaRPr>
          </a:p>
          <a:p>
            <a:pPr lvl="1"/>
            <a:r>
              <a:rPr lang="en-US" sz="1600">
                <a:latin typeface="Segoe UI"/>
                <a:cs typeface="Segoe UI"/>
              </a:rPr>
              <a:t>Clear performance measurement systems</a:t>
            </a:r>
            <a:endParaRPr lang="en-US" sz="1600">
              <a:ea typeface="Calibri"/>
              <a:cs typeface="Calibri"/>
            </a:endParaRPr>
          </a:p>
          <a:p>
            <a:pPr lvl="1"/>
            <a:r>
              <a:rPr lang="en-US" sz="1600">
                <a:latin typeface="Segoe UI"/>
                <a:cs typeface="Segoe UI"/>
              </a:rPr>
              <a:t>Reward and incentive systems</a:t>
            </a:r>
            <a:endParaRPr lang="en-US" sz="1600">
              <a:ea typeface="Calibri"/>
              <a:cs typeface="Calibri"/>
            </a:endParaRPr>
          </a:p>
          <a:p>
            <a:pPr lvl="1"/>
            <a:r>
              <a:rPr lang="en-US" sz="1600">
                <a:latin typeface="Segoe UI"/>
                <a:cs typeface="Segoe UI"/>
              </a:rPr>
              <a:t>Strong HR support</a:t>
            </a:r>
            <a:endParaRPr lang="en-US" sz="1600">
              <a:ea typeface="Calibri"/>
              <a:cs typeface="Calibri"/>
            </a:endParaRPr>
          </a:p>
          <a:p>
            <a:r>
              <a:rPr lang="en-US" sz="1600">
                <a:latin typeface="Segoe UI"/>
                <a:cs typeface="Segoe UI"/>
              </a:rPr>
              <a:t>External support from management includes:</a:t>
            </a:r>
            <a:endParaRPr lang="en-US" sz="1600">
              <a:ea typeface="Calibri"/>
              <a:cs typeface="Calibri"/>
            </a:endParaRPr>
          </a:p>
          <a:p>
            <a:pPr lvl="1"/>
            <a:r>
              <a:rPr lang="en-US" sz="1600">
                <a:latin typeface="Segoe UI"/>
                <a:cs typeface="Segoe UI"/>
              </a:rPr>
              <a:t>Providing necessary </a:t>
            </a:r>
            <a:r>
              <a:rPr lang="en-US" sz="1600" b="1">
                <a:latin typeface="Segoe UI"/>
                <a:cs typeface="Segoe UI"/>
              </a:rPr>
              <a:t>resources</a:t>
            </a:r>
            <a:endParaRPr lang="en-US" sz="1600">
              <a:ea typeface="Calibri"/>
              <a:cs typeface="Calibri"/>
            </a:endParaRPr>
          </a:p>
          <a:p>
            <a:pPr lvl="1"/>
            <a:r>
              <a:rPr lang="en-US" sz="1600">
                <a:latin typeface="Segoe UI"/>
                <a:cs typeface="Segoe UI"/>
              </a:rPr>
              <a:t>Enabling the team to perform effectively</a:t>
            </a:r>
            <a:endParaRPr lang="en-US" sz="1600">
              <a:ea typeface="Calibri"/>
              <a:cs typeface="Calibri"/>
            </a:endParaRPr>
          </a:p>
          <a:p>
            <a:r>
              <a:rPr lang="en-US" b="1"/>
              <a:t>Key Takeaway</a:t>
            </a:r>
            <a:endParaRPr lang="en-US" dirty="0">
              <a:ea typeface="Calibri"/>
              <a:cs typeface="Calibri"/>
            </a:endParaRPr>
          </a:p>
          <a:p>
            <a:r>
              <a:rPr lang="en-US" sz="1600">
                <a:latin typeface="Segoe UI"/>
                <a:ea typeface="Calibri"/>
                <a:cs typeface="Segoe UI"/>
              </a:rPr>
              <a:t>High-performing teams require a combination of: </a:t>
            </a:r>
            <a:endParaRPr lang="en-US" sz="1600">
              <a:ea typeface="Calibri"/>
              <a:cs typeface="Calibri"/>
            </a:endParaRPr>
          </a:p>
          <a:p>
            <a:pPr lvl="1"/>
            <a:r>
              <a:rPr lang="en-US" sz="1600">
                <a:latin typeface="Segoe UI"/>
                <a:ea typeface="Calibri"/>
                <a:cs typeface="Segoe UI"/>
              </a:rPr>
              <a:t>Clear direction</a:t>
            </a:r>
            <a:endParaRPr lang="en-US" sz="1600">
              <a:ea typeface="Calibri"/>
              <a:cs typeface="Calibri"/>
            </a:endParaRPr>
          </a:p>
          <a:p>
            <a:pPr lvl="1"/>
            <a:r>
              <a:rPr lang="en-US" sz="1600">
                <a:latin typeface="Segoe UI"/>
                <a:ea typeface="Calibri"/>
                <a:cs typeface="Segoe UI"/>
              </a:rPr>
              <a:t>Skilled and trusting members</a:t>
            </a:r>
            <a:endParaRPr lang="en-US" sz="1600">
              <a:ea typeface="Calibri"/>
              <a:cs typeface="Calibri"/>
            </a:endParaRPr>
          </a:p>
          <a:p>
            <a:pPr lvl="1"/>
            <a:r>
              <a:rPr lang="en-US" sz="1600" dirty="0">
                <a:latin typeface="Segoe UI"/>
                <a:ea typeface="Calibri"/>
                <a:cs typeface="Segoe UI"/>
              </a:rPr>
              <a:t>Strong communication and leadership</a:t>
            </a:r>
            <a:endParaRPr lang="en-US" sz="1600">
              <a:ea typeface="Calibri"/>
              <a:cs typeface="Calibri"/>
            </a:endParaRPr>
          </a:p>
          <a:p>
            <a:pPr lvl="1"/>
            <a:r>
              <a:rPr lang="en-US" sz="1600" dirty="0" err="1">
                <a:latin typeface="Segoe UI"/>
                <a:ea typeface="Calibri"/>
                <a:cs typeface="Segoe UI"/>
              </a:rPr>
              <a:t>Organisational</a:t>
            </a:r>
            <a:r>
              <a:rPr lang="en-US" sz="1600" dirty="0">
                <a:latin typeface="Segoe UI"/>
                <a:ea typeface="Calibri"/>
                <a:cs typeface="Segoe UI"/>
              </a:rPr>
              <a:t> support</a:t>
            </a:r>
            <a:endParaRPr lang="en-US" sz="1600">
              <a:ea typeface="Calibri"/>
              <a:cs typeface="Calibri"/>
            </a:endParaRPr>
          </a:p>
          <a:p>
            <a:pPr marL="0" indent="0">
              <a:buNone/>
            </a:pPr>
            <a:endParaRPr lang="en-US" sz="3600" dirty="0">
              <a:ea typeface="Calibri"/>
              <a:cs typeface="Calibri"/>
            </a:endParaRPr>
          </a:p>
        </p:txBody>
      </p:sp>
    </p:spTree>
    <p:extLst>
      <p:ext uri="{BB962C8B-B14F-4D97-AF65-F5344CB8AC3E}">
        <p14:creationId xmlns:p14="http://schemas.microsoft.com/office/powerpoint/2010/main" val="48077958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0CB197B-FBA4-2ABC-9E44-9069AE8254E1}"/>
              </a:ext>
            </a:extLst>
          </p:cNvPr>
          <p:cNvPicPr>
            <a:picLocks noChangeAspect="1"/>
          </p:cNvPicPr>
          <p:nvPr/>
        </p:nvPicPr>
        <p:blipFill>
          <a:blip r:embed="rId2"/>
          <a:stretch>
            <a:fillRect/>
          </a:stretch>
        </p:blipFill>
        <p:spPr>
          <a:xfrm>
            <a:off x="457200" y="2117979"/>
            <a:ext cx="11277600" cy="2622042"/>
          </a:xfrm>
          <a:prstGeom prst="rect">
            <a:avLst/>
          </a:prstGeom>
        </p:spPr>
      </p:pic>
    </p:spTree>
    <p:extLst>
      <p:ext uri="{BB962C8B-B14F-4D97-AF65-F5344CB8AC3E}">
        <p14:creationId xmlns:p14="http://schemas.microsoft.com/office/powerpoint/2010/main" val="194321512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888962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d4f6ffa-9f28-4e2a-a23f-4264c91c95c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8FB5106338644429E3BDE2B2F67710C" ma:contentTypeVersion="15" ma:contentTypeDescription="Create a new document." ma:contentTypeScope="" ma:versionID="13790e53ab4c2e5fb249e1b43a37cc05">
  <xsd:schema xmlns:xsd="http://www.w3.org/2001/XMLSchema" xmlns:xs="http://www.w3.org/2001/XMLSchema" xmlns:p="http://schemas.microsoft.com/office/2006/metadata/properties" xmlns:ns3="0d4f6ffa-9f28-4e2a-a23f-4264c91c95c3" xmlns:ns4="a5bd8bae-d77b-4579-b242-1f3afbf66184" targetNamespace="http://schemas.microsoft.com/office/2006/metadata/properties" ma:root="true" ma:fieldsID="74bbbab3657a1574bc8114e59ff2e58c" ns3:_="" ns4:_="">
    <xsd:import namespace="0d4f6ffa-9f28-4e2a-a23f-4264c91c95c3"/>
    <xsd:import namespace="a5bd8bae-d77b-4579-b242-1f3afbf66184"/>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ObjectDetectorVersions" minOccurs="0"/>
                <xsd:element ref="ns3:MediaLengthInSecond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4f6ffa-9f28-4e2a-a23f-4264c91c95c3"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5bd8bae-d77b-4579-b242-1f3afbf66184"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B34352-692B-4809-B3BF-29EA2C7FA86F}">
  <ds:schemaRefs>
    <ds:schemaRef ds:uri="0d4f6ffa-9f28-4e2a-a23f-4264c91c95c3"/>
    <ds:schemaRef ds:uri="a5bd8bae-d77b-4579-b242-1f3afbf6618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42FC5CEB-4540-4A2B-8BDF-EF6C0ADC61F3}">
  <ds:schemaRefs>
    <ds:schemaRef ds:uri="http://schemas.microsoft.com/sharepoint/v3/contenttype/forms"/>
  </ds:schemaRefs>
</ds:datastoreItem>
</file>

<file path=customXml/itemProps3.xml><?xml version="1.0" encoding="utf-8"?>
<ds:datastoreItem xmlns:ds="http://schemas.openxmlformats.org/officeDocument/2006/customXml" ds:itemID="{C1B3FD4C-CA9C-44F0-A49B-09183A79512C}">
  <ds:schemaRefs>
    <ds:schemaRef ds:uri="0d4f6ffa-9f28-4e2a-a23f-4264c91c95c3"/>
    <ds:schemaRef ds:uri="a5bd8bae-d77b-4579-b242-1f3afbf6618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4</Words>
  <Application>Microsoft Office PowerPoint</Application>
  <PresentationFormat>Widescreen</PresentationFormat>
  <Paragraphs>2</Paragraphs>
  <Slides>86</Slides>
  <Notes>0</Notes>
  <HiddenSlides>0</HiddenSlides>
  <MMClips>0</MMClips>
  <ScaleCrop>false</ScaleCrop>
  <HeadingPairs>
    <vt:vector size="4" baseType="variant">
      <vt:variant>
        <vt:lpstr>Theme</vt:lpstr>
      </vt:variant>
      <vt:variant>
        <vt:i4>1</vt:i4>
      </vt:variant>
      <vt:variant>
        <vt:lpstr>Slide Titles</vt:lpstr>
      </vt:variant>
      <vt:variant>
        <vt:i4>86</vt:i4>
      </vt:variant>
    </vt:vector>
  </HeadingPairs>
  <TitlesOfParts>
    <vt:vector size="87" baseType="lpstr">
      <vt:lpstr>Office Theme</vt:lpstr>
      <vt:lpstr>Session 6</vt:lpstr>
      <vt:lpstr> Learning Objectives </vt:lpstr>
      <vt:lpstr>Case Application: Self-Management at Tata Marcopolo</vt:lpstr>
      <vt:lpstr>PowerPoint Presentation</vt:lpstr>
      <vt:lpstr>PowerPoint Presentation</vt:lpstr>
      <vt:lpstr>PowerPoint Presentation</vt:lpstr>
      <vt:lpstr>Discussion Questions</vt:lpstr>
      <vt:lpstr> Q1. What are the challenges of self-managed teams at TTM? How should it deal with them? </vt:lpstr>
      <vt:lpstr> How TTM Should Deal with These Challenges </vt:lpstr>
      <vt:lpstr> Q2. What factors should be considered when implementing self-managed teams? </vt:lpstr>
      <vt:lpstr>  Q3. Would the different group development stages apply to this team? How?  </vt:lpstr>
      <vt:lpstr>PowerPoint Presentation</vt:lpstr>
      <vt:lpstr> Q4. Did TTM implement self-managed teams well? Why? </vt:lpstr>
      <vt:lpstr> Final Evaluation </vt:lpstr>
      <vt:lpstr>Groups and Group Development</vt:lpstr>
      <vt:lpstr>5 stages of Group Development</vt:lpstr>
      <vt:lpstr> Forming Stage </vt:lpstr>
      <vt:lpstr> Storming Stage </vt:lpstr>
      <vt:lpstr> Norming Stage </vt:lpstr>
      <vt:lpstr> Performing Stage </vt:lpstr>
      <vt:lpstr> Adjourning Stage </vt:lpstr>
      <vt:lpstr> Additional Key Points </vt:lpstr>
      <vt:lpstr>External Factors</vt:lpstr>
      <vt:lpstr>PowerPoint Presentation</vt:lpstr>
      <vt:lpstr>Group’s Performance</vt:lpstr>
      <vt:lpstr> Group’s Performance </vt:lpstr>
      <vt:lpstr> Group Structure (Overview) </vt:lpstr>
      <vt:lpstr>Roles</vt:lpstr>
      <vt:lpstr>Norms</vt:lpstr>
      <vt:lpstr> Conformity </vt:lpstr>
      <vt:lpstr> Status Systems </vt:lpstr>
      <vt:lpstr> Group Size </vt:lpstr>
      <vt:lpstr> Group Cohesiveness </vt:lpstr>
      <vt:lpstr>Key Takeaway</vt:lpstr>
      <vt:lpstr> Group Processes (Overview) </vt:lpstr>
      <vt:lpstr> Group Decision Making </vt:lpstr>
      <vt:lpstr> Effectiveness of Group Decisions </vt:lpstr>
      <vt:lpstr>PowerPoint Presentation</vt:lpstr>
      <vt:lpstr>PowerPoint Presentation</vt:lpstr>
      <vt:lpstr>Analysis of the Scenario </vt:lpstr>
      <vt:lpstr>Suggestions for Fran to Manage the Conflict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Analysis of the Scenario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Final Recommendation (Summary) </vt:lpstr>
      <vt:lpstr>  Conflict Management </vt:lpstr>
      <vt:lpstr> Types of Work Conflict </vt:lpstr>
      <vt:lpstr> Key Insights </vt:lpstr>
      <vt:lpstr> Group Tasks </vt:lpstr>
      <vt:lpstr> Key Factors Affecting Group Effectiveness </vt:lpstr>
      <vt:lpstr>PowerPoint Presentation</vt:lpstr>
      <vt:lpstr>PowerPoint Presentation</vt:lpstr>
      <vt:lpstr>PowerPoint Presentation</vt:lpstr>
      <vt:lpstr>PowerPoint Presentation</vt:lpstr>
      <vt:lpstr>PowerPoint Presentation</vt:lpstr>
      <vt:lpstr> Difference Between Groups and Teams </vt:lpstr>
      <vt:lpstr>PowerPoint Presentation</vt:lpstr>
      <vt:lpstr> Types of Work Teams (Overview) </vt:lpstr>
      <vt:lpstr> Problem-Solving Teams </vt:lpstr>
      <vt:lpstr> Self-Managed Work Teams </vt:lpstr>
      <vt:lpstr> Cross-Functional Teams </vt:lpstr>
      <vt:lpstr>Virtual Teams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Moutushi Tanha</dc:creator>
  <cp:lastModifiedBy>Moutushi Tanha</cp:lastModifiedBy>
  <cp:revision>769</cp:revision>
  <dcterms:created xsi:type="dcterms:W3CDTF">2024-03-26T08:47:38Z</dcterms:created>
  <dcterms:modified xsi:type="dcterms:W3CDTF">2026-05-20T13:37:56Z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0x01010098FB5106338644429E3BDE2B2F67710C</vt:lpwstr>
  </property>
</Properties>
</file>