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27" r:id="rId1"/>
  </p:sldMasterIdLst>
  <p:notesMasterIdLst>
    <p:notesMasterId r:id="rId29"/>
  </p:notesMasterIdLst>
  <p:sldIdLst>
    <p:sldId id="256" r:id="rId2"/>
    <p:sldId id="257" r:id="rId3"/>
    <p:sldId id="272" r:id="rId4"/>
    <p:sldId id="273" r:id="rId5"/>
    <p:sldId id="275" r:id="rId6"/>
    <p:sldId id="276" r:id="rId7"/>
    <p:sldId id="277" r:id="rId8"/>
    <p:sldId id="278" r:id="rId9"/>
    <p:sldId id="285" r:id="rId10"/>
    <p:sldId id="281" r:id="rId11"/>
    <p:sldId id="283" r:id="rId12"/>
    <p:sldId id="268" r:id="rId13"/>
    <p:sldId id="286" r:id="rId14"/>
    <p:sldId id="287" r:id="rId15"/>
    <p:sldId id="262" r:id="rId16"/>
    <p:sldId id="288" r:id="rId17"/>
    <p:sldId id="263" r:id="rId18"/>
    <p:sldId id="290" r:id="rId19"/>
    <p:sldId id="289" r:id="rId20"/>
    <p:sldId id="265" r:id="rId21"/>
    <p:sldId id="266" r:id="rId22"/>
    <p:sldId id="291" r:id="rId23"/>
    <p:sldId id="292" r:id="rId24"/>
    <p:sldId id="293" r:id="rId25"/>
    <p:sldId id="294" r:id="rId26"/>
    <p:sldId id="295" r:id="rId27"/>
    <p:sldId id="267" r:id="rId2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55347A9-F68E-F6BE-5900-B34065A7A822}" v="101" dt="2023-02-28T15:15:16.096"/>
    <p1510:client id="{4B4C6724-89CC-0029-B4B7-0431FEEBBC95}" v="339" dt="2023-02-28T18:28:38.459"/>
    <p1510:client id="{608E2FD2-EE0A-A4E3-1363-50DF1E71914D}" v="256" dt="2023-02-28T22:46:54.310"/>
    <p1510:client id="{6DCFAB5B-EB69-90DA-2138-1A0A3EDEE70B}" v="876" dt="2023-03-01T19:55:42.651"/>
    <p1510:client id="{A99B389C-8C42-FB4E-A712-325340AD94B2}" v="51" dt="2023-02-28T20:50:59.518"/>
    <p1510:client id="{D64D6C91-2CE0-195F-19F9-5CF8A7545915}" v="93" dt="2023-03-01T21:17:54.163"/>
    <p1510:client id="{E722B19C-D215-8533-9156-D307F155A0EE}" v="147" dt="2023-03-01T13:01:59.85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428" autoAdjust="0"/>
    <p:restoredTop sz="80000" autoAdjust="0"/>
  </p:normalViewPr>
  <p:slideViewPr>
    <p:cSldViewPr snapToGrid="0">
      <p:cViewPr>
        <p:scale>
          <a:sx n="65" d="100"/>
          <a:sy n="65" d="100"/>
        </p:scale>
        <p:origin x="1109" y="67"/>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 Id="rId8" Type="http://schemas.openxmlformats.org/officeDocument/2006/relationships/slide" Target="slides/slide7.xml"/></Relationships>
</file>

<file path=ppt/diagrams/_rels/data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4" Type="http://schemas.openxmlformats.org/officeDocument/2006/relationships/image" Target="../media/image9.svg"/></Relationships>
</file>

<file path=ppt/diagrams/_rels/drawing1.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4" Type="http://schemas.openxmlformats.org/officeDocument/2006/relationships/image" Target="../media/image9.svg"/></Relationships>
</file>

<file path=ppt/diagrams/colors1.xml><?xml version="1.0" encoding="utf-8"?>
<dgm:colorsDef xmlns:dgm="http://schemas.openxmlformats.org/drawingml/2006/diagram" xmlns:a="http://schemas.openxmlformats.org/drawingml/2006/main" uniqueId="urn:microsoft.com/office/officeart/2018/5/colors/Iconchunking_neutralbg_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a:alpha val="0"/>
      </a:schemeClr>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6A8E6F1-38F7-4E33-958C-98CE1ED0F8C5}" type="doc">
      <dgm:prSet loTypeId="urn:microsoft.com/office/officeart/2018/2/layout/IconLabelList" loCatId="icon" qsTypeId="urn:microsoft.com/office/officeart/2005/8/quickstyle/simple1" qsCatId="simple" csTypeId="urn:microsoft.com/office/officeart/2018/5/colors/Iconchunking_neutralbg_accent2_2" csCatId="accent2" phldr="1"/>
      <dgm:spPr/>
      <dgm:t>
        <a:bodyPr/>
        <a:lstStyle/>
        <a:p>
          <a:endParaRPr lang="en-US"/>
        </a:p>
      </dgm:t>
    </dgm:pt>
    <dgm:pt modelId="{63C4E4A6-A4F3-46F6-9A7B-449B6D32DFD9}">
      <dgm:prSet/>
      <dgm:spPr/>
      <dgm:t>
        <a:bodyPr/>
        <a:lstStyle/>
        <a:p>
          <a:r>
            <a:rPr lang="en-GB" dirty="0">
              <a:latin typeface="Calibri" panose="020F0502020204030204" pitchFamily="34" charset="0"/>
              <a:cs typeface="Calibri" panose="020F0502020204030204" pitchFamily="34" charset="0"/>
            </a:rPr>
            <a:t>Thank You for Listening</a:t>
          </a:r>
          <a:endParaRPr lang="en-US" dirty="0">
            <a:latin typeface="Calibri" panose="020F0502020204030204" pitchFamily="34" charset="0"/>
            <a:cs typeface="Calibri" panose="020F0502020204030204" pitchFamily="34" charset="0"/>
          </a:endParaRPr>
        </a:p>
      </dgm:t>
    </dgm:pt>
    <dgm:pt modelId="{0DF7E35A-D749-44CD-8A42-57DC2766D685}" type="parTrans" cxnId="{FA864736-3264-47DB-BE8C-8FAEC9B536F2}">
      <dgm:prSet/>
      <dgm:spPr/>
      <dgm:t>
        <a:bodyPr/>
        <a:lstStyle/>
        <a:p>
          <a:endParaRPr lang="en-US"/>
        </a:p>
      </dgm:t>
    </dgm:pt>
    <dgm:pt modelId="{7CCC7B44-DF28-4B31-8852-C58A04AFFC0C}" type="sibTrans" cxnId="{FA864736-3264-47DB-BE8C-8FAEC9B536F2}">
      <dgm:prSet/>
      <dgm:spPr/>
      <dgm:t>
        <a:bodyPr/>
        <a:lstStyle/>
        <a:p>
          <a:endParaRPr lang="en-US"/>
        </a:p>
      </dgm:t>
    </dgm:pt>
    <dgm:pt modelId="{A4EAD6E2-EB65-483C-A5CB-05B3A9EB5893}">
      <dgm:prSet/>
      <dgm:spPr/>
      <dgm:t>
        <a:bodyPr/>
        <a:lstStyle/>
        <a:p>
          <a:r>
            <a:rPr lang="en-GB" dirty="0">
              <a:latin typeface="Calibri" panose="020F0502020204030204" pitchFamily="34" charset="0"/>
              <a:cs typeface="Calibri" panose="020F0502020204030204" pitchFamily="34" charset="0"/>
            </a:rPr>
            <a:t>Any questions?</a:t>
          </a:r>
          <a:endParaRPr lang="en-US" dirty="0">
            <a:latin typeface="Calibri" panose="020F0502020204030204" pitchFamily="34" charset="0"/>
            <a:cs typeface="Calibri" panose="020F0502020204030204" pitchFamily="34" charset="0"/>
          </a:endParaRPr>
        </a:p>
      </dgm:t>
    </dgm:pt>
    <dgm:pt modelId="{9385C7D5-807A-4F83-9860-9582BBABD3EE}" type="parTrans" cxnId="{B3CD9494-8B2F-4834-BECE-3BEB21DA0B3C}">
      <dgm:prSet/>
      <dgm:spPr/>
      <dgm:t>
        <a:bodyPr/>
        <a:lstStyle/>
        <a:p>
          <a:endParaRPr lang="en-US"/>
        </a:p>
      </dgm:t>
    </dgm:pt>
    <dgm:pt modelId="{C326131C-9BFA-4B9E-9DF0-9699C459E002}" type="sibTrans" cxnId="{B3CD9494-8B2F-4834-BECE-3BEB21DA0B3C}">
      <dgm:prSet/>
      <dgm:spPr/>
      <dgm:t>
        <a:bodyPr/>
        <a:lstStyle/>
        <a:p>
          <a:endParaRPr lang="en-US"/>
        </a:p>
      </dgm:t>
    </dgm:pt>
    <dgm:pt modelId="{7F39A06C-9EB6-4569-AB78-E8334764977C}" type="pres">
      <dgm:prSet presAssocID="{E6A8E6F1-38F7-4E33-958C-98CE1ED0F8C5}" presName="root" presStyleCnt="0">
        <dgm:presLayoutVars>
          <dgm:dir/>
          <dgm:resizeHandles val="exact"/>
        </dgm:presLayoutVars>
      </dgm:prSet>
      <dgm:spPr/>
    </dgm:pt>
    <dgm:pt modelId="{C2D3214D-28D9-4484-AB21-8E1790BC6BA3}" type="pres">
      <dgm:prSet presAssocID="{63C4E4A6-A4F3-46F6-9A7B-449B6D32DFD9}" presName="compNode" presStyleCnt="0"/>
      <dgm:spPr/>
    </dgm:pt>
    <dgm:pt modelId="{FD935ECD-C094-4CD7-8F32-8CED5063E88A}" type="pres">
      <dgm:prSet presAssocID="{63C4E4A6-A4F3-46F6-9A7B-449B6D32DFD9}"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miling Face with No Fill"/>
        </a:ext>
      </dgm:extLst>
    </dgm:pt>
    <dgm:pt modelId="{3FCBA3D9-E2D2-4186-8919-7DFAD9E0B123}" type="pres">
      <dgm:prSet presAssocID="{63C4E4A6-A4F3-46F6-9A7B-449B6D32DFD9}" presName="spaceRect" presStyleCnt="0"/>
      <dgm:spPr/>
    </dgm:pt>
    <dgm:pt modelId="{1B0758C1-CDFC-4134-80EE-CB649BB49898}" type="pres">
      <dgm:prSet presAssocID="{63C4E4A6-A4F3-46F6-9A7B-449B6D32DFD9}" presName="textRect" presStyleLbl="revTx" presStyleIdx="0" presStyleCnt="2">
        <dgm:presLayoutVars>
          <dgm:chMax val="1"/>
          <dgm:chPref val="1"/>
        </dgm:presLayoutVars>
      </dgm:prSet>
      <dgm:spPr/>
    </dgm:pt>
    <dgm:pt modelId="{92276C57-CD18-4B80-A83D-5825E354AAA8}" type="pres">
      <dgm:prSet presAssocID="{7CCC7B44-DF28-4B31-8852-C58A04AFFC0C}" presName="sibTrans" presStyleCnt="0"/>
      <dgm:spPr/>
    </dgm:pt>
    <dgm:pt modelId="{2E317DA1-422C-47C0-A35E-BBD59657E3B5}" type="pres">
      <dgm:prSet presAssocID="{A4EAD6E2-EB65-483C-A5CB-05B3A9EB5893}" presName="compNode" presStyleCnt="0"/>
      <dgm:spPr/>
    </dgm:pt>
    <dgm:pt modelId="{1D463C96-523F-4904-9AF8-1B21C4A2E635}" type="pres">
      <dgm:prSet presAssocID="{A4EAD6E2-EB65-483C-A5CB-05B3A9EB5893}"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Question mark"/>
        </a:ext>
      </dgm:extLst>
    </dgm:pt>
    <dgm:pt modelId="{A1BBF104-8C5F-464B-A7B3-EA649ECB07B2}" type="pres">
      <dgm:prSet presAssocID="{A4EAD6E2-EB65-483C-A5CB-05B3A9EB5893}" presName="spaceRect" presStyleCnt="0"/>
      <dgm:spPr/>
    </dgm:pt>
    <dgm:pt modelId="{13618F79-7D4B-4C15-87C2-FF230C43DFC8}" type="pres">
      <dgm:prSet presAssocID="{A4EAD6E2-EB65-483C-A5CB-05B3A9EB5893}" presName="textRect" presStyleLbl="revTx" presStyleIdx="1" presStyleCnt="2">
        <dgm:presLayoutVars>
          <dgm:chMax val="1"/>
          <dgm:chPref val="1"/>
        </dgm:presLayoutVars>
      </dgm:prSet>
      <dgm:spPr/>
    </dgm:pt>
  </dgm:ptLst>
  <dgm:cxnLst>
    <dgm:cxn modelId="{FA864736-3264-47DB-BE8C-8FAEC9B536F2}" srcId="{E6A8E6F1-38F7-4E33-958C-98CE1ED0F8C5}" destId="{63C4E4A6-A4F3-46F6-9A7B-449B6D32DFD9}" srcOrd="0" destOrd="0" parTransId="{0DF7E35A-D749-44CD-8A42-57DC2766D685}" sibTransId="{7CCC7B44-DF28-4B31-8852-C58A04AFFC0C}"/>
    <dgm:cxn modelId="{D56B3972-A916-43B9-BF91-6D96F12D0F15}" type="presOf" srcId="{A4EAD6E2-EB65-483C-A5CB-05B3A9EB5893}" destId="{13618F79-7D4B-4C15-87C2-FF230C43DFC8}" srcOrd="0" destOrd="0" presId="urn:microsoft.com/office/officeart/2018/2/layout/IconLabelList"/>
    <dgm:cxn modelId="{1565BF87-A08B-4B44-B968-8164B999AD41}" type="presOf" srcId="{E6A8E6F1-38F7-4E33-958C-98CE1ED0F8C5}" destId="{7F39A06C-9EB6-4569-AB78-E8334764977C}" srcOrd="0" destOrd="0" presId="urn:microsoft.com/office/officeart/2018/2/layout/IconLabelList"/>
    <dgm:cxn modelId="{B3CD9494-8B2F-4834-BECE-3BEB21DA0B3C}" srcId="{E6A8E6F1-38F7-4E33-958C-98CE1ED0F8C5}" destId="{A4EAD6E2-EB65-483C-A5CB-05B3A9EB5893}" srcOrd="1" destOrd="0" parTransId="{9385C7D5-807A-4F83-9860-9582BBABD3EE}" sibTransId="{C326131C-9BFA-4B9E-9DF0-9699C459E002}"/>
    <dgm:cxn modelId="{73FDD0B6-1F6F-4654-A8F7-4DA798D6FBB6}" type="presOf" srcId="{63C4E4A6-A4F3-46F6-9A7B-449B6D32DFD9}" destId="{1B0758C1-CDFC-4134-80EE-CB649BB49898}" srcOrd="0" destOrd="0" presId="urn:microsoft.com/office/officeart/2018/2/layout/IconLabelList"/>
    <dgm:cxn modelId="{4BEE042A-C199-4B40-BCF6-A974C4063CE4}" type="presParOf" srcId="{7F39A06C-9EB6-4569-AB78-E8334764977C}" destId="{C2D3214D-28D9-4484-AB21-8E1790BC6BA3}" srcOrd="0" destOrd="0" presId="urn:microsoft.com/office/officeart/2018/2/layout/IconLabelList"/>
    <dgm:cxn modelId="{49C1C5F6-5268-4F6C-B5CD-3B808F89D406}" type="presParOf" srcId="{C2D3214D-28D9-4484-AB21-8E1790BC6BA3}" destId="{FD935ECD-C094-4CD7-8F32-8CED5063E88A}" srcOrd="0" destOrd="0" presId="urn:microsoft.com/office/officeart/2018/2/layout/IconLabelList"/>
    <dgm:cxn modelId="{FF188441-BAD8-4A24-9AE2-AE5E7B189A3A}" type="presParOf" srcId="{C2D3214D-28D9-4484-AB21-8E1790BC6BA3}" destId="{3FCBA3D9-E2D2-4186-8919-7DFAD9E0B123}" srcOrd="1" destOrd="0" presId="urn:microsoft.com/office/officeart/2018/2/layout/IconLabelList"/>
    <dgm:cxn modelId="{A09DAE88-A5B6-4015-BBFA-96E976C0748D}" type="presParOf" srcId="{C2D3214D-28D9-4484-AB21-8E1790BC6BA3}" destId="{1B0758C1-CDFC-4134-80EE-CB649BB49898}" srcOrd="2" destOrd="0" presId="urn:microsoft.com/office/officeart/2018/2/layout/IconLabelList"/>
    <dgm:cxn modelId="{F46728C7-5C9D-4157-AAF9-99A9CE36FE14}" type="presParOf" srcId="{7F39A06C-9EB6-4569-AB78-E8334764977C}" destId="{92276C57-CD18-4B80-A83D-5825E354AAA8}" srcOrd="1" destOrd="0" presId="urn:microsoft.com/office/officeart/2018/2/layout/IconLabelList"/>
    <dgm:cxn modelId="{EB5EEFC0-24C0-44C7-863A-103052441735}" type="presParOf" srcId="{7F39A06C-9EB6-4569-AB78-E8334764977C}" destId="{2E317DA1-422C-47C0-A35E-BBD59657E3B5}" srcOrd="2" destOrd="0" presId="urn:microsoft.com/office/officeart/2018/2/layout/IconLabelList"/>
    <dgm:cxn modelId="{726F514E-D899-4D8C-AC02-A1B348E1EC1E}" type="presParOf" srcId="{2E317DA1-422C-47C0-A35E-BBD59657E3B5}" destId="{1D463C96-523F-4904-9AF8-1B21C4A2E635}" srcOrd="0" destOrd="0" presId="urn:microsoft.com/office/officeart/2018/2/layout/IconLabelList"/>
    <dgm:cxn modelId="{B5BC635A-B475-412E-951A-8A3BC46D7C1D}" type="presParOf" srcId="{2E317DA1-422C-47C0-A35E-BBD59657E3B5}" destId="{A1BBF104-8C5F-464B-A7B3-EA649ECB07B2}" srcOrd="1" destOrd="0" presId="urn:microsoft.com/office/officeart/2018/2/layout/IconLabelList"/>
    <dgm:cxn modelId="{72ED77D3-DACA-4CE3-9902-910A742DAB20}" type="presParOf" srcId="{2E317DA1-422C-47C0-A35E-BBD59657E3B5}" destId="{13618F79-7D4B-4C15-87C2-FF230C43DFC8}"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D935ECD-C094-4CD7-8F32-8CED5063E88A}">
      <dsp:nvSpPr>
        <dsp:cNvPr id="0" name=""/>
        <dsp:cNvSpPr/>
      </dsp:nvSpPr>
      <dsp:spPr>
        <a:xfrm>
          <a:off x="1519199" y="295699"/>
          <a:ext cx="1944000" cy="1944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B0758C1-CDFC-4134-80EE-CB649BB49898}">
      <dsp:nvSpPr>
        <dsp:cNvPr id="0" name=""/>
        <dsp:cNvSpPr/>
      </dsp:nvSpPr>
      <dsp:spPr>
        <a:xfrm>
          <a:off x="331199" y="2709912"/>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600200">
            <a:lnSpc>
              <a:spcPct val="90000"/>
            </a:lnSpc>
            <a:spcBef>
              <a:spcPct val="0"/>
            </a:spcBef>
            <a:spcAft>
              <a:spcPct val="35000"/>
            </a:spcAft>
            <a:buNone/>
          </a:pPr>
          <a:r>
            <a:rPr lang="en-GB" sz="3600" kern="1200" dirty="0">
              <a:latin typeface="Calibri" panose="020F0502020204030204" pitchFamily="34" charset="0"/>
              <a:cs typeface="Calibri" panose="020F0502020204030204" pitchFamily="34" charset="0"/>
            </a:rPr>
            <a:t>Thank You for Listening</a:t>
          </a:r>
          <a:endParaRPr lang="en-US" sz="3600" kern="1200" dirty="0">
            <a:latin typeface="Calibri" panose="020F0502020204030204" pitchFamily="34" charset="0"/>
            <a:cs typeface="Calibri" panose="020F0502020204030204" pitchFamily="34" charset="0"/>
          </a:endParaRPr>
        </a:p>
      </dsp:txBody>
      <dsp:txXfrm>
        <a:off x="331199" y="2709912"/>
        <a:ext cx="4320000" cy="720000"/>
      </dsp:txXfrm>
    </dsp:sp>
    <dsp:sp modelId="{1D463C96-523F-4904-9AF8-1B21C4A2E635}">
      <dsp:nvSpPr>
        <dsp:cNvPr id="0" name=""/>
        <dsp:cNvSpPr/>
      </dsp:nvSpPr>
      <dsp:spPr>
        <a:xfrm>
          <a:off x="6595199" y="295699"/>
          <a:ext cx="1944000" cy="1944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3618F79-7D4B-4C15-87C2-FF230C43DFC8}">
      <dsp:nvSpPr>
        <dsp:cNvPr id="0" name=""/>
        <dsp:cNvSpPr/>
      </dsp:nvSpPr>
      <dsp:spPr>
        <a:xfrm>
          <a:off x="5407199" y="2709912"/>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600200">
            <a:lnSpc>
              <a:spcPct val="90000"/>
            </a:lnSpc>
            <a:spcBef>
              <a:spcPct val="0"/>
            </a:spcBef>
            <a:spcAft>
              <a:spcPct val="35000"/>
            </a:spcAft>
            <a:buNone/>
          </a:pPr>
          <a:r>
            <a:rPr lang="en-GB" sz="3600" kern="1200" dirty="0">
              <a:latin typeface="Calibri" panose="020F0502020204030204" pitchFamily="34" charset="0"/>
              <a:cs typeface="Calibri" panose="020F0502020204030204" pitchFamily="34" charset="0"/>
            </a:rPr>
            <a:t>Any questions?</a:t>
          </a:r>
          <a:endParaRPr lang="en-US" sz="3600" kern="1200" dirty="0">
            <a:latin typeface="Calibri" panose="020F0502020204030204" pitchFamily="34" charset="0"/>
            <a:cs typeface="Calibri" panose="020F0502020204030204" pitchFamily="34" charset="0"/>
          </a:endParaRPr>
        </a:p>
      </dsp:txBody>
      <dsp:txXfrm>
        <a:off x="5407199" y="2709912"/>
        <a:ext cx="4320000" cy="720000"/>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E9C8323-9B3F-4BBF-BE26-FA904CF25361}" type="datetimeFigureOut">
              <a:rPr lang="en-GB" smtClean="0"/>
              <a:t>01/03/2023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57E5C6D-CDF7-400D-A9A9-0EF33EBA3AAC}" type="slidenum">
              <a:rPr lang="en-GB" smtClean="0"/>
              <a:t>‹#›</a:t>
            </a:fld>
            <a:endParaRPr lang="en-GB"/>
          </a:p>
        </p:txBody>
      </p:sp>
    </p:spTree>
    <p:extLst>
      <p:ext uri="{BB962C8B-B14F-4D97-AF65-F5344CB8AC3E}">
        <p14:creationId xmlns:p14="http://schemas.microsoft.com/office/powerpoint/2010/main" val="6002115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Good morning my name is Kayleigh, and this seminar focusses on the skills, tools, and approaches that youth workers need to be aware of to ensure their practice is effective.</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i="1" dirty="0">
              <a:cs typeface="Calibri"/>
            </a:endParaRPr>
          </a:p>
        </p:txBody>
      </p:sp>
      <p:sp>
        <p:nvSpPr>
          <p:cNvPr id="4" name="Slide Number Placeholder 3"/>
          <p:cNvSpPr>
            <a:spLocks noGrp="1"/>
          </p:cNvSpPr>
          <p:nvPr>
            <p:ph type="sldNum" sz="quarter" idx="5"/>
          </p:nvPr>
        </p:nvSpPr>
        <p:spPr/>
        <p:txBody>
          <a:bodyPr/>
          <a:lstStyle/>
          <a:p>
            <a:fld id="{A57E5C6D-CDF7-400D-A9A9-0EF33EBA3AAC}" type="slidenum">
              <a:rPr lang="en-GB" smtClean="0"/>
              <a:t>1</a:t>
            </a:fld>
            <a:endParaRPr lang="en-GB"/>
          </a:p>
        </p:txBody>
      </p:sp>
    </p:spTree>
    <p:extLst>
      <p:ext uri="{BB962C8B-B14F-4D97-AF65-F5344CB8AC3E}">
        <p14:creationId xmlns:p14="http://schemas.microsoft.com/office/powerpoint/2010/main" val="168354084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Firstly, this presentation will discuss the outcomes for young people from their involvement in Youth Work and how this links to the three broad themes of Active Participation, Wider Skills Development, and Enhanced Emotional Competence highlighted in the Welsh Assembly Government’s (2007) National Youth Service Strategy for Wales.</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Secondly, it discusses the skills, tools and approaches that Youth Workers require to be the best they can be in their practice.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For the fun part, you will meet the chicks! And enjoy a short practical activity to show you something that young people might enjoy and to demonstrate the skills Youth Workers need when working with young people.</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After the activity, I will look at the National Occupational Standards for Youth Work and discuss the importance of being a reflective practitioner.</a:t>
            </a:r>
            <a:endParaRPr lang="en-GB" dirty="0"/>
          </a:p>
        </p:txBody>
      </p:sp>
      <p:sp>
        <p:nvSpPr>
          <p:cNvPr id="4" name="Slide Number Placeholder 3"/>
          <p:cNvSpPr>
            <a:spLocks noGrp="1"/>
          </p:cNvSpPr>
          <p:nvPr>
            <p:ph type="sldNum" sz="quarter" idx="5"/>
          </p:nvPr>
        </p:nvSpPr>
        <p:spPr/>
        <p:txBody>
          <a:bodyPr/>
          <a:lstStyle/>
          <a:p>
            <a:fld id="{A57E5C6D-CDF7-400D-A9A9-0EF33EBA3AAC}" type="slidenum">
              <a:rPr lang="en-GB" smtClean="0"/>
              <a:t>2</a:t>
            </a:fld>
            <a:endParaRPr lang="en-GB"/>
          </a:p>
        </p:txBody>
      </p:sp>
    </p:spTree>
    <p:extLst>
      <p:ext uri="{BB962C8B-B14F-4D97-AF65-F5344CB8AC3E}">
        <p14:creationId xmlns:p14="http://schemas.microsoft.com/office/powerpoint/2010/main" val="155921551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Youth Workers are mainly educators and require variety of skills, methods, and approaches for building trusting relationships and creating purposeful opportunities for informal learning and voluntary engagement (Thompson et al, 2015, p. 2).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These opportunities, adapted by (Skinner, 2010, p. 47) illustrate the ways in which Youth Work makes a difference to young people's lives.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cs typeface="Calibri"/>
            </a:endParaRPr>
          </a:p>
        </p:txBody>
      </p:sp>
      <p:sp>
        <p:nvSpPr>
          <p:cNvPr id="4" name="Slide Number Placeholder 3"/>
          <p:cNvSpPr>
            <a:spLocks noGrp="1"/>
          </p:cNvSpPr>
          <p:nvPr>
            <p:ph type="sldNum" sz="quarter" idx="5"/>
          </p:nvPr>
        </p:nvSpPr>
        <p:spPr/>
        <p:txBody>
          <a:bodyPr/>
          <a:lstStyle/>
          <a:p>
            <a:fld id="{A57E5C6D-CDF7-400D-A9A9-0EF33EBA3AAC}" type="slidenum">
              <a:rPr lang="en-GB" smtClean="0"/>
              <a:t>3</a:t>
            </a:fld>
            <a:endParaRPr lang="en-GB"/>
          </a:p>
        </p:txBody>
      </p:sp>
    </p:spTree>
    <p:extLst>
      <p:ext uri="{BB962C8B-B14F-4D97-AF65-F5344CB8AC3E}">
        <p14:creationId xmlns:p14="http://schemas.microsoft.com/office/powerpoint/2010/main" val="306675208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The National Youth Agency (WAG, 2007, P,7) suggests different ways in which active participation, wider skills development and enhanced emotional competence can improve positive outcomes for young people. Through actively participating in Youth Work, young people can enjoy themselves, achieve, benefit from improvements in their health and wellbeing and have opportunities to interact with others in their community. </a:t>
            </a: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Yo</a:t>
            </a:r>
            <a:r>
              <a:rPr lang="en-US" sz="1800" kern="100" dirty="0" err="1">
                <a:effectLst/>
                <a:latin typeface="Times New Roman" panose="02020603050405020304" pitchFamily="18" charset="0"/>
                <a:ea typeface="Calibri" panose="020F0502020204030204" pitchFamily="34" charset="0"/>
                <a:cs typeface="Times New Roman" panose="02020603050405020304" pitchFamily="18" charset="0"/>
              </a:rPr>
              <a:t>ung</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people can gain skills such as team building, communication and problem-solving.</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Young people can benefit from enhanced emotional competence including feeling more confident and motivated. Youth Work aims to help young people build meaningful relationships, by learning empathy and recognition and acceptance of others and their differences (WAG, 2007, p.7)</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t>
            </a:r>
            <a:r>
              <a:rPr lang="en-US" sz="1800" dirty="0">
                <a:effectLst/>
                <a:latin typeface="Times New Roman" panose="02020603050405020304" pitchFamily="18" charset="0"/>
                <a:ea typeface="Calibri" panose="020F0502020204030204" pitchFamily="34" charset="0"/>
              </a:rPr>
              <a:t>Despite the purpose behind youth work opportunities, young people may not know what Youth Workers aim to achieve, they just want to have fun.</a:t>
            </a:r>
            <a:endParaRPr lang="en-US" dirty="0">
              <a:cs typeface="Calibri"/>
            </a:endParaRPr>
          </a:p>
        </p:txBody>
      </p:sp>
      <p:sp>
        <p:nvSpPr>
          <p:cNvPr id="4" name="Slide Number Placeholder 3"/>
          <p:cNvSpPr>
            <a:spLocks noGrp="1"/>
          </p:cNvSpPr>
          <p:nvPr>
            <p:ph type="sldNum" sz="quarter" idx="5"/>
          </p:nvPr>
        </p:nvSpPr>
        <p:spPr/>
        <p:txBody>
          <a:bodyPr/>
          <a:lstStyle/>
          <a:p>
            <a:fld id="{A57E5C6D-CDF7-400D-A9A9-0EF33EBA3AAC}" type="slidenum">
              <a:rPr lang="en-GB" smtClean="0"/>
              <a:t>4</a:t>
            </a:fld>
            <a:endParaRPr lang="en-GB"/>
          </a:p>
        </p:txBody>
      </p:sp>
    </p:spTree>
    <p:extLst>
      <p:ext uri="{BB962C8B-B14F-4D97-AF65-F5344CB8AC3E}">
        <p14:creationId xmlns:p14="http://schemas.microsoft.com/office/powerpoint/2010/main" val="372355652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latin typeface="Calibri" panose="020F0502020204030204" pitchFamily="34" charset="0"/>
                <a:cs typeface="Calibri" panose="020F0502020204030204" pitchFamily="34" charset="0"/>
              </a:rPr>
              <a:t>Most of Youth Work is carried out with groups. However, it is important to remember that prime focus for Youth Work  is the holistic development of individuals. Relationships between young people and Youth Workers are central to all Youth Work and lay the foundation for further development </a:t>
            </a:r>
            <a:r>
              <a:rPr lang="en-GB" sz="1200" kern="100" dirty="0">
                <a:effectLst/>
                <a:latin typeface="Calibri" panose="020F0502020204030204" pitchFamily="34" charset="0"/>
                <a:ea typeface="Calibri" panose="020F0502020204030204" pitchFamily="34" charset="0"/>
                <a:cs typeface="Calibri" panose="020F0502020204030204" pitchFamily="34" charset="0"/>
              </a:rPr>
              <a:t>(Harrison and Wise, 2005).</a:t>
            </a:r>
          </a:p>
          <a:p>
            <a:endParaRPr lang="en-GB" dirty="0"/>
          </a:p>
        </p:txBody>
      </p:sp>
      <p:sp>
        <p:nvSpPr>
          <p:cNvPr id="4" name="Slide Number Placeholder 3"/>
          <p:cNvSpPr>
            <a:spLocks noGrp="1"/>
          </p:cNvSpPr>
          <p:nvPr>
            <p:ph type="sldNum" sz="quarter" idx="5"/>
          </p:nvPr>
        </p:nvSpPr>
        <p:spPr/>
        <p:txBody>
          <a:bodyPr/>
          <a:lstStyle/>
          <a:p>
            <a:fld id="{A57E5C6D-CDF7-400D-A9A9-0EF33EBA3AAC}" type="slidenum">
              <a:rPr lang="en-GB" smtClean="0"/>
              <a:t>5</a:t>
            </a:fld>
            <a:endParaRPr lang="en-GB"/>
          </a:p>
        </p:txBody>
      </p:sp>
    </p:spTree>
    <p:extLst>
      <p:ext uri="{BB962C8B-B14F-4D97-AF65-F5344CB8AC3E}">
        <p14:creationId xmlns:p14="http://schemas.microsoft.com/office/powerpoint/2010/main" val="268582341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50000"/>
              </a:lnSpc>
              <a:spcBef>
                <a:spcPts val="0"/>
              </a:spcBef>
              <a:spcAft>
                <a:spcPts val="800"/>
              </a:spcAft>
              <a:buClrTx/>
              <a:buSzTx/>
              <a:buFontTx/>
              <a:buNone/>
              <a:tabLst/>
              <a:defRPr/>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Youth Workers require many skills, including</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empathy and compassion (Indeed, 2021). 'Empathy is the ability to understand and share a person's feelings, whereas compassion is feeling sympathy for a person's suffering' (Indeed, 2021, np). By using empathy in practice, Youth Workers can gain a better understanding of a young person's needs, and compassion can inspire them to address their own issues and to make positive changes in their lives (Indeed, 2021). </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'Patience, is the act of restraint in emotion and action in the face of difficult situations or adversity' (Indeed Editorial Team, 2021, no page). Indeed (2021), continues to suggest that being patient enhances your ability to possess a calm demeaner, making young people feel at ease in your presence. This is particularly important when working with young people facing challenging personal issues because if they are feeling at ease with you, they are more likely to express their issues and listen to your guidance. Indeed (2021, np) recommends practicing 'relaxation and meditation exercises' to help develop the skill of patience. 'Active listening skills are required to establish young people's issues and needs' (Indeed, 2021, np). Active listening helps with the ability to approach and respond to sensitive subjects in a delicate manner  (Indeed, 2021, np). Adapting your spoken words, helps build trust and supports individuals and their challenges (Indeed, 2021, np).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These skills invoke deep, trusting relationships and improve responses to development (Indeed, 2021). For</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 effective facilitation in groups, youth workers will need to have excellent planning and organisation skills including assertiveness, and an understanding of group dynamics. Furthermore, u</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sing counselling skills in Youth Work can also make a difference in building meaningful relationships.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5"/>
          </p:nvPr>
        </p:nvSpPr>
        <p:spPr/>
        <p:txBody>
          <a:bodyPr/>
          <a:lstStyle/>
          <a:p>
            <a:fld id="{A57E5C6D-CDF7-400D-A9A9-0EF33EBA3AAC}" type="slidenum">
              <a:rPr lang="en-GB" smtClean="0"/>
              <a:t>6</a:t>
            </a:fld>
            <a:endParaRPr lang="en-GB"/>
          </a:p>
        </p:txBody>
      </p:sp>
    </p:spTree>
    <p:extLst>
      <p:ext uri="{BB962C8B-B14F-4D97-AF65-F5344CB8AC3E}">
        <p14:creationId xmlns:p14="http://schemas.microsoft.com/office/powerpoint/2010/main" val="235562044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dirty="0">
                <a:latin typeface="Calibri"/>
                <a:ea typeface="+mn-lt"/>
                <a:cs typeface="+mn-lt"/>
              </a:rPr>
              <a:t>‘A relationship is a human being’s feeling or sense of emotional bonding with another. It leaps into being like an electric current, or it emerges and develops cautiously when emotion is aroused by and invested in someone or something and that someone or something connects back responsively. We feel related when we feel at one with another, in some heartfelt way’ (Perlman 1979 </a:t>
            </a:r>
            <a:r>
              <a:rPr lang="en-US" sz="1200" i="1" dirty="0">
                <a:latin typeface="Calibri"/>
                <a:ea typeface="+mn-lt"/>
                <a:cs typeface="+mn-lt"/>
              </a:rPr>
              <a:t>cited in </a:t>
            </a:r>
            <a:r>
              <a:rPr lang="en-US" sz="1200" dirty="0">
                <a:latin typeface="Calibri"/>
                <a:ea typeface="+mn-lt"/>
                <a:cs typeface="+mn-lt"/>
              </a:rPr>
              <a:t>Smith, 2008, p. 23). </a:t>
            </a:r>
            <a:endParaRPr lang="en-US" sz="1200" dirty="0">
              <a:latin typeface="Calibri"/>
              <a:cs typeface="Calibri"/>
            </a:endParaRPr>
          </a:p>
          <a:p>
            <a:endParaRPr lang="en-GB" dirty="0"/>
          </a:p>
        </p:txBody>
      </p:sp>
      <p:sp>
        <p:nvSpPr>
          <p:cNvPr id="4" name="Slide Number Placeholder 3"/>
          <p:cNvSpPr>
            <a:spLocks noGrp="1"/>
          </p:cNvSpPr>
          <p:nvPr>
            <p:ph type="sldNum" sz="quarter" idx="5"/>
          </p:nvPr>
        </p:nvSpPr>
        <p:spPr/>
        <p:txBody>
          <a:bodyPr/>
          <a:lstStyle/>
          <a:p>
            <a:fld id="{A57E5C6D-CDF7-400D-A9A9-0EF33EBA3AAC}" type="slidenum">
              <a:rPr lang="en-GB" smtClean="0"/>
              <a:t>7</a:t>
            </a:fld>
            <a:endParaRPr lang="en-GB"/>
          </a:p>
        </p:txBody>
      </p:sp>
    </p:spTree>
    <p:extLst>
      <p:ext uri="{BB962C8B-B14F-4D97-AF65-F5344CB8AC3E}">
        <p14:creationId xmlns:p14="http://schemas.microsoft.com/office/powerpoint/2010/main" val="101270214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Carl Rogers ‘person centred approach’ believes that individuals can tap into this electric current and activate the process of internal self-healing themselves. As helpers with this process, Youth Workers can create the correct conditions for this healing process to begin and grow (Bates, 2016). Rogers identifies ‘three important conditions’ for these relationships including ‘congruence, empathy and respect’ (Bates, 2016).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A57E5C6D-CDF7-400D-A9A9-0EF33EBA3AAC}" type="slidenum">
              <a:rPr lang="en-GB" smtClean="0"/>
              <a:t>8</a:t>
            </a:fld>
            <a:endParaRPr lang="en-GB"/>
          </a:p>
        </p:txBody>
      </p:sp>
    </p:spTree>
    <p:extLst>
      <p:ext uri="{BB962C8B-B14F-4D97-AF65-F5344CB8AC3E}">
        <p14:creationId xmlns:p14="http://schemas.microsoft.com/office/powerpoint/2010/main" val="252252696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To build meaningful relationships with young people and others, it is important to gain an understanding of the processes that occur when young people in a group interact. Group patterns are challenging because they often change. Therefore, our approach as educators must adapt to these changes (Harrison and Wise, 2005).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A57E5C6D-CDF7-400D-A9A9-0EF33EBA3AAC}" type="slidenum">
              <a:rPr lang="en-GB" smtClean="0"/>
              <a:t>9</a:t>
            </a:fld>
            <a:endParaRPr lang="en-GB"/>
          </a:p>
        </p:txBody>
      </p:sp>
    </p:spTree>
    <p:extLst>
      <p:ext uri="{BB962C8B-B14F-4D97-AF65-F5344CB8AC3E}">
        <p14:creationId xmlns:p14="http://schemas.microsoft.com/office/powerpoint/2010/main" val="406464826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US" sz="1800" dirty="0">
                <a:solidFill>
                  <a:srgbClr val="000000"/>
                </a:solidFill>
                <a:effectLst/>
                <a:latin typeface="Times New Roman" panose="02020603050405020304" pitchFamily="18" charset="0"/>
                <a:ea typeface="Times New Roman" panose="02020603050405020304" pitchFamily="18" charset="0"/>
              </a:rPr>
              <a:t>Tuckman (1965) suggests five different stages groups transition through which include ‘forming, storming, norming, performing and adjourning (Indeed editorial Team, 2022). I have </a:t>
            </a:r>
            <a:r>
              <a:rPr lang="en-US" sz="1800" dirty="0" err="1">
                <a:solidFill>
                  <a:srgbClr val="000000"/>
                </a:solidFill>
                <a:effectLst/>
                <a:latin typeface="Times New Roman" panose="02020603050405020304" pitchFamily="18" charset="0"/>
                <a:ea typeface="Times New Roman" panose="02020603050405020304" pitchFamily="18" charset="0"/>
              </a:rPr>
              <a:t>recognised</a:t>
            </a:r>
            <a:r>
              <a:rPr lang="en-US" sz="1800" dirty="0">
                <a:solidFill>
                  <a:srgbClr val="000000"/>
                </a:solidFill>
                <a:effectLst/>
                <a:latin typeface="Times New Roman" panose="02020603050405020304" pitchFamily="18" charset="0"/>
                <a:ea typeface="Times New Roman" panose="02020603050405020304" pitchFamily="18" charset="0"/>
              </a:rPr>
              <a:t> these changes within groups throughout my practice with the Girls Friendly Society. When the group initially formed, the girls were polite and wanted to make impressions on one another. After many sessions I noticed the group started to become unruly, conflicts arose, and the girls started pushing the boundaries of us workers. This is called the storming phase (Indeed editorial Team, 2022).</a:t>
            </a:r>
            <a:r>
              <a:rPr lang="en-GB" sz="1800" dirty="0">
                <a:solidFill>
                  <a:schemeClr val="tx1"/>
                </a:solidFill>
                <a:effectLst/>
                <a:latin typeface="Times New Roman" panose="02020603050405020304" pitchFamily="18" charset="0"/>
                <a:ea typeface="Times New Roman" panose="02020603050405020304" pitchFamily="18" charset="0"/>
              </a:rPr>
              <a:t> </a:t>
            </a:r>
            <a:r>
              <a:rPr lang="en-US" sz="1800" dirty="0">
                <a:solidFill>
                  <a:srgbClr val="000000"/>
                </a:solidFill>
                <a:effectLst/>
                <a:latin typeface="Times New Roman" panose="02020603050405020304" pitchFamily="18" charset="0"/>
                <a:ea typeface="Times New Roman" panose="02020603050405020304" pitchFamily="18" charset="0"/>
              </a:rPr>
              <a:t>In the third stage (norming), groups start to work more effectively together, rules and responsibilities are established, and conflict is less frequent (Indeed editorial Team, 2022). The performing stage is when groups start to work autonomously, and workers rarely need to intervene (Indeed editorial Team, 2022). Adjourning is the stage when the group ends (Indeed editorial Team, 2022). It is important for Youth Workers to </a:t>
            </a:r>
            <a:r>
              <a:rPr lang="en-US" sz="1800" dirty="0" err="1">
                <a:solidFill>
                  <a:srgbClr val="000000"/>
                </a:solidFill>
                <a:effectLst/>
                <a:latin typeface="Times New Roman" panose="02020603050405020304" pitchFamily="18" charset="0"/>
                <a:ea typeface="Times New Roman" panose="02020603050405020304" pitchFamily="18" charset="0"/>
              </a:rPr>
              <a:t>recognise</a:t>
            </a:r>
            <a:r>
              <a:rPr lang="en-US" sz="1800" dirty="0">
                <a:solidFill>
                  <a:srgbClr val="000000"/>
                </a:solidFill>
                <a:effectLst/>
                <a:latin typeface="Times New Roman" panose="02020603050405020304" pitchFamily="18" charset="0"/>
                <a:ea typeface="Times New Roman" panose="02020603050405020304" pitchFamily="18" charset="0"/>
              </a:rPr>
              <a:t> these changes and adapt their style of facilitation when needed (Indeed editorial Team, 2022).</a:t>
            </a:r>
            <a:endParaRPr lang="en-GB" sz="1800" dirty="0">
              <a:effectLst/>
              <a:latin typeface="Times New Roman" panose="02020603050405020304" pitchFamily="18" charset="0"/>
              <a:ea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A57E5C6D-CDF7-400D-A9A9-0EF33EBA3AAC}" type="slidenum">
              <a:rPr lang="en-GB" smtClean="0"/>
              <a:t>10</a:t>
            </a:fld>
            <a:endParaRPr lang="en-GB"/>
          </a:p>
        </p:txBody>
      </p:sp>
    </p:spTree>
    <p:extLst>
      <p:ext uri="{BB962C8B-B14F-4D97-AF65-F5344CB8AC3E}">
        <p14:creationId xmlns:p14="http://schemas.microsoft.com/office/powerpoint/2010/main" val="267678259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solidFill>
                  <a:srgbClr val="000000"/>
                </a:solidFill>
                <a:effectLst/>
                <a:latin typeface="Times New Roman" panose="02020603050405020304" pitchFamily="18" charset="0"/>
                <a:ea typeface="Times New Roman" panose="02020603050405020304" pitchFamily="18" charset="0"/>
              </a:rPr>
              <a:t>Heron’s (1989) ‘styles of facilitation (</a:t>
            </a:r>
            <a:r>
              <a:rPr lang="en-US" sz="1800" i="1" dirty="0">
                <a:solidFill>
                  <a:srgbClr val="000000"/>
                </a:solidFill>
                <a:effectLst/>
                <a:latin typeface="Times New Roman" panose="02020603050405020304" pitchFamily="18" charset="0"/>
                <a:ea typeface="Times New Roman" panose="02020603050405020304" pitchFamily="18" charset="0"/>
              </a:rPr>
              <a:t>cited in</a:t>
            </a:r>
            <a:r>
              <a:rPr lang="en-US" sz="1800" dirty="0">
                <a:solidFill>
                  <a:srgbClr val="000000"/>
                </a:solidFill>
                <a:effectLst/>
                <a:latin typeface="Times New Roman" panose="02020603050405020304" pitchFamily="18" charset="0"/>
                <a:ea typeface="Times New Roman" panose="02020603050405020304" pitchFamily="18" charset="0"/>
              </a:rPr>
              <a:t> GP Training.net, no date) include ‘hierarchal or authoritarian, co-operative and autonomous. </a:t>
            </a:r>
            <a:r>
              <a:rPr lang="en-GB" sz="1800" dirty="0">
                <a:solidFill>
                  <a:srgbClr val="000000"/>
                </a:solidFill>
                <a:effectLst/>
                <a:latin typeface="Times New Roman" panose="02020603050405020304" pitchFamily="18" charset="0"/>
                <a:ea typeface="Times New Roman" panose="02020603050405020304" pitchFamily="18" charset="0"/>
              </a:rPr>
              <a:t>I mentioned earlier, the storming phase that I experienced at the Girls Friendly Society. During this stage I realised </a:t>
            </a:r>
            <a:r>
              <a:rPr lang="en-US" sz="1800" dirty="0">
                <a:solidFill>
                  <a:srgbClr val="000000"/>
                </a:solidFill>
                <a:effectLst/>
                <a:latin typeface="Times New Roman" panose="02020603050405020304" pitchFamily="18" charset="0"/>
                <a:ea typeface="Times New Roman" panose="02020603050405020304" pitchFamily="18" charset="0"/>
              </a:rPr>
              <a:t>my facilitation style needed to change to hierarchal/ authoritarian. </a:t>
            </a:r>
            <a:r>
              <a:rPr lang="en-US" sz="1800" dirty="0">
                <a:solidFill>
                  <a:srgbClr val="000000"/>
                </a:solidFill>
                <a:effectLst/>
                <a:latin typeface="Times New Roman" panose="02020603050405020304" pitchFamily="18" charset="0"/>
                <a:ea typeface="Calibri" panose="020F0502020204030204" pitchFamily="34" charset="0"/>
              </a:rPr>
              <a:t>T</a:t>
            </a:r>
            <a:r>
              <a:rPr lang="en-US" sz="1800" kern="0" dirty="0">
                <a:solidFill>
                  <a:srgbClr val="000000"/>
                </a:solidFill>
                <a:effectLst/>
                <a:latin typeface="Times New Roman" panose="02020603050405020304" pitchFamily="18" charset="0"/>
                <a:ea typeface="Times New Roman" panose="02020603050405020304" pitchFamily="18" charset="0"/>
              </a:rPr>
              <a:t>he group needed structure and </a:t>
            </a:r>
            <a:r>
              <a:rPr lang="en-US" sz="1800" dirty="0">
                <a:solidFill>
                  <a:srgbClr val="000000"/>
                </a:solidFill>
                <a:effectLst/>
                <a:latin typeface="Times New Roman" panose="02020603050405020304" pitchFamily="18" charset="0"/>
                <a:ea typeface="Calibri" panose="020F0502020204030204" pitchFamily="34" charset="0"/>
              </a:rPr>
              <a:t>rules and boundaries needed to be reestablished</a:t>
            </a:r>
            <a:r>
              <a:rPr lang="en-US" sz="1800" kern="0" dirty="0">
                <a:solidFill>
                  <a:srgbClr val="000000"/>
                </a:solidFill>
                <a:effectLst/>
                <a:latin typeface="Times New Roman" panose="02020603050405020304" pitchFamily="18" charset="0"/>
                <a:ea typeface="Times New Roman" panose="02020603050405020304" pitchFamily="18" charset="0"/>
              </a:rPr>
              <a:t>. </a:t>
            </a:r>
            <a:r>
              <a:rPr lang="en-US" sz="1800" dirty="0">
                <a:solidFill>
                  <a:srgbClr val="000000"/>
                </a:solidFill>
                <a:effectLst/>
                <a:latin typeface="Times New Roman" panose="02020603050405020304" pitchFamily="18" charset="0"/>
                <a:ea typeface="Times New Roman" panose="02020603050405020304" pitchFamily="18" charset="0"/>
              </a:rPr>
              <a:t>After this session, the group transitioned to Tuckman’s norming stage, initiating a co-operative mode response from workers. An autonomous mode is when the group enter a performing stage and need little intervention from Youth Workers. Tuckman’s stages in groups change on a continuum, therefore awareness of these theories enable effective practice, by creating conditions for learning, meaningful relationships and individual growth.  </a:t>
            </a:r>
            <a:endParaRPr lang="en-GB" sz="1800" dirty="0">
              <a:effectLst/>
              <a:latin typeface="Times New Roman" panose="02020603050405020304" pitchFamily="18" charset="0"/>
              <a:ea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A57E5C6D-CDF7-400D-A9A9-0EF33EBA3AAC}" type="slidenum">
              <a:rPr lang="en-GB" smtClean="0"/>
              <a:t>11</a:t>
            </a:fld>
            <a:endParaRPr lang="en-GB"/>
          </a:p>
        </p:txBody>
      </p:sp>
    </p:spTree>
    <p:extLst>
      <p:ext uri="{BB962C8B-B14F-4D97-AF65-F5344CB8AC3E}">
        <p14:creationId xmlns:p14="http://schemas.microsoft.com/office/powerpoint/2010/main" val="366394255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The Five Ways to Wellbeing are promoted by a variety of </a:t>
            </a:r>
            <a:r>
              <a:rPr lang="en-US" sz="1800" kern="100" dirty="0" err="1">
                <a:effectLst/>
                <a:latin typeface="Times New Roman" panose="02020603050405020304" pitchFamily="18" charset="0"/>
                <a:ea typeface="Calibri" panose="020F0502020204030204" pitchFamily="34" charset="0"/>
                <a:cs typeface="Times New Roman" panose="02020603050405020304" pitchFamily="18" charset="0"/>
              </a:rPr>
              <a:t>organisations</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including the National Health Service, NHS (2022), and are </a:t>
            </a:r>
            <a:r>
              <a:rPr lang="en-US" sz="1800" kern="100" dirty="0" err="1">
                <a:effectLst/>
                <a:latin typeface="Times New Roman" panose="02020603050405020304" pitchFamily="18" charset="0"/>
                <a:ea typeface="Calibri" panose="020F0502020204030204" pitchFamily="34" charset="0"/>
                <a:cs typeface="Times New Roman" panose="02020603050405020304" pitchFamily="18" charset="0"/>
              </a:rPr>
              <a:t>utilised</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by many youth projects, including Swansea Community Farm (2017). The NHS (2022), states that the 'five ways to wellbeing' significantly increases mental health and wellbeing, and helps young people feel happier and more fulfilled. Therefore, these steps are very beneficial to the youth service in building meaningful relationships with young people and help them to reach their full potential. Swansea Community farm, SCF (2017, no page) </a:t>
            </a:r>
            <a:r>
              <a:rPr lang="en-US" sz="1800" kern="100" dirty="0" err="1">
                <a:effectLst/>
                <a:latin typeface="Times New Roman" panose="02020603050405020304" pitchFamily="18" charset="0"/>
                <a:ea typeface="Calibri" panose="020F0502020204030204" pitchFamily="34" charset="0"/>
                <a:cs typeface="Times New Roman" panose="02020603050405020304" pitchFamily="18" charset="0"/>
              </a:rPr>
              <a:t>utilises</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these approaches and provides learning opportunities that reflect the 'five ways to wellbeing'.</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Arial" panose="020B0604020202020204" pitchFamily="34" charset="0"/>
              <a:buChar char="•"/>
              <a:tabLst>
                <a:tab pos="457200" algn="l"/>
              </a:tabLst>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The farm offers opportunities for young people to become fit and active through physical activities such as grounds work and animal care (SCF, 2017). 'In addition to physical health benefits, these activities can promote a range of mental wellbeing benefits including boosting mood, promoting social interaction and friendship (PHF, no date).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Arial" panose="020B0604020202020204" pitchFamily="34" charset="0"/>
              <a:buChar char="•"/>
              <a:tabLst>
                <a:tab pos="457200" algn="l"/>
              </a:tabLst>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The farm provides an environment where young people can take notice of nature, encouraging them to be present in the moment and be mindful of their thoughts and feelings (SCF, 2017, no date).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Arial" panose="020B0604020202020204" pitchFamily="34" charset="0"/>
              <a:buChar char="•"/>
              <a:tabLst>
                <a:tab pos="457200" algn="l"/>
              </a:tabLst>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The farm brings young people together, helping them feel more connected and less isolated (SCF, 2017). 'This can help to build tolerance and empathy amongst young people and can be particularly powerful for groups known to be at higher risk of developing mental health problems (PHF, no date).</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Arial" panose="020B0604020202020204" pitchFamily="34" charset="0"/>
              <a:buChar char="•"/>
              <a:tabLst>
                <a:tab pos="457200" algn="l"/>
              </a:tabLst>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The farm offers a variety of exciting, experiential learning opportunities for young people, including animal care, woodwork, gardening and conservation. Activities focus on young people's strengths and interests and helps them develop skills for future employment (SCF, 2017).</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Arial" panose="020B0604020202020204" pitchFamily="34" charset="0"/>
              <a:buChar char="•"/>
              <a:tabLst>
                <a:tab pos="457200" algn="l"/>
              </a:tabLst>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Finally, the farm provides opportunities for young people to give to others by 'caring for people, livestock, plants and the environment' (SCF, 2017) This creates opportunities for young people to influence positive changes within their communities and is significantly valuable in 'improving mental wellbeing and social connectedness' (NEF </a:t>
            </a:r>
            <a:r>
              <a:rPr lang="en-US" sz="1800" i="1" kern="100" dirty="0">
                <a:effectLst/>
                <a:latin typeface="Times New Roman" panose="02020603050405020304" pitchFamily="18" charset="0"/>
                <a:ea typeface="Calibri" panose="020F0502020204030204" pitchFamily="34" charset="0"/>
                <a:cs typeface="Times New Roman" panose="02020603050405020304" pitchFamily="18" charset="0"/>
              </a:rPr>
              <a:t>cited in</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PHF, 2017, no date).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cs typeface="Calibri"/>
            </a:endParaRPr>
          </a:p>
        </p:txBody>
      </p:sp>
      <p:sp>
        <p:nvSpPr>
          <p:cNvPr id="4" name="Slide Number Placeholder 3"/>
          <p:cNvSpPr>
            <a:spLocks noGrp="1"/>
          </p:cNvSpPr>
          <p:nvPr>
            <p:ph type="sldNum" sz="quarter" idx="5"/>
          </p:nvPr>
        </p:nvSpPr>
        <p:spPr/>
        <p:txBody>
          <a:bodyPr/>
          <a:lstStyle/>
          <a:p>
            <a:fld id="{A57E5C6D-CDF7-400D-A9A9-0EF33EBA3AAC}" type="slidenum">
              <a:rPr lang="en-GB" smtClean="0"/>
              <a:t>12</a:t>
            </a:fld>
            <a:endParaRPr lang="en-GB"/>
          </a:p>
        </p:txBody>
      </p:sp>
    </p:spTree>
    <p:extLst>
      <p:ext uri="{BB962C8B-B14F-4D97-AF65-F5344CB8AC3E}">
        <p14:creationId xmlns:p14="http://schemas.microsoft.com/office/powerpoint/2010/main" val="78316363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There are many different tools and methods that Youth Workers can </a:t>
            </a:r>
            <a:r>
              <a:rPr lang="en-US" sz="1800" kern="100" dirty="0" err="1">
                <a:effectLst/>
                <a:latin typeface="Times New Roman" panose="02020603050405020304" pitchFamily="18" charset="0"/>
                <a:ea typeface="Calibri" panose="020F0502020204030204" pitchFamily="34" charset="0"/>
                <a:cs typeface="Times New Roman" panose="02020603050405020304" pitchFamily="18" charset="0"/>
              </a:rPr>
              <a:t>utilise</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when working with young people, including arts and crafts, drama, music, and cookery. Today I will </a:t>
            </a:r>
            <a:r>
              <a:rPr lang="en-US" sz="1800" kern="100" dirty="0" err="1">
                <a:effectLst/>
                <a:latin typeface="Times New Roman" panose="02020603050405020304" pitchFamily="18" charset="0"/>
                <a:ea typeface="Calibri" panose="020F0502020204030204" pitchFamily="34" charset="0"/>
                <a:cs typeface="Times New Roman" panose="02020603050405020304" pitchFamily="18" charset="0"/>
              </a:rPr>
              <a:t>utilise</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a hands-on approach to learning by facilitating an activity with animals (chicks).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A57E5C6D-CDF7-400D-A9A9-0EF33EBA3AAC}" type="slidenum">
              <a:rPr lang="en-GB" smtClean="0"/>
              <a:t>13</a:t>
            </a:fld>
            <a:endParaRPr lang="en-GB"/>
          </a:p>
        </p:txBody>
      </p:sp>
    </p:spTree>
    <p:extLst>
      <p:ext uri="{BB962C8B-B14F-4D97-AF65-F5344CB8AC3E}">
        <p14:creationId xmlns:p14="http://schemas.microsoft.com/office/powerpoint/2010/main" val="295591564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In a moment we are going to do the activity, and I will introduce you to the chicks. However, it is important that we first consider Health and Safety in relation to this activity.</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A57E5C6D-CDF7-400D-A9A9-0EF33EBA3AAC}" type="slidenum">
              <a:rPr lang="en-GB" smtClean="0"/>
              <a:t>14</a:t>
            </a:fld>
            <a:endParaRPr lang="en-GB"/>
          </a:p>
        </p:txBody>
      </p:sp>
    </p:spTree>
    <p:extLst>
      <p:ext uri="{BB962C8B-B14F-4D97-AF65-F5344CB8AC3E}">
        <p14:creationId xmlns:p14="http://schemas.microsoft.com/office/powerpoint/2010/main" val="83079174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7E5C6D-CDF7-400D-A9A9-0EF33EBA3AAC}" type="slidenum">
              <a:rPr lang="en-GB" smtClean="0"/>
              <a:t>15</a:t>
            </a:fld>
            <a:endParaRPr lang="en-GB"/>
          </a:p>
        </p:txBody>
      </p:sp>
    </p:spTree>
    <p:extLst>
      <p:ext uri="{BB962C8B-B14F-4D97-AF65-F5344CB8AC3E}">
        <p14:creationId xmlns:p14="http://schemas.microsoft.com/office/powerpoint/2010/main" val="226431181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According to the Eco Kids’ Planet (2020, np), animal interaction can ‘improve emotional, cognitive, behavioural, educational, and social development’.  Emotional benefits include improved self-esteem and confidence. Additionally, they can teach young people about responsibility. Did anyone else get a warm, fuzzy feeling in their tummy whilst handling the chicks? Interactions with animals also link to the ‘Five Ways to Wellbeing’ (SCF, 2017). Throughout this activity I demonstrated some skills, tools and approaches which encouraged your active participation, wider learning, and emotional competency, perhaps without you realising. Furthermore, you gained knowledge about the animals (chicks) and showed empathy and compassion for them.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A57E5C6D-CDF7-400D-A9A9-0EF33EBA3AAC}" type="slidenum">
              <a:rPr lang="en-GB" smtClean="0"/>
              <a:t>16</a:t>
            </a:fld>
            <a:endParaRPr lang="en-GB"/>
          </a:p>
        </p:txBody>
      </p:sp>
    </p:spTree>
    <p:extLst>
      <p:ext uri="{BB962C8B-B14F-4D97-AF65-F5344CB8AC3E}">
        <p14:creationId xmlns:p14="http://schemas.microsoft.com/office/powerpoint/2010/main" val="377367410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Youth workers use informal and non-formal learning methods when working with young people.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Informal education has been characterised by Jeffs and Smith (2005), as ‘the</a:t>
            </a:r>
            <a:r>
              <a:rPr lang="en-GB" sz="1800" dirty="0">
                <a:latin typeface="Calibri" panose="020F0502020204030204" pitchFamily="34" charset="0"/>
                <a:ea typeface="Calibri" panose="020F0502020204030204" pitchFamily="34" charset="0"/>
                <a:cs typeface="Calibri" panose="020F0502020204030204" pitchFamily="34" charset="0"/>
              </a:rPr>
              <a:t> learning that flows from conversations and activities in Youth and Community groups’. </a:t>
            </a:r>
            <a:r>
              <a:rPr lang="en-GB"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Smith (2008) states that n</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on-formal education is ‘represented by activities which do not operate inside the formal system of education but instead relates to a broader type of learning activity’.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A57E5C6D-CDF7-400D-A9A9-0EF33EBA3AAC}" type="slidenum">
              <a:rPr lang="en-GB" smtClean="0"/>
              <a:t>17</a:t>
            </a:fld>
            <a:endParaRPr lang="en-GB"/>
          </a:p>
        </p:txBody>
      </p:sp>
    </p:spTree>
    <p:extLst>
      <p:ext uri="{BB962C8B-B14F-4D97-AF65-F5344CB8AC3E}">
        <p14:creationId xmlns:p14="http://schemas.microsoft.com/office/powerpoint/2010/main" val="294064592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Throughout this presentation I have demonstrated many examples of effective practise which underpin the standard set by the National Occupational Standards for Youth Work (CLD Standards Council, 2019). These include, ‘initiating, building and maintaining relationships with young people and enabling them to identify, reflect and use their learning to enhance their future development’ (CLD Standards Council, 2019) I have illustrated ways in which Youth Workers can ‘support young people to become responsible citizens through their active involvement in Youth Work’, and ‘facilitated a learning activity to promote emotional well-being, and mental health’ (CLD Standards Council, 2019).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A57E5C6D-CDF7-400D-A9A9-0EF33EBA3AAC}" type="slidenum">
              <a:rPr lang="en-GB" smtClean="0"/>
              <a:t>18</a:t>
            </a:fld>
            <a:endParaRPr lang="en-GB"/>
          </a:p>
        </p:txBody>
      </p:sp>
    </p:spTree>
    <p:extLst>
      <p:ext uri="{BB962C8B-B14F-4D97-AF65-F5344CB8AC3E}">
        <p14:creationId xmlns:p14="http://schemas.microsoft.com/office/powerpoint/2010/main" val="332275650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An effective Youth Worker must be a reflective practitioner. To reflect on my activity, I will use Gibb’s Reflective Cycle (1988). This</a:t>
            </a:r>
            <a:r>
              <a:rPr lang="en-US" sz="1800" kern="100" dirty="0">
                <a:effectLst/>
                <a:latin typeface="Times New Roman" panose="02020603050405020304" pitchFamily="18" charset="0"/>
                <a:ea typeface="Calibri" panose="020F0502020204030204" pitchFamily="34" charset="0"/>
                <a:cs typeface="Times New Roman" panose="02020603050405020304" pitchFamily="18" charset="0"/>
              </a:rPr>
              <a:t> framework offers an approach for examining experiences and lends itself particularly well to repeated experiences. This allows me to learn and plan from things that either went well or didn’t go well. This will enhance my future practice as a Youth Worker.  I would be grateful if you could complete my ‘two stars and a wish’ evaluation sheet, to assist me in improving, based on your reviews, thank you. </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A57E5C6D-CDF7-400D-A9A9-0EF33EBA3AAC}" type="slidenum">
              <a:rPr lang="en-GB" smtClean="0"/>
              <a:t>19</a:t>
            </a:fld>
            <a:endParaRPr lang="en-GB"/>
          </a:p>
        </p:txBody>
      </p:sp>
    </p:spTree>
    <p:extLst>
      <p:ext uri="{BB962C8B-B14F-4D97-AF65-F5344CB8AC3E}">
        <p14:creationId xmlns:p14="http://schemas.microsoft.com/office/powerpoint/2010/main" val="196173055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To summarise, I have identified that Youth Workers need to utilise a range of skills, tools and approaches whilst working with groups and individuals. I have developed an informal activity to encourage active participation, wider skills development, and emotional competency. Through this activity I have demonstrated the skills required and used the tools and approaches for working with a group. Further, I have linked what I have achieved today to the National Occupational Standards.</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dirty="0">
              <a:latin typeface="Calibri" panose="020F0502020204030204" pitchFamily="34" charset="0"/>
              <a:ea typeface="Calibri" panose="020F0502020204030204" pitchFamily="34" charset="0"/>
              <a:cs typeface="Calibri" panose="020F0502020204030204" pitchFamily="34" charset="0"/>
            </a:endParaRPr>
          </a:p>
          <a:p>
            <a:endParaRPr lang="en-GB" dirty="0"/>
          </a:p>
        </p:txBody>
      </p:sp>
      <p:sp>
        <p:nvSpPr>
          <p:cNvPr id="4" name="Slide Number Placeholder 3"/>
          <p:cNvSpPr>
            <a:spLocks noGrp="1"/>
          </p:cNvSpPr>
          <p:nvPr>
            <p:ph type="sldNum" sz="quarter" idx="5"/>
          </p:nvPr>
        </p:nvSpPr>
        <p:spPr/>
        <p:txBody>
          <a:bodyPr/>
          <a:lstStyle/>
          <a:p>
            <a:fld id="{A57E5C6D-CDF7-400D-A9A9-0EF33EBA3AAC}" type="slidenum">
              <a:rPr lang="en-GB" smtClean="0"/>
              <a:t>20</a:t>
            </a:fld>
            <a:endParaRPr lang="en-GB"/>
          </a:p>
        </p:txBody>
      </p:sp>
    </p:spTree>
    <p:extLst>
      <p:ext uri="{BB962C8B-B14F-4D97-AF65-F5344CB8AC3E}">
        <p14:creationId xmlns:p14="http://schemas.microsoft.com/office/powerpoint/2010/main" val="21615838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Thank you for listening, does anyone have any questions? </a:t>
            </a:r>
          </a:p>
        </p:txBody>
      </p:sp>
      <p:sp>
        <p:nvSpPr>
          <p:cNvPr id="4" name="Slide Number Placeholder 3"/>
          <p:cNvSpPr>
            <a:spLocks noGrp="1"/>
          </p:cNvSpPr>
          <p:nvPr>
            <p:ph type="sldNum" sz="quarter" idx="5"/>
          </p:nvPr>
        </p:nvSpPr>
        <p:spPr/>
        <p:txBody>
          <a:bodyPr/>
          <a:lstStyle/>
          <a:p>
            <a:fld id="{A57E5C6D-CDF7-400D-A9A9-0EF33EBA3AAC}" type="slidenum">
              <a:rPr lang="en-GB" smtClean="0"/>
              <a:t>26</a:t>
            </a:fld>
            <a:endParaRPr lang="en-GB"/>
          </a:p>
        </p:txBody>
      </p:sp>
    </p:spTree>
    <p:extLst>
      <p:ext uri="{BB962C8B-B14F-4D97-AF65-F5344CB8AC3E}">
        <p14:creationId xmlns:p14="http://schemas.microsoft.com/office/powerpoint/2010/main" val="126030355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04DB13E-F722-4ED6-BB00-556651E95281}"/>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7" name="Group 6">
            <a:extLst>
              <a:ext uri="{FF2B5EF4-FFF2-40B4-BE49-F238E27FC236}">
                <a16:creationId xmlns:a16="http://schemas.microsoft.com/office/drawing/2014/main" id="{E26428D7-C6F3-473D-A360-A3F5C3E8728C}"/>
              </a:ext>
            </a:extLst>
          </p:cNvPr>
          <p:cNvGrpSpPr/>
          <p:nvPr/>
        </p:nvGrpSpPr>
        <p:grpSpPr>
          <a:xfrm>
            <a:off x="5250180" y="1267730"/>
            <a:ext cx="1691640" cy="615934"/>
            <a:chOff x="5250180" y="1267730"/>
            <a:chExt cx="1691640" cy="615934"/>
          </a:xfrm>
        </p:grpSpPr>
        <p:cxnSp>
          <p:nvCxnSpPr>
            <p:cNvPr id="17" name="Straight Connector 16"/>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629103" y="2244830"/>
            <a:ext cx="8933796" cy="2437232"/>
          </a:xfrm>
        </p:spPr>
        <p:txBody>
          <a:bodyPr tIns="45720" bIns="45720" anchor="ctr">
            <a:normAutofit/>
          </a:bodyPr>
          <a:lstStyle>
            <a:lvl1pPr algn="ctr">
              <a:lnSpc>
                <a:spcPct val="83000"/>
              </a:lnSpc>
              <a:defRPr lang="en-US" sz="6800" b="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p>
        </p:txBody>
      </p:sp>
      <p:sp>
        <p:nvSpPr>
          <p:cNvPr id="3" name="Subtitle 2"/>
          <p:cNvSpPr>
            <a:spLocks noGrp="1"/>
          </p:cNvSpPr>
          <p:nvPr>
            <p:ph type="subTitle" idx="1"/>
          </p:nvPr>
        </p:nvSpPr>
        <p:spPr>
          <a:xfrm>
            <a:off x="1629101" y="4682062"/>
            <a:ext cx="8936846" cy="457201"/>
          </a:xfrm>
        </p:spPr>
        <p:txBody>
          <a:bodyPr>
            <a:normAutofit/>
          </a:bodyPr>
          <a:lstStyle>
            <a:lvl1pPr marL="0" indent="0" algn="ctr">
              <a:spcBef>
                <a:spcPts val="0"/>
              </a:spcBef>
              <a:buNone/>
              <a:defRPr sz="1800" spc="80" baseline="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20" name="Date Placeholder 19"/>
          <p:cNvSpPr>
            <a:spLocks noGrp="1"/>
          </p:cNvSpPr>
          <p:nvPr>
            <p:ph type="dt" sz="half" idx="10"/>
          </p:nvPr>
        </p:nvSpPr>
        <p:spPr>
          <a:xfrm>
            <a:off x="5318760" y="1341256"/>
            <a:ext cx="1554480" cy="485546"/>
          </a:xfrm>
        </p:spPr>
        <p:txBody>
          <a:bodyPr/>
          <a:lstStyle>
            <a:lvl1pPr algn="ctr">
              <a:defRPr sz="1300" spc="0" baseline="0">
                <a:solidFill>
                  <a:srgbClr val="FFFFFF"/>
                </a:solidFill>
                <a:latin typeface="+mn-lt"/>
              </a:defRPr>
            </a:lvl1pPr>
          </a:lstStyle>
          <a:p>
            <a:fld id="{EA0C0817-A112-4847-8014-A94B7D2A4EA3}" type="datetime1">
              <a:rPr lang="en-US" smtClean="0"/>
              <a:t>3/1/2023</a:t>
            </a:fld>
            <a:endParaRPr lang="en-US"/>
          </a:p>
        </p:txBody>
      </p:sp>
      <p:sp>
        <p:nvSpPr>
          <p:cNvPr id="21" name="Footer Placeholder 20"/>
          <p:cNvSpPr>
            <a:spLocks noGrp="1"/>
          </p:cNvSpPr>
          <p:nvPr>
            <p:ph type="ftr" sz="quarter" idx="11"/>
          </p:nvPr>
        </p:nvSpPr>
        <p:spPr>
          <a:xfrm>
            <a:off x="1629100" y="5177408"/>
            <a:ext cx="5730295" cy="228600"/>
          </a:xfrm>
        </p:spPr>
        <p:txBody>
          <a:bodyPr/>
          <a:lstStyle>
            <a:lvl1pPr algn="l">
              <a:defRPr>
                <a:solidFill>
                  <a:schemeClr val="tx1">
                    <a:lumMod val="85000"/>
                    <a:lumOff val="15000"/>
                  </a:schemeClr>
                </a:solidFill>
              </a:defRPr>
            </a:lvl1pPr>
          </a:lstStyle>
          <a:p>
            <a:endParaRPr lang="en-US"/>
          </a:p>
        </p:txBody>
      </p:sp>
      <p:sp>
        <p:nvSpPr>
          <p:cNvPr id="22" name="Slide Number Placeholder 21"/>
          <p:cNvSpPr>
            <a:spLocks noGrp="1"/>
          </p:cNvSpPr>
          <p:nvPr>
            <p:ph type="sldNum" sz="quarter" idx="12"/>
          </p:nvPr>
        </p:nvSpPr>
        <p:spPr>
          <a:xfrm>
            <a:off x="8606920" y="5177408"/>
            <a:ext cx="1955980"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356619271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332B432-ACDA-4023-A761-2BAB76577B62}" type="datetime1">
              <a:rPr lang="en-US" smtClean="0"/>
              <a:t>3/1/2023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6907347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0A4A1889-E37C-4EC3-9E41-9DAD221CF389}"/>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3" name="Rectangle 22"/>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629156" y="2275165"/>
            <a:ext cx="8933688" cy="2406895"/>
          </a:xfrm>
        </p:spPr>
        <p:txBody>
          <a:bodyPr anchor="ctr">
            <a:normAutofit/>
          </a:bodyPr>
          <a:lstStyle>
            <a:lvl1pPr algn="ctr">
              <a:lnSpc>
                <a:spcPct val="83000"/>
              </a:lnSpc>
              <a:defRPr lang="en-US" sz="680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p>
        </p:txBody>
      </p:sp>
      <p:grpSp>
        <p:nvGrpSpPr>
          <p:cNvPr id="16" name="Group 15">
            <a:extLst>
              <a:ext uri="{FF2B5EF4-FFF2-40B4-BE49-F238E27FC236}">
                <a16:creationId xmlns:a16="http://schemas.microsoft.com/office/drawing/2014/main" id="{1683EB04-C23E-490C-A1A6-030CF79D23C8}"/>
              </a:ext>
            </a:extLst>
          </p:cNvPr>
          <p:cNvGrpSpPr/>
          <p:nvPr/>
        </p:nvGrpSpPr>
        <p:grpSpPr>
          <a:xfrm>
            <a:off x="5250180" y="1267730"/>
            <a:ext cx="1691640" cy="615934"/>
            <a:chOff x="5250180" y="1267730"/>
            <a:chExt cx="1691640" cy="615934"/>
          </a:xfrm>
        </p:grpSpPr>
        <p:cxnSp>
          <p:nvCxnSpPr>
            <p:cNvPr id="17" name="Straight Connector 16">
              <a:extLst>
                <a:ext uri="{FF2B5EF4-FFF2-40B4-BE49-F238E27FC236}">
                  <a16:creationId xmlns:a16="http://schemas.microsoft.com/office/drawing/2014/main" id="{F8A84C03-E1CA-4A4E-81D6-9BB0C335B7A0}"/>
                </a:ext>
              </a:extLst>
            </p:cNvPr>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4A26FB5A-D5D1-4DAB-AC43-7F51A7F2D197}"/>
                </a:ext>
              </a:extLst>
            </p:cNvPr>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9303F14-E560-4C02-94F4-B4695FE26813}"/>
                </a:ext>
              </a:extLst>
            </p:cNvPr>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3" name="Text Placeholder 2"/>
          <p:cNvSpPr>
            <a:spLocks noGrp="1"/>
          </p:cNvSpPr>
          <p:nvPr>
            <p:ph type="body" idx="1"/>
          </p:nvPr>
        </p:nvSpPr>
        <p:spPr>
          <a:xfrm>
            <a:off x="1629156" y="4682062"/>
            <a:ext cx="8939784" cy="457200"/>
          </a:xfrm>
        </p:spPr>
        <p:txBody>
          <a:bodyPr anchor="t">
            <a:normAutofit/>
          </a:bodyPr>
          <a:lstStyle>
            <a:lvl1pPr marL="0" indent="0" algn="ctr">
              <a:buNone/>
              <a:tabLst>
                <a:tab pos="2633663" algn="l"/>
              </a:tabLst>
              <a:defRPr sz="1800">
                <a:solidFill>
                  <a:schemeClr val="tx1">
                    <a:lumMod val="95000"/>
                    <a:lumOff val="5000"/>
                  </a:schemeClr>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18760" y="1344502"/>
            <a:ext cx="1554480" cy="498781"/>
          </a:xfrm>
        </p:spPr>
        <p:txBody>
          <a:bodyPr/>
          <a:lstStyle>
            <a:lvl1pPr algn="ctr">
              <a:defRPr lang="en-US" sz="1300" kern="1200" spc="0" baseline="0">
                <a:solidFill>
                  <a:srgbClr val="FFFFFF"/>
                </a:solidFill>
                <a:latin typeface="+mn-lt"/>
                <a:ea typeface="+mn-ea"/>
                <a:cs typeface="+mn-cs"/>
              </a:defRPr>
            </a:lvl1pPr>
          </a:lstStyle>
          <a:p>
            <a:fld id="{D9C646AA-F36E-4540-911D-FFFC0A0EF24A}" type="datetime1">
              <a:rPr lang="en-US" smtClean="0"/>
              <a:t>3/1/2023</a:t>
            </a:fld>
            <a:endParaRPr lang="en-US"/>
          </a:p>
        </p:txBody>
      </p:sp>
      <p:sp>
        <p:nvSpPr>
          <p:cNvPr id="5" name="Footer Placeholder 4"/>
          <p:cNvSpPr>
            <a:spLocks noGrp="1"/>
          </p:cNvSpPr>
          <p:nvPr>
            <p:ph type="ftr" sz="quarter" idx="11"/>
          </p:nvPr>
        </p:nvSpPr>
        <p:spPr>
          <a:xfrm>
            <a:off x="1629157" y="5177408"/>
            <a:ext cx="5660134" cy="228600"/>
          </a:xfrm>
        </p:spPr>
        <p:txBody>
          <a:bodyPr/>
          <a:lstStyle>
            <a:lvl1pPr algn="l">
              <a:defRPr>
                <a:solidFill>
                  <a:schemeClr val="tx1">
                    <a:lumMod val="85000"/>
                    <a:lumOff val="15000"/>
                  </a:schemeClr>
                </a:solidFill>
              </a:defRPr>
            </a:lvl1pPr>
          </a:lstStyle>
          <a:p>
            <a:endParaRPr lang="en-US"/>
          </a:p>
        </p:txBody>
      </p:sp>
      <p:sp>
        <p:nvSpPr>
          <p:cNvPr id="6" name="Slide Number Placeholder 5"/>
          <p:cNvSpPr>
            <a:spLocks noGrp="1"/>
          </p:cNvSpPr>
          <p:nvPr>
            <p:ph type="sldNum" sz="quarter" idx="12"/>
          </p:nvPr>
        </p:nvSpPr>
        <p:spPr>
          <a:xfrm>
            <a:off x="8604504" y="5177408"/>
            <a:ext cx="1958339"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202523536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06680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46176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69186D26-FA5F-4637-B602-B7C2DC34CFD4}" type="datetime1">
              <a:rPr lang="en-US" smtClean="0"/>
              <a:t>3/1/2023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24714699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Text Placeholder 2"/>
          <p:cNvSpPr>
            <a:spLocks noGrp="1"/>
          </p:cNvSpPr>
          <p:nvPr>
            <p:ph type="body" idx="1"/>
          </p:nvPr>
        </p:nvSpPr>
        <p:spPr>
          <a:xfrm>
            <a:off x="1069848" y="2074334"/>
            <a:ext cx="4663440" cy="640080"/>
          </a:xfrm>
        </p:spPr>
        <p:txBody>
          <a:bodyPr anchor="ctr">
            <a:normAutofit/>
          </a:bodyPr>
          <a:lstStyle>
            <a:lvl1pPr marL="0" indent="0" algn="l">
              <a:spcBef>
                <a:spcPts val="0"/>
              </a:spcBef>
              <a:buNone/>
              <a:defRPr sz="1900" b="1" i="0">
                <a:solidFill>
                  <a:schemeClr val="tx1"/>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92472"/>
            <a:ext cx="4663440" cy="3163825"/>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458712" y="2074334"/>
            <a:ext cx="4663440" cy="640080"/>
          </a:xfrm>
        </p:spPr>
        <p:txBody>
          <a:bodyPr anchor="ctr">
            <a:normAutofit/>
          </a:bodyPr>
          <a:lstStyle>
            <a:lvl1pPr marL="0" indent="0" algn="l">
              <a:spcBef>
                <a:spcPts val="0"/>
              </a:spcBef>
              <a:buNone/>
              <a:defRPr sz="1900" b="1">
                <a:solidFill>
                  <a:schemeClr val="tx1"/>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58712" y="2792471"/>
            <a:ext cx="4663440" cy="3164509"/>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A7F15D8-96D1-4781-BC50-CA8A088B2FE4}" type="datetime1">
              <a:rPr lang="en-US" smtClean="0"/>
              <a:t>3/1/2023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9498493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F9A96C99-B8F8-4528-BD05-0E16E943DC09}" type="datetime1">
              <a:rPr lang="en-US" smtClean="0"/>
              <a:t>3/1/2023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51118028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636942-C211-4B28-8DBD-C953E00AF71B}" type="datetime1">
              <a:rPr lang="en-US" smtClean="0"/>
              <a:t>3/1/2023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5674350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5E1BBF9-8BEF-4353-BA68-30AAF9EBD8D8}"/>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5B941C21-2A5D-4912-AB06-1BB0C0EB6AE1}"/>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58200" y="607392"/>
            <a:ext cx="3161963" cy="1645920"/>
          </a:xfrm>
        </p:spPr>
        <p:txBody>
          <a:bodyPr anchor="b">
            <a:normAutofit/>
          </a:bodyPr>
          <a:lstStyle>
            <a:lvl1pPr algn="l" defTabSz="914400" rtl="0" eaLnBrk="1" latinLnBrk="0" hangingPunct="1">
              <a:lnSpc>
                <a:spcPct val="100000"/>
              </a:lnSpc>
              <a:spcBef>
                <a:spcPct val="0"/>
              </a:spcBef>
              <a:buNone/>
              <a:defRPr lang="en-US" sz="3200" b="0" kern="1200" cap="none" spc="0" baseline="0" dirty="0">
                <a:solidFill>
                  <a:schemeClr val="tx1"/>
                </a:solidFill>
                <a:effectLst/>
                <a:latin typeface="+mj-lt"/>
                <a:ea typeface="+mn-ea"/>
                <a:cs typeface="+mn-cs"/>
              </a:defRPr>
            </a:lvl1pPr>
          </a:lstStyle>
          <a:p>
            <a:r>
              <a:rPr lang="en-US"/>
              <a:t>Click to edit Master title style</a:t>
            </a:r>
          </a:p>
        </p:txBody>
      </p:sp>
      <p:sp>
        <p:nvSpPr>
          <p:cNvPr id="3" name="Content Placeholder 2"/>
          <p:cNvSpPr>
            <a:spLocks noGrp="1"/>
          </p:cNvSpPr>
          <p:nvPr>
            <p:ph idx="1"/>
          </p:nvPr>
        </p:nvSpPr>
        <p:spPr>
          <a:xfrm>
            <a:off x="685800" y="609600"/>
            <a:ext cx="6858000" cy="5334000"/>
          </a:xfrm>
        </p:spPr>
        <p:txBody>
          <a:bodyPr/>
          <a:lstStyle>
            <a:lvl1pPr>
              <a:defRPr sz="19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458200" y="2336800"/>
            <a:ext cx="3161963" cy="3606800"/>
          </a:xfrm>
        </p:spPr>
        <p:txBody>
          <a:bodyPr>
            <a:normAutofit/>
          </a:bodyPr>
          <a:lstStyle>
            <a:lvl1pPr marL="0" indent="0">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a:xfrm>
            <a:off x="5588000" y="6035040"/>
            <a:ext cx="1955800" cy="365760"/>
          </a:xfrm>
        </p:spPr>
        <p:txBody>
          <a:bodyPr/>
          <a:lstStyle>
            <a:lvl1pPr>
              <a:defRPr>
                <a:solidFill>
                  <a:schemeClr val="tx1">
                    <a:lumMod val="85000"/>
                    <a:lumOff val="15000"/>
                  </a:schemeClr>
                </a:solidFill>
              </a:defRPr>
            </a:lvl1pPr>
          </a:lstStyle>
          <a:p>
            <a:fld id="{7E8D12A6-918A-48BD-8CB9-CA713993B0EA}" type="datetime1">
              <a:rPr lang="en-US" smtClean="0"/>
              <a:t>3/1/2023</a:t>
            </a:fld>
            <a:endParaRPr lang="en-US"/>
          </a:p>
        </p:txBody>
      </p:sp>
      <p:sp>
        <p:nvSpPr>
          <p:cNvPr id="9" name="Footer Placeholder 8"/>
          <p:cNvSpPr>
            <a:spLocks noGrp="1"/>
          </p:cNvSpPr>
          <p:nvPr>
            <p:ph type="ftr" sz="quarter" idx="11"/>
          </p:nvPr>
        </p:nvSpPr>
        <p:spPr>
          <a:xfrm>
            <a:off x="685801" y="6035040"/>
            <a:ext cx="4584700" cy="365760"/>
          </a:xfrm>
        </p:spPr>
        <p:txBody>
          <a:bodyPr/>
          <a:lstStyle>
            <a:lvl1pPr algn="l">
              <a:defRPr/>
            </a:lvl1pPr>
          </a:lstStyle>
          <a:p>
            <a:endParaRPr lang="en-US"/>
          </a:p>
        </p:txBody>
      </p:sp>
      <p:sp>
        <p:nvSpPr>
          <p:cNvPr id="11" name="Slide Number Placeholder 10"/>
          <p:cNvSpPr>
            <a:spLocks noGrp="1"/>
          </p:cNvSpPr>
          <p:nvPr>
            <p:ph type="sldNum" sz="quarter" idx="12"/>
          </p:nvPr>
        </p:nvSpPr>
        <p:spPr>
          <a:xfrm>
            <a:off x="10396728" y="6035040"/>
            <a:ext cx="1223435" cy="36576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29608724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687CA98-D9C7-497F-A1DA-7D22F8753BCE}"/>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228599" y="237744"/>
            <a:ext cx="7696201"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5" name="Date Placeholder 4"/>
          <p:cNvSpPr>
            <a:spLocks noGrp="1"/>
          </p:cNvSpPr>
          <p:nvPr>
            <p:ph type="dt" sz="half" idx="10"/>
          </p:nvPr>
        </p:nvSpPr>
        <p:spPr>
          <a:xfrm>
            <a:off x="5662337" y="6035040"/>
            <a:ext cx="2071963" cy="365760"/>
          </a:xfrm>
        </p:spPr>
        <p:txBody>
          <a:bodyPr/>
          <a:lstStyle>
            <a:lvl1pPr>
              <a:defRPr b="1">
                <a:solidFill>
                  <a:srgbClr val="FFFFFF"/>
                </a:solidFill>
                <a:effectLst>
                  <a:outerShdw blurRad="19050" dist="6350" dir="2700000" algn="tl" rotWithShape="0">
                    <a:prstClr val="black">
                      <a:alpha val="40000"/>
                    </a:prstClr>
                  </a:outerShdw>
                </a:effectLst>
              </a:defRPr>
            </a:lvl1pPr>
          </a:lstStyle>
          <a:p>
            <a:fld id="{E778CE86-875F-4587-BCF6-FA054AFC0D53}" type="datetime1">
              <a:rPr lang="en-US" smtClean="0"/>
              <a:pPr/>
              <a:t>3/1/2023</a:t>
            </a:fld>
            <a:endParaRPr lang="en-US"/>
          </a:p>
        </p:txBody>
      </p:sp>
      <p:sp>
        <p:nvSpPr>
          <p:cNvPr id="6" name="Footer Placeholder 5"/>
          <p:cNvSpPr>
            <a:spLocks noGrp="1"/>
          </p:cNvSpPr>
          <p:nvPr>
            <p:ph type="ftr" sz="quarter" idx="11"/>
          </p:nvPr>
        </p:nvSpPr>
        <p:spPr>
          <a:xfrm>
            <a:off x="612648" y="6035040"/>
            <a:ext cx="4588002" cy="365760"/>
          </a:xfrm>
        </p:spPr>
        <p:txBody>
          <a:bodyPr/>
          <a:lstStyle>
            <a:lvl1pPr marL="0" algn="r" defTabSz="914400" rtl="0" eaLnBrk="1" latinLnBrk="0" hangingPunct="1">
              <a:defRPr lang="en-US" sz="1000" b="1" kern="1200" dirty="0">
                <a:solidFill>
                  <a:srgbClr val="FFFFFF"/>
                </a:solidFill>
                <a:effectLst>
                  <a:outerShdw blurRad="19050" dist="6350" dir="2700000" algn="tl" rotWithShape="0">
                    <a:prstClr val="black">
                      <a:alpha val="40000"/>
                    </a:prstClr>
                  </a:outerShdw>
                </a:effectLst>
                <a:latin typeface="+mn-lt"/>
                <a:ea typeface="+mn-ea"/>
                <a:cs typeface="+mn-cs"/>
              </a:defRPr>
            </a:lvl1pPr>
          </a:lstStyle>
          <a:p>
            <a:pPr algn="l"/>
            <a:endParaRPr lang="en-US"/>
          </a:p>
        </p:txBody>
      </p:sp>
      <p:sp>
        <p:nvSpPr>
          <p:cNvPr id="7" name="Slide Number Placeholder 6"/>
          <p:cNvSpPr>
            <a:spLocks noGrp="1"/>
          </p:cNvSpPr>
          <p:nvPr>
            <p:ph type="sldNum" sz="quarter" idx="12"/>
          </p:nvPr>
        </p:nvSpPr>
        <p:spPr>
          <a:xfrm>
            <a:off x="10396728" y="6035040"/>
            <a:ext cx="1225296" cy="365760"/>
          </a:xfrm>
        </p:spPr>
        <p:txBody>
          <a:bodyPr/>
          <a:lstStyle/>
          <a:p>
            <a:fld id="{34B7E4EF-A1BD-40F4-AB7B-04F084DD991D}" type="slidenum">
              <a:rPr lang="en-US" smtClean="0"/>
              <a:t>‹#›</a:t>
            </a:fld>
            <a:endParaRPr lang="en-US"/>
          </a:p>
        </p:txBody>
      </p:sp>
      <p:sp>
        <p:nvSpPr>
          <p:cNvPr id="12" name="Rectangle 11">
            <a:extLst>
              <a:ext uri="{FF2B5EF4-FFF2-40B4-BE49-F238E27FC236}">
                <a16:creationId xmlns:a16="http://schemas.microsoft.com/office/drawing/2014/main" id="{F8B3D8CC-BB13-41A5-8F34-B8E84A4F9534}"/>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77250" y="603504"/>
            <a:ext cx="3144774" cy="1645920"/>
          </a:xfrm>
        </p:spPr>
        <p:txBody>
          <a:bodyPr anchor="b">
            <a:noAutofit/>
          </a:bodyPr>
          <a:lstStyle>
            <a:lvl1pPr algn="l">
              <a:lnSpc>
                <a:spcPct val="100000"/>
              </a:lnSpc>
              <a:defRPr sz="3200" b="0">
                <a:solidFill>
                  <a:schemeClr val="tx1"/>
                </a:solidFill>
                <a:latin typeface="+mj-lt"/>
              </a:defRPr>
            </a:lvl1pPr>
          </a:lstStyle>
          <a:p>
            <a:r>
              <a:rPr lang="en-US"/>
              <a:t>Click to edit Master title style</a:t>
            </a:r>
          </a:p>
        </p:txBody>
      </p:sp>
      <p:sp>
        <p:nvSpPr>
          <p:cNvPr id="4" name="Text Placeholder 3"/>
          <p:cNvSpPr>
            <a:spLocks noGrp="1"/>
          </p:cNvSpPr>
          <p:nvPr>
            <p:ph type="body" sz="half" idx="2"/>
          </p:nvPr>
        </p:nvSpPr>
        <p:spPr>
          <a:xfrm>
            <a:off x="8477250" y="2386584"/>
            <a:ext cx="3144774" cy="3511296"/>
          </a:xfrm>
        </p:spPr>
        <p:txBody>
          <a:bodyPr>
            <a:normAutofit/>
          </a:bodyPr>
          <a:lstStyle>
            <a:lvl1pPr marL="0" indent="0" algn="l">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11876234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34F40B7-36AB-4376-BE14-EF7004D79BB9}" type="datetime1">
              <a:rPr lang="en-US" smtClean="0"/>
              <a:t>3/1/2023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07968819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FF87CAB8-DCAE-46A5-AADA-B3FAD11A54E0}" type="datetime1">
              <a:rPr lang="en-US" smtClean="0"/>
              <a:t>3/1/2023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5020001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E94681D-2A4C-4A8D-B9B5-31D440D0328D}"/>
              </a:ext>
            </a:extLst>
          </p:cNvPr>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p:cNvSpPr/>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8" name="Rectangle 7"/>
          <p:cNvSpPr/>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1066800" y="2103120"/>
            <a:ext cx="10058400" cy="384962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7256794" y="6035040"/>
            <a:ext cx="2893045" cy="36576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F6FA2B21-3FCD-4721-B95C-427943F61125}" type="datetime1">
              <a:rPr lang="en-US" smtClean="0"/>
              <a:t>3/1/2023</a:t>
            </a:fld>
            <a:endParaRPr lang="en-US"/>
          </a:p>
        </p:txBody>
      </p:sp>
      <p:sp>
        <p:nvSpPr>
          <p:cNvPr id="5" name="Footer Placeholder 4"/>
          <p:cNvSpPr>
            <a:spLocks noGrp="1"/>
          </p:cNvSpPr>
          <p:nvPr>
            <p:ph type="ftr" sz="quarter" idx="3"/>
          </p:nvPr>
        </p:nvSpPr>
        <p:spPr>
          <a:xfrm>
            <a:off x="1066800" y="6035040"/>
            <a:ext cx="5816600" cy="365760"/>
          </a:xfrm>
          <a:prstGeom prst="rect">
            <a:avLst/>
          </a:prstGeom>
        </p:spPr>
        <p:txBody>
          <a:bodyPr vert="horz" lIns="91440" tIns="45720" rIns="91440" bIns="45720" rtlCol="0" anchor="b"/>
          <a:lstStyle>
            <a:lvl1pPr algn="l">
              <a:defRPr sz="1000">
                <a:solidFill>
                  <a:schemeClr val="tx1">
                    <a:lumMod val="85000"/>
                    <a:lumOff val="15000"/>
                  </a:schemeClr>
                </a:solidFill>
              </a:defRPr>
            </a:lvl1pPr>
          </a:lstStyle>
          <a:p>
            <a:endParaRPr lang="en-US"/>
          </a:p>
        </p:txBody>
      </p:sp>
      <p:sp>
        <p:nvSpPr>
          <p:cNvPr id="6" name="Slide Number Placeholder 5"/>
          <p:cNvSpPr>
            <a:spLocks noGrp="1"/>
          </p:cNvSpPr>
          <p:nvPr>
            <p:ph type="sldNum" sz="quarter" idx="4"/>
          </p:nvPr>
        </p:nvSpPr>
        <p:spPr>
          <a:xfrm>
            <a:off x="10287000" y="6035040"/>
            <a:ext cx="838200" cy="36576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601785824"/>
      </p:ext>
    </p:extLst>
  </p:cSld>
  <p:clrMap bg1="lt1" tx1="dk1" bg2="lt2" tx2="dk2" accent1="accent1" accent2="accent2" accent3="accent3" accent4="accent4" accent5="accent5" accent6="accent6" hlink="hlink" folHlink="folHlink"/>
  <p:sldLayoutIdLst>
    <p:sldLayoutId id="2147483823" r:id="rId1"/>
    <p:sldLayoutId id="2147483824" r:id="rId2"/>
    <p:sldLayoutId id="2147483825" r:id="rId3"/>
    <p:sldLayoutId id="2147483826" r:id="rId4"/>
    <p:sldLayoutId id="2147483816" r:id="rId5"/>
    <p:sldLayoutId id="2147483822" r:id="rId6"/>
    <p:sldLayoutId id="2147483817" r:id="rId7"/>
    <p:sldLayoutId id="2147483818" r:id="rId8"/>
    <p:sldLayoutId id="2147483819" r:id="rId9"/>
    <p:sldLayoutId id="2147483820" r:id="rId10"/>
    <p:sldLayoutId id="2147483821" r:id="rId11"/>
  </p:sldLayoutIdLst>
  <p:hf sldNum="0" hdr="0" ftr="0" dt="0"/>
  <p:txStyles>
    <p:titleStyle>
      <a:lvl1pPr algn="l" defTabSz="914400" rtl="0" eaLnBrk="1" latinLnBrk="0" hangingPunct="1">
        <a:lnSpc>
          <a:spcPct val="90000"/>
        </a:lnSpc>
        <a:spcBef>
          <a:spcPct val="0"/>
        </a:spcBef>
        <a:buNone/>
        <a:defRPr lang="en-US" sz="480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00000"/>
        </a:lnSpc>
        <a:spcBef>
          <a:spcPts val="900"/>
        </a:spcBef>
        <a:spcAft>
          <a:spcPts val="0"/>
        </a:spcAft>
        <a:buClr>
          <a:schemeClr val="tx1">
            <a:lumMod val="85000"/>
            <a:lumOff val="15000"/>
          </a:schemeClr>
        </a:buClr>
        <a:buFont typeface="Garamond" pitchFamily="18"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hyperlink" Target="https://statesman.co.za/arts-and-crafts-are-fun/" TargetMode="Externa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E79458C5-99E5-DCBB-E9ED-DBEF446640AD}"/>
              </a:ext>
            </a:extLst>
          </p:cNvPr>
          <p:cNvPicPr>
            <a:picLocks noChangeAspect="1"/>
          </p:cNvPicPr>
          <p:nvPr/>
        </p:nvPicPr>
        <p:blipFill rotWithShape="1">
          <a:blip r:embed="rId3"/>
          <a:srcRect t="20213"/>
          <a:stretch/>
        </p:blipFill>
        <p:spPr>
          <a:xfrm>
            <a:off x="20" y="-839"/>
            <a:ext cx="12191980" cy="6858000"/>
          </a:xfrm>
          <a:prstGeom prst="rect">
            <a:avLst/>
          </a:prstGeom>
        </p:spPr>
      </p:pic>
      <p:sp useBgFill="1">
        <p:nvSpPr>
          <p:cNvPr id="71" name="Rectangle 70">
            <a:extLst>
              <a:ext uri="{FF2B5EF4-FFF2-40B4-BE49-F238E27FC236}">
                <a16:creationId xmlns:a16="http://schemas.microsoft.com/office/drawing/2014/main" id="{BF9FFE17-DE95-4821-ACC1-B90C954492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73" name="Rectangle 72">
            <a:extLst>
              <a:ext uri="{FF2B5EF4-FFF2-40B4-BE49-F238E27FC236}">
                <a16:creationId xmlns:a16="http://schemas.microsoft.com/office/drawing/2014/main" id="{03CF76AF-FF72-4430-A772-0584032902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2" name="Title 1">
            <a:extLst>
              <a:ext uri="{FF2B5EF4-FFF2-40B4-BE49-F238E27FC236}">
                <a16:creationId xmlns:a16="http://schemas.microsoft.com/office/drawing/2014/main" id="{07C335CC-BEE4-8BB3-919D-6FD3BEB8EA24}"/>
              </a:ext>
            </a:extLst>
          </p:cNvPr>
          <p:cNvSpPr>
            <a:spLocks noGrp="1"/>
          </p:cNvSpPr>
          <p:nvPr>
            <p:ph type="ctrTitle"/>
          </p:nvPr>
        </p:nvSpPr>
        <p:spPr>
          <a:xfrm>
            <a:off x="1771132" y="2091263"/>
            <a:ext cx="8649738" cy="2590800"/>
          </a:xfrm>
        </p:spPr>
        <p:txBody>
          <a:bodyPr>
            <a:normAutofit fontScale="90000"/>
          </a:bodyPr>
          <a:lstStyle/>
          <a:p>
            <a:r>
              <a:rPr lang="en-GB" sz="4900" b="1">
                <a:latin typeface="Calibri" panose="020F0502020204030204" pitchFamily="34" charset="0"/>
                <a:cs typeface="Calibri" panose="020F0502020204030204" pitchFamily="34" charset="0"/>
              </a:rPr>
              <a:t>Counselling Skills, Mindfulness and Therapeutic Practice</a:t>
            </a:r>
            <a:br>
              <a:rPr lang="en-GB" sz="3700"/>
            </a:br>
            <a:r>
              <a:rPr lang="en-GB" sz="2400">
                <a:effectLst/>
                <a:latin typeface="Calibri" panose="020F0502020204030204" pitchFamily="34" charset="0"/>
                <a:ea typeface="Times New Roman" panose="02020603050405020304" pitchFamily="18" charset="0"/>
                <a:cs typeface="Calibri" panose="020F0502020204030204" pitchFamily="34" charset="0"/>
              </a:rPr>
              <a:t>ECYW4004</a:t>
            </a:r>
            <a:br>
              <a:rPr lang="en-GB" sz="3700" b="1">
                <a:effectLst/>
                <a:latin typeface="Arial" panose="020B0604020202020204" pitchFamily="34" charset="0"/>
                <a:ea typeface="Times New Roman" panose="02020603050405020304" pitchFamily="18" charset="0"/>
              </a:rPr>
            </a:br>
            <a:endParaRPr lang="en-GB" sz="3700"/>
          </a:p>
        </p:txBody>
      </p:sp>
      <p:sp>
        <p:nvSpPr>
          <p:cNvPr id="3" name="Subtitle 2">
            <a:extLst>
              <a:ext uri="{FF2B5EF4-FFF2-40B4-BE49-F238E27FC236}">
                <a16:creationId xmlns:a16="http://schemas.microsoft.com/office/drawing/2014/main" id="{EE73D8E3-1BCB-266F-402C-ABC1CBB6A11A}"/>
              </a:ext>
            </a:extLst>
          </p:cNvPr>
          <p:cNvSpPr>
            <a:spLocks noGrp="1"/>
          </p:cNvSpPr>
          <p:nvPr>
            <p:ph type="subTitle" idx="1"/>
          </p:nvPr>
        </p:nvSpPr>
        <p:spPr>
          <a:xfrm>
            <a:off x="1771130" y="3599906"/>
            <a:ext cx="8652788" cy="457201"/>
          </a:xfrm>
        </p:spPr>
        <p:txBody>
          <a:bodyPr>
            <a:noAutofit/>
          </a:bodyPr>
          <a:lstStyle/>
          <a:p>
            <a:pPr>
              <a:lnSpc>
                <a:spcPct val="90000"/>
              </a:lnSpc>
              <a:spcAft>
                <a:spcPts val="600"/>
              </a:spcAft>
            </a:pPr>
            <a:endParaRPr lang="en-GB" sz="2800">
              <a:latin typeface="Calibri" panose="020F0502020204030204" pitchFamily="34" charset="0"/>
              <a:cs typeface="Calibri" panose="020F0502020204030204" pitchFamily="34" charset="0"/>
            </a:endParaRPr>
          </a:p>
          <a:p>
            <a:pPr>
              <a:lnSpc>
                <a:spcPct val="90000"/>
              </a:lnSpc>
              <a:spcAft>
                <a:spcPts val="600"/>
              </a:spcAft>
            </a:pPr>
            <a:r>
              <a:rPr lang="en-GB" sz="2400">
                <a:latin typeface="Calibri" panose="020F0502020204030204" pitchFamily="34" charset="0"/>
                <a:cs typeface="Calibri" panose="020F0502020204030204" pitchFamily="34" charset="0"/>
              </a:rPr>
              <a:t>By Kayleigh Cowdery 2218436</a:t>
            </a:r>
          </a:p>
          <a:p>
            <a:pPr>
              <a:lnSpc>
                <a:spcPct val="90000"/>
              </a:lnSpc>
              <a:spcAft>
                <a:spcPts val="600"/>
              </a:spcAft>
            </a:pPr>
            <a:r>
              <a:rPr lang="en-GB" sz="2400" i="1">
                <a:latin typeface="Calibri" panose="020F0502020204030204" pitchFamily="34" charset="0"/>
                <a:cs typeface="Calibri" panose="020F0502020204030204" pitchFamily="34" charset="0"/>
              </a:rPr>
              <a:t>‘Youth work skills, tools and approaches for </a:t>
            </a:r>
          </a:p>
          <a:p>
            <a:pPr>
              <a:lnSpc>
                <a:spcPct val="90000"/>
              </a:lnSpc>
              <a:spcAft>
                <a:spcPts val="600"/>
              </a:spcAft>
            </a:pPr>
            <a:r>
              <a:rPr lang="en-GB" sz="2400" i="1">
                <a:latin typeface="Calibri" panose="020F0502020204030204" pitchFamily="34" charset="0"/>
                <a:cs typeface="Calibri" panose="020F0502020204030204" pitchFamily="34" charset="0"/>
              </a:rPr>
              <a:t>meaningful relationships’</a:t>
            </a:r>
          </a:p>
        </p:txBody>
      </p:sp>
      <p:sp>
        <p:nvSpPr>
          <p:cNvPr id="75" name="Rectangle 74">
            <a:extLst>
              <a:ext uri="{FF2B5EF4-FFF2-40B4-BE49-F238E27FC236}">
                <a16:creationId xmlns:a16="http://schemas.microsoft.com/office/drawing/2014/main" id="{0B1C8180-2FDD-4202-8C45-4057CB1AB2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77" name="Straight Connector 76">
            <a:extLst>
              <a:ext uri="{FF2B5EF4-FFF2-40B4-BE49-F238E27FC236}">
                <a16:creationId xmlns:a16="http://schemas.microsoft.com/office/drawing/2014/main" id="{D6E86CC6-13EA-4A88-86AD-CF27BF52CC9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50180" y="1267730"/>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79" name="Straight Connector 78">
            <a:extLst>
              <a:ext uri="{FF2B5EF4-FFF2-40B4-BE49-F238E27FC236}">
                <a16:creationId xmlns:a16="http://schemas.microsoft.com/office/drawing/2014/main" id="{3F80B441-4F7D-4B40-8A13-FED03A1F3A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941820" y="1267730"/>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81" name="Straight Connector 80">
            <a:extLst>
              <a:ext uri="{FF2B5EF4-FFF2-40B4-BE49-F238E27FC236}">
                <a16:creationId xmlns:a16="http://schemas.microsoft.com/office/drawing/2014/main" id="{70C7FD1A-44B1-4E4C-B0C9-A8103DCCDCC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50180" y="1913025"/>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1641666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ECC127-F715-38D2-5297-7D7F748D7000}"/>
              </a:ext>
            </a:extLst>
          </p:cNvPr>
          <p:cNvSpPr>
            <a:spLocks noGrp="1"/>
          </p:cNvSpPr>
          <p:nvPr>
            <p:ph type="title"/>
          </p:nvPr>
        </p:nvSpPr>
        <p:spPr/>
        <p:txBody>
          <a:bodyPr/>
          <a:lstStyle/>
          <a:p>
            <a:r>
              <a:rPr lang="en-GB" dirty="0">
                <a:latin typeface="Calibri" panose="020F0502020204030204" pitchFamily="34" charset="0"/>
                <a:ea typeface="Calibri" panose="020F0502020204030204" pitchFamily="34" charset="0"/>
                <a:cs typeface="Calibri" panose="020F0502020204030204" pitchFamily="34" charset="0"/>
              </a:rPr>
              <a:t>Introduction</a:t>
            </a:r>
          </a:p>
        </p:txBody>
      </p:sp>
      <p:sp>
        <p:nvSpPr>
          <p:cNvPr id="3" name="Content Placeholder 2">
            <a:extLst>
              <a:ext uri="{FF2B5EF4-FFF2-40B4-BE49-F238E27FC236}">
                <a16:creationId xmlns:a16="http://schemas.microsoft.com/office/drawing/2014/main" id="{650B6678-74AF-D457-B287-2E781F48E293}"/>
              </a:ext>
            </a:extLst>
          </p:cNvPr>
          <p:cNvSpPr>
            <a:spLocks noGrp="1"/>
          </p:cNvSpPr>
          <p:nvPr>
            <p:ph idx="1"/>
          </p:nvPr>
        </p:nvSpPr>
        <p:spPr/>
        <p:txBody>
          <a:bodyPr>
            <a:normAutofit/>
          </a:bodyPr>
          <a:lstStyle/>
          <a:p>
            <a:pPr>
              <a:buFont typeface="Arial" panose="020B0604020202020204" pitchFamily="34" charset="0"/>
              <a:buChar char="•"/>
            </a:pPr>
            <a:r>
              <a:rPr lang="en-GB" sz="2400" dirty="0">
                <a:latin typeface="Calibri" panose="020F0502020204030204" pitchFamily="34" charset="0"/>
                <a:ea typeface="Calibri" panose="020F0502020204030204" pitchFamily="34" charset="0"/>
                <a:cs typeface="Calibri" panose="020F0502020204030204" pitchFamily="34" charset="0"/>
              </a:rPr>
              <a:t>Skills, tools, and approaches for effective Youth Work practice</a:t>
            </a:r>
          </a:p>
          <a:p>
            <a:pPr marL="0" indent="0">
              <a:buNone/>
            </a:pPr>
            <a:r>
              <a:rPr lang="en-GB" sz="2400" i="1" dirty="0">
                <a:effectLst/>
                <a:latin typeface="Calibri" panose="020F0502020204030204" pitchFamily="34" charset="0"/>
                <a:ea typeface="Calibri" panose="020F0502020204030204" pitchFamily="34" charset="0"/>
                <a:cs typeface="Calibri" panose="020F0502020204030204" pitchFamily="34" charset="0"/>
              </a:rPr>
              <a:t>	-A</a:t>
            </a:r>
            <a:r>
              <a:rPr lang="en-GB" sz="2200" i="1" dirty="0">
                <a:effectLst/>
                <a:latin typeface="Arial" panose="020B0604020202020204" pitchFamily="34" charset="0"/>
                <a:ea typeface="Calibri" panose="020F0502020204030204" pitchFamily="34" charset="0"/>
                <a:cs typeface="Times New Roman" panose="02020603050405020304" pitchFamily="18" charset="0"/>
              </a:rPr>
              <a:t>ctive Participation, Wider Skills Development, and Enhanced Emotional Competence</a:t>
            </a:r>
            <a:endParaRPr lang="en-GB" sz="2200" dirty="0">
              <a:latin typeface="Calibri" panose="020F0502020204030204" pitchFamily="34" charset="0"/>
              <a:ea typeface="Calibri" panose="020F0502020204030204" pitchFamily="34" charset="0"/>
              <a:cs typeface="Calibri" panose="020F0502020204030204" pitchFamily="34" charset="0"/>
            </a:endParaRPr>
          </a:p>
          <a:p>
            <a:endParaRPr lang="en-GB" sz="2400" dirty="0">
              <a:latin typeface="Calibri" panose="020F0502020204030204" pitchFamily="34" charset="0"/>
              <a:ea typeface="Calibri" panose="020F0502020204030204" pitchFamily="34" charset="0"/>
              <a:cs typeface="Calibri" panose="020F0502020204030204" pitchFamily="34" charset="0"/>
            </a:endParaRPr>
          </a:p>
          <a:p>
            <a:pPr>
              <a:buFont typeface="Arial" panose="020B0604020202020204" pitchFamily="34" charset="0"/>
              <a:buChar char="•"/>
            </a:pPr>
            <a:r>
              <a:rPr lang="en-GB" sz="2400" dirty="0">
                <a:latin typeface="Calibri" panose="020F0502020204030204" pitchFamily="34" charset="0"/>
                <a:ea typeface="Calibri" panose="020F0502020204030204" pitchFamily="34" charset="0"/>
                <a:cs typeface="Calibri" panose="020F0502020204030204" pitchFamily="34" charset="0"/>
              </a:rPr>
              <a:t>Activity/demonstration of skills </a:t>
            </a:r>
          </a:p>
          <a:p>
            <a:pPr marL="0" indent="0">
              <a:buNone/>
            </a:pPr>
            <a:r>
              <a:rPr lang="en-GB" sz="2400" i="1" dirty="0">
                <a:latin typeface="Calibri" panose="020F0502020204030204" pitchFamily="34" charset="0"/>
                <a:ea typeface="Calibri" panose="020F0502020204030204" pitchFamily="34" charset="0"/>
                <a:cs typeface="Calibri" panose="020F0502020204030204" pitchFamily="34" charset="0"/>
              </a:rPr>
              <a:t>	-meet the chicks!</a:t>
            </a:r>
          </a:p>
          <a:p>
            <a:pPr marL="0" indent="0">
              <a:buNone/>
            </a:pPr>
            <a:endParaRPr lang="en-GB" sz="2400" i="1" dirty="0">
              <a:latin typeface="Calibri" panose="020F0502020204030204" pitchFamily="34" charset="0"/>
              <a:ea typeface="Calibri" panose="020F0502020204030204" pitchFamily="34" charset="0"/>
              <a:cs typeface="Calibri" panose="020F0502020204030204" pitchFamily="34" charset="0"/>
            </a:endParaRPr>
          </a:p>
          <a:p>
            <a:pPr>
              <a:buFont typeface="Arial" panose="020B0604020202020204" pitchFamily="34" charset="0"/>
              <a:buChar char="•"/>
            </a:pPr>
            <a:r>
              <a:rPr lang="en-GB" sz="2400" dirty="0">
                <a:latin typeface="Calibri" panose="020F0502020204030204" pitchFamily="34" charset="0"/>
                <a:ea typeface="Calibri" panose="020F0502020204030204" pitchFamily="34" charset="0"/>
                <a:cs typeface="Calibri" panose="020F0502020204030204" pitchFamily="34" charset="0"/>
              </a:rPr>
              <a:t>Building meaningful relationships with young people</a:t>
            </a:r>
          </a:p>
          <a:p>
            <a:endParaRPr lang="en-GB" sz="2400" dirty="0">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0348883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E0A9DE-2AE5-D546-B514-DEAB843BD666}"/>
              </a:ext>
            </a:extLst>
          </p:cNvPr>
          <p:cNvSpPr>
            <a:spLocks noGrp="1"/>
          </p:cNvSpPr>
          <p:nvPr>
            <p:ph type="title"/>
          </p:nvPr>
        </p:nvSpPr>
        <p:spPr/>
        <p:txBody>
          <a:bodyPr>
            <a:normAutofit/>
          </a:bodyPr>
          <a:lstStyle/>
          <a:p>
            <a:r>
              <a:rPr lang="en-US" dirty="0">
                <a:latin typeface="Calibri" panose="020F0502020204030204" pitchFamily="34" charset="0"/>
                <a:cs typeface="Calibri" panose="020F0502020204030204" pitchFamily="34" charset="0"/>
              </a:rPr>
              <a:t>Youth Work Opportunities </a:t>
            </a:r>
          </a:p>
        </p:txBody>
      </p:sp>
      <p:sp>
        <p:nvSpPr>
          <p:cNvPr id="3" name="Content Placeholder 2">
            <a:extLst>
              <a:ext uri="{FF2B5EF4-FFF2-40B4-BE49-F238E27FC236}">
                <a16:creationId xmlns:a16="http://schemas.microsoft.com/office/drawing/2014/main" id="{36532DCB-AC4F-DEDE-D3AC-363C6F7371F5}"/>
              </a:ext>
            </a:extLst>
          </p:cNvPr>
          <p:cNvSpPr>
            <a:spLocks noGrp="1"/>
          </p:cNvSpPr>
          <p:nvPr>
            <p:ph idx="1"/>
          </p:nvPr>
        </p:nvSpPr>
        <p:spPr/>
        <p:txBody>
          <a:bodyPr vert="horz" lIns="91440" tIns="45720" rIns="91440" bIns="45720" rtlCol="0" anchor="t">
            <a:normAutofit/>
          </a:bodyPr>
          <a:lstStyle/>
          <a:p>
            <a:pPr marL="342900" indent="-342900"/>
            <a:r>
              <a:rPr lang="en-US" sz="2400" dirty="0">
                <a:latin typeface="Calibri"/>
                <a:ea typeface="+mn-lt"/>
                <a:cs typeface="+mn-lt"/>
              </a:rPr>
              <a:t>'Promote self-discovery and self-development'</a:t>
            </a:r>
            <a:endParaRPr lang="en-US" sz="2400" dirty="0">
              <a:latin typeface="Calibri"/>
              <a:ea typeface="+mn-lt"/>
              <a:cs typeface="Calibri"/>
            </a:endParaRPr>
          </a:p>
          <a:p>
            <a:pPr marL="342900" indent="-342900">
              <a:buClr>
                <a:srgbClr val="262626"/>
              </a:buClr>
            </a:pPr>
            <a:r>
              <a:rPr lang="en-US" sz="2400" dirty="0">
                <a:latin typeface="Calibri"/>
                <a:cs typeface="Calibri"/>
              </a:rPr>
              <a:t>‘Discover potential'</a:t>
            </a:r>
          </a:p>
          <a:p>
            <a:pPr marL="342900" indent="-342900">
              <a:buClr>
                <a:srgbClr val="262626"/>
              </a:buClr>
            </a:pPr>
            <a:r>
              <a:rPr lang="en-US" sz="2400" dirty="0">
                <a:latin typeface="Calibri"/>
                <a:ea typeface="+mn-lt"/>
                <a:cs typeface="Calibri"/>
              </a:rPr>
              <a:t>‘Build confidence'</a:t>
            </a:r>
          </a:p>
          <a:p>
            <a:pPr marL="342900" indent="-342900">
              <a:buClr>
                <a:srgbClr val="262626"/>
              </a:buClr>
            </a:pPr>
            <a:r>
              <a:rPr lang="en-US" sz="2400" dirty="0">
                <a:latin typeface="Calibri"/>
                <a:ea typeface="+mn-lt"/>
                <a:cs typeface="Calibri"/>
              </a:rPr>
              <a:t>‘Build</a:t>
            </a:r>
            <a:r>
              <a:rPr lang="en-US" sz="2400" dirty="0">
                <a:latin typeface="Calibri"/>
                <a:ea typeface="+mn-lt"/>
                <a:cs typeface="+mn-lt"/>
              </a:rPr>
              <a:t> positive relationships' </a:t>
            </a:r>
            <a:endParaRPr lang="en-US" sz="2400" dirty="0">
              <a:latin typeface="Calibri"/>
              <a:cs typeface="Calibri"/>
            </a:endParaRPr>
          </a:p>
          <a:p>
            <a:pPr marL="342900" indent="-342900">
              <a:buClr>
                <a:srgbClr val="262626"/>
              </a:buClr>
            </a:pPr>
            <a:r>
              <a:rPr lang="en-US" sz="2400" dirty="0">
                <a:latin typeface="Calibri"/>
                <a:cs typeface="Calibri"/>
              </a:rPr>
              <a:t>‘Celebrate successes' </a:t>
            </a:r>
          </a:p>
          <a:p>
            <a:pPr marL="342900" indent="-342900">
              <a:buClr>
                <a:srgbClr val="262626"/>
              </a:buClr>
            </a:pPr>
            <a:r>
              <a:rPr lang="en-US" sz="2400" dirty="0">
                <a:latin typeface="Calibri"/>
                <a:cs typeface="Calibri"/>
              </a:rPr>
              <a:t>'Innovative opportunities'</a:t>
            </a:r>
          </a:p>
          <a:p>
            <a:pPr>
              <a:buClr>
                <a:srgbClr val="262626"/>
              </a:buClr>
            </a:pPr>
            <a:endParaRPr lang="en-US" sz="2400" dirty="0">
              <a:latin typeface="Calibri"/>
              <a:ea typeface="+mn-lt"/>
              <a:cs typeface="Calibri"/>
            </a:endParaRPr>
          </a:p>
          <a:p>
            <a:pPr marL="0" indent="0" algn="r">
              <a:buNone/>
            </a:pPr>
            <a:r>
              <a:rPr lang="en-US" sz="2400" dirty="0">
                <a:latin typeface="Calibri"/>
                <a:ea typeface="+mn-lt"/>
                <a:cs typeface="+mn-lt"/>
              </a:rPr>
              <a:t>Adapted from Skinner (2010, p. 47)</a:t>
            </a:r>
            <a:endParaRPr lang="en-US" sz="2400" dirty="0">
              <a:latin typeface="Calibri"/>
              <a:cs typeface="Calibri"/>
            </a:endParaRPr>
          </a:p>
          <a:p>
            <a:pPr>
              <a:buClr>
                <a:srgbClr val="262626"/>
              </a:buClr>
            </a:pPr>
            <a:endParaRPr lang="en-US" dirty="0"/>
          </a:p>
          <a:p>
            <a:pPr>
              <a:buClr>
                <a:srgbClr val="262626"/>
              </a:buClr>
            </a:pPr>
            <a:endParaRPr lang="en-US" dirty="0"/>
          </a:p>
        </p:txBody>
      </p:sp>
    </p:spTree>
    <p:extLst>
      <p:ext uri="{BB962C8B-B14F-4D97-AF65-F5344CB8AC3E}">
        <p14:creationId xmlns:p14="http://schemas.microsoft.com/office/powerpoint/2010/main" val="26359204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7F5B03-F0B9-9FDA-21C1-F0B4AA2AF600}"/>
              </a:ext>
            </a:extLst>
          </p:cNvPr>
          <p:cNvSpPr>
            <a:spLocks noGrp="1"/>
          </p:cNvSpPr>
          <p:nvPr>
            <p:ph type="title"/>
          </p:nvPr>
        </p:nvSpPr>
        <p:spPr/>
        <p:txBody>
          <a:bodyPr>
            <a:normAutofit fontScale="90000"/>
          </a:bodyPr>
          <a:lstStyle/>
          <a:p>
            <a:r>
              <a:rPr lang="en-US" dirty="0">
                <a:latin typeface="Calibri" panose="020F0502020204030204" pitchFamily="34" charset="0"/>
                <a:cs typeface="Calibri" panose="020F0502020204030204" pitchFamily="34" charset="0"/>
              </a:rPr>
              <a:t>Purposeful Opportunities and Outcomes</a:t>
            </a:r>
          </a:p>
        </p:txBody>
      </p:sp>
      <p:sp>
        <p:nvSpPr>
          <p:cNvPr id="3" name="Content Placeholder 2">
            <a:extLst>
              <a:ext uri="{FF2B5EF4-FFF2-40B4-BE49-F238E27FC236}">
                <a16:creationId xmlns:a16="http://schemas.microsoft.com/office/drawing/2014/main" id="{31735811-C06A-64FE-7F4A-D055694DFD3F}"/>
              </a:ext>
            </a:extLst>
          </p:cNvPr>
          <p:cNvSpPr>
            <a:spLocks noGrp="1"/>
          </p:cNvSpPr>
          <p:nvPr>
            <p:ph idx="1"/>
          </p:nvPr>
        </p:nvSpPr>
        <p:spPr/>
        <p:txBody>
          <a:bodyPr vert="horz" lIns="91440" tIns="45720" rIns="91440" bIns="45720" rtlCol="0" anchor="t">
            <a:noAutofit/>
          </a:bodyPr>
          <a:lstStyle/>
          <a:p>
            <a:pPr>
              <a:buNone/>
            </a:pPr>
            <a:r>
              <a:rPr lang="en-US" sz="2400" dirty="0">
                <a:latin typeface="Calibri"/>
                <a:ea typeface="+mn-lt"/>
                <a:cs typeface="+mn-lt"/>
              </a:rPr>
              <a:t>•Active Participation- Enjoy and achieve, improve mental, physical health and wellbeing, interact with others and the community</a:t>
            </a:r>
            <a:endParaRPr lang="en-US" sz="2400" dirty="0">
              <a:latin typeface="Calibri"/>
              <a:cs typeface="Calibri"/>
            </a:endParaRPr>
          </a:p>
          <a:p>
            <a:pPr>
              <a:buNone/>
            </a:pPr>
            <a:endParaRPr lang="en-US" sz="2400" dirty="0">
              <a:latin typeface="Calibri"/>
              <a:cs typeface="Calibri"/>
            </a:endParaRPr>
          </a:p>
          <a:p>
            <a:pPr>
              <a:buNone/>
            </a:pPr>
            <a:r>
              <a:rPr lang="en-US" sz="2400" dirty="0">
                <a:latin typeface="Calibri"/>
                <a:ea typeface="+mn-lt"/>
                <a:cs typeface="+mn-lt"/>
              </a:rPr>
              <a:t>•Wider Skills Development- Team building, communication and problem solving</a:t>
            </a:r>
            <a:endParaRPr lang="en-US" sz="2400" dirty="0">
              <a:latin typeface="Calibri"/>
              <a:cs typeface="Calibri"/>
            </a:endParaRPr>
          </a:p>
          <a:p>
            <a:pPr>
              <a:buNone/>
            </a:pPr>
            <a:endParaRPr lang="en-US" sz="2400" dirty="0">
              <a:latin typeface="Calibri"/>
              <a:cs typeface="Calibri"/>
            </a:endParaRPr>
          </a:p>
          <a:p>
            <a:pPr>
              <a:buNone/>
            </a:pPr>
            <a:r>
              <a:rPr lang="en-US" sz="2400" dirty="0">
                <a:latin typeface="Calibri"/>
                <a:ea typeface="+mn-lt"/>
                <a:cs typeface="+mn-lt"/>
              </a:rPr>
              <a:t>•Enhanced Emotional Competence- Build confidence, motivation, relationships, empathy,  recognition and acceptance of others </a:t>
            </a:r>
            <a:endParaRPr lang="en-US" sz="2400" dirty="0">
              <a:latin typeface="Calibri"/>
              <a:cs typeface="Calibri"/>
            </a:endParaRPr>
          </a:p>
          <a:p>
            <a:pPr>
              <a:buNone/>
            </a:pPr>
            <a:endParaRPr lang="en-US" sz="2400" b="1" dirty="0">
              <a:latin typeface="Calibri"/>
              <a:cs typeface="Calibri"/>
            </a:endParaRPr>
          </a:p>
          <a:p>
            <a:pPr algn="r">
              <a:buNone/>
            </a:pPr>
            <a:r>
              <a:rPr lang="en-US" sz="2400" dirty="0">
                <a:latin typeface="Calibri"/>
                <a:cs typeface="Calibri"/>
              </a:rPr>
              <a:t>(WAG, 2007, p.7)</a:t>
            </a:r>
          </a:p>
          <a:p>
            <a:pPr>
              <a:buNone/>
            </a:pPr>
            <a:endParaRPr lang="en-US" dirty="0"/>
          </a:p>
          <a:p>
            <a:pPr marL="0" indent="0">
              <a:buNone/>
            </a:pPr>
            <a:endParaRPr lang="en-US" dirty="0"/>
          </a:p>
        </p:txBody>
      </p:sp>
    </p:spTree>
    <p:extLst>
      <p:ext uri="{BB962C8B-B14F-4D97-AF65-F5344CB8AC3E}">
        <p14:creationId xmlns:p14="http://schemas.microsoft.com/office/powerpoint/2010/main" val="30023471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A7EA7-8268-5725-C2F5-00167A10B9DC}"/>
              </a:ext>
            </a:extLst>
          </p:cNvPr>
          <p:cNvSpPr>
            <a:spLocks noGrp="1"/>
          </p:cNvSpPr>
          <p:nvPr>
            <p:ph type="title"/>
          </p:nvPr>
        </p:nvSpPr>
        <p:spPr>
          <a:xfrm>
            <a:off x="1207476" y="731520"/>
            <a:ext cx="10058400" cy="1371600"/>
          </a:xfrm>
        </p:spPr>
        <p:txBody>
          <a:bodyPr/>
          <a:lstStyle/>
          <a:p>
            <a:r>
              <a:rPr lang="en-US" dirty="0">
                <a:latin typeface="Calibri" panose="020F0502020204030204" pitchFamily="34" charset="0"/>
                <a:cs typeface="Calibri" panose="020F0502020204030204" pitchFamily="34" charset="0"/>
              </a:rPr>
              <a:t>Working with Individuals</a:t>
            </a:r>
          </a:p>
        </p:txBody>
      </p:sp>
      <p:sp>
        <p:nvSpPr>
          <p:cNvPr id="3" name="Content Placeholder 2">
            <a:extLst>
              <a:ext uri="{FF2B5EF4-FFF2-40B4-BE49-F238E27FC236}">
                <a16:creationId xmlns:a16="http://schemas.microsoft.com/office/drawing/2014/main" id="{C187EAE4-F0E6-3CCF-9B6D-59332D7AE2B7}"/>
              </a:ext>
            </a:extLst>
          </p:cNvPr>
          <p:cNvSpPr>
            <a:spLocks noGrp="1"/>
          </p:cNvSpPr>
          <p:nvPr>
            <p:ph idx="1"/>
          </p:nvPr>
        </p:nvSpPr>
        <p:spPr/>
        <p:txBody>
          <a:bodyPr>
            <a:normAutofit/>
          </a:bodyPr>
          <a:lstStyle/>
          <a:p>
            <a:r>
              <a:rPr lang="en-GB" sz="2400" dirty="0">
                <a:latin typeface="Calibri" panose="020F0502020204030204" pitchFamily="34" charset="0"/>
                <a:cs typeface="Calibri" panose="020F0502020204030204" pitchFamily="34" charset="0"/>
              </a:rPr>
              <a:t>Most of Youth Work is carried out with groups. However, it is important to remember that prime focus for Youth Work  is the holistic development of individuals. Relationships between young people and Youth Workers are central to all Youth Work and lay the foundation for further development </a:t>
            </a:r>
            <a:r>
              <a:rPr lang="en-GB" sz="2400" kern="100" dirty="0">
                <a:effectLst/>
                <a:latin typeface="Calibri" panose="020F0502020204030204" pitchFamily="34" charset="0"/>
                <a:ea typeface="Calibri" panose="020F0502020204030204" pitchFamily="34" charset="0"/>
                <a:cs typeface="Calibri" panose="020F0502020204030204" pitchFamily="34" charset="0"/>
              </a:rPr>
              <a:t>(Harrison and Wise, 2005).</a:t>
            </a:r>
          </a:p>
          <a:p>
            <a:pPr marL="0" indent="0">
              <a:buNone/>
            </a:pPr>
            <a:endParaRPr lang="en-GB" sz="2400" dirty="0"/>
          </a:p>
          <a:p>
            <a:endParaRPr lang="en-GB" sz="2400" dirty="0"/>
          </a:p>
        </p:txBody>
      </p:sp>
    </p:spTree>
    <p:extLst>
      <p:ext uri="{BB962C8B-B14F-4D97-AF65-F5344CB8AC3E}">
        <p14:creationId xmlns:p14="http://schemas.microsoft.com/office/powerpoint/2010/main" val="128942578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CF7C97-5CF5-29CD-802C-9EC9561D3803}"/>
              </a:ext>
            </a:extLst>
          </p:cNvPr>
          <p:cNvSpPr>
            <a:spLocks noGrp="1"/>
          </p:cNvSpPr>
          <p:nvPr>
            <p:ph type="title"/>
          </p:nvPr>
        </p:nvSpPr>
        <p:spPr/>
        <p:txBody>
          <a:bodyPr>
            <a:normAutofit/>
          </a:bodyPr>
          <a:lstStyle/>
          <a:p>
            <a:r>
              <a:rPr lang="en-US" dirty="0">
                <a:latin typeface="Calibri"/>
                <a:cs typeface="Calibri"/>
              </a:rPr>
              <a:t>Youth Worker Skills</a:t>
            </a:r>
          </a:p>
        </p:txBody>
      </p:sp>
      <p:sp>
        <p:nvSpPr>
          <p:cNvPr id="3" name="Content Placeholder 2">
            <a:extLst>
              <a:ext uri="{FF2B5EF4-FFF2-40B4-BE49-F238E27FC236}">
                <a16:creationId xmlns:a16="http://schemas.microsoft.com/office/drawing/2014/main" id="{9673DC82-3EE8-DF86-F8D6-5F418A532FAD}"/>
              </a:ext>
            </a:extLst>
          </p:cNvPr>
          <p:cNvSpPr>
            <a:spLocks noGrp="1"/>
          </p:cNvSpPr>
          <p:nvPr>
            <p:ph idx="1"/>
          </p:nvPr>
        </p:nvSpPr>
        <p:spPr/>
        <p:txBody>
          <a:bodyPr vert="horz" lIns="91440" tIns="45720" rIns="91440" bIns="45720" rtlCol="0" anchor="t">
            <a:normAutofit/>
          </a:bodyPr>
          <a:lstStyle/>
          <a:p>
            <a:pPr>
              <a:buClr>
                <a:prstClr val="black">
                  <a:lumMod val="85000"/>
                  <a:lumOff val="15000"/>
                </a:prstClr>
              </a:buClr>
            </a:pPr>
            <a:r>
              <a:rPr lang="en-US" sz="2400" dirty="0">
                <a:latin typeface="Calibri"/>
                <a:ea typeface="+mn-lt"/>
                <a:cs typeface="+mn-lt"/>
              </a:rPr>
              <a:t>Empathy and compassion</a:t>
            </a:r>
          </a:p>
          <a:p>
            <a:pPr>
              <a:buClr>
                <a:prstClr val="black">
                  <a:lumMod val="85000"/>
                  <a:lumOff val="15000"/>
                </a:prstClr>
              </a:buClr>
            </a:pPr>
            <a:r>
              <a:rPr lang="en-US" sz="2400" dirty="0">
                <a:latin typeface="Calibri"/>
                <a:ea typeface="+mn-lt"/>
                <a:cs typeface="+mn-lt"/>
              </a:rPr>
              <a:t>Patience</a:t>
            </a:r>
          </a:p>
          <a:p>
            <a:pPr>
              <a:buClr>
                <a:prstClr val="black">
                  <a:lumMod val="85000"/>
                  <a:lumOff val="15000"/>
                </a:prstClr>
              </a:buClr>
            </a:pPr>
            <a:r>
              <a:rPr lang="en-US" sz="2400" dirty="0">
                <a:latin typeface="Calibri"/>
                <a:ea typeface="+mn-lt"/>
                <a:cs typeface="+mn-lt"/>
              </a:rPr>
              <a:t>Active listening</a:t>
            </a:r>
          </a:p>
          <a:p>
            <a:pPr>
              <a:buClr>
                <a:srgbClr val="262626"/>
              </a:buClr>
            </a:pPr>
            <a:r>
              <a:rPr lang="en-US" sz="2400" dirty="0">
                <a:latin typeface="Calibri"/>
                <a:ea typeface="+mn-lt"/>
                <a:cs typeface="+mn-lt"/>
              </a:rPr>
              <a:t>Planning and </a:t>
            </a:r>
            <a:r>
              <a:rPr lang="en-US" sz="2400" dirty="0" err="1">
                <a:latin typeface="Calibri"/>
                <a:ea typeface="+mn-lt"/>
                <a:cs typeface="+mn-lt"/>
              </a:rPr>
              <a:t>organisational</a:t>
            </a:r>
            <a:r>
              <a:rPr lang="en-US" sz="2400" dirty="0">
                <a:latin typeface="Calibri"/>
                <a:ea typeface="+mn-lt"/>
                <a:cs typeface="+mn-lt"/>
              </a:rPr>
              <a:t> skills</a:t>
            </a:r>
          </a:p>
          <a:p>
            <a:pPr>
              <a:buClr>
                <a:srgbClr val="262626"/>
              </a:buClr>
            </a:pPr>
            <a:r>
              <a:rPr lang="en-US" sz="2400" dirty="0">
                <a:latin typeface="Calibri"/>
                <a:ea typeface="+mn-lt"/>
                <a:cs typeface="+mn-lt"/>
              </a:rPr>
              <a:t>And counselling skills…</a:t>
            </a:r>
          </a:p>
        </p:txBody>
      </p:sp>
    </p:spTree>
    <p:extLst>
      <p:ext uri="{BB962C8B-B14F-4D97-AF65-F5344CB8AC3E}">
        <p14:creationId xmlns:p14="http://schemas.microsoft.com/office/powerpoint/2010/main" val="183021252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4E3025-6DC3-9F86-E6CC-072D16237BB4}"/>
              </a:ext>
            </a:extLst>
          </p:cNvPr>
          <p:cNvSpPr>
            <a:spLocks noGrp="1"/>
          </p:cNvSpPr>
          <p:nvPr>
            <p:ph type="title"/>
          </p:nvPr>
        </p:nvSpPr>
        <p:spPr>
          <a:xfrm>
            <a:off x="1277815" y="905256"/>
            <a:ext cx="10058400" cy="1371600"/>
          </a:xfrm>
        </p:spPr>
        <p:txBody>
          <a:bodyPr/>
          <a:lstStyle/>
          <a:p>
            <a:r>
              <a:rPr lang="en-US" dirty="0">
                <a:latin typeface="Calibri" panose="020F0502020204030204" pitchFamily="34" charset="0"/>
                <a:cs typeface="Calibri" panose="020F0502020204030204" pitchFamily="34" charset="0"/>
              </a:rPr>
              <a:t>Counselling skills</a:t>
            </a:r>
          </a:p>
        </p:txBody>
      </p:sp>
      <p:sp>
        <p:nvSpPr>
          <p:cNvPr id="3" name="Content Placeholder 2">
            <a:extLst>
              <a:ext uri="{FF2B5EF4-FFF2-40B4-BE49-F238E27FC236}">
                <a16:creationId xmlns:a16="http://schemas.microsoft.com/office/drawing/2014/main" id="{31211B94-5BC7-6CFB-CFF5-1D987D277AFC}"/>
              </a:ext>
            </a:extLst>
          </p:cNvPr>
          <p:cNvSpPr>
            <a:spLocks noGrp="1"/>
          </p:cNvSpPr>
          <p:nvPr>
            <p:ph idx="1"/>
          </p:nvPr>
        </p:nvSpPr>
        <p:spPr/>
        <p:txBody>
          <a:bodyPr vert="horz" lIns="91440" tIns="45720" rIns="91440" bIns="45720" rtlCol="0" anchor="t">
            <a:normAutofit/>
          </a:bodyPr>
          <a:lstStyle/>
          <a:p>
            <a:endParaRPr lang="en-US" dirty="0">
              <a:ea typeface="+mn-lt"/>
              <a:cs typeface="+mn-lt"/>
            </a:endParaRPr>
          </a:p>
          <a:p>
            <a:pPr>
              <a:buClr>
                <a:srgbClr val="262626"/>
              </a:buClr>
            </a:pPr>
            <a:r>
              <a:rPr lang="en-US" sz="2400" dirty="0">
                <a:latin typeface="Calibri"/>
                <a:ea typeface="+mn-lt"/>
                <a:cs typeface="+mn-lt"/>
              </a:rPr>
              <a:t>‘A relationship is a human being’s feeling or sense of emotional bonding with another. It leaps into being like an electric current, or it emerges and develops cautiously when emotion is aroused by and invested in someone or something and that someone or something connects back responsively. We feel related when we feel at one with another, in some heartfelt way’ (Perlman 1979 </a:t>
            </a:r>
            <a:r>
              <a:rPr lang="en-US" sz="2400" i="1" dirty="0">
                <a:latin typeface="Calibri"/>
                <a:ea typeface="+mn-lt"/>
                <a:cs typeface="+mn-lt"/>
              </a:rPr>
              <a:t>cited in </a:t>
            </a:r>
            <a:r>
              <a:rPr lang="en-US" sz="2400" dirty="0">
                <a:latin typeface="Calibri"/>
                <a:ea typeface="+mn-lt"/>
                <a:cs typeface="+mn-lt"/>
              </a:rPr>
              <a:t>Smith, 2008, p. 23). </a:t>
            </a:r>
            <a:endParaRPr lang="en-US" sz="2400" dirty="0">
              <a:latin typeface="Calibri"/>
              <a:cs typeface="Calibri"/>
            </a:endParaRPr>
          </a:p>
          <a:p>
            <a:pPr>
              <a:buClr>
                <a:srgbClr val="262626"/>
              </a:buClr>
            </a:pPr>
            <a:endParaRPr lang="en-US" sz="2400" dirty="0">
              <a:latin typeface="Calibri"/>
              <a:ea typeface="+mn-lt"/>
              <a:cs typeface="+mn-lt"/>
            </a:endParaRPr>
          </a:p>
          <a:p>
            <a:pPr>
              <a:buClr>
                <a:srgbClr val="262626"/>
              </a:buClr>
            </a:pPr>
            <a:endParaRPr lang="en-US" dirty="0">
              <a:ea typeface="+mn-lt"/>
              <a:cs typeface="+mn-lt"/>
            </a:endParaRPr>
          </a:p>
        </p:txBody>
      </p:sp>
    </p:spTree>
    <p:extLst>
      <p:ext uri="{BB962C8B-B14F-4D97-AF65-F5344CB8AC3E}">
        <p14:creationId xmlns:p14="http://schemas.microsoft.com/office/powerpoint/2010/main" val="237676563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DEE44C-8B17-ABA0-3BDD-280DD64552E5}"/>
              </a:ext>
            </a:extLst>
          </p:cNvPr>
          <p:cNvSpPr>
            <a:spLocks noGrp="1"/>
          </p:cNvSpPr>
          <p:nvPr>
            <p:ph type="title"/>
          </p:nvPr>
        </p:nvSpPr>
        <p:spPr/>
        <p:txBody>
          <a:bodyPr>
            <a:normAutofit/>
          </a:bodyPr>
          <a:lstStyle/>
          <a:p>
            <a:r>
              <a:rPr lang="en-GB" dirty="0">
                <a:latin typeface="Calibri" panose="020F0502020204030204" pitchFamily="34" charset="0"/>
                <a:cs typeface="Calibri" panose="020F0502020204030204" pitchFamily="34" charset="0"/>
              </a:rPr>
              <a:t>Carl Rogers (Person Centred Approach</a:t>
            </a:r>
          </a:p>
        </p:txBody>
      </p:sp>
      <p:sp>
        <p:nvSpPr>
          <p:cNvPr id="3" name="Content Placeholder 2">
            <a:extLst>
              <a:ext uri="{FF2B5EF4-FFF2-40B4-BE49-F238E27FC236}">
                <a16:creationId xmlns:a16="http://schemas.microsoft.com/office/drawing/2014/main" id="{A31E36CF-2597-93C5-1B7F-9FA0B00C67BC}"/>
              </a:ext>
            </a:extLst>
          </p:cNvPr>
          <p:cNvSpPr>
            <a:spLocks noGrp="1"/>
          </p:cNvSpPr>
          <p:nvPr>
            <p:ph idx="1"/>
          </p:nvPr>
        </p:nvSpPr>
        <p:spPr/>
        <p:txBody>
          <a:bodyPr>
            <a:normAutofit/>
          </a:bodyPr>
          <a:lstStyle/>
          <a:p>
            <a:r>
              <a:rPr lang="en-GB" sz="2400" dirty="0">
                <a:latin typeface="Calibri" panose="020F0502020204030204" pitchFamily="34" charset="0"/>
                <a:cs typeface="Calibri" panose="020F0502020204030204" pitchFamily="34" charset="0"/>
              </a:rPr>
              <a:t>Carl Roger’s ‘person centred approach’ believes that individuals can tap into this ‘electric current’ and activate the process of internal self healing themselves (Bates, 2016) </a:t>
            </a:r>
          </a:p>
          <a:p>
            <a:r>
              <a:rPr lang="en-GB" sz="2400" dirty="0">
                <a:latin typeface="Calibri" panose="020F0502020204030204" pitchFamily="34" charset="0"/>
                <a:cs typeface="Calibri" panose="020F0502020204030204" pitchFamily="34" charset="0"/>
              </a:rPr>
              <a:t>Youth workers can create the correct conditions for this healing process to begin and grow (Bates, 2016) </a:t>
            </a:r>
          </a:p>
          <a:p>
            <a:r>
              <a:rPr lang="en-GB" sz="2400" dirty="0">
                <a:latin typeface="Calibri" panose="020F0502020204030204" pitchFamily="34" charset="0"/>
                <a:cs typeface="Calibri" panose="020F0502020204030204" pitchFamily="34" charset="0"/>
              </a:rPr>
              <a:t>Congruence, empathy and respect (Bates, 2016) </a:t>
            </a:r>
          </a:p>
          <a:p>
            <a:pPr marL="0" indent="0">
              <a:buNone/>
            </a:pPr>
            <a:endParaRPr lang="en-GB" sz="24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75131091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514803-3A36-5E19-0451-18B76E1A9030}"/>
              </a:ext>
            </a:extLst>
          </p:cNvPr>
          <p:cNvSpPr>
            <a:spLocks noGrp="1"/>
          </p:cNvSpPr>
          <p:nvPr>
            <p:ph type="title"/>
          </p:nvPr>
        </p:nvSpPr>
        <p:spPr>
          <a:xfrm>
            <a:off x="1195754" y="724655"/>
            <a:ext cx="10058400" cy="1737191"/>
          </a:xfrm>
        </p:spPr>
        <p:txBody>
          <a:bodyPr>
            <a:normAutofit/>
          </a:bodyPr>
          <a:lstStyle/>
          <a:p>
            <a:r>
              <a:rPr lang="en-GB" dirty="0">
                <a:latin typeface="Calibri" panose="020F0502020204030204" pitchFamily="34" charset="0"/>
                <a:cs typeface="Calibri" panose="020F0502020204030204" pitchFamily="34" charset="0"/>
              </a:rPr>
              <a:t>Working with Groups </a:t>
            </a:r>
            <a:br>
              <a:rPr lang="en-GB" dirty="0">
                <a:latin typeface="Calibri" panose="020F0502020204030204" pitchFamily="34" charset="0"/>
                <a:cs typeface="Calibri" panose="020F0502020204030204" pitchFamily="34" charset="0"/>
              </a:rPr>
            </a:br>
            <a:r>
              <a:rPr lang="en-GB" sz="4800" kern="100" dirty="0">
                <a:effectLst/>
                <a:latin typeface="Calibri" panose="020F0502020204030204" pitchFamily="34" charset="0"/>
                <a:ea typeface="Calibri" panose="020F0502020204030204" pitchFamily="34" charset="0"/>
                <a:cs typeface="Calibri" panose="020F0502020204030204" pitchFamily="34" charset="0"/>
              </a:rPr>
              <a:t>(Harrison and Wise, 2005)</a:t>
            </a:r>
            <a:endParaRPr lang="en-GB" dirty="0">
              <a:latin typeface="Calibri" panose="020F0502020204030204" pitchFamily="34" charset="0"/>
              <a:cs typeface="Calibri" panose="020F0502020204030204" pitchFamily="34" charset="0"/>
            </a:endParaRPr>
          </a:p>
        </p:txBody>
      </p:sp>
      <p:sp>
        <p:nvSpPr>
          <p:cNvPr id="3" name="Content Placeholder 2">
            <a:extLst>
              <a:ext uri="{FF2B5EF4-FFF2-40B4-BE49-F238E27FC236}">
                <a16:creationId xmlns:a16="http://schemas.microsoft.com/office/drawing/2014/main" id="{B2459F01-674B-6526-E42D-92C3409D843B}"/>
              </a:ext>
            </a:extLst>
          </p:cNvPr>
          <p:cNvSpPr>
            <a:spLocks noGrp="1"/>
          </p:cNvSpPr>
          <p:nvPr>
            <p:ph idx="1"/>
          </p:nvPr>
        </p:nvSpPr>
        <p:spPr>
          <a:xfrm>
            <a:off x="1195754" y="2553405"/>
            <a:ext cx="10058400" cy="3849624"/>
          </a:xfrm>
        </p:spPr>
        <p:txBody>
          <a:bodyPr/>
          <a:lstStyle/>
          <a:p>
            <a:r>
              <a:rPr lang="en-GB" sz="2400" dirty="0">
                <a:latin typeface="Calibri" panose="020F0502020204030204" pitchFamily="34" charset="0"/>
                <a:cs typeface="Calibri" panose="020F0502020204030204" pitchFamily="34" charset="0"/>
              </a:rPr>
              <a:t>Working with groups in complex</a:t>
            </a:r>
          </a:p>
          <a:p>
            <a:r>
              <a:rPr lang="en-GB" sz="2400" dirty="0">
                <a:latin typeface="Calibri" panose="020F0502020204030204" pitchFamily="34" charset="0"/>
                <a:cs typeface="Calibri" panose="020F0502020204030204" pitchFamily="34" charset="0"/>
              </a:rPr>
              <a:t>Requires experience, skill and knowledge</a:t>
            </a:r>
          </a:p>
          <a:p>
            <a:r>
              <a:rPr lang="en-GB" sz="2400" dirty="0">
                <a:latin typeface="Calibri" panose="020F0502020204030204" pitchFamily="34" charset="0"/>
                <a:cs typeface="Calibri" panose="020F0502020204030204" pitchFamily="34" charset="0"/>
              </a:rPr>
              <a:t>An understanding of groups and group dynamics</a:t>
            </a:r>
          </a:p>
          <a:p>
            <a:r>
              <a:rPr lang="en-GB" sz="2400" dirty="0">
                <a:latin typeface="Calibri" panose="020F0502020204030204" pitchFamily="34" charset="0"/>
                <a:cs typeface="Calibri" panose="020F0502020204030204" pitchFamily="34" charset="0"/>
              </a:rPr>
              <a:t>Involves much decision-making</a:t>
            </a:r>
          </a:p>
          <a:p>
            <a:r>
              <a:rPr lang="en-GB" sz="2400" dirty="0">
                <a:latin typeface="Calibri" panose="020F0502020204030204" pitchFamily="34" charset="0"/>
                <a:cs typeface="Calibri" panose="020F0502020204030204" pitchFamily="34" charset="0"/>
              </a:rPr>
              <a:t>Changes within groups can be challenging</a:t>
            </a:r>
          </a:p>
          <a:p>
            <a:endParaRPr lang="en-GB" dirty="0"/>
          </a:p>
        </p:txBody>
      </p:sp>
    </p:spTree>
    <p:extLst>
      <p:ext uri="{BB962C8B-B14F-4D97-AF65-F5344CB8AC3E}">
        <p14:creationId xmlns:p14="http://schemas.microsoft.com/office/powerpoint/2010/main" val="135001049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72A0F-F5F4-4904-AB3B-9AB3D4510AD6}"/>
              </a:ext>
            </a:extLst>
          </p:cNvPr>
          <p:cNvSpPr>
            <a:spLocks noGrp="1"/>
          </p:cNvSpPr>
          <p:nvPr>
            <p:ph type="title"/>
          </p:nvPr>
        </p:nvSpPr>
        <p:spPr>
          <a:xfrm>
            <a:off x="1066800" y="841717"/>
            <a:ext cx="10058400" cy="1371600"/>
          </a:xfrm>
        </p:spPr>
        <p:txBody>
          <a:bodyPr>
            <a:noAutofit/>
          </a:bodyPr>
          <a:lstStyle/>
          <a:p>
            <a:r>
              <a:rPr lang="en-GB" dirty="0">
                <a:latin typeface="Calibri" panose="020F0502020204030204" pitchFamily="34" charset="0"/>
                <a:cs typeface="Calibri" panose="020F0502020204030204" pitchFamily="34" charset="0"/>
              </a:rPr>
              <a:t>Tuckman’s (1965) Stages in Groups</a:t>
            </a:r>
            <a:br>
              <a:rPr lang="en-GB" dirty="0">
                <a:latin typeface="Calibri" panose="020F0502020204030204" pitchFamily="34" charset="0"/>
                <a:cs typeface="Calibri" panose="020F0502020204030204" pitchFamily="34" charset="0"/>
              </a:rPr>
            </a:br>
            <a:r>
              <a:rPr lang="en-US"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(Indeed Editorial Team, 2022)</a:t>
            </a:r>
            <a:endParaRPr lang="en-GB" dirty="0">
              <a:latin typeface="Calibri" panose="020F0502020204030204" pitchFamily="34" charset="0"/>
              <a:cs typeface="Calibri" panose="020F0502020204030204" pitchFamily="34" charset="0"/>
            </a:endParaRPr>
          </a:p>
        </p:txBody>
      </p:sp>
      <p:sp>
        <p:nvSpPr>
          <p:cNvPr id="3" name="Content Placeholder 2">
            <a:extLst>
              <a:ext uri="{FF2B5EF4-FFF2-40B4-BE49-F238E27FC236}">
                <a16:creationId xmlns:a16="http://schemas.microsoft.com/office/drawing/2014/main" id="{499A88D1-0491-74CB-3B65-032985B1EB4D}"/>
              </a:ext>
            </a:extLst>
          </p:cNvPr>
          <p:cNvSpPr>
            <a:spLocks noGrp="1"/>
          </p:cNvSpPr>
          <p:nvPr>
            <p:ph idx="1"/>
          </p:nvPr>
        </p:nvSpPr>
        <p:spPr>
          <a:xfrm>
            <a:off x="1066800" y="2417533"/>
            <a:ext cx="10058400" cy="3849624"/>
          </a:xfrm>
        </p:spPr>
        <p:txBody>
          <a:bodyPr>
            <a:normAutofit/>
          </a:bodyPr>
          <a:lstStyle/>
          <a:p>
            <a:r>
              <a:rPr lang="en-GB" sz="2400" dirty="0">
                <a:latin typeface="Calibri" panose="020F0502020204030204" pitchFamily="34" charset="0"/>
                <a:cs typeface="Calibri" panose="020F0502020204030204" pitchFamily="34" charset="0"/>
              </a:rPr>
              <a:t>Forming</a:t>
            </a:r>
          </a:p>
          <a:p>
            <a:r>
              <a:rPr lang="en-GB" sz="2400" dirty="0">
                <a:latin typeface="Calibri" panose="020F0502020204030204" pitchFamily="34" charset="0"/>
                <a:cs typeface="Calibri" panose="020F0502020204030204" pitchFamily="34" charset="0"/>
              </a:rPr>
              <a:t>Storming</a:t>
            </a:r>
          </a:p>
          <a:p>
            <a:r>
              <a:rPr lang="en-GB" sz="2400" dirty="0">
                <a:latin typeface="Calibri" panose="020F0502020204030204" pitchFamily="34" charset="0"/>
                <a:cs typeface="Calibri" panose="020F0502020204030204" pitchFamily="34" charset="0"/>
              </a:rPr>
              <a:t>Norming</a:t>
            </a:r>
          </a:p>
          <a:p>
            <a:r>
              <a:rPr lang="en-GB" sz="2400" dirty="0">
                <a:latin typeface="Calibri" panose="020F0502020204030204" pitchFamily="34" charset="0"/>
                <a:cs typeface="Calibri" panose="020F0502020204030204" pitchFamily="34" charset="0"/>
              </a:rPr>
              <a:t>Performing</a:t>
            </a:r>
          </a:p>
          <a:p>
            <a:r>
              <a:rPr lang="en-GB" sz="2400" dirty="0">
                <a:latin typeface="Calibri" panose="020F0502020204030204" pitchFamily="34" charset="0"/>
                <a:cs typeface="Calibri" panose="020F0502020204030204" pitchFamily="34" charset="0"/>
              </a:rPr>
              <a:t>Adjourning</a:t>
            </a:r>
          </a:p>
        </p:txBody>
      </p:sp>
    </p:spTree>
    <p:extLst>
      <p:ext uri="{BB962C8B-B14F-4D97-AF65-F5344CB8AC3E}">
        <p14:creationId xmlns:p14="http://schemas.microsoft.com/office/powerpoint/2010/main" val="85241246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6E7B62-DAD3-E626-30E3-54AEF66D73BF}"/>
              </a:ext>
            </a:extLst>
          </p:cNvPr>
          <p:cNvSpPr>
            <a:spLocks noGrp="1"/>
          </p:cNvSpPr>
          <p:nvPr>
            <p:ph type="title"/>
          </p:nvPr>
        </p:nvSpPr>
        <p:spPr>
          <a:xfrm>
            <a:off x="1066800" y="851331"/>
            <a:ext cx="10058400" cy="1584791"/>
          </a:xfrm>
        </p:spPr>
        <p:txBody>
          <a:bodyPr>
            <a:normAutofit/>
          </a:bodyPr>
          <a:lstStyle/>
          <a:p>
            <a:r>
              <a:rPr lang="en-GB" dirty="0">
                <a:latin typeface="Calibri" panose="020F0502020204030204" pitchFamily="34" charset="0"/>
                <a:cs typeface="Calibri" panose="020F0502020204030204" pitchFamily="34" charset="0"/>
              </a:rPr>
              <a:t>Heron (1989) Styles of Facilitation </a:t>
            </a:r>
            <a:br>
              <a:rPr lang="en-GB" dirty="0">
                <a:latin typeface="Calibri" panose="020F0502020204030204" pitchFamily="34" charset="0"/>
                <a:cs typeface="Calibri" panose="020F0502020204030204" pitchFamily="34" charset="0"/>
              </a:rPr>
            </a:br>
            <a:r>
              <a:rPr lang="en-US" sz="48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a:t>
            </a:r>
            <a:r>
              <a:rPr lang="en-US" sz="4800" i="1"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cited in</a:t>
            </a:r>
            <a:r>
              <a:rPr lang="en-US" sz="4800" dirty="0">
                <a:solidFill>
                  <a:srgbClr val="000000"/>
                </a:solidFill>
                <a:effectLst/>
                <a:latin typeface="Calibri" panose="020F0502020204030204" pitchFamily="34" charset="0"/>
                <a:ea typeface="Times New Roman" panose="02020603050405020304" pitchFamily="18" charset="0"/>
                <a:cs typeface="Calibri" panose="020F0502020204030204" pitchFamily="34" charset="0"/>
              </a:rPr>
              <a:t> GP Training.net, no date) </a:t>
            </a:r>
            <a:endParaRPr lang="en-GB" dirty="0">
              <a:latin typeface="Calibri" panose="020F0502020204030204" pitchFamily="34" charset="0"/>
              <a:cs typeface="Calibri" panose="020F0502020204030204" pitchFamily="34" charset="0"/>
            </a:endParaRPr>
          </a:p>
        </p:txBody>
      </p:sp>
      <p:sp>
        <p:nvSpPr>
          <p:cNvPr id="3" name="Content Placeholder 2">
            <a:extLst>
              <a:ext uri="{FF2B5EF4-FFF2-40B4-BE49-F238E27FC236}">
                <a16:creationId xmlns:a16="http://schemas.microsoft.com/office/drawing/2014/main" id="{18033293-B581-9D2D-D57F-1F05A0D71E91}"/>
              </a:ext>
            </a:extLst>
          </p:cNvPr>
          <p:cNvSpPr>
            <a:spLocks noGrp="1"/>
          </p:cNvSpPr>
          <p:nvPr>
            <p:ph idx="1"/>
          </p:nvPr>
        </p:nvSpPr>
        <p:spPr>
          <a:xfrm>
            <a:off x="1066800" y="2602575"/>
            <a:ext cx="10058400" cy="3849624"/>
          </a:xfrm>
        </p:spPr>
        <p:txBody>
          <a:bodyPr>
            <a:normAutofit/>
          </a:bodyPr>
          <a:lstStyle/>
          <a:p>
            <a:r>
              <a:rPr lang="en-GB" sz="2400" dirty="0">
                <a:latin typeface="Calibri" panose="020F0502020204030204" pitchFamily="34" charset="0"/>
                <a:cs typeface="Calibri" panose="020F0502020204030204" pitchFamily="34" charset="0"/>
              </a:rPr>
              <a:t>Hierarchal/ authoritarian</a:t>
            </a:r>
          </a:p>
          <a:p>
            <a:r>
              <a:rPr lang="en-GB" sz="2400" dirty="0">
                <a:latin typeface="Calibri" panose="020F0502020204030204" pitchFamily="34" charset="0"/>
                <a:cs typeface="Calibri" panose="020F0502020204030204" pitchFamily="34" charset="0"/>
              </a:rPr>
              <a:t>Co-operative mode</a:t>
            </a:r>
          </a:p>
          <a:p>
            <a:r>
              <a:rPr lang="en-GB" sz="2400" dirty="0">
                <a:latin typeface="Calibri" panose="020F0502020204030204" pitchFamily="34" charset="0"/>
                <a:cs typeface="Calibri" panose="020F0502020204030204" pitchFamily="34" charset="0"/>
              </a:rPr>
              <a:t>Autonomous</a:t>
            </a:r>
          </a:p>
        </p:txBody>
      </p:sp>
    </p:spTree>
    <p:extLst>
      <p:ext uri="{BB962C8B-B14F-4D97-AF65-F5344CB8AC3E}">
        <p14:creationId xmlns:p14="http://schemas.microsoft.com/office/powerpoint/2010/main" val="227880634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 name="Rectangle 68">
            <a:extLst>
              <a:ext uri="{FF2B5EF4-FFF2-40B4-BE49-F238E27FC236}">
                <a16:creationId xmlns:a16="http://schemas.microsoft.com/office/drawing/2014/main" id="{904DB13E-F722-4ED6-BB00-556651E952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3" name="Rectangle 70">
            <a:extLst>
              <a:ext uri="{FF2B5EF4-FFF2-40B4-BE49-F238E27FC236}">
                <a16:creationId xmlns:a16="http://schemas.microsoft.com/office/drawing/2014/main" id="{1E8D93C5-28EB-42D0-86CE-D804955653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04" name="Rectangle 72">
            <a:extLst>
              <a:ext uri="{FF2B5EF4-FFF2-40B4-BE49-F238E27FC236}">
                <a16:creationId xmlns:a16="http://schemas.microsoft.com/office/drawing/2014/main" id="{AB1B1E7D-F76D-4744-AF85-239E6998A4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05" name="Rectangle 74">
            <a:extLst>
              <a:ext uri="{FF2B5EF4-FFF2-40B4-BE49-F238E27FC236}">
                <a16:creationId xmlns:a16="http://schemas.microsoft.com/office/drawing/2014/main" id="{3BB65211-00DB-45B6-A223-033B2D19CB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106" name="Group 76">
            <a:extLst>
              <a:ext uri="{FF2B5EF4-FFF2-40B4-BE49-F238E27FC236}">
                <a16:creationId xmlns:a16="http://schemas.microsoft.com/office/drawing/2014/main" id="{E26428D7-C6F3-473D-A360-A3F5C3E8728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250180" y="1267730"/>
            <a:ext cx="1691640" cy="615934"/>
            <a:chOff x="5250180" y="1267730"/>
            <a:chExt cx="1691640" cy="615934"/>
          </a:xfrm>
        </p:grpSpPr>
        <p:cxnSp>
          <p:nvCxnSpPr>
            <p:cNvPr id="78" name="Straight Connector 77">
              <a:extLst>
                <a:ext uri="{FF2B5EF4-FFF2-40B4-BE49-F238E27FC236}">
                  <a16:creationId xmlns:a16="http://schemas.microsoft.com/office/drawing/2014/main" id="{14DF524F-3FEF-4236-90C6-820E876A94E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79" name="Straight Connector 78">
              <a:extLst>
                <a:ext uri="{FF2B5EF4-FFF2-40B4-BE49-F238E27FC236}">
                  <a16:creationId xmlns:a16="http://schemas.microsoft.com/office/drawing/2014/main" id="{2400A003-1BE9-49C2-8E57-DCD9B870FC8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80" name="Straight Connector 79">
              <a:extLst>
                <a:ext uri="{FF2B5EF4-FFF2-40B4-BE49-F238E27FC236}">
                  <a16:creationId xmlns:a16="http://schemas.microsoft.com/office/drawing/2014/main" id="{83BF0991-F9A1-4282-99DB-92D70239F6A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107" name="Rectangle 81">
            <a:extLst>
              <a:ext uri="{FF2B5EF4-FFF2-40B4-BE49-F238E27FC236}">
                <a16:creationId xmlns:a16="http://schemas.microsoft.com/office/drawing/2014/main" id="{08F455B7-514F-4326-8EA9-442D7F26CB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8" name="Rectangle 83">
            <a:extLst>
              <a:ext uri="{FF2B5EF4-FFF2-40B4-BE49-F238E27FC236}">
                <a16:creationId xmlns:a16="http://schemas.microsoft.com/office/drawing/2014/main" id="{27A9C548-0579-4864-92A3-093842E89D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75000"/>
              <a:alpha val="60000"/>
            </a:schemeClr>
          </a:solidFill>
          <a:ln>
            <a:noFill/>
          </a:ln>
        </p:spPr>
        <p:style>
          <a:lnRef idx="2">
            <a:schemeClr val="accent1">
              <a:shade val="50000"/>
            </a:schemeClr>
          </a:lnRef>
          <a:fillRef idx="1002">
            <a:schemeClr val="lt2"/>
          </a:fillRef>
          <a:effectRef idx="0">
            <a:schemeClr val="accent1"/>
          </a:effectRef>
          <a:fontRef idx="minor">
            <a:schemeClr val="lt1"/>
          </a:fontRef>
        </p:style>
        <p:txBody>
          <a:bodyPr rtlCol="0" anchor="ctr"/>
          <a:lstStyle/>
          <a:p>
            <a:pPr algn="ctr"/>
            <a:endParaRPr lang="en-US"/>
          </a:p>
        </p:txBody>
      </p:sp>
      <p:sp>
        <p:nvSpPr>
          <p:cNvPr id="109" name="Rectangle 85">
            <a:extLst>
              <a:ext uri="{FF2B5EF4-FFF2-40B4-BE49-F238E27FC236}">
                <a16:creationId xmlns:a16="http://schemas.microsoft.com/office/drawing/2014/main" id="{DD4224F0-9A4A-420C-82F8-2B67484DB5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866" y="0"/>
            <a:ext cx="6092503"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icture containing text&#10;&#10;Description automatically generated">
            <a:extLst>
              <a:ext uri="{FF2B5EF4-FFF2-40B4-BE49-F238E27FC236}">
                <a16:creationId xmlns:a16="http://schemas.microsoft.com/office/drawing/2014/main" id="{2C2699F7-FF25-A090-D283-648E02F00708}"/>
              </a:ext>
            </a:extLst>
          </p:cNvPr>
          <p:cNvPicPr>
            <a:picLocks noChangeAspect="1"/>
          </p:cNvPicPr>
          <p:nvPr/>
        </p:nvPicPr>
        <p:blipFill>
          <a:blip r:embed="rId3"/>
          <a:stretch>
            <a:fillRect/>
          </a:stretch>
        </p:blipFill>
        <p:spPr>
          <a:xfrm>
            <a:off x="72374" y="1417279"/>
            <a:ext cx="5855635" cy="3964037"/>
          </a:xfrm>
          <a:prstGeom prst="rect">
            <a:avLst/>
          </a:prstGeom>
        </p:spPr>
      </p:pic>
      <p:sp>
        <p:nvSpPr>
          <p:cNvPr id="110" name="Rectangle 87">
            <a:extLst>
              <a:ext uri="{FF2B5EF4-FFF2-40B4-BE49-F238E27FC236}">
                <a16:creationId xmlns:a16="http://schemas.microsoft.com/office/drawing/2014/main" id="{57525A5F-CDD4-4EB3-9187-2A0E9EA150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55560" y="643464"/>
            <a:ext cx="4780243" cy="5566305"/>
          </a:xfrm>
          <a:prstGeom prst="rect">
            <a:avLst/>
          </a:prstGeom>
          <a:solidFill>
            <a:srgbClr val="FFFFFF"/>
          </a:solidFill>
          <a:ln w="6350" cap="flat" cmpd="sng" algn="ctr">
            <a:noFill/>
            <a:prstDash val="solid"/>
          </a:ln>
          <a:effectLst>
            <a:outerShdw blurRad="50800" algn="ctr" rotWithShape="0">
              <a:prstClr val="black">
                <a:alpha val="66000"/>
              </a:prstClr>
            </a:outerShdw>
            <a:softEdge rad="0"/>
          </a:effectLst>
        </p:spPr>
      </p:sp>
      <p:sp useBgFill="1">
        <p:nvSpPr>
          <p:cNvPr id="111" name="Rectangle 89">
            <a:extLst>
              <a:ext uri="{FF2B5EF4-FFF2-40B4-BE49-F238E27FC236}">
                <a16:creationId xmlns:a16="http://schemas.microsoft.com/office/drawing/2014/main" id="{08F5B423-DA6A-4E80-B3CA-549A442C8F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919117" y="806860"/>
            <a:ext cx="4453128" cy="5239512"/>
          </a:xfrm>
          <a:prstGeom prst="rect">
            <a:avLst/>
          </a:prstGeom>
          <a:ln w="6350" cap="sq" cmpd="sng" algn="ctr">
            <a:solidFill>
              <a:schemeClr val="tx1">
                <a:lumMod val="75000"/>
                <a:lumOff val="25000"/>
              </a:schemeClr>
            </a:solidFill>
            <a:prstDash val="solid"/>
            <a:miter lim="800000"/>
          </a:ln>
          <a:effectLst/>
        </p:spPr>
      </p:sp>
      <p:sp>
        <p:nvSpPr>
          <p:cNvPr id="112" name="Rectangle 91">
            <a:extLst>
              <a:ext uri="{FF2B5EF4-FFF2-40B4-BE49-F238E27FC236}">
                <a16:creationId xmlns:a16="http://schemas.microsoft.com/office/drawing/2014/main" id="{738170B5-3ECC-493B-85FA-6905971AD1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81198" y="640856"/>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13" name="Straight Connector 93">
            <a:extLst>
              <a:ext uri="{FF2B5EF4-FFF2-40B4-BE49-F238E27FC236}">
                <a16:creationId xmlns:a16="http://schemas.microsoft.com/office/drawing/2014/main" id="{F8DD37B8-B6EA-49DC-90EF-F4E3594540A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295498" y="640855"/>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14" name="Straight Connector 95">
            <a:extLst>
              <a:ext uri="{FF2B5EF4-FFF2-40B4-BE49-F238E27FC236}">
                <a16:creationId xmlns:a16="http://schemas.microsoft.com/office/drawing/2014/main" id="{500F7FF8-41E5-4585-AFDC-54EA8B27575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987138" y="640855"/>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15" name="Straight Connector 97">
            <a:extLst>
              <a:ext uri="{FF2B5EF4-FFF2-40B4-BE49-F238E27FC236}">
                <a16:creationId xmlns:a16="http://schemas.microsoft.com/office/drawing/2014/main" id="{BAE2A71D-F8BA-4E4F-88A8-1F5FD5DF13D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295498" y="1286150"/>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sp>
        <p:nvSpPr>
          <p:cNvPr id="6" name="Title 5">
            <a:extLst>
              <a:ext uri="{FF2B5EF4-FFF2-40B4-BE49-F238E27FC236}">
                <a16:creationId xmlns:a16="http://schemas.microsoft.com/office/drawing/2014/main" id="{F2532A31-D6B6-ABF9-AC6F-4B8BE8C32452}"/>
              </a:ext>
            </a:extLst>
          </p:cNvPr>
          <p:cNvSpPr>
            <a:spLocks noGrp="1"/>
          </p:cNvSpPr>
          <p:nvPr>
            <p:ph type="title"/>
          </p:nvPr>
        </p:nvSpPr>
        <p:spPr>
          <a:xfrm>
            <a:off x="6919117" y="1267730"/>
            <a:ext cx="4511611" cy="4307949"/>
          </a:xfrm>
        </p:spPr>
        <p:txBody>
          <a:bodyPr>
            <a:normAutofit/>
          </a:bodyPr>
          <a:lstStyle/>
          <a:p>
            <a:pPr algn="ctr"/>
            <a:r>
              <a:rPr lang="en-GB" dirty="0"/>
              <a:t>Five Ways to Wellbeing (Swansea Community Farm, 2017)</a:t>
            </a:r>
          </a:p>
        </p:txBody>
      </p:sp>
    </p:spTree>
    <p:extLst>
      <p:ext uri="{BB962C8B-B14F-4D97-AF65-F5344CB8AC3E}">
        <p14:creationId xmlns:p14="http://schemas.microsoft.com/office/powerpoint/2010/main" val="10012633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9D02E4-AE21-F3C6-B374-3CCDBD3032B3}"/>
              </a:ext>
            </a:extLst>
          </p:cNvPr>
          <p:cNvSpPr>
            <a:spLocks noGrp="1"/>
          </p:cNvSpPr>
          <p:nvPr>
            <p:ph type="title"/>
          </p:nvPr>
        </p:nvSpPr>
        <p:spPr>
          <a:xfrm>
            <a:off x="973016" y="712415"/>
            <a:ext cx="10058400" cy="1371600"/>
          </a:xfrm>
        </p:spPr>
        <p:txBody>
          <a:bodyPr>
            <a:noAutofit/>
          </a:bodyPr>
          <a:lstStyle/>
          <a:p>
            <a:pPr algn="ctr"/>
            <a:r>
              <a:rPr lang="en-GB" dirty="0">
                <a:latin typeface="Calibri" panose="020F0502020204030204" pitchFamily="34" charset="0"/>
                <a:cs typeface="Calibri" panose="020F0502020204030204" pitchFamily="34" charset="0"/>
              </a:rPr>
              <a:t>Tools for Working with Young People</a:t>
            </a:r>
          </a:p>
        </p:txBody>
      </p:sp>
      <p:sp>
        <p:nvSpPr>
          <p:cNvPr id="3" name="Content Placeholder 2">
            <a:extLst>
              <a:ext uri="{FF2B5EF4-FFF2-40B4-BE49-F238E27FC236}">
                <a16:creationId xmlns:a16="http://schemas.microsoft.com/office/drawing/2014/main" id="{528E5F65-A863-E26B-6D9B-C404491F82D7}"/>
              </a:ext>
            </a:extLst>
          </p:cNvPr>
          <p:cNvSpPr>
            <a:spLocks noGrp="1"/>
          </p:cNvSpPr>
          <p:nvPr>
            <p:ph idx="1"/>
          </p:nvPr>
        </p:nvSpPr>
        <p:spPr>
          <a:xfrm>
            <a:off x="1453663" y="2433595"/>
            <a:ext cx="10058400" cy="3849624"/>
          </a:xfrm>
        </p:spPr>
        <p:txBody>
          <a:bodyPr>
            <a:normAutofit/>
          </a:bodyPr>
          <a:lstStyle/>
          <a:p>
            <a:r>
              <a:rPr lang="en-GB" sz="2400" dirty="0">
                <a:latin typeface="Calibri" panose="020F0502020204030204" pitchFamily="34" charset="0"/>
                <a:cs typeface="Calibri" panose="020F0502020204030204" pitchFamily="34" charset="0"/>
              </a:rPr>
              <a:t>Arts and Crafts</a:t>
            </a:r>
          </a:p>
          <a:p>
            <a:r>
              <a:rPr lang="en-GB" sz="2400" dirty="0">
                <a:latin typeface="Calibri" panose="020F0502020204030204" pitchFamily="34" charset="0"/>
                <a:cs typeface="Calibri" panose="020F0502020204030204" pitchFamily="34" charset="0"/>
              </a:rPr>
              <a:t>Cookery</a:t>
            </a:r>
          </a:p>
          <a:p>
            <a:r>
              <a:rPr lang="en-GB" sz="2400" dirty="0">
                <a:latin typeface="Calibri" panose="020F0502020204030204" pitchFamily="34" charset="0"/>
                <a:cs typeface="Calibri" panose="020F0502020204030204" pitchFamily="34" charset="0"/>
              </a:rPr>
              <a:t>Drama</a:t>
            </a:r>
          </a:p>
          <a:p>
            <a:r>
              <a:rPr lang="en-GB" sz="2400" dirty="0">
                <a:latin typeface="Calibri" panose="020F0502020204030204" pitchFamily="34" charset="0"/>
                <a:cs typeface="Calibri" panose="020F0502020204030204" pitchFamily="34" charset="0"/>
              </a:rPr>
              <a:t>Music</a:t>
            </a:r>
          </a:p>
          <a:p>
            <a:r>
              <a:rPr lang="en-GB" sz="2400" dirty="0">
                <a:latin typeface="Calibri" panose="020F0502020204030204" pitchFamily="34" charset="0"/>
                <a:cs typeface="Calibri" panose="020F0502020204030204" pitchFamily="34" charset="0"/>
              </a:rPr>
              <a:t>Animal Care</a:t>
            </a:r>
          </a:p>
        </p:txBody>
      </p:sp>
      <p:pic>
        <p:nvPicPr>
          <p:cNvPr id="5" name="Picture 4" descr="A picture containing text, table, indoor&#10;&#10;Description automatically generated">
            <a:extLst>
              <a:ext uri="{FF2B5EF4-FFF2-40B4-BE49-F238E27FC236}">
                <a16:creationId xmlns:a16="http://schemas.microsoft.com/office/drawing/2014/main" id="{E8875202-51F1-D721-3B16-E1E66A4988AE}"/>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4994031" y="2084015"/>
            <a:ext cx="5509844" cy="3868729"/>
          </a:xfrm>
          <a:custGeom>
            <a:avLst/>
            <a:gdLst>
              <a:gd name="connsiteX0" fmla="*/ 0 w 5509844"/>
              <a:gd name="connsiteY0" fmla="*/ 0 h 3868729"/>
              <a:gd name="connsiteX1" fmla="*/ 606083 w 5509844"/>
              <a:gd name="connsiteY1" fmla="*/ 0 h 3868729"/>
              <a:gd name="connsiteX2" fmla="*/ 991772 w 5509844"/>
              <a:gd name="connsiteY2" fmla="*/ 0 h 3868729"/>
              <a:gd name="connsiteX3" fmla="*/ 1432559 w 5509844"/>
              <a:gd name="connsiteY3" fmla="*/ 0 h 3868729"/>
              <a:gd name="connsiteX4" fmla="*/ 2038642 w 5509844"/>
              <a:gd name="connsiteY4" fmla="*/ 0 h 3868729"/>
              <a:gd name="connsiteX5" fmla="*/ 2424331 w 5509844"/>
              <a:gd name="connsiteY5" fmla="*/ 0 h 3868729"/>
              <a:gd name="connsiteX6" fmla="*/ 2920217 w 5509844"/>
              <a:gd name="connsiteY6" fmla="*/ 0 h 3868729"/>
              <a:gd name="connsiteX7" fmla="*/ 3305906 w 5509844"/>
              <a:gd name="connsiteY7" fmla="*/ 0 h 3868729"/>
              <a:gd name="connsiteX8" fmla="*/ 3911989 w 5509844"/>
              <a:gd name="connsiteY8" fmla="*/ 0 h 3868729"/>
              <a:gd name="connsiteX9" fmla="*/ 4297678 w 5509844"/>
              <a:gd name="connsiteY9" fmla="*/ 0 h 3868729"/>
              <a:gd name="connsiteX10" fmla="*/ 4903761 w 5509844"/>
              <a:gd name="connsiteY10" fmla="*/ 0 h 3868729"/>
              <a:gd name="connsiteX11" fmla="*/ 5509844 w 5509844"/>
              <a:gd name="connsiteY11" fmla="*/ 0 h 3868729"/>
              <a:gd name="connsiteX12" fmla="*/ 5509844 w 5509844"/>
              <a:gd name="connsiteY12" fmla="*/ 552676 h 3868729"/>
              <a:gd name="connsiteX13" fmla="*/ 5509844 w 5509844"/>
              <a:gd name="connsiteY13" fmla="*/ 1105351 h 3868729"/>
              <a:gd name="connsiteX14" fmla="*/ 5509844 w 5509844"/>
              <a:gd name="connsiteY14" fmla="*/ 1658027 h 3868729"/>
              <a:gd name="connsiteX15" fmla="*/ 5509844 w 5509844"/>
              <a:gd name="connsiteY15" fmla="*/ 2094640 h 3868729"/>
              <a:gd name="connsiteX16" fmla="*/ 5509844 w 5509844"/>
              <a:gd name="connsiteY16" fmla="*/ 2686003 h 3868729"/>
              <a:gd name="connsiteX17" fmla="*/ 5509844 w 5509844"/>
              <a:gd name="connsiteY17" fmla="*/ 3122617 h 3868729"/>
              <a:gd name="connsiteX18" fmla="*/ 5509844 w 5509844"/>
              <a:gd name="connsiteY18" fmla="*/ 3868729 h 3868729"/>
              <a:gd name="connsiteX19" fmla="*/ 5069056 w 5509844"/>
              <a:gd name="connsiteY19" fmla="*/ 3868729 h 3868729"/>
              <a:gd name="connsiteX20" fmla="*/ 4573171 w 5509844"/>
              <a:gd name="connsiteY20" fmla="*/ 3868729 h 3868729"/>
              <a:gd name="connsiteX21" fmla="*/ 4022186 w 5509844"/>
              <a:gd name="connsiteY21" fmla="*/ 3868729 h 3868729"/>
              <a:gd name="connsiteX22" fmla="*/ 3361005 w 5509844"/>
              <a:gd name="connsiteY22" fmla="*/ 3868729 h 3868729"/>
              <a:gd name="connsiteX23" fmla="*/ 2699824 w 5509844"/>
              <a:gd name="connsiteY23" fmla="*/ 3868729 h 3868729"/>
              <a:gd name="connsiteX24" fmla="*/ 2259036 w 5509844"/>
              <a:gd name="connsiteY24" fmla="*/ 3868729 h 3868729"/>
              <a:gd name="connsiteX25" fmla="*/ 1818249 w 5509844"/>
              <a:gd name="connsiteY25" fmla="*/ 3868729 h 3868729"/>
              <a:gd name="connsiteX26" fmla="*/ 1322363 w 5509844"/>
              <a:gd name="connsiteY26" fmla="*/ 3868729 h 3868729"/>
              <a:gd name="connsiteX27" fmla="*/ 936673 w 5509844"/>
              <a:gd name="connsiteY27" fmla="*/ 3868729 h 3868729"/>
              <a:gd name="connsiteX28" fmla="*/ 0 w 5509844"/>
              <a:gd name="connsiteY28" fmla="*/ 3868729 h 3868729"/>
              <a:gd name="connsiteX29" fmla="*/ 0 w 5509844"/>
              <a:gd name="connsiteY29" fmla="*/ 3277366 h 3868729"/>
              <a:gd name="connsiteX30" fmla="*/ 0 w 5509844"/>
              <a:gd name="connsiteY30" fmla="*/ 2840752 h 3868729"/>
              <a:gd name="connsiteX31" fmla="*/ 0 w 5509844"/>
              <a:gd name="connsiteY31" fmla="*/ 2365451 h 3868729"/>
              <a:gd name="connsiteX32" fmla="*/ 0 w 5509844"/>
              <a:gd name="connsiteY32" fmla="*/ 1812776 h 3868729"/>
              <a:gd name="connsiteX33" fmla="*/ 0 w 5509844"/>
              <a:gd name="connsiteY33" fmla="*/ 1298788 h 3868729"/>
              <a:gd name="connsiteX34" fmla="*/ 0 w 5509844"/>
              <a:gd name="connsiteY34" fmla="*/ 784799 h 3868729"/>
              <a:gd name="connsiteX35" fmla="*/ 0 w 5509844"/>
              <a:gd name="connsiteY35" fmla="*/ 0 h 38687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09844" h="3868729" fill="none" extrusionOk="0">
                <a:moveTo>
                  <a:pt x="0" y="0"/>
                </a:moveTo>
                <a:cubicBezTo>
                  <a:pt x="136955" y="-37073"/>
                  <a:pt x="307071" y="39993"/>
                  <a:pt x="606083" y="0"/>
                </a:cubicBezTo>
                <a:cubicBezTo>
                  <a:pt x="905095" y="-39993"/>
                  <a:pt x="816868" y="11294"/>
                  <a:pt x="991772" y="0"/>
                </a:cubicBezTo>
                <a:cubicBezTo>
                  <a:pt x="1166676" y="-11294"/>
                  <a:pt x="1221875" y="13194"/>
                  <a:pt x="1432559" y="0"/>
                </a:cubicBezTo>
                <a:cubicBezTo>
                  <a:pt x="1643243" y="-13194"/>
                  <a:pt x="1843669" y="50206"/>
                  <a:pt x="2038642" y="0"/>
                </a:cubicBezTo>
                <a:cubicBezTo>
                  <a:pt x="2233615" y="-50206"/>
                  <a:pt x="2257411" y="27163"/>
                  <a:pt x="2424331" y="0"/>
                </a:cubicBezTo>
                <a:cubicBezTo>
                  <a:pt x="2591251" y="-27163"/>
                  <a:pt x="2755226" y="26535"/>
                  <a:pt x="2920217" y="0"/>
                </a:cubicBezTo>
                <a:cubicBezTo>
                  <a:pt x="3085208" y="-26535"/>
                  <a:pt x="3141945" y="30163"/>
                  <a:pt x="3305906" y="0"/>
                </a:cubicBezTo>
                <a:cubicBezTo>
                  <a:pt x="3469867" y="-30163"/>
                  <a:pt x="3749174" y="40528"/>
                  <a:pt x="3911989" y="0"/>
                </a:cubicBezTo>
                <a:cubicBezTo>
                  <a:pt x="4074804" y="-40528"/>
                  <a:pt x="4147209" y="36958"/>
                  <a:pt x="4297678" y="0"/>
                </a:cubicBezTo>
                <a:cubicBezTo>
                  <a:pt x="4448147" y="-36958"/>
                  <a:pt x="4727913" y="25219"/>
                  <a:pt x="4903761" y="0"/>
                </a:cubicBezTo>
                <a:cubicBezTo>
                  <a:pt x="5079609" y="-25219"/>
                  <a:pt x="5209349" y="27508"/>
                  <a:pt x="5509844" y="0"/>
                </a:cubicBezTo>
                <a:cubicBezTo>
                  <a:pt x="5512486" y="119937"/>
                  <a:pt x="5488765" y="421756"/>
                  <a:pt x="5509844" y="552676"/>
                </a:cubicBezTo>
                <a:cubicBezTo>
                  <a:pt x="5530923" y="683596"/>
                  <a:pt x="5508984" y="907399"/>
                  <a:pt x="5509844" y="1105351"/>
                </a:cubicBezTo>
                <a:cubicBezTo>
                  <a:pt x="5510704" y="1303303"/>
                  <a:pt x="5492001" y="1422448"/>
                  <a:pt x="5509844" y="1658027"/>
                </a:cubicBezTo>
                <a:cubicBezTo>
                  <a:pt x="5527687" y="1893606"/>
                  <a:pt x="5473389" y="1910605"/>
                  <a:pt x="5509844" y="2094640"/>
                </a:cubicBezTo>
                <a:cubicBezTo>
                  <a:pt x="5546299" y="2278675"/>
                  <a:pt x="5477349" y="2565273"/>
                  <a:pt x="5509844" y="2686003"/>
                </a:cubicBezTo>
                <a:cubicBezTo>
                  <a:pt x="5542339" y="2806733"/>
                  <a:pt x="5459933" y="2942840"/>
                  <a:pt x="5509844" y="3122617"/>
                </a:cubicBezTo>
                <a:cubicBezTo>
                  <a:pt x="5559755" y="3302394"/>
                  <a:pt x="5487830" y="3538150"/>
                  <a:pt x="5509844" y="3868729"/>
                </a:cubicBezTo>
                <a:cubicBezTo>
                  <a:pt x="5323917" y="3899028"/>
                  <a:pt x="5177789" y="3850661"/>
                  <a:pt x="5069056" y="3868729"/>
                </a:cubicBezTo>
                <a:cubicBezTo>
                  <a:pt x="4960323" y="3886797"/>
                  <a:pt x="4784775" y="3836761"/>
                  <a:pt x="4573171" y="3868729"/>
                </a:cubicBezTo>
                <a:cubicBezTo>
                  <a:pt x="4361567" y="3900697"/>
                  <a:pt x="4200474" y="3807764"/>
                  <a:pt x="4022186" y="3868729"/>
                </a:cubicBezTo>
                <a:cubicBezTo>
                  <a:pt x="3843899" y="3929694"/>
                  <a:pt x="3580016" y="3862240"/>
                  <a:pt x="3361005" y="3868729"/>
                </a:cubicBezTo>
                <a:cubicBezTo>
                  <a:pt x="3141994" y="3875218"/>
                  <a:pt x="2966606" y="3809292"/>
                  <a:pt x="2699824" y="3868729"/>
                </a:cubicBezTo>
                <a:cubicBezTo>
                  <a:pt x="2433042" y="3928166"/>
                  <a:pt x="2450497" y="3836875"/>
                  <a:pt x="2259036" y="3868729"/>
                </a:cubicBezTo>
                <a:cubicBezTo>
                  <a:pt x="2067575" y="3900583"/>
                  <a:pt x="1991111" y="3838796"/>
                  <a:pt x="1818249" y="3868729"/>
                </a:cubicBezTo>
                <a:cubicBezTo>
                  <a:pt x="1645387" y="3898662"/>
                  <a:pt x="1439955" y="3843053"/>
                  <a:pt x="1322363" y="3868729"/>
                </a:cubicBezTo>
                <a:cubicBezTo>
                  <a:pt x="1204771" y="3894405"/>
                  <a:pt x="1111579" y="3863547"/>
                  <a:pt x="936673" y="3868729"/>
                </a:cubicBezTo>
                <a:cubicBezTo>
                  <a:pt x="761767" y="3873911"/>
                  <a:pt x="315768" y="3780841"/>
                  <a:pt x="0" y="3868729"/>
                </a:cubicBezTo>
                <a:cubicBezTo>
                  <a:pt x="-57921" y="3735773"/>
                  <a:pt x="12017" y="3419572"/>
                  <a:pt x="0" y="3277366"/>
                </a:cubicBezTo>
                <a:cubicBezTo>
                  <a:pt x="-12017" y="3135160"/>
                  <a:pt x="28443" y="2951146"/>
                  <a:pt x="0" y="2840752"/>
                </a:cubicBezTo>
                <a:cubicBezTo>
                  <a:pt x="-28443" y="2730358"/>
                  <a:pt x="38017" y="2462295"/>
                  <a:pt x="0" y="2365451"/>
                </a:cubicBezTo>
                <a:cubicBezTo>
                  <a:pt x="-38017" y="2268607"/>
                  <a:pt x="37731" y="1946836"/>
                  <a:pt x="0" y="1812776"/>
                </a:cubicBezTo>
                <a:cubicBezTo>
                  <a:pt x="-37731" y="1678716"/>
                  <a:pt x="19864" y="1431367"/>
                  <a:pt x="0" y="1298788"/>
                </a:cubicBezTo>
                <a:cubicBezTo>
                  <a:pt x="-19864" y="1166209"/>
                  <a:pt x="46331" y="1004988"/>
                  <a:pt x="0" y="784799"/>
                </a:cubicBezTo>
                <a:cubicBezTo>
                  <a:pt x="-46331" y="564610"/>
                  <a:pt x="62732" y="187928"/>
                  <a:pt x="0" y="0"/>
                </a:cubicBezTo>
                <a:close/>
              </a:path>
              <a:path w="5509844" h="3868729" stroke="0" extrusionOk="0">
                <a:moveTo>
                  <a:pt x="0" y="0"/>
                </a:moveTo>
                <a:cubicBezTo>
                  <a:pt x="216593" y="-25791"/>
                  <a:pt x="393821" y="63769"/>
                  <a:pt x="550984" y="0"/>
                </a:cubicBezTo>
                <a:cubicBezTo>
                  <a:pt x="708147" y="-63769"/>
                  <a:pt x="911186" y="64813"/>
                  <a:pt x="1157067" y="0"/>
                </a:cubicBezTo>
                <a:cubicBezTo>
                  <a:pt x="1402948" y="-64813"/>
                  <a:pt x="1546541" y="45413"/>
                  <a:pt x="1818249" y="0"/>
                </a:cubicBezTo>
                <a:cubicBezTo>
                  <a:pt x="2089957" y="-45413"/>
                  <a:pt x="2141184" y="58089"/>
                  <a:pt x="2369233" y="0"/>
                </a:cubicBezTo>
                <a:cubicBezTo>
                  <a:pt x="2597282" y="-58089"/>
                  <a:pt x="2883625" y="24891"/>
                  <a:pt x="3030414" y="0"/>
                </a:cubicBezTo>
                <a:cubicBezTo>
                  <a:pt x="3177203" y="-24891"/>
                  <a:pt x="3329400" y="12246"/>
                  <a:pt x="3526300" y="0"/>
                </a:cubicBezTo>
                <a:cubicBezTo>
                  <a:pt x="3723200" y="-12246"/>
                  <a:pt x="3882499" y="56739"/>
                  <a:pt x="4077285" y="0"/>
                </a:cubicBezTo>
                <a:cubicBezTo>
                  <a:pt x="4272071" y="-56739"/>
                  <a:pt x="4320118" y="12858"/>
                  <a:pt x="4462974" y="0"/>
                </a:cubicBezTo>
                <a:cubicBezTo>
                  <a:pt x="4605830" y="-12858"/>
                  <a:pt x="4798455" y="26515"/>
                  <a:pt x="4958860" y="0"/>
                </a:cubicBezTo>
                <a:cubicBezTo>
                  <a:pt x="5119265" y="-26515"/>
                  <a:pt x="5388793" y="49390"/>
                  <a:pt x="5509844" y="0"/>
                </a:cubicBezTo>
                <a:cubicBezTo>
                  <a:pt x="5516889" y="129939"/>
                  <a:pt x="5460021" y="267306"/>
                  <a:pt x="5509844" y="475301"/>
                </a:cubicBezTo>
                <a:cubicBezTo>
                  <a:pt x="5559667" y="683296"/>
                  <a:pt x="5467228" y="705766"/>
                  <a:pt x="5509844" y="911915"/>
                </a:cubicBezTo>
                <a:cubicBezTo>
                  <a:pt x="5552460" y="1118064"/>
                  <a:pt x="5500202" y="1197423"/>
                  <a:pt x="5509844" y="1425903"/>
                </a:cubicBezTo>
                <a:cubicBezTo>
                  <a:pt x="5519486" y="1654383"/>
                  <a:pt x="5452735" y="1862509"/>
                  <a:pt x="5509844" y="1978579"/>
                </a:cubicBezTo>
                <a:cubicBezTo>
                  <a:pt x="5566953" y="2094649"/>
                  <a:pt x="5461419" y="2219143"/>
                  <a:pt x="5509844" y="2415192"/>
                </a:cubicBezTo>
                <a:cubicBezTo>
                  <a:pt x="5558269" y="2611241"/>
                  <a:pt x="5496051" y="2792727"/>
                  <a:pt x="5509844" y="2890493"/>
                </a:cubicBezTo>
                <a:cubicBezTo>
                  <a:pt x="5523637" y="2988259"/>
                  <a:pt x="5485195" y="3503475"/>
                  <a:pt x="5509844" y="3868729"/>
                </a:cubicBezTo>
                <a:cubicBezTo>
                  <a:pt x="5419042" y="3903601"/>
                  <a:pt x="5228057" y="3843235"/>
                  <a:pt x="5124155" y="3868729"/>
                </a:cubicBezTo>
                <a:cubicBezTo>
                  <a:pt x="5020253" y="3894223"/>
                  <a:pt x="4695296" y="3852225"/>
                  <a:pt x="4518072" y="3868729"/>
                </a:cubicBezTo>
                <a:cubicBezTo>
                  <a:pt x="4340848" y="3885233"/>
                  <a:pt x="4288429" y="3837832"/>
                  <a:pt x="4132383" y="3868729"/>
                </a:cubicBezTo>
                <a:cubicBezTo>
                  <a:pt x="3976337" y="3899626"/>
                  <a:pt x="3904470" y="3843479"/>
                  <a:pt x="3691595" y="3868729"/>
                </a:cubicBezTo>
                <a:cubicBezTo>
                  <a:pt x="3478720" y="3893979"/>
                  <a:pt x="3354862" y="3827640"/>
                  <a:pt x="3250808" y="3868729"/>
                </a:cubicBezTo>
                <a:cubicBezTo>
                  <a:pt x="3146754" y="3909818"/>
                  <a:pt x="2933231" y="3829802"/>
                  <a:pt x="2754922" y="3868729"/>
                </a:cubicBezTo>
                <a:cubicBezTo>
                  <a:pt x="2576613" y="3907656"/>
                  <a:pt x="2478685" y="3842328"/>
                  <a:pt x="2259036" y="3868729"/>
                </a:cubicBezTo>
                <a:cubicBezTo>
                  <a:pt x="2039387" y="3895130"/>
                  <a:pt x="1991208" y="3858228"/>
                  <a:pt x="1763150" y="3868729"/>
                </a:cubicBezTo>
                <a:cubicBezTo>
                  <a:pt x="1535092" y="3879230"/>
                  <a:pt x="1268155" y="3837600"/>
                  <a:pt x="1101969" y="3868729"/>
                </a:cubicBezTo>
                <a:cubicBezTo>
                  <a:pt x="935783" y="3899858"/>
                  <a:pt x="691749" y="3827237"/>
                  <a:pt x="495886" y="3868729"/>
                </a:cubicBezTo>
                <a:cubicBezTo>
                  <a:pt x="300023" y="3910221"/>
                  <a:pt x="124946" y="3852338"/>
                  <a:pt x="0" y="3868729"/>
                </a:cubicBezTo>
                <a:cubicBezTo>
                  <a:pt x="-25472" y="3741951"/>
                  <a:pt x="6706" y="3515060"/>
                  <a:pt x="0" y="3393428"/>
                </a:cubicBezTo>
                <a:cubicBezTo>
                  <a:pt x="-6706" y="3271796"/>
                  <a:pt x="18906" y="3004467"/>
                  <a:pt x="0" y="2840752"/>
                </a:cubicBezTo>
                <a:cubicBezTo>
                  <a:pt x="-18906" y="2677037"/>
                  <a:pt x="27981" y="2384860"/>
                  <a:pt x="0" y="2249390"/>
                </a:cubicBezTo>
                <a:cubicBezTo>
                  <a:pt x="-27981" y="2113920"/>
                  <a:pt x="35251" y="1983089"/>
                  <a:pt x="0" y="1812776"/>
                </a:cubicBezTo>
                <a:cubicBezTo>
                  <a:pt x="-35251" y="1642463"/>
                  <a:pt x="6800" y="1491359"/>
                  <a:pt x="0" y="1182726"/>
                </a:cubicBezTo>
                <a:cubicBezTo>
                  <a:pt x="-6800" y="874093"/>
                  <a:pt x="40267" y="896656"/>
                  <a:pt x="0" y="668737"/>
                </a:cubicBezTo>
                <a:cubicBezTo>
                  <a:pt x="-40267" y="440818"/>
                  <a:pt x="8687" y="252556"/>
                  <a:pt x="0" y="0"/>
                </a:cubicBezTo>
                <a:close/>
              </a:path>
            </a:pathLst>
          </a:custGeom>
          <a:ln>
            <a:solidFill>
              <a:schemeClr val="tx1"/>
            </a:solidFill>
            <a:extLst>
              <a:ext uri="{C807C97D-BFC1-408E-A445-0C87EB9F89A2}">
                <ask:lineSketchStyleProps xmlns:ask="http://schemas.microsoft.com/office/drawing/2018/sketchyshapes" sd="344613496">
                  <a:prstGeom prst="rect">
                    <a:avLst/>
                  </a:prstGeom>
                  <ask:type>
                    <ask:lineSketchScribble/>
                  </ask:type>
                </ask:lineSketchStyleProps>
              </a:ext>
            </a:extLst>
          </a:ln>
        </p:spPr>
      </p:pic>
    </p:spTree>
    <p:extLst>
      <p:ext uri="{BB962C8B-B14F-4D97-AF65-F5344CB8AC3E}">
        <p14:creationId xmlns:p14="http://schemas.microsoft.com/office/powerpoint/2010/main" val="44598240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10DB35-9DB1-8033-4B16-1AF5AEF57D55}"/>
              </a:ext>
            </a:extLst>
          </p:cNvPr>
          <p:cNvSpPr>
            <a:spLocks noGrp="1"/>
          </p:cNvSpPr>
          <p:nvPr>
            <p:ph type="title"/>
          </p:nvPr>
        </p:nvSpPr>
        <p:spPr/>
        <p:txBody>
          <a:bodyPr/>
          <a:lstStyle/>
          <a:p>
            <a:r>
              <a:rPr lang="en-GB" dirty="0">
                <a:latin typeface="Calibri" panose="020F0502020204030204" pitchFamily="34" charset="0"/>
                <a:cs typeface="Calibri" panose="020F0502020204030204" pitchFamily="34" charset="0"/>
              </a:rPr>
              <a:t>Health and Safety</a:t>
            </a:r>
          </a:p>
        </p:txBody>
      </p:sp>
      <p:sp>
        <p:nvSpPr>
          <p:cNvPr id="3" name="Content Placeholder 2">
            <a:extLst>
              <a:ext uri="{FF2B5EF4-FFF2-40B4-BE49-F238E27FC236}">
                <a16:creationId xmlns:a16="http://schemas.microsoft.com/office/drawing/2014/main" id="{5B22CDF6-3E1A-424D-79A2-6FC71D660C40}"/>
              </a:ext>
            </a:extLst>
          </p:cNvPr>
          <p:cNvSpPr>
            <a:spLocks noGrp="1"/>
          </p:cNvSpPr>
          <p:nvPr>
            <p:ph idx="1"/>
          </p:nvPr>
        </p:nvSpPr>
        <p:spPr/>
        <p:txBody>
          <a:bodyPr>
            <a:normAutofit/>
          </a:bodyPr>
          <a:lstStyle/>
          <a:p>
            <a:r>
              <a:rPr lang="en-GB" sz="2400" dirty="0">
                <a:latin typeface="Calibri" panose="020F0502020204030204" pitchFamily="34" charset="0"/>
                <a:cs typeface="Calibri" panose="020F0502020204030204" pitchFamily="34" charset="0"/>
              </a:rPr>
              <a:t>Keep your face away from chicks</a:t>
            </a:r>
          </a:p>
          <a:p>
            <a:r>
              <a:rPr lang="en-GB" sz="2400" dirty="0">
                <a:latin typeface="Calibri" panose="020F0502020204030204" pitchFamily="34" charset="0"/>
                <a:cs typeface="Calibri" panose="020F0502020204030204" pitchFamily="34" charset="0"/>
              </a:rPr>
              <a:t>Don’t snuggle or kiss the birds</a:t>
            </a:r>
          </a:p>
          <a:p>
            <a:r>
              <a:rPr lang="en-GB" sz="2400" dirty="0">
                <a:latin typeface="Calibri" panose="020F0502020204030204" pitchFamily="34" charset="0"/>
                <a:cs typeface="Calibri" panose="020F0502020204030204" pitchFamily="34" charset="0"/>
              </a:rPr>
              <a:t>Handle only one chick at a time</a:t>
            </a:r>
          </a:p>
          <a:p>
            <a:r>
              <a:rPr lang="en-GB" sz="2400" dirty="0">
                <a:latin typeface="Calibri" panose="020F0502020204030204" pitchFamily="34" charset="0"/>
                <a:cs typeface="Calibri" panose="020F0502020204030204" pitchFamily="34" charset="0"/>
              </a:rPr>
              <a:t>Hold the chick with both hands, but be careful not to squeeze.</a:t>
            </a:r>
          </a:p>
          <a:p>
            <a:r>
              <a:rPr lang="en-GB" sz="2400" dirty="0">
                <a:latin typeface="Calibri" panose="020F0502020204030204" pitchFamily="34" charset="0"/>
                <a:cs typeface="Calibri" panose="020F0502020204030204" pitchFamily="34" charset="0"/>
              </a:rPr>
              <a:t>Wash your hands thoroughly with soap and water after touching the chicks or use the hand sanitiser provided</a:t>
            </a:r>
          </a:p>
        </p:txBody>
      </p:sp>
    </p:spTree>
    <p:extLst>
      <p:ext uri="{BB962C8B-B14F-4D97-AF65-F5344CB8AC3E}">
        <p14:creationId xmlns:p14="http://schemas.microsoft.com/office/powerpoint/2010/main" val="125227265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EEA78F-222D-4D0D-70FF-5D5C645410D0}"/>
              </a:ext>
            </a:extLst>
          </p:cNvPr>
          <p:cNvSpPr>
            <a:spLocks noGrp="1"/>
          </p:cNvSpPr>
          <p:nvPr>
            <p:ph type="title"/>
          </p:nvPr>
        </p:nvSpPr>
        <p:spPr/>
        <p:txBody>
          <a:bodyPr/>
          <a:lstStyle/>
          <a:p>
            <a:r>
              <a:rPr lang="en-GB" dirty="0">
                <a:latin typeface="Calibri" panose="020F0502020204030204" pitchFamily="34" charset="0"/>
                <a:ea typeface="Calibri" panose="020F0502020204030204" pitchFamily="34" charset="0"/>
                <a:cs typeface="Calibri" panose="020F0502020204030204" pitchFamily="34" charset="0"/>
              </a:rPr>
              <a:t>Animal Encounter - Chicks </a:t>
            </a:r>
            <a:endParaRPr lang="en-GB" dirty="0"/>
          </a:p>
        </p:txBody>
      </p:sp>
      <p:sp>
        <p:nvSpPr>
          <p:cNvPr id="3" name="Content Placeholder 2">
            <a:extLst>
              <a:ext uri="{FF2B5EF4-FFF2-40B4-BE49-F238E27FC236}">
                <a16:creationId xmlns:a16="http://schemas.microsoft.com/office/drawing/2014/main" id="{FE763999-CCA9-C9FA-293C-4D828424B8C2}"/>
              </a:ext>
            </a:extLst>
          </p:cNvPr>
          <p:cNvSpPr>
            <a:spLocks noGrp="1"/>
          </p:cNvSpPr>
          <p:nvPr>
            <p:ph idx="1"/>
          </p:nvPr>
        </p:nvSpPr>
        <p:spPr/>
        <p:txBody>
          <a:bodyPr>
            <a:normAutofit/>
          </a:bodyPr>
          <a:lstStyle/>
          <a:p>
            <a:endParaRPr lang="en-GB" sz="2400">
              <a:latin typeface="Calibri" panose="020F0502020204030204" pitchFamily="34" charset="0"/>
              <a:ea typeface="Calibri" panose="020F0502020204030204" pitchFamily="34" charset="0"/>
              <a:cs typeface="Calibri" panose="020F0502020204030204" pitchFamily="34" charset="0"/>
            </a:endParaRPr>
          </a:p>
          <a:p>
            <a:endParaRPr lang="en-GB" sz="2400">
              <a:latin typeface="Calibri" panose="020F0502020204030204" pitchFamily="34" charset="0"/>
              <a:ea typeface="Calibri" panose="020F0502020204030204" pitchFamily="34" charset="0"/>
              <a:cs typeface="Calibri" panose="020F0502020204030204" pitchFamily="34" charset="0"/>
            </a:endParaRPr>
          </a:p>
        </p:txBody>
      </p:sp>
      <p:pic>
        <p:nvPicPr>
          <p:cNvPr id="4" name="Picture 4" descr="A picture containing bird, chicken, gallinaceous bird, orange&#10;&#10;Description automatically generated">
            <a:extLst>
              <a:ext uri="{FF2B5EF4-FFF2-40B4-BE49-F238E27FC236}">
                <a16:creationId xmlns:a16="http://schemas.microsoft.com/office/drawing/2014/main" id="{E9EA86E7-0B9B-8699-4DF2-1AD896A4C6D5}"/>
              </a:ext>
            </a:extLst>
          </p:cNvPr>
          <p:cNvPicPr>
            <a:picLocks noChangeAspect="1"/>
          </p:cNvPicPr>
          <p:nvPr/>
        </p:nvPicPr>
        <p:blipFill>
          <a:blip r:embed="rId3"/>
          <a:stretch>
            <a:fillRect/>
          </a:stretch>
        </p:blipFill>
        <p:spPr>
          <a:xfrm>
            <a:off x="1747520" y="2307590"/>
            <a:ext cx="5090160" cy="3177540"/>
          </a:xfrm>
          <a:prstGeom prst="rect">
            <a:avLst/>
          </a:prstGeom>
        </p:spPr>
      </p:pic>
    </p:spTree>
    <p:extLst>
      <p:ext uri="{BB962C8B-B14F-4D97-AF65-F5344CB8AC3E}">
        <p14:creationId xmlns:p14="http://schemas.microsoft.com/office/powerpoint/2010/main" val="311411334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1EF53E-F43E-8008-74A0-E3CD7AE43CD3}"/>
              </a:ext>
            </a:extLst>
          </p:cNvPr>
          <p:cNvSpPr>
            <a:spLocks noGrp="1"/>
          </p:cNvSpPr>
          <p:nvPr>
            <p:ph type="title"/>
          </p:nvPr>
        </p:nvSpPr>
        <p:spPr>
          <a:xfrm>
            <a:off x="1066800" y="921668"/>
            <a:ext cx="10058400" cy="1371600"/>
          </a:xfrm>
        </p:spPr>
        <p:txBody>
          <a:bodyPr>
            <a:noAutofit/>
          </a:bodyPr>
          <a:lstStyle/>
          <a:p>
            <a:r>
              <a:rPr lang="en-GB" dirty="0">
                <a:latin typeface="Calibri" panose="020F0502020204030204" pitchFamily="34" charset="0"/>
                <a:cs typeface="Calibri" panose="020F0502020204030204" pitchFamily="34" charset="0"/>
              </a:rPr>
              <a:t>Benefits of Activity </a:t>
            </a:r>
            <a:br>
              <a:rPr lang="en-GB" dirty="0">
                <a:latin typeface="Calibri" panose="020F0502020204030204" pitchFamily="34" charset="0"/>
                <a:cs typeface="Calibri" panose="020F0502020204030204" pitchFamily="34" charset="0"/>
              </a:rPr>
            </a:br>
            <a:r>
              <a:rPr lang="en-GB" dirty="0">
                <a:latin typeface="Calibri" panose="020F0502020204030204" pitchFamily="34" charset="0"/>
                <a:cs typeface="Calibri" panose="020F0502020204030204" pitchFamily="34" charset="0"/>
              </a:rPr>
              <a:t>(</a:t>
            </a:r>
            <a:r>
              <a:rPr lang="en-GB" kern="100" dirty="0">
                <a:effectLst/>
                <a:latin typeface="Calibri" panose="020F0502020204030204" pitchFamily="34" charset="0"/>
                <a:ea typeface="Calibri" panose="020F0502020204030204" pitchFamily="34" charset="0"/>
                <a:cs typeface="Calibri" panose="020F0502020204030204" pitchFamily="34" charset="0"/>
              </a:rPr>
              <a:t>Eco Kids’ Planet 2020)</a:t>
            </a:r>
            <a:endParaRPr lang="en-GB" dirty="0">
              <a:latin typeface="Calibri" panose="020F0502020204030204" pitchFamily="34" charset="0"/>
              <a:cs typeface="Calibri" panose="020F0502020204030204" pitchFamily="34" charset="0"/>
            </a:endParaRPr>
          </a:p>
        </p:txBody>
      </p:sp>
      <p:sp>
        <p:nvSpPr>
          <p:cNvPr id="3" name="Content Placeholder 2">
            <a:extLst>
              <a:ext uri="{FF2B5EF4-FFF2-40B4-BE49-F238E27FC236}">
                <a16:creationId xmlns:a16="http://schemas.microsoft.com/office/drawing/2014/main" id="{4275784A-092B-ABAF-D34C-C2236FD80386}"/>
              </a:ext>
            </a:extLst>
          </p:cNvPr>
          <p:cNvSpPr>
            <a:spLocks noGrp="1"/>
          </p:cNvSpPr>
          <p:nvPr>
            <p:ph idx="1"/>
          </p:nvPr>
        </p:nvSpPr>
        <p:spPr>
          <a:xfrm>
            <a:off x="1066800" y="2499595"/>
            <a:ext cx="3977640" cy="3849624"/>
          </a:xfrm>
        </p:spPr>
        <p:txBody>
          <a:bodyPr>
            <a:normAutofit/>
          </a:bodyPr>
          <a:lstStyle/>
          <a:p>
            <a:pPr marL="0" indent="0">
              <a:buNone/>
            </a:pPr>
            <a:r>
              <a:rPr lang="en-GB" sz="2400" b="1" dirty="0">
                <a:latin typeface="Calibri" panose="020F0502020204030204" pitchFamily="34" charset="0"/>
                <a:cs typeface="Calibri" panose="020F0502020204030204" pitchFamily="34" charset="0"/>
              </a:rPr>
              <a:t>Improvement in development include:</a:t>
            </a:r>
          </a:p>
          <a:p>
            <a:r>
              <a:rPr lang="en-GB" sz="2400" dirty="0">
                <a:latin typeface="Calibri" panose="020F0502020204030204" pitchFamily="34" charset="0"/>
                <a:cs typeface="Calibri" panose="020F0502020204030204" pitchFamily="34" charset="0"/>
              </a:rPr>
              <a:t>Emotional</a:t>
            </a:r>
          </a:p>
          <a:p>
            <a:r>
              <a:rPr lang="en-GB" sz="2400" dirty="0">
                <a:latin typeface="Calibri" panose="020F0502020204030204" pitchFamily="34" charset="0"/>
                <a:cs typeface="Calibri" panose="020F0502020204030204" pitchFamily="34" charset="0"/>
              </a:rPr>
              <a:t>Cognitive</a:t>
            </a:r>
          </a:p>
          <a:p>
            <a:r>
              <a:rPr lang="en-GB" sz="2400" dirty="0">
                <a:latin typeface="Calibri" panose="020F0502020204030204" pitchFamily="34" charset="0"/>
                <a:cs typeface="Calibri" panose="020F0502020204030204" pitchFamily="34" charset="0"/>
              </a:rPr>
              <a:t>Behavioural</a:t>
            </a:r>
          </a:p>
          <a:p>
            <a:r>
              <a:rPr lang="en-GB" sz="2400" dirty="0">
                <a:latin typeface="Calibri" panose="020F0502020204030204" pitchFamily="34" charset="0"/>
                <a:cs typeface="Calibri" panose="020F0502020204030204" pitchFamily="34" charset="0"/>
              </a:rPr>
              <a:t>Educational and</a:t>
            </a:r>
          </a:p>
          <a:p>
            <a:r>
              <a:rPr lang="en-GB" sz="2400" dirty="0">
                <a:latin typeface="Calibri" panose="020F0502020204030204" pitchFamily="34" charset="0"/>
                <a:cs typeface="Calibri" panose="020F0502020204030204" pitchFamily="34" charset="0"/>
              </a:rPr>
              <a:t>Social Development</a:t>
            </a:r>
          </a:p>
        </p:txBody>
      </p:sp>
      <p:sp>
        <p:nvSpPr>
          <p:cNvPr id="4" name="Content Placeholder 2">
            <a:extLst>
              <a:ext uri="{FF2B5EF4-FFF2-40B4-BE49-F238E27FC236}">
                <a16:creationId xmlns:a16="http://schemas.microsoft.com/office/drawing/2014/main" id="{0B9AC292-3B6D-13D4-6FA0-CDE451EF8E62}"/>
              </a:ext>
            </a:extLst>
          </p:cNvPr>
          <p:cNvSpPr txBox="1">
            <a:spLocks/>
          </p:cNvSpPr>
          <p:nvPr/>
        </p:nvSpPr>
        <p:spPr>
          <a:xfrm>
            <a:off x="5662246" y="2909903"/>
            <a:ext cx="3977640" cy="3849624"/>
          </a:xfrm>
          <a:prstGeom prst="rect">
            <a:avLst/>
          </a:prstGeom>
        </p:spPr>
        <p:txBody>
          <a:bodyPr vert="horz" lIns="91440" tIns="45720" rIns="91440" bIns="45720" rtlCol="0">
            <a:normAutofit/>
          </a:bodyPr>
          <a:lstStyle>
            <a:lvl1pPr marL="182880" indent="-182880" algn="l" defTabSz="914400" rtl="0" eaLnBrk="1" latinLnBrk="0" hangingPunct="1">
              <a:lnSpc>
                <a:spcPct val="100000"/>
              </a:lnSpc>
              <a:spcBef>
                <a:spcPts val="900"/>
              </a:spcBef>
              <a:spcAft>
                <a:spcPts val="0"/>
              </a:spcAft>
              <a:buClr>
                <a:schemeClr val="tx1">
                  <a:lumMod val="85000"/>
                  <a:lumOff val="15000"/>
                </a:schemeClr>
              </a:buClr>
              <a:buFont typeface="Garamond" pitchFamily="18"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a:lstStyle>
          <a:p>
            <a:pPr marL="0" indent="0">
              <a:buNone/>
            </a:pPr>
            <a:r>
              <a:rPr lang="en-GB" sz="2400" b="1" dirty="0">
                <a:latin typeface="Calibri" panose="020F0502020204030204" pitchFamily="34" charset="0"/>
                <a:cs typeface="Calibri" panose="020F0502020204030204" pitchFamily="34" charset="0"/>
              </a:rPr>
              <a:t>Emotional  Benefits include</a:t>
            </a:r>
            <a:r>
              <a:rPr lang="en-GB" sz="2400" dirty="0">
                <a:latin typeface="Calibri" panose="020F0502020204030204" pitchFamily="34" charset="0"/>
                <a:cs typeface="Calibri" panose="020F0502020204030204" pitchFamily="34" charset="0"/>
              </a:rPr>
              <a:t>:</a:t>
            </a:r>
          </a:p>
          <a:p>
            <a:r>
              <a:rPr lang="en-GB" sz="2400" dirty="0">
                <a:latin typeface="Calibri" panose="020F0502020204030204" pitchFamily="34" charset="0"/>
                <a:cs typeface="Calibri" panose="020F0502020204030204" pitchFamily="34" charset="0"/>
              </a:rPr>
              <a:t>Improved self esteem</a:t>
            </a:r>
          </a:p>
          <a:p>
            <a:r>
              <a:rPr lang="en-GB" sz="2400" dirty="0">
                <a:latin typeface="Calibri" panose="020F0502020204030204" pitchFamily="34" charset="0"/>
                <a:cs typeface="Calibri" panose="020F0502020204030204" pitchFamily="34" charset="0"/>
              </a:rPr>
              <a:t>Confidence</a:t>
            </a:r>
          </a:p>
          <a:p>
            <a:pPr marL="0" indent="0">
              <a:buNone/>
            </a:pPr>
            <a:endParaRPr lang="en-GB" sz="2400" dirty="0">
              <a:latin typeface="Calibri" panose="020F0502020204030204" pitchFamily="34" charset="0"/>
              <a:cs typeface="Calibri" panose="020F0502020204030204" pitchFamily="34" charset="0"/>
            </a:endParaRPr>
          </a:p>
          <a:p>
            <a:pPr marL="0" indent="0">
              <a:buNone/>
            </a:pPr>
            <a:r>
              <a:rPr lang="en-GB" sz="2400" b="1" dirty="0">
                <a:latin typeface="Calibri" panose="020F0502020204030204" pitchFamily="34" charset="0"/>
                <a:cs typeface="Calibri" panose="020F0502020204030204" pitchFamily="34" charset="0"/>
              </a:rPr>
              <a:t>Teaches responsibility</a:t>
            </a:r>
          </a:p>
        </p:txBody>
      </p:sp>
    </p:spTree>
    <p:extLst>
      <p:ext uri="{BB962C8B-B14F-4D97-AF65-F5344CB8AC3E}">
        <p14:creationId xmlns:p14="http://schemas.microsoft.com/office/powerpoint/2010/main" val="135532948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764AF3-A730-ED80-D405-E2A324A6D16F}"/>
              </a:ext>
            </a:extLst>
          </p:cNvPr>
          <p:cNvSpPr>
            <a:spLocks noGrp="1"/>
          </p:cNvSpPr>
          <p:nvPr>
            <p:ph type="title"/>
          </p:nvPr>
        </p:nvSpPr>
        <p:spPr/>
        <p:txBody>
          <a:bodyPr>
            <a:normAutofit fontScale="90000"/>
          </a:bodyPr>
          <a:lstStyle/>
          <a:p>
            <a:br>
              <a:rPr lang="en-GB" sz="5300" dirty="0">
                <a:latin typeface="Calibri" panose="020F0502020204030204" pitchFamily="34" charset="0"/>
                <a:ea typeface="Calibri" panose="020F0502020204030204" pitchFamily="34" charset="0"/>
                <a:cs typeface="Calibri" panose="020F0502020204030204" pitchFamily="34" charset="0"/>
              </a:rPr>
            </a:br>
            <a:r>
              <a:rPr lang="en-GB" sz="5300" dirty="0">
                <a:latin typeface="Calibri" panose="020F0502020204030204" pitchFamily="34" charset="0"/>
                <a:ea typeface="Calibri" panose="020F0502020204030204" pitchFamily="34" charset="0"/>
                <a:cs typeface="Calibri" panose="020F0502020204030204" pitchFamily="34" charset="0"/>
              </a:rPr>
              <a:t>Informal and Non Formal Education</a:t>
            </a:r>
            <a:br>
              <a:rPr lang="en-GB" dirty="0">
                <a:latin typeface="Calibri" panose="020F0502020204030204" pitchFamily="34" charset="0"/>
                <a:ea typeface="Calibri" panose="020F0502020204030204" pitchFamily="34" charset="0"/>
                <a:cs typeface="Calibri" panose="020F0502020204030204" pitchFamily="34" charset="0"/>
              </a:rPr>
            </a:br>
            <a:endParaRPr lang="en-GB" dirty="0"/>
          </a:p>
        </p:txBody>
      </p:sp>
      <p:sp>
        <p:nvSpPr>
          <p:cNvPr id="3" name="Content Placeholder 2">
            <a:extLst>
              <a:ext uri="{FF2B5EF4-FFF2-40B4-BE49-F238E27FC236}">
                <a16:creationId xmlns:a16="http://schemas.microsoft.com/office/drawing/2014/main" id="{1F7EBE12-ADB6-9813-5D4D-AB23DAC45F06}"/>
              </a:ext>
            </a:extLst>
          </p:cNvPr>
          <p:cNvSpPr>
            <a:spLocks noGrp="1"/>
          </p:cNvSpPr>
          <p:nvPr>
            <p:ph idx="1"/>
          </p:nvPr>
        </p:nvSpPr>
        <p:spPr/>
        <p:txBody>
          <a:bodyPr>
            <a:normAutofit/>
          </a:bodyPr>
          <a:lstStyle/>
          <a:p>
            <a:pPr marL="0" indent="0">
              <a:buNone/>
            </a:pPr>
            <a:r>
              <a:rPr lang="en-GB" sz="2400" b="1" dirty="0">
                <a:latin typeface="Calibri" panose="020F0502020204030204" pitchFamily="34" charset="0"/>
                <a:ea typeface="Calibri" panose="020F0502020204030204" pitchFamily="34" charset="0"/>
                <a:cs typeface="Calibri" panose="020F0502020204030204" pitchFamily="34" charset="0"/>
              </a:rPr>
              <a:t>Informal education </a:t>
            </a:r>
          </a:p>
          <a:p>
            <a:pPr marL="0" indent="0">
              <a:buNone/>
            </a:pPr>
            <a:r>
              <a:rPr lang="en-GB" sz="2400" dirty="0">
                <a:latin typeface="Calibri" panose="020F0502020204030204" pitchFamily="34" charset="0"/>
                <a:ea typeface="Calibri" panose="020F0502020204030204" pitchFamily="34" charset="0"/>
                <a:cs typeface="Calibri" panose="020F0502020204030204" pitchFamily="34" charset="0"/>
              </a:rPr>
              <a:t>‘The learning that flows from conversations and activities in Youth and Community groups’ (</a:t>
            </a:r>
            <a:r>
              <a:rPr lang="en-GB" sz="2400" kern="100" dirty="0">
                <a:effectLst/>
                <a:latin typeface="Calibri" panose="020F0502020204030204" pitchFamily="34" charset="0"/>
                <a:ea typeface="Calibri" panose="020F0502020204030204" pitchFamily="34" charset="0"/>
                <a:cs typeface="Calibri" panose="020F0502020204030204" pitchFamily="34" charset="0"/>
              </a:rPr>
              <a:t>Jeffs and Smith, 2005)</a:t>
            </a:r>
            <a:endParaRPr lang="en-GB" sz="2400" dirty="0">
              <a:latin typeface="Calibri" panose="020F0502020204030204" pitchFamily="34" charset="0"/>
              <a:ea typeface="Calibri" panose="020F0502020204030204" pitchFamily="34" charset="0"/>
              <a:cs typeface="Calibri" panose="020F0502020204030204" pitchFamily="34" charset="0"/>
            </a:endParaRPr>
          </a:p>
          <a:p>
            <a:pPr marL="0" indent="0">
              <a:buNone/>
            </a:pPr>
            <a:r>
              <a:rPr lang="en-GB" sz="2400" b="1" dirty="0">
                <a:latin typeface="Calibri" panose="020F0502020204030204" pitchFamily="34" charset="0"/>
                <a:ea typeface="Calibri" panose="020F0502020204030204" pitchFamily="34" charset="0"/>
                <a:cs typeface="Calibri" panose="020F0502020204030204" pitchFamily="34" charset="0"/>
              </a:rPr>
              <a:t>Non-Formal Education</a:t>
            </a:r>
          </a:p>
          <a:p>
            <a:pPr marL="0" indent="0">
              <a:buNone/>
            </a:pPr>
            <a:r>
              <a:rPr lang="en-GB" sz="2400" dirty="0">
                <a:latin typeface="Calibri" panose="020F0502020204030204" pitchFamily="34" charset="0"/>
                <a:ea typeface="Calibri" panose="020F0502020204030204" pitchFamily="34" charset="0"/>
                <a:cs typeface="Calibri" panose="020F0502020204030204" pitchFamily="34" charset="0"/>
              </a:rPr>
              <a:t>‘This is represented by activities which do not operate inside the formal system of education but instead relates to a broader type of learning activity’</a:t>
            </a:r>
            <a:r>
              <a:rPr lang="en-GB" sz="24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 (Smith, 2008) </a:t>
            </a:r>
            <a:r>
              <a:rPr lang="en-GB" sz="2400" dirty="0">
                <a:latin typeface="Calibri" panose="020F0502020204030204" pitchFamily="34" charset="0"/>
                <a:ea typeface="Calibri" panose="020F0502020204030204" pitchFamily="34" charset="0"/>
                <a:cs typeface="Calibri" panose="020F0502020204030204" pitchFamily="34" charset="0"/>
              </a:rPr>
              <a:t>.</a:t>
            </a:r>
          </a:p>
        </p:txBody>
      </p:sp>
    </p:spTree>
    <p:extLst>
      <p:ext uri="{BB962C8B-B14F-4D97-AF65-F5344CB8AC3E}">
        <p14:creationId xmlns:p14="http://schemas.microsoft.com/office/powerpoint/2010/main" val="155151826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DBE6C5-3203-8197-DE55-A7AD7A36B107}"/>
              </a:ext>
            </a:extLst>
          </p:cNvPr>
          <p:cNvSpPr>
            <a:spLocks noGrp="1"/>
          </p:cNvSpPr>
          <p:nvPr>
            <p:ph type="title"/>
          </p:nvPr>
        </p:nvSpPr>
        <p:spPr/>
        <p:txBody>
          <a:bodyPr/>
          <a:lstStyle/>
          <a:p>
            <a:r>
              <a:rPr lang="en-GB" dirty="0">
                <a:latin typeface="Calibri" panose="020F0502020204030204" pitchFamily="34" charset="0"/>
                <a:cs typeface="Calibri" panose="020F0502020204030204" pitchFamily="34" charset="0"/>
              </a:rPr>
              <a:t>National Occupational Standards</a:t>
            </a:r>
          </a:p>
        </p:txBody>
      </p:sp>
      <p:sp>
        <p:nvSpPr>
          <p:cNvPr id="3" name="Content Placeholder 2">
            <a:extLst>
              <a:ext uri="{FF2B5EF4-FFF2-40B4-BE49-F238E27FC236}">
                <a16:creationId xmlns:a16="http://schemas.microsoft.com/office/drawing/2014/main" id="{F3F11615-B14C-51BF-93BE-1A6AD79FD9B4}"/>
              </a:ext>
            </a:extLst>
          </p:cNvPr>
          <p:cNvSpPr>
            <a:spLocks noGrp="1"/>
          </p:cNvSpPr>
          <p:nvPr>
            <p:ph idx="1"/>
          </p:nvPr>
        </p:nvSpPr>
        <p:spPr/>
        <p:txBody>
          <a:bodyPr>
            <a:normAutofit/>
          </a:bodyPr>
          <a:lstStyle/>
          <a:p>
            <a:r>
              <a:rPr lang="en-GB" sz="2400" dirty="0">
                <a:latin typeface="Calibri" panose="020F0502020204030204" pitchFamily="34" charset="0"/>
                <a:cs typeface="Calibri" panose="020F0502020204030204" pitchFamily="34" charset="0"/>
              </a:rPr>
              <a:t>‘Initiating, building and maintaining relationships with young people </a:t>
            </a:r>
          </a:p>
          <a:p>
            <a:r>
              <a:rPr lang="en-GB" sz="2400" dirty="0">
                <a:latin typeface="Calibri" panose="020F0502020204030204" pitchFamily="34" charset="0"/>
                <a:cs typeface="Calibri" panose="020F0502020204030204" pitchFamily="34" charset="0"/>
              </a:rPr>
              <a:t>‘Enabling young people to identify, reflect and use their learning to enhance their future development’</a:t>
            </a:r>
          </a:p>
          <a:p>
            <a:r>
              <a:rPr lang="en-GB" sz="2400" dirty="0">
                <a:latin typeface="Calibri" panose="020F0502020204030204" pitchFamily="34" charset="0"/>
                <a:cs typeface="Calibri" panose="020F0502020204030204" pitchFamily="34" charset="0"/>
              </a:rPr>
              <a:t>‘Supporting young people to become responsible citizens through active involvement with youth work’</a:t>
            </a:r>
          </a:p>
          <a:p>
            <a:r>
              <a:rPr lang="en-GB" sz="2400" dirty="0">
                <a:latin typeface="Calibri" panose="020F0502020204030204" pitchFamily="34" charset="0"/>
                <a:cs typeface="Calibri" panose="020F0502020204030204" pitchFamily="34" charset="0"/>
              </a:rPr>
              <a:t>‘Plan, prepare and facilitate learning activities with young people an engage with young people to promote their emotional well-being on mental health’</a:t>
            </a:r>
          </a:p>
          <a:p>
            <a:r>
              <a:rPr lang="en-GB" sz="2400" dirty="0">
                <a:latin typeface="Calibri" panose="020F0502020204030204" pitchFamily="34" charset="0"/>
                <a:cs typeface="Calibri" panose="020F0502020204030204" pitchFamily="34" charset="0"/>
              </a:rPr>
              <a:t>(CLD Standards Council, 2019)</a:t>
            </a:r>
          </a:p>
          <a:p>
            <a:endParaRPr lang="en-GB" sz="24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387450743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C69E8B-1785-8F4F-6DBD-D241E657F2AF}"/>
              </a:ext>
            </a:extLst>
          </p:cNvPr>
          <p:cNvSpPr>
            <a:spLocks noGrp="1"/>
          </p:cNvSpPr>
          <p:nvPr>
            <p:ph type="title"/>
          </p:nvPr>
        </p:nvSpPr>
        <p:spPr/>
        <p:txBody>
          <a:bodyPr/>
          <a:lstStyle/>
          <a:p>
            <a:r>
              <a:rPr lang="en-GB" dirty="0">
                <a:latin typeface="Calibri" panose="020F0502020204030204" pitchFamily="34" charset="0"/>
                <a:cs typeface="Calibri" panose="020F0502020204030204" pitchFamily="34" charset="0"/>
              </a:rPr>
              <a:t>Gibb’s Reflective Cycle (1988)</a:t>
            </a:r>
          </a:p>
        </p:txBody>
      </p:sp>
      <p:sp>
        <p:nvSpPr>
          <p:cNvPr id="6" name="TextBox 5">
            <a:extLst>
              <a:ext uri="{FF2B5EF4-FFF2-40B4-BE49-F238E27FC236}">
                <a16:creationId xmlns:a16="http://schemas.microsoft.com/office/drawing/2014/main" id="{F809A352-BE21-5EE8-EC73-E23E53A6761B}"/>
              </a:ext>
            </a:extLst>
          </p:cNvPr>
          <p:cNvSpPr txBox="1"/>
          <p:nvPr/>
        </p:nvSpPr>
        <p:spPr>
          <a:xfrm>
            <a:off x="1066800" y="2131425"/>
            <a:ext cx="10492154" cy="3323987"/>
          </a:xfrm>
          <a:prstGeom prst="rect">
            <a:avLst/>
          </a:prstGeom>
          <a:noFill/>
        </p:spPr>
        <p:txBody>
          <a:bodyPr wrap="square" rtlCol="0">
            <a:spAutoFit/>
          </a:bodyPr>
          <a:lstStyle/>
          <a:p>
            <a:pPr algn="l"/>
            <a:r>
              <a:rPr lang="en-US" sz="2400" b="0" i="0" dirty="0">
                <a:solidFill>
                  <a:srgbClr val="333333"/>
                </a:solidFill>
                <a:effectLst/>
                <a:latin typeface="Calibri" panose="020F0502020204030204" pitchFamily="34" charset="0"/>
                <a:cs typeface="Calibri" panose="020F0502020204030204" pitchFamily="34" charset="0"/>
              </a:rPr>
              <a:t>It covers 6 stages:</a:t>
            </a:r>
          </a:p>
          <a:p>
            <a:pPr algn="l">
              <a:buFont typeface="Arial" panose="020B0604020202020204" pitchFamily="34" charset="0"/>
              <a:buChar char="•"/>
            </a:pPr>
            <a:r>
              <a:rPr lang="en-US" sz="2400" b="1" i="0" dirty="0">
                <a:solidFill>
                  <a:srgbClr val="333333"/>
                </a:solidFill>
                <a:effectLst/>
                <a:latin typeface="Calibri" panose="020F0502020204030204" pitchFamily="34" charset="0"/>
                <a:cs typeface="Calibri" panose="020F0502020204030204" pitchFamily="34" charset="0"/>
              </a:rPr>
              <a:t>Description</a:t>
            </a:r>
            <a:r>
              <a:rPr lang="en-US" sz="2400" b="0" i="0" dirty="0">
                <a:solidFill>
                  <a:srgbClr val="333333"/>
                </a:solidFill>
                <a:effectLst/>
                <a:latin typeface="Calibri" panose="020F0502020204030204" pitchFamily="34" charset="0"/>
                <a:cs typeface="Calibri" panose="020F0502020204030204" pitchFamily="34" charset="0"/>
              </a:rPr>
              <a:t> of the experience</a:t>
            </a:r>
          </a:p>
          <a:p>
            <a:pPr algn="l">
              <a:buFont typeface="Arial" panose="020B0604020202020204" pitchFamily="34" charset="0"/>
              <a:buChar char="•"/>
            </a:pPr>
            <a:r>
              <a:rPr lang="en-US" sz="2400" b="1" i="0" dirty="0">
                <a:solidFill>
                  <a:srgbClr val="333333"/>
                </a:solidFill>
                <a:effectLst/>
                <a:latin typeface="Calibri" panose="020F0502020204030204" pitchFamily="34" charset="0"/>
                <a:cs typeface="Calibri" panose="020F0502020204030204" pitchFamily="34" charset="0"/>
              </a:rPr>
              <a:t>Feelings</a:t>
            </a:r>
            <a:r>
              <a:rPr lang="en-US" sz="2400" b="0" i="0" dirty="0">
                <a:solidFill>
                  <a:srgbClr val="333333"/>
                </a:solidFill>
                <a:effectLst/>
                <a:latin typeface="Calibri" panose="020F0502020204030204" pitchFamily="34" charset="0"/>
                <a:cs typeface="Calibri" panose="020F0502020204030204" pitchFamily="34" charset="0"/>
              </a:rPr>
              <a:t> and thoughts about the experience</a:t>
            </a:r>
          </a:p>
          <a:p>
            <a:pPr algn="l">
              <a:buFont typeface="Arial" panose="020B0604020202020204" pitchFamily="34" charset="0"/>
              <a:buChar char="•"/>
            </a:pPr>
            <a:r>
              <a:rPr lang="en-US" sz="2400" b="1" i="0" dirty="0">
                <a:solidFill>
                  <a:srgbClr val="333333"/>
                </a:solidFill>
                <a:effectLst/>
                <a:latin typeface="Calibri" panose="020F0502020204030204" pitchFamily="34" charset="0"/>
                <a:cs typeface="Calibri" panose="020F0502020204030204" pitchFamily="34" charset="0"/>
              </a:rPr>
              <a:t>Evaluation</a:t>
            </a:r>
            <a:r>
              <a:rPr lang="en-US" sz="2400" b="0" i="0" dirty="0">
                <a:solidFill>
                  <a:srgbClr val="333333"/>
                </a:solidFill>
                <a:effectLst/>
                <a:latin typeface="Calibri" panose="020F0502020204030204" pitchFamily="34" charset="0"/>
                <a:cs typeface="Calibri" panose="020F0502020204030204" pitchFamily="34" charset="0"/>
              </a:rPr>
              <a:t> of the experience, both good and bad</a:t>
            </a:r>
          </a:p>
          <a:p>
            <a:pPr algn="l">
              <a:buFont typeface="Arial" panose="020B0604020202020204" pitchFamily="34" charset="0"/>
              <a:buChar char="•"/>
            </a:pPr>
            <a:r>
              <a:rPr lang="en-US" sz="2400" b="1" i="0" dirty="0">
                <a:solidFill>
                  <a:srgbClr val="333333"/>
                </a:solidFill>
                <a:effectLst/>
                <a:latin typeface="Calibri" panose="020F0502020204030204" pitchFamily="34" charset="0"/>
                <a:cs typeface="Calibri" panose="020F0502020204030204" pitchFamily="34" charset="0"/>
              </a:rPr>
              <a:t>Analysis</a:t>
            </a:r>
            <a:r>
              <a:rPr lang="en-US" sz="2400" b="0" i="0" dirty="0">
                <a:solidFill>
                  <a:srgbClr val="333333"/>
                </a:solidFill>
                <a:effectLst/>
                <a:latin typeface="Calibri" panose="020F0502020204030204" pitchFamily="34" charset="0"/>
                <a:cs typeface="Calibri" panose="020F0502020204030204" pitchFamily="34" charset="0"/>
              </a:rPr>
              <a:t> to make sense of the situation</a:t>
            </a:r>
          </a:p>
          <a:p>
            <a:pPr algn="l">
              <a:buFont typeface="Arial" panose="020B0604020202020204" pitchFamily="34" charset="0"/>
              <a:buChar char="•"/>
            </a:pPr>
            <a:r>
              <a:rPr lang="en-US" sz="2400" b="1" i="0" dirty="0">
                <a:solidFill>
                  <a:srgbClr val="333333"/>
                </a:solidFill>
                <a:effectLst/>
                <a:latin typeface="Calibri" panose="020F0502020204030204" pitchFamily="34" charset="0"/>
                <a:cs typeface="Calibri" panose="020F0502020204030204" pitchFamily="34" charset="0"/>
              </a:rPr>
              <a:t>Conclusion</a:t>
            </a:r>
            <a:r>
              <a:rPr lang="en-US" sz="2400" b="0" i="0" dirty="0">
                <a:solidFill>
                  <a:srgbClr val="333333"/>
                </a:solidFill>
                <a:effectLst/>
                <a:latin typeface="Calibri" panose="020F0502020204030204" pitchFamily="34" charset="0"/>
                <a:cs typeface="Calibri" panose="020F0502020204030204" pitchFamily="34" charset="0"/>
              </a:rPr>
              <a:t> about what you learned and what you could have done differently</a:t>
            </a:r>
          </a:p>
          <a:p>
            <a:pPr algn="l">
              <a:buFont typeface="Arial" panose="020B0604020202020204" pitchFamily="34" charset="0"/>
              <a:buChar char="•"/>
            </a:pPr>
            <a:r>
              <a:rPr lang="en-US" sz="2400" b="1" i="0" dirty="0">
                <a:solidFill>
                  <a:srgbClr val="333333"/>
                </a:solidFill>
                <a:effectLst/>
                <a:latin typeface="Calibri" panose="020F0502020204030204" pitchFamily="34" charset="0"/>
                <a:cs typeface="Calibri" panose="020F0502020204030204" pitchFamily="34" charset="0"/>
              </a:rPr>
              <a:t>Action plan</a:t>
            </a:r>
            <a:r>
              <a:rPr lang="en-US" sz="2400" b="0" i="0" dirty="0">
                <a:solidFill>
                  <a:srgbClr val="333333"/>
                </a:solidFill>
                <a:effectLst/>
                <a:latin typeface="Calibri" panose="020F0502020204030204" pitchFamily="34" charset="0"/>
                <a:cs typeface="Calibri" panose="020F0502020204030204" pitchFamily="34" charset="0"/>
              </a:rPr>
              <a:t> for how you would deal with similar situations in the future, or general changes you might find appropriate</a:t>
            </a:r>
          </a:p>
          <a:p>
            <a:pPr algn="l"/>
            <a:endParaRPr lang="en-US" dirty="0">
              <a:solidFill>
                <a:srgbClr val="333333"/>
              </a:solidFill>
              <a:latin typeface="Source Sans Pro" panose="020B0503030403020204" pitchFamily="34" charset="0"/>
            </a:endParaRPr>
          </a:p>
        </p:txBody>
      </p:sp>
    </p:spTree>
    <p:extLst>
      <p:ext uri="{BB962C8B-B14F-4D97-AF65-F5344CB8AC3E}">
        <p14:creationId xmlns:p14="http://schemas.microsoft.com/office/powerpoint/2010/main" val="428283705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9F04A8-8087-1664-B670-09A3CA820EEC}"/>
              </a:ext>
            </a:extLst>
          </p:cNvPr>
          <p:cNvSpPr>
            <a:spLocks noGrp="1"/>
          </p:cNvSpPr>
          <p:nvPr>
            <p:ph type="title"/>
          </p:nvPr>
        </p:nvSpPr>
        <p:spPr>
          <a:xfrm>
            <a:off x="1160585" y="731520"/>
            <a:ext cx="10058400" cy="1371600"/>
          </a:xfrm>
        </p:spPr>
        <p:txBody>
          <a:bodyPr/>
          <a:lstStyle/>
          <a:p>
            <a:r>
              <a:rPr lang="en-GB" dirty="0">
                <a:latin typeface="Calibri" panose="020F0502020204030204" pitchFamily="34" charset="0"/>
                <a:ea typeface="Calibri" panose="020F0502020204030204" pitchFamily="34" charset="0"/>
                <a:cs typeface="Calibri" panose="020F0502020204030204" pitchFamily="34" charset="0"/>
              </a:rPr>
              <a:t>Summary</a:t>
            </a:r>
          </a:p>
        </p:txBody>
      </p:sp>
      <p:sp>
        <p:nvSpPr>
          <p:cNvPr id="3" name="Content Placeholder 2">
            <a:extLst>
              <a:ext uri="{FF2B5EF4-FFF2-40B4-BE49-F238E27FC236}">
                <a16:creationId xmlns:a16="http://schemas.microsoft.com/office/drawing/2014/main" id="{D8913784-FEE2-7FB5-45B1-B7E424775D59}"/>
              </a:ext>
            </a:extLst>
          </p:cNvPr>
          <p:cNvSpPr>
            <a:spLocks noGrp="1"/>
          </p:cNvSpPr>
          <p:nvPr>
            <p:ph idx="1"/>
          </p:nvPr>
        </p:nvSpPr>
        <p:spPr/>
        <p:txBody>
          <a:bodyPr>
            <a:normAutofit/>
          </a:bodyPr>
          <a:lstStyle/>
          <a:p>
            <a:r>
              <a:rPr lang="en-GB" sz="2400" dirty="0">
                <a:latin typeface="Calibri" panose="020F0502020204030204" pitchFamily="34" charset="0"/>
                <a:ea typeface="Calibri" panose="020F0502020204030204" pitchFamily="34" charset="0"/>
                <a:cs typeface="Calibri" panose="020F0502020204030204" pitchFamily="34" charset="0"/>
              </a:rPr>
              <a:t>Utilised and demonstrated a range of skills, tools and approaches for working with a group</a:t>
            </a:r>
          </a:p>
          <a:p>
            <a:r>
              <a:rPr lang="en-GB" sz="2400" dirty="0">
                <a:latin typeface="Calibri" panose="020F0502020204030204" pitchFamily="34" charset="0"/>
                <a:ea typeface="Calibri" panose="020F0502020204030204" pitchFamily="34" charset="0"/>
                <a:cs typeface="Calibri" panose="020F0502020204030204" pitchFamily="34" charset="0"/>
              </a:rPr>
              <a:t>Developed an informal activity</a:t>
            </a:r>
          </a:p>
          <a:p>
            <a:r>
              <a:rPr lang="en-GB" sz="2400" dirty="0">
                <a:latin typeface="Calibri" panose="020F0502020204030204" pitchFamily="34" charset="0"/>
                <a:ea typeface="Calibri" panose="020F0502020204030204" pitchFamily="34" charset="0"/>
                <a:cs typeface="Calibri" panose="020F0502020204030204" pitchFamily="34" charset="0"/>
              </a:rPr>
              <a:t>Encouraged active participation, wider skills development and emotional competency</a:t>
            </a:r>
          </a:p>
          <a:p>
            <a:r>
              <a:rPr lang="en-GB" sz="2400" dirty="0">
                <a:latin typeface="Calibri" panose="020F0502020204030204" pitchFamily="34" charset="0"/>
                <a:ea typeface="Calibri" panose="020F0502020204030204" pitchFamily="34" charset="0"/>
                <a:cs typeface="Calibri" panose="020F0502020204030204" pitchFamily="34" charset="0"/>
              </a:rPr>
              <a:t>Linked my achievements today to the National Occupational Standards</a:t>
            </a:r>
          </a:p>
        </p:txBody>
      </p:sp>
    </p:spTree>
    <p:extLst>
      <p:ext uri="{BB962C8B-B14F-4D97-AF65-F5344CB8AC3E}">
        <p14:creationId xmlns:p14="http://schemas.microsoft.com/office/powerpoint/2010/main" val="143274059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C815FD-8D01-73DB-415B-7627B6933A3C}"/>
              </a:ext>
            </a:extLst>
          </p:cNvPr>
          <p:cNvSpPr>
            <a:spLocks noGrp="1"/>
          </p:cNvSpPr>
          <p:nvPr>
            <p:ph type="title"/>
          </p:nvPr>
        </p:nvSpPr>
        <p:spPr>
          <a:xfrm>
            <a:off x="1066800" y="642594"/>
            <a:ext cx="10058400" cy="1104144"/>
          </a:xfrm>
        </p:spPr>
        <p:txBody>
          <a:bodyPr/>
          <a:lstStyle/>
          <a:p>
            <a:r>
              <a:rPr lang="en-GB" dirty="0">
                <a:latin typeface="Calibri" panose="020F0502020204030204" pitchFamily="34" charset="0"/>
                <a:ea typeface="Calibri" panose="020F0502020204030204" pitchFamily="34" charset="0"/>
                <a:cs typeface="Calibri" panose="020F0502020204030204" pitchFamily="34" charset="0"/>
              </a:rPr>
              <a:t>Reference list</a:t>
            </a:r>
          </a:p>
        </p:txBody>
      </p:sp>
      <p:sp>
        <p:nvSpPr>
          <p:cNvPr id="3" name="Content Placeholder 2">
            <a:extLst>
              <a:ext uri="{FF2B5EF4-FFF2-40B4-BE49-F238E27FC236}">
                <a16:creationId xmlns:a16="http://schemas.microsoft.com/office/drawing/2014/main" id="{0E902F58-9961-139C-9216-C1DB97C1936B}"/>
              </a:ext>
            </a:extLst>
          </p:cNvPr>
          <p:cNvSpPr>
            <a:spLocks noGrp="1"/>
          </p:cNvSpPr>
          <p:nvPr>
            <p:ph idx="1"/>
          </p:nvPr>
        </p:nvSpPr>
        <p:spPr>
          <a:xfrm>
            <a:off x="457201" y="1746738"/>
            <a:ext cx="11242430" cy="4700954"/>
          </a:xfrm>
        </p:spPr>
        <p:txBody>
          <a:bodyPr>
            <a:normAutofit fontScale="47500" lnSpcReduction="20000"/>
          </a:bodyPr>
          <a:lstStyle/>
          <a:p>
            <a:pPr>
              <a:lnSpc>
                <a:spcPct val="150000"/>
              </a:lnSpc>
              <a:spcAft>
                <a:spcPts val="800"/>
              </a:spcAft>
            </a:pPr>
            <a:r>
              <a:rPr lang="en-GB" sz="51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Bates. (2016). </a:t>
            </a:r>
            <a:r>
              <a:rPr lang="en-GB" sz="5100" i="1" kern="100" dirty="0">
                <a:effectLst/>
                <a:latin typeface="Calibri" panose="020F0502020204030204" pitchFamily="34" charset="0"/>
                <a:ea typeface="Calibri" panose="020F0502020204030204" pitchFamily="34" charset="0"/>
                <a:cs typeface="Calibri" panose="020F0502020204030204" pitchFamily="34" charset="0"/>
              </a:rPr>
              <a:t>Learning theories simplified: ...and how to apply them to teaching</a:t>
            </a:r>
            <a:r>
              <a:rPr lang="en-GB" sz="5100" kern="100" dirty="0">
                <a:effectLst/>
                <a:latin typeface="Calibri" panose="020F0502020204030204" pitchFamily="34" charset="0"/>
                <a:ea typeface="Calibri" panose="020F0502020204030204" pitchFamily="34" charset="0"/>
                <a:cs typeface="Calibri" panose="020F0502020204030204" pitchFamily="34" charset="0"/>
              </a:rPr>
              <a:t>. SAGE.</a:t>
            </a:r>
          </a:p>
          <a:p>
            <a:pPr>
              <a:lnSpc>
                <a:spcPct val="150000"/>
              </a:lnSpc>
              <a:spcAft>
                <a:spcPts val="800"/>
              </a:spcAft>
            </a:pPr>
            <a:r>
              <a:rPr lang="en-GB" sz="5100" kern="100" dirty="0">
                <a:effectLst/>
                <a:latin typeface="Calibri" panose="020F0502020204030204" pitchFamily="34" charset="0"/>
                <a:ea typeface="Calibri" panose="020F0502020204030204" pitchFamily="34" charset="0"/>
                <a:cs typeface="Calibri" panose="020F0502020204030204" pitchFamily="34" charset="0"/>
              </a:rPr>
              <a:t>CLD Standards Council Scotland (2019) Youth Work National Occupational Standards, Glasgow: CLD Standards Council Scotland. </a:t>
            </a:r>
          </a:p>
          <a:p>
            <a:pPr>
              <a:lnSpc>
                <a:spcPct val="150000"/>
              </a:lnSpc>
              <a:spcAft>
                <a:spcPts val="800"/>
              </a:spcAft>
            </a:pPr>
            <a:r>
              <a:rPr lang="en-GB" sz="5100" kern="100" dirty="0">
                <a:effectLst/>
                <a:latin typeface="Calibri" panose="020F0502020204030204" pitchFamily="34" charset="0"/>
                <a:ea typeface="Calibri" panose="020F0502020204030204" pitchFamily="34" charset="0"/>
                <a:cs typeface="Calibri" panose="020F0502020204030204" pitchFamily="34" charset="0"/>
              </a:rPr>
              <a:t>Eco Kids Planet (2020) How spending time with animals can improve your child’s wellbeing? Available at: https://www.ecokidsplanet.co.uk/blogs/news/how-spending-time-with-animals-can-improve-your-child-s-wellbeing  (Accessed 1 March 2023). </a:t>
            </a:r>
          </a:p>
          <a:p>
            <a:pPr>
              <a:lnSpc>
                <a:spcPct val="150000"/>
              </a:lnSpc>
              <a:spcAft>
                <a:spcPts val="800"/>
              </a:spcAft>
            </a:pPr>
            <a:r>
              <a:rPr lang="en-GB" sz="5100" kern="100" dirty="0">
                <a:effectLst/>
                <a:latin typeface="Calibri" panose="020F0502020204030204" pitchFamily="34" charset="0"/>
                <a:ea typeface="Calibri" panose="020F0502020204030204" pitchFamily="34" charset="0"/>
                <a:cs typeface="Calibri" panose="020F0502020204030204" pitchFamily="34" charset="0"/>
              </a:rPr>
              <a:t>Gibbs, G. (1988) Learning by doing: a guide to teaching and learning methods. London: FEU.</a:t>
            </a:r>
          </a:p>
          <a:p>
            <a:endParaRPr lang="en-GB" dirty="0"/>
          </a:p>
        </p:txBody>
      </p:sp>
    </p:spTree>
    <p:extLst>
      <p:ext uri="{BB962C8B-B14F-4D97-AF65-F5344CB8AC3E}">
        <p14:creationId xmlns:p14="http://schemas.microsoft.com/office/powerpoint/2010/main" val="361304879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8C4EFC0-CBCA-BC56-8C93-6FE83394C750}"/>
              </a:ext>
            </a:extLst>
          </p:cNvPr>
          <p:cNvSpPr>
            <a:spLocks noGrp="1"/>
          </p:cNvSpPr>
          <p:nvPr>
            <p:ph idx="1"/>
          </p:nvPr>
        </p:nvSpPr>
        <p:spPr>
          <a:xfrm>
            <a:off x="527537" y="902677"/>
            <a:ext cx="11172093" cy="5451231"/>
          </a:xfrm>
        </p:spPr>
        <p:txBody>
          <a:bodyPr>
            <a:normAutofit/>
          </a:bodyPr>
          <a:lstStyle/>
          <a:p>
            <a:pPr>
              <a:lnSpc>
                <a:spcPct val="150000"/>
              </a:lnSpc>
              <a:spcAft>
                <a:spcPts val="800"/>
              </a:spcAft>
            </a:pPr>
            <a:r>
              <a:rPr lang="en-US" sz="2400" kern="0" dirty="0">
                <a:solidFill>
                  <a:srgbClr val="111111"/>
                </a:solidFill>
                <a:effectLst/>
                <a:latin typeface="Calibri" panose="020F0502020204030204" pitchFamily="34" charset="0"/>
                <a:ea typeface="Times New Roman" panose="02020603050405020304" pitchFamily="18" charset="0"/>
                <a:cs typeface="Calibri" panose="020F0502020204030204" pitchFamily="34" charset="0"/>
              </a:rPr>
              <a:t>GP Training.net (no date) Heron’s modes and dimensions. Available at: </a:t>
            </a:r>
            <a:r>
              <a:rPr lang="en-GB" sz="2400" kern="100" dirty="0">
                <a:effectLst/>
                <a:latin typeface="Calibri" panose="020F0502020204030204" pitchFamily="34" charset="0"/>
                <a:ea typeface="Calibri" panose="020F0502020204030204" pitchFamily="34" charset="0"/>
                <a:cs typeface="Calibri" panose="020F0502020204030204" pitchFamily="34" charset="0"/>
              </a:rPr>
              <a:t>https://www.gp-training.net/groups/herons-modes-and-dimensions/ (Accessed: 28 February 2023). </a:t>
            </a:r>
          </a:p>
          <a:p>
            <a:pPr>
              <a:lnSpc>
                <a:spcPct val="150000"/>
              </a:lnSpc>
              <a:spcAft>
                <a:spcPts val="800"/>
              </a:spcAft>
            </a:pPr>
            <a:r>
              <a:rPr lang="en-GB" sz="2400" kern="100" dirty="0">
                <a:solidFill>
                  <a:srgbClr val="3A3A3A"/>
                </a:solidFill>
                <a:effectLst/>
                <a:latin typeface="Calibri" panose="020F0502020204030204" pitchFamily="34" charset="0"/>
                <a:ea typeface="Calibri" panose="020F0502020204030204" pitchFamily="34" charset="0"/>
                <a:cs typeface="Calibri" panose="020F0502020204030204" pitchFamily="34" charset="0"/>
              </a:rPr>
              <a:t>Harrison, R. and Wise, C. (2005) </a:t>
            </a:r>
            <a:r>
              <a:rPr lang="en-GB" sz="2400" i="1" kern="100" dirty="0">
                <a:effectLst/>
                <a:latin typeface="Calibri" panose="020F0502020204030204" pitchFamily="34" charset="0"/>
                <a:ea typeface="Calibri" panose="020F0502020204030204" pitchFamily="34" charset="0"/>
                <a:cs typeface="Calibri" panose="020F0502020204030204" pitchFamily="34" charset="0"/>
              </a:rPr>
              <a:t>Working with young people</a:t>
            </a:r>
            <a:r>
              <a:rPr lang="en-GB" sz="2400" kern="100" dirty="0">
                <a:effectLst/>
                <a:latin typeface="Calibri" panose="020F0502020204030204" pitchFamily="34" charset="0"/>
                <a:ea typeface="Calibri" panose="020F0502020204030204" pitchFamily="34" charset="0"/>
                <a:cs typeface="Calibri" panose="020F0502020204030204" pitchFamily="34" charset="0"/>
              </a:rPr>
              <a:t>. London: SAGE Publications.</a:t>
            </a:r>
          </a:p>
          <a:p>
            <a:pPr>
              <a:lnSpc>
                <a:spcPct val="150000"/>
              </a:lnSpc>
            </a:pPr>
            <a:r>
              <a:rPr lang="en-GB" sz="2400" dirty="0">
                <a:solidFill>
                  <a:srgbClr val="3A3A3A"/>
                </a:solidFill>
                <a:effectLst/>
                <a:latin typeface="Calibri" panose="020F0502020204030204" pitchFamily="34" charset="0"/>
                <a:ea typeface="Times New Roman" panose="02020603050405020304" pitchFamily="18" charset="0"/>
                <a:cs typeface="Calibri" panose="020F0502020204030204" pitchFamily="34" charset="0"/>
              </a:rPr>
              <a:t>Indeed Editorial Team (2021) 10 Important Youth Worker Skills and Career Information. Available at: </a:t>
            </a:r>
            <a:r>
              <a:rPr lang="en-GB" sz="2400" dirty="0">
                <a:effectLst/>
                <a:latin typeface="Calibri" panose="020F0502020204030204" pitchFamily="34" charset="0"/>
                <a:ea typeface="Times New Roman" panose="02020603050405020304" pitchFamily="18" charset="0"/>
                <a:cs typeface="Calibri" panose="020F0502020204030204" pitchFamily="34" charset="0"/>
              </a:rPr>
              <a:t>10 Important Youth Worker Skills and Career Information | Indeed.com Hong Kong (Accessed: 25 February 2023).</a:t>
            </a:r>
          </a:p>
          <a:p>
            <a:endParaRPr lang="en-GB" dirty="0"/>
          </a:p>
        </p:txBody>
      </p:sp>
    </p:spTree>
    <p:extLst>
      <p:ext uri="{BB962C8B-B14F-4D97-AF65-F5344CB8AC3E}">
        <p14:creationId xmlns:p14="http://schemas.microsoft.com/office/powerpoint/2010/main" val="215075639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8C4EFC0-CBCA-BC56-8C93-6FE83394C750}"/>
              </a:ext>
            </a:extLst>
          </p:cNvPr>
          <p:cNvSpPr>
            <a:spLocks noGrp="1"/>
          </p:cNvSpPr>
          <p:nvPr>
            <p:ph idx="1"/>
          </p:nvPr>
        </p:nvSpPr>
        <p:spPr>
          <a:xfrm>
            <a:off x="527537" y="902677"/>
            <a:ext cx="11172093" cy="5451231"/>
          </a:xfrm>
        </p:spPr>
        <p:txBody>
          <a:bodyPr>
            <a:normAutofit/>
          </a:bodyPr>
          <a:lstStyle/>
          <a:p>
            <a:pPr>
              <a:lnSpc>
                <a:spcPct val="150000"/>
              </a:lnSpc>
            </a:pPr>
            <a:r>
              <a:rPr lang="en-US" sz="2400" dirty="0">
                <a:solidFill>
                  <a:srgbClr val="111111"/>
                </a:solidFill>
                <a:effectLst/>
                <a:latin typeface="Calibri" panose="020F0502020204030204" pitchFamily="34" charset="0"/>
                <a:ea typeface="Times New Roman" panose="02020603050405020304" pitchFamily="18" charset="0"/>
                <a:cs typeface="Calibri" panose="020F0502020204030204" pitchFamily="34" charset="0"/>
              </a:rPr>
              <a:t>Indeed Editorial Team (2022) What is the Tuckman Theory? (Plus, the benefits of using it). Available at: https://uk.indeed.com/career-advice/career-development/what-is-the-tuckman-theory#:~:text=The%20Tuckman%20theory%20is%20a%20social%20development%20theory,through%20the%20process%20of%20group%20development%20and%20change (Accessed: 25 February 2023). </a:t>
            </a:r>
            <a:endParaRPr lang="en-GB" sz="2400" dirty="0">
              <a:effectLst/>
              <a:latin typeface="Calibri" panose="020F0502020204030204" pitchFamily="34" charset="0"/>
              <a:ea typeface="Times New Roman" panose="02020603050405020304" pitchFamily="18" charset="0"/>
              <a:cs typeface="Calibri" panose="020F0502020204030204" pitchFamily="34" charset="0"/>
            </a:endParaRPr>
          </a:p>
          <a:p>
            <a:pPr>
              <a:lnSpc>
                <a:spcPct val="150000"/>
              </a:lnSpc>
              <a:spcAft>
                <a:spcPts val="800"/>
              </a:spcAft>
            </a:pPr>
            <a:r>
              <a:rPr lang="en-GB" sz="2400" kern="100" dirty="0">
                <a:solidFill>
                  <a:srgbClr val="3A3A3A"/>
                </a:solidFill>
                <a:effectLst/>
                <a:latin typeface="Calibri" panose="020F0502020204030204" pitchFamily="34" charset="0"/>
                <a:ea typeface="Calibri" panose="020F0502020204030204" pitchFamily="34" charset="0"/>
                <a:cs typeface="Calibri" panose="020F0502020204030204" pitchFamily="34" charset="0"/>
              </a:rPr>
              <a:t>Jeffs, &amp; Smith, M. K. (2005). </a:t>
            </a:r>
            <a:r>
              <a:rPr lang="en-GB" sz="2400" i="1" kern="100" dirty="0">
                <a:effectLst/>
                <a:latin typeface="Calibri" panose="020F0502020204030204" pitchFamily="34" charset="0"/>
                <a:ea typeface="Calibri" panose="020F0502020204030204" pitchFamily="34" charset="0"/>
                <a:cs typeface="Calibri" panose="020F0502020204030204" pitchFamily="34" charset="0"/>
              </a:rPr>
              <a:t>Informal education: conversation, democracy and learning</a:t>
            </a:r>
            <a:r>
              <a:rPr lang="en-GB" sz="2400" kern="100" dirty="0">
                <a:effectLst/>
                <a:latin typeface="Calibri" panose="020F0502020204030204" pitchFamily="34" charset="0"/>
                <a:ea typeface="Calibri" panose="020F0502020204030204" pitchFamily="34" charset="0"/>
                <a:cs typeface="Calibri" panose="020F0502020204030204" pitchFamily="34" charset="0"/>
              </a:rPr>
              <a:t> (3rd ed.). Educational Heretics Press.</a:t>
            </a:r>
          </a:p>
          <a:p>
            <a:endParaRPr lang="en-GB" sz="24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93890089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8C4EFC0-CBCA-BC56-8C93-6FE83394C750}"/>
              </a:ext>
            </a:extLst>
          </p:cNvPr>
          <p:cNvSpPr>
            <a:spLocks noGrp="1"/>
          </p:cNvSpPr>
          <p:nvPr>
            <p:ph idx="1"/>
          </p:nvPr>
        </p:nvSpPr>
        <p:spPr>
          <a:xfrm>
            <a:off x="527537" y="902677"/>
            <a:ext cx="11172093" cy="5451231"/>
          </a:xfrm>
        </p:spPr>
        <p:txBody>
          <a:bodyPr>
            <a:normAutofit/>
          </a:bodyPr>
          <a:lstStyle/>
          <a:p>
            <a:pPr>
              <a:lnSpc>
                <a:spcPct val="150000"/>
              </a:lnSpc>
              <a:spcAft>
                <a:spcPts val="800"/>
              </a:spcAft>
            </a:pPr>
            <a:r>
              <a:rPr lang="en-US" sz="2400" kern="100" dirty="0">
                <a:effectLst/>
                <a:latin typeface="Calibri" panose="020F0502020204030204" pitchFamily="34" charset="0"/>
                <a:ea typeface="Calibri" panose="020F0502020204030204" pitchFamily="34" charset="0"/>
                <a:cs typeface="Calibri" panose="020F0502020204030204" pitchFamily="34" charset="0"/>
              </a:rPr>
              <a:t>National Health Service (2022) 5 Ways to Wellbeing. Available at: https://www.nhs.uk/mental-health/self-help/guides-tools-and-activities/five-steps-to-mental-wellbeing/ (Accessed: 25 February 2023). </a:t>
            </a:r>
            <a:endParaRPr lang="en-GB" sz="2400" kern="100" dirty="0">
              <a:effectLst/>
              <a:latin typeface="Calibri" panose="020F0502020204030204" pitchFamily="34" charset="0"/>
              <a:ea typeface="Calibri" panose="020F0502020204030204" pitchFamily="34" charset="0"/>
              <a:cs typeface="Calibri" panose="020F0502020204030204" pitchFamily="34" charset="0"/>
            </a:endParaRPr>
          </a:p>
          <a:p>
            <a:pPr>
              <a:lnSpc>
                <a:spcPct val="150000"/>
              </a:lnSpc>
              <a:spcAft>
                <a:spcPts val="800"/>
              </a:spcAft>
            </a:pPr>
            <a:r>
              <a:rPr lang="en-US" sz="2400" kern="100" dirty="0">
                <a:effectLst/>
                <a:latin typeface="Calibri" panose="020F0502020204030204" pitchFamily="34" charset="0"/>
                <a:ea typeface="Calibri" panose="020F0502020204030204" pitchFamily="34" charset="0"/>
                <a:cs typeface="Calibri" panose="020F0502020204030204" pitchFamily="34" charset="0"/>
              </a:rPr>
              <a:t>Paul Hamlyn Foundation (no date) Right here: How to Promote Mental Wellbeing in Youth Work Practice. Available at: https://www.phf.org.uk/reader/right-promote-mental-wellbeing-youth-work-practice/youth-work-mental-wellbeing-go-hand-hand/#five-waysto-well-being (Accessed 24 February 2023). </a:t>
            </a:r>
            <a:endParaRPr lang="en-GB" sz="2400" kern="100" dirty="0">
              <a:effectLst/>
              <a:latin typeface="Calibri" panose="020F0502020204030204" pitchFamily="34" charset="0"/>
              <a:ea typeface="Calibri" panose="020F0502020204030204" pitchFamily="34" charset="0"/>
              <a:cs typeface="Calibri" panose="020F0502020204030204" pitchFamily="34" charset="0"/>
            </a:endParaRPr>
          </a:p>
          <a:p>
            <a:endParaRPr lang="en-GB" sz="24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20753758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8C4EFC0-CBCA-BC56-8C93-6FE83394C750}"/>
              </a:ext>
            </a:extLst>
          </p:cNvPr>
          <p:cNvSpPr>
            <a:spLocks noGrp="1"/>
          </p:cNvSpPr>
          <p:nvPr>
            <p:ph idx="1"/>
          </p:nvPr>
        </p:nvSpPr>
        <p:spPr>
          <a:xfrm>
            <a:off x="527537" y="902677"/>
            <a:ext cx="11172093" cy="5451231"/>
          </a:xfrm>
        </p:spPr>
        <p:txBody>
          <a:bodyPr>
            <a:normAutofit/>
          </a:bodyPr>
          <a:lstStyle/>
          <a:p>
            <a:pPr>
              <a:lnSpc>
                <a:spcPct val="150000"/>
              </a:lnSpc>
              <a:spcAft>
                <a:spcPts val="800"/>
              </a:spcAft>
            </a:pPr>
            <a:r>
              <a:rPr lang="en-GB" sz="2400" kern="100" dirty="0">
                <a:solidFill>
                  <a:srgbClr val="3A3A3A"/>
                </a:solidFill>
                <a:effectLst/>
                <a:latin typeface="Calibri" panose="020F0502020204030204" pitchFamily="34" charset="0"/>
                <a:ea typeface="Calibri" panose="020F0502020204030204" pitchFamily="34" charset="0"/>
                <a:cs typeface="Calibri" panose="020F0502020204030204" pitchFamily="34" charset="0"/>
              </a:rPr>
              <a:t>Skinner. (2010). </a:t>
            </a:r>
            <a:r>
              <a:rPr lang="en-GB" sz="2400" i="1" kern="100" dirty="0">
                <a:effectLst/>
                <a:latin typeface="Calibri" panose="020F0502020204030204" pitchFamily="34" charset="0"/>
                <a:ea typeface="Calibri" panose="020F0502020204030204" pitchFamily="34" charset="0"/>
                <a:cs typeface="Calibri" panose="020F0502020204030204" pitchFamily="34" charset="0"/>
              </a:rPr>
              <a:t>Effective teaching and learning in practice</a:t>
            </a:r>
            <a:r>
              <a:rPr lang="en-GB" sz="2400" kern="100" dirty="0">
                <a:effectLst/>
                <a:latin typeface="Calibri" panose="020F0502020204030204" pitchFamily="34" charset="0"/>
                <a:ea typeface="Calibri" panose="020F0502020204030204" pitchFamily="34" charset="0"/>
                <a:cs typeface="Calibri" panose="020F0502020204030204" pitchFamily="34" charset="0"/>
              </a:rPr>
              <a:t>. Continuum International Pub. Group.</a:t>
            </a:r>
          </a:p>
          <a:p>
            <a:pPr>
              <a:lnSpc>
                <a:spcPct val="150000"/>
              </a:lnSpc>
              <a:spcAft>
                <a:spcPts val="800"/>
              </a:spcAft>
            </a:pPr>
            <a:r>
              <a:rPr lang="en-GB" sz="2400" kern="100" dirty="0">
                <a:solidFill>
                  <a:srgbClr val="111111"/>
                </a:solidFill>
                <a:effectLst/>
                <a:latin typeface="Calibri" panose="020F0502020204030204" pitchFamily="34" charset="0"/>
                <a:ea typeface="Calibri" panose="020F0502020204030204" pitchFamily="34" charset="0"/>
                <a:cs typeface="Calibri" panose="020F0502020204030204" pitchFamily="34" charset="0"/>
              </a:rPr>
              <a:t>Smith, M.K. (2008) Developing Youth Work: Chapter 7- Informal Education. Available at: </a:t>
            </a:r>
            <a:r>
              <a:rPr lang="en-GB" sz="2400" kern="100" dirty="0">
                <a:effectLst/>
                <a:latin typeface="Calibri" panose="020F0502020204030204" pitchFamily="34" charset="0"/>
                <a:ea typeface="Calibri" panose="020F0502020204030204" pitchFamily="34" charset="0"/>
                <a:cs typeface="Calibri" panose="020F0502020204030204" pitchFamily="34" charset="0"/>
              </a:rPr>
              <a:t>Developing youth work: Chapter 7 – Informal education – infed.org: (Accessed 29 February 2023)</a:t>
            </a:r>
          </a:p>
          <a:p>
            <a:pPr>
              <a:lnSpc>
                <a:spcPct val="150000"/>
              </a:lnSpc>
              <a:spcAft>
                <a:spcPts val="800"/>
              </a:spcAft>
            </a:pPr>
            <a:r>
              <a:rPr lang="en-GB" sz="2400" kern="100" dirty="0">
                <a:solidFill>
                  <a:srgbClr val="111111"/>
                </a:solidFill>
                <a:effectLst/>
                <a:latin typeface="Calibri" panose="020F0502020204030204" pitchFamily="34" charset="0"/>
                <a:ea typeface="Calibri" panose="020F0502020204030204" pitchFamily="34" charset="0"/>
                <a:cs typeface="Calibri" panose="020F0502020204030204" pitchFamily="34" charset="0"/>
              </a:rPr>
              <a:t>Smith, Mark K. (2008) ‘Helping relationships’, </a:t>
            </a:r>
            <a:r>
              <a:rPr lang="en-GB" sz="2400" i="1" kern="100" dirty="0">
                <a:effectLst/>
                <a:latin typeface="Calibri" panose="020F0502020204030204" pitchFamily="34" charset="0"/>
                <a:ea typeface="Calibri" panose="020F0502020204030204" pitchFamily="34" charset="0"/>
                <a:cs typeface="Calibri" panose="020F0502020204030204" pitchFamily="34" charset="0"/>
              </a:rPr>
              <a:t>The </a:t>
            </a:r>
            <a:r>
              <a:rPr lang="en-GB" sz="2400" i="1" kern="100" dirty="0" err="1">
                <a:effectLst/>
                <a:latin typeface="Calibri" panose="020F0502020204030204" pitchFamily="34" charset="0"/>
                <a:ea typeface="Calibri" panose="020F0502020204030204" pitchFamily="34" charset="0"/>
                <a:cs typeface="Calibri" panose="020F0502020204030204" pitchFamily="34" charset="0"/>
              </a:rPr>
              <a:t>encyclopedia</a:t>
            </a:r>
            <a:r>
              <a:rPr lang="en-GB" sz="2400" i="1" kern="100" dirty="0">
                <a:effectLst/>
                <a:latin typeface="Calibri" panose="020F0502020204030204" pitchFamily="34" charset="0"/>
                <a:ea typeface="Calibri" panose="020F0502020204030204" pitchFamily="34" charset="0"/>
                <a:cs typeface="Calibri" panose="020F0502020204030204" pitchFamily="34" charset="0"/>
              </a:rPr>
              <a:t> of pedagogy and informal education</a:t>
            </a:r>
            <a:r>
              <a:rPr lang="en-GB" sz="2400" kern="100" dirty="0">
                <a:effectLst/>
                <a:latin typeface="Calibri" panose="020F0502020204030204" pitchFamily="34" charset="0"/>
                <a:ea typeface="Calibri" panose="020F0502020204030204" pitchFamily="34" charset="0"/>
                <a:cs typeface="Calibri" panose="020F0502020204030204" pitchFamily="34" charset="0"/>
              </a:rPr>
              <a:t>. Available at: https://infed.org/mobi/helping-relationships-principles-theory-and-practice/ (Accessed: 22 February 2023). </a:t>
            </a:r>
          </a:p>
          <a:p>
            <a:endParaRPr lang="en-GB" sz="24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86222878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8C4EFC0-CBCA-BC56-8C93-6FE83394C750}"/>
              </a:ext>
            </a:extLst>
          </p:cNvPr>
          <p:cNvSpPr>
            <a:spLocks noGrp="1"/>
          </p:cNvSpPr>
          <p:nvPr>
            <p:ph idx="1"/>
          </p:nvPr>
        </p:nvSpPr>
        <p:spPr>
          <a:xfrm>
            <a:off x="527537" y="902677"/>
            <a:ext cx="11172093" cy="5451231"/>
          </a:xfrm>
        </p:spPr>
        <p:txBody>
          <a:bodyPr>
            <a:normAutofit/>
          </a:bodyPr>
          <a:lstStyle/>
          <a:p>
            <a:pPr>
              <a:lnSpc>
                <a:spcPct val="150000"/>
              </a:lnSpc>
              <a:spcAft>
                <a:spcPts val="800"/>
              </a:spcAft>
            </a:pPr>
            <a:r>
              <a:rPr lang="en-US" sz="2400" kern="100" dirty="0">
                <a:effectLst/>
                <a:latin typeface="Calibri" panose="020F0502020204030204" pitchFamily="34" charset="0"/>
                <a:ea typeface="Calibri" panose="020F0502020204030204" pitchFamily="34" charset="0"/>
                <a:cs typeface="Calibri" panose="020F0502020204030204" pitchFamily="34" charset="0"/>
              </a:rPr>
              <a:t>Swansea Community Farm (2017) About us. Available at: https://www.swanseacommunityfarm.org.uk/about-us </a:t>
            </a:r>
            <a:r>
              <a:rPr lang="en-US" sz="2400" u="none" strike="noStrike" kern="100" dirty="0">
                <a:effectLst/>
                <a:latin typeface="Calibri" panose="020F0502020204030204" pitchFamily="34" charset="0"/>
                <a:ea typeface="Calibri" panose="020F0502020204030204" pitchFamily="34" charset="0"/>
                <a:cs typeface="Calibri" panose="020F0502020204030204" pitchFamily="34" charset="0"/>
              </a:rPr>
              <a:t>(Accessed 25 February 2023).</a:t>
            </a:r>
            <a:endParaRPr lang="en-GB" sz="2400" kern="100" dirty="0">
              <a:effectLst/>
              <a:latin typeface="Calibri" panose="020F0502020204030204" pitchFamily="34" charset="0"/>
              <a:ea typeface="Calibri" panose="020F0502020204030204" pitchFamily="34" charset="0"/>
              <a:cs typeface="Calibri" panose="020F0502020204030204" pitchFamily="34" charset="0"/>
            </a:endParaRPr>
          </a:p>
          <a:p>
            <a:pPr eaLnBrk="0" hangingPunct="0">
              <a:lnSpc>
                <a:spcPct val="150000"/>
              </a:lnSpc>
              <a:spcAft>
                <a:spcPts val="800"/>
              </a:spcAft>
            </a:pPr>
            <a:r>
              <a:rPr lang="en-GB" sz="2400" kern="100" dirty="0">
                <a:effectLst/>
                <a:latin typeface="Calibri" panose="020F0502020204030204" pitchFamily="34" charset="0"/>
                <a:ea typeface="Calibri" panose="020F0502020204030204" pitchFamily="34" charset="0"/>
                <a:cs typeface="Calibri" panose="020F0502020204030204" pitchFamily="34" charset="0"/>
              </a:rPr>
              <a:t>Welsh Assembly Government (2007) </a:t>
            </a:r>
            <a:r>
              <a:rPr lang="en-GB" sz="2400" i="1" kern="100" dirty="0">
                <a:effectLst/>
                <a:latin typeface="Calibri" panose="020F0502020204030204" pitchFamily="34" charset="0"/>
                <a:ea typeface="Calibri" panose="020F0502020204030204" pitchFamily="34" charset="0"/>
                <a:cs typeface="Calibri" panose="020F0502020204030204" pitchFamily="34" charset="0"/>
              </a:rPr>
              <a:t>Young People, Youth Work, Youth Service: National Youth Service Strategy for Wales.</a:t>
            </a:r>
            <a:r>
              <a:rPr lang="en-GB" sz="2400" kern="100" dirty="0">
                <a:effectLst/>
                <a:latin typeface="Calibri" panose="020F0502020204030204" pitchFamily="34" charset="0"/>
                <a:ea typeface="Calibri" panose="020F0502020204030204" pitchFamily="34" charset="0"/>
                <a:cs typeface="Calibri" panose="020F0502020204030204" pitchFamily="34" charset="0"/>
              </a:rPr>
              <a:t> Cardiff: Welsh Assembly Government.</a:t>
            </a:r>
          </a:p>
          <a:p>
            <a:pPr>
              <a:lnSpc>
                <a:spcPct val="150000"/>
              </a:lnSpc>
              <a:spcAft>
                <a:spcPts val="800"/>
              </a:spcAft>
            </a:pPr>
            <a:r>
              <a:rPr lang="en-GB" sz="2400" kern="100" dirty="0">
                <a:solidFill>
                  <a:srgbClr val="3A3A3A"/>
                </a:solidFill>
                <a:effectLst/>
                <a:latin typeface="Calibri" panose="020F0502020204030204" pitchFamily="34" charset="0"/>
                <a:ea typeface="Calibri" panose="020F0502020204030204" pitchFamily="34" charset="0"/>
                <a:cs typeface="Calibri" panose="020F0502020204030204" pitchFamily="34" charset="0"/>
              </a:rPr>
              <a:t>Wood, Thompson, G., &amp; Westwood, S. (2015). </a:t>
            </a:r>
            <a:r>
              <a:rPr lang="en-GB" sz="2400" i="1" kern="100" dirty="0">
                <a:effectLst/>
                <a:latin typeface="Calibri" panose="020F0502020204030204" pitchFamily="34" charset="0"/>
                <a:ea typeface="Calibri" panose="020F0502020204030204" pitchFamily="34" charset="0"/>
                <a:cs typeface="Calibri" panose="020F0502020204030204" pitchFamily="34" charset="0"/>
              </a:rPr>
              <a:t>Youth work: preparation for practice</a:t>
            </a:r>
            <a:r>
              <a:rPr lang="en-GB" sz="2400" kern="100" dirty="0">
                <a:effectLst/>
                <a:latin typeface="Calibri" panose="020F0502020204030204" pitchFamily="34" charset="0"/>
                <a:ea typeface="Calibri" panose="020F0502020204030204" pitchFamily="34" charset="0"/>
                <a:cs typeface="Calibri" panose="020F0502020204030204" pitchFamily="34" charset="0"/>
              </a:rPr>
              <a:t>. Routledge. </a:t>
            </a:r>
          </a:p>
          <a:p>
            <a:endParaRPr lang="en-GB" sz="2400"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63835834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0EB72A9B-FD82-4F09-BF1E-D39311D3A0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DD39B371-6E4E-4070-AB4E-4D788405A5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B937DAED-8BFE-4563-BB45-B5E554D70A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graphicFrame>
        <p:nvGraphicFramePr>
          <p:cNvPr id="5" name="Content Placeholder 2">
            <a:extLst>
              <a:ext uri="{FF2B5EF4-FFF2-40B4-BE49-F238E27FC236}">
                <a16:creationId xmlns:a16="http://schemas.microsoft.com/office/drawing/2014/main" id="{8F2FA178-5536-B3BB-773D-463F4057BF8B}"/>
              </a:ext>
            </a:extLst>
          </p:cNvPr>
          <p:cNvGraphicFramePr>
            <a:graphicFrameLocks noGrp="1"/>
          </p:cNvGraphicFramePr>
          <p:nvPr>
            <p:ph idx="1"/>
            <p:extLst>
              <p:ext uri="{D42A27DB-BD31-4B8C-83A1-F6EECF244321}">
                <p14:modId xmlns:p14="http://schemas.microsoft.com/office/powerpoint/2010/main" val="429631832"/>
              </p:ext>
            </p:extLst>
          </p:nvPr>
        </p:nvGraphicFramePr>
        <p:xfrm>
          <a:off x="1066800" y="2310063"/>
          <a:ext cx="10058400" cy="37256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171284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VTI">
  <a:themeElements>
    <a:clrScheme name="Custom 8">
      <a:dk1>
        <a:sysClr val="windowText" lastClr="000000"/>
      </a:dk1>
      <a:lt1>
        <a:sysClr val="window" lastClr="FFFFFF"/>
      </a:lt1>
      <a:dk2>
        <a:srgbClr val="696464"/>
      </a:dk2>
      <a:lt2>
        <a:srgbClr val="E9E5DC"/>
      </a:lt2>
      <a:accent1>
        <a:srgbClr val="96A9A9"/>
      </a:accent1>
      <a:accent2>
        <a:srgbClr val="CB581F"/>
      </a:accent2>
      <a:accent3>
        <a:srgbClr val="A28E6A"/>
      </a:accent3>
      <a:accent4>
        <a:srgbClr val="956251"/>
      </a:accent4>
      <a:accent5>
        <a:srgbClr val="918485"/>
      </a:accent5>
      <a:accent6>
        <a:srgbClr val="855D5D"/>
      </a:accent6>
      <a:hlink>
        <a:srgbClr val="D0690C"/>
      </a:hlink>
      <a:folHlink>
        <a:srgbClr val="9696A0"/>
      </a:folHlink>
    </a:clrScheme>
    <a:fontScheme name="Savon">
      <a:majorFont>
        <a:latin typeface="Garamond"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aramond"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VTI" id="{A72E8C35-66DD-49F8-AF66-813F19B983AE}" vid="{93CCBC76-B7A1-4C3D-93EA-5CE34C4670F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1333</TotalTime>
  <Words>3786</Words>
  <Application>Microsoft Office PowerPoint</Application>
  <PresentationFormat>Widescreen</PresentationFormat>
  <Paragraphs>184</Paragraphs>
  <Slides>27</Slides>
  <Notes>21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27</vt:i4>
      </vt:variant>
    </vt:vector>
  </HeadingPairs>
  <TitlesOfParts>
    <vt:vector size="33" baseType="lpstr">
      <vt:lpstr>Arial</vt:lpstr>
      <vt:lpstr>Calibri</vt:lpstr>
      <vt:lpstr>Garamond</vt:lpstr>
      <vt:lpstr>Source Sans Pro</vt:lpstr>
      <vt:lpstr>Times New Roman</vt:lpstr>
      <vt:lpstr>SavonVTI</vt:lpstr>
      <vt:lpstr>Counselling Skills, Mindfulness and Therapeutic Practice ECYW4004 </vt:lpstr>
      <vt:lpstr>Introduction</vt:lpstr>
      <vt:lpstr>Youth Work Opportunities </vt:lpstr>
      <vt:lpstr>Purposeful Opportunities and Outcomes</vt:lpstr>
      <vt:lpstr>Working with Individuals</vt:lpstr>
      <vt:lpstr>Youth Worker Skills</vt:lpstr>
      <vt:lpstr>Counselling skills</vt:lpstr>
      <vt:lpstr>Carl Rogers (Person Centred Approach</vt:lpstr>
      <vt:lpstr>Working with Groups  (Harrison and Wise, 2005)</vt:lpstr>
      <vt:lpstr>Tuckman’s (1965) Stages in Groups (Indeed Editorial Team, 2022)</vt:lpstr>
      <vt:lpstr>Heron (1989) Styles of Facilitation  (cited in GP Training.net, no date) </vt:lpstr>
      <vt:lpstr>Five Ways to Wellbeing (Swansea Community Farm, 2017)</vt:lpstr>
      <vt:lpstr>Tools for Working with Young People</vt:lpstr>
      <vt:lpstr>Health and Safety</vt:lpstr>
      <vt:lpstr>Animal Encounter - Chicks </vt:lpstr>
      <vt:lpstr>Benefits of Activity  (Eco Kids’ Planet 2020)</vt:lpstr>
      <vt:lpstr> Informal and Non Formal Education </vt:lpstr>
      <vt:lpstr>National Occupational Standards</vt:lpstr>
      <vt:lpstr>Gibb’s Reflective Cycle (1988)</vt:lpstr>
      <vt:lpstr>Summary</vt:lpstr>
      <vt:lpstr>Reference list</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Counselling Skills, Mindfulness and Therapeutic Practice ECYW4004</dc:title>
  <dc:creator>Kayleigh Cowdery (2218436)</dc:creator>
  <cp:lastModifiedBy>Kayleigh Cowdery (2218436)</cp:lastModifiedBy>
  <cp:revision>49</cp:revision>
  <dcterms:created xsi:type="dcterms:W3CDTF">2023-02-13T12:44:47Z</dcterms:created>
  <dcterms:modified xsi:type="dcterms:W3CDTF">2023-03-02T21:24:14Z</dcterms:modified>
</cp:coreProperties>
</file>