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6"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0093"/>
    <a:srgbClr val="90B0BA"/>
    <a:srgbClr val="7BA1AD"/>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20" autoAdjust="0"/>
    <p:restoredTop sz="94660"/>
  </p:normalViewPr>
  <p:slideViewPr>
    <p:cSldViewPr snapToGrid="0">
      <p:cViewPr varScale="1">
        <p:scale>
          <a:sx n="78" d="100"/>
          <a:sy n="78" d="100"/>
        </p:scale>
        <p:origin x="90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481844-0531-4253-8131-BF7A7CE7F6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195809DB-CECB-4F15-A7F7-4375D57A84A3}">
      <dgm:prSet phldrT="[Text]" phldr="0"/>
      <dgm:spPr/>
      <dgm:t>
        <a:bodyPr/>
        <a:lstStyle/>
        <a:p>
          <a:r>
            <a:rPr lang="en-GB" b="1" dirty="0">
              <a:latin typeface="Arial" panose="020B0604020202020204" pitchFamily="34" charset="0"/>
              <a:cs typeface="Arial" panose="020B0604020202020204" pitchFamily="34" charset="0"/>
            </a:rPr>
            <a:t>Teamwork</a:t>
          </a:r>
        </a:p>
      </dgm:t>
    </dgm:pt>
    <dgm:pt modelId="{1A292A85-833A-4B9F-A58C-4C18A33882B2}" type="parTrans" cxnId="{35AD6C41-2F2F-4B4F-B45D-D2F17F52636E}">
      <dgm:prSet/>
      <dgm:spPr/>
      <dgm:t>
        <a:bodyPr/>
        <a:lstStyle/>
        <a:p>
          <a:endParaRPr lang="en-GB"/>
        </a:p>
      </dgm:t>
    </dgm:pt>
    <dgm:pt modelId="{FD97F339-6997-41CA-85BF-E4913E430623}" type="sibTrans" cxnId="{35AD6C41-2F2F-4B4F-B45D-D2F17F52636E}">
      <dgm:prSet/>
      <dgm:spPr/>
      <dgm:t>
        <a:bodyPr/>
        <a:lstStyle/>
        <a:p>
          <a:endParaRPr lang="en-GB"/>
        </a:p>
      </dgm:t>
    </dgm:pt>
    <dgm:pt modelId="{D39CED95-7524-47C1-AB50-112ABD69A485}">
      <dgm:prSet phldrT="[Text]" phldr="0"/>
      <dgm:spPr/>
      <dgm:t>
        <a:bodyPr/>
        <a:lstStyle/>
        <a:p>
          <a:r>
            <a:rPr lang="en-GB" b="1" dirty="0">
              <a:latin typeface="Arial" panose="020B0604020202020204" pitchFamily="34" charset="0"/>
              <a:cs typeface="Arial" panose="020B0604020202020204" pitchFamily="34" charset="0"/>
            </a:rPr>
            <a:t>Professionalism </a:t>
          </a:r>
        </a:p>
      </dgm:t>
    </dgm:pt>
    <dgm:pt modelId="{A12A66C4-D9BB-441F-8018-CB859F0C78AF}" type="parTrans" cxnId="{AE65DFB1-C18F-441A-A11F-8A6D3A8C42C6}">
      <dgm:prSet/>
      <dgm:spPr/>
      <dgm:t>
        <a:bodyPr/>
        <a:lstStyle/>
        <a:p>
          <a:endParaRPr lang="en-GB"/>
        </a:p>
      </dgm:t>
    </dgm:pt>
    <dgm:pt modelId="{85C49E24-6238-4787-8B01-FFB3DF1A082D}" type="sibTrans" cxnId="{AE65DFB1-C18F-441A-A11F-8A6D3A8C42C6}">
      <dgm:prSet/>
      <dgm:spPr/>
      <dgm:t>
        <a:bodyPr/>
        <a:lstStyle/>
        <a:p>
          <a:endParaRPr lang="en-GB"/>
        </a:p>
      </dgm:t>
    </dgm:pt>
    <dgm:pt modelId="{716D0F53-2D95-4078-8EE2-7E6934D8841A}">
      <dgm:prSet phldrT="[Text]" phldr="0"/>
      <dgm:spPr/>
      <dgm:t>
        <a:bodyPr/>
        <a:lstStyle/>
        <a:p>
          <a:r>
            <a:rPr lang="en-GB" b="1" dirty="0">
              <a:latin typeface="Arial" panose="020B0604020202020204" pitchFamily="34" charset="0"/>
              <a:cs typeface="Arial" panose="020B0604020202020204" pitchFamily="34" charset="0"/>
            </a:rPr>
            <a:t>Communication skills </a:t>
          </a:r>
        </a:p>
      </dgm:t>
    </dgm:pt>
    <dgm:pt modelId="{C6CA32C2-CD5B-41D7-8D66-283043F59F11}" type="parTrans" cxnId="{6E86F2BE-2732-4D87-8FD5-32152EADF870}">
      <dgm:prSet/>
      <dgm:spPr/>
      <dgm:t>
        <a:bodyPr/>
        <a:lstStyle/>
        <a:p>
          <a:endParaRPr lang="en-GB"/>
        </a:p>
      </dgm:t>
    </dgm:pt>
    <dgm:pt modelId="{20FC2CBA-32BF-48D7-B2C1-EF2A158FBC8E}" type="sibTrans" cxnId="{6E86F2BE-2732-4D87-8FD5-32152EADF870}">
      <dgm:prSet/>
      <dgm:spPr/>
      <dgm:t>
        <a:bodyPr/>
        <a:lstStyle/>
        <a:p>
          <a:endParaRPr lang="en-GB"/>
        </a:p>
      </dgm:t>
    </dgm:pt>
    <dgm:pt modelId="{E3901E45-96AF-4ABA-BF07-E300F17A9E6B}">
      <dgm:prSet phldrT="[Text]" phldr="0"/>
      <dgm:spPr/>
      <dgm:t>
        <a:bodyPr/>
        <a:lstStyle/>
        <a:p>
          <a:r>
            <a:rPr lang="en-GB" b="1" dirty="0">
              <a:latin typeface="Arial" panose="020B0604020202020204" pitchFamily="34" charset="0"/>
              <a:cs typeface="Arial" panose="020B0604020202020204" pitchFamily="34" charset="0"/>
            </a:rPr>
            <a:t>Observational skills</a:t>
          </a:r>
        </a:p>
      </dgm:t>
    </dgm:pt>
    <dgm:pt modelId="{B8F64CD2-5704-4EAF-A685-D2CB60E45E21}" type="parTrans" cxnId="{04A1C943-368B-4224-B5FE-80DF97C37AEF}">
      <dgm:prSet/>
      <dgm:spPr/>
      <dgm:t>
        <a:bodyPr/>
        <a:lstStyle/>
        <a:p>
          <a:endParaRPr lang="en-GB"/>
        </a:p>
      </dgm:t>
    </dgm:pt>
    <dgm:pt modelId="{9B3D1BCE-7973-4F1C-B464-0187FFC22CB0}" type="sibTrans" cxnId="{04A1C943-368B-4224-B5FE-80DF97C37AEF}">
      <dgm:prSet/>
      <dgm:spPr/>
      <dgm:t>
        <a:bodyPr/>
        <a:lstStyle/>
        <a:p>
          <a:endParaRPr lang="en-GB"/>
        </a:p>
      </dgm:t>
    </dgm:pt>
    <dgm:pt modelId="{083C4484-2832-4D41-8FBE-31A8E5CB99AF}">
      <dgm:prSet phldrT="[Text]" phldr="0"/>
      <dgm:spPr/>
      <dgm:t>
        <a:bodyPr/>
        <a:lstStyle/>
        <a:p>
          <a:r>
            <a:rPr lang="en-GB" b="1" dirty="0">
              <a:latin typeface="Arial" panose="020B0604020202020204" pitchFamily="34" charset="0"/>
              <a:cs typeface="Arial" panose="020B0604020202020204" pitchFamily="34" charset="0"/>
            </a:rPr>
            <a:t>Critical thinking </a:t>
          </a:r>
        </a:p>
      </dgm:t>
    </dgm:pt>
    <dgm:pt modelId="{F08DD409-561B-4F6F-892C-668389C3C5A4}" type="parTrans" cxnId="{413CC5D2-ADB1-4784-8080-60C1465D70FB}">
      <dgm:prSet/>
      <dgm:spPr/>
      <dgm:t>
        <a:bodyPr/>
        <a:lstStyle/>
        <a:p>
          <a:endParaRPr lang="en-GB"/>
        </a:p>
      </dgm:t>
    </dgm:pt>
    <dgm:pt modelId="{39D97D84-525A-4A1D-AEDD-CB8BDFCD599C}" type="sibTrans" cxnId="{413CC5D2-ADB1-4784-8080-60C1465D70FB}">
      <dgm:prSet/>
      <dgm:spPr/>
      <dgm:t>
        <a:bodyPr/>
        <a:lstStyle/>
        <a:p>
          <a:endParaRPr lang="en-GB"/>
        </a:p>
      </dgm:t>
    </dgm:pt>
    <dgm:pt modelId="{0C776A87-0D14-44EB-B707-BD3A268A32E2}">
      <dgm:prSet/>
      <dgm:spPr/>
      <dgm:t>
        <a:bodyPr/>
        <a:lstStyle/>
        <a:p>
          <a:r>
            <a:rPr lang="en-GB" b="1" dirty="0">
              <a:latin typeface="Arial" panose="020B0604020202020204" pitchFamily="34" charset="0"/>
              <a:cs typeface="Arial" panose="020B0604020202020204" pitchFamily="34" charset="0"/>
            </a:rPr>
            <a:t>Self awareness</a:t>
          </a:r>
        </a:p>
      </dgm:t>
    </dgm:pt>
    <dgm:pt modelId="{608D9435-442C-45DF-BA44-7483B1E9D8BA}" type="parTrans" cxnId="{FCD59928-3B78-4512-BE8E-0B2E5D99D5F1}">
      <dgm:prSet/>
      <dgm:spPr/>
      <dgm:t>
        <a:bodyPr/>
        <a:lstStyle/>
        <a:p>
          <a:endParaRPr lang="en-GB"/>
        </a:p>
      </dgm:t>
    </dgm:pt>
    <dgm:pt modelId="{09CE7451-3343-4550-A779-B7346A4A8D83}" type="sibTrans" cxnId="{FCD59928-3B78-4512-BE8E-0B2E5D99D5F1}">
      <dgm:prSet/>
      <dgm:spPr/>
      <dgm:t>
        <a:bodyPr/>
        <a:lstStyle/>
        <a:p>
          <a:endParaRPr lang="en-GB"/>
        </a:p>
      </dgm:t>
    </dgm:pt>
    <dgm:pt modelId="{2B854CF4-4C73-4532-A1DD-40331103371B}" type="pres">
      <dgm:prSet presAssocID="{68481844-0531-4253-8131-BF7A7CE7F6A6}" presName="cycle" presStyleCnt="0">
        <dgm:presLayoutVars>
          <dgm:dir/>
          <dgm:resizeHandles val="exact"/>
        </dgm:presLayoutVars>
      </dgm:prSet>
      <dgm:spPr/>
    </dgm:pt>
    <dgm:pt modelId="{E98C2B0D-206A-4E58-99B1-D0604363437D}" type="pres">
      <dgm:prSet presAssocID="{195809DB-CECB-4F15-A7F7-4375D57A84A3}" presName="node" presStyleLbl="node1" presStyleIdx="0" presStyleCnt="6" custRadScaleRad="102010" custRadScaleInc="3933">
        <dgm:presLayoutVars>
          <dgm:bulletEnabled val="1"/>
        </dgm:presLayoutVars>
      </dgm:prSet>
      <dgm:spPr/>
    </dgm:pt>
    <dgm:pt modelId="{E772D276-B877-4E9B-85AE-92A1D32FEC82}" type="pres">
      <dgm:prSet presAssocID="{195809DB-CECB-4F15-A7F7-4375D57A84A3}" presName="spNode" presStyleCnt="0"/>
      <dgm:spPr/>
    </dgm:pt>
    <dgm:pt modelId="{1E53DB24-C8B3-4529-B9F8-3889ECCD9359}" type="pres">
      <dgm:prSet presAssocID="{FD97F339-6997-41CA-85BF-E4913E430623}" presName="sibTrans" presStyleLbl="sibTrans1D1" presStyleIdx="0" presStyleCnt="6"/>
      <dgm:spPr/>
    </dgm:pt>
    <dgm:pt modelId="{5CC2EEA2-05E3-4132-BABF-ADF8F3CCEB87}" type="pres">
      <dgm:prSet presAssocID="{D39CED95-7524-47C1-AB50-112ABD69A485}" presName="node" presStyleLbl="node1" presStyleIdx="1" presStyleCnt="6">
        <dgm:presLayoutVars>
          <dgm:bulletEnabled val="1"/>
        </dgm:presLayoutVars>
      </dgm:prSet>
      <dgm:spPr/>
    </dgm:pt>
    <dgm:pt modelId="{3F830849-8FC9-43B2-A121-02C1DC6F9469}" type="pres">
      <dgm:prSet presAssocID="{D39CED95-7524-47C1-AB50-112ABD69A485}" presName="spNode" presStyleCnt="0"/>
      <dgm:spPr/>
    </dgm:pt>
    <dgm:pt modelId="{B1F277F2-E2DD-4DD3-BB8F-4F2A46057C22}" type="pres">
      <dgm:prSet presAssocID="{85C49E24-6238-4787-8B01-FFB3DF1A082D}" presName="sibTrans" presStyleLbl="sibTrans1D1" presStyleIdx="1" presStyleCnt="6"/>
      <dgm:spPr/>
    </dgm:pt>
    <dgm:pt modelId="{DDE9ED71-48CA-4152-8B34-242D3A638FE0}" type="pres">
      <dgm:prSet presAssocID="{716D0F53-2D95-4078-8EE2-7E6934D8841A}" presName="node" presStyleLbl="node1" presStyleIdx="2" presStyleCnt="6">
        <dgm:presLayoutVars>
          <dgm:bulletEnabled val="1"/>
        </dgm:presLayoutVars>
      </dgm:prSet>
      <dgm:spPr/>
    </dgm:pt>
    <dgm:pt modelId="{601CFAB5-5009-432F-9287-E96433FE1D50}" type="pres">
      <dgm:prSet presAssocID="{716D0F53-2D95-4078-8EE2-7E6934D8841A}" presName="spNode" presStyleCnt="0"/>
      <dgm:spPr/>
    </dgm:pt>
    <dgm:pt modelId="{6BAACAF6-771B-48B8-9D1C-D94890360754}" type="pres">
      <dgm:prSet presAssocID="{20FC2CBA-32BF-48D7-B2C1-EF2A158FBC8E}" presName="sibTrans" presStyleLbl="sibTrans1D1" presStyleIdx="2" presStyleCnt="6"/>
      <dgm:spPr/>
    </dgm:pt>
    <dgm:pt modelId="{A658EC83-BEB4-4DA7-AB0A-65F130BA8EE6}" type="pres">
      <dgm:prSet presAssocID="{E3901E45-96AF-4ABA-BF07-E300F17A9E6B}" presName="node" presStyleLbl="node1" presStyleIdx="3" presStyleCnt="6">
        <dgm:presLayoutVars>
          <dgm:bulletEnabled val="1"/>
        </dgm:presLayoutVars>
      </dgm:prSet>
      <dgm:spPr/>
    </dgm:pt>
    <dgm:pt modelId="{3848C536-8962-4047-9003-119BEA3DEEB1}" type="pres">
      <dgm:prSet presAssocID="{E3901E45-96AF-4ABA-BF07-E300F17A9E6B}" presName="spNode" presStyleCnt="0"/>
      <dgm:spPr/>
    </dgm:pt>
    <dgm:pt modelId="{AB84797B-26BA-40E2-BD2D-EB6E21B702D2}" type="pres">
      <dgm:prSet presAssocID="{9B3D1BCE-7973-4F1C-B464-0187FFC22CB0}" presName="sibTrans" presStyleLbl="sibTrans1D1" presStyleIdx="3" presStyleCnt="6"/>
      <dgm:spPr/>
    </dgm:pt>
    <dgm:pt modelId="{21E2166E-F5E8-4489-81A0-8FD26E18CA53}" type="pres">
      <dgm:prSet presAssocID="{083C4484-2832-4D41-8FBE-31A8E5CB99AF}" presName="node" presStyleLbl="node1" presStyleIdx="4" presStyleCnt="6">
        <dgm:presLayoutVars>
          <dgm:bulletEnabled val="1"/>
        </dgm:presLayoutVars>
      </dgm:prSet>
      <dgm:spPr/>
    </dgm:pt>
    <dgm:pt modelId="{C25DA004-5264-48B6-8D8B-98223B9A1413}" type="pres">
      <dgm:prSet presAssocID="{083C4484-2832-4D41-8FBE-31A8E5CB99AF}" presName="spNode" presStyleCnt="0"/>
      <dgm:spPr/>
    </dgm:pt>
    <dgm:pt modelId="{ACC2FAA8-B72F-4828-B9A2-4EFEF8F732CD}" type="pres">
      <dgm:prSet presAssocID="{39D97D84-525A-4A1D-AEDD-CB8BDFCD599C}" presName="sibTrans" presStyleLbl="sibTrans1D1" presStyleIdx="4" presStyleCnt="6"/>
      <dgm:spPr/>
    </dgm:pt>
    <dgm:pt modelId="{E145A138-5DCE-45D1-BB52-45020BDFFFB1}" type="pres">
      <dgm:prSet presAssocID="{0C776A87-0D14-44EB-B707-BD3A268A32E2}" presName="node" presStyleLbl="node1" presStyleIdx="5" presStyleCnt="6" custRadScaleRad="99652" custRadScaleInc="-7662">
        <dgm:presLayoutVars>
          <dgm:bulletEnabled val="1"/>
        </dgm:presLayoutVars>
      </dgm:prSet>
      <dgm:spPr/>
    </dgm:pt>
    <dgm:pt modelId="{86537EDB-4E03-4044-A619-C2725802C484}" type="pres">
      <dgm:prSet presAssocID="{0C776A87-0D14-44EB-B707-BD3A268A32E2}" presName="spNode" presStyleCnt="0"/>
      <dgm:spPr/>
    </dgm:pt>
    <dgm:pt modelId="{C8F3D333-C9AB-4DB5-A7C4-228C6B696828}" type="pres">
      <dgm:prSet presAssocID="{09CE7451-3343-4550-A779-B7346A4A8D83}" presName="sibTrans" presStyleLbl="sibTrans1D1" presStyleIdx="5" presStyleCnt="6"/>
      <dgm:spPr/>
    </dgm:pt>
  </dgm:ptLst>
  <dgm:cxnLst>
    <dgm:cxn modelId="{30AD3901-4E08-4863-B391-D61C81B5E26C}" type="presOf" srcId="{0C776A87-0D14-44EB-B707-BD3A268A32E2}" destId="{E145A138-5DCE-45D1-BB52-45020BDFFFB1}" srcOrd="0" destOrd="0" presId="urn:microsoft.com/office/officeart/2005/8/layout/cycle5"/>
    <dgm:cxn modelId="{07446614-66F6-45E6-990A-3D1447EA5374}" type="presOf" srcId="{D39CED95-7524-47C1-AB50-112ABD69A485}" destId="{5CC2EEA2-05E3-4132-BABF-ADF8F3CCEB87}" srcOrd="0" destOrd="0" presId="urn:microsoft.com/office/officeart/2005/8/layout/cycle5"/>
    <dgm:cxn modelId="{C39ECE1E-046E-44F0-B821-0A4F8E510425}" type="presOf" srcId="{195809DB-CECB-4F15-A7F7-4375D57A84A3}" destId="{E98C2B0D-206A-4E58-99B1-D0604363437D}" srcOrd="0" destOrd="0" presId="urn:microsoft.com/office/officeart/2005/8/layout/cycle5"/>
    <dgm:cxn modelId="{B53BAE21-7708-4C54-98E2-F2CBB35604DA}" type="presOf" srcId="{39D97D84-525A-4A1D-AEDD-CB8BDFCD599C}" destId="{ACC2FAA8-B72F-4828-B9A2-4EFEF8F732CD}" srcOrd="0" destOrd="0" presId="urn:microsoft.com/office/officeart/2005/8/layout/cycle5"/>
    <dgm:cxn modelId="{6A6BCE27-19FE-487A-AE4B-F129B04E4527}" type="presOf" srcId="{083C4484-2832-4D41-8FBE-31A8E5CB99AF}" destId="{21E2166E-F5E8-4489-81A0-8FD26E18CA53}" srcOrd="0" destOrd="0" presId="urn:microsoft.com/office/officeart/2005/8/layout/cycle5"/>
    <dgm:cxn modelId="{FCD59928-3B78-4512-BE8E-0B2E5D99D5F1}" srcId="{68481844-0531-4253-8131-BF7A7CE7F6A6}" destId="{0C776A87-0D14-44EB-B707-BD3A268A32E2}" srcOrd="5" destOrd="0" parTransId="{608D9435-442C-45DF-BA44-7483B1E9D8BA}" sibTransId="{09CE7451-3343-4550-A779-B7346A4A8D83}"/>
    <dgm:cxn modelId="{9AB10F2B-BBA1-4CA8-93DA-0A88040DD5BD}" type="presOf" srcId="{716D0F53-2D95-4078-8EE2-7E6934D8841A}" destId="{DDE9ED71-48CA-4152-8B34-242D3A638FE0}" srcOrd="0" destOrd="0" presId="urn:microsoft.com/office/officeart/2005/8/layout/cycle5"/>
    <dgm:cxn modelId="{A657F340-AFAA-4D8E-A448-330D8ED0B10F}" type="presOf" srcId="{85C49E24-6238-4787-8B01-FFB3DF1A082D}" destId="{B1F277F2-E2DD-4DD3-BB8F-4F2A46057C22}" srcOrd="0" destOrd="0" presId="urn:microsoft.com/office/officeart/2005/8/layout/cycle5"/>
    <dgm:cxn modelId="{35AD6C41-2F2F-4B4F-B45D-D2F17F52636E}" srcId="{68481844-0531-4253-8131-BF7A7CE7F6A6}" destId="{195809DB-CECB-4F15-A7F7-4375D57A84A3}" srcOrd="0" destOrd="0" parTransId="{1A292A85-833A-4B9F-A58C-4C18A33882B2}" sibTransId="{FD97F339-6997-41CA-85BF-E4913E430623}"/>
    <dgm:cxn modelId="{04A1C943-368B-4224-B5FE-80DF97C37AEF}" srcId="{68481844-0531-4253-8131-BF7A7CE7F6A6}" destId="{E3901E45-96AF-4ABA-BF07-E300F17A9E6B}" srcOrd="3" destOrd="0" parTransId="{B8F64CD2-5704-4EAF-A685-D2CB60E45E21}" sibTransId="{9B3D1BCE-7973-4F1C-B464-0187FFC22CB0}"/>
    <dgm:cxn modelId="{9AB63545-1017-4D80-A392-F20AC66FE5C4}" type="presOf" srcId="{09CE7451-3343-4550-A779-B7346A4A8D83}" destId="{C8F3D333-C9AB-4DB5-A7C4-228C6B696828}" srcOrd="0" destOrd="0" presId="urn:microsoft.com/office/officeart/2005/8/layout/cycle5"/>
    <dgm:cxn modelId="{3B861055-77D1-42D4-A862-43725D5C2EDC}" type="presOf" srcId="{68481844-0531-4253-8131-BF7A7CE7F6A6}" destId="{2B854CF4-4C73-4532-A1DD-40331103371B}" srcOrd="0" destOrd="0" presId="urn:microsoft.com/office/officeart/2005/8/layout/cycle5"/>
    <dgm:cxn modelId="{BE2C7DB0-42F5-4588-A532-55AF7A7302EC}" type="presOf" srcId="{FD97F339-6997-41CA-85BF-E4913E430623}" destId="{1E53DB24-C8B3-4529-B9F8-3889ECCD9359}" srcOrd="0" destOrd="0" presId="urn:microsoft.com/office/officeart/2005/8/layout/cycle5"/>
    <dgm:cxn modelId="{AE65DFB1-C18F-441A-A11F-8A6D3A8C42C6}" srcId="{68481844-0531-4253-8131-BF7A7CE7F6A6}" destId="{D39CED95-7524-47C1-AB50-112ABD69A485}" srcOrd="1" destOrd="0" parTransId="{A12A66C4-D9BB-441F-8018-CB859F0C78AF}" sibTransId="{85C49E24-6238-4787-8B01-FFB3DF1A082D}"/>
    <dgm:cxn modelId="{105BC6B9-0359-4ED9-AD3F-89B638EC6CB0}" type="presOf" srcId="{9B3D1BCE-7973-4F1C-B464-0187FFC22CB0}" destId="{AB84797B-26BA-40E2-BD2D-EB6E21B702D2}" srcOrd="0" destOrd="0" presId="urn:microsoft.com/office/officeart/2005/8/layout/cycle5"/>
    <dgm:cxn modelId="{6E86F2BE-2732-4D87-8FD5-32152EADF870}" srcId="{68481844-0531-4253-8131-BF7A7CE7F6A6}" destId="{716D0F53-2D95-4078-8EE2-7E6934D8841A}" srcOrd="2" destOrd="0" parTransId="{C6CA32C2-CD5B-41D7-8D66-283043F59F11}" sibTransId="{20FC2CBA-32BF-48D7-B2C1-EF2A158FBC8E}"/>
    <dgm:cxn modelId="{B21C88C3-3019-4A5D-8476-27A6345CB65F}" type="presOf" srcId="{E3901E45-96AF-4ABA-BF07-E300F17A9E6B}" destId="{A658EC83-BEB4-4DA7-AB0A-65F130BA8EE6}" srcOrd="0" destOrd="0" presId="urn:microsoft.com/office/officeart/2005/8/layout/cycle5"/>
    <dgm:cxn modelId="{413CC5D2-ADB1-4784-8080-60C1465D70FB}" srcId="{68481844-0531-4253-8131-BF7A7CE7F6A6}" destId="{083C4484-2832-4D41-8FBE-31A8E5CB99AF}" srcOrd="4" destOrd="0" parTransId="{F08DD409-561B-4F6F-892C-668389C3C5A4}" sibTransId="{39D97D84-525A-4A1D-AEDD-CB8BDFCD599C}"/>
    <dgm:cxn modelId="{A5604EDA-D48E-4724-9C8D-2F991DA2D5BD}" type="presOf" srcId="{20FC2CBA-32BF-48D7-B2C1-EF2A158FBC8E}" destId="{6BAACAF6-771B-48B8-9D1C-D94890360754}" srcOrd="0" destOrd="0" presId="urn:microsoft.com/office/officeart/2005/8/layout/cycle5"/>
    <dgm:cxn modelId="{53ACBA8B-025A-420B-A23B-49954E454EF2}" type="presParOf" srcId="{2B854CF4-4C73-4532-A1DD-40331103371B}" destId="{E98C2B0D-206A-4E58-99B1-D0604363437D}" srcOrd="0" destOrd="0" presId="urn:microsoft.com/office/officeart/2005/8/layout/cycle5"/>
    <dgm:cxn modelId="{636B53D1-85AA-451C-BC8B-37FE7A5CB1B2}" type="presParOf" srcId="{2B854CF4-4C73-4532-A1DD-40331103371B}" destId="{E772D276-B877-4E9B-85AE-92A1D32FEC82}" srcOrd="1" destOrd="0" presId="urn:microsoft.com/office/officeart/2005/8/layout/cycle5"/>
    <dgm:cxn modelId="{AB03F21B-F0A3-40C1-B940-E58FFD3B09DB}" type="presParOf" srcId="{2B854CF4-4C73-4532-A1DD-40331103371B}" destId="{1E53DB24-C8B3-4529-B9F8-3889ECCD9359}" srcOrd="2" destOrd="0" presId="urn:microsoft.com/office/officeart/2005/8/layout/cycle5"/>
    <dgm:cxn modelId="{718D2985-BA06-4D20-A934-C1781C5993C3}" type="presParOf" srcId="{2B854CF4-4C73-4532-A1DD-40331103371B}" destId="{5CC2EEA2-05E3-4132-BABF-ADF8F3CCEB87}" srcOrd="3" destOrd="0" presId="urn:microsoft.com/office/officeart/2005/8/layout/cycle5"/>
    <dgm:cxn modelId="{125BEF50-C249-45D1-9747-1EDC7869BB6A}" type="presParOf" srcId="{2B854CF4-4C73-4532-A1DD-40331103371B}" destId="{3F830849-8FC9-43B2-A121-02C1DC6F9469}" srcOrd="4" destOrd="0" presId="urn:microsoft.com/office/officeart/2005/8/layout/cycle5"/>
    <dgm:cxn modelId="{1CCDFEE0-A0A4-48A2-AC5B-6929487B68CF}" type="presParOf" srcId="{2B854CF4-4C73-4532-A1DD-40331103371B}" destId="{B1F277F2-E2DD-4DD3-BB8F-4F2A46057C22}" srcOrd="5" destOrd="0" presId="urn:microsoft.com/office/officeart/2005/8/layout/cycle5"/>
    <dgm:cxn modelId="{DFE2C65A-5B10-4816-9A23-2610F28E0D61}" type="presParOf" srcId="{2B854CF4-4C73-4532-A1DD-40331103371B}" destId="{DDE9ED71-48CA-4152-8B34-242D3A638FE0}" srcOrd="6" destOrd="0" presId="urn:microsoft.com/office/officeart/2005/8/layout/cycle5"/>
    <dgm:cxn modelId="{8B142579-C468-4229-B1C6-840DF28A379E}" type="presParOf" srcId="{2B854CF4-4C73-4532-A1DD-40331103371B}" destId="{601CFAB5-5009-432F-9287-E96433FE1D50}" srcOrd="7" destOrd="0" presId="urn:microsoft.com/office/officeart/2005/8/layout/cycle5"/>
    <dgm:cxn modelId="{6E8F3475-6486-4ACC-BFF5-DDD22034B8AE}" type="presParOf" srcId="{2B854CF4-4C73-4532-A1DD-40331103371B}" destId="{6BAACAF6-771B-48B8-9D1C-D94890360754}" srcOrd="8" destOrd="0" presId="urn:microsoft.com/office/officeart/2005/8/layout/cycle5"/>
    <dgm:cxn modelId="{F07F0C44-C5A7-427C-A00E-74F94C2583C8}" type="presParOf" srcId="{2B854CF4-4C73-4532-A1DD-40331103371B}" destId="{A658EC83-BEB4-4DA7-AB0A-65F130BA8EE6}" srcOrd="9" destOrd="0" presId="urn:microsoft.com/office/officeart/2005/8/layout/cycle5"/>
    <dgm:cxn modelId="{94102E6C-12B5-4646-A677-E07C33B8F971}" type="presParOf" srcId="{2B854CF4-4C73-4532-A1DD-40331103371B}" destId="{3848C536-8962-4047-9003-119BEA3DEEB1}" srcOrd="10" destOrd="0" presId="urn:microsoft.com/office/officeart/2005/8/layout/cycle5"/>
    <dgm:cxn modelId="{1272CBEB-2952-440B-B6E8-D66C9407E81E}" type="presParOf" srcId="{2B854CF4-4C73-4532-A1DD-40331103371B}" destId="{AB84797B-26BA-40E2-BD2D-EB6E21B702D2}" srcOrd="11" destOrd="0" presId="urn:microsoft.com/office/officeart/2005/8/layout/cycle5"/>
    <dgm:cxn modelId="{3F391E30-DC42-40B1-988F-026C50644A59}" type="presParOf" srcId="{2B854CF4-4C73-4532-A1DD-40331103371B}" destId="{21E2166E-F5E8-4489-81A0-8FD26E18CA53}" srcOrd="12" destOrd="0" presId="urn:microsoft.com/office/officeart/2005/8/layout/cycle5"/>
    <dgm:cxn modelId="{5E487FA2-873D-4813-8D5F-E876CAF17105}" type="presParOf" srcId="{2B854CF4-4C73-4532-A1DD-40331103371B}" destId="{C25DA004-5264-48B6-8D8B-98223B9A1413}" srcOrd="13" destOrd="0" presId="urn:microsoft.com/office/officeart/2005/8/layout/cycle5"/>
    <dgm:cxn modelId="{B6177338-4A51-4E84-8A1C-259AB10109A2}" type="presParOf" srcId="{2B854CF4-4C73-4532-A1DD-40331103371B}" destId="{ACC2FAA8-B72F-4828-B9A2-4EFEF8F732CD}" srcOrd="14" destOrd="0" presId="urn:microsoft.com/office/officeart/2005/8/layout/cycle5"/>
    <dgm:cxn modelId="{CD40F345-D09D-4DE3-AFDE-BE851E23A9B8}" type="presParOf" srcId="{2B854CF4-4C73-4532-A1DD-40331103371B}" destId="{E145A138-5DCE-45D1-BB52-45020BDFFFB1}" srcOrd="15" destOrd="0" presId="urn:microsoft.com/office/officeart/2005/8/layout/cycle5"/>
    <dgm:cxn modelId="{975A2254-8247-4DF6-812E-C0F46C34F1C3}" type="presParOf" srcId="{2B854CF4-4C73-4532-A1DD-40331103371B}" destId="{86537EDB-4E03-4044-A619-C2725802C484}" srcOrd="16" destOrd="0" presId="urn:microsoft.com/office/officeart/2005/8/layout/cycle5"/>
    <dgm:cxn modelId="{F7A7F419-2070-492F-B577-8641AE6E4C8C}" type="presParOf" srcId="{2B854CF4-4C73-4532-A1DD-40331103371B}" destId="{C8F3D333-C9AB-4DB5-A7C4-228C6B696828}"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C2B0D-206A-4E58-99B1-D0604363437D}">
      <dsp:nvSpPr>
        <dsp:cNvPr id="0" name=""/>
        <dsp:cNvSpPr/>
      </dsp:nvSpPr>
      <dsp:spPr>
        <a:xfrm>
          <a:off x="3264313" y="0"/>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Teamwork</a:t>
          </a:r>
        </a:p>
      </dsp:txBody>
      <dsp:txXfrm>
        <a:off x="3305058" y="40745"/>
        <a:ext cx="1202613" cy="753177"/>
      </dsp:txXfrm>
    </dsp:sp>
    <dsp:sp modelId="{1E53DB24-C8B3-4529-B9F8-3889ECCD9359}">
      <dsp:nvSpPr>
        <dsp:cNvPr id="0" name=""/>
        <dsp:cNvSpPr/>
      </dsp:nvSpPr>
      <dsp:spPr>
        <a:xfrm>
          <a:off x="1909409" y="415966"/>
          <a:ext cx="3932965" cy="3932965"/>
        </a:xfrm>
        <a:custGeom>
          <a:avLst/>
          <a:gdLst/>
          <a:ahLst/>
          <a:cxnLst/>
          <a:rect l="0" t="0" r="0" b="0"/>
          <a:pathLst>
            <a:path>
              <a:moveTo>
                <a:pt x="2794483" y="182815"/>
              </a:moveTo>
              <a:arcTo wR="1966482" hR="1966482" stAng="17694079" swAng="89398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CC2EEA2-05E3-4132-BABF-ADF8F3CCEB87}">
      <dsp:nvSpPr>
        <dsp:cNvPr id="0" name=""/>
        <dsp:cNvSpPr/>
      </dsp:nvSpPr>
      <dsp:spPr>
        <a:xfrm>
          <a:off x="4939798" y="984771"/>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Professionalism </a:t>
          </a:r>
        </a:p>
      </dsp:txBody>
      <dsp:txXfrm>
        <a:off x="4980543" y="1025516"/>
        <a:ext cx="1202613" cy="753177"/>
      </dsp:txXfrm>
    </dsp:sp>
    <dsp:sp modelId="{B1F277F2-E2DD-4DD3-BB8F-4F2A46057C22}">
      <dsp:nvSpPr>
        <dsp:cNvPr id="0" name=""/>
        <dsp:cNvSpPr/>
      </dsp:nvSpPr>
      <dsp:spPr>
        <a:xfrm>
          <a:off x="1912343" y="418863"/>
          <a:ext cx="3932965" cy="3932965"/>
        </a:xfrm>
        <a:custGeom>
          <a:avLst/>
          <a:gdLst/>
          <a:ahLst/>
          <a:cxnLst/>
          <a:rect l="0" t="0" r="0" b="0"/>
          <a:pathLst>
            <a:path>
              <a:moveTo>
                <a:pt x="3902312" y="1620628"/>
              </a:moveTo>
              <a:arcTo wR="1966482" hR="1966482" stAng="20992228" swAng="121554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DE9ED71-48CA-4152-8B34-242D3A638FE0}">
      <dsp:nvSpPr>
        <dsp:cNvPr id="0" name=""/>
        <dsp:cNvSpPr/>
      </dsp:nvSpPr>
      <dsp:spPr>
        <a:xfrm>
          <a:off x="4939798" y="2951254"/>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Communication skills </a:t>
          </a:r>
        </a:p>
      </dsp:txBody>
      <dsp:txXfrm>
        <a:off x="4980543" y="2991999"/>
        <a:ext cx="1202613" cy="753177"/>
      </dsp:txXfrm>
    </dsp:sp>
    <dsp:sp modelId="{6BAACAF6-771B-48B8-9D1C-D94890360754}">
      <dsp:nvSpPr>
        <dsp:cNvPr id="0" name=""/>
        <dsp:cNvSpPr/>
      </dsp:nvSpPr>
      <dsp:spPr>
        <a:xfrm>
          <a:off x="1912343" y="418863"/>
          <a:ext cx="3932965" cy="3932965"/>
        </a:xfrm>
        <a:custGeom>
          <a:avLst/>
          <a:gdLst/>
          <a:ahLst/>
          <a:cxnLst/>
          <a:rect l="0" t="0" r="0" b="0"/>
          <a:pathLst>
            <a:path>
              <a:moveTo>
                <a:pt x="3217862" y="3483421"/>
              </a:moveTo>
              <a:arcTo wR="1966482" hR="1966482" stAng="3028770" swAng="9240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658EC83-BEB4-4DA7-AB0A-65F130BA8EE6}">
      <dsp:nvSpPr>
        <dsp:cNvPr id="0" name=""/>
        <dsp:cNvSpPr/>
      </dsp:nvSpPr>
      <dsp:spPr>
        <a:xfrm>
          <a:off x="3236774" y="3934495"/>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Observational skills</a:t>
          </a:r>
        </a:p>
      </dsp:txBody>
      <dsp:txXfrm>
        <a:off x="3277519" y="3975240"/>
        <a:ext cx="1202613" cy="753177"/>
      </dsp:txXfrm>
    </dsp:sp>
    <dsp:sp modelId="{AB84797B-26BA-40E2-BD2D-EB6E21B702D2}">
      <dsp:nvSpPr>
        <dsp:cNvPr id="0" name=""/>
        <dsp:cNvSpPr/>
      </dsp:nvSpPr>
      <dsp:spPr>
        <a:xfrm>
          <a:off x="1912343" y="418863"/>
          <a:ext cx="3932965" cy="3932965"/>
        </a:xfrm>
        <a:custGeom>
          <a:avLst/>
          <a:gdLst/>
          <a:ahLst/>
          <a:cxnLst/>
          <a:rect l="0" t="0" r="0" b="0"/>
          <a:pathLst>
            <a:path>
              <a:moveTo>
                <a:pt x="1162890" y="3761278"/>
              </a:moveTo>
              <a:arcTo wR="1966482" hR="1966482" stAng="6847183" swAng="9240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1E2166E-F5E8-4489-81A0-8FD26E18CA53}">
      <dsp:nvSpPr>
        <dsp:cNvPr id="0" name=""/>
        <dsp:cNvSpPr/>
      </dsp:nvSpPr>
      <dsp:spPr>
        <a:xfrm>
          <a:off x="1533750" y="2951254"/>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Critical thinking </a:t>
          </a:r>
        </a:p>
      </dsp:txBody>
      <dsp:txXfrm>
        <a:off x="1574495" y="2991999"/>
        <a:ext cx="1202613" cy="753177"/>
      </dsp:txXfrm>
    </dsp:sp>
    <dsp:sp modelId="{ACC2FAA8-B72F-4828-B9A2-4EFEF8F732CD}">
      <dsp:nvSpPr>
        <dsp:cNvPr id="0" name=""/>
        <dsp:cNvSpPr/>
      </dsp:nvSpPr>
      <dsp:spPr>
        <a:xfrm>
          <a:off x="1916020" y="431248"/>
          <a:ext cx="3932965" cy="3932965"/>
        </a:xfrm>
        <a:custGeom>
          <a:avLst/>
          <a:gdLst/>
          <a:ahLst/>
          <a:cxnLst/>
          <a:rect l="0" t="0" r="0" b="0"/>
          <a:pathLst>
            <a:path>
              <a:moveTo>
                <a:pt x="30110" y="2309291"/>
              </a:moveTo>
              <a:arcTo wR="1966482" hR="1966482" stAng="10197633" swAng="116038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145A138-5DCE-45D1-BB52-45020BDFFFB1}">
      <dsp:nvSpPr>
        <dsp:cNvPr id="0" name=""/>
        <dsp:cNvSpPr/>
      </dsp:nvSpPr>
      <dsp:spPr>
        <a:xfrm>
          <a:off x="1514081" y="1033927"/>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Self awareness</a:t>
          </a:r>
        </a:p>
      </dsp:txBody>
      <dsp:txXfrm>
        <a:off x="1554826" y="1074672"/>
        <a:ext cx="1202613" cy="753177"/>
      </dsp:txXfrm>
    </dsp:sp>
    <dsp:sp modelId="{C8F3D333-C9AB-4DB5-A7C4-228C6B696828}">
      <dsp:nvSpPr>
        <dsp:cNvPr id="0" name=""/>
        <dsp:cNvSpPr/>
      </dsp:nvSpPr>
      <dsp:spPr>
        <a:xfrm>
          <a:off x="1928590" y="411627"/>
          <a:ext cx="3932965" cy="3932965"/>
        </a:xfrm>
        <a:custGeom>
          <a:avLst/>
          <a:gdLst/>
          <a:ahLst/>
          <a:cxnLst/>
          <a:rect l="0" t="0" r="0" b="0"/>
          <a:pathLst>
            <a:path>
              <a:moveTo>
                <a:pt x="668570" y="489161"/>
              </a:moveTo>
              <a:arcTo wR="1966482" hR="1966482" stAng="13721929" swAng="1020910"/>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D56D31B-2AEC-4BB8-9D2B-3575CF84E364}" type="datetimeFigureOut">
              <a:rPr lang="en-GB" smtClean="0"/>
              <a:t>07/06/2026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6A8A489-0CC9-4A71-8ACA-CECAB0F717A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7349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56D31B-2AEC-4BB8-9D2B-3575CF84E36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8A489-0CC9-4A71-8ACA-CECAB0F717A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517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56D31B-2AEC-4BB8-9D2B-3575CF84E36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8A489-0CC9-4A71-8ACA-CECAB0F717A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3436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D56D31B-2AEC-4BB8-9D2B-3575CF84E36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A8A489-0CC9-4A71-8ACA-CECAB0F717A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3166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D56D31B-2AEC-4BB8-9D2B-3575CF84E36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A8A489-0CC9-4A71-8ACA-CECAB0F717A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545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D56D31B-2AEC-4BB8-9D2B-3575CF84E36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A8A489-0CC9-4A71-8ACA-CECAB0F717A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137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56D31B-2AEC-4BB8-9D2B-3575CF84E36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A8A489-0CC9-4A71-8ACA-CECAB0F717A7}" type="slidenum">
              <a:rPr lang="en-GB" smtClean="0"/>
              <a:t>‹#›</a:t>
            </a:fld>
            <a:endParaRPr lang="en-GB"/>
          </a:p>
        </p:txBody>
      </p:sp>
    </p:spTree>
    <p:extLst>
      <p:ext uri="{BB962C8B-B14F-4D97-AF65-F5344CB8AC3E}">
        <p14:creationId xmlns:p14="http://schemas.microsoft.com/office/powerpoint/2010/main" val="1313631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D56D31B-2AEC-4BB8-9D2B-3575CF84E36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A8A489-0CC9-4A71-8ACA-CECAB0F717A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0578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D56D31B-2AEC-4BB8-9D2B-3575CF84E364}" type="datetimeFigureOut">
              <a:rPr lang="en-GB" smtClean="0"/>
              <a:t>07/06/2026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26A8A489-0CC9-4A71-8ACA-CECAB0F717A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5495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56D31B-2AEC-4BB8-9D2B-3575CF84E36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8A489-0CC9-4A71-8ACA-CECAB0F717A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61615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56D31B-2AEC-4BB8-9D2B-3575CF84E36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8A489-0CC9-4A71-8ACA-CECAB0F717A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8775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D56D31B-2AEC-4BB8-9D2B-3575CF84E364}" type="datetimeFigureOut">
              <a:rPr lang="en-GB" smtClean="0"/>
              <a:t>07/06/2026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6A8A489-0CC9-4A71-8ACA-CECAB0F717A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18140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bminz.co.nz/training-course/team-leadership/problem-solving-root-cause-analysis/" TargetMode="External"/><Relationship Id="rId7" Type="http://schemas.openxmlformats.org/officeDocument/2006/relationships/hyperlink" Target="https://synergogy.com/5-simple-steps-to-effective-problem-solving/" TargetMode="External"/><Relationship Id="rId2" Type="http://schemas.openxmlformats.org/officeDocument/2006/relationships/hyperlink" Target="https://www.amet-metrology.co.uk/services/training-2/practical-problem-solving/" TargetMode="External"/><Relationship Id="rId1" Type="http://schemas.openxmlformats.org/officeDocument/2006/relationships/slideLayout" Target="../slideLayouts/slideLayout7.xml"/><Relationship Id="rId6" Type="http://schemas.openxmlformats.org/officeDocument/2006/relationships/hyperlink" Target="https://www.learningroutes.in/blog/problem-solving-fundamentals" TargetMode="External"/><Relationship Id="rId5" Type="http://schemas.openxmlformats.org/officeDocument/2006/relationships/hyperlink" Target="https://www.dreamstime.com/stock-photo-taking-care-patient-senior-women-having-medical-treatment-hospital-image7093813" TargetMode="External"/><Relationship Id="rId4" Type="http://schemas.openxmlformats.org/officeDocument/2006/relationships/hyperlink" Target="https://ecampusontario.pressbooks.pub/commbusprofcdn/chapter/group-problem-solvin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england.nhs.uk/long-read/improving-patient-safety-culture-a-practical-guide/" TargetMode="External"/><Relationship Id="rId1" Type="http://schemas.openxmlformats.org/officeDocument/2006/relationships/slideLayout" Target="../slideLayouts/slideLayout7.xml"/><Relationship Id="rId5" Type="http://schemas.openxmlformats.org/officeDocument/2006/relationships/hyperlink" Target="https://bmcpublichealth.biomedcentral.com/articles/10.1186/s12889-018-6283-y" TargetMode="External"/><Relationship Id="rId4" Type="http://schemas.openxmlformats.org/officeDocument/2006/relationships/hyperlink" Target="https://www.shutterstock.com/image-vector/nurse-patient-doctor-takes-care-260nw-1794831115.j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510A-A292-8385-4838-ECEBD1210C23}"/>
              </a:ext>
            </a:extLst>
          </p:cNvPr>
          <p:cNvSpPr>
            <a:spLocks noGrp="1"/>
          </p:cNvSpPr>
          <p:nvPr>
            <p:ph type="ctrTitle"/>
          </p:nvPr>
        </p:nvSpPr>
        <p:spPr/>
        <p:txBody>
          <a:bodyPr>
            <a:noAutofit/>
          </a:bodyPr>
          <a:lstStyle/>
          <a:p>
            <a:r>
              <a:rPr lang="en-GB" sz="2400" dirty="0"/>
              <a:t>Name: Javaria Irfan Hafiza</a:t>
            </a:r>
            <a:br>
              <a:rPr lang="en-GB" sz="2400" dirty="0"/>
            </a:br>
            <a:r>
              <a:rPr lang="en-GB" sz="2400" dirty="0"/>
              <a:t>Student number: 2504716</a:t>
            </a:r>
            <a:br>
              <a:rPr lang="en-GB" sz="2400" dirty="0"/>
            </a:br>
            <a:r>
              <a:rPr lang="en-GB" sz="2400" dirty="0"/>
              <a:t>Module code: LCHS 4009</a:t>
            </a:r>
            <a:br>
              <a:rPr lang="en-GB" sz="2400" dirty="0"/>
            </a:br>
            <a:r>
              <a:rPr lang="en-GB" sz="2400" dirty="0"/>
              <a:t>Module: Professional Development within </a:t>
            </a:r>
            <a:br>
              <a:rPr lang="en-GB" sz="2400" dirty="0"/>
            </a:br>
            <a:r>
              <a:rPr lang="en-GB" sz="2400" dirty="0"/>
              <a:t>Health and Social Care</a:t>
            </a:r>
            <a:br>
              <a:rPr lang="en-GB" sz="2400" dirty="0"/>
            </a:br>
            <a:r>
              <a:rPr lang="en-GB" sz="2400" dirty="0"/>
              <a:t>Lecturer: Wafa Nasir</a:t>
            </a:r>
            <a:br>
              <a:rPr lang="en-GB" sz="2400" dirty="0"/>
            </a:br>
            <a:r>
              <a:rPr lang="en-GB" sz="2400" dirty="0"/>
              <a:t>Self-Awareness presentation </a:t>
            </a:r>
            <a:br>
              <a:rPr lang="en-GB" sz="2400" dirty="0"/>
            </a:br>
            <a:endParaRPr lang="en-GB" sz="2400" dirty="0"/>
          </a:p>
        </p:txBody>
      </p:sp>
      <p:pic>
        <p:nvPicPr>
          <p:cNvPr id="5" name="Picture 4">
            <a:extLst>
              <a:ext uri="{FF2B5EF4-FFF2-40B4-BE49-F238E27FC236}">
                <a16:creationId xmlns:a16="http://schemas.microsoft.com/office/drawing/2014/main" id="{321E6796-B1F8-4B10-E3AA-C375ADF5F89D}"/>
              </a:ext>
            </a:extLst>
          </p:cNvPr>
          <p:cNvPicPr>
            <a:picLocks noChangeAspect="1"/>
          </p:cNvPicPr>
          <p:nvPr/>
        </p:nvPicPr>
        <p:blipFill>
          <a:blip r:embed="rId2"/>
          <a:stretch>
            <a:fillRect/>
          </a:stretch>
        </p:blipFill>
        <p:spPr>
          <a:xfrm>
            <a:off x="10215715" y="0"/>
            <a:ext cx="1887379" cy="1887379"/>
          </a:xfrm>
          <a:prstGeom prst="rect">
            <a:avLst/>
          </a:prstGeom>
        </p:spPr>
      </p:pic>
      <p:pic>
        <p:nvPicPr>
          <p:cNvPr id="7" name="Picture 6">
            <a:extLst>
              <a:ext uri="{FF2B5EF4-FFF2-40B4-BE49-F238E27FC236}">
                <a16:creationId xmlns:a16="http://schemas.microsoft.com/office/drawing/2014/main" id="{4041EB4D-0635-5564-86A0-01DE784F7F7F}"/>
              </a:ext>
            </a:extLst>
          </p:cNvPr>
          <p:cNvPicPr>
            <a:picLocks noChangeAspect="1"/>
          </p:cNvPicPr>
          <p:nvPr/>
        </p:nvPicPr>
        <p:blipFill>
          <a:blip r:embed="rId3"/>
          <a:stretch>
            <a:fillRect/>
          </a:stretch>
        </p:blipFill>
        <p:spPr>
          <a:xfrm>
            <a:off x="393290" y="3224370"/>
            <a:ext cx="11533239" cy="2831332"/>
          </a:xfrm>
          <a:prstGeom prst="rect">
            <a:avLst/>
          </a:prstGeom>
        </p:spPr>
      </p:pic>
      <p:sp>
        <p:nvSpPr>
          <p:cNvPr id="9" name="TextBox 8">
            <a:extLst>
              <a:ext uri="{FF2B5EF4-FFF2-40B4-BE49-F238E27FC236}">
                <a16:creationId xmlns:a16="http://schemas.microsoft.com/office/drawing/2014/main" id="{4F1FC21F-A3B0-A93F-ABC4-52B7764D0CE4}"/>
              </a:ext>
            </a:extLst>
          </p:cNvPr>
          <p:cNvSpPr txBox="1"/>
          <p:nvPr/>
        </p:nvSpPr>
        <p:spPr>
          <a:xfrm>
            <a:off x="10447657" y="3244334"/>
            <a:ext cx="1887379" cy="369332"/>
          </a:xfrm>
          <a:prstGeom prst="rect">
            <a:avLst/>
          </a:prstGeom>
          <a:noFill/>
        </p:spPr>
        <p:txBody>
          <a:bodyPr wrap="square">
            <a:spAutoFit/>
          </a:bodyPr>
          <a:lstStyle/>
          <a:p>
            <a:r>
              <a:rPr lang="en-GB" dirty="0">
                <a:highlight>
                  <a:srgbClr val="C0C0C0"/>
                </a:highlight>
              </a:rPr>
              <a:t>(Maini, 2023).  </a:t>
            </a:r>
          </a:p>
        </p:txBody>
      </p:sp>
    </p:spTree>
    <p:extLst>
      <p:ext uri="{BB962C8B-B14F-4D97-AF65-F5344CB8AC3E}">
        <p14:creationId xmlns:p14="http://schemas.microsoft.com/office/powerpoint/2010/main" val="3839771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066CF1-4B61-244A-773B-2D40F8AF1BEC}"/>
              </a:ext>
            </a:extLst>
          </p:cNvPr>
          <p:cNvSpPr txBox="1"/>
          <p:nvPr/>
        </p:nvSpPr>
        <p:spPr>
          <a:xfrm>
            <a:off x="737419" y="334298"/>
            <a:ext cx="10658168" cy="5509200"/>
          </a:xfrm>
          <a:prstGeom prst="rect">
            <a:avLst/>
          </a:prstGeom>
          <a:noFill/>
        </p:spPr>
        <p:txBody>
          <a:bodyPr wrap="square">
            <a:spAutoFit/>
          </a:bodyPr>
          <a:lstStyle/>
          <a:p>
            <a:endParaRPr lang="en-GB" sz="12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r>
              <a:rPr lang="en-GB" sz="2000" dirty="0">
                <a:solidFill>
                  <a:srgbClr val="FF0000"/>
                </a:solidFill>
                <a:latin typeface="Arial" panose="020B0604020202020204" pitchFamily="34" charset="0"/>
                <a:cs typeface="Arial" panose="020B0604020202020204" pitchFamily="34" charset="0"/>
              </a:rPr>
              <a:t>Problem-solving skills are important in health and social care because professionals must make effective decisions, respond to challenges, and provide appropriate support for individuals with different needs (Skills for Care, 2023).</a:t>
            </a:r>
          </a:p>
          <a:p>
            <a:pPr marL="342900" indent="-342900">
              <a:buFont typeface="Wingdings" panose="05000000000000000000" pitchFamily="2" charset="2"/>
              <a:buChar char="v"/>
            </a:pPr>
            <a:r>
              <a:rPr lang="en-GB" sz="2000" dirty="0">
                <a:solidFill>
                  <a:srgbClr val="FF0000"/>
                </a:solidFill>
                <a:latin typeface="Arial" panose="020B0604020202020204" pitchFamily="34" charset="0"/>
                <a:cs typeface="Arial" panose="020B0604020202020204" pitchFamily="34" charset="0"/>
              </a:rPr>
              <a:t>Critical thinking decision</a:t>
            </a:r>
          </a:p>
          <a:p>
            <a:pPr marL="342900" indent="-342900">
              <a:buFont typeface="Wingdings" panose="05000000000000000000" pitchFamily="2" charset="2"/>
              <a:buChar char="v"/>
            </a:pPr>
            <a:r>
              <a:rPr lang="en-GB" sz="2000" dirty="0">
                <a:solidFill>
                  <a:srgbClr val="FF0000"/>
                </a:solidFill>
                <a:latin typeface="Arial" panose="020B0604020202020204" pitchFamily="34" charset="0"/>
                <a:cs typeface="Arial" panose="020B0604020202020204" pitchFamily="34" charset="0"/>
              </a:rPr>
              <a:t>Making communication</a:t>
            </a:r>
          </a:p>
          <a:p>
            <a:pPr marL="342900" indent="-342900">
              <a:buFont typeface="Wingdings" panose="05000000000000000000" pitchFamily="2" charset="2"/>
              <a:buChar char="v"/>
            </a:pPr>
            <a:r>
              <a:rPr lang="en-GB" sz="2000" dirty="0">
                <a:solidFill>
                  <a:srgbClr val="FF0000"/>
                </a:solidFill>
                <a:latin typeface="Arial" panose="020B0604020202020204" pitchFamily="34" charset="0"/>
                <a:cs typeface="Arial" panose="020B0604020202020204" pitchFamily="34" charset="0"/>
              </a:rPr>
              <a:t>Analysing situations: </a:t>
            </a:r>
          </a:p>
          <a:p>
            <a:pPr marL="342900" indent="-342900">
              <a:buFont typeface="Wingdings" panose="05000000000000000000" pitchFamily="2" charset="2"/>
              <a:buChar char="v"/>
            </a:pPr>
            <a:r>
              <a:rPr lang="en-GB" sz="2000" dirty="0">
                <a:solidFill>
                  <a:srgbClr val="FF0000"/>
                </a:solidFill>
                <a:latin typeface="Arial" panose="020B0604020202020204" pitchFamily="34" charset="0"/>
                <a:cs typeface="Arial" panose="020B0604020202020204" pitchFamily="34" charset="0"/>
              </a:rPr>
              <a:t>Health social care workers use problem-solving every day.</a:t>
            </a:r>
          </a:p>
          <a:p>
            <a:pPr marL="342900" indent="-342900">
              <a:buFont typeface="Wingdings" panose="05000000000000000000" pitchFamily="2" charset="2"/>
              <a:buChar char="v"/>
            </a:pPr>
            <a:endParaRPr lang="en-GB" sz="2000" dirty="0">
              <a:solidFill>
                <a:srgbClr val="FF0000"/>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6E924CD-7673-D46B-8FC6-5B2C15BBCDA6}"/>
              </a:ext>
            </a:extLst>
          </p:cNvPr>
          <p:cNvPicPr>
            <a:picLocks noChangeAspect="1"/>
          </p:cNvPicPr>
          <p:nvPr/>
        </p:nvPicPr>
        <p:blipFill>
          <a:blip r:embed="rId2"/>
          <a:stretch>
            <a:fillRect/>
          </a:stretch>
        </p:blipFill>
        <p:spPr>
          <a:xfrm>
            <a:off x="952500" y="-1"/>
            <a:ext cx="10287000" cy="3295859"/>
          </a:xfrm>
          <a:prstGeom prst="rect">
            <a:avLst/>
          </a:prstGeom>
        </p:spPr>
      </p:pic>
      <p:sp>
        <p:nvSpPr>
          <p:cNvPr id="9" name="TextBox 8">
            <a:extLst>
              <a:ext uri="{FF2B5EF4-FFF2-40B4-BE49-F238E27FC236}">
                <a16:creationId xmlns:a16="http://schemas.microsoft.com/office/drawing/2014/main" id="{31A8F462-495B-6B49-DCE4-85A32C522557}"/>
              </a:ext>
            </a:extLst>
          </p:cNvPr>
          <p:cNvSpPr txBox="1"/>
          <p:nvPr/>
        </p:nvSpPr>
        <p:spPr>
          <a:xfrm>
            <a:off x="3050458" y="2976405"/>
            <a:ext cx="6100916" cy="369332"/>
          </a:xfrm>
          <a:prstGeom prst="rect">
            <a:avLst/>
          </a:prstGeom>
          <a:noFill/>
        </p:spPr>
        <p:txBody>
          <a:bodyPr wrap="square">
            <a:spAutoFit/>
          </a:bodyPr>
          <a:lstStyle/>
          <a:p>
            <a:r>
              <a:rPr lang="en-GB" dirty="0"/>
              <a:t>(Amet Metrology, 2026).</a:t>
            </a:r>
          </a:p>
        </p:txBody>
      </p:sp>
    </p:spTree>
    <p:extLst>
      <p:ext uri="{BB962C8B-B14F-4D97-AF65-F5344CB8AC3E}">
        <p14:creationId xmlns:p14="http://schemas.microsoft.com/office/powerpoint/2010/main" val="1764649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151CF7-CC89-3631-196E-2A383BEAB1D8}"/>
              </a:ext>
            </a:extLst>
          </p:cNvPr>
          <p:cNvSpPr txBox="1"/>
          <p:nvPr/>
        </p:nvSpPr>
        <p:spPr>
          <a:xfrm>
            <a:off x="175051" y="913104"/>
            <a:ext cx="6961239" cy="4093428"/>
          </a:xfrm>
          <a:prstGeom prst="rect">
            <a:avLst/>
          </a:prstGeom>
          <a:noFill/>
        </p:spPr>
        <p:txBody>
          <a:bodyPr wrap="square" rtlCol="0">
            <a:spAutoFit/>
          </a:bodyPr>
          <a:lstStyle/>
          <a:p>
            <a:r>
              <a:rPr lang="en-GB" sz="2000" b="1" dirty="0">
                <a:solidFill>
                  <a:schemeClr val="accent4"/>
                </a:solidFill>
                <a:latin typeface="Arial" panose="020B0604020202020204" pitchFamily="34" charset="0"/>
                <a:cs typeface="Arial" panose="020B0604020202020204" pitchFamily="34" charset="0"/>
              </a:rPr>
              <a:t>Problem solving helps professionals:                                                            </a:t>
            </a:r>
          </a:p>
          <a:p>
            <a:endParaRPr lang="en-GB" sz="2000" dirty="0">
              <a:solidFill>
                <a:schemeClr val="accent4"/>
              </a:solidFill>
              <a:latin typeface="Arial" panose="020B0604020202020204" pitchFamily="34" charset="0"/>
              <a:cs typeface="Arial" panose="020B0604020202020204" pitchFamily="34" charset="0"/>
            </a:endParaRP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Provide safe and effective care</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Reduce risks and mistakes </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respond quickly in emergencies</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Improve teamwork and communication</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Support person-centred care</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 make informed decisions.</a:t>
            </a:r>
          </a:p>
          <a:p>
            <a:endParaRPr lang="en-GB" sz="2000" dirty="0">
              <a:solidFill>
                <a:schemeClr val="accent4"/>
              </a:solidFill>
              <a:latin typeface="Arial" panose="020B0604020202020204" pitchFamily="34" charset="0"/>
              <a:cs typeface="Arial" panose="020B0604020202020204" pitchFamily="34" charset="0"/>
            </a:endParaRPr>
          </a:p>
          <a:p>
            <a:r>
              <a:rPr lang="en-GB" sz="2000" dirty="0">
                <a:solidFill>
                  <a:schemeClr val="accent4"/>
                </a:solidFill>
                <a:latin typeface="Arial" panose="020B0604020202020204" pitchFamily="34" charset="0"/>
                <a:cs typeface="Arial" panose="020B0604020202020204" pitchFamily="34" charset="0"/>
              </a:rPr>
              <a:t>“Effective problem solving supports safe decision-making, improves teamwork, and helps professionals respond appropriately to complex care situations” (NHS England, 2022).</a:t>
            </a:r>
          </a:p>
        </p:txBody>
      </p:sp>
      <p:sp>
        <p:nvSpPr>
          <p:cNvPr id="6" name="TextBox 5">
            <a:extLst>
              <a:ext uri="{FF2B5EF4-FFF2-40B4-BE49-F238E27FC236}">
                <a16:creationId xmlns:a16="http://schemas.microsoft.com/office/drawing/2014/main" id="{0127BF01-3910-3A05-11DC-CAE651F8C1CC}"/>
              </a:ext>
            </a:extLst>
          </p:cNvPr>
          <p:cNvSpPr txBox="1"/>
          <p:nvPr/>
        </p:nvSpPr>
        <p:spPr>
          <a:xfrm>
            <a:off x="7914967" y="3148469"/>
            <a:ext cx="3254477" cy="369332"/>
          </a:xfrm>
          <a:prstGeom prst="rect">
            <a:avLst/>
          </a:prstGeom>
          <a:noFill/>
        </p:spPr>
        <p:txBody>
          <a:bodyPr wrap="square">
            <a:spAutoFit/>
          </a:bodyPr>
          <a:lstStyle/>
          <a:p>
            <a:r>
              <a:rPr lang="en-GB" dirty="0"/>
              <a:t>(Learning Routes, 2025).</a:t>
            </a:r>
          </a:p>
        </p:txBody>
      </p:sp>
      <p:pic>
        <p:nvPicPr>
          <p:cNvPr id="8" name="Picture 7">
            <a:extLst>
              <a:ext uri="{FF2B5EF4-FFF2-40B4-BE49-F238E27FC236}">
                <a16:creationId xmlns:a16="http://schemas.microsoft.com/office/drawing/2014/main" id="{D00789BC-A34D-2AF7-1531-36F5C433E30E}"/>
              </a:ext>
            </a:extLst>
          </p:cNvPr>
          <p:cNvPicPr>
            <a:picLocks noChangeAspect="1"/>
          </p:cNvPicPr>
          <p:nvPr/>
        </p:nvPicPr>
        <p:blipFill>
          <a:blip r:embed="rId2"/>
          <a:stretch>
            <a:fillRect/>
          </a:stretch>
        </p:blipFill>
        <p:spPr>
          <a:xfrm>
            <a:off x="7968904" y="1002439"/>
            <a:ext cx="4048045" cy="2072599"/>
          </a:xfrm>
          <a:prstGeom prst="rect">
            <a:avLst/>
          </a:prstGeom>
        </p:spPr>
      </p:pic>
    </p:spTree>
    <p:extLst>
      <p:ext uri="{BB962C8B-B14F-4D97-AF65-F5344CB8AC3E}">
        <p14:creationId xmlns:p14="http://schemas.microsoft.com/office/powerpoint/2010/main" val="298927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7C8A4B-3697-6A06-1180-07045F235029}"/>
              </a:ext>
            </a:extLst>
          </p:cNvPr>
          <p:cNvSpPr txBox="1"/>
          <p:nvPr/>
        </p:nvSpPr>
        <p:spPr>
          <a:xfrm>
            <a:off x="334297" y="383459"/>
            <a:ext cx="9694607" cy="563231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Example:</a:t>
            </a:r>
          </a:p>
          <a:p>
            <a:endParaRPr lang="en-GB" sz="2000" dirty="0">
              <a:latin typeface="Arial" panose="020B0604020202020204" pitchFamily="34" charset="0"/>
              <a:cs typeface="Arial" panose="020B0604020202020204" pitchFamily="34" charset="0"/>
            </a:endParaRPr>
          </a:p>
          <a:p>
            <a:r>
              <a:rPr lang="en-GB" sz="2000" dirty="0">
                <a:solidFill>
                  <a:schemeClr val="accent2">
                    <a:lumMod val="75000"/>
                  </a:schemeClr>
                </a:solidFill>
                <a:latin typeface="Arial" panose="020B0604020202020204" pitchFamily="34" charset="0"/>
                <a:cs typeface="Arial" panose="020B0604020202020204" pitchFamily="34" charset="0"/>
              </a:rPr>
              <a:t>A care worker notices that an elderly resident:                </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refuses food</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becomes confused</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appears withdrawn</a:t>
            </a:r>
          </a:p>
          <a:p>
            <a:r>
              <a:rPr lang="en-GB" sz="2000" b="1" dirty="0">
                <a:solidFill>
                  <a:schemeClr val="accent2">
                    <a:lumMod val="75000"/>
                  </a:schemeClr>
                </a:solidFill>
                <a:latin typeface="Arial" panose="020B0604020202020204" pitchFamily="34" charset="0"/>
                <a:cs typeface="Arial" panose="020B0604020202020204" pitchFamily="34" charset="0"/>
              </a:rPr>
              <a:t>The care worker:</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observes and records changes</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informs senior staff</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communicates with healthcare professionals</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checks for possible causes</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provides emotional support</a:t>
            </a:r>
          </a:p>
          <a:p>
            <a:endParaRPr lang="en-GB" sz="2000" dirty="0">
              <a:solidFill>
                <a:schemeClr val="accent2">
                  <a:lumMod val="75000"/>
                </a:schemeClr>
              </a:solidFill>
              <a:latin typeface="Arial" panose="020B0604020202020204" pitchFamily="34" charset="0"/>
              <a:cs typeface="Arial" panose="020B0604020202020204" pitchFamily="34" charset="0"/>
            </a:endParaRPr>
          </a:p>
          <a:p>
            <a:r>
              <a:rPr lang="en-GB" sz="2000" b="1" dirty="0">
                <a:solidFill>
                  <a:schemeClr val="accent2">
                    <a:lumMod val="75000"/>
                  </a:schemeClr>
                </a:solidFill>
                <a:latin typeface="Arial" panose="020B0604020202020204" pitchFamily="34" charset="0"/>
                <a:cs typeface="Arial" panose="020B0604020202020204" pitchFamily="34" charset="0"/>
              </a:rPr>
              <a:t>Outcome </a:t>
            </a:r>
          </a:p>
          <a:p>
            <a:pPr marL="285750" indent="-285750">
              <a:buFont typeface="Arial" panose="020B0604020202020204" pitchFamily="34" charset="0"/>
              <a:buChar char="•"/>
            </a:pPr>
            <a:endParaRPr lang="en-GB" sz="20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Early intervention improves the resident’s wellbeing. </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Appropriate care and treatment are provided.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5F080FC-8F54-C1B9-7C67-975C287B179A}"/>
              </a:ext>
            </a:extLst>
          </p:cNvPr>
          <p:cNvPicPr>
            <a:picLocks noChangeAspect="1"/>
          </p:cNvPicPr>
          <p:nvPr/>
        </p:nvPicPr>
        <p:blipFill>
          <a:blip r:embed="rId2"/>
          <a:stretch>
            <a:fillRect/>
          </a:stretch>
        </p:blipFill>
        <p:spPr>
          <a:xfrm>
            <a:off x="7941621" y="0"/>
            <a:ext cx="4174566" cy="2786523"/>
          </a:xfrm>
          <a:prstGeom prst="rect">
            <a:avLst/>
          </a:prstGeom>
        </p:spPr>
      </p:pic>
      <p:pic>
        <p:nvPicPr>
          <p:cNvPr id="6" name="Picture 5">
            <a:extLst>
              <a:ext uri="{FF2B5EF4-FFF2-40B4-BE49-F238E27FC236}">
                <a16:creationId xmlns:a16="http://schemas.microsoft.com/office/drawing/2014/main" id="{AAB527B7-80AD-6437-141E-6BD32F2CE967}"/>
              </a:ext>
            </a:extLst>
          </p:cNvPr>
          <p:cNvPicPr>
            <a:picLocks noChangeAspect="1"/>
          </p:cNvPicPr>
          <p:nvPr/>
        </p:nvPicPr>
        <p:blipFill>
          <a:blip r:embed="rId3"/>
          <a:stretch>
            <a:fillRect/>
          </a:stretch>
        </p:blipFill>
        <p:spPr>
          <a:xfrm>
            <a:off x="7941621" y="2947297"/>
            <a:ext cx="4174566" cy="2667000"/>
          </a:xfrm>
          <a:prstGeom prst="rect">
            <a:avLst/>
          </a:prstGeom>
        </p:spPr>
      </p:pic>
      <p:sp>
        <p:nvSpPr>
          <p:cNvPr id="8" name="TextBox 7">
            <a:extLst>
              <a:ext uri="{FF2B5EF4-FFF2-40B4-BE49-F238E27FC236}">
                <a16:creationId xmlns:a16="http://schemas.microsoft.com/office/drawing/2014/main" id="{8B0C4A91-A943-BF47-4C91-075A73DCB955}"/>
              </a:ext>
            </a:extLst>
          </p:cNvPr>
          <p:cNvSpPr txBox="1"/>
          <p:nvPr/>
        </p:nvSpPr>
        <p:spPr>
          <a:xfrm>
            <a:off x="10028904" y="2492506"/>
            <a:ext cx="6100916" cy="369332"/>
          </a:xfrm>
          <a:prstGeom prst="rect">
            <a:avLst/>
          </a:prstGeom>
          <a:noFill/>
        </p:spPr>
        <p:txBody>
          <a:bodyPr wrap="square">
            <a:spAutoFit/>
          </a:bodyPr>
          <a:lstStyle/>
          <a:p>
            <a:r>
              <a:rPr lang="en-GB" dirty="0"/>
              <a:t>(</a:t>
            </a:r>
            <a:r>
              <a:rPr lang="en-GB" dirty="0" err="1"/>
              <a:t>Dreamstime</a:t>
            </a:r>
            <a:r>
              <a:rPr lang="en-GB" dirty="0"/>
              <a:t>, n.d.)</a:t>
            </a:r>
          </a:p>
        </p:txBody>
      </p:sp>
      <p:sp>
        <p:nvSpPr>
          <p:cNvPr id="10" name="TextBox 9">
            <a:extLst>
              <a:ext uri="{FF2B5EF4-FFF2-40B4-BE49-F238E27FC236}">
                <a16:creationId xmlns:a16="http://schemas.microsoft.com/office/drawing/2014/main" id="{DFB7BFF7-718F-604D-1672-4F323A9E4827}"/>
              </a:ext>
            </a:extLst>
          </p:cNvPr>
          <p:cNvSpPr txBox="1"/>
          <p:nvPr/>
        </p:nvSpPr>
        <p:spPr>
          <a:xfrm>
            <a:off x="9746902" y="5094335"/>
            <a:ext cx="2549768" cy="369332"/>
          </a:xfrm>
          <a:prstGeom prst="rect">
            <a:avLst/>
          </a:prstGeom>
          <a:noFill/>
        </p:spPr>
        <p:txBody>
          <a:bodyPr wrap="square">
            <a:spAutoFit/>
          </a:bodyPr>
          <a:lstStyle/>
          <a:p>
            <a:r>
              <a:rPr lang="en-GB" dirty="0"/>
              <a:t>Shutterstock, 2026.)</a:t>
            </a:r>
          </a:p>
        </p:txBody>
      </p:sp>
    </p:spTree>
    <p:extLst>
      <p:ext uri="{BB962C8B-B14F-4D97-AF65-F5344CB8AC3E}">
        <p14:creationId xmlns:p14="http://schemas.microsoft.com/office/powerpoint/2010/main" val="321548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0588F0-38A5-7FB1-832A-59A8F15A39C2}"/>
              </a:ext>
            </a:extLst>
          </p:cNvPr>
          <p:cNvPicPr>
            <a:picLocks noChangeAspect="1"/>
          </p:cNvPicPr>
          <p:nvPr/>
        </p:nvPicPr>
        <p:blipFill>
          <a:blip r:embed="rId2"/>
          <a:stretch>
            <a:fillRect/>
          </a:stretch>
        </p:blipFill>
        <p:spPr>
          <a:xfrm>
            <a:off x="0" y="0"/>
            <a:ext cx="12123174" cy="3142177"/>
          </a:xfrm>
          <a:prstGeom prst="rect">
            <a:avLst/>
          </a:prstGeom>
        </p:spPr>
      </p:pic>
      <p:sp>
        <p:nvSpPr>
          <p:cNvPr id="7" name="TextBox 6">
            <a:extLst>
              <a:ext uri="{FF2B5EF4-FFF2-40B4-BE49-F238E27FC236}">
                <a16:creationId xmlns:a16="http://schemas.microsoft.com/office/drawing/2014/main" id="{2CCD62B1-430B-F368-BE8F-80960E5FE096}"/>
              </a:ext>
            </a:extLst>
          </p:cNvPr>
          <p:cNvSpPr txBox="1"/>
          <p:nvPr/>
        </p:nvSpPr>
        <p:spPr>
          <a:xfrm>
            <a:off x="479808" y="3142178"/>
            <a:ext cx="10151347" cy="2308324"/>
          </a:xfrm>
          <a:prstGeom prst="rect">
            <a:avLst/>
          </a:prstGeom>
          <a:noFill/>
        </p:spPr>
        <p:txBody>
          <a:bodyPr wrap="square">
            <a:spAutoFit/>
          </a:bodyPr>
          <a:lstStyle/>
          <a:p>
            <a:r>
              <a:rPr lang="en-GB" b="1" dirty="0">
                <a:solidFill>
                  <a:srgbClr val="C00000"/>
                </a:solidFill>
                <a:latin typeface="Arial" panose="020B0604020202020204" pitchFamily="34" charset="0"/>
                <a:cs typeface="Arial" panose="020B0604020202020204" pitchFamily="34" charset="0"/>
              </a:rPr>
              <a:t>Problem-Solving Technique Used</a:t>
            </a:r>
          </a:p>
          <a:p>
            <a:r>
              <a:rPr lang="en-GB" dirty="0">
                <a:solidFill>
                  <a:srgbClr val="D60093"/>
                </a:solidFill>
                <a:latin typeface="Arial" panose="020B0604020202020204" pitchFamily="34" charset="0"/>
                <a:cs typeface="Arial" panose="020B0604020202020204" pitchFamily="34" charset="0"/>
              </a:rPr>
              <a:t>Example from Care Home Problem:</a:t>
            </a:r>
          </a:p>
          <a:p>
            <a:r>
              <a:rPr lang="en-GB" dirty="0">
                <a:solidFill>
                  <a:srgbClr val="D60093"/>
                </a:solidFill>
                <a:latin typeface="Arial" panose="020B0604020202020204" pitchFamily="34" charset="0"/>
                <a:cs typeface="Arial" panose="020B0604020202020204" pitchFamily="34" charset="0"/>
              </a:rPr>
              <a:t> Resident stopped eating and appeared confused</a:t>
            </a:r>
          </a:p>
          <a:p>
            <a:r>
              <a:rPr lang="en-GB" dirty="0">
                <a:solidFill>
                  <a:srgbClr val="D60093"/>
                </a:solidFill>
                <a:latin typeface="Arial" panose="020B0604020202020204" pitchFamily="34" charset="0"/>
                <a:cs typeface="Arial" panose="020B0604020202020204" pitchFamily="34" charset="0"/>
              </a:rPr>
              <a:t>• Why? → Lost interest in food</a:t>
            </a:r>
          </a:p>
          <a:p>
            <a:r>
              <a:rPr lang="en-GB" dirty="0">
                <a:solidFill>
                  <a:srgbClr val="D60093"/>
                </a:solidFill>
                <a:latin typeface="Arial" panose="020B0604020202020204" pitchFamily="34" charset="0"/>
                <a:cs typeface="Arial" panose="020B0604020202020204" pitchFamily="34" charset="0"/>
              </a:rPr>
              <a:t>• Why? → Appeared unwell and withdrawn</a:t>
            </a:r>
          </a:p>
          <a:p>
            <a:r>
              <a:rPr lang="en-GB" dirty="0">
                <a:solidFill>
                  <a:srgbClr val="D60093"/>
                </a:solidFill>
                <a:latin typeface="Arial" panose="020B0604020202020204" pitchFamily="34" charset="0"/>
                <a:cs typeface="Arial" panose="020B0604020202020204" pitchFamily="34" charset="0"/>
              </a:rPr>
              <a:t>• Why? → Possible underlying health issue</a:t>
            </a:r>
          </a:p>
          <a:p>
            <a:r>
              <a:rPr lang="en-GB" dirty="0">
                <a:solidFill>
                  <a:srgbClr val="D60093"/>
                </a:solidFill>
                <a:latin typeface="Arial" panose="020B0604020202020204" pitchFamily="34" charset="0"/>
                <a:cs typeface="Arial" panose="020B0604020202020204" pitchFamily="34" charset="0"/>
              </a:rPr>
              <a:t>• Why? → Infection, medication side effects, or emotional distress</a:t>
            </a:r>
          </a:p>
          <a:p>
            <a:r>
              <a:rPr lang="en-GB" dirty="0">
                <a:solidFill>
                  <a:srgbClr val="D60093"/>
                </a:solidFill>
                <a:latin typeface="Arial" panose="020B0604020202020204" pitchFamily="34" charset="0"/>
                <a:cs typeface="Arial" panose="020B0604020202020204" pitchFamily="34" charset="0"/>
              </a:rPr>
              <a:t>• Outcome → Reported concerns and arranged assessment</a:t>
            </a:r>
          </a:p>
        </p:txBody>
      </p:sp>
      <p:sp>
        <p:nvSpPr>
          <p:cNvPr id="9" name="TextBox 8">
            <a:extLst>
              <a:ext uri="{FF2B5EF4-FFF2-40B4-BE49-F238E27FC236}">
                <a16:creationId xmlns:a16="http://schemas.microsoft.com/office/drawing/2014/main" id="{BA5FB44D-1B5E-2E53-C00F-53F2E3955BC5}"/>
              </a:ext>
            </a:extLst>
          </p:cNvPr>
          <p:cNvSpPr txBox="1"/>
          <p:nvPr/>
        </p:nvSpPr>
        <p:spPr>
          <a:xfrm>
            <a:off x="10274710" y="3069493"/>
            <a:ext cx="1696076" cy="369332"/>
          </a:xfrm>
          <a:prstGeom prst="rect">
            <a:avLst/>
          </a:prstGeom>
          <a:noFill/>
        </p:spPr>
        <p:txBody>
          <a:bodyPr wrap="square">
            <a:spAutoFit/>
          </a:bodyPr>
          <a:lstStyle/>
          <a:p>
            <a:r>
              <a:rPr lang="en-GB" dirty="0"/>
              <a:t>(BMINZ, 2026).</a:t>
            </a:r>
          </a:p>
        </p:txBody>
      </p:sp>
    </p:spTree>
    <p:extLst>
      <p:ext uri="{BB962C8B-B14F-4D97-AF65-F5344CB8AC3E}">
        <p14:creationId xmlns:p14="http://schemas.microsoft.com/office/powerpoint/2010/main" val="1449242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D69FC6-08B5-2A03-ABDA-CC3E4911470D}"/>
              </a:ext>
            </a:extLst>
          </p:cNvPr>
          <p:cNvSpPr txBox="1"/>
          <p:nvPr/>
        </p:nvSpPr>
        <p:spPr>
          <a:xfrm>
            <a:off x="196646" y="314633"/>
            <a:ext cx="10264877" cy="707886"/>
          </a:xfrm>
          <a:prstGeom prst="rect">
            <a:avLst/>
          </a:prstGeom>
          <a:noFill/>
        </p:spPr>
        <p:txBody>
          <a:bodyPr wrap="square" rtlCol="0">
            <a:spAutoFit/>
          </a:bodyPr>
          <a:lstStyle/>
          <a:p>
            <a:r>
              <a:rPr lang="en-GB" sz="2000" b="1" dirty="0">
                <a:solidFill>
                  <a:schemeClr val="accent1"/>
                </a:solidFill>
                <a:latin typeface="Arial" panose="020B0604020202020204" pitchFamily="34" charset="0"/>
                <a:cs typeface="Arial" panose="020B0604020202020204" pitchFamily="34" charset="0"/>
              </a:rPr>
              <a:t>Skills Needed for Effective Problem Solving</a:t>
            </a:r>
          </a:p>
          <a:p>
            <a:pPr marL="285750" indent="-285750">
              <a:buFont typeface="Wingdings" panose="05000000000000000000" pitchFamily="2" charset="2"/>
              <a:buChar char="v"/>
            </a:pPr>
            <a:r>
              <a:rPr lang="en-GB" sz="2000" dirty="0">
                <a:solidFill>
                  <a:schemeClr val="accent1"/>
                </a:solidFill>
              </a:rPr>
              <a:t>Effective problem solving requires:</a:t>
            </a:r>
          </a:p>
        </p:txBody>
      </p:sp>
      <p:graphicFrame>
        <p:nvGraphicFramePr>
          <p:cNvPr id="8" name="Diagram 7">
            <a:extLst>
              <a:ext uri="{FF2B5EF4-FFF2-40B4-BE49-F238E27FC236}">
                <a16:creationId xmlns:a16="http://schemas.microsoft.com/office/drawing/2014/main" id="{FA0F1108-1797-A2C9-155A-5548B450BBEB}"/>
              </a:ext>
            </a:extLst>
          </p:cNvPr>
          <p:cNvGraphicFramePr/>
          <p:nvPr>
            <p:extLst>
              <p:ext uri="{D42A27DB-BD31-4B8C-83A1-F6EECF244321}">
                <p14:modId xmlns:p14="http://schemas.microsoft.com/office/powerpoint/2010/main" val="3828264339"/>
              </p:ext>
            </p:extLst>
          </p:nvPr>
        </p:nvGraphicFramePr>
        <p:xfrm>
          <a:off x="1700980" y="1022519"/>
          <a:ext cx="7757652" cy="47706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4138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94964C-6E2C-79B1-C6E9-4288A4AE9AB9}"/>
              </a:ext>
            </a:extLst>
          </p:cNvPr>
          <p:cNvSpPr txBox="1"/>
          <p:nvPr/>
        </p:nvSpPr>
        <p:spPr>
          <a:xfrm>
            <a:off x="1081548" y="737419"/>
            <a:ext cx="10323871" cy="4708981"/>
          </a:xfrm>
          <a:prstGeom prst="rect">
            <a:avLst/>
          </a:prstGeom>
          <a:noFill/>
        </p:spPr>
        <p:txBody>
          <a:bodyPr wrap="square" rtlCol="0">
            <a:spAutoFit/>
          </a:bodyPr>
          <a:lstStyle/>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r>
              <a:rPr lang="en-GB" sz="2000" dirty="0">
                <a:solidFill>
                  <a:schemeClr val="accent6"/>
                </a:solidFill>
                <a:latin typeface="Arial" panose="020B0604020202020204" pitchFamily="34" charset="0"/>
                <a:cs typeface="Arial" panose="020B0604020202020204" pitchFamily="34" charset="0"/>
              </a:rPr>
              <a:t>Problem-solving in health and social care can sometimes be challenging due to stress, heavy workloads, poor communication, limited resources and time pressure. These factors may affect decision-making and the quality of care provided to patients and service users (Quirk et al., 2018)</a:t>
            </a:r>
          </a:p>
        </p:txBody>
      </p:sp>
      <p:pic>
        <p:nvPicPr>
          <p:cNvPr id="10" name="Picture 9">
            <a:extLst>
              <a:ext uri="{FF2B5EF4-FFF2-40B4-BE49-F238E27FC236}">
                <a16:creationId xmlns:a16="http://schemas.microsoft.com/office/drawing/2014/main" id="{D2F6B707-478C-CFAC-E32B-5C959A5375F4}"/>
              </a:ext>
            </a:extLst>
          </p:cNvPr>
          <p:cNvPicPr>
            <a:picLocks noChangeAspect="1"/>
          </p:cNvPicPr>
          <p:nvPr/>
        </p:nvPicPr>
        <p:blipFill>
          <a:blip r:embed="rId2"/>
          <a:stretch>
            <a:fillRect/>
          </a:stretch>
        </p:blipFill>
        <p:spPr>
          <a:xfrm>
            <a:off x="7366557" y="0"/>
            <a:ext cx="4825443" cy="3663065"/>
          </a:xfrm>
          <a:prstGeom prst="rect">
            <a:avLst/>
          </a:prstGeom>
        </p:spPr>
      </p:pic>
      <p:sp>
        <p:nvSpPr>
          <p:cNvPr id="12" name="TextBox 11">
            <a:extLst>
              <a:ext uri="{FF2B5EF4-FFF2-40B4-BE49-F238E27FC236}">
                <a16:creationId xmlns:a16="http://schemas.microsoft.com/office/drawing/2014/main" id="{812E1B4D-3E97-4C9F-7DE5-EAA810A1D23B}"/>
              </a:ext>
            </a:extLst>
          </p:cNvPr>
          <p:cNvSpPr txBox="1"/>
          <p:nvPr/>
        </p:nvSpPr>
        <p:spPr>
          <a:xfrm flipH="1">
            <a:off x="8681884" y="2970516"/>
            <a:ext cx="2920180" cy="646331"/>
          </a:xfrm>
          <a:prstGeom prst="rect">
            <a:avLst/>
          </a:prstGeom>
          <a:noFill/>
        </p:spPr>
        <p:txBody>
          <a:bodyPr wrap="square">
            <a:spAutoFit/>
          </a:bodyPr>
          <a:lstStyle/>
          <a:p>
            <a:r>
              <a:rPr lang="en-GB" dirty="0"/>
              <a:t>(   </a:t>
            </a:r>
          </a:p>
          <a:p>
            <a:r>
              <a:rPr lang="en-GB" dirty="0" err="1"/>
              <a:t>eCampusOntario</a:t>
            </a:r>
            <a:r>
              <a:rPr lang="en-GB" dirty="0"/>
              <a:t>, n.d.)</a:t>
            </a:r>
          </a:p>
        </p:txBody>
      </p:sp>
      <p:sp>
        <p:nvSpPr>
          <p:cNvPr id="3" name="Flowchart: Punched Tape 2">
            <a:extLst>
              <a:ext uri="{FF2B5EF4-FFF2-40B4-BE49-F238E27FC236}">
                <a16:creationId xmlns:a16="http://schemas.microsoft.com/office/drawing/2014/main" id="{0D808931-D902-D703-1119-25C4D699D547}"/>
              </a:ext>
            </a:extLst>
          </p:cNvPr>
          <p:cNvSpPr/>
          <p:nvPr/>
        </p:nvSpPr>
        <p:spPr>
          <a:xfrm>
            <a:off x="589935" y="275303"/>
            <a:ext cx="6449961" cy="3341543"/>
          </a:xfrm>
          <a:prstGeom prst="flowChartPunchedTape">
            <a:avLst/>
          </a:prstGeom>
          <a:solidFill>
            <a:srgbClr val="90B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Challenges in Problem Solving:                                  </a:t>
            </a:r>
          </a:p>
          <a:p>
            <a:pPr marL="285750" indent="-285750" algn="ctr">
              <a:buFont typeface="Arial" panose="020B0604020202020204" pitchFamily="34" charset="0"/>
              <a:buChar char="•"/>
            </a:pPr>
            <a:r>
              <a:rPr lang="en-GB" dirty="0"/>
              <a:t>Challenges may include:</a:t>
            </a:r>
          </a:p>
          <a:p>
            <a:pPr marL="285750" indent="-285750" algn="ctr">
              <a:buFont typeface="Arial" panose="020B0604020202020204" pitchFamily="34" charset="0"/>
              <a:buChar char="•"/>
            </a:pPr>
            <a:r>
              <a:rPr lang="en-GB" dirty="0"/>
              <a:t>Stress and workload</a:t>
            </a:r>
          </a:p>
          <a:p>
            <a:pPr marL="285750" indent="-285750" algn="ctr">
              <a:buFont typeface="Arial" panose="020B0604020202020204" pitchFamily="34" charset="0"/>
              <a:buChar char="•"/>
            </a:pPr>
            <a:r>
              <a:rPr lang="en-GB" dirty="0"/>
              <a:t>Lack of communication</a:t>
            </a:r>
          </a:p>
          <a:p>
            <a:pPr marL="285750" indent="-285750" algn="ctr">
              <a:buFont typeface="Arial" panose="020B0604020202020204" pitchFamily="34" charset="0"/>
              <a:buChar char="•"/>
            </a:pPr>
            <a:r>
              <a:rPr lang="en-GB" dirty="0"/>
              <a:t>Limited resources</a:t>
            </a:r>
          </a:p>
          <a:p>
            <a:pPr marL="285750" indent="-285750" algn="ctr">
              <a:buFont typeface="Arial" panose="020B0604020202020204" pitchFamily="34" charset="0"/>
              <a:buChar char="•"/>
            </a:pPr>
            <a:r>
              <a:rPr lang="en-GB" dirty="0"/>
              <a:t>Emotional situations</a:t>
            </a:r>
          </a:p>
          <a:p>
            <a:pPr marL="285750" indent="-285750" algn="ctr">
              <a:buFont typeface="Arial" panose="020B0604020202020204" pitchFamily="34" charset="0"/>
              <a:buChar char="•"/>
            </a:pPr>
            <a:r>
              <a:rPr lang="en-GB" dirty="0"/>
              <a:t>Time pressure</a:t>
            </a:r>
          </a:p>
        </p:txBody>
      </p:sp>
    </p:spTree>
    <p:extLst>
      <p:ext uri="{BB962C8B-B14F-4D97-AF65-F5344CB8AC3E}">
        <p14:creationId xmlns:p14="http://schemas.microsoft.com/office/powerpoint/2010/main" val="3356338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loud 2">
            <a:extLst>
              <a:ext uri="{FF2B5EF4-FFF2-40B4-BE49-F238E27FC236}">
                <a16:creationId xmlns:a16="http://schemas.microsoft.com/office/drawing/2014/main" id="{8FB4A2F8-CFCF-ADF3-D9AB-625209F41ED9}"/>
              </a:ext>
            </a:extLst>
          </p:cNvPr>
          <p:cNvSpPr/>
          <p:nvPr/>
        </p:nvSpPr>
        <p:spPr>
          <a:xfrm>
            <a:off x="757084" y="855406"/>
            <a:ext cx="9085006" cy="3864078"/>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800" b="1" dirty="0"/>
              <a:t>Conclusion</a:t>
            </a:r>
          </a:p>
          <a:p>
            <a:pPr algn="ctr"/>
            <a:r>
              <a:rPr lang="en-GB" sz="1600" b="1" dirty="0">
                <a:latin typeface="Arial" panose="020B0604020202020204" pitchFamily="34" charset="0"/>
                <a:cs typeface="Arial" panose="020B0604020202020204" pitchFamily="34" charset="0"/>
              </a:rPr>
              <a:t>Developing problem-solving skills is essential for health and social care professionals, as it ensures more secure, more responsive, and better support for individuals.</a:t>
            </a:r>
          </a:p>
        </p:txBody>
      </p:sp>
    </p:spTree>
    <p:extLst>
      <p:ext uri="{BB962C8B-B14F-4D97-AF65-F5344CB8AC3E}">
        <p14:creationId xmlns:p14="http://schemas.microsoft.com/office/powerpoint/2010/main" val="1261433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41ABC4-3C75-5701-940A-83A9A4EDB35B}"/>
              </a:ext>
            </a:extLst>
          </p:cNvPr>
          <p:cNvSpPr txBox="1"/>
          <p:nvPr/>
        </p:nvSpPr>
        <p:spPr>
          <a:xfrm>
            <a:off x="417871" y="226142"/>
            <a:ext cx="11356258" cy="674030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A-Met Metrology (2026) Practical Problem-Solving Training - A-Met Metrology, Hereford. Available at: </a:t>
            </a:r>
            <a:r>
              <a:rPr lang="en-GB" sz="1600" dirty="0">
                <a:latin typeface="Arial" panose="020B0604020202020204" pitchFamily="34" charset="0"/>
                <a:cs typeface="Arial" panose="020B0604020202020204" pitchFamily="34" charset="0"/>
                <a:hlinkClick r:id="rId2"/>
              </a:rPr>
              <a:t>https://www.amet-metrology.co.uk/services/training-2/practical-problem-solving/</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31 May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Business Management Improvement New Zealand (BMINZ) (2026) Problem Solving &amp; Root Cause Analysis. Available at: </a:t>
            </a:r>
            <a:r>
              <a:rPr lang="en-GB" sz="1600" dirty="0">
                <a:latin typeface="Arial" panose="020B0604020202020204" pitchFamily="34" charset="0"/>
                <a:cs typeface="Arial" panose="020B0604020202020204" pitchFamily="34" charset="0"/>
                <a:hlinkClick r:id="rId3"/>
              </a:rPr>
              <a:t>https://www.bminz.co.nz/training-course/team-leadership/problem-solving-root-cause-analysis/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5 June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Communication for Business Professionals (2026) Group Problem Solving. Available at: </a:t>
            </a:r>
            <a:r>
              <a:rPr lang="en-GB" sz="1600" dirty="0">
                <a:latin typeface="Arial" panose="020B0604020202020204" pitchFamily="34" charset="0"/>
                <a:cs typeface="Arial" panose="020B0604020202020204" pitchFamily="34" charset="0"/>
                <a:hlinkClick r:id="rId4"/>
              </a:rPr>
              <a:t>https://ecampusontario.pressbooks.pub/commbusprofcdn/chapter/group-problem-solving/</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31 May 2026).</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Dreamstime</a:t>
            </a:r>
            <a:r>
              <a:rPr lang="en-GB" sz="1600" dirty="0">
                <a:latin typeface="Arial" panose="020B0604020202020204" pitchFamily="34" charset="0"/>
                <a:cs typeface="Arial" panose="020B0604020202020204" pitchFamily="34" charset="0"/>
              </a:rPr>
              <a:t> (2026) Taking care of patient senior women having medical treatment hospital. Available at: </a:t>
            </a:r>
            <a:r>
              <a:rPr lang="en-GB" sz="1600" dirty="0">
                <a:latin typeface="Arial" panose="020B0604020202020204" pitchFamily="34" charset="0"/>
                <a:cs typeface="Arial" panose="020B0604020202020204" pitchFamily="34" charset="0"/>
                <a:hlinkClick r:id="rId5"/>
              </a:rPr>
              <a:t>https://www.dreamstime.com/stock-photo-taking-care-patient-senior-women-having-medical-treatment-hospital-image7093813</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31 May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Learning Routes (2025) 8 Fundamentals of Problem-Solving: The Most in-demand Skill. Available at: </a:t>
            </a:r>
            <a:r>
              <a:rPr lang="en-GB" sz="1600" dirty="0">
                <a:latin typeface="Arial" panose="020B0604020202020204" pitchFamily="34" charset="0"/>
                <a:cs typeface="Arial" panose="020B0604020202020204" pitchFamily="34" charset="0"/>
                <a:hlinkClick r:id="rId6"/>
              </a:rPr>
              <a:t>https://www.learningroutes.in/blog/problem-solving-fundamentals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31 May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Maini, N. (2023) 5 Simple Steps to Effective Problem Solving. Available at: </a:t>
            </a:r>
            <a:r>
              <a:rPr lang="en-GB" sz="1600" dirty="0">
                <a:latin typeface="Arial" panose="020B0604020202020204" pitchFamily="34" charset="0"/>
                <a:cs typeface="Arial" panose="020B0604020202020204" pitchFamily="34" charset="0"/>
                <a:hlinkClick r:id="rId7"/>
              </a:rPr>
              <a:t>https://synergogy.com/5-simple-steps-to-effective-problem-solving/</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31 May 2026).</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6768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7C40F7-5A25-CB52-0865-3C8E30D098FB}"/>
              </a:ext>
            </a:extLst>
          </p:cNvPr>
          <p:cNvSpPr txBox="1"/>
          <p:nvPr/>
        </p:nvSpPr>
        <p:spPr>
          <a:xfrm>
            <a:off x="658761" y="412955"/>
            <a:ext cx="10264878" cy="427809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NHS England (2023) Improving patient safety culture: a practical guide. Available at: </a:t>
            </a:r>
            <a:r>
              <a:rPr lang="en-GB" sz="1600" dirty="0">
                <a:latin typeface="Arial" panose="020B0604020202020204" pitchFamily="34" charset="0"/>
                <a:cs typeface="Arial" panose="020B0604020202020204" pitchFamily="34" charset="0"/>
                <a:hlinkClick r:id="rId2"/>
              </a:rPr>
              <a:t>https://www.england.nhs.uk/long-read/improving-patient-safety-culture-a-practical-guide/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21 May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Skills for Care (2023) Core skills for care. Available at: </a:t>
            </a:r>
            <a:r>
              <a:rPr lang="en-GB" sz="1600" dirty="0">
                <a:latin typeface="Arial" panose="020B0604020202020204" pitchFamily="34" charset="0"/>
                <a:cs typeface="Arial" panose="020B0604020202020204" pitchFamily="34" charset="0"/>
                <a:hlinkClick r:id="rId3"/>
              </a:rPr>
              <a:t>https://www.skillsforcare.org.uk</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21 May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Shutterstock (2026) Nurse, patient, and doctor taking care of a patient. Available at: </a:t>
            </a:r>
            <a:r>
              <a:rPr lang="en-GB" sz="1600" dirty="0">
                <a:latin typeface="Arial" panose="020B0604020202020204" pitchFamily="34" charset="0"/>
                <a:cs typeface="Arial" panose="020B0604020202020204" pitchFamily="34" charset="0"/>
                <a:hlinkClick r:id="rId4"/>
              </a:rPr>
              <a:t>https://www.shutterstock.com/image-vector/nurse-patient-doctor-takes-care-260nw-1794831115.jp</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31 May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Quirk, H. et al. (2018) ‘Barriers and facilitators to implementing workplace health and wellbeing services in the NHS from the perspective of senior leaders and wellbeing practitioners: a qualitative study’, BMC Public Health, 18(1), p. 1362. Available at: </a:t>
            </a:r>
            <a:r>
              <a:rPr lang="en-GB" sz="1600" dirty="0">
                <a:latin typeface="Arial" panose="020B0604020202020204" pitchFamily="34" charset="0"/>
                <a:cs typeface="Arial" panose="020B0604020202020204" pitchFamily="34" charset="0"/>
                <a:hlinkClick r:id="rId5"/>
              </a:rPr>
              <a:t>https://bmcpublichealth.biomedcentral.com/articles/10.1186/s12889-018-6283-y</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21 May 2026).</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620632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15070</TotalTime>
  <Words>830</Words>
  <Application>Microsoft Office PowerPoint</Application>
  <PresentationFormat>Widescreen</PresentationFormat>
  <Paragraphs>116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Courier New</vt:lpstr>
      <vt:lpstr>Gill Sans MT</vt:lpstr>
      <vt:lpstr>Wingdings</vt:lpstr>
      <vt:lpstr>Gallery</vt:lpstr>
      <vt:lpstr>Name: Javaria Irfan Hafiza Student number: 2504716 Module code: LCHS 4009 Module: Professional Development within  Health and Social Care Lecturer: Wafa Nasir Self-Awareness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Irfan Hafiza (2504716)</dc:creator>
  <cp:lastModifiedBy>Javaria Irfan Hafiza (2504716)</cp:lastModifiedBy>
  <cp:revision>28</cp:revision>
  <dcterms:created xsi:type="dcterms:W3CDTF">2026-05-21T09:57:09Z</dcterms:created>
  <dcterms:modified xsi:type="dcterms:W3CDTF">2026-06-07T19:42:03Z</dcterms:modified>
</cp:coreProperties>
</file>