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3" r:id="rId17"/>
    <p:sldId id="274" r:id="rId18"/>
    <p:sldId id="275" r:id="rId19"/>
    <p:sldId id="276" r:id="rId20"/>
    <p:sldId id="277" r:id="rId21"/>
    <p:sldId id="278" r:id="rId22"/>
    <p:sldId id="280" r:id="rId23"/>
    <p:sldId id="279" r:id="rId24"/>
    <p:sldId id="299" r:id="rId25"/>
    <p:sldId id="300" r:id="rId26"/>
    <p:sldId id="301" r:id="rId27"/>
    <p:sldId id="302" r:id="rId28"/>
    <p:sldId id="303" r:id="rId29"/>
    <p:sldId id="304" r:id="rId30"/>
    <p:sldId id="293" r:id="rId31"/>
    <p:sldId id="294" r:id="rId32"/>
    <p:sldId id="295" r:id="rId33"/>
    <p:sldId id="296" r:id="rId34"/>
    <p:sldId id="282" r:id="rId35"/>
    <p:sldId id="283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7" autoAdjust="0"/>
    <p:restoredTop sz="94660"/>
  </p:normalViewPr>
  <p:slideViewPr>
    <p:cSldViewPr>
      <p:cViewPr varScale="1">
        <p:scale>
          <a:sx n="114" d="100"/>
          <a:sy n="114" d="100"/>
        </p:scale>
        <p:origin x="1560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5F517F9-1972-4AE3-881D-BE6D3E790A43}" type="doc">
      <dgm:prSet loTypeId="urn:microsoft.com/office/officeart/2008/layout/RadialCluster" loCatId="cycle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3769B087-77E4-4956-AC2E-20EAC5961650}">
      <dgm:prSet phldrT="[Text]"/>
      <dgm:spPr/>
      <dgm:t>
        <a:bodyPr/>
        <a:lstStyle/>
        <a:p>
          <a:r>
            <a:rPr lang="en-US" dirty="0"/>
            <a:t>Sustainable Development</a:t>
          </a:r>
        </a:p>
      </dgm:t>
    </dgm:pt>
    <dgm:pt modelId="{27D4DE36-CE3F-4B6D-AA78-C97D8B9D3CD2}" type="parTrans" cxnId="{93AE75D7-BDEF-4F21-912C-DCB334CEE215}">
      <dgm:prSet/>
      <dgm:spPr/>
      <dgm:t>
        <a:bodyPr/>
        <a:lstStyle/>
        <a:p>
          <a:endParaRPr lang="en-US"/>
        </a:p>
      </dgm:t>
    </dgm:pt>
    <dgm:pt modelId="{94FC9216-604C-4B13-A4F9-D86ECDF5AB76}" type="sibTrans" cxnId="{93AE75D7-BDEF-4F21-912C-DCB334CEE215}">
      <dgm:prSet/>
      <dgm:spPr/>
      <dgm:t>
        <a:bodyPr/>
        <a:lstStyle/>
        <a:p>
          <a:endParaRPr lang="en-US"/>
        </a:p>
      </dgm:t>
    </dgm:pt>
    <dgm:pt modelId="{6F911242-BC4D-4CD0-85F9-7100745D6993}">
      <dgm:prSet phldrT="[Text]"/>
      <dgm:spPr/>
      <dgm:t>
        <a:bodyPr/>
        <a:lstStyle/>
        <a:p>
          <a:r>
            <a:rPr lang="en-US" dirty="0"/>
            <a:t>Economic Security</a:t>
          </a:r>
        </a:p>
      </dgm:t>
    </dgm:pt>
    <dgm:pt modelId="{AE8942CF-C011-4D63-BAD7-9B8B623305F0}" type="parTrans" cxnId="{D1C9EA3F-425D-445D-9EB7-4A5E74ABB264}">
      <dgm:prSet/>
      <dgm:spPr/>
      <dgm:t>
        <a:bodyPr/>
        <a:lstStyle/>
        <a:p>
          <a:endParaRPr lang="en-US"/>
        </a:p>
      </dgm:t>
    </dgm:pt>
    <dgm:pt modelId="{B2A4AFBA-8F48-4956-9D3B-91638B0613FC}" type="sibTrans" cxnId="{D1C9EA3F-425D-445D-9EB7-4A5E74ABB264}">
      <dgm:prSet/>
      <dgm:spPr/>
      <dgm:t>
        <a:bodyPr/>
        <a:lstStyle/>
        <a:p>
          <a:endParaRPr lang="en-US"/>
        </a:p>
      </dgm:t>
    </dgm:pt>
    <dgm:pt modelId="{500391B5-19CE-49B6-AB7B-92359DDA60CB}">
      <dgm:prSet phldrT="[Text]"/>
      <dgm:spPr/>
      <dgm:t>
        <a:bodyPr/>
        <a:lstStyle/>
        <a:p>
          <a:r>
            <a:rPr lang="en-US" dirty="0"/>
            <a:t>Social Justice</a:t>
          </a:r>
        </a:p>
      </dgm:t>
    </dgm:pt>
    <dgm:pt modelId="{5A493216-528B-40B6-86B8-650D0CBEBEDD}" type="parTrans" cxnId="{BD95C8E4-CADA-4CCF-A40D-848A95F05241}">
      <dgm:prSet/>
      <dgm:spPr/>
      <dgm:t>
        <a:bodyPr/>
        <a:lstStyle/>
        <a:p>
          <a:endParaRPr lang="en-US"/>
        </a:p>
      </dgm:t>
    </dgm:pt>
    <dgm:pt modelId="{1D9A23C6-C127-43C2-A045-449AC6229912}" type="sibTrans" cxnId="{BD95C8E4-CADA-4CCF-A40D-848A95F05241}">
      <dgm:prSet/>
      <dgm:spPr/>
      <dgm:t>
        <a:bodyPr/>
        <a:lstStyle/>
        <a:p>
          <a:endParaRPr lang="en-US"/>
        </a:p>
      </dgm:t>
    </dgm:pt>
    <dgm:pt modelId="{7EFBD026-0E17-4DDC-B65D-40F7B8DEF189}">
      <dgm:prSet phldrT="[Text]"/>
      <dgm:spPr/>
      <dgm:t>
        <a:bodyPr/>
        <a:lstStyle/>
        <a:p>
          <a:r>
            <a:rPr lang="en-US" dirty="0"/>
            <a:t>Environmental Quality</a:t>
          </a:r>
        </a:p>
      </dgm:t>
    </dgm:pt>
    <dgm:pt modelId="{838F879D-0797-4486-83D2-8DE17448175F}" type="parTrans" cxnId="{61BCFA22-F234-4A1D-B494-FF14A1464083}">
      <dgm:prSet/>
      <dgm:spPr/>
      <dgm:t>
        <a:bodyPr/>
        <a:lstStyle/>
        <a:p>
          <a:endParaRPr lang="en-US"/>
        </a:p>
      </dgm:t>
    </dgm:pt>
    <dgm:pt modelId="{D3971C68-B3FC-4955-B1EF-04FB80EAFFBA}" type="sibTrans" cxnId="{61BCFA22-F234-4A1D-B494-FF14A1464083}">
      <dgm:prSet/>
      <dgm:spPr/>
      <dgm:t>
        <a:bodyPr/>
        <a:lstStyle/>
        <a:p>
          <a:endParaRPr lang="en-US"/>
        </a:p>
      </dgm:t>
    </dgm:pt>
    <dgm:pt modelId="{5CFB7567-0177-49BD-A789-0BAF1D061219}" type="pres">
      <dgm:prSet presAssocID="{15F517F9-1972-4AE3-881D-BE6D3E790A43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327E23D5-8A3B-4981-9CCB-D1DD037AA839}" type="pres">
      <dgm:prSet presAssocID="{3769B087-77E4-4956-AC2E-20EAC5961650}" presName="singleCycle" presStyleCnt="0"/>
      <dgm:spPr/>
    </dgm:pt>
    <dgm:pt modelId="{BE11AC9A-7B4F-49AB-910F-3CB59E1D1458}" type="pres">
      <dgm:prSet presAssocID="{3769B087-77E4-4956-AC2E-20EAC5961650}" presName="singleCenter" presStyleLbl="node1" presStyleIdx="0" presStyleCnt="4">
        <dgm:presLayoutVars>
          <dgm:chMax val="7"/>
          <dgm:chPref val="7"/>
        </dgm:presLayoutVars>
      </dgm:prSet>
      <dgm:spPr/>
    </dgm:pt>
    <dgm:pt modelId="{EBB01D2C-0A3F-4FF0-829B-74908B4041CA}" type="pres">
      <dgm:prSet presAssocID="{AE8942CF-C011-4D63-BAD7-9B8B623305F0}" presName="Name56" presStyleLbl="parChTrans1D2" presStyleIdx="0" presStyleCnt="3"/>
      <dgm:spPr/>
    </dgm:pt>
    <dgm:pt modelId="{D4CD4C77-B50C-4C25-BE57-13752C7A1A7C}" type="pres">
      <dgm:prSet presAssocID="{6F911242-BC4D-4CD0-85F9-7100745D6993}" presName="text0" presStyleLbl="node1" presStyleIdx="1" presStyleCnt="4" custScaleX="156274" custScaleY="156223" custRadScaleRad="85936" custRadScaleInc="0">
        <dgm:presLayoutVars>
          <dgm:bulletEnabled val="1"/>
        </dgm:presLayoutVars>
      </dgm:prSet>
      <dgm:spPr/>
    </dgm:pt>
    <dgm:pt modelId="{4FEF7289-E31C-430B-AE07-89010578E425}" type="pres">
      <dgm:prSet presAssocID="{5A493216-528B-40B6-86B8-650D0CBEBEDD}" presName="Name56" presStyleLbl="parChTrans1D2" presStyleIdx="1" presStyleCnt="3"/>
      <dgm:spPr/>
    </dgm:pt>
    <dgm:pt modelId="{336C2021-D59E-47DD-8E0F-84DAE17AAEA1}" type="pres">
      <dgm:prSet presAssocID="{500391B5-19CE-49B6-AB7B-92359DDA60CB}" presName="text0" presStyleLbl="node1" presStyleIdx="2" presStyleCnt="4" custScaleX="158008" custScaleY="141001" custRadScaleRad="99342" custRadScaleInc="-11055">
        <dgm:presLayoutVars>
          <dgm:bulletEnabled val="1"/>
        </dgm:presLayoutVars>
      </dgm:prSet>
      <dgm:spPr/>
    </dgm:pt>
    <dgm:pt modelId="{3CDDB666-6690-46FF-AC2E-74E0C3132F61}" type="pres">
      <dgm:prSet presAssocID="{838F879D-0797-4486-83D2-8DE17448175F}" presName="Name56" presStyleLbl="parChTrans1D2" presStyleIdx="2" presStyleCnt="3"/>
      <dgm:spPr/>
    </dgm:pt>
    <dgm:pt modelId="{90E36D66-C9D9-4C6E-8105-9F1E9810D9CB}" type="pres">
      <dgm:prSet presAssocID="{7EFBD026-0E17-4DDC-B65D-40F7B8DEF189}" presName="text0" presStyleLbl="node1" presStyleIdx="3" presStyleCnt="4" custScaleX="169735" custScaleY="135722" custRadScaleRad="101478" custRadScaleInc="10517">
        <dgm:presLayoutVars>
          <dgm:bulletEnabled val="1"/>
        </dgm:presLayoutVars>
      </dgm:prSet>
      <dgm:spPr/>
    </dgm:pt>
  </dgm:ptLst>
  <dgm:cxnLst>
    <dgm:cxn modelId="{61BCFA22-F234-4A1D-B494-FF14A1464083}" srcId="{3769B087-77E4-4956-AC2E-20EAC5961650}" destId="{7EFBD026-0E17-4DDC-B65D-40F7B8DEF189}" srcOrd="2" destOrd="0" parTransId="{838F879D-0797-4486-83D2-8DE17448175F}" sibTransId="{D3971C68-B3FC-4955-B1EF-04FB80EAFFBA}"/>
    <dgm:cxn modelId="{D1C9EA3F-425D-445D-9EB7-4A5E74ABB264}" srcId="{3769B087-77E4-4956-AC2E-20EAC5961650}" destId="{6F911242-BC4D-4CD0-85F9-7100745D6993}" srcOrd="0" destOrd="0" parTransId="{AE8942CF-C011-4D63-BAD7-9B8B623305F0}" sibTransId="{B2A4AFBA-8F48-4956-9D3B-91638B0613FC}"/>
    <dgm:cxn modelId="{2D761C61-AC5B-4232-93D6-4FD19DFF3746}" type="presOf" srcId="{3769B087-77E4-4956-AC2E-20EAC5961650}" destId="{BE11AC9A-7B4F-49AB-910F-3CB59E1D1458}" srcOrd="0" destOrd="0" presId="urn:microsoft.com/office/officeart/2008/layout/RadialCluster"/>
    <dgm:cxn modelId="{9AD59C52-5AE7-477D-8816-A1D0846EB875}" type="presOf" srcId="{5A493216-528B-40B6-86B8-650D0CBEBEDD}" destId="{4FEF7289-E31C-430B-AE07-89010578E425}" srcOrd="0" destOrd="0" presId="urn:microsoft.com/office/officeart/2008/layout/RadialCluster"/>
    <dgm:cxn modelId="{E15CEB53-CCEE-4592-9E57-389A6760AAA6}" type="presOf" srcId="{500391B5-19CE-49B6-AB7B-92359DDA60CB}" destId="{336C2021-D59E-47DD-8E0F-84DAE17AAEA1}" srcOrd="0" destOrd="0" presId="urn:microsoft.com/office/officeart/2008/layout/RadialCluster"/>
    <dgm:cxn modelId="{F1E7D374-6773-40D9-BB14-70BD173339A2}" type="presOf" srcId="{AE8942CF-C011-4D63-BAD7-9B8B623305F0}" destId="{EBB01D2C-0A3F-4FF0-829B-74908B4041CA}" srcOrd="0" destOrd="0" presId="urn:microsoft.com/office/officeart/2008/layout/RadialCluster"/>
    <dgm:cxn modelId="{92A0C4C8-76BE-4489-A3C9-4EE71010A7B3}" type="presOf" srcId="{6F911242-BC4D-4CD0-85F9-7100745D6993}" destId="{D4CD4C77-B50C-4C25-BE57-13752C7A1A7C}" srcOrd="0" destOrd="0" presId="urn:microsoft.com/office/officeart/2008/layout/RadialCluster"/>
    <dgm:cxn modelId="{93AE75D7-BDEF-4F21-912C-DCB334CEE215}" srcId="{15F517F9-1972-4AE3-881D-BE6D3E790A43}" destId="{3769B087-77E4-4956-AC2E-20EAC5961650}" srcOrd="0" destOrd="0" parTransId="{27D4DE36-CE3F-4B6D-AA78-C97D8B9D3CD2}" sibTransId="{94FC9216-604C-4B13-A4F9-D86ECDF5AB76}"/>
    <dgm:cxn modelId="{491898DD-264E-48E7-A1AB-F97AA4795053}" type="presOf" srcId="{15F517F9-1972-4AE3-881D-BE6D3E790A43}" destId="{5CFB7567-0177-49BD-A789-0BAF1D061219}" srcOrd="0" destOrd="0" presId="urn:microsoft.com/office/officeart/2008/layout/RadialCluster"/>
    <dgm:cxn modelId="{BD95C8E4-CADA-4CCF-A40D-848A95F05241}" srcId="{3769B087-77E4-4956-AC2E-20EAC5961650}" destId="{500391B5-19CE-49B6-AB7B-92359DDA60CB}" srcOrd="1" destOrd="0" parTransId="{5A493216-528B-40B6-86B8-650D0CBEBEDD}" sibTransId="{1D9A23C6-C127-43C2-A045-449AC6229912}"/>
    <dgm:cxn modelId="{C8DDDAF7-5FBD-4A18-8F54-5C59FF8F906F}" type="presOf" srcId="{838F879D-0797-4486-83D2-8DE17448175F}" destId="{3CDDB666-6690-46FF-AC2E-74E0C3132F61}" srcOrd="0" destOrd="0" presId="urn:microsoft.com/office/officeart/2008/layout/RadialCluster"/>
    <dgm:cxn modelId="{027388FC-CBD3-4818-B983-328DD92E26EC}" type="presOf" srcId="{7EFBD026-0E17-4DDC-B65D-40F7B8DEF189}" destId="{90E36D66-C9D9-4C6E-8105-9F1E9810D9CB}" srcOrd="0" destOrd="0" presId="urn:microsoft.com/office/officeart/2008/layout/RadialCluster"/>
    <dgm:cxn modelId="{31270F2C-66B5-4A25-9BC8-BFAC721F600A}" type="presParOf" srcId="{5CFB7567-0177-49BD-A789-0BAF1D061219}" destId="{327E23D5-8A3B-4981-9CCB-D1DD037AA839}" srcOrd="0" destOrd="0" presId="urn:microsoft.com/office/officeart/2008/layout/RadialCluster"/>
    <dgm:cxn modelId="{43D344B8-55A4-4BDF-8156-EDDB1E923BA8}" type="presParOf" srcId="{327E23D5-8A3B-4981-9CCB-D1DD037AA839}" destId="{BE11AC9A-7B4F-49AB-910F-3CB59E1D1458}" srcOrd="0" destOrd="0" presId="urn:microsoft.com/office/officeart/2008/layout/RadialCluster"/>
    <dgm:cxn modelId="{EC6792F7-71FF-4849-B26E-3E52D1D32E27}" type="presParOf" srcId="{327E23D5-8A3B-4981-9CCB-D1DD037AA839}" destId="{EBB01D2C-0A3F-4FF0-829B-74908B4041CA}" srcOrd="1" destOrd="0" presId="urn:microsoft.com/office/officeart/2008/layout/RadialCluster"/>
    <dgm:cxn modelId="{757313E8-1F1C-4166-B8DD-DDB05BC25A2C}" type="presParOf" srcId="{327E23D5-8A3B-4981-9CCB-D1DD037AA839}" destId="{D4CD4C77-B50C-4C25-BE57-13752C7A1A7C}" srcOrd="2" destOrd="0" presId="urn:microsoft.com/office/officeart/2008/layout/RadialCluster"/>
    <dgm:cxn modelId="{F88DC7D2-05CC-4646-97B3-7436B56F080D}" type="presParOf" srcId="{327E23D5-8A3B-4981-9CCB-D1DD037AA839}" destId="{4FEF7289-E31C-430B-AE07-89010578E425}" srcOrd="3" destOrd="0" presId="urn:microsoft.com/office/officeart/2008/layout/RadialCluster"/>
    <dgm:cxn modelId="{5F089884-8A3D-4733-8279-1A79ADA32792}" type="presParOf" srcId="{327E23D5-8A3B-4981-9CCB-D1DD037AA839}" destId="{336C2021-D59E-47DD-8E0F-84DAE17AAEA1}" srcOrd="4" destOrd="0" presId="urn:microsoft.com/office/officeart/2008/layout/RadialCluster"/>
    <dgm:cxn modelId="{C9C9C287-C6B0-4E4D-9838-0484807B746C}" type="presParOf" srcId="{327E23D5-8A3B-4981-9CCB-D1DD037AA839}" destId="{3CDDB666-6690-46FF-AC2E-74E0C3132F61}" srcOrd="5" destOrd="0" presId="urn:microsoft.com/office/officeart/2008/layout/RadialCluster"/>
    <dgm:cxn modelId="{D082F910-F49D-4400-932F-37F6A78E6F7B}" type="presParOf" srcId="{327E23D5-8A3B-4981-9CCB-D1DD037AA839}" destId="{90E36D66-C9D9-4C6E-8105-9F1E9810D9CB}" srcOrd="6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11AC9A-7B4F-49AB-910F-3CB59E1D1458}">
      <dsp:nvSpPr>
        <dsp:cNvPr id="0" name=""/>
        <dsp:cNvSpPr/>
      </dsp:nvSpPr>
      <dsp:spPr>
        <a:xfrm>
          <a:off x="3500077" y="2928419"/>
          <a:ext cx="1857806" cy="185780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Sustainable Development</a:t>
          </a:r>
        </a:p>
      </dsp:txBody>
      <dsp:txXfrm>
        <a:off x="3590768" y="3019110"/>
        <a:ext cx="1676424" cy="1676424"/>
      </dsp:txXfrm>
    </dsp:sp>
    <dsp:sp modelId="{EBB01D2C-0A3F-4FF0-829B-74908B4041CA}">
      <dsp:nvSpPr>
        <dsp:cNvPr id="0" name=""/>
        <dsp:cNvSpPr/>
      </dsp:nvSpPr>
      <dsp:spPr>
        <a:xfrm rot="16200000">
          <a:off x="4153074" y="2652513"/>
          <a:ext cx="551812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51812" y="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4CD4C77-B50C-4C25-BE57-13752C7A1A7C}">
      <dsp:nvSpPr>
        <dsp:cNvPr id="0" name=""/>
        <dsp:cNvSpPr/>
      </dsp:nvSpPr>
      <dsp:spPr>
        <a:xfrm>
          <a:off x="3456385" y="432051"/>
          <a:ext cx="1945189" cy="1944554"/>
        </a:xfrm>
        <a:prstGeom prst="roundRect">
          <a:avLst/>
        </a:prstGeom>
        <a:solidFill>
          <a:schemeClr val="accent4">
            <a:hueOff val="-1488257"/>
            <a:satOff val="8966"/>
            <a:lumOff val="71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740" tIns="78740" rIns="78740" bIns="7874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Economic Security</a:t>
          </a:r>
        </a:p>
      </dsp:txBody>
      <dsp:txXfrm>
        <a:off x="3551310" y="526976"/>
        <a:ext cx="1755339" cy="1754704"/>
      </dsp:txXfrm>
    </dsp:sp>
    <dsp:sp modelId="{4FEF7289-E31C-430B-AE07-89010578E425}">
      <dsp:nvSpPr>
        <dsp:cNvPr id="0" name=""/>
        <dsp:cNvSpPr/>
      </dsp:nvSpPr>
      <dsp:spPr>
        <a:xfrm rot="1402020">
          <a:off x="5327024" y="4407891"/>
          <a:ext cx="752517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752517" y="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36C2021-D59E-47DD-8E0F-84DAE17AAEA1}">
      <dsp:nvSpPr>
        <dsp:cNvPr id="0" name=""/>
        <dsp:cNvSpPr/>
      </dsp:nvSpPr>
      <dsp:spPr>
        <a:xfrm>
          <a:off x="6048681" y="4104458"/>
          <a:ext cx="1966773" cy="1755082"/>
        </a:xfrm>
        <a:prstGeom prst="roundRect">
          <a:avLst/>
        </a:prstGeom>
        <a:solidFill>
          <a:schemeClr val="accent4">
            <a:hueOff val="-2976513"/>
            <a:satOff val="17933"/>
            <a:lumOff val="143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88900" rIns="88900" bIns="8890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/>
            <a:t>Social Justice</a:t>
          </a:r>
        </a:p>
      </dsp:txBody>
      <dsp:txXfrm>
        <a:off x="6134357" y="4190134"/>
        <a:ext cx="1795421" cy="1583730"/>
      </dsp:txXfrm>
    </dsp:sp>
    <dsp:sp modelId="{3CDDB666-6690-46FF-AC2E-74E0C3132F61}">
      <dsp:nvSpPr>
        <dsp:cNvPr id="0" name=""/>
        <dsp:cNvSpPr/>
      </dsp:nvSpPr>
      <dsp:spPr>
        <a:xfrm rot="9378612">
          <a:off x="2802107" y="4411269"/>
          <a:ext cx="728671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728671" y="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E36D66-C9D9-4C6E-8105-9F1E9810D9CB}">
      <dsp:nvSpPr>
        <dsp:cNvPr id="0" name=""/>
        <dsp:cNvSpPr/>
      </dsp:nvSpPr>
      <dsp:spPr>
        <a:xfrm>
          <a:off x="720065" y="4176458"/>
          <a:ext cx="2112742" cy="1689372"/>
        </a:xfrm>
        <a:prstGeom prst="roundRect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Environmental Quality</a:t>
          </a:r>
        </a:p>
      </dsp:txBody>
      <dsp:txXfrm>
        <a:off x="802533" y="4258926"/>
        <a:ext cx="1947806" cy="15244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dx.doi.org/10.1016/S0140-6736(09)60935-1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what%20are%20environmental%20inequalities.docx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www.youtube.com/watch?v=54xM8VlgP7s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youtube.com/watch?v=sQHHNuc-1uA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n-documents.net/our-common-future.pdf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business/2002/feb/06/manufacturing.globalrecession" TargetMode="External"/><Relationship Id="rId2" Type="http://schemas.openxmlformats.org/officeDocument/2006/relationships/hyperlink" Target="http://dx.doi.org/10.1016/S0140-6736(09)60935-1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cambridge.org/core/journals/legal-studies/article/abs/environmental-justice-in-the-uk-uncertainty-ambiguity-and-the-law/FDBF785966CDCBDB4D934217CBF878C2" TargetMode="Externa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hyperlink" Target="https://businessdocbox.com/Green_Solutions/69901977-Environment-and-social-justice-sdrn-briefing-two-sdrn-briefing-two-introduction.html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23528" y="332656"/>
            <a:ext cx="2232248" cy="252028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5241866" y="309870"/>
            <a:ext cx="1152128" cy="1296144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627784" y="332656"/>
            <a:ext cx="864096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588224" y="1916832"/>
            <a:ext cx="2232248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635896" y="332656"/>
            <a:ext cx="1154218" cy="72008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115616" y="2996952"/>
            <a:ext cx="3062430" cy="1584176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4375023" y="2359708"/>
            <a:ext cx="1277097" cy="111851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2627784" y="1844824"/>
            <a:ext cx="1584176" cy="100811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4355976" y="3645024"/>
            <a:ext cx="201622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323528" y="4797152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ECED7001: Political Influences in Inequality &amp; Diversity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251520" y="5343599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Theme 3: Ideological Paradigms &amp; Frameworks</a:t>
            </a:r>
          </a:p>
          <a:p>
            <a:pPr algn="r"/>
            <a:r>
              <a:rPr lang="en-GB" sz="2400" b="1" dirty="0"/>
              <a:t>Part 2: Ideological Approaches to Sustainability</a:t>
            </a: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53336" y="2035039"/>
            <a:ext cx="2106085" cy="1609985"/>
          </a:xfrm>
          <a:prstGeom prst="rect">
            <a:avLst/>
          </a:prstGeom>
        </p:spPr>
      </p:pic>
      <p:sp>
        <p:nvSpPr>
          <p:cNvPr id="20" name="Rectangle 19"/>
          <p:cNvSpPr/>
          <p:nvPr/>
        </p:nvSpPr>
        <p:spPr>
          <a:xfrm>
            <a:off x="6588224" y="3861048"/>
            <a:ext cx="2232248" cy="72008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85317" y="3045204"/>
            <a:ext cx="2884934" cy="1442467"/>
          </a:xfrm>
          <a:prstGeom prst="rect">
            <a:avLst/>
          </a:prstGeom>
        </p:spPr>
      </p:pic>
      <p:sp>
        <p:nvSpPr>
          <p:cNvPr id="22" name="Rectangle 21"/>
          <p:cNvSpPr/>
          <p:nvPr/>
        </p:nvSpPr>
        <p:spPr>
          <a:xfrm>
            <a:off x="323528" y="2996952"/>
            <a:ext cx="64807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Picture 22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05091" y="1957115"/>
            <a:ext cx="1392942" cy="783530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0950" y="483059"/>
            <a:ext cx="1501046" cy="2219474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32993" y="425933"/>
            <a:ext cx="988993" cy="984597"/>
          </a:xfrm>
          <a:prstGeom prst="rect">
            <a:avLst/>
          </a:prstGeom>
        </p:spPr>
      </p:pic>
      <p:sp>
        <p:nvSpPr>
          <p:cNvPr id="26" name="Rectangle 25"/>
          <p:cNvSpPr/>
          <p:nvPr/>
        </p:nvSpPr>
        <p:spPr>
          <a:xfrm>
            <a:off x="7668344" y="332656"/>
            <a:ext cx="1152128" cy="144016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altLang="en-US" b="1" dirty="0"/>
              <a:t>The Main Issue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95536" y="1196752"/>
            <a:ext cx="835292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Sustainable development means different things to different people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Can we have all three elements of sustainable development at the same time?</a:t>
            </a:r>
          </a:p>
        </p:txBody>
      </p:sp>
      <p:sp>
        <p:nvSpPr>
          <p:cNvPr id="6" name="Isosceles Triangle 5"/>
          <p:cNvSpPr/>
          <p:nvPr/>
        </p:nvSpPr>
        <p:spPr>
          <a:xfrm>
            <a:off x="3275856" y="3706921"/>
            <a:ext cx="2160240" cy="19442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627784" y="3140968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Economic Growth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39552" y="5013176"/>
            <a:ext cx="259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Environmental Protection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763767" y="5177913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Social Justice</a:t>
            </a:r>
          </a:p>
        </p:txBody>
      </p:sp>
    </p:spTree>
    <p:extLst>
      <p:ext uri="{BB962C8B-B14F-4D97-AF65-F5344CB8AC3E}">
        <p14:creationId xmlns:p14="http://schemas.microsoft.com/office/powerpoint/2010/main" val="2248921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  <p:bldP spid="7" grpId="0"/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Who says this is important?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55576" y="1484784"/>
            <a:ext cx="78488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“Effects of climate change on health will effect most populations in the next decades and put lives and wellbeing of billions of people at increased risk”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11560" y="3068960"/>
            <a:ext cx="6120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Who do you think made this statement?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3025387"/>
            <a:ext cx="566793" cy="56679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55576" y="4149080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Costello, </a:t>
            </a:r>
            <a:r>
              <a:rPr lang="en-GB" sz="2400" dirty="0" err="1"/>
              <a:t>Prof.</a:t>
            </a:r>
            <a:r>
              <a:rPr lang="en-GB" sz="2400" dirty="0"/>
              <a:t> A. (2007) ‘Managing the health effects of climate change’ </a:t>
            </a:r>
            <a:r>
              <a:rPr lang="en-GB" sz="2400" i="1" dirty="0"/>
              <a:t>The Lancet </a:t>
            </a:r>
            <a:r>
              <a:rPr lang="en-GB" sz="2400" dirty="0"/>
              <a:t>Volume 373 (No. 9676, May 2009) p. 1693 </a:t>
            </a:r>
            <a:r>
              <a:rPr lang="en-GB" sz="2400" dirty="0" err="1"/>
              <a:t>DOI</a:t>
            </a:r>
            <a:r>
              <a:rPr lang="en-GB" sz="2400" dirty="0"/>
              <a:t>: </a:t>
            </a:r>
            <a:r>
              <a:rPr lang="en-GB" sz="2400" dirty="0">
                <a:hlinkClick r:id="rId3"/>
              </a:rPr>
              <a:t>http://dx.doi.org/10.1016/S0140-6736(09)60935-1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66952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Environmental Inequality in the UK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67544" y="1412776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Environmental inequality has been defined as: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67544" y="2118335"/>
            <a:ext cx="806489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sz="2800" dirty="0"/>
              <a:t>“Environmental inequality refers to the unequal</a:t>
            </a:r>
          </a:p>
          <a:p>
            <a:pPr lvl="1"/>
            <a:r>
              <a:rPr lang="en-GB" sz="2800" dirty="0"/>
              <a:t>social distribution of environmental risks and</a:t>
            </a:r>
          </a:p>
          <a:p>
            <a:pPr lvl="1"/>
            <a:r>
              <a:rPr lang="en-GB" sz="2800" dirty="0"/>
              <a:t>hazards and access to environmental goods and</a:t>
            </a:r>
          </a:p>
          <a:p>
            <a:pPr lvl="1"/>
            <a:r>
              <a:rPr lang="en-GB" sz="2800" dirty="0"/>
              <a:t>services, and is closely related to the concept of</a:t>
            </a:r>
          </a:p>
          <a:p>
            <a:pPr lvl="1"/>
            <a:r>
              <a:rPr lang="en-GB" sz="2800" dirty="0"/>
              <a:t>environmental justice”.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835696" y="4509120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(Sustainable Development Research Network, 2004)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67544" y="5085184"/>
            <a:ext cx="84969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Discuss what you consider to be environmental inequalities</a:t>
            </a:r>
          </a:p>
        </p:txBody>
      </p:sp>
      <p:pic>
        <p:nvPicPr>
          <p:cNvPr id="8" name="Picture 7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9571" y="6039291"/>
            <a:ext cx="748451" cy="748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8145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1143000"/>
          </a:xfrm>
        </p:spPr>
        <p:txBody>
          <a:bodyPr>
            <a:normAutofit/>
          </a:bodyPr>
          <a:lstStyle/>
          <a:p>
            <a:r>
              <a:rPr lang="en-GB" sz="3200" b="1" dirty="0"/>
              <a:t>Measures of environmental inequalities include: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75656" y="1268760"/>
            <a:ext cx="6851104" cy="4525963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Air pollution</a:t>
            </a:r>
          </a:p>
          <a:p>
            <a:r>
              <a:rPr lang="en-GB" sz="2400" dirty="0"/>
              <a:t>Industrial pollution</a:t>
            </a:r>
          </a:p>
          <a:p>
            <a:r>
              <a:rPr lang="en-GB" sz="2400" dirty="0"/>
              <a:t>Flooding</a:t>
            </a:r>
          </a:p>
          <a:p>
            <a:r>
              <a:rPr lang="en-GB" sz="2400" dirty="0"/>
              <a:t>Access to food and water</a:t>
            </a:r>
          </a:p>
          <a:p>
            <a:r>
              <a:rPr lang="en-GB" sz="2400" dirty="0"/>
              <a:t>Transport and public transport access</a:t>
            </a:r>
          </a:p>
          <a:p>
            <a:r>
              <a:rPr lang="en-GB" sz="2400" dirty="0"/>
              <a:t>Access to natural green spaces and biodiversity</a:t>
            </a:r>
          </a:p>
          <a:p>
            <a:r>
              <a:rPr lang="en-GB" sz="2400" dirty="0"/>
              <a:t>Access to employment</a:t>
            </a:r>
          </a:p>
          <a:p>
            <a:r>
              <a:rPr lang="en-GB" sz="2400" dirty="0"/>
              <a:t>Noise</a:t>
            </a:r>
          </a:p>
          <a:p>
            <a:r>
              <a:rPr lang="en-GB" sz="2400" dirty="0"/>
              <a:t>Housing</a:t>
            </a:r>
          </a:p>
          <a:p>
            <a:r>
              <a:rPr lang="en-GB" sz="2400" dirty="0"/>
              <a:t>Safety</a:t>
            </a:r>
          </a:p>
          <a:p>
            <a:r>
              <a:rPr lang="en-GB" sz="2400" dirty="0"/>
              <a:t>Race and equality issues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915816" y="5949280"/>
            <a:ext cx="576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(Pedersen, O., 2018)</a:t>
            </a:r>
          </a:p>
        </p:txBody>
      </p:sp>
    </p:spTree>
    <p:extLst>
      <p:ext uri="{BB962C8B-B14F-4D97-AF65-F5344CB8AC3E}">
        <p14:creationId xmlns:p14="http://schemas.microsoft.com/office/powerpoint/2010/main" val="1013720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864096"/>
          </a:xfrm>
        </p:spPr>
        <p:txBody>
          <a:bodyPr/>
          <a:lstStyle/>
          <a:p>
            <a:r>
              <a:rPr lang="en-GB" b="1" dirty="0"/>
              <a:t>Group Activity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1560" y="1196752"/>
            <a:ext cx="80648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Read the two articles on the decision of the Dyson company to move production from Wiltshire to Malaysia.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79512" y="3171329"/>
            <a:ext cx="864096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en-GB" sz="2800" i="1" dirty="0"/>
              <a:t>Identify whether the articles approve or disapprove of this decision.</a:t>
            </a:r>
          </a:p>
          <a:p>
            <a:pPr marL="514350" indent="-514350">
              <a:buAutoNum type="arabicPeriod"/>
            </a:pPr>
            <a:r>
              <a:rPr lang="en-GB" sz="2800" i="1" dirty="0"/>
              <a:t>What do you consider to be the main considerations in Dyson’s decision?</a:t>
            </a:r>
          </a:p>
          <a:p>
            <a:endParaRPr lang="en-GB" sz="2800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6313" y="2048621"/>
            <a:ext cx="629529" cy="62952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1785" y="5460489"/>
            <a:ext cx="916414" cy="690006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474391" y="6192886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Discuss this with the larger group</a:t>
            </a:r>
          </a:p>
        </p:txBody>
      </p:sp>
    </p:spTree>
    <p:extLst>
      <p:ext uri="{BB962C8B-B14F-4D97-AF65-F5344CB8AC3E}">
        <p14:creationId xmlns:p14="http://schemas.microsoft.com/office/powerpoint/2010/main" val="4170135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b="1" dirty="0"/>
              <a:t>Four key areas of environmental inequality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8" y="1412776"/>
            <a:ext cx="856895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Immediate locality or ‘front door’ issues such as litter, neighbourhood noise and the accessibility to and condition of open and green spaces.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Wider service issues such as access to environmental services, local transport facilities, healthy food and fuel poverty.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Planning, infrastructure and development issues such as air and water quality, environmental noise, road traffic accidents and flood risk.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Multiple environmental deprivation, considering the ways in which environmental problems accumulate and have combined effects on an area and people’s health.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355976" y="5934488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(London Sustainability Exchange, no date)</a:t>
            </a:r>
          </a:p>
        </p:txBody>
      </p:sp>
    </p:spTree>
    <p:extLst>
      <p:ext uri="{BB962C8B-B14F-4D97-AF65-F5344CB8AC3E}">
        <p14:creationId xmlns:p14="http://schemas.microsoft.com/office/powerpoint/2010/main" val="705959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0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‘Soft’ or ‘Hard’ </a:t>
            </a:r>
            <a:br>
              <a:rPr lang="en-GB" dirty="0"/>
            </a:br>
            <a:r>
              <a:rPr lang="en-GB" dirty="0"/>
              <a:t>Sustainable Development </a:t>
            </a:r>
          </a:p>
        </p:txBody>
      </p:sp>
      <p:sp>
        <p:nvSpPr>
          <p:cNvPr id="16387" name="Text Placeholder 4"/>
          <p:cNvSpPr>
            <a:spLocks noGrp="1"/>
          </p:cNvSpPr>
          <p:nvPr>
            <p:ph type="body" idx="1"/>
          </p:nvPr>
        </p:nvSpPr>
        <p:spPr>
          <a:xfrm>
            <a:off x="467544" y="1556792"/>
            <a:ext cx="3055938" cy="639762"/>
          </a:xfrm>
        </p:spPr>
        <p:txBody>
          <a:bodyPr>
            <a:normAutofit/>
          </a:bodyPr>
          <a:lstStyle/>
          <a:p>
            <a:pPr algn="ctr"/>
            <a:r>
              <a:rPr lang="en-GB" altLang="en-US" sz="2800" dirty="0"/>
              <a:t>Soft focuses on;</a:t>
            </a:r>
          </a:p>
        </p:txBody>
      </p:sp>
      <p:sp>
        <p:nvSpPr>
          <p:cNvPr id="64515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251520" y="2420888"/>
            <a:ext cx="4209355" cy="2835275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000" dirty="0"/>
              <a:t>Prevention of catastrophe for human society</a:t>
            </a:r>
          </a:p>
          <a:p>
            <a:pPr>
              <a:defRPr/>
            </a:pPr>
            <a:r>
              <a:rPr lang="en-GB" sz="2000" dirty="0"/>
              <a:t>Acceptance of science and modern technology</a:t>
            </a:r>
          </a:p>
          <a:p>
            <a:pPr>
              <a:defRPr/>
            </a:pPr>
            <a:r>
              <a:rPr lang="en-GB" sz="2000" dirty="0"/>
              <a:t>Anthropocentric-Human centred </a:t>
            </a:r>
          </a:p>
          <a:p>
            <a:pPr>
              <a:defRPr/>
            </a:pPr>
            <a:r>
              <a:rPr lang="en-GB" sz="2000" dirty="0"/>
              <a:t>Intergenerational distribution treated separately</a:t>
            </a:r>
          </a:p>
          <a:p>
            <a:pPr>
              <a:defRPr/>
            </a:pPr>
            <a:r>
              <a:rPr lang="en-GB" sz="2000" dirty="0"/>
              <a:t>Lower environmental risk aversion</a:t>
            </a:r>
          </a:p>
        </p:txBody>
      </p:sp>
      <p:sp>
        <p:nvSpPr>
          <p:cNvPr id="16389" name="Text Placeholder 5"/>
          <p:cNvSpPr>
            <a:spLocks noGrp="1"/>
          </p:cNvSpPr>
          <p:nvPr>
            <p:ph type="body" sz="quarter" idx="3"/>
          </p:nvPr>
        </p:nvSpPr>
        <p:spPr>
          <a:xfrm>
            <a:off x="5004048" y="1556792"/>
            <a:ext cx="3055937" cy="639762"/>
          </a:xfrm>
        </p:spPr>
        <p:txBody>
          <a:bodyPr>
            <a:normAutofit/>
          </a:bodyPr>
          <a:lstStyle/>
          <a:p>
            <a:pPr algn="ctr"/>
            <a:r>
              <a:rPr lang="en-GB" altLang="en-US" sz="2800" dirty="0"/>
              <a:t>Hard focuses on;</a:t>
            </a:r>
          </a:p>
        </p:txBody>
      </p:sp>
      <p:sp>
        <p:nvSpPr>
          <p:cNvPr id="64516" name="Rectangle 6"/>
          <p:cNvSpPr>
            <a:spLocks noGrp="1" noChangeArrowheads="1"/>
          </p:cNvSpPr>
          <p:nvPr>
            <p:ph sz="quarter" idx="4"/>
          </p:nvPr>
        </p:nvSpPr>
        <p:spPr>
          <a:xfrm>
            <a:off x="4716016" y="2348880"/>
            <a:ext cx="4103439" cy="2835275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000" dirty="0"/>
              <a:t>Promotion of society in harmony with supporting ecosystems</a:t>
            </a:r>
          </a:p>
          <a:p>
            <a:pPr>
              <a:defRPr/>
            </a:pPr>
            <a:r>
              <a:rPr lang="en-GB" sz="2000" dirty="0"/>
              <a:t>Questions science &amp; seeks alternative technology</a:t>
            </a:r>
          </a:p>
          <a:p>
            <a:pPr>
              <a:defRPr/>
            </a:pPr>
            <a:r>
              <a:rPr lang="en-GB" sz="2000" dirty="0" err="1"/>
              <a:t>Ecocentric</a:t>
            </a:r>
            <a:r>
              <a:rPr lang="en-GB" sz="2000" dirty="0"/>
              <a:t>- Values nature </a:t>
            </a:r>
          </a:p>
          <a:p>
            <a:pPr>
              <a:defRPr/>
            </a:pPr>
            <a:r>
              <a:rPr lang="en-GB" sz="2000" dirty="0"/>
              <a:t>Intergenerational distribution central to sustainable development</a:t>
            </a:r>
          </a:p>
          <a:p>
            <a:pPr>
              <a:defRPr/>
            </a:pPr>
            <a:r>
              <a:rPr lang="en-GB" sz="2000" dirty="0"/>
              <a:t>High environmental risk aversion</a:t>
            </a:r>
          </a:p>
        </p:txBody>
      </p:sp>
    </p:spTree>
    <p:extLst>
      <p:ext uri="{BB962C8B-B14F-4D97-AF65-F5344CB8AC3E}">
        <p14:creationId xmlns:p14="http://schemas.microsoft.com/office/powerpoint/2010/main" val="2030291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/>
      <p:bldP spid="64515" grpId="0" build="p"/>
      <p:bldP spid="16389" grpId="0" build="p"/>
      <p:bldP spid="6451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‘Soft’ &amp; ‘Hard’ views of Sustainable Development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1556792"/>
            <a:ext cx="8229600" cy="648072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err="1"/>
              <a:t>Technocentric</a:t>
            </a:r>
            <a:r>
              <a:rPr lang="en-GB" dirty="0"/>
              <a:t> versus </a:t>
            </a:r>
            <a:r>
              <a:rPr lang="en-GB" dirty="0" err="1"/>
              <a:t>Ecocentric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69876" y="2492896"/>
            <a:ext cx="813690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These terms were defined by Timothy </a:t>
            </a:r>
            <a:r>
              <a:rPr lang="en-GB" sz="2800" dirty="0" err="1"/>
              <a:t>O’Riordan</a:t>
            </a:r>
            <a:r>
              <a:rPr lang="en-GB" sz="2800" dirty="0"/>
              <a:t> in his 1989 work ‘The Challenge for Environmentalism’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Seen by </a:t>
            </a:r>
            <a:r>
              <a:rPr lang="en-GB" sz="2800" dirty="0" err="1"/>
              <a:t>O’Riordan</a:t>
            </a:r>
            <a:r>
              <a:rPr lang="en-GB" sz="2800" dirty="0"/>
              <a:t> and others as being in opposition to each other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One focuses on technology and the other on ecology</a:t>
            </a:r>
          </a:p>
        </p:txBody>
      </p:sp>
    </p:spTree>
    <p:extLst>
      <p:ext uri="{BB962C8B-B14F-4D97-AF65-F5344CB8AC3E}">
        <p14:creationId xmlns:p14="http://schemas.microsoft.com/office/powerpoint/2010/main" val="4078765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Techno-Centric Viewpoints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2" name="TextBox 1"/>
          <p:cNvSpPr txBox="1"/>
          <p:nvPr/>
        </p:nvSpPr>
        <p:spPr>
          <a:xfrm>
            <a:off x="467544" y="1196752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Interventionists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12365" y="1700808"/>
            <a:ext cx="748883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Have complete faith in human ingenuity, science, and the market to solve all problems and ‘improve’ the quality of the environment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It is argued that this is the view of those who control industry and commerce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Sees the natural world as a means to the end of human well-being (also known as androcentric/anthropocentric)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Examples would be GM crops (i.e. change nature for the good of humankind)</a:t>
            </a:r>
          </a:p>
        </p:txBody>
      </p:sp>
    </p:spTree>
    <p:extLst>
      <p:ext uri="{BB962C8B-B14F-4D97-AF65-F5344CB8AC3E}">
        <p14:creationId xmlns:p14="http://schemas.microsoft.com/office/powerpoint/2010/main" val="960521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778098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Techno-Centric Viewpoints</a:t>
            </a:r>
            <a:br>
              <a:rPr lang="en-GB" sz="4000" b="1" dirty="0"/>
            </a:br>
            <a:endParaRPr lang="en-GB" sz="40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67544" y="1196752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Accomodationists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12365" y="1977802"/>
            <a:ext cx="748883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Largely follow this view but are more moderate and express a note of caution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They believe some accommodations are needed to mitigate the impact of humans on the environment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Believe that technology and institutions can adapt to deal with resource scarcity or environmental problems</a:t>
            </a:r>
          </a:p>
        </p:txBody>
      </p:sp>
    </p:spTree>
    <p:extLst>
      <p:ext uri="{BB962C8B-B14F-4D97-AF65-F5344CB8AC3E}">
        <p14:creationId xmlns:p14="http://schemas.microsoft.com/office/powerpoint/2010/main" val="668216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778098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Techno-Centric Viewpoints</a:t>
            </a:r>
            <a:br>
              <a:rPr lang="en-GB" sz="4000" b="1" dirty="0"/>
            </a:br>
            <a:endParaRPr lang="en-GB" sz="40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67544" y="1393612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Accomodationists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12365" y="2008004"/>
            <a:ext cx="748883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At the most moderate end of the ‘accomodationist’ spectrum are those accused of wishing for the ‘status quo’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i.e. when asked they want an undisturbed environment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But also want a house, car, luxury goods and overseas holidays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An example of cognitive dissonance? </a:t>
            </a:r>
          </a:p>
        </p:txBody>
      </p:sp>
    </p:spTree>
    <p:extLst>
      <p:ext uri="{BB962C8B-B14F-4D97-AF65-F5344CB8AC3E}">
        <p14:creationId xmlns:p14="http://schemas.microsoft.com/office/powerpoint/2010/main" val="2774148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778098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Eco-Centric Viewpoints</a:t>
            </a:r>
            <a:br>
              <a:rPr lang="en-GB" sz="4000" b="1" dirty="0"/>
            </a:br>
            <a:endParaRPr lang="en-GB" sz="40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67544" y="1196752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‘Environmentalism’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43608" y="1863988"/>
            <a:ext cx="741682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Environmentalist </a:t>
            </a:r>
            <a:r>
              <a:rPr lang="en-GB" sz="2800" b="1" i="1" dirty="0"/>
              <a:t>noun</a:t>
            </a:r>
            <a:r>
              <a:rPr lang="en-GB" sz="2800" dirty="0"/>
              <a:t> – a person who is concerned with or seeks to protect the environment, especially from pollution [OED]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Often seen as concerned with conservationism and preservation (e.g. national parks)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Can be seen as being technocratic (i.e. try to win arguments on the terms of governments and industry rather than being ‘radical’)</a:t>
            </a:r>
          </a:p>
        </p:txBody>
      </p:sp>
    </p:spTree>
    <p:extLst>
      <p:ext uri="{BB962C8B-B14F-4D97-AF65-F5344CB8AC3E}">
        <p14:creationId xmlns:p14="http://schemas.microsoft.com/office/powerpoint/2010/main" val="663131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778098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Eco-Centric Viewpoints</a:t>
            </a:r>
            <a:br>
              <a:rPr lang="en-GB" sz="4000" b="1" dirty="0"/>
            </a:br>
            <a:endParaRPr lang="en-GB" sz="40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67544" y="1196752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Deep Ecologists / Deep Greens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43608" y="1863988"/>
            <a:ext cx="741682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Phrase coined by Arne </a:t>
            </a:r>
            <a:r>
              <a:rPr lang="en-GB" sz="2800" dirty="0" err="1"/>
              <a:t>Naess</a:t>
            </a:r>
            <a:r>
              <a:rPr lang="en-GB" sz="2800" dirty="0"/>
              <a:t> in 1973 and expanded on in 1989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Must focus on what is good for the planet rather than what is good for humankind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Human society can only be understood from the viewpoint of ecology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Sees the connections between every organism as being important</a:t>
            </a:r>
          </a:p>
        </p:txBody>
      </p:sp>
    </p:spTree>
    <p:extLst>
      <p:ext uri="{BB962C8B-B14F-4D97-AF65-F5344CB8AC3E}">
        <p14:creationId xmlns:p14="http://schemas.microsoft.com/office/powerpoint/2010/main" val="2822635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778098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Eco-Centric Viewpoints</a:t>
            </a:r>
            <a:br>
              <a:rPr lang="en-GB" sz="4000" b="1" dirty="0"/>
            </a:br>
            <a:endParaRPr lang="en-GB" sz="40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67544" y="1196752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/>
              <a:t>Gaianists</a:t>
            </a:r>
            <a:endParaRPr lang="en-GB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1043608" y="1863988"/>
            <a:ext cx="741682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Based on the Gaia hypothesis of James Lovelock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planet is a huge inter-connected super-organism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Creates a self-regulating system focused on maintaining life on earth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Can see viruses such as Ebola as natures way of ‘fighting back’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Can even be quasi-religious where the earth is seen as an object of worship</a:t>
            </a:r>
          </a:p>
        </p:txBody>
      </p:sp>
    </p:spTree>
    <p:extLst>
      <p:ext uri="{BB962C8B-B14F-4D97-AF65-F5344CB8AC3E}">
        <p14:creationId xmlns:p14="http://schemas.microsoft.com/office/powerpoint/2010/main" val="2442648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b="1" dirty="0"/>
              <a:t>‘Political’ views of Sustainable Development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57200" y="1628800"/>
            <a:ext cx="82296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Where technocentrics see humanity as the only priority and ecocentrics see ecology as the only priority other theories seek to bring the two together ideologically (i.e. based on a set of shared values)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Two examples of these are;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403648" y="4365104"/>
            <a:ext cx="69847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Eco-feminist viewpoints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Eco-socialist viewpoints</a:t>
            </a:r>
          </a:p>
        </p:txBody>
      </p:sp>
    </p:spTree>
    <p:extLst>
      <p:ext uri="{BB962C8B-B14F-4D97-AF65-F5344CB8AC3E}">
        <p14:creationId xmlns:p14="http://schemas.microsoft.com/office/powerpoint/2010/main" val="1439212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778098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Eco-feminist Viewpoints</a:t>
            </a:r>
            <a:br>
              <a:rPr lang="en-GB" sz="4000" b="1" dirty="0"/>
            </a:br>
            <a:endParaRPr lang="en-GB" sz="40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67544" y="1052736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Eco-feminism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43608" y="1628800"/>
            <a:ext cx="741682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Phrase coined by Francoise </a:t>
            </a:r>
            <a:r>
              <a:rPr lang="en-GB" sz="2800" dirty="0" err="1"/>
              <a:t>D’eaubonne</a:t>
            </a:r>
            <a:r>
              <a:rPr lang="en-GB" sz="2800" dirty="0"/>
              <a:t> in her 1974 essay </a:t>
            </a:r>
            <a:r>
              <a:rPr lang="en-GB" sz="2800" i="1" dirty="0"/>
              <a:t>Le </a:t>
            </a:r>
            <a:r>
              <a:rPr lang="en-GB" sz="2800" i="1" dirty="0" err="1"/>
              <a:t>feminisme</a:t>
            </a:r>
            <a:r>
              <a:rPr lang="en-GB" sz="2800" i="1" dirty="0"/>
              <a:t> </a:t>
            </a:r>
            <a:r>
              <a:rPr lang="en-GB" sz="2800" i="1" dirty="0" err="1"/>
              <a:t>ou</a:t>
            </a:r>
            <a:r>
              <a:rPr lang="en-GB" sz="2800" i="1" dirty="0"/>
              <a:t> la mort (Feminism or Death)</a:t>
            </a:r>
            <a:r>
              <a:rPr lang="en-GB" sz="2800" dirty="0"/>
              <a:t>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 merging of ecological and feminist ideologies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Argues for a positive re-evaluation of the connection between women and nature that has been ‘forgotten’ in Western society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Stresses that social gender roles give women more of an affinity with nature</a:t>
            </a:r>
          </a:p>
        </p:txBody>
      </p:sp>
    </p:spTree>
    <p:extLst>
      <p:ext uri="{BB962C8B-B14F-4D97-AF65-F5344CB8AC3E}">
        <p14:creationId xmlns:p14="http://schemas.microsoft.com/office/powerpoint/2010/main" val="2876085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778098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Eco-feminist Viewpoints</a:t>
            </a:r>
            <a:br>
              <a:rPr lang="en-GB" sz="4000" b="1" dirty="0"/>
            </a:br>
            <a:endParaRPr lang="en-GB" sz="40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67544" y="1052736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Eco-feminism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43608" y="1904633"/>
            <a:ext cx="741682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Can see both women and nature as being repressed by patriarchy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Argues that women living in developing nations tend to be managers of natural resources (firewood, water etc.)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Often criticised for being ‘essentialist’ (i.e. assuming all women are the same)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Different strands emphasise the ecological, the social and the female spiritual dimensions</a:t>
            </a:r>
          </a:p>
        </p:txBody>
      </p:sp>
    </p:spTree>
    <p:extLst>
      <p:ext uri="{BB962C8B-B14F-4D97-AF65-F5344CB8AC3E}">
        <p14:creationId xmlns:p14="http://schemas.microsoft.com/office/powerpoint/2010/main" val="2719113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778098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Eco-feminist Viewpoints</a:t>
            </a:r>
            <a:br>
              <a:rPr lang="en-GB" sz="4000" b="1" dirty="0"/>
            </a:br>
            <a:endParaRPr lang="en-GB" sz="40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67544" y="1052736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Eco-feminism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43608" y="1904633"/>
            <a:ext cx="741682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Charlene </a:t>
            </a:r>
            <a:r>
              <a:rPr lang="en-GB" sz="2800" dirty="0" err="1"/>
              <a:t>Spretnak</a:t>
            </a:r>
            <a:r>
              <a:rPr lang="en-GB" sz="2800" dirty="0"/>
              <a:t> (1990) defines three main routes to eco-feminism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Radical/social feminism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Earth-based goddess religions &amp; spirituality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Environmentalism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 the late 20</a:t>
            </a:r>
            <a:r>
              <a:rPr lang="en-GB" sz="2800" baseline="30000" dirty="0"/>
              <a:t>th</a:t>
            </a:r>
            <a:r>
              <a:rPr lang="en-GB" sz="2800" dirty="0"/>
              <a:t> &amp; 21</a:t>
            </a:r>
            <a:r>
              <a:rPr lang="en-GB" sz="2800" baseline="30000" dirty="0"/>
              <a:t>st</a:t>
            </a:r>
            <a:r>
              <a:rPr lang="en-GB" sz="2800" dirty="0"/>
              <a:t> Century has also developed animal rights strand, anti-cosmetics / toxics strand, anti-nuclear strand and others</a:t>
            </a:r>
          </a:p>
        </p:txBody>
      </p:sp>
    </p:spTree>
    <p:extLst>
      <p:ext uri="{BB962C8B-B14F-4D97-AF65-F5344CB8AC3E}">
        <p14:creationId xmlns:p14="http://schemas.microsoft.com/office/powerpoint/2010/main" val="971458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778098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Eco-socialist Viewpoints</a:t>
            </a:r>
            <a:br>
              <a:rPr lang="en-GB" sz="4000" b="1" dirty="0"/>
            </a:br>
            <a:endParaRPr lang="en-GB" sz="40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67544" y="1227524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Eco-socialism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43608" y="1803588"/>
            <a:ext cx="741682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Interested in the social inequalities that exist between humans and how this is reflected in the wider environment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Capitalism alienates us from our work, from nature, and from ourselves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Redistribution of wealth </a:t>
            </a:r>
            <a:r>
              <a:rPr lang="en-GB" sz="2400" u="sng" dirty="0"/>
              <a:t>and</a:t>
            </a:r>
            <a:r>
              <a:rPr lang="en-GB" sz="2400" dirty="0"/>
              <a:t> natural resources would improve both society and the environment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Often criticised for being unrealistic in the same way that ‘environmentalists’ are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Argues that environmental inequality can lead to mass migration  </a:t>
            </a:r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5506492"/>
            <a:ext cx="857191" cy="904160"/>
          </a:xfrm>
          <a:prstGeom prst="rect">
            <a:avLst/>
          </a:prstGeom>
        </p:spPr>
      </p:pic>
      <p:pic>
        <p:nvPicPr>
          <p:cNvPr id="6" name="Picture 5">
            <a:hlinkClick r:id="rId4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2740" y="5506492"/>
            <a:ext cx="857191" cy="904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032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778098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Eco-socialist Viewpoints</a:t>
            </a:r>
            <a:br>
              <a:rPr lang="en-GB" sz="4000" b="1" dirty="0"/>
            </a:br>
            <a:endParaRPr lang="en-GB" sz="40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67544" y="980728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Social Ecology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7544" y="1647964"/>
            <a:ext cx="84249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Created by the anarchist and libertarian socialist Murray </a:t>
            </a:r>
            <a:r>
              <a:rPr lang="en-GB" sz="2800" dirty="0" err="1"/>
              <a:t>Bookchin</a:t>
            </a: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Sees environmental abuse as a direct result of the domination of groups of humans by other humans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With the exception of natural disasters most major ecological disasters in the 20</a:t>
            </a:r>
            <a:r>
              <a:rPr lang="en-GB" sz="2800" baseline="30000" dirty="0"/>
              <a:t>th</a:t>
            </a:r>
            <a:r>
              <a:rPr lang="en-GB" sz="2800" dirty="0"/>
              <a:t> and 21</a:t>
            </a:r>
            <a:r>
              <a:rPr lang="en-GB" sz="2800" baseline="30000" dirty="0"/>
              <a:t>st</a:t>
            </a:r>
            <a:r>
              <a:rPr lang="en-GB" sz="2800" dirty="0"/>
              <a:t> centuries have been caused by ethnic, cultural or commercial conflict.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Argues that if humans can live in harmony with each other they will also live in harmony with nature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668714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778098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Eco-socialist Viewpoints</a:t>
            </a:r>
            <a:br>
              <a:rPr lang="en-GB" sz="4000" b="1" dirty="0"/>
            </a:br>
            <a:endParaRPr lang="en-GB" sz="40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67544" y="1196752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Communalists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43608" y="1863988"/>
            <a:ext cx="741682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Often seen as a more radical form of eco-socialism and developed from Social Ecology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Focuses far more on local economies, self-sufficiency and sustainable lifestyles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Local communities are best placed to decide what is best for the environment and therefore themselves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More about producing less rather than redistributing what is produced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392696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altLang="en-US" b="1" dirty="0"/>
              <a:t>Social Ecology </a:t>
            </a:r>
          </a:p>
        </p:txBody>
      </p:sp>
      <p:sp>
        <p:nvSpPr>
          <p:cNvPr id="4" name="Oval 3"/>
          <p:cNvSpPr/>
          <p:nvPr/>
        </p:nvSpPr>
        <p:spPr>
          <a:xfrm>
            <a:off x="2699792" y="1052736"/>
            <a:ext cx="3744416" cy="3528392"/>
          </a:xfrm>
          <a:prstGeom prst="ellipse">
            <a:avLst/>
          </a:prstGeom>
          <a:solidFill>
            <a:srgbClr val="00B0F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1475656" y="2780928"/>
            <a:ext cx="3744416" cy="3528392"/>
          </a:xfrm>
          <a:prstGeom prst="ellipse">
            <a:avLst/>
          </a:prstGeom>
          <a:solidFill>
            <a:srgbClr val="00B05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3707904" y="2780928"/>
            <a:ext cx="3744416" cy="3528392"/>
          </a:xfrm>
          <a:prstGeom prst="ellipse">
            <a:avLst/>
          </a:prstGeom>
          <a:solidFill>
            <a:srgbClr val="FFFF0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491880" y="1412776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Social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691680" y="5127575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Environmental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508104" y="5055567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Economic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671900" y="4855512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Viable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824028" y="3140968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Equitable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2555776" y="3172906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Bearable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627784" y="3789040"/>
            <a:ext cx="37084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SUSTAINABLE</a:t>
            </a:r>
          </a:p>
        </p:txBody>
      </p:sp>
    </p:spTree>
    <p:extLst>
      <p:ext uri="{BB962C8B-B14F-4D97-AF65-F5344CB8AC3E}">
        <p14:creationId xmlns:p14="http://schemas.microsoft.com/office/powerpoint/2010/main" val="2402130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 animBg="1"/>
      <p:bldP spid="10" grpId="0" animBg="1"/>
      <p:bldP spid="5" grpId="0"/>
      <p:bldP spid="12" grpId="0"/>
      <p:bldP spid="14" grpId="0"/>
      <p:bldP spid="6" grpId="0"/>
      <p:bldP spid="16" grpId="0"/>
      <p:bldP spid="17" grpId="0"/>
      <p:bldP spid="11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32763" y="836712"/>
            <a:ext cx="8229600" cy="1143000"/>
          </a:xfrm>
        </p:spPr>
        <p:txBody>
          <a:bodyPr/>
          <a:lstStyle/>
          <a:p>
            <a:r>
              <a:rPr lang="en-GB" dirty="0"/>
              <a:t>UNESCO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7564" y="2132857"/>
            <a:ext cx="7848872" cy="1152128"/>
          </a:xfrm>
        </p:spPr>
        <p:txBody>
          <a:bodyPr>
            <a:normAutofit/>
          </a:bodyPr>
          <a:lstStyle/>
          <a:p>
            <a:r>
              <a:rPr lang="en-GB" sz="2800" dirty="0"/>
              <a:t>Other authors and organisations, however, use other terms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7544" y="188640"/>
            <a:ext cx="82089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Defining sustainable development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652120" y="5949280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1"/>
            <a:r>
              <a:rPr lang="en-GB" sz="2400" dirty="0"/>
              <a:t>UNESCO (2005)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26190" y="3270167"/>
            <a:ext cx="80648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For example, UNESCO promotes international resource development that is;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socially desirable and culturally appropriate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economically viable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and ecologically sustainable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1130302"/>
            <a:ext cx="566793" cy="56679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876256" y="1085046"/>
            <a:ext cx="21962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does UNESCO stand for?</a:t>
            </a:r>
          </a:p>
        </p:txBody>
      </p:sp>
    </p:spTree>
    <p:extLst>
      <p:ext uri="{BB962C8B-B14F-4D97-AF65-F5344CB8AC3E}">
        <p14:creationId xmlns:p14="http://schemas.microsoft.com/office/powerpoint/2010/main" val="3538569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6" grpId="0"/>
      <p:bldP spid="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404664"/>
            <a:ext cx="80648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Environment, Society, Economy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51520" y="1988840"/>
            <a:ext cx="8712968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600" dirty="0"/>
              <a:t>These are know as the three pillars of sustainability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600" dirty="0"/>
              <a:t>And although they are often given different names these 3 pillars are considered vital to sustainable planning</a:t>
            </a:r>
          </a:p>
        </p:txBody>
      </p:sp>
    </p:spTree>
    <p:extLst>
      <p:ext uri="{BB962C8B-B14F-4D97-AF65-F5344CB8AC3E}">
        <p14:creationId xmlns:p14="http://schemas.microsoft.com/office/powerpoint/2010/main" val="182179833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67544" y="6093296"/>
            <a:ext cx="1872208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6954" y="224644"/>
            <a:ext cx="6192688" cy="6192688"/>
          </a:xfrm>
        </p:spPr>
      </p:pic>
    </p:spTree>
    <p:extLst>
      <p:ext uri="{BB962C8B-B14F-4D97-AF65-F5344CB8AC3E}">
        <p14:creationId xmlns:p14="http://schemas.microsoft.com/office/powerpoint/2010/main" val="62200984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07504" y="44624"/>
          <a:ext cx="8784976" cy="6192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3764664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67544" y="6093296"/>
            <a:ext cx="1872208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3608" y="226059"/>
            <a:ext cx="6480719" cy="6173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841925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9552" y="332656"/>
            <a:ext cx="78488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The Triple Bottom Line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07504" y="1268760"/>
            <a:ext cx="8856984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These three aspects; environment/planet, society/people and economy/profit have been labelled the Triple Bottom line by economists and business analysts such as John </a:t>
            </a:r>
            <a:r>
              <a:rPr lang="en-GB" sz="2800" dirty="0" err="1"/>
              <a:t>Elkington</a:t>
            </a:r>
            <a:r>
              <a:rPr lang="en-GB" sz="2800" dirty="0"/>
              <a:t> as far back as 1998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They have argued that all three aspects need to be balanced in order for sustainable growth to be possible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76256" y="4221088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/>
              <a:t>Elkington</a:t>
            </a:r>
            <a:r>
              <a:rPr lang="en-GB" sz="2000" dirty="0"/>
              <a:t> (1998)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41610" y="4797152"/>
            <a:ext cx="88569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This concept will be a continuous theme throughout this Module</a:t>
            </a:r>
          </a:p>
        </p:txBody>
      </p:sp>
    </p:spTree>
    <p:extLst>
      <p:ext uri="{BB962C8B-B14F-4D97-AF65-F5344CB8AC3E}">
        <p14:creationId xmlns:p14="http://schemas.microsoft.com/office/powerpoint/2010/main" val="1149492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2323653"/>
            <a:ext cx="6777317" cy="2041452"/>
          </a:xfrm>
        </p:spPr>
        <p:txBody>
          <a:bodyPr>
            <a:normAutofit lnSpcReduction="10000"/>
          </a:bodyPr>
          <a:lstStyle/>
          <a:p>
            <a:r>
              <a:rPr lang="en-US" dirty="0"/>
              <a:t>“development that meets the needs of the present without compromising the ability of future generations to meet their own needs”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188640"/>
            <a:ext cx="82089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Defining sustainable development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555776" y="5733256"/>
            <a:ext cx="64807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hlinkClick r:id="rId2"/>
              </a:rPr>
              <a:t>http://www.un-documents.net/our-common-future.pdf</a:t>
            </a:r>
            <a:r>
              <a:rPr lang="en-GB" sz="2000" b="1" dirty="0"/>
              <a:t>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940152" y="4507150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Brundtland</a:t>
            </a:r>
            <a:r>
              <a:rPr lang="en-GB" dirty="0"/>
              <a:t> (1987)</a:t>
            </a:r>
          </a:p>
        </p:txBody>
      </p:sp>
    </p:spTree>
    <p:extLst>
      <p:ext uri="{BB962C8B-B14F-4D97-AF65-F5344CB8AC3E}">
        <p14:creationId xmlns:p14="http://schemas.microsoft.com/office/powerpoint/2010/main" val="2555493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5170" y="765456"/>
            <a:ext cx="8229600" cy="1143000"/>
          </a:xfrm>
        </p:spPr>
        <p:txBody>
          <a:bodyPr/>
          <a:lstStyle/>
          <a:p>
            <a:r>
              <a:rPr lang="en-US" dirty="0"/>
              <a:t>‘Our Common Future’ 1987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7544" y="188640"/>
            <a:ext cx="82089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Defining sustainable development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7544" y="1974709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Contains within it two key concepts: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55576" y="2497929"/>
            <a:ext cx="806489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 concept of 'needs', in particular the essential needs of the world's poor, to which overriding priority should be given;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 idea of limitations imposed by the state on technology and social organization on the environment's ability to meet present and future needs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580112" y="5610430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WCED</a:t>
            </a:r>
            <a:r>
              <a:rPr lang="en-GB" sz="2400" dirty="0"/>
              <a:t> (1987)</a:t>
            </a:r>
          </a:p>
        </p:txBody>
      </p:sp>
    </p:spTree>
    <p:extLst>
      <p:ext uri="{BB962C8B-B14F-4D97-AF65-F5344CB8AC3E}">
        <p14:creationId xmlns:p14="http://schemas.microsoft.com/office/powerpoint/2010/main" val="2158151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8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</p:spPr>
        <p:txBody>
          <a:bodyPr/>
          <a:lstStyle/>
          <a:p>
            <a:r>
              <a:rPr lang="en-US" dirty="0"/>
              <a:t>‘Our Common Future’ 1987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7544" y="188640"/>
            <a:ext cx="82089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Defining sustainable development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11560" y="2084655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goals of economic and social development must be defined in terms of sustainability in all countries: developed or developing; market-oriented or centrally planned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11560" y="3573016"/>
            <a:ext cx="78488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Interpretations taken by governments will vary but must share certain general features and must flow from a consensus on the basic concept of sustainable development and on a broad strategic framework for achieving it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516216" y="5564469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Brundtland</a:t>
            </a:r>
            <a:r>
              <a:rPr lang="en-GB" dirty="0"/>
              <a:t> (1987)</a:t>
            </a:r>
          </a:p>
        </p:txBody>
      </p:sp>
    </p:spTree>
    <p:extLst>
      <p:ext uri="{BB962C8B-B14F-4D97-AF65-F5344CB8AC3E}">
        <p14:creationId xmlns:p14="http://schemas.microsoft.com/office/powerpoint/2010/main" val="2702930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916832"/>
            <a:ext cx="8568952" cy="3508977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US" sz="2400" dirty="0"/>
              <a:t>Places a duty on the state to hold environmental resources in trust for the benefit of the public</a:t>
            </a:r>
          </a:p>
          <a:p>
            <a:pPr>
              <a:spcBef>
                <a:spcPts val="0"/>
              </a:spcBef>
            </a:pPr>
            <a:r>
              <a:rPr lang="en-US" sz="2400" dirty="0"/>
              <a:t>Where there are threats of serious or reversible damage, lack of scientific certainty should not be used as a reason […]not acting to prevent environmental degradation </a:t>
            </a:r>
          </a:p>
          <a:p>
            <a:pPr>
              <a:spcBef>
                <a:spcPts val="0"/>
              </a:spcBef>
            </a:pPr>
            <a:r>
              <a:rPr lang="en-US" sz="2400" dirty="0"/>
              <a:t>All people currently alive should have an equal right to benefit from the use of resources…within and between countries</a:t>
            </a:r>
          </a:p>
          <a:p>
            <a:pPr>
              <a:spcBef>
                <a:spcPts val="0"/>
              </a:spcBef>
            </a:pPr>
            <a:r>
              <a:rPr lang="en-US" sz="2400" dirty="0"/>
              <a:t>Decisions should be made at the lowest appropriate level</a:t>
            </a:r>
          </a:p>
          <a:p>
            <a:pPr>
              <a:spcBef>
                <a:spcPts val="0"/>
              </a:spcBef>
            </a:pPr>
            <a:r>
              <a:rPr lang="en-US" sz="2400" dirty="0"/>
              <a:t>Costs of environmental damage should </a:t>
            </a:r>
            <a:r>
              <a:rPr lang="en-US" sz="2400" b="1" dirty="0"/>
              <a:t>be borne by those who cause it</a:t>
            </a:r>
            <a:r>
              <a:rPr lang="en-US" sz="2400" dirty="0"/>
              <a:t>…</a:t>
            </a:r>
          </a:p>
          <a:p>
            <a:pPr>
              <a:spcBef>
                <a:spcPts val="0"/>
              </a:spcBef>
            </a:pPr>
            <a:endParaRPr lang="en-US" sz="2400" dirty="0"/>
          </a:p>
          <a:p>
            <a:pPr>
              <a:spcBef>
                <a:spcPts val="0"/>
              </a:spcBef>
            </a:pPr>
            <a:endParaRPr lang="en-US" sz="2400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</p:spPr>
        <p:txBody>
          <a:bodyPr/>
          <a:lstStyle/>
          <a:p>
            <a:r>
              <a:rPr lang="en-US" dirty="0"/>
              <a:t>‘Our Common Future’ 1987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7544" y="188640"/>
            <a:ext cx="82089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Defining sustainable development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44208" y="587727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Brundtland</a:t>
            </a:r>
            <a:r>
              <a:rPr lang="en-GB" dirty="0"/>
              <a:t> (1987)</a:t>
            </a:r>
          </a:p>
        </p:txBody>
      </p:sp>
    </p:spTree>
    <p:extLst>
      <p:ext uri="{BB962C8B-B14F-4D97-AF65-F5344CB8AC3E}">
        <p14:creationId xmlns:p14="http://schemas.microsoft.com/office/powerpoint/2010/main" val="2317258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792088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9454" y="836712"/>
            <a:ext cx="8640960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 err="1"/>
              <a:t>Bookchin</a:t>
            </a:r>
            <a:r>
              <a:rPr lang="en-GB" dirty="0"/>
              <a:t>, M. (2005) </a:t>
            </a:r>
            <a:r>
              <a:rPr lang="en-GB" i="1" dirty="0"/>
              <a:t>The Ecology of Freedom</a:t>
            </a:r>
            <a:r>
              <a:rPr lang="en-GB" dirty="0"/>
              <a:t> Stirling: AK Press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Costello, </a:t>
            </a:r>
            <a:r>
              <a:rPr lang="en-GB" dirty="0" err="1"/>
              <a:t>Prof.</a:t>
            </a:r>
            <a:r>
              <a:rPr lang="en-GB" dirty="0"/>
              <a:t> A. (2007) ‘Managing the health effects of climate change’ </a:t>
            </a:r>
            <a:r>
              <a:rPr lang="en-GB" i="1" dirty="0"/>
              <a:t>The Lancet </a:t>
            </a:r>
            <a:r>
              <a:rPr lang="en-GB" dirty="0"/>
              <a:t>Volume 373 (No. 9676, May 2009) p. 1693 DOI: </a:t>
            </a:r>
            <a:r>
              <a:rPr lang="en-GB" dirty="0">
                <a:hlinkClick r:id="rId2"/>
              </a:rPr>
              <a:t>http://dx.doi.org/10.1016/S0140-6736(09)60935-1</a:t>
            </a:r>
            <a:r>
              <a:rPr lang="en-GB" dirty="0"/>
              <a:t> [Accessed 23/09/2022]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 err="1"/>
              <a:t>Cudworth</a:t>
            </a:r>
            <a:r>
              <a:rPr lang="en-GB" dirty="0"/>
              <a:t> E. (2003) </a:t>
            </a:r>
            <a:r>
              <a:rPr lang="en-GB" i="1" dirty="0"/>
              <a:t>Environment and Society</a:t>
            </a:r>
            <a:r>
              <a:rPr lang="en-GB" dirty="0"/>
              <a:t> London: Routledge.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Gibbs, G (2002) </a:t>
            </a:r>
            <a:r>
              <a:rPr lang="en-GB" i="1" dirty="0"/>
              <a:t>Dyson, champion of British industry, switches production to far east </a:t>
            </a:r>
            <a:r>
              <a:rPr lang="en-GB" dirty="0"/>
              <a:t>The Guardian Available at </a:t>
            </a:r>
            <a:r>
              <a:rPr lang="en-GB" dirty="0">
                <a:hlinkClick r:id="rId3"/>
              </a:rPr>
              <a:t>https://www.theguardian.com/business/2002/feb/06/manufacturing.globalrecession</a:t>
            </a:r>
            <a:r>
              <a:rPr lang="en-GB" dirty="0"/>
              <a:t> [Accessed 23/09/2022]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Pedersen, O (2018) </a:t>
            </a:r>
            <a:r>
              <a:rPr lang="en-GB" i="1" dirty="0"/>
              <a:t>Environmental justice in the UK: uncertainty, ambiguity and the law </a:t>
            </a:r>
            <a:r>
              <a:rPr lang="en-GB" dirty="0"/>
              <a:t>Available at </a:t>
            </a:r>
            <a:r>
              <a:rPr lang="en-GB" dirty="0">
                <a:hlinkClick r:id="rId4"/>
              </a:rPr>
              <a:t>https://www.cambridge.org/core/journals/legal-studies/article/abs/environmental-justice-in-the-uk-uncertainty-ambiguity-and-the-law/FDBF785966CDCBDB4D934217CBF878C2</a:t>
            </a:r>
            <a:r>
              <a:rPr lang="en-GB" dirty="0"/>
              <a:t>  [Accessed 23/09/2022]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Lovelock, James (2009). </a:t>
            </a:r>
            <a:r>
              <a:rPr lang="en-GB" i="1" dirty="0"/>
              <a:t>The Vanishing Face of Gaia: A Final Warning: Enjoy It While You </a:t>
            </a:r>
            <a:r>
              <a:rPr lang="en-GB" dirty="0"/>
              <a:t>Can. Allen Lane.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259015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67544" y="980728"/>
            <a:ext cx="842493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Næss</a:t>
            </a:r>
            <a:r>
              <a:rPr lang="en-GB" dirty="0"/>
              <a:t>, A. 1989. Ecology, Community and Lifestyle: Outline of an </a:t>
            </a:r>
            <a:r>
              <a:rPr lang="en-GB" dirty="0" err="1"/>
              <a:t>Ecosophy</a:t>
            </a:r>
            <a:r>
              <a:rPr lang="en-GB" dirty="0"/>
              <a:t> Translated by D. Rothenberg. Cambridge: Cambridge University Press</a:t>
            </a:r>
          </a:p>
          <a:p>
            <a:endParaRPr lang="en-GB" dirty="0"/>
          </a:p>
          <a:p>
            <a:r>
              <a:rPr lang="en-GB" dirty="0" err="1"/>
              <a:t>O’Riordan</a:t>
            </a:r>
            <a:r>
              <a:rPr lang="en-GB" dirty="0"/>
              <a:t>, T (1989) ‘The Challenge for Environmentalism’ In </a:t>
            </a:r>
            <a:r>
              <a:rPr lang="en-GB" dirty="0" err="1"/>
              <a:t>Peet</a:t>
            </a:r>
            <a:r>
              <a:rPr lang="en-GB" dirty="0"/>
              <a:t>, R. &amp; Thrift, N. (</a:t>
            </a:r>
            <a:r>
              <a:rPr lang="en-GB" dirty="0" err="1"/>
              <a:t>ed</a:t>
            </a:r>
            <a:r>
              <a:rPr lang="en-GB" dirty="0"/>
              <a:t>) </a:t>
            </a:r>
            <a:r>
              <a:rPr lang="en-GB" i="1" dirty="0"/>
              <a:t>New Models in Geography</a:t>
            </a:r>
            <a:r>
              <a:rPr lang="en-GB" dirty="0"/>
              <a:t> London: Unwin Hyman</a:t>
            </a:r>
          </a:p>
          <a:p>
            <a:endParaRPr lang="en-GB" dirty="0"/>
          </a:p>
          <a:p>
            <a:r>
              <a:rPr lang="en-GB" dirty="0"/>
              <a:t>Phillips, M. &amp; </a:t>
            </a:r>
            <a:r>
              <a:rPr lang="en-GB" dirty="0" err="1"/>
              <a:t>Mighall</a:t>
            </a:r>
            <a:r>
              <a:rPr lang="en-GB" dirty="0"/>
              <a:t>, T (2013) </a:t>
            </a:r>
            <a:r>
              <a:rPr lang="en-GB" i="1" dirty="0"/>
              <a:t>Society and Exploitation Through Nature</a:t>
            </a:r>
            <a:r>
              <a:rPr lang="en-GB" dirty="0"/>
              <a:t> Abingdon: Routledge</a:t>
            </a:r>
          </a:p>
          <a:p>
            <a:endParaRPr lang="en-GB" dirty="0"/>
          </a:p>
          <a:p>
            <a:r>
              <a:rPr lang="en-GB" dirty="0"/>
              <a:t>Social Development Research Network (2004) </a:t>
            </a:r>
            <a:r>
              <a:rPr lang="en-GB" i="1" dirty="0"/>
              <a:t>SDRN Briefing Two: Environment and Social Justice </a:t>
            </a:r>
            <a:r>
              <a:rPr lang="en-GB" dirty="0"/>
              <a:t>Available at </a:t>
            </a:r>
            <a:r>
              <a:rPr lang="en-GB" dirty="0">
                <a:hlinkClick r:id="rId2"/>
              </a:rPr>
              <a:t>https://businessdocbox.com/Green_Solutions/69901977-Environment-and-social-justice-sdrn-briefing-two-sdrn-briefing-two-introduction.</a:t>
            </a:r>
            <a:r>
              <a:rPr lang="en-GB">
                <a:hlinkClick r:id="rId2"/>
              </a:rPr>
              <a:t>html</a:t>
            </a:r>
            <a:r>
              <a:rPr lang="en-GB"/>
              <a:t>  [Accessed 23/09/2022]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Spretnak</a:t>
            </a:r>
            <a:r>
              <a:rPr lang="en-GB" dirty="0"/>
              <a:t>, C. (1990) ‘Ecofeminism: Our Roots and Flowering’ In Diamond, I &amp; Orenstein, G. (</a:t>
            </a:r>
            <a:r>
              <a:rPr lang="en-GB" dirty="0" err="1"/>
              <a:t>ed</a:t>
            </a:r>
            <a:r>
              <a:rPr lang="en-GB" dirty="0"/>
              <a:t>)</a:t>
            </a:r>
            <a:r>
              <a:rPr lang="en-GB" i="1" dirty="0"/>
              <a:t> Reweaving the World: The Emergence of Ecofeminism</a:t>
            </a:r>
            <a:r>
              <a:rPr lang="en-GB" dirty="0"/>
              <a:t> San Francisco: Sierra Club Books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934299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2359</TotalTime>
  <Words>2130</Words>
  <Application>Microsoft Office PowerPoint</Application>
  <PresentationFormat>On-screen Show (4:3)</PresentationFormat>
  <Paragraphs>210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8" baseType="lpstr">
      <vt:lpstr>Arial</vt:lpstr>
      <vt:lpstr>Calibri</vt:lpstr>
      <vt:lpstr>UWTSD blue background</vt:lpstr>
      <vt:lpstr>PowerPoint Presentation</vt:lpstr>
      <vt:lpstr>The Main Issue</vt:lpstr>
      <vt:lpstr>Who says this is important?</vt:lpstr>
      <vt:lpstr>Environmental Inequality in the UK</vt:lpstr>
      <vt:lpstr>Measures of environmental inequalities include:</vt:lpstr>
      <vt:lpstr>Group Activity</vt:lpstr>
      <vt:lpstr>Four key areas of environmental inequality</vt:lpstr>
      <vt:lpstr>‘Soft’ or ‘Hard’  Sustainable Development </vt:lpstr>
      <vt:lpstr>‘Soft’ &amp; ‘Hard’ views of Sustainable Development</vt:lpstr>
      <vt:lpstr> Techno-Centric Viewpoints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Social Ecology </vt:lpstr>
      <vt:lpstr>UNESCO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‘Our Common Future’ 1987</vt:lpstr>
      <vt:lpstr>‘Our Common Future’ 1987</vt:lpstr>
      <vt:lpstr>‘Our Common Future’ 1987</vt:lpstr>
      <vt:lpstr>References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95</cp:revision>
  <dcterms:created xsi:type="dcterms:W3CDTF">2021-02-09T14:04:40Z</dcterms:created>
  <dcterms:modified xsi:type="dcterms:W3CDTF">2022-12-02T15:25:18Z</dcterms:modified>
</cp:coreProperties>
</file>