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21"/>
  </p:notesMasterIdLst>
  <p:sldIdLst>
    <p:sldId id="256" r:id="rId5"/>
    <p:sldId id="272" r:id="rId6"/>
    <p:sldId id="257" r:id="rId7"/>
    <p:sldId id="263" r:id="rId8"/>
    <p:sldId id="265" r:id="rId9"/>
    <p:sldId id="258" r:id="rId10"/>
    <p:sldId id="261" r:id="rId11"/>
    <p:sldId id="264" r:id="rId12"/>
    <p:sldId id="259" r:id="rId13"/>
    <p:sldId id="262" r:id="rId14"/>
    <p:sldId id="268" r:id="rId15"/>
    <p:sldId id="267" r:id="rId16"/>
    <p:sldId id="269" r:id="rId17"/>
    <p:sldId id="270" r:id="rId18"/>
    <p:sldId id="271" r:id="rId19"/>
    <p:sldId id="26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99"/>
    <a:srgbClr val="00CC00"/>
    <a:srgbClr val="99CC00"/>
    <a:srgbClr val="99FF66"/>
    <a:srgbClr val="FFCCFF"/>
    <a:srgbClr val="CCCC00"/>
    <a:srgbClr val="66FF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15F879-A68D-4245-88D7-595BC7CC30EA}" v="31" dt="2025-07-10T18:38:16.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7" d="100"/>
          <a:sy n="77" d="100"/>
        </p:scale>
        <p:origin x="912"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Jones" userId="55171fe63ddb8f63" providerId="LiveId" clId="{2615F879-A68D-4245-88D7-595BC7CC30EA}"/>
    <pc:docChg chg="undo custSel addSld delSld modSld sldOrd">
      <pc:chgData name="Lauren Jones" userId="55171fe63ddb8f63" providerId="LiveId" clId="{2615F879-A68D-4245-88D7-595BC7CC30EA}" dt="2025-07-10T18:38:37.543" v="1994" actId="1076"/>
      <pc:docMkLst>
        <pc:docMk/>
      </pc:docMkLst>
      <pc:sldChg chg="del">
        <pc:chgData name="Lauren Jones" userId="55171fe63ddb8f63" providerId="LiveId" clId="{2615F879-A68D-4245-88D7-595BC7CC30EA}" dt="2025-07-09T18:53:19.651" v="1503" actId="2696"/>
        <pc:sldMkLst>
          <pc:docMk/>
          <pc:sldMk cId="225100022" sldId="260"/>
        </pc:sldMkLst>
      </pc:sldChg>
      <pc:sldChg chg="addSp modSp mod">
        <pc:chgData name="Lauren Jones" userId="55171fe63ddb8f63" providerId="LiveId" clId="{2615F879-A68D-4245-88D7-595BC7CC30EA}" dt="2025-07-09T18:52:04.757" v="1502" actId="14100"/>
        <pc:sldMkLst>
          <pc:docMk/>
          <pc:sldMk cId="3692285718" sldId="264"/>
        </pc:sldMkLst>
        <pc:picChg chg="add mod">
          <ac:chgData name="Lauren Jones" userId="55171fe63ddb8f63" providerId="LiveId" clId="{2615F879-A68D-4245-88D7-595BC7CC30EA}" dt="2025-07-09T18:52:04.757" v="1502" actId="14100"/>
          <ac:picMkLst>
            <pc:docMk/>
            <pc:sldMk cId="3692285718" sldId="264"/>
            <ac:picMk id="2" creationId="{0072F1C2-2414-5EE5-F42F-9E366541CE7C}"/>
          </ac:picMkLst>
        </pc:picChg>
      </pc:sldChg>
      <pc:sldChg chg="addSp delSp modSp mod">
        <pc:chgData name="Lauren Jones" userId="55171fe63ddb8f63" providerId="LiveId" clId="{2615F879-A68D-4245-88D7-595BC7CC30EA}" dt="2025-07-10T18:37:01.080" v="1906" actId="14100"/>
        <pc:sldMkLst>
          <pc:docMk/>
          <pc:sldMk cId="3471610830" sldId="265"/>
        </pc:sldMkLst>
        <pc:spChg chg="add mod">
          <ac:chgData name="Lauren Jones" userId="55171fe63ddb8f63" providerId="LiveId" clId="{2615F879-A68D-4245-88D7-595BC7CC30EA}" dt="2025-07-10T18:26:10.683" v="1527" actId="1076"/>
          <ac:spMkLst>
            <pc:docMk/>
            <pc:sldMk cId="3471610830" sldId="265"/>
            <ac:spMk id="2" creationId="{B32E1D72-DD07-640F-57BB-40C830A40370}"/>
          </ac:spMkLst>
        </pc:spChg>
        <pc:spChg chg="del">
          <ac:chgData name="Lauren Jones" userId="55171fe63ddb8f63" providerId="LiveId" clId="{2615F879-A68D-4245-88D7-595BC7CC30EA}" dt="2025-07-09T18:50:12.110" v="1498" actId="478"/>
          <ac:spMkLst>
            <pc:docMk/>
            <pc:sldMk cId="3471610830" sldId="265"/>
            <ac:spMk id="4" creationId="{508EC1AD-E958-14F3-1684-863E36BE7CE1}"/>
          </ac:spMkLst>
        </pc:spChg>
        <pc:spChg chg="add mod">
          <ac:chgData name="Lauren Jones" userId="55171fe63ddb8f63" providerId="LiveId" clId="{2615F879-A68D-4245-88D7-595BC7CC30EA}" dt="2025-07-10T18:26:51.003" v="1547" actId="1076"/>
          <ac:spMkLst>
            <pc:docMk/>
            <pc:sldMk cId="3471610830" sldId="265"/>
            <ac:spMk id="5" creationId="{F71269B8-6ABE-071B-A8D4-1C1F775B71C2}"/>
          </ac:spMkLst>
        </pc:spChg>
        <pc:spChg chg="add mod">
          <ac:chgData name="Lauren Jones" userId="55171fe63ddb8f63" providerId="LiveId" clId="{2615F879-A68D-4245-88D7-595BC7CC30EA}" dt="2025-07-10T18:34:04.466" v="1826" actId="1076"/>
          <ac:spMkLst>
            <pc:docMk/>
            <pc:sldMk cId="3471610830" sldId="265"/>
            <ac:spMk id="7" creationId="{F4AA91F2-9AC0-64D0-27BC-262E35C4A7A3}"/>
          </ac:spMkLst>
        </pc:spChg>
        <pc:spChg chg="add mod">
          <ac:chgData name="Lauren Jones" userId="55171fe63ddb8f63" providerId="LiveId" clId="{2615F879-A68D-4245-88D7-595BC7CC30EA}" dt="2025-07-10T18:35:33.171" v="1866" actId="1076"/>
          <ac:spMkLst>
            <pc:docMk/>
            <pc:sldMk cId="3471610830" sldId="265"/>
            <ac:spMk id="9" creationId="{C7160305-F192-423A-7A3B-3BE1F089DA03}"/>
          </ac:spMkLst>
        </pc:spChg>
        <pc:spChg chg="add del mod">
          <ac:chgData name="Lauren Jones" userId="55171fe63ddb8f63" providerId="LiveId" clId="{2615F879-A68D-4245-88D7-595BC7CC30EA}" dt="2025-07-10T18:36:33.532" v="1869"/>
          <ac:spMkLst>
            <pc:docMk/>
            <pc:sldMk cId="3471610830" sldId="265"/>
            <ac:spMk id="11" creationId="{B6541F8F-2E2E-6084-B83A-389D1F4E929B}"/>
          </ac:spMkLst>
        </pc:spChg>
        <pc:spChg chg="add mod">
          <ac:chgData name="Lauren Jones" userId="55171fe63ddb8f63" providerId="LiveId" clId="{2615F879-A68D-4245-88D7-595BC7CC30EA}" dt="2025-07-10T18:37:01.080" v="1906" actId="14100"/>
          <ac:spMkLst>
            <pc:docMk/>
            <pc:sldMk cId="3471610830" sldId="265"/>
            <ac:spMk id="13" creationId="{7C81C3F3-EE75-D13F-A206-6751168361A2}"/>
          </ac:spMkLst>
        </pc:spChg>
        <pc:picChg chg="mod ord">
          <ac:chgData name="Lauren Jones" userId="55171fe63ddb8f63" providerId="LiveId" clId="{2615F879-A68D-4245-88D7-595BC7CC30EA}" dt="2025-07-10T18:31:19.722" v="1696" actId="1076"/>
          <ac:picMkLst>
            <pc:docMk/>
            <pc:sldMk cId="3471610830" sldId="265"/>
            <ac:picMk id="14" creationId="{17474681-389A-2B03-21A3-2345D50EB6A5}"/>
          </ac:picMkLst>
        </pc:picChg>
        <pc:picChg chg="add mod">
          <ac:chgData name="Lauren Jones" userId="55171fe63ddb8f63" providerId="LiveId" clId="{2615F879-A68D-4245-88D7-595BC7CC30EA}" dt="2025-07-10T18:31:08.997" v="1693" actId="1076"/>
          <ac:picMkLst>
            <pc:docMk/>
            <pc:sldMk cId="3471610830" sldId="265"/>
            <ac:picMk id="1026" creationId="{ED1E90F5-4626-E95C-D7A3-CF8CC3AF4398}"/>
          </ac:picMkLst>
        </pc:picChg>
        <pc:picChg chg="del">
          <ac:chgData name="Lauren Jones" userId="55171fe63ddb8f63" providerId="LiveId" clId="{2615F879-A68D-4245-88D7-595BC7CC30EA}" dt="2025-07-10T18:30:38.101" v="1687" actId="478"/>
          <ac:picMkLst>
            <pc:docMk/>
            <pc:sldMk cId="3471610830" sldId="265"/>
            <ac:picMk id="2054" creationId="{FA77B2E5-C4EC-E32F-4FDA-69748FAE824D}"/>
          </ac:picMkLst>
        </pc:picChg>
      </pc:sldChg>
      <pc:sldChg chg="addSp delSp modSp mod">
        <pc:chgData name="Lauren Jones" userId="55171fe63ddb8f63" providerId="LiveId" clId="{2615F879-A68D-4245-88D7-595BC7CC30EA}" dt="2025-07-10T18:38:37.543" v="1994" actId="1076"/>
        <pc:sldMkLst>
          <pc:docMk/>
          <pc:sldMk cId="3327344807" sldId="266"/>
        </pc:sldMkLst>
        <pc:spChg chg="add mod">
          <ac:chgData name="Lauren Jones" userId="55171fe63ddb8f63" providerId="LiveId" clId="{2615F879-A68D-4245-88D7-595BC7CC30EA}" dt="2025-07-10T18:29:24.886" v="1683" actId="1076"/>
          <ac:spMkLst>
            <pc:docMk/>
            <pc:sldMk cId="3327344807" sldId="266"/>
            <ac:spMk id="4" creationId="{919C020C-734D-D99A-12B0-02CA8E3CD737}"/>
          </ac:spMkLst>
        </pc:spChg>
        <pc:spChg chg="add mod">
          <ac:chgData name="Lauren Jones" userId="55171fe63ddb8f63" providerId="LiveId" clId="{2615F879-A68D-4245-88D7-595BC7CC30EA}" dt="2025-07-10T18:33:37.285" v="1801" actId="1076"/>
          <ac:spMkLst>
            <pc:docMk/>
            <pc:sldMk cId="3327344807" sldId="266"/>
            <ac:spMk id="7" creationId="{4D7DC686-3A9A-446C-5FB1-5E0DB8BFE76A}"/>
          </ac:spMkLst>
        </pc:spChg>
        <pc:spChg chg="del mod">
          <ac:chgData name="Lauren Jones" userId="55171fe63ddb8f63" providerId="LiveId" clId="{2615F879-A68D-4245-88D7-595BC7CC30EA}" dt="2025-07-10T18:30:00.840" v="1685" actId="478"/>
          <ac:spMkLst>
            <pc:docMk/>
            <pc:sldMk cId="3327344807" sldId="266"/>
            <ac:spMk id="9" creationId="{705B34A7-C21A-303E-B78E-EDA1BF79BF2C}"/>
          </ac:spMkLst>
        </pc:spChg>
        <pc:spChg chg="add mod">
          <ac:chgData name="Lauren Jones" userId="55171fe63ddb8f63" providerId="LiveId" clId="{2615F879-A68D-4245-88D7-595BC7CC30EA}" dt="2025-07-10T18:38:37.543" v="1994" actId="1076"/>
          <ac:spMkLst>
            <pc:docMk/>
            <pc:sldMk cId="3327344807" sldId="266"/>
            <ac:spMk id="10" creationId="{6836612E-C09A-5AF6-23EB-2015F5C279D7}"/>
          </ac:spMkLst>
        </pc:spChg>
        <pc:spChg chg="add del mod">
          <ac:chgData name="Lauren Jones" userId="55171fe63ddb8f63" providerId="LiveId" clId="{2615F879-A68D-4245-88D7-595BC7CC30EA}" dt="2025-07-10T18:37:59.233" v="1941" actId="478"/>
          <ac:spMkLst>
            <pc:docMk/>
            <pc:sldMk cId="3327344807" sldId="266"/>
            <ac:spMk id="12" creationId="{E66C363A-6C94-AAA8-4336-344846C0D33E}"/>
          </ac:spMkLst>
        </pc:spChg>
      </pc:sldChg>
      <pc:sldChg chg="addSp delSp modSp new mod setBg">
        <pc:chgData name="Lauren Jones" userId="55171fe63ddb8f63" providerId="LiveId" clId="{2615F879-A68D-4245-88D7-595BC7CC30EA}" dt="2025-06-27T17:21:57.020" v="97" actId="26606"/>
        <pc:sldMkLst>
          <pc:docMk/>
          <pc:sldMk cId="1103762045" sldId="270"/>
        </pc:sldMkLst>
        <pc:spChg chg="add">
          <ac:chgData name="Lauren Jones" userId="55171fe63ddb8f63" providerId="LiveId" clId="{2615F879-A68D-4245-88D7-595BC7CC30EA}" dt="2025-06-27T17:21:57.020" v="97" actId="26606"/>
          <ac:spMkLst>
            <pc:docMk/>
            <pc:sldMk cId="1103762045" sldId="270"/>
            <ac:spMk id="38" creationId="{ED704EFE-42E8-4C4D-AF32-312001F77215}"/>
          </ac:spMkLst>
        </pc:spChg>
        <pc:picChg chg="add mod ord">
          <ac:chgData name="Lauren Jones" userId="55171fe63ddb8f63" providerId="LiveId" clId="{2615F879-A68D-4245-88D7-595BC7CC30EA}" dt="2025-06-27T17:21:57.020" v="97" actId="26606"/>
          <ac:picMkLst>
            <pc:docMk/>
            <pc:sldMk cId="1103762045" sldId="270"/>
            <ac:picMk id="3" creationId="{3EEDF28F-0EBC-1310-1E4E-4427128BF63C}"/>
          </ac:picMkLst>
        </pc:picChg>
        <pc:picChg chg="add mod ord">
          <ac:chgData name="Lauren Jones" userId="55171fe63ddb8f63" providerId="LiveId" clId="{2615F879-A68D-4245-88D7-595BC7CC30EA}" dt="2025-06-27T17:21:57.020" v="97" actId="26606"/>
          <ac:picMkLst>
            <pc:docMk/>
            <pc:sldMk cId="1103762045" sldId="270"/>
            <ac:picMk id="5" creationId="{FCB2C798-A459-0DBB-DFB2-FD4711AFDE86}"/>
          </ac:picMkLst>
        </pc:picChg>
        <pc:picChg chg="add mod ord">
          <ac:chgData name="Lauren Jones" userId="55171fe63ddb8f63" providerId="LiveId" clId="{2615F879-A68D-4245-88D7-595BC7CC30EA}" dt="2025-06-27T17:21:57.020" v="97" actId="26606"/>
          <ac:picMkLst>
            <pc:docMk/>
            <pc:sldMk cId="1103762045" sldId="270"/>
            <ac:picMk id="7" creationId="{1B1BF4C2-847F-7B3E-304F-AB46593E334D}"/>
          </ac:picMkLst>
        </pc:picChg>
        <pc:picChg chg="add mod ord modCrop">
          <ac:chgData name="Lauren Jones" userId="55171fe63ddb8f63" providerId="LiveId" clId="{2615F879-A68D-4245-88D7-595BC7CC30EA}" dt="2025-06-27T17:21:57.020" v="97" actId="26606"/>
          <ac:picMkLst>
            <pc:docMk/>
            <pc:sldMk cId="1103762045" sldId="270"/>
            <ac:picMk id="10" creationId="{A0525DEC-B82F-222E-F922-FF975D272E92}"/>
          </ac:picMkLst>
        </pc:picChg>
        <pc:picChg chg="add mod ord">
          <ac:chgData name="Lauren Jones" userId="55171fe63ddb8f63" providerId="LiveId" clId="{2615F879-A68D-4245-88D7-595BC7CC30EA}" dt="2025-06-27T17:21:57.020" v="97" actId="26606"/>
          <ac:picMkLst>
            <pc:docMk/>
            <pc:sldMk cId="1103762045" sldId="270"/>
            <ac:picMk id="12" creationId="{FF99D38D-84AF-6F3A-A935-D811C2827DF0}"/>
          </ac:picMkLst>
        </pc:picChg>
        <pc:picChg chg="add mod">
          <ac:chgData name="Lauren Jones" userId="55171fe63ddb8f63" providerId="LiveId" clId="{2615F879-A68D-4245-88D7-595BC7CC30EA}" dt="2025-06-27T17:21:57.020" v="97" actId="26606"/>
          <ac:picMkLst>
            <pc:docMk/>
            <pc:sldMk cId="1103762045" sldId="270"/>
            <ac:picMk id="14" creationId="{19F0E16A-3D86-D9E9-DF3E-C2C33C7D2B85}"/>
          </ac:picMkLst>
        </pc:picChg>
      </pc:sldChg>
      <pc:sldChg chg="del">
        <pc:chgData name="Lauren Jones" userId="55171fe63ddb8f63" providerId="LiveId" clId="{2615F879-A68D-4245-88D7-595BC7CC30EA}" dt="2025-06-26T17:54:41.749" v="0" actId="2696"/>
        <pc:sldMkLst>
          <pc:docMk/>
          <pc:sldMk cId="3519744040" sldId="270"/>
        </pc:sldMkLst>
      </pc:sldChg>
      <pc:sldChg chg="addSp delSp modSp new mod ord setBg">
        <pc:chgData name="Lauren Jones" userId="55171fe63ddb8f63" providerId="LiveId" clId="{2615F879-A68D-4245-88D7-595BC7CC30EA}" dt="2025-06-27T17:33:16.877" v="1421"/>
        <pc:sldMkLst>
          <pc:docMk/>
          <pc:sldMk cId="6011656" sldId="271"/>
        </pc:sldMkLst>
        <pc:spChg chg="add mod">
          <ac:chgData name="Lauren Jones" userId="55171fe63ddb8f63" providerId="LiveId" clId="{2615F879-A68D-4245-88D7-595BC7CC30EA}" dt="2025-06-27T17:32:06.958" v="1419" actId="1076"/>
          <ac:spMkLst>
            <pc:docMk/>
            <pc:sldMk cId="6011656" sldId="271"/>
            <ac:spMk id="4" creationId="{85D39204-AB8B-817D-1DBD-A011243718C3}"/>
          </ac:spMkLst>
        </pc:spChg>
        <pc:spChg chg="add">
          <ac:chgData name="Lauren Jones" userId="55171fe63ddb8f63" providerId="LiveId" clId="{2615F879-A68D-4245-88D7-595BC7CC30EA}" dt="2025-06-27T17:30:23.900" v="1397" actId="26606"/>
          <ac:spMkLst>
            <pc:docMk/>
            <pc:sldMk cId="6011656" sldId="271"/>
            <ac:spMk id="23" creationId="{600DC1B0-7E1A-BD02-3F93-19E6B1B75075}"/>
          </ac:spMkLst>
        </pc:spChg>
        <pc:graphicFrameChg chg="add mod modGraphic">
          <ac:chgData name="Lauren Jones" userId="55171fe63ddb8f63" providerId="LiveId" clId="{2615F879-A68D-4245-88D7-595BC7CC30EA}" dt="2025-06-27T17:30:23.900" v="1397" actId="26606"/>
          <ac:graphicFrameMkLst>
            <pc:docMk/>
            <pc:sldMk cId="6011656" sldId="271"/>
            <ac:graphicFrameMk id="11" creationId="{3F314C35-2F83-46BE-79A5-864405C96401}"/>
          </ac:graphicFrameMkLst>
        </pc:graphicFrameChg>
      </pc:sldChg>
      <pc:sldChg chg="new del">
        <pc:chgData name="Lauren Jones" userId="55171fe63ddb8f63" providerId="LiveId" clId="{2615F879-A68D-4245-88D7-595BC7CC30EA}" dt="2025-06-27T17:22:10.793" v="99" actId="2696"/>
        <pc:sldMkLst>
          <pc:docMk/>
          <pc:sldMk cId="2349499210" sldId="271"/>
        </pc:sldMkLst>
      </pc:sldChg>
      <pc:sldChg chg="addSp delSp modSp new mod">
        <pc:chgData name="Lauren Jones" userId="55171fe63ddb8f63" providerId="LiveId" clId="{2615F879-A68D-4245-88D7-595BC7CC30EA}" dt="2025-07-09T18:49:11.202" v="1497" actId="1076"/>
        <pc:sldMkLst>
          <pc:docMk/>
          <pc:sldMk cId="3654031548" sldId="272"/>
        </pc:sldMkLst>
        <pc:spChg chg="add mod">
          <ac:chgData name="Lauren Jones" userId="55171fe63ddb8f63" providerId="LiveId" clId="{2615F879-A68D-4245-88D7-595BC7CC30EA}" dt="2025-07-09T18:49:11.202" v="1497" actId="1076"/>
          <ac:spMkLst>
            <pc:docMk/>
            <pc:sldMk cId="3654031548" sldId="272"/>
            <ac:spMk id="14" creationId="{0864B9D0-9555-E0E9-0A90-32574782C317}"/>
          </ac:spMkLst>
        </pc:spChg>
        <pc:picChg chg="add">
          <ac:chgData name="Lauren Jones" userId="55171fe63ddb8f63" providerId="LiveId" clId="{2615F879-A68D-4245-88D7-595BC7CC30EA}" dt="2025-07-01T19:47:11.417" v="1438" actId="22"/>
          <ac:picMkLst>
            <pc:docMk/>
            <pc:sldMk cId="3654031548" sldId="272"/>
            <ac:picMk id="6" creationId="{BB7A6708-F51F-D2C0-B6BA-18728A469A8D}"/>
          </ac:picMkLst>
        </pc:picChg>
        <pc:inkChg chg="add">
          <ac:chgData name="Lauren Jones" userId="55171fe63ddb8f63" providerId="LiveId" clId="{2615F879-A68D-4245-88D7-595BC7CC30EA}" dt="2025-07-01T19:47:20.292" v="1439" actId="9405"/>
          <ac:inkMkLst>
            <pc:docMk/>
            <pc:sldMk cId="3654031548" sldId="272"/>
            <ac:inkMk id="7" creationId="{2F4942A4-6521-4F98-1CB2-82168032A02A}"/>
          </ac:inkMkLst>
        </pc:inkChg>
        <pc:inkChg chg="add">
          <ac:chgData name="Lauren Jones" userId="55171fe63ddb8f63" providerId="LiveId" clId="{2615F879-A68D-4245-88D7-595BC7CC30EA}" dt="2025-07-01T19:47:23.890" v="1440" actId="9405"/>
          <ac:inkMkLst>
            <pc:docMk/>
            <pc:sldMk cId="3654031548" sldId="272"/>
            <ac:inkMk id="8" creationId="{FE36711A-2362-597C-3634-11B461D46B50}"/>
          </ac:inkMkLst>
        </pc:inkChg>
        <pc:inkChg chg="add">
          <ac:chgData name="Lauren Jones" userId="55171fe63ddb8f63" providerId="LiveId" clId="{2615F879-A68D-4245-88D7-595BC7CC30EA}" dt="2025-07-01T19:48:29.277" v="1446" actId="9405"/>
          <ac:inkMkLst>
            <pc:docMk/>
            <pc:sldMk cId="3654031548" sldId="272"/>
            <ac:inkMk id="12" creationId="{5A23CDE1-D26A-C6F6-8082-E4542E394184}"/>
          </ac:inkMkLst>
        </pc:inkChg>
        <pc:inkChg chg="add">
          <ac:chgData name="Lauren Jones" userId="55171fe63ddb8f63" providerId="LiveId" clId="{2615F879-A68D-4245-88D7-595BC7CC30EA}" dt="2025-07-01T19:48:35.389" v="1447" actId="9405"/>
          <ac:inkMkLst>
            <pc:docMk/>
            <pc:sldMk cId="3654031548" sldId="272"/>
            <ac:inkMk id="13" creationId="{4A2DF5A7-7743-3952-191B-A6965B329ED8}"/>
          </ac:inkMkLst>
        </pc:ink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4" Type="http://schemas.openxmlformats.org/officeDocument/2006/relationships/image" Target="../media/image6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4" Type="http://schemas.openxmlformats.org/officeDocument/2006/relationships/image" Target="../media/image6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04DFD6-C5D4-485C-BFB0-112557D8BE0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3F66ED1-D331-4BFD-A700-819D9EF06F77}">
      <dgm:prSet/>
      <dgm:spPr/>
      <dgm:t>
        <a:bodyPr/>
        <a:lstStyle/>
        <a:p>
          <a:pPr>
            <a:lnSpc>
              <a:spcPct val="100000"/>
            </a:lnSpc>
          </a:pPr>
          <a:r>
            <a:rPr lang="en-GB" dirty="0">
              <a:latin typeface="Times New Roman" panose="02020603050405020304" pitchFamily="18" charset="0"/>
              <a:cs typeface="Times New Roman" panose="02020603050405020304" pitchFamily="18" charset="0"/>
            </a:rPr>
            <a:t>Around the forest area we hung around 40 ‘fruit hoop’ bird feeders. The children were excited to help conserve the forest area and find ‘the best branch’ for their bird feeders. I feel that it was a good choice to conserve an area within the school grounds, this has allowed for the children to be involved and encouraged to support our environment. The children sat in the forest and watched a couple of birds peck at the feeders. We went back to the forest on Monday, after the weekend and we checked on the bird feeders, lots of them were empty, so we collected the hoop and string that we used and disposed of them correctly so it wouldn’t harm the birds or environment. </a:t>
          </a:r>
          <a:endParaRPr lang="en-US" dirty="0">
            <a:latin typeface="Times New Roman" panose="02020603050405020304" pitchFamily="18" charset="0"/>
            <a:cs typeface="Times New Roman" panose="02020603050405020304" pitchFamily="18" charset="0"/>
          </a:endParaRPr>
        </a:p>
      </dgm:t>
    </dgm:pt>
    <dgm:pt modelId="{7D3E184C-E6E5-4491-B5E3-9CE9C8DC8005}" type="parTrans" cxnId="{C84DA378-56D9-429A-AC9C-8DAE933AAE73}">
      <dgm:prSet/>
      <dgm:spPr/>
      <dgm:t>
        <a:bodyPr/>
        <a:lstStyle/>
        <a:p>
          <a:endParaRPr lang="en-US"/>
        </a:p>
      </dgm:t>
    </dgm:pt>
    <dgm:pt modelId="{2655CD14-CDBB-4002-B696-9C87674BF4E0}" type="sibTrans" cxnId="{C84DA378-56D9-429A-AC9C-8DAE933AAE73}">
      <dgm:prSet/>
      <dgm:spPr/>
      <dgm:t>
        <a:bodyPr/>
        <a:lstStyle/>
        <a:p>
          <a:endParaRPr lang="en-US"/>
        </a:p>
      </dgm:t>
    </dgm:pt>
    <dgm:pt modelId="{FB4EB327-B258-43D3-8FAB-D17A1D797CF3}">
      <dgm:prSet/>
      <dgm:spPr/>
      <dgm:t>
        <a:bodyPr/>
        <a:lstStyle/>
        <a:p>
          <a:pPr>
            <a:lnSpc>
              <a:spcPct val="100000"/>
            </a:lnSpc>
          </a:pPr>
          <a:r>
            <a:rPr lang="en-GB" dirty="0">
              <a:latin typeface="Times New Roman" panose="02020603050405020304" pitchFamily="18" charset="0"/>
              <a:cs typeface="Times New Roman" panose="02020603050405020304" pitchFamily="18" charset="0"/>
            </a:rPr>
            <a:t>The children have asked if we can do more to feed the birds in the forest and make a different type of bird feeder the next time, we have also talked about making bird feeders for each classrooms outdoor learning areas, as most of them have trees or bushes. </a:t>
          </a:r>
          <a:endParaRPr lang="en-US" dirty="0">
            <a:latin typeface="Times New Roman" panose="02020603050405020304" pitchFamily="18" charset="0"/>
            <a:cs typeface="Times New Roman" panose="02020603050405020304" pitchFamily="18" charset="0"/>
          </a:endParaRPr>
        </a:p>
      </dgm:t>
    </dgm:pt>
    <dgm:pt modelId="{4DBD674D-EED0-43FE-9CB5-4F9CCBBE5F86}" type="parTrans" cxnId="{593CA4AB-0A0B-4343-BC46-AEF0AA1C5141}">
      <dgm:prSet/>
      <dgm:spPr/>
      <dgm:t>
        <a:bodyPr/>
        <a:lstStyle/>
        <a:p>
          <a:endParaRPr lang="en-US"/>
        </a:p>
      </dgm:t>
    </dgm:pt>
    <dgm:pt modelId="{6C2B922A-66EA-4407-A014-D78DFC5F031F}" type="sibTrans" cxnId="{593CA4AB-0A0B-4343-BC46-AEF0AA1C5141}">
      <dgm:prSet/>
      <dgm:spPr/>
      <dgm:t>
        <a:bodyPr/>
        <a:lstStyle/>
        <a:p>
          <a:endParaRPr lang="en-US"/>
        </a:p>
      </dgm:t>
    </dgm:pt>
    <dgm:pt modelId="{9E7F1CCC-C6A7-44D5-B416-0A46A1C35E75}" type="pres">
      <dgm:prSet presAssocID="{F004DFD6-C5D4-485C-BFB0-112557D8BE0A}" presName="root" presStyleCnt="0">
        <dgm:presLayoutVars>
          <dgm:dir/>
          <dgm:resizeHandles val="exact"/>
        </dgm:presLayoutVars>
      </dgm:prSet>
      <dgm:spPr/>
    </dgm:pt>
    <dgm:pt modelId="{B9C6B426-541F-493F-96A0-7EB37D12B838}" type="pres">
      <dgm:prSet presAssocID="{E3F66ED1-D331-4BFD-A700-819D9EF06F77}" presName="compNode" presStyleCnt="0"/>
      <dgm:spPr/>
    </dgm:pt>
    <dgm:pt modelId="{24BF5345-E633-41F9-B3E8-AFC46E17B7EE}" type="pres">
      <dgm:prSet presAssocID="{E3F66ED1-D331-4BFD-A700-819D9EF06F77}" presName="bgRect" presStyleLbl="bgShp" presStyleIdx="0" presStyleCnt="2"/>
      <dgm:spPr/>
    </dgm:pt>
    <dgm:pt modelId="{E6975DA1-DE8E-4E53-924B-E6B8909AD9FD}" type="pres">
      <dgm:prSet presAssocID="{E3F66ED1-D331-4BFD-A700-819D9EF06F7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k scene"/>
        </a:ext>
      </dgm:extLst>
    </dgm:pt>
    <dgm:pt modelId="{BA11CA1A-060D-4B4A-9250-4E621C069F0B}" type="pres">
      <dgm:prSet presAssocID="{E3F66ED1-D331-4BFD-A700-819D9EF06F77}" presName="spaceRect" presStyleCnt="0"/>
      <dgm:spPr/>
    </dgm:pt>
    <dgm:pt modelId="{54E67B78-9747-4254-9610-4B8349119F54}" type="pres">
      <dgm:prSet presAssocID="{E3F66ED1-D331-4BFD-A700-819D9EF06F77}" presName="parTx" presStyleLbl="revTx" presStyleIdx="0" presStyleCnt="2">
        <dgm:presLayoutVars>
          <dgm:chMax val="0"/>
          <dgm:chPref val="0"/>
        </dgm:presLayoutVars>
      </dgm:prSet>
      <dgm:spPr/>
    </dgm:pt>
    <dgm:pt modelId="{383F6AC2-5659-4FEA-8B92-2034306B4D90}" type="pres">
      <dgm:prSet presAssocID="{2655CD14-CDBB-4002-B696-9C87674BF4E0}" presName="sibTrans" presStyleCnt="0"/>
      <dgm:spPr/>
    </dgm:pt>
    <dgm:pt modelId="{4C3405B9-10B0-4DA9-8950-18D91C691465}" type="pres">
      <dgm:prSet presAssocID="{FB4EB327-B258-43D3-8FAB-D17A1D797CF3}" presName="compNode" presStyleCnt="0"/>
      <dgm:spPr/>
    </dgm:pt>
    <dgm:pt modelId="{8DDCC360-415D-420D-9F97-1AA20F13AEEC}" type="pres">
      <dgm:prSet presAssocID="{FB4EB327-B258-43D3-8FAB-D17A1D797CF3}" presName="bgRect" presStyleLbl="bgShp" presStyleIdx="1" presStyleCnt="2"/>
      <dgm:spPr/>
    </dgm:pt>
    <dgm:pt modelId="{E58F8939-E184-4C8B-B743-F945273B8AF8}" type="pres">
      <dgm:prSet presAssocID="{FB4EB327-B258-43D3-8FAB-D17A1D797CF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ck"/>
        </a:ext>
      </dgm:extLst>
    </dgm:pt>
    <dgm:pt modelId="{C631C4C0-CDD8-4E34-9B8A-891FE5371DA6}" type="pres">
      <dgm:prSet presAssocID="{FB4EB327-B258-43D3-8FAB-D17A1D797CF3}" presName="spaceRect" presStyleCnt="0"/>
      <dgm:spPr/>
    </dgm:pt>
    <dgm:pt modelId="{EFDB75BB-E7A8-4700-B0F5-0397434E2802}" type="pres">
      <dgm:prSet presAssocID="{FB4EB327-B258-43D3-8FAB-D17A1D797CF3}" presName="parTx" presStyleLbl="revTx" presStyleIdx="1" presStyleCnt="2">
        <dgm:presLayoutVars>
          <dgm:chMax val="0"/>
          <dgm:chPref val="0"/>
        </dgm:presLayoutVars>
      </dgm:prSet>
      <dgm:spPr/>
    </dgm:pt>
  </dgm:ptLst>
  <dgm:cxnLst>
    <dgm:cxn modelId="{C84DA378-56D9-429A-AC9C-8DAE933AAE73}" srcId="{F004DFD6-C5D4-485C-BFB0-112557D8BE0A}" destId="{E3F66ED1-D331-4BFD-A700-819D9EF06F77}" srcOrd="0" destOrd="0" parTransId="{7D3E184C-E6E5-4491-B5E3-9CE9C8DC8005}" sibTransId="{2655CD14-CDBB-4002-B696-9C87674BF4E0}"/>
    <dgm:cxn modelId="{57010681-30B1-4B84-8101-A11F9E4C3651}" type="presOf" srcId="{FB4EB327-B258-43D3-8FAB-D17A1D797CF3}" destId="{EFDB75BB-E7A8-4700-B0F5-0397434E2802}" srcOrd="0" destOrd="0" presId="urn:microsoft.com/office/officeart/2018/2/layout/IconVerticalSolidList"/>
    <dgm:cxn modelId="{593CA4AB-0A0B-4343-BC46-AEF0AA1C5141}" srcId="{F004DFD6-C5D4-485C-BFB0-112557D8BE0A}" destId="{FB4EB327-B258-43D3-8FAB-D17A1D797CF3}" srcOrd="1" destOrd="0" parTransId="{4DBD674D-EED0-43FE-9CB5-4F9CCBBE5F86}" sibTransId="{6C2B922A-66EA-4407-A014-D78DFC5F031F}"/>
    <dgm:cxn modelId="{D09DFAC2-0FC4-471F-9355-5266B06347E8}" type="presOf" srcId="{F004DFD6-C5D4-485C-BFB0-112557D8BE0A}" destId="{9E7F1CCC-C6A7-44D5-B416-0A46A1C35E75}" srcOrd="0" destOrd="0" presId="urn:microsoft.com/office/officeart/2018/2/layout/IconVerticalSolidList"/>
    <dgm:cxn modelId="{FD91A2C8-20AD-4755-B9D3-606FD8B73ED3}" type="presOf" srcId="{E3F66ED1-D331-4BFD-A700-819D9EF06F77}" destId="{54E67B78-9747-4254-9610-4B8349119F54}" srcOrd="0" destOrd="0" presId="urn:microsoft.com/office/officeart/2018/2/layout/IconVerticalSolidList"/>
    <dgm:cxn modelId="{2C492819-F12B-4880-9DDA-6FACF598189B}" type="presParOf" srcId="{9E7F1CCC-C6A7-44D5-B416-0A46A1C35E75}" destId="{B9C6B426-541F-493F-96A0-7EB37D12B838}" srcOrd="0" destOrd="0" presId="urn:microsoft.com/office/officeart/2018/2/layout/IconVerticalSolidList"/>
    <dgm:cxn modelId="{8CE90B8E-8F2F-4EF6-B939-2F4F92F54B04}" type="presParOf" srcId="{B9C6B426-541F-493F-96A0-7EB37D12B838}" destId="{24BF5345-E633-41F9-B3E8-AFC46E17B7EE}" srcOrd="0" destOrd="0" presId="urn:microsoft.com/office/officeart/2018/2/layout/IconVerticalSolidList"/>
    <dgm:cxn modelId="{91A23A36-4C85-4612-848F-852D0EDBC98A}" type="presParOf" srcId="{B9C6B426-541F-493F-96A0-7EB37D12B838}" destId="{E6975DA1-DE8E-4E53-924B-E6B8909AD9FD}" srcOrd="1" destOrd="0" presId="urn:microsoft.com/office/officeart/2018/2/layout/IconVerticalSolidList"/>
    <dgm:cxn modelId="{5274E383-2363-4EE3-9614-10215C174E90}" type="presParOf" srcId="{B9C6B426-541F-493F-96A0-7EB37D12B838}" destId="{BA11CA1A-060D-4B4A-9250-4E621C069F0B}" srcOrd="2" destOrd="0" presId="urn:microsoft.com/office/officeart/2018/2/layout/IconVerticalSolidList"/>
    <dgm:cxn modelId="{FDA20B4B-6966-44A4-8A71-ADA2DA2395FD}" type="presParOf" srcId="{B9C6B426-541F-493F-96A0-7EB37D12B838}" destId="{54E67B78-9747-4254-9610-4B8349119F54}" srcOrd="3" destOrd="0" presId="urn:microsoft.com/office/officeart/2018/2/layout/IconVerticalSolidList"/>
    <dgm:cxn modelId="{457C352D-E28F-43C7-8322-F680E47C5297}" type="presParOf" srcId="{9E7F1CCC-C6A7-44D5-B416-0A46A1C35E75}" destId="{383F6AC2-5659-4FEA-8B92-2034306B4D90}" srcOrd="1" destOrd="0" presId="urn:microsoft.com/office/officeart/2018/2/layout/IconVerticalSolidList"/>
    <dgm:cxn modelId="{95314DE5-0A59-49E4-9883-70DB29878C71}" type="presParOf" srcId="{9E7F1CCC-C6A7-44D5-B416-0A46A1C35E75}" destId="{4C3405B9-10B0-4DA9-8950-18D91C691465}" srcOrd="2" destOrd="0" presId="urn:microsoft.com/office/officeart/2018/2/layout/IconVerticalSolidList"/>
    <dgm:cxn modelId="{A40D0A8A-899F-402B-A5E0-D4E8E3C245BD}" type="presParOf" srcId="{4C3405B9-10B0-4DA9-8950-18D91C691465}" destId="{8DDCC360-415D-420D-9F97-1AA20F13AEEC}" srcOrd="0" destOrd="0" presId="urn:microsoft.com/office/officeart/2018/2/layout/IconVerticalSolidList"/>
    <dgm:cxn modelId="{EE3C3466-3236-42B6-A997-A31F3F9816D3}" type="presParOf" srcId="{4C3405B9-10B0-4DA9-8950-18D91C691465}" destId="{E58F8939-E184-4C8B-B743-F945273B8AF8}" srcOrd="1" destOrd="0" presId="urn:microsoft.com/office/officeart/2018/2/layout/IconVerticalSolidList"/>
    <dgm:cxn modelId="{05849796-5DAB-410A-97B4-5FAC6F19F2D2}" type="presParOf" srcId="{4C3405B9-10B0-4DA9-8950-18D91C691465}" destId="{C631C4C0-CDD8-4E34-9B8A-891FE5371DA6}" srcOrd="2" destOrd="0" presId="urn:microsoft.com/office/officeart/2018/2/layout/IconVerticalSolidList"/>
    <dgm:cxn modelId="{54C8F191-03A7-486A-AA08-DED44E1B6DEF}" type="presParOf" srcId="{4C3405B9-10B0-4DA9-8950-18D91C691465}" destId="{EFDB75BB-E7A8-4700-B0F5-0397434E280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F5345-E633-41F9-B3E8-AFC46E17B7EE}">
      <dsp:nvSpPr>
        <dsp:cNvPr id="0" name=""/>
        <dsp:cNvSpPr/>
      </dsp:nvSpPr>
      <dsp:spPr>
        <a:xfrm>
          <a:off x="0" y="591096"/>
          <a:ext cx="6949440" cy="587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975DA1-DE8E-4E53-924B-E6B8909AD9FD}">
      <dsp:nvSpPr>
        <dsp:cNvPr id="0" name=""/>
        <dsp:cNvSpPr/>
      </dsp:nvSpPr>
      <dsp:spPr>
        <a:xfrm>
          <a:off x="17781" y="604322"/>
          <a:ext cx="32330" cy="32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E67B78-9747-4254-9610-4B8349119F54}">
      <dsp:nvSpPr>
        <dsp:cNvPr id="0" name=""/>
        <dsp:cNvSpPr/>
      </dsp:nvSpPr>
      <dsp:spPr>
        <a:xfrm>
          <a:off x="67894" y="591096"/>
          <a:ext cx="6649639" cy="2115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3916" tIns="223916" rIns="223916" bIns="223916"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Around the forest area we hung around 40 ‘fruit hoop’ bird feeders. The children were excited to help conserve the forest area and find ‘the best branch’ for their bird feeders. I feel that it was a good choice to conserve an area within the school grounds, this has allowed for the children to be involved and encouraged to support our environment. The children sat in the forest and watched a couple of birds peck at the feeders. We went back to the forest on Monday, after the weekend and we checked on the bird feeders, lots of them were empty, so we collected the hoop and string that we used and disposed of them correctly so it wouldn’t harm the birds or environment. </a:t>
          </a:r>
          <a:endParaRPr lang="en-US" sz="1400" kern="1200" dirty="0">
            <a:latin typeface="Times New Roman" panose="02020603050405020304" pitchFamily="18" charset="0"/>
            <a:cs typeface="Times New Roman" panose="02020603050405020304" pitchFamily="18" charset="0"/>
          </a:endParaRPr>
        </a:p>
      </dsp:txBody>
      <dsp:txXfrm>
        <a:off x="67894" y="591096"/>
        <a:ext cx="6649639" cy="2115739"/>
      </dsp:txXfrm>
    </dsp:sp>
    <dsp:sp modelId="{8DDCC360-415D-420D-9F97-1AA20F13AEEC}">
      <dsp:nvSpPr>
        <dsp:cNvPr id="0" name=""/>
        <dsp:cNvSpPr/>
      </dsp:nvSpPr>
      <dsp:spPr>
        <a:xfrm>
          <a:off x="0" y="3079802"/>
          <a:ext cx="6949440" cy="587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F8939-E184-4C8B-B743-F945273B8AF8}">
      <dsp:nvSpPr>
        <dsp:cNvPr id="0" name=""/>
        <dsp:cNvSpPr/>
      </dsp:nvSpPr>
      <dsp:spPr>
        <a:xfrm>
          <a:off x="17781" y="3093028"/>
          <a:ext cx="32330" cy="32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DB75BB-E7A8-4700-B0F5-0397434E2802}">
      <dsp:nvSpPr>
        <dsp:cNvPr id="0" name=""/>
        <dsp:cNvSpPr/>
      </dsp:nvSpPr>
      <dsp:spPr>
        <a:xfrm>
          <a:off x="67894" y="3079802"/>
          <a:ext cx="6649639" cy="2115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3916" tIns="223916" rIns="223916" bIns="223916"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The children have asked if we can do more to feed the birds in the forest and make a different type of bird feeder the next time, we have also talked about making bird feeders for each classrooms outdoor learning areas, as most of them have trees or bushes. </a:t>
          </a:r>
          <a:endParaRPr lang="en-US" sz="1400" kern="1200" dirty="0">
            <a:latin typeface="Times New Roman" panose="02020603050405020304" pitchFamily="18" charset="0"/>
            <a:cs typeface="Times New Roman" panose="02020603050405020304" pitchFamily="18" charset="0"/>
          </a:endParaRPr>
        </a:p>
      </dsp:txBody>
      <dsp:txXfrm>
        <a:off x="67894" y="3079802"/>
        <a:ext cx="6649639" cy="21157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01T19:47:20.282"/>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01T19:47:23.890"/>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01T19:48:29.277"/>
    </inkml:context>
    <inkml:brush xml:id="br0">
      <inkml:brushProperty name="width" value="0.2" units="cm"/>
      <inkml:brushProperty name="height" value="0.2" units="cm"/>
      <inkml:brushProperty name="color" value="#E71224"/>
    </inkml:brush>
  </inkml:definitions>
  <inkml:trace contextRef="#ctx0" brushRef="#br0">5277 908 24575,'-4'0'0,"1"-1"0,-1 1 0,0-1 0,1 0 0,-1 0 0,0-1 0,1 1 0,-1-1 0,1 1 0,0-1 0,0 0 0,-1-1 0,1 1 0,0 0 0,1-1 0,-5-5 0,-5-5 0,1-1 0,-12-22 0,8 14 0,-112-196 0,48 76 0,-54-55 0,117 179 0,-1 1 0,-1 0 0,0 2 0,-1 0 0,-1 1 0,0 1 0,-33-16 0,-87-40 0,126 64 0,0 0 0,-1 1 0,0 0 0,1 1 0,-1 1 0,-24-1 0,2 2 0,-56 7 0,86-5 0,1 1 0,0 0 0,1 0 0,-1 0 0,0 0 0,0 1 0,1 0 0,0 0 0,0 1 0,0-1 0,0 1 0,0 0 0,0 1 0,1-1 0,0 1 0,0 0 0,-4 7 0,-5 8 0,1 1 0,0 0 0,-9 26 0,-8 18 0,16-38 0,1 1 0,1 0 0,1 0 0,-6 32 0,13-41 0,-2-1 0,0 1 0,-1-1 0,0 0 0,-2 0 0,-19 32 0,18-31 0,-1 0 0,-6 22 0,12-30 0,0 1 0,0-1 0,-1 0 0,-1-1 0,0 1 0,0-1 0,-1 0 0,-1 0 0,-16 16 0,0-6 0,10-9 0,0 0 0,1 1 0,1 0 0,0 1 0,-13 18 0,-54 78 0,41-60 0,-41 72 0,65-100 0,0 0 0,-1-1 0,-24 24 0,20-22 0,0 0 0,-17 27 0,7-7 0,-60 66 0,-14 19 0,66-74 0,-47 51 0,-55 66 0,112-135 0,1 1 0,-26 49 0,34-54 0,-1 0 0,-1-2 0,-1 0 0,-33 33 0,45-51 0,0-1 0,1 2 0,1-1 0,0 1 0,0 0 0,1 0 0,-8 24 0,-19 37 0,-30 47 0,-15 25 0,64-121 0,-17 41 0,20-39 0,-23 39 0,-10-1 0,-82 93 0,52-65 0,48-57 0,-1-1 0,-40 37 0,35-39 0,1 1 0,2 1 0,-38 57 0,-62 124 0,79-129 0,21-35 0,-72 115 0,61-93 0,32-55 0,-2-1 0,1 0 0,-2-1 0,-17 21 0,-217 224 0,221-232 0,1 2 0,1 0 0,-21 41 0,7-20 0,25-38 0,1 1 0,-10 17 0,-2 10 0,-51 104 0,45-88 0,11-24 0,-12 38 0,24-59 0,-37 97 0,35-97 0,0 0 0,0-1 0,-1 0 0,-1 0 0,0-1 0,-12 12 0,4-5 0,1 0 0,0 2 0,-25 42 0,-28 70 0,39-72 0,-18 58 0,-2 3 0,-103 151 0,75-136 0,66-115 0,1 0 0,1 0 0,1 1 0,1 1 0,-6 26 0,4-15 0,-18 41 0,22-59 0,0-1 0,1 1 0,-6 31 0,9-39 0,1 0 0,0 0 0,1 0 0,0 0 0,0 1 0,1-1 0,0 0 0,0 0 0,1-1 0,2 9 0,-2-13 0,-1-1 0,1 1 0,-1-1 0,1 0 0,0 1 0,0-1 0,0 0 0,0 0 0,1 0 0,-1 0 0,0-1 0,1 1 0,0-1 0,-1 1 0,1-1 0,0 0 0,-1 0 0,1 0 0,0 0 0,0-1 0,0 1 0,4-1 0,9 2 0,0-2 0,31-1 0,-25-1 0,115 2 0,57-4 0,-183 2 0,0 0 0,0 0 0,-1-1 0,1-1 0,-1 0 0,0 0 0,0-1 0,0 0 0,0-1 0,-1 0 0,0-1 0,-1 1 0,1-2 0,-1 1 0,10-14 0,-4 8 0,1 0 0,1 1 0,0 1 0,23-13 0,10-7 0,-29 17 0,-10 6 0,0 1 0,0 0 0,0 0 0,1 1 0,0 1 0,1 0 0,-1 0 0,1 1 0,23-5 0,50-1 0,-15 1 0,74 0 0,-140 9 0,10 0 0,1 0 0,-1 1 0,1 0 0,22 6 0,-32-5 0,0 0 0,0 0 0,0 0 0,-1 1 0,1-1 0,-1 1 0,1 0 0,-1 1 0,0-1 0,0 1 0,0 0 0,-1 0 0,0 0 0,1 0 0,-1 0 0,2 6 0,2 3 0,0 0 0,-1 0 0,0 1 0,-2 0 0,1 0 0,-2 0 0,0 0 0,0 0 0,-1 1 0,-1 25 0,1-21 0,1 0 0,0 0 0,1 0 0,1-1 0,1 0 0,1 0 0,0 0 0,18 30 0,12 32 0,-33-72 0,0 1 0,0-1 0,0 0 0,1-1 0,0 1 0,0-1 0,1 0 0,0 0 0,0 0 0,1-1 0,0 0 0,0 0 0,0-1 0,10 6 0,30 23 0,-33-23 0,1 0 0,22 11 0,-23-14 0,-1-1 0,0 0 0,0-1 0,0 0 0,1-1 0,-1 0 0,1-1 0,1-1 0,26 3 0,114-8 0,40 3 0,-111 12 0,-54-8 0,47 4 0,-54-8 0,199-3 0,-216 1 0,1 0 0,-1 0 0,1-1 0,-1 1 0,0-2 0,0 1 0,0 0 0,0-1 0,0 0 0,-1-1 0,1 1 0,-1-1 0,0 0 0,0 0 0,0-1 0,6-7 0,2-5 0,-2 0 0,0-1 0,16-34 0,-5 8 0,-17 33 0,0-1 0,0 0 0,-1 0 0,-1 0 0,0 0 0,0-1 0,0-16 0,-3-90 0,0 7 0,3 97 0,0 0 0,1 0 0,1 1 0,0 0 0,1 0 0,1 0 0,0 1 0,1 0 0,18-23 0,6-14 0,2 3 0,-26 37 0,0 0 0,-1 0 0,0-1 0,10-21 0,-9 9 0,-1 0 0,-1 0 0,5-38 0,14-53 0,-22 98 0,1 1 0,1-1 0,0 1 0,1 0 0,1 1 0,0-1 0,1 1 0,0 1 0,1 0 0,17-20 0,-8 14 0,1 1 0,1 0 0,1 1 0,0 1 0,38-21 0,-45 29 0,1 0 0,0 0 0,1 2 0,0 0 0,21-5 0,-4 3 0,-12 2 0,0 1 0,44-3 0,48-6 0,-78 8 0,58-2 0,-39 7 0,-15 0 0,0 1 0,0 1 0,53 10 0,-81-8 0,0-1 0,0 1 0,-1 1 0,1 0 0,-1 1 0,0-1 0,0 2 0,-1 0 0,1 0 0,-1 1 0,0 0 0,-1 0 0,0 1 0,0 0 0,-1 0 0,9 13 0,63 118 0,-77-136 0,1 0 0,0 0 0,0 0 0,0 0 0,0 0 0,0-1 0,1 0 0,-1 1 0,1-1 0,0 0 0,-1 0 0,1-1 0,0 1 0,0-1 0,0 0 0,6 1 0,10 1 0,-1-1 0,24 0 0,-33-1 0,379-2 0,-159-1 0,-215 1 0,1 2 0,0 0 0,27 6 0,-39-6 0,0 0 0,0 0 0,0 1 0,0-1 0,0 1 0,0 0 0,0 0 0,0 1 0,-1-1 0,0 1 0,1-1 0,-1 1 0,0 0 0,0 1 0,0-1 0,-1 0 0,1 1 0,2 5 0,-2-4 0,0-1 0,0 0 0,0 0 0,0 0 0,1-1 0,0 1 0,-1-1 0,1 0 0,1 0 0,-1 0 0,0-1 0,1 1 0,-1-1 0,1 0 0,0-1 0,-1 1 0,1-1 0,0 1 0,0-2 0,0 1 0,0 0 0,0-1 0,0 0 0,0 0 0,10-2 0,-8 1 0,-1 1 0,1-1 0,-1-1 0,1 1 0,-1-1 0,1 0 0,-1-1 0,0 0 0,0 0 0,0 0 0,0 0 0,-1-1 0,1 0 0,-1 0 0,0-1 0,0 0 0,-1 1 0,1-2 0,5-6 0,7-22 0,-9 17 0,1 1 0,0 0 0,1 1 0,19-23 0,-21 28 0,0-1 0,-2 1 0,1-1 0,-1 0 0,-1 0 0,7-19 0,-7 17 0,0 1 0,0-1 0,2 2 0,-1-1 0,14-17 0,73-62 0,-24 24 0,-56 54 0,0-1 0,-2-1 0,1 0 0,-2-1 0,17-32 0,-23 41 0,-1 0 0,-1 0 0,0-1 0,0 1 0,0-1 0,-1 1 0,0-1 0,0 0 0,-1 0 0,0 1 0,-1-1 0,0 0 0,0 0 0,0 1 0,-1-1 0,0 1 0,-4-10 0,4 14 0,0 0 0,-1-1 0,1 1 0,-1 0 0,0 0 0,1 0 0,-2 1 0,1-1 0,0 1 0,0 0 0,-1-1 0,1 2 0,-1-1 0,0 0 0,1 1 0,-1-1 0,0 1 0,0 0 0,0 0 0,-5 0 0,-32-12 0,30 7 0,-14-6 0,-40-27 0,58 35 0,0-2 0,1 1 0,-1-1 0,1 0 0,0 0 0,1-1 0,0 1 0,0-1 0,0-1 0,-3-7 0,-25-49 0,24 50 0,1 0 0,0-1 0,1 0 0,1-1 0,1 0 0,0 0 0,1 0 0,-2-18 0,2-31 0,9-128 0,-3 181 0,0-1 0,1 1 0,0 0 0,1 0 0,0 0 0,1 0 0,0 0 0,1 1 0,1 0 0,14-19 0,-6 11 0,1 1 0,1 1 0,1 0 0,34-24 0,-41 34 0,-1-1 0,1-1 0,-2 1 0,1-1 0,7-11 0,-13 15 0,-1 0 0,0-1 0,0 1 0,-1-1 0,1 0 0,-1 0 0,0 0 0,-1 0 0,1 0 0,-1 0 0,-1 0 0,1-10 0,-1 11 0,0 0 0,0 0 0,-1 0 0,0 0 0,0 0 0,0 0 0,0 0 0,-1 0 0,0 0 0,0 0 0,0 1 0,-1-1 0,-4-5 0,2 3 0,-1 1 0,0-1 0,0 2 0,0-1 0,-1 1 0,0 0 0,-11-7 0,-9-1 0,-1 1 0,0 1 0,-47-12 0,62 20 0,10 2 0,0-1 0,0 1 0,0 0 0,0-1 0,1 0 0,-1 0 0,0 0 0,1 0 0,-1 0 0,1 0 0,0 0 0,0-1 0,0 1 0,0-1 0,0 0 0,0 0 0,1 0 0,-1 1 0,1-1 0,0-1 0,0 1 0,0 0 0,0 0 0,1 0 0,-1-4 0,-1-11 0,1 0 0,1 0 0,2-27 0,0 12 0,-2-23 0,-1 34 0,1-1 0,1 0 0,7-37 0,-6 53 0,0 0 0,1 0 0,0 0 0,0 1 0,0 0 0,1-1 0,0 1 0,0 0 0,1 1 0,0-1 0,7-6 0,8-5 0,41-27 0,3-4 0,-56 41 0,102-83 0,-102 83 0,0-1 0,-1 0 0,0 0 0,0 0 0,-1-1 0,0 0 0,7-15 0,22-30 0,-29 46 0,0 0 0,-1 0 0,0 0 0,-1-1 0,1 0 0,-2 0 0,1 0 0,-1-1 0,3-16 0,-4 8 0,0 0 0,-1 0 0,-1 0 0,-2-25 0,1 38 0,0 1 0,0-1 0,0 0 0,-1 1 0,1-1 0,-1 0 0,0 1 0,-1 0 0,1 0 0,-1-1 0,0 1 0,0 1 0,0-1 0,0 0 0,-1 1 0,1 0 0,-7-5 0,-6-2 0,0 0 0,0 1 0,-23-9 0,21 10 0,1 1 0,0 1 0,-1 1 0,-31-4 0,27 5 0,-38-12 0,-37-13 0,68 21 0,0 0 0,0-2 0,1-1 0,0-1 0,-42-25 0,-26-43 0,-47-36 0,63 49 0,65 53 0,2-1 0,-1 0 0,2-1 0,0-1 0,-12-21 0,-8-11 0,26 40 0,1 0 0,1 0 0,-1 0 0,2-1 0,-1 1 0,1-1 0,1 0 0,0 0 0,0 0 0,0-11 0,0-19 0,5-50 0,0 30 0,-5-87 0,5-98 0,0 225 0,1 0 0,1 0 0,1 0 0,0 1 0,2 0 0,14-28 0,-8 18 0,16-48 0,-26 62 0,1 1 0,1 0 0,0 0 0,0 1 0,2 0 0,0 0 0,0 1 0,1 0 0,0 0 0,1 1 0,13-12 0,-18 18 18,0 0 1,-1 0-1,1 0 0,-2 0 0,1-1 0,3-6 1,-4 6-268,1 1 0,0-1 0,0 1 1,0-1-1,6-5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7-01T19:48:35.389"/>
    </inkml:context>
    <inkml:brush xml:id="br0">
      <inkml:brushProperty name="width" value="0.2" units="cm"/>
      <inkml:brushProperty name="height" value="0.2" units="cm"/>
      <inkml:brushProperty name="color" value="#E71224"/>
    </inkml:brush>
  </inkml:definitions>
  <inkml:trace contextRef="#ctx0" brushRef="#br0">57 0 24575,'0'0'0,"-5"5"0,-1 6 0,-5 1 0,0 3 0,2 4 0,2 4 0,2 1 0,3 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FFAC7B-A8D8-4C02-9348-D82600BF7ACE}" type="datetimeFigureOut">
              <a:rPr lang="en-GB" smtClean="0"/>
              <a:t>26/06/2025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413EBB-1919-44BD-8C45-194249262542}" type="slidenum">
              <a:rPr lang="en-GB" smtClean="0"/>
              <a:t>‹#›</a:t>
            </a:fld>
            <a:endParaRPr lang="en-GB"/>
          </a:p>
        </p:txBody>
      </p:sp>
    </p:spTree>
    <p:extLst>
      <p:ext uri="{BB962C8B-B14F-4D97-AF65-F5344CB8AC3E}">
        <p14:creationId xmlns:p14="http://schemas.microsoft.com/office/powerpoint/2010/main" val="1833459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E9413EBB-1919-44BD-8C45-194249262542}" type="slidenum">
              <a:rPr lang="en-GB" smtClean="0"/>
              <a:t>7</a:t>
            </a:fld>
            <a:endParaRPr lang="en-GB"/>
          </a:p>
        </p:txBody>
      </p:sp>
    </p:spTree>
    <p:extLst>
      <p:ext uri="{BB962C8B-B14F-4D97-AF65-F5344CB8AC3E}">
        <p14:creationId xmlns:p14="http://schemas.microsoft.com/office/powerpoint/2010/main" val="2389674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13EBB-1919-44BD-8C45-194249262542}" type="slidenum">
              <a:rPr lang="en-GB" smtClean="0"/>
              <a:t>8</a:t>
            </a:fld>
            <a:endParaRPr lang="en-GB"/>
          </a:p>
        </p:txBody>
      </p:sp>
    </p:spTree>
    <p:extLst>
      <p:ext uri="{BB962C8B-B14F-4D97-AF65-F5344CB8AC3E}">
        <p14:creationId xmlns:p14="http://schemas.microsoft.com/office/powerpoint/2010/main" val="961563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13EBB-1919-44BD-8C45-194249262542}" type="slidenum">
              <a:rPr lang="en-GB" smtClean="0"/>
              <a:t>15</a:t>
            </a:fld>
            <a:endParaRPr lang="en-GB"/>
          </a:p>
        </p:txBody>
      </p:sp>
    </p:spTree>
    <p:extLst>
      <p:ext uri="{BB962C8B-B14F-4D97-AF65-F5344CB8AC3E}">
        <p14:creationId xmlns:p14="http://schemas.microsoft.com/office/powerpoint/2010/main" val="523969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6/26/2025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65654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6/26/2025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93357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6/26/2025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00727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6/26/2025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40679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6/26/2025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1293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6/26/2025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89294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6/26/2025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99447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6/26/2025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96627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6/26/2025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53290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6/26/2025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50984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6/26/2025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34760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6/26/2025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10652738"/>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customXml" Target="../ink/ink1.xml"/><Relationship Id="rId7"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3.png"/><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g"/><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g"/><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8" Type="http://schemas.openxmlformats.org/officeDocument/2006/relationships/image" Target="../media/image22.jpg"/><Relationship Id="rId3" Type="http://schemas.openxmlformats.org/officeDocument/2006/relationships/image" Target="../media/image17.png"/><Relationship Id="rId7" Type="http://schemas.openxmlformats.org/officeDocument/2006/relationships/image" Target="../media/image21.jpg"/><Relationship Id="rId12" Type="http://schemas.openxmlformats.org/officeDocument/2006/relationships/image" Target="../media/image25.jpg"/><Relationship Id="rId2" Type="http://schemas.openxmlformats.org/officeDocument/2006/relationships/image" Target="../media/image16.jpeg"/><Relationship Id="rId1" Type="http://schemas.openxmlformats.org/officeDocument/2006/relationships/slideLayout" Target="../slideLayouts/slideLayout7.xml"/><Relationship Id="rId6" Type="http://schemas.openxmlformats.org/officeDocument/2006/relationships/image" Target="../media/image20.jpg"/><Relationship Id="rId11" Type="http://schemas.openxmlformats.org/officeDocument/2006/relationships/image" Target="../media/image24.jpeg"/><Relationship Id="rId5" Type="http://schemas.openxmlformats.org/officeDocument/2006/relationships/image" Target="../media/image19.png"/><Relationship Id="rId10" Type="http://schemas.openxmlformats.org/officeDocument/2006/relationships/hyperlink" Target="https://commons.wikimedia.org/wiki/File:European_Robin_on_a_Bramble_Bush.jpg" TargetMode="External"/><Relationship Id="rId4" Type="http://schemas.openxmlformats.org/officeDocument/2006/relationships/image" Target="../media/image18.jpeg"/><Relationship Id="rId9" Type="http://schemas.openxmlformats.org/officeDocument/2006/relationships/image" Target="../media/image23.jpg"/></Relationships>
</file>

<file path=ppt/slides/_rels/slide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JPG"/><Relationship Id="rId7" Type="http://schemas.openxmlformats.org/officeDocument/2006/relationships/image" Target="../media/image32.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G"/><Relationship Id="rId9" Type="http://schemas.openxmlformats.org/officeDocument/2006/relationships/image" Target="../media/image34.jpeg"/></Relationships>
</file>

<file path=ppt/slides/_rels/slide8.xml.rels><?xml version="1.0" encoding="UTF-8" standalone="yes"?>
<Relationships xmlns="http://schemas.openxmlformats.org/package/2006/relationships"><Relationship Id="rId8" Type="http://schemas.openxmlformats.org/officeDocument/2006/relationships/image" Target="../media/image40.jpg"/><Relationship Id="rId3" Type="http://schemas.openxmlformats.org/officeDocument/2006/relationships/image" Target="../media/image35.jpeg"/><Relationship Id="rId7" Type="http://schemas.openxmlformats.org/officeDocument/2006/relationships/image" Target="../media/image39.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 Id="rId9" Type="http://schemas.openxmlformats.org/officeDocument/2006/relationships/image" Target="../media/image31.jpeg"/></Relationships>
</file>

<file path=ppt/slides/_rels/slide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 Id="rId5" Type="http://schemas.openxmlformats.org/officeDocument/2006/relationships/image" Target="../media/image44.jpg"/><Relationship Id="rId4" Type="http://schemas.openxmlformats.org/officeDocument/2006/relationships/image" Target="../media/image43.jpg"/></Relationships>
</file>

<file path=ppt/slides/_rels/slide10.xml.rels><?xml version="1.0" encoding="UTF-8" standalone="yes"?>
<Relationships xmlns="http://schemas.openxmlformats.org/package/2006/relationships"><Relationship Id="rId3" Type="http://schemas.openxmlformats.org/officeDocument/2006/relationships/image" Target="../media/image46.jpeg"/><Relationship Id="rId7" Type="http://schemas.openxmlformats.org/officeDocument/2006/relationships/image" Target="../media/image50.jpg"/><Relationship Id="rId2" Type="http://schemas.openxmlformats.org/officeDocument/2006/relationships/image" Target="../media/image45.jpeg"/><Relationship Id="rId1" Type="http://schemas.openxmlformats.org/officeDocument/2006/relationships/slideLayout" Target="../slideLayouts/slideLayout7.xml"/><Relationship Id="rId6" Type="http://schemas.openxmlformats.org/officeDocument/2006/relationships/image" Target="../media/image49.jpg"/><Relationship Id="rId5" Type="http://schemas.openxmlformats.org/officeDocument/2006/relationships/image" Target="../media/image48.jpg"/><Relationship Id="rId4" Type="http://schemas.openxmlformats.org/officeDocument/2006/relationships/image" Target="../media/image47.jpeg"/></Relationships>
</file>

<file path=ppt/slides/_rels/slide1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4.jpeg"/><Relationship Id="rId7" Type="http://schemas.openxmlformats.org/officeDocument/2006/relationships/image" Target="../media/image58.jpeg"/><Relationship Id="rId2" Type="http://schemas.openxmlformats.org/officeDocument/2006/relationships/image" Target="../media/image53.jpeg"/><Relationship Id="rId1" Type="http://schemas.openxmlformats.org/officeDocument/2006/relationships/slideLayout" Target="../slideLayouts/slideLayout7.xml"/><Relationship Id="rId6" Type="http://schemas.openxmlformats.org/officeDocument/2006/relationships/image" Target="../media/image57.jpeg"/><Relationship Id="rId5" Type="http://schemas.openxmlformats.org/officeDocument/2006/relationships/image" Target="../media/image56.jpeg"/><Relationship Id="rId4" Type="http://schemas.openxmlformats.org/officeDocument/2006/relationships/image" Target="../media/image55.jpe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birdoftheweek.home.blog/2022/03/15/bird-237-great-tit/" TargetMode="External"/><Relationship Id="rId2" Type="http://schemas.openxmlformats.org/officeDocument/2006/relationships/hyperlink" Target="https://commons.wikimedia.org/wiki/File:European_Robin_on_a_Bramble_Bush.jpg" TargetMode="External"/><Relationship Id="rId1" Type="http://schemas.openxmlformats.org/officeDocument/2006/relationships/slideLayout" Target="../slideLayouts/slideLayout7.xml"/><Relationship Id="rId6" Type="http://schemas.openxmlformats.org/officeDocument/2006/relationships/hyperlink" Target="https://www.discoverwildlife.com/animal-facts/birds/tree-sparrow-facts" TargetMode="External"/><Relationship Id="rId5" Type="http://schemas.openxmlformats.org/officeDocument/2006/relationships/hyperlink" Target="https://www.istockphoto.com/photos/bluetit-bird-bush-blue" TargetMode="External"/><Relationship Id="rId4" Type="http://schemas.openxmlformats.org/officeDocument/2006/relationships/hyperlink" Target="https://www.wildlifewatch.org.uk/wildlife-zone/identify-wildlife/identify-uk-woodpeck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3BA20-FA0C-1C83-4B40-1220E42A7A6F}"/>
              </a:ext>
            </a:extLst>
          </p:cNvPr>
          <p:cNvSpPr>
            <a:spLocks noGrp="1"/>
          </p:cNvSpPr>
          <p:nvPr>
            <p:ph type="ctrTitle"/>
          </p:nvPr>
        </p:nvSpPr>
        <p:spPr>
          <a:xfrm>
            <a:off x="7332181" y="95411"/>
            <a:ext cx="4361688" cy="3475236"/>
          </a:xfrm>
        </p:spPr>
        <p:txBody>
          <a:bodyPr>
            <a:normAutofit/>
          </a:bodyPr>
          <a:lstStyle/>
          <a:p>
            <a:pPr algn="l"/>
            <a:r>
              <a:rPr lang="en-GB" sz="5400" dirty="0">
                <a:latin typeface="Times New Roman" panose="02020603050405020304" pitchFamily="18" charset="0"/>
                <a:cs typeface="Times New Roman" panose="02020603050405020304" pitchFamily="18" charset="0"/>
              </a:rPr>
              <a:t>The Forest</a:t>
            </a:r>
          </a:p>
        </p:txBody>
      </p:sp>
      <p:pic>
        <p:nvPicPr>
          <p:cNvPr id="4" name="Picture 3" descr="Sunlight in the forest">
            <a:extLst>
              <a:ext uri="{FF2B5EF4-FFF2-40B4-BE49-F238E27FC236}">
                <a16:creationId xmlns:a16="http://schemas.microsoft.com/office/drawing/2014/main" id="{2C246EA9-72D4-0B74-E434-9C20FDF57E81}"/>
              </a:ext>
            </a:extLst>
          </p:cNvPr>
          <p:cNvPicPr>
            <a:picLocks noChangeAspect="1"/>
          </p:cNvPicPr>
          <p:nvPr/>
        </p:nvPicPr>
        <p:blipFill>
          <a:blip r:embed="rId2"/>
          <a:srcRect l="14230" r="21767" b="-2"/>
          <a:stretch>
            <a:fillRect/>
          </a:stretch>
        </p:blipFill>
        <p:spPr>
          <a:xfrm>
            <a:off x="20" y="1"/>
            <a:ext cx="6575591" cy="6858000"/>
          </a:xfrm>
          <a:prstGeom prst="rect">
            <a:avLst/>
          </a:prstGeom>
        </p:spPr>
      </p:pic>
      <p:sp>
        <p:nvSpPr>
          <p:cNvPr id="5" name="TextBox 4">
            <a:extLst>
              <a:ext uri="{FF2B5EF4-FFF2-40B4-BE49-F238E27FC236}">
                <a16:creationId xmlns:a16="http://schemas.microsoft.com/office/drawing/2014/main" id="{398515DB-72B9-5E1A-B0FA-17B302B03F46}"/>
              </a:ext>
            </a:extLst>
          </p:cNvPr>
          <p:cNvSpPr txBox="1"/>
          <p:nvPr/>
        </p:nvSpPr>
        <p:spPr>
          <a:xfrm>
            <a:off x="7332181" y="3570647"/>
            <a:ext cx="3450771" cy="1200329"/>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2307842</a:t>
            </a:r>
          </a:p>
          <a:p>
            <a:endParaRPr lang="en-GB" sz="2400" b="1" dirty="0">
              <a:latin typeface="Times New Roman" panose="02020603050405020304" pitchFamily="18" charset="0"/>
              <a:cs typeface="Times New Roman" panose="02020603050405020304" pitchFamily="18" charset="0"/>
            </a:endParaRPr>
          </a:p>
          <a:p>
            <a:r>
              <a:rPr lang="en-GB" sz="2400" b="1" dirty="0">
                <a:latin typeface="Times New Roman" panose="02020603050405020304" pitchFamily="18" charset="0"/>
                <a:cs typeface="Times New Roman" panose="02020603050405020304" pitchFamily="18" charset="0"/>
              </a:rPr>
              <a:t>ECEY6005</a:t>
            </a:r>
          </a:p>
        </p:txBody>
      </p:sp>
    </p:spTree>
    <p:extLst>
      <p:ext uri="{BB962C8B-B14F-4D97-AF65-F5344CB8AC3E}">
        <p14:creationId xmlns:p14="http://schemas.microsoft.com/office/powerpoint/2010/main" val="88935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B7A6708-F51F-D2C0-B6BA-18728A469A8D}"/>
              </a:ext>
            </a:extLst>
          </p:cNvPr>
          <p:cNvPicPr>
            <a:picLocks noChangeAspect="1"/>
          </p:cNvPicPr>
          <p:nvPr/>
        </p:nvPicPr>
        <p:blipFill>
          <a:blip r:embed="rId2"/>
          <a:stretch>
            <a:fillRect/>
          </a:stretch>
        </p:blipFill>
        <p:spPr>
          <a:xfrm>
            <a:off x="1718553" y="0"/>
            <a:ext cx="8754893"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7" name="Ink 6">
                <a:extLst>
                  <a:ext uri="{FF2B5EF4-FFF2-40B4-BE49-F238E27FC236}">
                    <a16:creationId xmlns:a16="http://schemas.microsoft.com/office/drawing/2014/main" id="{2F4942A4-6521-4F98-1CB2-82168032A02A}"/>
                  </a:ext>
                </a:extLst>
              </p14:cNvPr>
              <p14:cNvContentPartPr/>
              <p14:nvPr/>
            </p14:nvContentPartPr>
            <p14:xfrm>
              <a:off x="361491" y="80225"/>
              <a:ext cx="360" cy="360"/>
            </p14:xfrm>
          </p:contentPart>
        </mc:Choice>
        <mc:Fallback>
          <p:pic>
            <p:nvPicPr>
              <p:cNvPr id="7" name="Ink 6">
                <a:extLst>
                  <a:ext uri="{FF2B5EF4-FFF2-40B4-BE49-F238E27FC236}">
                    <a16:creationId xmlns:a16="http://schemas.microsoft.com/office/drawing/2014/main" id="{2F4942A4-6521-4F98-1CB2-82168032A02A}"/>
                  </a:ext>
                </a:extLst>
              </p:cNvPr>
              <p:cNvPicPr/>
              <p:nvPr/>
            </p:nvPicPr>
            <p:blipFill>
              <a:blip r:embed="rId4"/>
              <a:stretch>
                <a:fillRect/>
              </a:stretch>
            </p:blipFill>
            <p:spPr>
              <a:xfrm>
                <a:off x="355371" y="74105"/>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8" name="Ink 7">
                <a:extLst>
                  <a:ext uri="{FF2B5EF4-FFF2-40B4-BE49-F238E27FC236}">
                    <a16:creationId xmlns:a16="http://schemas.microsoft.com/office/drawing/2014/main" id="{FE36711A-2362-597C-3634-11B461D46B50}"/>
                  </a:ext>
                </a:extLst>
              </p14:cNvPr>
              <p14:cNvContentPartPr/>
              <p14:nvPr/>
            </p14:nvContentPartPr>
            <p14:xfrm>
              <a:off x="3004251" y="753425"/>
              <a:ext cx="360" cy="360"/>
            </p14:xfrm>
          </p:contentPart>
        </mc:Choice>
        <mc:Fallback>
          <p:pic>
            <p:nvPicPr>
              <p:cNvPr id="8" name="Ink 7">
                <a:extLst>
                  <a:ext uri="{FF2B5EF4-FFF2-40B4-BE49-F238E27FC236}">
                    <a16:creationId xmlns:a16="http://schemas.microsoft.com/office/drawing/2014/main" id="{FE36711A-2362-597C-3634-11B461D46B50}"/>
                  </a:ext>
                </a:extLst>
              </p:cNvPr>
              <p:cNvPicPr/>
              <p:nvPr/>
            </p:nvPicPr>
            <p:blipFill>
              <a:blip r:embed="rId4"/>
              <a:stretch>
                <a:fillRect/>
              </a:stretch>
            </p:blipFill>
            <p:spPr>
              <a:xfrm>
                <a:off x="2998131" y="747305"/>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2" name="Ink 11">
                <a:extLst>
                  <a:ext uri="{FF2B5EF4-FFF2-40B4-BE49-F238E27FC236}">
                    <a16:creationId xmlns:a16="http://schemas.microsoft.com/office/drawing/2014/main" id="{5A23CDE1-D26A-C6F6-8082-E4542E394184}"/>
                  </a:ext>
                </a:extLst>
              </p14:cNvPr>
              <p14:cNvContentPartPr/>
              <p14:nvPr/>
            </p14:nvContentPartPr>
            <p14:xfrm>
              <a:off x="1865857" y="2652348"/>
              <a:ext cx="2206080" cy="2638080"/>
            </p14:xfrm>
          </p:contentPart>
        </mc:Choice>
        <mc:Fallback>
          <p:pic>
            <p:nvPicPr>
              <p:cNvPr id="12" name="Ink 11">
                <a:extLst>
                  <a:ext uri="{FF2B5EF4-FFF2-40B4-BE49-F238E27FC236}">
                    <a16:creationId xmlns:a16="http://schemas.microsoft.com/office/drawing/2014/main" id="{5A23CDE1-D26A-C6F6-8082-E4542E394184}"/>
                  </a:ext>
                </a:extLst>
              </p:cNvPr>
              <p:cNvPicPr/>
              <p:nvPr/>
            </p:nvPicPr>
            <p:blipFill>
              <a:blip r:embed="rId7"/>
              <a:stretch>
                <a:fillRect/>
              </a:stretch>
            </p:blipFill>
            <p:spPr>
              <a:xfrm>
                <a:off x="1830217" y="2616348"/>
                <a:ext cx="2277720" cy="270972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3" name="Ink 12">
                <a:extLst>
                  <a:ext uri="{FF2B5EF4-FFF2-40B4-BE49-F238E27FC236}">
                    <a16:creationId xmlns:a16="http://schemas.microsoft.com/office/drawing/2014/main" id="{4A2DF5A7-7743-3952-191B-A6965B329ED8}"/>
                  </a:ext>
                </a:extLst>
              </p14:cNvPr>
              <p14:cNvContentPartPr/>
              <p14:nvPr/>
            </p14:nvContentPartPr>
            <p14:xfrm>
              <a:off x="3774937" y="2998668"/>
              <a:ext cx="20520" cy="48960"/>
            </p14:xfrm>
          </p:contentPart>
        </mc:Choice>
        <mc:Fallback>
          <p:pic>
            <p:nvPicPr>
              <p:cNvPr id="13" name="Ink 12">
                <a:extLst>
                  <a:ext uri="{FF2B5EF4-FFF2-40B4-BE49-F238E27FC236}">
                    <a16:creationId xmlns:a16="http://schemas.microsoft.com/office/drawing/2014/main" id="{4A2DF5A7-7743-3952-191B-A6965B329ED8}"/>
                  </a:ext>
                </a:extLst>
              </p:cNvPr>
              <p:cNvPicPr/>
              <p:nvPr/>
            </p:nvPicPr>
            <p:blipFill>
              <a:blip r:embed="rId9"/>
              <a:stretch>
                <a:fillRect/>
              </a:stretch>
            </p:blipFill>
            <p:spPr>
              <a:xfrm>
                <a:off x="3739297" y="2962668"/>
                <a:ext cx="92160" cy="120600"/>
              </a:xfrm>
              <a:prstGeom prst="rect">
                <a:avLst/>
              </a:prstGeom>
            </p:spPr>
          </p:pic>
        </mc:Fallback>
      </mc:AlternateContent>
      <p:sp>
        <p:nvSpPr>
          <p:cNvPr id="14" name="TextBox 13">
            <a:extLst>
              <a:ext uri="{FF2B5EF4-FFF2-40B4-BE49-F238E27FC236}">
                <a16:creationId xmlns:a16="http://schemas.microsoft.com/office/drawing/2014/main" id="{0864B9D0-9555-E0E9-0A90-32574782C317}"/>
              </a:ext>
            </a:extLst>
          </p:cNvPr>
          <p:cNvSpPr txBox="1"/>
          <p:nvPr/>
        </p:nvSpPr>
        <p:spPr>
          <a:xfrm>
            <a:off x="3451140" y="2109856"/>
            <a:ext cx="2379011" cy="369332"/>
          </a:xfrm>
          <a:prstGeom prst="rect">
            <a:avLst/>
          </a:prstGeom>
          <a:solidFill>
            <a:schemeClr val="accent6">
              <a:lumMod val="20000"/>
              <a:lumOff val="80000"/>
            </a:schemeClr>
          </a:solidFill>
        </p:spPr>
        <p:txBody>
          <a:bodyPr wrap="square" rtlCol="0">
            <a:spAutoFit/>
          </a:bodyPr>
          <a:lstStyle/>
          <a:p>
            <a:r>
              <a:rPr lang="en-GB" dirty="0">
                <a:latin typeface="Times New Roman" panose="02020603050405020304" pitchFamily="18" charset="0"/>
                <a:cs typeface="Times New Roman" panose="02020603050405020304" pitchFamily="18" charset="0"/>
              </a:rPr>
              <a:t>This is the forest area </a:t>
            </a:r>
          </a:p>
        </p:txBody>
      </p:sp>
    </p:spTree>
    <p:extLst>
      <p:ext uri="{BB962C8B-B14F-4D97-AF65-F5344CB8AC3E}">
        <p14:creationId xmlns:p14="http://schemas.microsoft.com/office/powerpoint/2010/main" val="3654031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ird on a tree branch&#10;&#10;AI-generated content may be incorrect.">
            <a:extLst>
              <a:ext uri="{FF2B5EF4-FFF2-40B4-BE49-F238E27FC236}">
                <a16:creationId xmlns:a16="http://schemas.microsoft.com/office/drawing/2014/main" id="{046A0E9F-F175-3CC1-C7B1-65D55B50ED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327008" y="839053"/>
            <a:ext cx="4880153" cy="3638171"/>
          </a:xfrm>
          <a:prstGeom prst="rect">
            <a:avLst/>
          </a:prstGeom>
        </p:spPr>
      </p:pic>
      <p:pic>
        <p:nvPicPr>
          <p:cNvPr id="5" name="Picture 4" descr="A bird sitting on a branch&#10;&#10;AI-generated content may be incorrect.">
            <a:extLst>
              <a:ext uri="{FF2B5EF4-FFF2-40B4-BE49-F238E27FC236}">
                <a16:creationId xmlns:a16="http://schemas.microsoft.com/office/drawing/2014/main" id="{9C37502A-F05B-84E6-C542-5B63A6B4F0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655923" y="839054"/>
            <a:ext cx="4880153" cy="3638170"/>
          </a:xfrm>
          <a:prstGeom prst="rect">
            <a:avLst/>
          </a:prstGeom>
        </p:spPr>
      </p:pic>
      <p:pic>
        <p:nvPicPr>
          <p:cNvPr id="7" name="Picture 6" descr="A close up of a logo&#10;&#10;AI-generated content may be incorrect.">
            <a:extLst>
              <a:ext uri="{FF2B5EF4-FFF2-40B4-BE49-F238E27FC236}">
                <a16:creationId xmlns:a16="http://schemas.microsoft.com/office/drawing/2014/main" id="{7927076E-434D-94B6-21C3-6E830378A346}"/>
              </a:ext>
            </a:extLst>
          </p:cNvPr>
          <p:cNvPicPr>
            <a:picLocks noChangeAspect="1"/>
          </p:cNvPicPr>
          <p:nvPr/>
        </p:nvPicPr>
        <p:blipFill>
          <a:blip r:embed="rId4">
            <a:extLst>
              <a:ext uri="{28A0092B-C50C-407E-A947-70E740481C1C}">
                <a14:useLocalDpi xmlns:a14="http://schemas.microsoft.com/office/drawing/2010/main" val="0"/>
              </a:ext>
            </a:extLst>
          </a:blip>
          <a:srcRect l="17467" t="28151" r="17338" b="28571"/>
          <a:stretch>
            <a:fillRect/>
          </a:stretch>
        </p:blipFill>
        <p:spPr>
          <a:xfrm>
            <a:off x="4873216" y="4722503"/>
            <a:ext cx="2445565" cy="376335"/>
          </a:xfrm>
          <a:prstGeom prst="rect">
            <a:avLst/>
          </a:prstGeom>
        </p:spPr>
      </p:pic>
      <p:pic>
        <p:nvPicPr>
          <p:cNvPr id="9" name="Picture 8" descr="A close up of a logo&#10;&#10;AI-generated content may be incorrect.">
            <a:extLst>
              <a:ext uri="{FF2B5EF4-FFF2-40B4-BE49-F238E27FC236}">
                <a16:creationId xmlns:a16="http://schemas.microsoft.com/office/drawing/2014/main" id="{2DE18BC7-A30E-25C2-3020-AC48C3276B25}"/>
              </a:ext>
            </a:extLst>
          </p:cNvPr>
          <p:cNvPicPr>
            <a:picLocks noChangeAspect="1"/>
          </p:cNvPicPr>
          <p:nvPr/>
        </p:nvPicPr>
        <p:blipFill>
          <a:blip r:embed="rId5">
            <a:extLst>
              <a:ext uri="{28A0092B-C50C-407E-A947-70E740481C1C}">
                <a14:useLocalDpi xmlns:a14="http://schemas.microsoft.com/office/drawing/2010/main" val="0"/>
              </a:ext>
            </a:extLst>
          </a:blip>
          <a:srcRect l="23158" t="23333" r="23158" b="15714"/>
          <a:stretch>
            <a:fillRect/>
          </a:stretch>
        </p:blipFill>
        <p:spPr>
          <a:xfrm>
            <a:off x="1199394" y="4694582"/>
            <a:ext cx="1737992" cy="403633"/>
          </a:xfrm>
          <a:prstGeom prst="rect">
            <a:avLst/>
          </a:prstGeom>
        </p:spPr>
      </p:pic>
      <p:pic>
        <p:nvPicPr>
          <p:cNvPr id="1026" name="Picture 2" descr="House Sparrow | Blog">
            <a:extLst>
              <a:ext uri="{FF2B5EF4-FFF2-40B4-BE49-F238E27FC236}">
                <a16:creationId xmlns:a16="http://schemas.microsoft.com/office/drawing/2014/main" id="{70ECDE11-7C47-DB61-41F9-7939691A2DA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555" t="6843" r="4979" b="6902"/>
          <a:stretch>
            <a:fillRect/>
          </a:stretch>
        </p:blipFill>
        <p:spPr bwMode="auto">
          <a:xfrm>
            <a:off x="8259846" y="200643"/>
            <a:ext cx="3638171" cy="491499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close up of a logo&#10;&#10;AI-generated content may be incorrect.">
            <a:extLst>
              <a:ext uri="{FF2B5EF4-FFF2-40B4-BE49-F238E27FC236}">
                <a16:creationId xmlns:a16="http://schemas.microsoft.com/office/drawing/2014/main" id="{6F228199-5665-77CB-7F6F-F51CBC9D014A}"/>
              </a:ext>
            </a:extLst>
          </p:cNvPr>
          <p:cNvPicPr>
            <a:picLocks noChangeAspect="1"/>
          </p:cNvPicPr>
          <p:nvPr/>
        </p:nvPicPr>
        <p:blipFill>
          <a:blip r:embed="rId7">
            <a:extLst>
              <a:ext uri="{28A0092B-C50C-407E-A947-70E740481C1C}">
                <a14:useLocalDpi xmlns:a14="http://schemas.microsoft.com/office/drawing/2010/main" val="0"/>
              </a:ext>
            </a:extLst>
          </a:blip>
          <a:srcRect l="12053" t="16061" r="11607" b="22850"/>
          <a:stretch>
            <a:fillRect/>
          </a:stretch>
        </p:blipFill>
        <p:spPr>
          <a:xfrm>
            <a:off x="9030836" y="4722503"/>
            <a:ext cx="2096190" cy="409926"/>
          </a:xfrm>
          <a:prstGeom prst="rect">
            <a:avLst/>
          </a:prstGeom>
        </p:spPr>
      </p:pic>
      <p:sp>
        <p:nvSpPr>
          <p:cNvPr id="12" name="Rectangle: Rounded Corners 11">
            <a:extLst>
              <a:ext uri="{FF2B5EF4-FFF2-40B4-BE49-F238E27FC236}">
                <a16:creationId xmlns:a16="http://schemas.microsoft.com/office/drawing/2014/main" id="{12C714D6-7042-0E29-C5E8-C2BFD612540D}"/>
              </a:ext>
            </a:extLst>
          </p:cNvPr>
          <p:cNvSpPr/>
          <p:nvPr/>
        </p:nvSpPr>
        <p:spPr>
          <a:xfrm>
            <a:off x="1568448" y="5246729"/>
            <a:ext cx="9055099" cy="1507509"/>
          </a:xfrm>
          <a:prstGeom prst="roundRect">
            <a:avLst/>
          </a:prstGeom>
          <a:solidFill>
            <a:srgbClr val="99FF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latin typeface="Times New Roman" panose="02020603050405020304" pitchFamily="18" charset="0"/>
                <a:cs typeface="Times New Roman" panose="02020603050405020304" pitchFamily="18" charset="0"/>
              </a:rPr>
              <a:t>Here are some of the birds I have managed to get a photo of while in the forest. It is hard to get pictures of the birds as they often get spooked by the sounds of the children running around and exploring the forest. The children enjoy watching the birds in their habitats and have talked about making bird feeders for them. </a:t>
            </a:r>
          </a:p>
        </p:txBody>
      </p:sp>
    </p:spTree>
    <p:extLst>
      <p:ext uri="{BB962C8B-B14F-4D97-AF65-F5344CB8AC3E}">
        <p14:creationId xmlns:p14="http://schemas.microsoft.com/office/powerpoint/2010/main" val="3472939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descr="A tree with many branches&#10;&#10;AI-generated content may be incorrect.">
            <a:extLst>
              <a:ext uri="{FF2B5EF4-FFF2-40B4-BE49-F238E27FC236}">
                <a16:creationId xmlns:a16="http://schemas.microsoft.com/office/drawing/2014/main" id="{7022EE84-0425-21DA-B02B-A955617FF65A}"/>
              </a:ext>
            </a:extLst>
          </p:cNvPr>
          <p:cNvPicPr>
            <a:picLocks noChangeAspect="1"/>
          </p:cNvPicPr>
          <p:nvPr/>
        </p:nvPicPr>
        <p:blipFill>
          <a:blip r:embed="rId2">
            <a:extLst>
              <a:ext uri="{28A0092B-C50C-407E-A947-70E740481C1C}">
                <a14:useLocalDpi xmlns:a14="http://schemas.microsoft.com/office/drawing/2010/main" val="0"/>
              </a:ext>
            </a:extLst>
          </a:blip>
          <a:srcRect t="18731" r="-3" b="3631"/>
          <a:stretch>
            <a:fillRect/>
          </a:stretch>
        </p:blipFill>
        <p:spPr>
          <a:xfrm rot="5400000">
            <a:off x="-1668838" y="2033083"/>
            <a:ext cx="6514565" cy="2791831"/>
          </a:xfrm>
          <a:prstGeom prst="rect">
            <a:avLst/>
          </a:prstGeom>
        </p:spPr>
      </p:pic>
      <p:pic>
        <p:nvPicPr>
          <p:cNvPr id="7" name="Picture 6" descr="A tree with green leaves&#10;&#10;AI-generated content may be incorrect.">
            <a:extLst>
              <a:ext uri="{FF2B5EF4-FFF2-40B4-BE49-F238E27FC236}">
                <a16:creationId xmlns:a16="http://schemas.microsoft.com/office/drawing/2014/main" id="{96929384-B45C-D92B-8403-9A65108F08E7}"/>
              </a:ext>
            </a:extLst>
          </p:cNvPr>
          <p:cNvPicPr>
            <a:picLocks noChangeAspect="1"/>
          </p:cNvPicPr>
          <p:nvPr/>
        </p:nvPicPr>
        <p:blipFill>
          <a:blip r:embed="rId3">
            <a:extLst>
              <a:ext uri="{28A0092B-C50C-407E-A947-70E740481C1C}">
                <a14:useLocalDpi xmlns:a14="http://schemas.microsoft.com/office/drawing/2010/main" val="0"/>
              </a:ext>
            </a:extLst>
          </a:blip>
          <a:srcRect t="7492" r="-3" b="14262"/>
          <a:stretch>
            <a:fillRect/>
          </a:stretch>
        </p:blipFill>
        <p:spPr>
          <a:xfrm rot="5400000">
            <a:off x="1313998" y="2033084"/>
            <a:ext cx="6514565" cy="2791830"/>
          </a:xfrm>
          <a:prstGeom prst="rect">
            <a:avLst/>
          </a:prstGeom>
        </p:spPr>
      </p:pic>
      <p:pic>
        <p:nvPicPr>
          <p:cNvPr id="5" name="Picture 4" descr="A group of trees with blue sky&#10;&#10;AI-generated content may be incorrect.">
            <a:extLst>
              <a:ext uri="{FF2B5EF4-FFF2-40B4-BE49-F238E27FC236}">
                <a16:creationId xmlns:a16="http://schemas.microsoft.com/office/drawing/2014/main" id="{D0C0C074-FC74-1BEB-0C7C-5DB5375F3634}"/>
              </a:ext>
            </a:extLst>
          </p:cNvPr>
          <p:cNvPicPr>
            <a:picLocks noChangeAspect="1"/>
          </p:cNvPicPr>
          <p:nvPr/>
        </p:nvPicPr>
        <p:blipFill>
          <a:blip r:embed="rId4">
            <a:extLst>
              <a:ext uri="{28A0092B-C50C-407E-A947-70E740481C1C}">
                <a14:useLocalDpi xmlns:a14="http://schemas.microsoft.com/office/drawing/2010/main" val="0"/>
              </a:ext>
            </a:extLst>
          </a:blip>
          <a:srcRect t="14336" r="-3" b="7908"/>
          <a:stretch>
            <a:fillRect/>
          </a:stretch>
        </p:blipFill>
        <p:spPr>
          <a:xfrm rot="5400000">
            <a:off x="4296834" y="2033084"/>
            <a:ext cx="6514565" cy="2791830"/>
          </a:xfrm>
          <a:prstGeom prst="rect">
            <a:avLst/>
          </a:prstGeom>
        </p:spPr>
      </p:pic>
      <p:pic>
        <p:nvPicPr>
          <p:cNvPr id="6" name="Picture 5" descr="A tree with many leaves&#10;&#10;AI-generated content may be incorrect.">
            <a:extLst>
              <a:ext uri="{FF2B5EF4-FFF2-40B4-BE49-F238E27FC236}">
                <a16:creationId xmlns:a16="http://schemas.microsoft.com/office/drawing/2014/main" id="{EDA32D52-3EEE-75DD-D4ED-9905938C002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7346273" y="2033084"/>
            <a:ext cx="6514566" cy="2791831"/>
          </a:xfrm>
          <a:prstGeom prst="rect">
            <a:avLst/>
          </a:prstGeom>
        </p:spPr>
      </p:pic>
      <p:sp>
        <p:nvSpPr>
          <p:cNvPr id="10" name="Rectangle: Rounded Corners 9">
            <a:extLst>
              <a:ext uri="{FF2B5EF4-FFF2-40B4-BE49-F238E27FC236}">
                <a16:creationId xmlns:a16="http://schemas.microsoft.com/office/drawing/2014/main" id="{4A1BEA30-D85A-82C9-CEC8-6DCA15A780DF}"/>
              </a:ext>
            </a:extLst>
          </p:cNvPr>
          <p:cNvSpPr/>
          <p:nvPr/>
        </p:nvSpPr>
        <p:spPr>
          <a:xfrm>
            <a:off x="506185" y="5344881"/>
            <a:ext cx="11179629" cy="1513116"/>
          </a:xfrm>
          <a:prstGeom prst="roundRect">
            <a:avLst/>
          </a:prstGeom>
          <a:solidFill>
            <a:srgbClr val="CCCC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Times New Roman" panose="02020603050405020304" pitchFamily="18" charset="0"/>
                <a:cs typeface="Times New Roman" panose="02020603050405020304" pitchFamily="18" charset="0"/>
              </a:rPr>
              <a:t>These are some of the habitats where we find birds in the forest. Some birds enjoy being high up in the trees and singing their bird song, while others tucked away in heavy shrubbery away from larger birds. We commonly see blackbirds and wood pigeons sitting high in the trees and listen to the blackbirds singing their songs. Robins, Great Tit, Blue Tit and Tree Sparrows are just some of the birds that we commonly see flying into the bushes. The children have taken part in the RSPB Big Garden Bird Watch in the forest; we used binoculars and sat patiently waiting to see what they would spot! </a:t>
            </a:r>
          </a:p>
        </p:txBody>
      </p:sp>
    </p:spTree>
    <p:extLst>
      <p:ext uri="{BB962C8B-B14F-4D97-AF65-F5344CB8AC3E}">
        <p14:creationId xmlns:p14="http://schemas.microsoft.com/office/powerpoint/2010/main" val="3304614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6" name="Picture 8" descr="Identify UK woodpeckers | Wildlife Watch">
            <a:extLst>
              <a:ext uri="{FF2B5EF4-FFF2-40B4-BE49-F238E27FC236}">
                <a16:creationId xmlns:a16="http://schemas.microsoft.com/office/drawing/2014/main" id="{6EACFBB0-CB7C-C494-0817-04D672CB52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53990" y="3920032"/>
            <a:ext cx="3640954" cy="273071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7EC8A167-2F51-82CA-FC86-D6ECB1CC74F2}"/>
              </a:ext>
            </a:extLst>
          </p:cNvPr>
          <p:cNvPicPr>
            <a:picLocks noChangeAspect="1"/>
          </p:cNvPicPr>
          <p:nvPr/>
        </p:nvPicPr>
        <p:blipFill>
          <a:blip r:embed="rId3"/>
          <a:stretch>
            <a:fillRect/>
          </a:stretch>
        </p:blipFill>
        <p:spPr>
          <a:xfrm>
            <a:off x="8253990" y="203200"/>
            <a:ext cx="3640954" cy="2734769"/>
          </a:xfrm>
          <a:prstGeom prst="rect">
            <a:avLst/>
          </a:prstGeom>
        </p:spPr>
      </p:pic>
      <p:pic>
        <p:nvPicPr>
          <p:cNvPr id="2050" name="Picture 2">
            <a:extLst>
              <a:ext uri="{FF2B5EF4-FFF2-40B4-BE49-F238E27FC236}">
                <a16:creationId xmlns:a16="http://schemas.microsoft.com/office/drawing/2014/main" id="{CA2CCEA8-8469-5D9B-595A-B755C03419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3200" y="207253"/>
            <a:ext cx="3640954" cy="273071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ird 237 – Great Tit – Bird of the Week">
            <a:extLst>
              <a:ext uri="{FF2B5EF4-FFF2-40B4-BE49-F238E27FC236}">
                <a16:creationId xmlns:a16="http://schemas.microsoft.com/office/drawing/2014/main" id="{664C8E23-90AF-A53D-B01C-8A54E6F5F1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3200" y="3920032"/>
            <a:ext cx="3640954" cy="270312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6C07B536-E3C6-D347-1785-872CA1E0E614}"/>
              </a:ext>
            </a:extLst>
          </p:cNvPr>
          <p:cNvPicPr>
            <a:picLocks noChangeAspect="1"/>
          </p:cNvPicPr>
          <p:nvPr/>
        </p:nvPicPr>
        <p:blipFill>
          <a:blip r:embed="rId6">
            <a:extLst>
              <a:ext uri="{28A0092B-C50C-407E-A947-70E740481C1C}">
                <a14:useLocalDpi xmlns:a14="http://schemas.microsoft.com/office/drawing/2010/main" val="0"/>
              </a:ext>
            </a:extLst>
          </a:blip>
          <a:srcRect l="6139" t="19712" r="2329" b="28542"/>
          <a:stretch>
            <a:fillRect/>
          </a:stretch>
        </p:blipFill>
        <p:spPr>
          <a:xfrm>
            <a:off x="8842567" y="6197600"/>
            <a:ext cx="2508501" cy="453148"/>
          </a:xfrm>
          <a:prstGeom prst="rect">
            <a:avLst/>
          </a:prstGeom>
        </p:spPr>
      </p:pic>
      <p:pic>
        <p:nvPicPr>
          <p:cNvPr id="8" name="Picture 7" descr="A white text on a white background&#10;&#10;AI-generated content may be incorrect.">
            <a:extLst>
              <a:ext uri="{FF2B5EF4-FFF2-40B4-BE49-F238E27FC236}">
                <a16:creationId xmlns:a16="http://schemas.microsoft.com/office/drawing/2014/main" id="{4A5B07B5-896A-0C66-7D3A-4F155306C419}"/>
              </a:ext>
            </a:extLst>
          </p:cNvPr>
          <p:cNvPicPr>
            <a:picLocks noChangeAspect="1"/>
          </p:cNvPicPr>
          <p:nvPr/>
        </p:nvPicPr>
        <p:blipFill>
          <a:blip r:embed="rId7">
            <a:extLst>
              <a:ext uri="{28A0092B-C50C-407E-A947-70E740481C1C}">
                <a14:useLocalDpi xmlns:a14="http://schemas.microsoft.com/office/drawing/2010/main" val="0"/>
              </a:ext>
            </a:extLst>
          </a:blip>
          <a:srcRect l="7979" t="22246" r="12336" b="21822"/>
          <a:stretch>
            <a:fillRect/>
          </a:stretch>
        </p:blipFill>
        <p:spPr>
          <a:xfrm>
            <a:off x="8842567" y="2446936"/>
            <a:ext cx="2508501" cy="491032"/>
          </a:xfrm>
          <a:prstGeom prst="rect">
            <a:avLst/>
          </a:prstGeom>
        </p:spPr>
      </p:pic>
      <p:pic>
        <p:nvPicPr>
          <p:cNvPr id="10" name="Picture 9" descr="A white and green text&#10;&#10;AI-generated content may be incorrect.">
            <a:extLst>
              <a:ext uri="{FF2B5EF4-FFF2-40B4-BE49-F238E27FC236}">
                <a16:creationId xmlns:a16="http://schemas.microsoft.com/office/drawing/2014/main" id="{3DB64B2D-4C51-B6F1-E0A7-39FED6323990}"/>
              </a:ext>
            </a:extLst>
          </p:cNvPr>
          <p:cNvPicPr>
            <a:picLocks noChangeAspect="1"/>
          </p:cNvPicPr>
          <p:nvPr/>
        </p:nvPicPr>
        <p:blipFill>
          <a:blip r:embed="rId8">
            <a:extLst>
              <a:ext uri="{28A0092B-C50C-407E-A947-70E740481C1C}">
                <a14:useLocalDpi xmlns:a14="http://schemas.microsoft.com/office/drawing/2010/main" val="0"/>
              </a:ext>
            </a:extLst>
          </a:blip>
          <a:srcRect l="12664" t="16654" r="29929" b="22127"/>
          <a:stretch>
            <a:fillRect/>
          </a:stretch>
        </p:blipFill>
        <p:spPr>
          <a:xfrm>
            <a:off x="1161760" y="2387600"/>
            <a:ext cx="1723833" cy="550369"/>
          </a:xfrm>
          <a:prstGeom prst="rect">
            <a:avLst/>
          </a:prstGeom>
        </p:spPr>
      </p:pic>
      <p:pic>
        <p:nvPicPr>
          <p:cNvPr id="12" name="Picture 11" descr="A white background with yellow letters&#10;&#10;AI-generated content may be incorrect.">
            <a:extLst>
              <a:ext uri="{FF2B5EF4-FFF2-40B4-BE49-F238E27FC236}">
                <a16:creationId xmlns:a16="http://schemas.microsoft.com/office/drawing/2014/main" id="{4E0B757E-A09F-4207-87A5-3A8B399F8F52}"/>
              </a:ext>
            </a:extLst>
          </p:cNvPr>
          <p:cNvPicPr>
            <a:picLocks noChangeAspect="1"/>
          </p:cNvPicPr>
          <p:nvPr/>
        </p:nvPicPr>
        <p:blipFill>
          <a:blip r:embed="rId9">
            <a:extLst>
              <a:ext uri="{28A0092B-C50C-407E-A947-70E740481C1C}">
                <a14:useLocalDpi xmlns:a14="http://schemas.microsoft.com/office/drawing/2010/main" val="0"/>
              </a:ext>
            </a:extLst>
          </a:blip>
          <a:srcRect l="11400" t="20968" r="10423" b="14515"/>
          <a:stretch>
            <a:fillRect/>
          </a:stretch>
        </p:blipFill>
        <p:spPr>
          <a:xfrm>
            <a:off x="988373" y="6159500"/>
            <a:ext cx="2032001" cy="508000"/>
          </a:xfrm>
          <a:prstGeom prst="rect">
            <a:avLst/>
          </a:prstGeom>
        </p:spPr>
      </p:pic>
      <p:sp>
        <p:nvSpPr>
          <p:cNvPr id="2" name="TextBox 1">
            <a:extLst>
              <a:ext uri="{FF2B5EF4-FFF2-40B4-BE49-F238E27FC236}">
                <a16:creationId xmlns:a16="http://schemas.microsoft.com/office/drawing/2014/main" id="{B32E1D72-DD07-640F-57BB-40C830A40370}"/>
              </a:ext>
            </a:extLst>
          </p:cNvPr>
          <p:cNvSpPr txBox="1"/>
          <p:nvPr/>
        </p:nvSpPr>
        <p:spPr>
          <a:xfrm>
            <a:off x="203200" y="2922104"/>
            <a:ext cx="2882348" cy="261610"/>
          </a:xfrm>
          <a:prstGeom prst="rect">
            <a:avLst/>
          </a:prstGeom>
          <a:noFill/>
        </p:spPr>
        <p:txBody>
          <a:bodyPr wrap="square" rtlCol="0">
            <a:spAutoFit/>
          </a:bodyPr>
          <a:lstStyle/>
          <a:p>
            <a:r>
              <a:rPr lang="en-GB" sz="1050" dirty="0">
                <a:latin typeface="Times New Roman" panose="02020603050405020304" pitchFamily="18" charset="0"/>
                <a:cs typeface="Times New Roman" panose="02020603050405020304" pitchFamily="18" charset="0"/>
              </a:rPr>
              <a:t>Source: </a:t>
            </a:r>
            <a:r>
              <a:rPr lang="en-GB" sz="1050" dirty="0">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Flappy Bird (2020) </a:t>
            </a:r>
            <a:endParaRPr lang="en-GB" sz="105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71269B8-6ABE-071B-A8D4-1C1F775B71C2}"/>
              </a:ext>
            </a:extLst>
          </p:cNvPr>
          <p:cNvSpPr txBox="1"/>
          <p:nvPr/>
        </p:nvSpPr>
        <p:spPr>
          <a:xfrm>
            <a:off x="174998" y="3667539"/>
            <a:ext cx="1848678" cy="252493"/>
          </a:xfrm>
          <a:prstGeom prst="rect">
            <a:avLst/>
          </a:prstGeom>
          <a:noFill/>
        </p:spPr>
        <p:txBody>
          <a:bodyPr wrap="square" rtlCol="0">
            <a:spAutoFit/>
          </a:bodyPr>
          <a:lstStyle/>
          <a:p>
            <a:r>
              <a:rPr lang="en-GB" sz="1050" dirty="0">
                <a:latin typeface="Times New Roman" panose="02020603050405020304" pitchFamily="18" charset="0"/>
                <a:cs typeface="Times New Roman" panose="02020603050405020304" pitchFamily="18" charset="0"/>
              </a:rPr>
              <a:t>Source: Nathan Finger (2022) </a:t>
            </a:r>
          </a:p>
        </p:txBody>
      </p:sp>
      <p:sp>
        <p:nvSpPr>
          <p:cNvPr id="7" name="TextBox 6">
            <a:extLst>
              <a:ext uri="{FF2B5EF4-FFF2-40B4-BE49-F238E27FC236}">
                <a16:creationId xmlns:a16="http://schemas.microsoft.com/office/drawing/2014/main" id="{F4AA91F2-9AC0-64D0-27BC-262E35C4A7A3}"/>
              </a:ext>
            </a:extLst>
          </p:cNvPr>
          <p:cNvSpPr txBox="1"/>
          <p:nvPr/>
        </p:nvSpPr>
        <p:spPr>
          <a:xfrm>
            <a:off x="4230541" y="2937968"/>
            <a:ext cx="2326861"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Source: iStock (2015) </a:t>
            </a:r>
          </a:p>
        </p:txBody>
      </p:sp>
      <p:pic>
        <p:nvPicPr>
          <p:cNvPr id="1026" name="Picture 2" descr="380+ Bluetit Bird Bush Blue Stock Photos, Pictures &amp; Royalty-Free Images -  iStock">
            <a:extLst>
              <a:ext uri="{FF2B5EF4-FFF2-40B4-BE49-F238E27FC236}">
                <a16:creationId xmlns:a16="http://schemas.microsoft.com/office/drawing/2014/main" id="{ED1E90F5-4626-E95C-D7A3-CF8CC3AF439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201511" y="207253"/>
            <a:ext cx="3666092" cy="273071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A white text with yellow letters&#10;&#10;AI-generated content may be incorrect.">
            <a:extLst>
              <a:ext uri="{FF2B5EF4-FFF2-40B4-BE49-F238E27FC236}">
                <a16:creationId xmlns:a16="http://schemas.microsoft.com/office/drawing/2014/main" id="{17474681-389A-2B03-21A3-2345D50EB6A5}"/>
              </a:ext>
            </a:extLst>
          </p:cNvPr>
          <p:cNvPicPr>
            <a:picLocks noChangeAspect="1"/>
          </p:cNvPicPr>
          <p:nvPr/>
        </p:nvPicPr>
        <p:blipFill>
          <a:blip r:embed="rId12">
            <a:extLst>
              <a:ext uri="{28A0092B-C50C-407E-A947-70E740481C1C}">
                <a14:useLocalDpi xmlns:a14="http://schemas.microsoft.com/office/drawing/2010/main" val="0"/>
              </a:ext>
            </a:extLst>
          </a:blip>
          <a:srcRect l="4787" t="17526" r="20744" b="15979"/>
          <a:stretch>
            <a:fillRect/>
          </a:stretch>
        </p:blipFill>
        <p:spPr>
          <a:xfrm>
            <a:off x="5145557" y="2401806"/>
            <a:ext cx="1778000" cy="546101"/>
          </a:xfrm>
          <a:prstGeom prst="rect">
            <a:avLst/>
          </a:prstGeom>
        </p:spPr>
      </p:pic>
      <p:sp>
        <p:nvSpPr>
          <p:cNvPr id="9" name="TextBox 8">
            <a:extLst>
              <a:ext uri="{FF2B5EF4-FFF2-40B4-BE49-F238E27FC236}">
                <a16:creationId xmlns:a16="http://schemas.microsoft.com/office/drawing/2014/main" id="{C7160305-F192-423A-7A3B-3BE1F089DA03}"/>
              </a:ext>
            </a:extLst>
          </p:cNvPr>
          <p:cNvSpPr txBox="1"/>
          <p:nvPr/>
        </p:nvSpPr>
        <p:spPr>
          <a:xfrm>
            <a:off x="8115299" y="3667539"/>
            <a:ext cx="3543301"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Source: Wildlife Watch (No Date)</a:t>
            </a:r>
          </a:p>
        </p:txBody>
      </p:sp>
      <p:sp>
        <p:nvSpPr>
          <p:cNvPr id="13" name="TextBox 12">
            <a:extLst>
              <a:ext uri="{FF2B5EF4-FFF2-40B4-BE49-F238E27FC236}">
                <a16:creationId xmlns:a16="http://schemas.microsoft.com/office/drawing/2014/main" id="{7C81C3F3-EE75-D13F-A206-6751168361A2}"/>
              </a:ext>
            </a:extLst>
          </p:cNvPr>
          <p:cNvSpPr txBox="1"/>
          <p:nvPr/>
        </p:nvSpPr>
        <p:spPr>
          <a:xfrm>
            <a:off x="5145557" y="3793785"/>
            <a:ext cx="3543301" cy="369332"/>
          </a:xfrm>
          <a:prstGeom prst="rect">
            <a:avLst/>
          </a:prstGeom>
          <a:noFill/>
        </p:spPr>
        <p:txBody>
          <a:bodyPr wrap="square" rtlCol="0">
            <a:spAutoFit/>
          </a:bodyPr>
          <a:lstStyle/>
          <a:p>
            <a:r>
              <a:rPr lang="en-GB" dirty="0"/>
              <a:t>Source: Discover Wildlife (</a:t>
            </a:r>
          </a:p>
        </p:txBody>
      </p:sp>
    </p:spTree>
    <p:extLst>
      <p:ext uri="{BB962C8B-B14F-4D97-AF65-F5344CB8AC3E}">
        <p14:creationId xmlns:p14="http://schemas.microsoft.com/office/powerpoint/2010/main" val="3471610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hands holding small insects&#10;&#10;AI-generated content may be incorrect.">
            <a:extLst>
              <a:ext uri="{FF2B5EF4-FFF2-40B4-BE49-F238E27FC236}">
                <a16:creationId xmlns:a16="http://schemas.microsoft.com/office/drawing/2014/main" id="{738E0D2F-CDA7-5FE2-D4C8-906529738A1E}"/>
              </a:ext>
            </a:extLst>
          </p:cNvPr>
          <p:cNvPicPr>
            <a:picLocks noChangeAspect="1"/>
          </p:cNvPicPr>
          <p:nvPr/>
        </p:nvPicPr>
        <p:blipFill>
          <a:blip r:embed="rId2">
            <a:extLst>
              <a:ext uri="{28A0092B-C50C-407E-A947-70E740481C1C}">
                <a14:useLocalDpi xmlns:a14="http://schemas.microsoft.com/office/drawing/2010/main" val="0"/>
              </a:ext>
            </a:extLst>
          </a:blip>
          <a:srcRect l="14792" r="6411"/>
          <a:stretch>
            <a:fillRect/>
          </a:stretch>
        </p:blipFill>
        <p:spPr>
          <a:xfrm rot="16200000">
            <a:off x="-295118" y="1248351"/>
            <a:ext cx="5815065" cy="4361298"/>
          </a:xfrm>
          <a:prstGeom prst="rect">
            <a:avLst/>
          </a:prstGeom>
        </p:spPr>
      </p:pic>
      <p:pic>
        <p:nvPicPr>
          <p:cNvPr id="5" name="Picture 4" descr="A ladybug on a fingernail&#10;&#10;AI-generated content may be incorrect.">
            <a:extLst>
              <a:ext uri="{FF2B5EF4-FFF2-40B4-BE49-F238E27FC236}">
                <a16:creationId xmlns:a16="http://schemas.microsoft.com/office/drawing/2014/main" id="{68CF1FCB-1DB9-F123-6551-A87E063BB7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7695" y="521467"/>
            <a:ext cx="3196318" cy="5815065"/>
          </a:xfrm>
          <a:prstGeom prst="rect">
            <a:avLst/>
          </a:prstGeom>
        </p:spPr>
      </p:pic>
      <p:sp>
        <p:nvSpPr>
          <p:cNvPr id="6" name="Rectangle: Rounded Corners 5">
            <a:extLst>
              <a:ext uri="{FF2B5EF4-FFF2-40B4-BE49-F238E27FC236}">
                <a16:creationId xmlns:a16="http://schemas.microsoft.com/office/drawing/2014/main" id="{5A2C6419-6009-F735-35A3-B9F4C90C1805}"/>
              </a:ext>
            </a:extLst>
          </p:cNvPr>
          <p:cNvSpPr/>
          <p:nvPr/>
        </p:nvSpPr>
        <p:spPr>
          <a:xfrm>
            <a:off x="8742066" y="340596"/>
            <a:ext cx="3196318" cy="3196423"/>
          </a:xfrm>
          <a:prstGeom prst="roundRect">
            <a:avLst/>
          </a:prstGeom>
          <a:solidFill>
            <a:schemeClr val="accent6">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Times New Roman" panose="02020603050405020304" pitchFamily="18" charset="0"/>
                <a:cs typeface="Times New Roman" panose="02020603050405020304" pitchFamily="18" charset="0"/>
              </a:rPr>
              <a:t>The children are always on the look out for insect in the forest. On this day they found Ladybird Larvae and a Ladybird. The children are full of bug knowledge as our current topic is ‘Nature Explorers’, they were able to tell me that Ladybird Larvae is one of the metamorphosis stages it goes through before it becomes a Ladybird!  </a:t>
            </a:r>
          </a:p>
        </p:txBody>
      </p:sp>
      <p:sp>
        <p:nvSpPr>
          <p:cNvPr id="7" name="Rectangle: Rounded Corners 6">
            <a:extLst>
              <a:ext uri="{FF2B5EF4-FFF2-40B4-BE49-F238E27FC236}">
                <a16:creationId xmlns:a16="http://schemas.microsoft.com/office/drawing/2014/main" id="{6729B51E-AE59-81C0-1888-9B284D410A80}"/>
              </a:ext>
            </a:extLst>
          </p:cNvPr>
          <p:cNvSpPr/>
          <p:nvPr/>
        </p:nvSpPr>
        <p:spPr>
          <a:xfrm>
            <a:off x="8742066" y="3816383"/>
            <a:ext cx="3196318" cy="16981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Times New Roman" panose="02020603050405020304" pitchFamily="18" charset="0"/>
                <a:cs typeface="Times New Roman" panose="02020603050405020304" pitchFamily="18" charset="0"/>
              </a:rPr>
              <a:t>As part of our new topic, we have been on a couple of ‘bug hunts’ to see what kind of insects we have in the forest and what kind of habitat they live in. </a:t>
            </a:r>
          </a:p>
        </p:txBody>
      </p:sp>
    </p:spTree>
    <p:extLst>
      <p:ext uri="{BB962C8B-B14F-4D97-AF65-F5344CB8AC3E}">
        <p14:creationId xmlns:p14="http://schemas.microsoft.com/office/powerpoint/2010/main" val="868054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hild wearing a hat and holding a small black object&#10;&#10;AI-generated content may be incorrect.">
            <a:extLst>
              <a:ext uri="{FF2B5EF4-FFF2-40B4-BE49-F238E27FC236}">
                <a16:creationId xmlns:a16="http://schemas.microsoft.com/office/drawing/2014/main" id="{EADB53BF-315A-A98B-582E-E3CE6F3ED551}"/>
              </a:ext>
            </a:extLst>
          </p:cNvPr>
          <p:cNvPicPr>
            <a:picLocks noChangeAspect="1"/>
          </p:cNvPicPr>
          <p:nvPr/>
        </p:nvPicPr>
        <p:blipFill>
          <a:blip r:embed="rId3">
            <a:extLst>
              <a:ext uri="{28A0092B-C50C-407E-A947-70E740481C1C}">
                <a14:useLocalDpi xmlns:a14="http://schemas.microsoft.com/office/drawing/2010/main" val="0"/>
              </a:ext>
            </a:extLst>
          </a:blip>
          <a:srcRect t="64029"/>
          <a:stretch>
            <a:fillRect/>
          </a:stretch>
        </p:blipFill>
        <p:spPr>
          <a:xfrm>
            <a:off x="6795408" y="203478"/>
            <a:ext cx="5143500" cy="2466870"/>
          </a:xfrm>
          <a:prstGeom prst="rect">
            <a:avLst/>
          </a:prstGeom>
        </p:spPr>
      </p:pic>
      <p:pic>
        <p:nvPicPr>
          <p:cNvPr id="7" name="Picture 6" descr="A pile of wood chips&#10;&#10;AI-generated content may be incorrect.">
            <a:extLst>
              <a:ext uri="{FF2B5EF4-FFF2-40B4-BE49-F238E27FC236}">
                <a16:creationId xmlns:a16="http://schemas.microsoft.com/office/drawing/2014/main" id="{9DB35F82-7ADF-731C-AC85-88BC7D7D71ED}"/>
              </a:ext>
            </a:extLst>
          </p:cNvPr>
          <p:cNvPicPr>
            <a:picLocks noChangeAspect="1"/>
          </p:cNvPicPr>
          <p:nvPr/>
        </p:nvPicPr>
        <p:blipFill>
          <a:blip r:embed="rId4">
            <a:extLst>
              <a:ext uri="{28A0092B-C50C-407E-A947-70E740481C1C}">
                <a14:useLocalDpi xmlns:a14="http://schemas.microsoft.com/office/drawing/2010/main" val="0"/>
              </a:ext>
            </a:extLst>
          </a:blip>
          <a:srcRect l="12112" t="47911" r="22780" b="5056"/>
          <a:stretch>
            <a:fillRect/>
          </a:stretch>
        </p:blipFill>
        <p:spPr>
          <a:xfrm>
            <a:off x="3446585" y="203478"/>
            <a:ext cx="3348823" cy="3225522"/>
          </a:xfrm>
          <a:prstGeom prst="rect">
            <a:avLst/>
          </a:prstGeom>
        </p:spPr>
      </p:pic>
      <p:pic>
        <p:nvPicPr>
          <p:cNvPr id="9" name="Picture 8" descr="A group of bees on a flower&#10;&#10;AI-generated content may be incorrect.">
            <a:extLst>
              <a:ext uri="{FF2B5EF4-FFF2-40B4-BE49-F238E27FC236}">
                <a16:creationId xmlns:a16="http://schemas.microsoft.com/office/drawing/2014/main" id="{F0B9810F-D6CA-19BC-F733-06CF4FE69EF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6346230" y="3119524"/>
            <a:ext cx="3945097" cy="3046745"/>
          </a:xfrm>
          <a:prstGeom prst="rect">
            <a:avLst/>
          </a:prstGeom>
        </p:spPr>
      </p:pic>
      <p:pic>
        <p:nvPicPr>
          <p:cNvPr id="3" name="Picture 2" descr="A snail on a plant&#10;&#10;AI-generated content may be incorrect.">
            <a:extLst>
              <a:ext uri="{FF2B5EF4-FFF2-40B4-BE49-F238E27FC236}">
                <a16:creationId xmlns:a16="http://schemas.microsoft.com/office/drawing/2014/main" id="{1E29D822-EC55-CE12-590D-E9C5C8B5A8D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74700" y="436441"/>
            <a:ext cx="3565770" cy="3178000"/>
          </a:xfrm>
          <a:prstGeom prst="rect">
            <a:avLst/>
          </a:prstGeom>
        </p:spPr>
      </p:pic>
      <p:pic>
        <p:nvPicPr>
          <p:cNvPr id="11" name="Picture 10" descr="A child holding her hands up&#10;&#10;AI-generated content may be incorrect.">
            <a:extLst>
              <a:ext uri="{FF2B5EF4-FFF2-40B4-BE49-F238E27FC236}">
                <a16:creationId xmlns:a16="http://schemas.microsoft.com/office/drawing/2014/main" id="{2F9DBA73-D288-EFC8-4599-0E577409760C}"/>
              </a:ext>
            </a:extLst>
          </p:cNvPr>
          <p:cNvPicPr>
            <a:picLocks noChangeAspect="1"/>
          </p:cNvPicPr>
          <p:nvPr/>
        </p:nvPicPr>
        <p:blipFill>
          <a:blip r:embed="rId7">
            <a:extLst>
              <a:ext uri="{28A0092B-C50C-407E-A947-70E740481C1C}">
                <a14:useLocalDpi xmlns:a14="http://schemas.microsoft.com/office/drawing/2010/main" val="0"/>
              </a:ext>
            </a:extLst>
          </a:blip>
          <a:srcRect t="55531" r="31799" b="10317"/>
          <a:stretch>
            <a:fillRect/>
          </a:stretch>
        </p:blipFill>
        <p:spPr>
          <a:xfrm>
            <a:off x="268586" y="3808326"/>
            <a:ext cx="3178000" cy="2807119"/>
          </a:xfrm>
          <a:prstGeom prst="rect">
            <a:avLst/>
          </a:prstGeom>
        </p:spPr>
      </p:pic>
      <p:pic>
        <p:nvPicPr>
          <p:cNvPr id="13" name="Picture 12" descr="A person holding a piece of food&#10;&#10;AI-generated content may be incorrect.">
            <a:extLst>
              <a:ext uri="{FF2B5EF4-FFF2-40B4-BE49-F238E27FC236}">
                <a16:creationId xmlns:a16="http://schemas.microsoft.com/office/drawing/2014/main" id="{376E0F42-4707-814F-9AE3-1A278350CC4E}"/>
              </a:ext>
            </a:extLst>
          </p:cNvPr>
          <p:cNvPicPr>
            <a:picLocks noChangeAspect="1"/>
          </p:cNvPicPr>
          <p:nvPr/>
        </p:nvPicPr>
        <p:blipFill>
          <a:blip r:embed="rId8">
            <a:extLst>
              <a:ext uri="{28A0092B-C50C-407E-A947-70E740481C1C}">
                <a14:useLocalDpi xmlns:a14="http://schemas.microsoft.com/office/drawing/2010/main" val="0"/>
              </a:ext>
            </a:extLst>
          </a:blip>
          <a:srcRect l="4082" t="22909" r="20238" b="31799"/>
          <a:stretch>
            <a:fillRect/>
          </a:stretch>
        </p:blipFill>
        <p:spPr>
          <a:xfrm rot="5400000">
            <a:off x="8917981" y="3594518"/>
            <a:ext cx="3945097" cy="2096756"/>
          </a:xfrm>
          <a:prstGeom prst="rect">
            <a:avLst/>
          </a:prstGeom>
        </p:spPr>
      </p:pic>
      <p:pic>
        <p:nvPicPr>
          <p:cNvPr id="2050" name="Picture 2" descr="Ringlet Butterfly Now Established in Assynt? - Assynt Field Club">
            <a:extLst>
              <a:ext uri="{FF2B5EF4-FFF2-40B4-BE49-F238E27FC236}">
                <a16:creationId xmlns:a16="http://schemas.microsoft.com/office/drawing/2014/main" id="{4C1BAD0B-E523-5251-3664-057DD7EE9AC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445959" y="3429000"/>
            <a:ext cx="3348823" cy="3186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902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utterfly on a leaf&#10;&#10;AI-generated content may be incorrect.">
            <a:extLst>
              <a:ext uri="{FF2B5EF4-FFF2-40B4-BE49-F238E27FC236}">
                <a16:creationId xmlns:a16="http://schemas.microsoft.com/office/drawing/2014/main" id="{B7814EF9-FFB1-1947-D565-330C3344B8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281249" y="531620"/>
            <a:ext cx="3429000" cy="2571750"/>
          </a:xfrm>
          <a:prstGeom prst="rect">
            <a:avLst/>
          </a:prstGeom>
        </p:spPr>
      </p:pic>
      <p:pic>
        <p:nvPicPr>
          <p:cNvPr id="7" name="Picture 6" descr="A ladybug on a hand&#10;&#10;AI-generated content may be incorrect.">
            <a:extLst>
              <a:ext uri="{FF2B5EF4-FFF2-40B4-BE49-F238E27FC236}">
                <a16:creationId xmlns:a16="http://schemas.microsoft.com/office/drawing/2014/main" id="{60E6784D-95EA-1E3B-82E8-1B03CE5EEAA8}"/>
              </a:ext>
            </a:extLst>
          </p:cNvPr>
          <p:cNvPicPr>
            <a:picLocks noChangeAspect="1"/>
          </p:cNvPicPr>
          <p:nvPr/>
        </p:nvPicPr>
        <p:blipFill>
          <a:blip r:embed="rId4">
            <a:extLst>
              <a:ext uri="{28A0092B-C50C-407E-A947-70E740481C1C}">
                <a14:useLocalDpi xmlns:a14="http://schemas.microsoft.com/office/drawing/2010/main" val="0"/>
              </a:ext>
            </a:extLst>
          </a:blip>
          <a:srcRect l="22170" t="12739" r="5474" b="14978"/>
          <a:stretch>
            <a:fillRect/>
          </a:stretch>
        </p:blipFill>
        <p:spPr>
          <a:xfrm rot="5400000">
            <a:off x="-151503" y="3830873"/>
            <a:ext cx="3169505" cy="2571749"/>
          </a:xfrm>
          <a:prstGeom prst="rect">
            <a:avLst/>
          </a:prstGeom>
        </p:spPr>
      </p:pic>
      <p:pic>
        <p:nvPicPr>
          <p:cNvPr id="9" name="Picture 8" descr="A close up of some plants&#10;&#10;AI-generated content may be incorrect.">
            <a:extLst>
              <a:ext uri="{FF2B5EF4-FFF2-40B4-BE49-F238E27FC236}">
                <a16:creationId xmlns:a16="http://schemas.microsoft.com/office/drawing/2014/main" id="{DAEBEDBE-4E9C-515D-27B0-6E8C45E159B6}"/>
              </a:ext>
            </a:extLst>
          </p:cNvPr>
          <p:cNvPicPr>
            <a:picLocks noChangeAspect="1"/>
          </p:cNvPicPr>
          <p:nvPr/>
        </p:nvPicPr>
        <p:blipFill>
          <a:blip r:embed="rId5">
            <a:extLst>
              <a:ext uri="{28A0092B-C50C-407E-A947-70E740481C1C}">
                <a14:useLocalDpi xmlns:a14="http://schemas.microsoft.com/office/drawing/2010/main" val="0"/>
              </a:ext>
            </a:extLst>
          </a:blip>
          <a:srcRect l="33846" t="-858" r="27326" b="-728"/>
          <a:stretch>
            <a:fillRect/>
          </a:stretch>
        </p:blipFill>
        <p:spPr>
          <a:xfrm rot="5400000">
            <a:off x="3497244" y="2374429"/>
            <a:ext cx="3429000" cy="5225143"/>
          </a:xfrm>
          <a:prstGeom prst="rect">
            <a:avLst/>
          </a:prstGeom>
        </p:spPr>
      </p:pic>
      <p:pic>
        <p:nvPicPr>
          <p:cNvPr id="11" name="Picture 10" descr="A person holding a leaf with a bug on it&#10;&#10;AI-generated content may be incorrect.">
            <a:extLst>
              <a:ext uri="{FF2B5EF4-FFF2-40B4-BE49-F238E27FC236}">
                <a16:creationId xmlns:a16="http://schemas.microsoft.com/office/drawing/2014/main" id="{3418F306-5132-D334-7315-22B6A83EDF4E}"/>
              </a:ext>
            </a:extLst>
          </p:cNvPr>
          <p:cNvPicPr>
            <a:picLocks noChangeAspect="1"/>
          </p:cNvPicPr>
          <p:nvPr/>
        </p:nvPicPr>
        <p:blipFill>
          <a:blip r:embed="rId6">
            <a:extLst>
              <a:ext uri="{28A0092B-C50C-407E-A947-70E740481C1C}">
                <a14:useLocalDpi xmlns:a14="http://schemas.microsoft.com/office/drawing/2010/main" val="0"/>
              </a:ext>
            </a:extLst>
          </a:blip>
          <a:srcRect l="18754" t="7346" r="22052" b="11188"/>
          <a:stretch>
            <a:fillRect/>
          </a:stretch>
        </p:blipFill>
        <p:spPr>
          <a:xfrm rot="5400000">
            <a:off x="2822809" y="-692"/>
            <a:ext cx="3169506" cy="3376878"/>
          </a:xfrm>
          <a:prstGeom prst="rect">
            <a:avLst/>
          </a:prstGeom>
        </p:spPr>
      </p:pic>
      <p:pic>
        <p:nvPicPr>
          <p:cNvPr id="13" name="Picture 12" descr="A close up of a pile of wood chips&#10;&#10;AI-generated content may be incorrect.">
            <a:extLst>
              <a:ext uri="{FF2B5EF4-FFF2-40B4-BE49-F238E27FC236}">
                <a16:creationId xmlns:a16="http://schemas.microsoft.com/office/drawing/2014/main" id="{35F5B4D2-6C6E-528C-ADEC-C9D788C8AF17}"/>
              </a:ext>
            </a:extLst>
          </p:cNvPr>
          <p:cNvPicPr>
            <a:picLocks noChangeAspect="1"/>
          </p:cNvPicPr>
          <p:nvPr/>
        </p:nvPicPr>
        <p:blipFill>
          <a:blip r:embed="rId7">
            <a:extLst>
              <a:ext uri="{28A0092B-C50C-407E-A947-70E740481C1C}">
                <a14:useLocalDpi xmlns:a14="http://schemas.microsoft.com/office/drawing/2010/main" val="0"/>
              </a:ext>
            </a:extLst>
          </a:blip>
          <a:srcRect l="35157" t="10723" r="26193" b="23775"/>
          <a:stretch>
            <a:fillRect/>
          </a:stretch>
        </p:blipFill>
        <p:spPr>
          <a:xfrm rot="5400000">
            <a:off x="6095536" y="103456"/>
            <a:ext cx="3169505" cy="3168581"/>
          </a:xfrm>
          <a:prstGeom prst="rect">
            <a:avLst/>
          </a:prstGeom>
        </p:spPr>
      </p:pic>
      <p:sp>
        <p:nvSpPr>
          <p:cNvPr id="14" name="AutoShape 2" descr="Image preview">
            <a:extLst>
              <a:ext uri="{FF2B5EF4-FFF2-40B4-BE49-F238E27FC236}">
                <a16:creationId xmlns:a16="http://schemas.microsoft.com/office/drawing/2014/main" id="{BAA55F1C-F722-B0DB-F75E-5C3CA12EBEB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15" descr="A close-up of a log&#10;&#10;AI-generated content may be incorrect.">
            <a:extLst>
              <a:ext uri="{FF2B5EF4-FFF2-40B4-BE49-F238E27FC236}">
                <a16:creationId xmlns:a16="http://schemas.microsoft.com/office/drawing/2014/main" id="{942F19E5-895E-C723-A200-7DF6F3A4E57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727582" y="3272499"/>
            <a:ext cx="4317042" cy="3429000"/>
          </a:xfrm>
          <a:prstGeom prst="rect">
            <a:avLst/>
          </a:prstGeom>
        </p:spPr>
      </p:pic>
      <p:pic>
        <p:nvPicPr>
          <p:cNvPr id="2" name="Picture 1" descr="A snail on a plant&#10;&#10;AI-generated content may be incorrect.">
            <a:extLst>
              <a:ext uri="{FF2B5EF4-FFF2-40B4-BE49-F238E27FC236}">
                <a16:creationId xmlns:a16="http://schemas.microsoft.com/office/drawing/2014/main" id="{0072F1C2-2414-5EE5-F42F-9E366541CE7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5400000">
            <a:off x="9067643" y="295519"/>
            <a:ext cx="3169505" cy="2784457"/>
          </a:xfrm>
          <a:prstGeom prst="rect">
            <a:avLst/>
          </a:prstGeom>
        </p:spPr>
      </p:pic>
    </p:spTree>
    <p:extLst>
      <p:ext uri="{BB962C8B-B14F-4D97-AF65-F5344CB8AC3E}">
        <p14:creationId xmlns:p14="http://schemas.microsoft.com/office/powerpoint/2010/main" val="3692285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le of wood logs&#10;&#10;AI-generated content may be incorrect.">
            <a:extLst>
              <a:ext uri="{FF2B5EF4-FFF2-40B4-BE49-F238E27FC236}">
                <a16:creationId xmlns:a16="http://schemas.microsoft.com/office/drawing/2014/main" id="{371FC35A-2922-E779-6B0B-0AE0BA2484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406296" y="769426"/>
            <a:ext cx="4616939" cy="3462704"/>
          </a:xfrm>
          <a:prstGeom prst="rect">
            <a:avLst/>
          </a:prstGeom>
        </p:spPr>
      </p:pic>
      <p:pic>
        <p:nvPicPr>
          <p:cNvPr id="5" name="Picture 4" descr="A pile of sticks and branches&#10;&#10;AI-generated content may be incorrect.">
            <a:extLst>
              <a:ext uri="{FF2B5EF4-FFF2-40B4-BE49-F238E27FC236}">
                <a16:creationId xmlns:a16="http://schemas.microsoft.com/office/drawing/2014/main" id="{CCCFFBA9-39F0-187C-76CD-E5BF5E0CC6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8168926" y="2085621"/>
            <a:ext cx="4402575" cy="3301931"/>
          </a:xfrm>
          <a:prstGeom prst="rect">
            <a:avLst/>
          </a:prstGeom>
        </p:spPr>
      </p:pic>
      <p:pic>
        <p:nvPicPr>
          <p:cNvPr id="8" name="Picture 7" descr="A green and white logo&#10;&#10;AI-generated content may be incorrect.">
            <a:extLst>
              <a:ext uri="{FF2B5EF4-FFF2-40B4-BE49-F238E27FC236}">
                <a16:creationId xmlns:a16="http://schemas.microsoft.com/office/drawing/2014/main" id="{FE94A2F4-800A-D0DA-B48D-B3DCC94040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7584544" y="-2765807"/>
            <a:ext cx="941768" cy="6858000"/>
          </a:xfrm>
          <a:prstGeom prst="rect">
            <a:avLst/>
          </a:prstGeom>
        </p:spPr>
      </p:pic>
      <p:pic>
        <p:nvPicPr>
          <p:cNvPr id="10" name="Picture 9" descr="A pile of wood logs&#10;&#10;AI-generated content may be incorrect.">
            <a:extLst>
              <a:ext uri="{FF2B5EF4-FFF2-40B4-BE49-F238E27FC236}">
                <a16:creationId xmlns:a16="http://schemas.microsoft.com/office/drawing/2014/main" id="{ECF62256-E8D0-FA7A-E12F-F8C52FE662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16653" y="1488970"/>
            <a:ext cx="4402574" cy="3320278"/>
          </a:xfrm>
          <a:prstGeom prst="rect">
            <a:avLst/>
          </a:prstGeom>
        </p:spPr>
      </p:pic>
      <p:sp>
        <p:nvSpPr>
          <p:cNvPr id="11" name="Rectangle: Rounded Corners 10">
            <a:extLst>
              <a:ext uri="{FF2B5EF4-FFF2-40B4-BE49-F238E27FC236}">
                <a16:creationId xmlns:a16="http://schemas.microsoft.com/office/drawing/2014/main" id="{F402495C-DE78-13D2-DD6E-07387FD815CF}"/>
              </a:ext>
            </a:extLst>
          </p:cNvPr>
          <p:cNvSpPr/>
          <p:nvPr/>
        </p:nvSpPr>
        <p:spPr>
          <a:xfrm>
            <a:off x="196991" y="4971842"/>
            <a:ext cx="4143898" cy="1693850"/>
          </a:xfrm>
          <a:prstGeom prst="roundRect">
            <a:avLst/>
          </a:prstGeom>
          <a:solidFill>
            <a:srgbClr val="CCFF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Times New Roman" panose="02020603050405020304" pitchFamily="18" charset="0"/>
                <a:cs typeface="Times New Roman" panose="02020603050405020304" pitchFamily="18" charset="0"/>
              </a:rPr>
              <a:t>Around the forest we have natural bug hotels, which have been created from the overgrown trees and branches. The school kept them to encourage more bugs and create a safe haven for them; there are a vast variety of bugs amongst these branches and logs. </a:t>
            </a:r>
          </a:p>
        </p:txBody>
      </p:sp>
      <p:sp>
        <p:nvSpPr>
          <p:cNvPr id="12" name="Rectangle: Rounded Corners 11">
            <a:extLst>
              <a:ext uri="{FF2B5EF4-FFF2-40B4-BE49-F238E27FC236}">
                <a16:creationId xmlns:a16="http://schemas.microsoft.com/office/drawing/2014/main" id="{8D5EA434-8E94-40B8-EE89-A91534C7B836}"/>
              </a:ext>
            </a:extLst>
          </p:cNvPr>
          <p:cNvSpPr/>
          <p:nvPr/>
        </p:nvSpPr>
        <p:spPr>
          <a:xfrm>
            <a:off x="4575350" y="4971843"/>
            <a:ext cx="3945652" cy="1197846"/>
          </a:xfrm>
          <a:prstGeom prst="roundRect">
            <a:avLst/>
          </a:prstGeom>
          <a:solidFill>
            <a:srgbClr val="66FF3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Times New Roman" panose="02020603050405020304" pitchFamily="18" charset="0"/>
                <a:cs typeface="Times New Roman" panose="02020603050405020304" pitchFamily="18" charset="0"/>
              </a:rPr>
              <a:t>The most common bug that we have found living amongst the wood is a ‘Woodlouse’ ‘Deathwatch Beetle’, which are commonly known for boring through old and decaying wood. </a:t>
            </a:r>
          </a:p>
        </p:txBody>
      </p:sp>
    </p:spTree>
    <p:extLst>
      <p:ext uri="{BB962C8B-B14F-4D97-AF65-F5344CB8AC3E}">
        <p14:creationId xmlns:p14="http://schemas.microsoft.com/office/powerpoint/2010/main" val="385005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and holding a branch of a tree with fruit&#10;&#10;AI-generated content may be incorrect.">
            <a:extLst>
              <a:ext uri="{FF2B5EF4-FFF2-40B4-BE49-F238E27FC236}">
                <a16:creationId xmlns:a16="http://schemas.microsoft.com/office/drawing/2014/main" id="{619AEC64-A933-43A0-DD9D-4273A222DD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272006" y="731155"/>
            <a:ext cx="4683927" cy="3657601"/>
          </a:xfrm>
          <a:prstGeom prst="rect">
            <a:avLst/>
          </a:prstGeom>
        </p:spPr>
      </p:pic>
      <p:pic>
        <p:nvPicPr>
          <p:cNvPr id="5" name="Picture 4" descr="A close up of a plant&#10;&#10;AI-generated content may be incorrect.">
            <a:extLst>
              <a:ext uri="{FF2B5EF4-FFF2-40B4-BE49-F238E27FC236}">
                <a16:creationId xmlns:a16="http://schemas.microsoft.com/office/drawing/2014/main" id="{03D8885B-CE11-4486-3F42-E3F2FE4FE0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737063" y="1527521"/>
            <a:ext cx="4683928" cy="3512946"/>
          </a:xfrm>
          <a:prstGeom prst="rect">
            <a:avLst/>
          </a:prstGeom>
        </p:spPr>
      </p:pic>
      <p:pic>
        <p:nvPicPr>
          <p:cNvPr id="7" name="Picture 6" descr="A close up of a plant&#10;&#10;AI-generated content may be incorrect.">
            <a:extLst>
              <a:ext uri="{FF2B5EF4-FFF2-40B4-BE49-F238E27FC236}">
                <a16:creationId xmlns:a16="http://schemas.microsoft.com/office/drawing/2014/main" id="{2C912B5A-D842-D4BB-D58E-47653DB281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7813887" y="835301"/>
            <a:ext cx="4683929" cy="3589983"/>
          </a:xfrm>
          <a:prstGeom prst="rect">
            <a:avLst/>
          </a:prstGeom>
        </p:spPr>
      </p:pic>
      <p:pic>
        <p:nvPicPr>
          <p:cNvPr id="11" name="Picture 10" descr="A red and white logo&#10;&#10;AI-generated content may be incorrect.">
            <a:extLst>
              <a:ext uri="{FF2B5EF4-FFF2-40B4-BE49-F238E27FC236}">
                <a16:creationId xmlns:a16="http://schemas.microsoft.com/office/drawing/2014/main" id="{FA5CFA07-F0B6-285D-D6C8-00DADB7A35A6}"/>
              </a:ext>
            </a:extLst>
          </p:cNvPr>
          <p:cNvPicPr>
            <a:picLocks noChangeAspect="1"/>
          </p:cNvPicPr>
          <p:nvPr/>
        </p:nvPicPr>
        <p:blipFill>
          <a:blip r:embed="rId5">
            <a:extLst>
              <a:ext uri="{28A0092B-C50C-407E-A947-70E740481C1C}">
                <a14:useLocalDpi xmlns:a14="http://schemas.microsoft.com/office/drawing/2010/main" val="0"/>
              </a:ext>
            </a:extLst>
          </a:blip>
          <a:srcRect l="26247" t="10258" r="22491" b="5353"/>
          <a:stretch>
            <a:fillRect/>
          </a:stretch>
        </p:blipFill>
        <p:spPr>
          <a:xfrm rot="16200000">
            <a:off x="5878287" y="-713435"/>
            <a:ext cx="442126" cy="2692959"/>
          </a:xfrm>
          <a:prstGeom prst="rect">
            <a:avLst/>
          </a:prstGeom>
        </p:spPr>
      </p:pic>
      <p:pic>
        <p:nvPicPr>
          <p:cNvPr id="13" name="Picture 12" descr="A red and white sign&#10;&#10;AI-generated content may be incorrect.">
            <a:extLst>
              <a:ext uri="{FF2B5EF4-FFF2-40B4-BE49-F238E27FC236}">
                <a16:creationId xmlns:a16="http://schemas.microsoft.com/office/drawing/2014/main" id="{6ABD890C-BBB2-0FB2-41A6-1E43DD44A24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6200000">
            <a:off x="1683991" y="3630989"/>
            <a:ext cx="771934" cy="3454471"/>
          </a:xfrm>
          <a:prstGeom prst="rect">
            <a:avLst/>
          </a:prstGeom>
        </p:spPr>
      </p:pic>
      <p:pic>
        <p:nvPicPr>
          <p:cNvPr id="15" name="Picture 14" descr="A close up of a logo&#10;&#10;AI-generated content may be incorrect.">
            <a:extLst>
              <a:ext uri="{FF2B5EF4-FFF2-40B4-BE49-F238E27FC236}">
                <a16:creationId xmlns:a16="http://schemas.microsoft.com/office/drawing/2014/main" id="{9E37DC8B-0CAC-CEB1-9EB4-556C4445FE8C}"/>
              </a:ext>
            </a:extLst>
          </p:cNvPr>
          <p:cNvPicPr>
            <a:picLocks noChangeAspect="1"/>
          </p:cNvPicPr>
          <p:nvPr/>
        </p:nvPicPr>
        <p:blipFill>
          <a:blip r:embed="rId7">
            <a:extLst>
              <a:ext uri="{28A0092B-C50C-407E-A947-70E740481C1C}">
                <a14:useLocalDpi xmlns:a14="http://schemas.microsoft.com/office/drawing/2010/main" val="0"/>
              </a:ext>
            </a:extLst>
          </a:blip>
          <a:srcRect l="21239" t="2752" r="22512" b="4889"/>
          <a:stretch>
            <a:fillRect/>
          </a:stretch>
        </p:blipFill>
        <p:spPr>
          <a:xfrm rot="16200000">
            <a:off x="9850143" y="3453170"/>
            <a:ext cx="674911" cy="3907132"/>
          </a:xfrm>
          <a:prstGeom prst="rect">
            <a:avLst/>
          </a:prstGeom>
        </p:spPr>
      </p:pic>
      <p:sp>
        <p:nvSpPr>
          <p:cNvPr id="16" name="Rectangle: Rounded Corners 15">
            <a:extLst>
              <a:ext uri="{FF2B5EF4-FFF2-40B4-BE49-F238E27FC236}">
                <a16:creationId xmlns:a16="http://schemas.microsoft.com/office/drawing/2014/main" id="{6FACB658-B03D-3FA4-06D3-3ED9A57C4F12}"/>
              </a:ext>
            </a:extLst>
          </p:cNvPr>
          <p:cNvSpPr/>
          <p:nvPr/>
        </p:nvSpPr>
        <p:spPr>
          <a:xfrm>
            <a:off x="130629" y="5675368"/>
            <a:ext cx="11908971" cy="1084662"/>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latin typeface="Times New Roman" panose="02020603050405020304" pitchFamily="18" charset="0"/>
                <a:cs typeface="Times New Roman" panose="02020603050405020304" pitchFamily="18" charset="0"/>
              </a:rPr>
              <a:t>These are just some of the fruits and vegetables that have been planted by the children and the Church that share this area. The children enjoy checking on how well they are all growing. The apple trees are young; they were planted less than 10 years ago and yearly we have apples and pears growing. Once the fruits and vegetables have been harvested at the right time of year, any overgrown parts and weeds will be pulled up and added to the compost pile or to the compost box that our flying start building have – they keep worms in here to support the breakdown of organic waste to then turn into nutrient-rich soil to use to replant the following year. </a:t>
            </a:r>
          </a:p>
        </p:txBody>
      </p:sp>
    </p:spTree>
    <p:extLst>
      <p:ext uri="{BB962C8B-B14F-4D97-AF65-F5344CB8AC3E}">
        <p14:creationId xmlns:p14="http://schemas.microsoft.com/office/powerpoint/2010/main" val="2576989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purple flowers&#10;&#10;AI-generated content may be incorrect.">
            <a:extLst>
              <a:ext uri="{FF2B5EF4-FFF2-40B4-BE49-F238E27FC236}">
                <a16:creationId xmlns:a16="http://schemas.microsoft.com/office/drawing/2014/main" id="{36D75FA5-ED2E-1A8E-A41C-BB9EF95AE4FD}"/>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t="13253" b="11747"/>
          <a:stretch>
            <a:fillRect/>
          </a:stretch>
        </p:blipFill>
        <p:spPr>
          <a:xfrm>
            <a:off x="1" y="1"/>
            <a:ext cx="12192000" cy="6857999"/>
          </a:xfrm>
          <a:prstGeom prst="rect">
            <a:avLst/>
          </a:prstGeom>
        </p:spPr>
      </p:pic>
      <p:sp>
        <p:nvSpPr>
          <p:cNvPr id="4" name="Rectangle: Rounded Corners 3">
            <a:extLst>
              <a:ext uri="{FF2B5EF4-FFF2-40B4-BE49-F238E27FC236}">
                <a16:creationId xmlns:a16="http://schemas.microsoft.com/office/drawing/2014/main" id="{3956EACD-1255-85C4-8E98-E64AD2EA096F}"/>
              </a:ext>
            </a:extLst>
          </p:cNvPr>
          <p:cNvSpPr/>
          <p:nvPr/>
        </p:nvSpPr>
        <p:spPr>
          <a:xfrm>
            <a:off x="2301923" y="1482602"/>
            <a:ext cx="7588155" cy="2236264"/>
          </a:xfrm>
          <a:prstGeom prst="round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gn="ctr">
              <a:lnSpc>
                <a:spcPct val="90000"/>
              </a:lnSpc>
              <a:spcBef>
                <a:spcPct val="0"/>
              </a:spcBef>
              <a:spcAft>
                <a:spcPts val="600"/>
              </a:spcAft>
            </a:pPr>
            <a:r>
              <a:rPr lang="en-US" sz="5400" b="1" dirty="0">
                <a:solidFill>
                  <a:schemeClr val="bg1">
                    <a:lumMod val="95000"/>
                    <a:lumOff val="5000"/>
                  </a:schemeClr>
                </a:solidFill>
                <a:latin typeface="Times New Roman" panose="02020603050405020304" pitchFamily="18" charset="0"/>
                <a:ea typeface="+mj-ea"/>
                <a:cs typeface="Times New Roman" panose="02020603050405020304" pitchFamily="18" charset="0"/>
              </a:rPr>
              <a:t>How can we conserve our forest area? </a:t>
            </a:r>
          </a:p>
        </p:txBody>
      </p:sp>
      <p:sp>
        <p:nvSpPr>
          <p:cNvPr id="3" name="Rectangle: Rounded Corners 2">
            <a:extLst>
              <a:ext uri="{FF2B5EF4-FFF2-40B4-BE49-F238E27FC236}">
                <a16:creationId xmlns:a16="http://schemas.microsoft.com/office/drawing/2014/main" id="{FEDC7240-B998-25D5-C2DC-86EF4E99E759}"/>
              </a:ext>
            </a:extLst>
          </p:cNvPr>
          <p:cNvSpPr/>
          <p:nvPr/>
        </p:nvSpPr>
        <p:spPr>
          <a:xfrm>
            <a:off x="2301923" y="3793937"/>
            <a:ext cx="7588155" cy="1414091"/>
          </a:xfrm>
          <a:prstGeom prst="roundRect">
            <a:avLst/>
          </a:prstGeom>
          <a:solidFill>
            <a:srgbClr val="CCFF99"/>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algn="ctr">
              <a:lnSpc>
                <a:spcPct val="120000"/>
              </a:lnSpc>
              <a:spcBef>
                <a:spcPts val="1000"/>
              </a:spcBef>
            </a:pPr>
            <a:r>
              <a:rPr lang="en-US" sz="4800" b="1" dirty="0">
                <a:solidFill>
                  <a:schemeClr val="bg1">
                    <a:lumMod val="95000"/>
                    <a:lumOff val="5000"/>
                  </a:schemeClr>
                </a:solidFill>
                <a:latin typeface="Times New Roman" panose="02020603050405020304" pitchFamily="18" charset="0"/>
                <a:cs typeface="Times New Roman" panose="02020603050405020304" pitchFamily="18" charset="0"/>
              </a:rPr>
              <a:t>The Activity </a:t>
            </a:r>
          </a:p>
        </p:txBody>
      </p:sp>
    </p:spTree>
    <p:extLst>
      <p:ext uri="{BB962C8B-B14F-4D97-AF65-F5344CB8AC3E}">
        <p14:creationId xmlns:p14="http://schemas.microsoft.com/office/powerpoint/2010/main" val="13937734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DE2D5-BDEC-8735-66F3-38F372682161}"/>
              </a:ext>
            </a:extLst>
          </p:cNvPr>
          <p:cNvSpPr>
            <a:spLocks noGrp="1"/>
          </p:cNvSpPr>
          <p:nvPr>
            <p:ph type="title"/>
          </p:nvPr>
        </p:nvSpPr>
        <p:spPr>
          <a:xfrm>
            <a:off x="597160" y="553617"/>
            <a:ext cx="3595634" cy="970384"/>
          </a:xfrm>
        </p:spPr>
        <p:txBody>
          <a:bodyPr/>
          <a:lstStyle/>
          <a:p>
            <a:r>
              <a:rPr lang="en-GB" dirty="0">
                <a:latin typeface="Times New Roman" panose="02020603050405020304" pitchFamily="18" charset="0"/>
                <a:cs typeface="Times New Roman" panose="02020603050405020304" pitchFamily="18" charset="0"/>
              </a:rPr>
              <a:t>How to make a fruit hoop bird feeder. </a:t>
            </a:r>
          </a:p>
        </p:txBody>
      </p:sp>
      <p:sp>
        <p:nvSpPr>
          <p:cNvPr id="3" name="Content Placeholder 2">
            <a:extLst>
              <a:ext uri="{FF2B5EF4-FFF2-40B4-BE49-F238E27FC236}">
                <a16:creationId xmlns:a16="http://schemas.microsoft.com/office/drawing/2014/main" id="{CA4247EB-50B3-7087-1D77-1EEDDDC1BA23}"/>
              </a:ext>
            </a:extLst>
          </p:cNvPr>
          <p:cNvSpPr>
            <a:spLocks noGrp="1"/>
          </p:cNvSpPr>
          <p:nvPr>
            <p:ph idx="1"/>
          </p:nvPr>
        </p:nvSpPr>
        <p:spPr/>
        <p:txBody>
          <a:bodyPr>
            <a:normAutofit/>
          </a:bodyPr>
          <a:lstStyle/>
          <a:p>
            <a:pPr marL="0" indent="0">
              <a:buNone/>
            </a:pPr>
            <a:r>
              <a:rPr lang="en-GB" sz="1600" b="1" u="sng" dirty="0">
                <a:latin typeface="Times New Roman" panose="02020603050405020304" pitchFamily="18" charset="0"/>
                <a:cs typeface="Times New Roman" panose="02020603050405020304" pitchFamily="18" charset="0"/>
              </a:rPr>
              <a:t>Step 1 – </a:t>
            </a:r>
            <a:r>
              <a:rPr lang="en-GB" sz="1600" dirty="0">
                <a:latin typeface="Times New Roman" panose="02020603050405020304" pitchFamily="18" charset="0"/>
                <a:cs typeface="Times New Roman" panose="02020603050405020304" pitchFamily="18" charset="0"/>
              </a:rPr>
              <a:t>Frist, get a chopping board and child safe knife and carefully chop some apple and cheese into cubes. </a:t>
            </a:r>
            <a:endParaRPr lang="en-GB" sz="1600" b="1" u="sng" dirty="0">
              <a:latin typeface="Times New Roman" panose="02020603050405020304" pitchFamily="18" charset="0"/>
              <a:cs typeface="Times New Roman" panose="02020603050405020304" pitchFamily="18" charset="0"/>
            </a:endParaRPr>
          </a:p>
          <a:p>
            <a:pPr marL="0" indent="0">
              <a:buNone/>
            </a:pPr>
            <a:endParaRPr lang="en-GB" sz="1600" b="1" u="sng" dirty="0">
              <a:latin typeface="Times New Roman" panose="02020603050405020304" pitchFamily="18" charset="0"/>
              <a:cs typeface="Times New Roman" panose="02020603050405020304" pitchFamily="18" charset="0"/>
            </a:endParaRPr>
          </a:p>
          <a:p>
            <a:pPr marL="0" indent="0">
              <a:buNone/>
            </a:pPr>
            <a:r>
              <a:rPr lang="en-GB" sz="1600" b="1" u="sng" dirty="0">
                <a:latin typeface="Times New Roman" panose="02020603050405020304" pitchFamily="18" charset="0"/>
                <a:cs typeface="Times New Roman" panose="02020603050405020304" pitchFamily="18" charset="0"/>
              </a:rPr>
              <a:t>Step 2 – </a:t>
            </a:r>
            <a:r>
              <a:rPr lang="en-GB" sz="1600" dirty="0">
                <a:latin typeface="Times New Roman" panose="02020603050405020304" pitchFamily="18" charset="0"/>
                <a:cs typeface="Times New Roman" panose="02020603050405020304" pitchFamily="18" charset="0"/>
              </a:rPr>
              <a:t>Next, carefully thread the apple, raisins and cheese onto a cut up piece garden wire. </a:t>
            </a:r>
            <a:endParaRPr lang="en-GB" sz="1600" b="1" u="sng" dirty="0">
              <a:latin typeface="Times New Roman" panose="02020603050405020304" pitchFamily="18" charset="0"/>
              <a:cs typeface="Times New Roman" panose="02020603050405020304" pitchFamily="18" charset="0"/>
            </a:endParaRPr>
          </a:p>
          <a:p>
            <a:pPr marL="0" indent="0">
              <a:buNone/>
            </a:pPr>
            <a:endParaRPr lang="en-GB" sz="1600" b="1" u="sng" dirty="0">
              <a:latin typeface="Times New Roman" panose="02020603050405020304" pitchFamily="18" charset="0"/>
              <a:cs typeface="Times New Roman" panose="02020603050405020304" pitchFamily="18" charset="0"/>
            </a:endParaRPr>
          </a:p>
          <a:p>
            <a:pPr marL="0" indent="0">
              <a:buNone/>
            </a:pPr>
            <a:r>
              <a:rPr lang="en-GB" sz="1600" b="1" u="sng" dirty="0">
                <a:latin typeface="Times New Roman" panose="02020603050405020304" pitchFamily="18" charset="0"/>
                <a:cs typeface="Times New Roman" panose="02020603050405020304" pitchFamily="18" charset="0"/>
              </a:rPr>
              <a:t>Step 3 – </a:t>
            </a:r>
            <a:r>
              <a:rPr lang="en-GB" sz="1600" dirty="0">
                <a:latin typeface="Times New Roman" panose="02020603050405020304" pitchFamily="18" charset="0"/>
                <a:cs typeface="Times New Roman" panose="02020603050405020304" pitchFamily="18" charset="0"/>
              </a:rPr>
              <a:t>Then, to close the hoop you will need to twist the end of the  wires together. </a:t>
            </a:r>
            <a:endParaRPr lang="en-GB" sz="1600" b="1" u="sng" dirty="0">
              <a:latin typeface="Times New Roman" panose="02020603050405020304" pitchFamily="18" charset="0"/>
              <a:cs typeface="Times New Roman" panose="02020603050405020304" pitchFamily="18" charset="0"/>
            </a:endParaRPr>
          </a:p>
          <a:p>
            <a:pPr marL="0" indent="0">
              <a:buNone/>
            </a:pPr>
            <a:endParaRPr lang="en-GB" sz="1600" b="1" u="sng" dirty="0">
              <a:latin typeface="Times New Roman" panose="02020603050405020304" pitchFamily="18" charset="0"/>
              <a:cs typeface="Times New Roman" panose="02020603050405020304" pitchFamily="18" charset="0"/>
            </a:endParaRPr>
          </a:p>
          <a:p>
            <a:pPr marL="0" indent="0">
              <a:buNone/>
            </a:pPr>
            <a:r>
              <a:rPr lang="en-GB" sz="1600" b="1" u="sng" dirty="0">
                <a:latin typeface="Times New Roman" panose="02020603050405020304" pitchFamily="18" charset="0"/>
                <a:cs typeface="Times New Roman" panose="02020603050405020304" pitchFamily="18" charset="0"/>
              </a:rPr>
              <a:t>Step 4 – </a:t>
            </a:r>
            <a:r>
              <a:rPr lang="en-GB" sz="1600" dirty="0">
                <a:latin typeface="Times New Roman" panose="02020603050405020304" pitchFamily="18" charset="0"/>
                <a:cs typeface="Times New Roman" panose="02020603050405020304" pitchFamily="18" charset="0"/>
              </a:rPr>
              <a:t>After that, get a piece of string and tie it to the hoop making a loop. </a:t>
            </a:r>
            <a:endParaRPr lang="en-GB" sz="1600" b="1" u="sng" dirty="0">
              <a:latin typeface="Times New Roman" panose="02020603050405020304" pitchFamily="18" charset="0"/>
              <a:cs typeface="Times New Roman" panose="02020603050405020304" pitchFamily="18" charset="0"/>
            </a:endParaRPr>
          </a:p>
          <a:p>
            <a:pPr marL="0" indent="0">
              <a:buNone/>
            </a:pPr>
            <a:endParaRPr lang="en-GB" sz="1600" b="1" u="sng" dirty="0">
              <a:latin typeface="Times New Roman" panose="02020603050405020304" pitchFamily="18" charset="0"/>
              <a:cs typeface="Times New Roman" panose="02020603050405020304" pitchFamily="18" charset="0"/>
            </a:endParaRPr>
          </a:p>
          <a:p>
            <a:pPr marL="0" indent="0">
              <a:buNone/>
            </a:pPr>
            <a:r>
              <a:rPr lang="en-GB" sz="1600" b="1" u="sng" dirty="0">
                <a:latin typeface="Times New Roman" panose="02020603050405020304" pitchFamily="18" charset="0"/>
                <a:cs typeface="Times New Roman" panose="02020603050405020304" pitchFamily="18" charset="0"/>
              </a:rPr>
              <a:t>Step 5 – </a:t>
            </a:r>
            <a:r>
              <a:rPr lang="en-GB" sz="1600" dirty="0">
                <a:latin typeface="Times New Roman" panose="02020603050405020304" pitchFamily="18" charset="0"/>
                <a:cs typeface="Times New Roman" panose="02020603050405020304" pitchFamily="18" charset="0"/>
              </a:rPr>
              <a:t>Finally, take your fruit hoop to the forest and choose a tree or bush to hang it from, and enjoy watching the birds eating a snack! </a:t>
            </a:r>
            <a:endParaRPr lang="en-GB" sz="1600" b="1" u="sng"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ED39C7E9-F563-A587-8DF7-D01E6EDA7143}"/>
              </a:ext>
            </a:extLst>
          </p:cNvPr>
          <p:cNvSpPr>
            <a:spLocks noGrp="1"/>
          </p:cNvSpPr>
          <p:nvPr>
            <p:ph type="body" sz="half" idx="2"/>
          </p:nvPr>
        </p:nvSpPr>
        <p:spPr>
          <a:xfrm>
            <a:off x="407439" y="3655266"/>
            <a:ext cx="3595634" cy="2961434"/>
          </a:xfrm>
        </p:spPr>
        <p:txBody>
          <a:bodyPr>
            <a:normAutofit lnSpcReduction="10000"/>
          </a:bodyPr>
          <a:lstStyle/>
          <a:p>
            <a:r>
              <a:rPr lang="en-GB" sz="1400" b="1" u="sng" dirty="0">
                <a:latin typeface="Times New Roman" panose="02020603050405020304" pitchFamily="18" charset="0"/>
                <a:cs typeface="Times New Roman" panose="02020603050405020304" pitchFamily="18" charset="0"/>
              </a:rPr>
              <a:t>You will need:</a:t>
            </a:r>
          </a:p>
          <a:p>
            <a:pPr marL="285750" indent="-285750">
              <a:buFontTx/>
              <a:buChar char="-"/>
            </a:pPr>
            <a:r>
              <a:rPr lang="en-GB" sz="1400" b="1" dirty="0">
                <a:latin typeface="Times New Roman" panose="02020603050405020304" pitchFamily="18" charset="0"/>
                <a:cs typeface="Times New Roman" panose="02020603050405020304" pitchFamily="18" charset="0"/>
              </a:rPr>
              <a:t>A chopping board </a:t>
            </a:r>
          </a:p>
          <a:p>
            <a:pPr marL="285750" indent="-285750">
              <a:buFontTx/>
              <a:buChar char="-"/>
            </a:pPr>
            <a:r>
              <a:rPr lang="en-GB" sz="1400" b="1" dirty="0">
                <a:latin typeface="Times New Roman" panose="02020603050405020304" pitchFamily="18" charset="0"/>
                <a:cs typeface="Times New Roman" panose="02020603050405020304" pitchFamily="18" charset="0"/>
              </a:rPr>
              <a:t> A child safe knife </a:t>
            </a:r>
          </a:p>
          <a:p>
            <a:pPr marL="285750" indent="-285750">
              <a:buFontTx/>
              <a:buChar char="-"/>
            </a:pPr>
            <a:r>
              <a:rPr lang="en-GB" sz="1400" b="1" dirty="0">
                <a:latin typeface="Times New Roman" panose="02020603050405020304" pitchFamily="18" charset="0"/>
                <a:cs typeface="Times New Roman" panose="02020603050405020304" pitchFamily="18" charset="0"/>
              </a:rPr>
              <a:t>Garden wire </a:t>
            </a:r>
          </a:p>
          <a:p>
            <a:pPr marL="285750" indent="-285750">
              <a:buFontTx/>
              <a:buChar char="-"/>
            </a:pPr>
            <a:r>
              <a:rPr lang="en-GB" sz="1400" b="1" dirty="0">
                <a:latin typeface="Times New Roman" panose="02020603050405020304" pitchFamily="18" charset="0"/>
                <a:cs typeface="Times New Roman" panose="02020603050405020304" pitchFamily="18" charset="0"/>
              </a:rPr>
              <a:t>String </a:t>
            </a:r>
          </a:p>
          <a:p>
            <a:pPr marL="285750" indent="-285750">
              <a:buFontTx/>
              <a:buChar char="-"/>
            </a:pPr>
            <a:r>
              <a:rPr lang="en-GB" sz="1400" b="1" dirty="0">
                <a:latin typeface="Times New Roman" panose="02020603050405020304" pitchFamily="18" charset="0"/>
                <a:cs typeface="Times New Roman" panose="02020603050405020304" pitchFamily="18" charset="0"/>
              </a:rPr>
              <a:t>Apple</a:t>
            </a:r>
          </a:p>
          <a:p>
            <a:pPr marL="285750" indent="-285750">
              <a:buFontTx/>
              <a:buChar char="-"/>
            </a:pPr>
            <a:r>
              <a:rPr lang="en-GB" sz="1400" b="1" dirty="0">
                <a:latin typeface="Times New Roman" panose="02020603050405020304" pitchFamily="18" charset="0"/>
                <a:cs typeface="Times New Roman" panose="02020603050405020304" pitchFamily="18" charset="0"/>
              </a:rPr>
              <a:t>Cheese</a:t>
            </a:r>
          </a:p>
          <a:p>
            <a:pPr marL="285750" indent="-285750">
              <a:buFontTx/>
              <a:buChar char="-"/>
            </a:pPr>
            <a:r>
              <a:rPr lang="en-GB" sz="1400" b="1" dirty="0">
                <a:latin typeface="Times New Roman" panose="02020603050405020304" pitchFamily="18" charset="0"/>
                <a:cs typeface="Times New Roman" panose="02020603050405020304" pitchFamily="18" charset="0"/>
              </a:rPr>
              <a:t>Raisins </a:t>
            </a:r>
          </a:p>
          <a:p>
            <a:pPr marL="285750" indent="-285750">
              <a:buFontTx/>
              <a:buChar char="-"/>
            </a:pPr>
            <a:endParaRPr lang="en-GB" sz="1400" b="1" dirty="0">
              <a:latin typeface="Times New Roman" panose="02020603050405020304" pitchFamily="18" charset="0"/>
              <a:cs typeface="Times New Roman" panose="02020603050405020304" pitchFamily="18" charset="0"/>
            </a:endParaRPr>
          </a:p>
        </p:txBody>
      </p:sp>
      <p:pic>
        <p:nvPicPr>
          <p:cNvPr id="3074" name="Picture 2" descr="Make a bird feeder - CBeebies">
            <a:extLst>
              <a:ext uri="{FF2B5EF4-FFF2-40B4-BE49-F238E27FC236}">
                <a16:creationId xmlns:a16="http://schemas.microsoft.com/office/drawing/2014/main" id="{37CC7654-E714-289E-4CAE-DC13F0EC8A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7160" y="1524000"/>
            <a:ext cx="3595634" cy="2013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7522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F70939B-A4D8-270E-DE27-F9A94F4CFC6E}"/>
              </a:ext>
            </a:extLst>
          </p:cNvPr>
          <p:cNvSpPr/>
          <p:nvPr/>
        </p:nvSpPr>
        <p:spPr>
          <a:xfrm>
            <a:off x="4575311" y="2971801"/>
            <a:ext cx="3041375" cy="3627782"/>
          </a:xfrm>
          <a:prstGeom prst="roundRect">
            <a:avLst/>
          </a:prstGeom>
          <a:solidFill>
            <a:srgbClr val="CCFF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u="sng" dirty="0">
                <a:solidFill>
                  <a:schemeClr val="tx1"/>
                </a:solidFill>
                <a:latin typeface="Times New Roman" panose="02020603050405020304" pitchFamily="18" charset="0"/>
                <a:cs typeface="Times New Roman" panose="02020603050405020304" pitchFamily="18" charset="0"/>
              </a:rPr>
              <a:t>Educational Awareness</a:t>
            </a:r>
          </a:p>
          <a:p>
            <a:pPr algn="ctr"/>
            <a:r>
              <a:rPr lang="en-GB" sz="1400" dirty="0">
                <a:solidFill>
                  <a:schemeClr val="tx1"/>
                </a:solidFill>
                <a:latin typeface="Times New Roman" panose="02020603050405020304" pitchFamily="18" charset="0"/>
                <a:cs typeface="Times New Roman" panose="02020603050405020304" pitchFamily="18" charset="0"/>
              </a:rPr>
              <a:t>Bird feeders can be used as an educational tool in supporting children in understanding ecosystems, food chains and how we can protect wildlife and natural habitats. </a:t>
            </a:r>
          </a:p>
          <a:p>
            <a:pPr algn="ctr"/>
            <a:r>
              <a:rPr lang="en-GB" sz="1400" dirty="0">
                <a:solidFill>
                  <a:schemeClr val="tx1"/>
                </a:solidFill>
                <a:latin typeface="Times New Roman" panose="02020603050405020304" pitchFamily="18" charset="0"/>
                <a:cs typeface="Times New Roman" panose="02020603050405020304" pitchFamily="18" charset="0"/>
              </a:rPr>
              <a:t>Making bird feeders can support hands on learning, while linking the activity to the curriculum. An activity like this can be linked to subjects such as; science and technology, mathematics and numeracy, creative arts and humanities areas of learning and experience. </a:t>
            </a:r>
          </a:p>
        </p:txBody>
      </p:sp>
      <p:sp>
        <p:nvSpPr>
          <p:cNvPr id="5" name="Rectangle: Rounded Corners 4">
            <a:extLst>
              <a:ext uri="{FF2B5EF4-FFF2-40B4-BE49-F238E27FC236}">
                <a16:creationId xmlns:a16="http://schemas.microsoft.com/office/drawing/2014/main" id="{525E06C2-151E-C836-EFBF-41D76B69849D}"/>
              </a:ext>
            </a:extLst>
          </p:cNvPr>
          <p:cNvSpPr/>
          <p:nvPr/>
        </p:nvSpPr>
        <p:spPr>
          <a:xfrm>
            <a:off x="238538" y="1530627"/>
            <a:ext cx="3896140" cy="4005469"/>
          </a:xfrm>
          <a:prstGeom prst="roundRect">
            <a:avLst/>
          </a:prstGeom>
          <a:solidFill>
            <a:schemeClr val="accent6">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r>
              <a:rPr lang="en-GB" sz="1400" b="1" u="sng" dirty="0">
                <a:solidFill>
                  <a:schemeClr val="tx1"/>
                </a:solidFill>
                <a:latin typeface="Times New Roman" panose="02020603050405020304" pitchFamily="18" charset="0"/>
                <a:cs typeface="Times New Roman" panose="02020603050405020304" pitchFamily="18" charset="0"/>
              </a:rPr>
              <a:t>Biodiversity</a:t>
            </a:r>
          </a:p>
          <a:p>
            <a:pPr algn="ctr"/>
            <a:r>
              <a:rPr lang="en-GB" sz="1400" dirty="0">
                <a:solidFill>
                  <a:schemeClr val="tx1"/>
                </a:solidFill>
                <a:latin typeface="Times New Roman" panose="02020603050405020304" pitchFamily="18" charset="0"/>
                <a:cs typeface="Times New Roman" panose="02020603050405020304" pitchFamily="18" charset="0"/>
              </a:rPr>
              <a:t>Biodiversity is an essential part to the conservation of an area and encouraging children to make bird feeders can be helpful.</a:t>
            </a:r>
          </a:p>
          <a:p>
            <a:pPr algn="ctr"/>
            <a:r>
              <a:rPr lang="en-GB" sz="1400" dirty="0">
                <a:solidFill>
                  <a:schemeClr val="tx1"/>
                </a:solidFill>
                <a:latin typeface="Times New Roman" panose="02020603050405020304" pitchFamily="18" charset="0"/>
                <a:cs typeface="Times New Roman" panose="02020603050405020304" pitchFamily="18" charset="0"/>
              </a:rPr>
              <a:t>Birdfeeders provide an extra food source for bird's native to the area and can be extremely helpful during the winter or hot and dry periods of time. Providing an extra food source can help support bird re-population, especially if a particular species of bird is under threat of population declines.  </a:t>
            </a:r>
          </a:p>
          <a:p>
            <a:pPr algn="ctr"/>
            <a:r>
              <a:rPr lang="en-GB" sz="1400" dirty="0">
                <a:solidFill>
                  <a:schemeClr val="tx1"/>
                </a:solidFill>
                <a:latin typeface="Times New Roman" panose="02020603050405020304" pitchFamily="18" charset="0"/>
                <a:cs typeface="Times New Roman" panose="02020603050405020304" pitchFamily="18" charset="0"/>
              </a:rPr>
              <a:t>Like all animals, birds are a part of a food web. By encouraging children to make bird feeders can support bird life, for example; </a:t>
            </a:r>
          </a:p>
          <a:p>
            <a:pPr algn="ctr"/>
            <a:r>
              <a:rPr lang="en-GB" sz="1400" dirty="0">
                <a:solidFill>
                  <a:schemeClr val="tx1"/>
                </a:solidFill>
                <a:latin typeface="Times New Roman" panose="02020603050405020304" pitchFamily="18" charset="0"/>
                <a:cs typeface="Times New Roman" panose="02020603050405020304" pitchFamily="18" charset="0"/>
              </a:rPr>
              <a:t>Maintaining predator – prey relationships; birds eat small bugs, small bugs eat fruit, and fruit is a food source for all. </a:t>
            </a: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endParaRPr lang="en-GB" sz="1200" b="1" u="sng" dirty="0">
              <a:solidFill>
                <a:schemeClr val="tx1"/>
              </a:solidFill>
              <a:latin typeface="Times New Roman" panose="02020603050405020304" pitchFamily="18" charset="0"/>
              <a:cs typeface="Times New Roman" panose="02020603050405020304" pitchFamily="18" charset="0"/>
            </a:endParaRPr>
          </a:p>
          <a:p>
            <a:pPr algn="ctr"/>
            <a:r>
              <a:rPr lang="en-GB" sz="1200" dirty="0">
                <a:latin typeface="Times New Roman" panose="02020603050405020304" pitchFamily="18" charset="0"/>
                <a:cs typeface="Times New Roman" panose="02020603050405020304" pitchFamily="18" charset="0"/>
              </a:rPr>
              <a:t> </a:t>
            </a:r>
          </a:p>
        </p:txBody>
      </p:sp>
      <p:sp>
        <p:nvSpPr>
          <p:cNvPr id="6" name="Rectangle: Rounded Corners 5">
            <a:extLst>
              <a:ext uri="{FF2B5EF4-FFF2-40B4-BE49-F238E27FC236}">
                <a16:creationId xmlns:a16="http://schemas.microsoft.com/office/drawing/2014/main" id="{A12091AC-799F-7E24-FFA9-94329C804B48}"/>
              </a:ext>
            </a:extLst>
          </p:cNvPr>
          <p:cNvSpPr/>
          <p:nvPr/>
        </p:nvSpPr>
        <p:spPr>
          <a:xfrm>
            <a:off x="728869" y="149087"/>
            <a:ext cx="10734261" cy="11926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Times New Roman" panose="02020603050405020304" pitchFamily="18" charset="0"/>
                <a:cs typeface="Times New Roman" panose="02020603050405020304" pitchFamily="18" charset="0"/>
              </a:rPr>
              <a:t>How making bird feeders can conserve our forest area. </a:t>
            </a:r>
            <a:endParaRPr lang="en-GB" sz="3600" b="1" dirty="0">
              <a:solidFill>
                <a:schemeClr val="tx1"/>
              </a:solidFill>
            </a:endParaRPr>
          </a:p>
        </p:txBody>
      </p:sp>
      <p:sp>
        <p:nvSpPr>
          <p:cNvPr id="9" name="Rectangle: Rounded Corners 8">
            <a:extLst>
              <a:ext uri="{FF2B5EF4-FFF2-40B4-BE49-F238E27FC236}">
                <a16:creationId xmlns:a16="http://schemas.microsoft.com/office/drawing/2014/main" id="{FC88A644-F653-6773-A350-8DFA8E0AA8DB}"/>
              </a:ext>
            </a:extLst>
          </p:cNvPr>
          <p:cNvSpPr/>
          <p:nvPr/>
        </p:nvSpPr>
        <p:spPr>
          <a:xfrm>
            <a:off x="7991061" y="1530627"/>
            <a:ext cx="3508513" cy="3766930"/>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u="sng" dirty="0">
                <a:solidFill>
                  <a:schemeClr val="tx1"/>
                </a:solidFill>
                <a:latin typeface="Times New Roman" panose="02020603050405020304" pitchFamily="18" charset="0"/>
                <a:cs typeface="Times New Roman" panose="02020603050405020304" pitchFamily="18" charset="0"/>
              </a:rPr>
              <a:t>Research</a:t>
            </a:r>
          </a:p>
          <a:p>
            <a:pPr algn="ctr"/>
            <a:r>
              <a:rPr lang="en-GB" sz="1400" dirty="0">
                <a:solidFill>
                  <a:schemeClr val="tx1"/>
                </a:solidFill>
                <a:latin typeface="Times New Roman" panose="02020603050405020304" pitchFamily="18" charset="0"/>
                <a:cs typeface="Times New Roman" panose="02020603050405020304" pitchFamily="18" charset="0"/>
              </a:rPr>
              <a:t>Providing the birds in the forest with bird feeders can encourage children or families to taking part in projects like the RSPB Big Garden Birdwatch. The aim of this is to monitor the population of bird species across the UK in a set period of time. Furthermore, the Big Garden Birdwatch survey helps to identify trends, understand and identify environmental changes on the birds. RSPB (No Date) highlights that this kind of information is vital for the conservation and raising awareness on protecting garden birds. </a:t>
            </a:r>
          </a:p>
          <a:p>
            <a:pPr algn="ctr"/>
            <a:endParaRPr lang="en-GB" sz="1400" b="1" u="sng"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14950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D704EFE-42E8-4C4D-AF32-312001F77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tree with a string tied to it&#10;&#10;AI-generated content may be incorrect.">
            <a:extLst>
              <a:ext uri="{FF2B5EF4-FFF2-40B4-BE49-F238E27FC236}">
                <a16:creationId xmlns:a16="http://schemas.microsoft.com/office/drawing/2014/main" id="{19F0E16A-3D86-D9E9-DF3E-C2C33C7D2B85}"/>
              </a:ext>
            </a:extLst>
          </p:cNvPr>
          <p:cNvPicPr>
            <a:picLocks noChangeAspect="1"/>
          </p:cNvPicPr>
          <p:nvPr/>
        </p:nvPicPr>
        <p:blipFill>
          <a:blip r:embed="rId2">
            <a:extLst>
              <a:ext uri="{28A0092B-C50C-407E-A947-70E740481C1C}">
                <a14:useLocalDpi xmlns:a14="http://schemas.microsoft.com/office/drawing/2010/main" val="0"/>
              </a:ext>
            </a:extLst>
          </a:blip>
          <a:srcRect l="6966" r="29754" b="3"/>
          <a:stretch>
            <a:fillRect/>
          </a:stretch>
        </p:blipFill>
        <p:spPr>
          <a:xfrm rot="5400000">
            <a:off x="317498" y="-317498"/>
            <a:ext cx="3429000" cy="4063997"/>
          </a:xfrm>
          <a:prstGeom prst="rect">
            <a:avLst/>
          </a:prstGeom>
        </p:spPr>
      </p:pic>
      <p:pic>
        <p:nvPicPr>
          <p:cNvPr id="10" name="Picture 9" descr="A hand holding a stick with a yellow flower in the middle of a green field&#10;&#10;AI-generated content may be incorrect.">
            <a:extLst>
              <a:ext uri="{FF2B5EF4-FFF2-40B4-BE49-F238E27FC236}">
                <a16:creationId xmlns:a16="http://schemas.microsoft.com/office/drawing/2014/main" id="{A0525DEC-B82F-222E-F922-FF975D272E92}"/>
              </a:ext>
            </a:extLst>
          </p:cNvPr>
          <p:cNvPicPr>
            <a:picLocks noChangeAspect="1"/>
          </p:cNvPicPr>
          <p:nvPr/>
        </p:nvPicPr>
        <p:blipFill>
          <a:blip r:embed="rId3">
            <a:extLst>
              <a:ext uri="{28A0092B-C50C-407E-A947-70E740481C1C}">
                <a14:useLocalDpi xmlns:a14="http://schemas.microsoft.com/office/drawing/2010/main" val="0"/>
              </a:ext>
            </a:extLst>
          </a:blip>
          <a:srcRect l="857" r="36166" b="3"/>
          <a:stretch>
            <a:fillRect/>
          </a:stretch>
        </p:blipFill>
        <p:spPr>
          <a:xfrm rot="5400000">
            <a:off x="4371761" y="-327232"/>
            <a:ext cx="3429000" cy="4083465"/>
          </a:xfrm>
          <a:prstGeom prst="rect">
            <a:avLst/>
          </a:prstGeom>
        </p:spPr>
      </p:pic>
      <p:pic>
        <p:nvPicPr>
          <p:cNvPr id="7" name="Picture 6" descr="A person holding a stick with a fruit on it&#10;&#10;AI-generated content may be incorrect.">
            <a:extLst>
              <a:ext uri="{FF2B5EF4-FFF2-40B4-BE49-F238E27FC236}">
                <a16:creationId xmlns:a16="http://schemas.microsoft.com/office/drawing/2014/main" id="{1B1BF4C2-847F-7B3E-304F-AB46593E334D}"/>
              </a:ext>
            </a:extLst>
          </p:cNvPr>
          <p:cNvPicPr>
            <a:picLocks noChangeAspect="1"/>
          </p:cNvPicPr>
          <p:nvPr/>
        </p:nvPicPr>
        <p:blipFill>
          <a:blip r:embed="rId4">
            <a:extLst>
              <a:ext uri="{28A0092B-C50C-407E-A947-70E740481C1C}">
                <a14:useLocalDpi xmlns:a14="http://schemas.microsoft.com/office/drawing/2010/main" val="0"/>
              </a:ext>
            </a:extLst>
          </a:blip>
          <a:srcRect l="17513" r="19208" b="2"/>
          <a:stretch>
            <a:fillRect/>
          </a:stretch>
        </p:blipFill>
        <p:spPr>
          <a:xfrm rot="5400000">
            <a:off x="8445496" y="-317502"/>
            <a:ext cx="3429000" cy="4064005"/>
          </a:xfrm>
          <a:prstGeom prst="rect">
            <a:avLst/>
          </a:prstGeom>
        </p:spPr>
      </p:pic>
      <p:pic>
        <p:nvPicPr>
          <p:cNvPr id="3" name="Picture 2" descr="A tree with many branches and a yellow object in it&#10;&#10;AI-generated content may be incorrect.">
            <a:extLst>
              <a:ext uri="{FF2B5EF4-FFF2-40B4-BE49-F238E27FC236}">
                <a16:creationId xmlns:a16="http://schemas.microsoft.com/office/drawing/2014/main" id="{3EEDF28F-0EBC-1310-1E4E-4427128BF63C}"/>
              </a:ext>
            </a:extLst>
          </p:cNvPr>
          <p:cNvPicPr>
            <a:picLocks noChangeAspect="1"/>
          </p:cNvPicPr>
          <p:nvPr/>
        </p:nvPicPr>
        <p:blipFill>
          <a:blip r:embed="rId5">
            <a:extLst>
              <a:ext uri="{28A0092B-C50C-407E-A947-70E740481C1C}">
                <a14:useLocalDpi xmlns:a14="http://schemas.microsoft.com/office/drawing/2010/main" val="0"/>
              </a:ext>
            </a:extLst>
          </a:blip>
          <a:srcRect l="13143" r="23512" b="-1"/>
          <a:stretch>
            <a:fillRect/>
          </a:stretch>
        </p:blipFill>
        <p:spPr>
          <a:xfrm rot="5400000">
            <a:off x="315468" y="3113532"/>
            <a:ext cx="3429000" cy="4059936"/>
          </a:xfrm>
          <a:prstGeom prst="rect">
            <a:avLst/>
          </a:prstGeom>
        </p:spPr>
      </p:pic>
      <p:pic>
        <p:nvPicPr>
          <p:cNvPr id="5" name="Picture 4" descr="A string of fruit from a tree branch&#10;&#10;AI-generated content may be incorrect.">
            <a:extLst>
              <a:ext uri="{FF2B5EF4-FFF2-40B4-BE49-F238E27FC236}">
                <a16:creationId xmlns:a16="http://schemas.microsoft.com/office/drawing/2014/main" id="{FCB2C798-A459-0DBB-DFB2-FD4711AFDE86}"/>
              </a:ext>
            </a:extLst>
          </p:cNvPr>
          <p:cNvPicPr>
            <a:picLocks noChangeAspect="1"/>
          </p:cNvPicPr>
          <p:nvPr/>
        </p:nvPicPr>
        <p:blipFill>
          <a:blip r:embed="rId6">
            <a:extLst>
              <a:ext uri="{28A0092B-C50C-407E-A947-70E740481C1C}">
                <a14:useLocalDpi xmlns:a14="http://schemas.microsoft.com/office/drawing/2010/main" val="0"/>
              </a:ext>
            </a:extLst>
          </a:blip>
          <a:srcRect l="8202" r="28880" b="3"/>
          <a:stretch>
            <a:fillRect/>
          </a:stretch>
        </p:blipFill>
        <p:spPr>
          <a:xfrm rot="5400000">
            <a:off x="4381500" y="3099816"/>
            <a:ext cx="3429000" cy="4087368"/>
          </a:xfrm>
          <a:prstGeom prst="rect">
            <a:avLst/>
          </a:prstGeom>
        </p:spPr>
      </p:pic>
      <p:pic>
        <p:nvPicPr>
          <p:cNvPr id="12" name="Picture 11" descr="A tree with food on it&#10;&#10;AI-generated content may be incorrect.">
            <a:extLst>
              <a:ext uri="{FF2B5EF4-FFF2-40B4-BE49-F238E27FC236}">
                <a16:creationId xmlns:a16="http://schemas.microsoft.com/office/drawing/2014/main" id="{FF99D38D-84AF-6F3A-A935-D811C2827DF0}"/>
              </a:ext>
            </a:extLst>
          </p:cNvPr>
          <p:cNvPicPr>
            <a:picLocks noChangeAspect="1"/>
          </p:cNvPicPr>
          <p:nvPr/>
        </p:nvPicPr>
        <p:blipFill>
          <a:blip r:embed="rId7">
            <a:extLst>
              <a:ext uri="{28A0092B-C50C-407E-A947-70E740481C1C}">
                <a14:useLocalDpi xmlns:a14="http://schemas.microsoft.com/office/drawing/2010/main" val="0"/>
              </a:ext>
            </a:extLst>
          </a:blip>
          <a:srcRect r="36655" b="-1"/>
          <a:stretch>
            <a:fillRect/>
          </a:stretch>
        </p:blipFill>
        <p:spPr>
          <a:xfrm rot="5400000">
            <a:off x="8447532" y="3113532"/>
            <a:ext cx="3429000" cy="4059936"/>
          </a:xfrm>
          <a:prstGeom prst="rect">
            <a:avLst/>
          </a:prstGeom>
        </p:spPr>
      </p:pic>
    </p:spTree>
    <p:extLst>
      <p:ext uri="{BB962C8B-B14F-4D97-AF65-F5344CB8AC3E}">
        <p14:creationId xmlns:p14="http://schemas.microsoft.com/office/powerpoint/2010/main" val="1103762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Content Placeholder 2">
            <a:extLst>
              <a:ext uri="{FF2B5EF4-FFF2-40B4-BE49-F238E27FC236}">
                <a16:creationId xmlns:a16="http://schemas.microsoft.com/office/drawing/2014/main" id="{3F314C35-2F83-46BE-79A5-864405C96401}"/>
              </a:ext>
            </a:extLst>
          </p:cNvPr>
          <p:cNvGraphicFramePr>
            <a:graphicFrameLocks noGrp="1"/>
          </p:cNvGraphicFramePr>
          <p:nvPr>
            <p:ph idx="1"/>
            <p:extLst>
              <p:ext uri="{D42A27DB-BD31-4B8C-83A1-F6EECF244321}">
                <p14:modId xmlns:p14="http://schemas.microsoft.com/office/powerpoint/2010/main" val="107196691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Rounded Corners 3">
            <a:extLst>
              <a:ext uri="{FF2B5EF4-FFF2-40B4-BE49-F238E27FC236}">
                <a16:creationId xmlns:a16="http://schemas.microsoft.com/office/drawing/2014/main" id="{85D39204-AB8B-817D-1DBD-A011243718C3}"/>
              </a:ext>
            </a:extLst>
          </p:cNvPr>
          <p:cNvSpPr/>
          <p:nvPr/>
        </p:nvSpPr>
        <p:spPr>
          <a:xfrm>
            <a:off x="526361" y="1472381"/>
            <a:ext cx="3555525" cy="1828799"/>
          </a:xfrm>
          <a:prstGeom prst="roundRect">
            <a:avLst/>
          </a:prstGeom>
          <a:solidFill>
            <a:srgbClr val="CCFF99"/>
          </a:solidFill>
          <a:ln>
            <a:solidFill>
              <a:srgbClr val="CCFF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Feeding the birds </a:t>
            </a:r>
            <a:endParaRPr lang="en-GB" sz="2800" b="1" dirty="0">
              <a:solidFill>
                <a:schemeClr val="tx1"/>
              </a:solidFill>
            </a:endParaRPr>
          </a:p>
        </p:txBody>
      </p:sp>
    </p:spTree>
    <p:extLst>
      <p:ext uri="{BB962C8B-B14F-4D97-AF65-F5344CB8AC3E}">
        <p14:creationId xmlns:p14="http://schemas.microsoft.com/office/powerpoint/2010/main" val="6011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54F7D2-7485-2B2B-F2DE-7F070440B1C6}"/>
              </a:ext>
            </a:extLst>
          </p:cNvPr>
          <p:cNvSpPr txBox="1"/>
          <p:nvPr/>
        </p:nvSpPr>
        <p:spPr>
          <a:xfrm>
            <a:off x="203200" y="279400"/>
            <a:ext cx="11455400" cy="523220"/>
          </a:xfrm>
          <a:prstGeom prst="rect">
            <a:avLst/>
          </a:prstGeom>
          <a:noFill/>
        </p:spPr>
        <p:txBody>
          <a:bodyPr wrap="square" rtlCol="0">
            <a:spAutoFit/>
          </a:bodyPr>
          <a:lstStyle/>
          <a:p>
            <a:r>
              <a:rPr lang="en-GB" sz="1400" u="sng"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Flappy Bird (2020) ‘European Robin on Bramble Bush’. Available at: </a:t>
            </a:r>
          </a:p>
          <a:p>
            <a:r>
              <a:rPr lang="en-GB" sz="1400" dirty="0">
                <a:solidFill>
                  <a:srgbClr val="169C9A"/>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https://commons.wikimedia.org/wiki/File:European_Robin_on_a_Bramble_Bush.jpg</a:t>
            </a:r>
            <a:r>
              <a:rPr lang="en-GB" sz="1400" dirty="0">
                <a:latin typeface="Times New Roman" panose="02020603050405020304" pitchFamily="18" charset="0"/>
                <a:cs typeface="Times New Roman" panose="02020603050405020304" pitchFamily="18" charset="0"/>
              </a:rPr>
              <a:t> (Accessed: June 21</a:t>
            </a:r>
            <a:r>
              <a:rPr lang="en-GB" sz="1400" baseline="30000" dirty="0">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2025)</a:t>
            </a:r>
            <a:endParaRPr lang="en-GB" sz="1400" dirty="0"/>
          </a:p>
        </p:txBody>
      </p:sp>
      <p:sp>
        <p:nvSpPr>
          <p:cNvPr id="5" name="TextBox 4">
            <a:extLst>
              <a:ext uri="{FF2B5EF4-FFF2-40B4-BE49-F238E27FC236}">
                <a16:creationId xmlns:a16="http://schemas.microsoft.com/office/drawing/2014/main" id="{58E9E4DE-C75A-B111-7879-4E057A3F4487}"/>
              </a:ext>
            </a:extLst>
          </p:cNvPr>
          <p:cNvSpPr txBox="1"/>
          <p:nvPr/>
        </p:nvSpPr>
        <p:spPr>
          <a:xfrm>
            <a:off x="203200" y="908735"/>
            <a:ext cx="9334500" cy="584775"/>
          </a:xfrm>
          <a:prstGeom prst="rect">
            <a:avLst/>
          </a:prstGeom>
          <a:noFill/>
        </p:spPr>
        <p:txBody>
          <a:bodyPr wrap="square">
            <a:spAutoFit/>
          </a:bodyPr>
          <a:lstStyle/>
          <a:p>
            <a:r>
              <a:rPr lang="en-GB" dirty="0"/>
              <a:t> </a:t>
            </a:r>
            <a:r>
              <a:rPr lang="en-GB" sz="1400" dirty="0">
                <a:latin typeface="Times New Roman" panose="02020603050405020304" pitchFamily="18" charset="0"/>
                <a:cs typeface="Times New Roman" panose="02020603050405020304" pitchFamily="18" charset="0"/>
              </a:rPr>
              <a:t>Nathan Finger (2022) ‘Bird 237 – Great Tit’. Available at:  </a:t>
            </a:r>
            <a:r>
              <a:rPr lang="en-GB" sz="1400" dirty="0">
                <a:latin typeface="Times New Roman" panose="02020603050405020304" pitchFamily="18" charset="0"/>
                <a:cs typeface="Times New Roman" panose="02020603050405020304" pitchFamily="18" charset="0"/>
                <a:hlinkClick r:id="rId3"/>
              </a:rPr>
              <a:t>https://birdoftheweek.home.blog/2022/03/15/bird-237-great-tit/</a:t>
            </a:r>
            <a:r>
              <a:rPr lang="en-GB" sz="1400" dirty="0">
                <a:latin typeface="Times New Roman" panose="02020603050405020304" pitchFamily="18" charset="0"/>
                <a:cs typeface="Times New Roman" panose="02020603050405020304" pitchFamily="18" charset="0"/>
              </a:rPr>
              <a:t> (Accessed: June 21 2025). </a:t>
            </a:r>
            <a:endParaRPr lang="en-GB"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19C020C-734D-D99A-12B0-02CA8E3CD737}"/>
              </a:ext>
            </a:extLst>
          </p:cNvPr>
          <p:cNvSpPr txBox="1"/>
          <p:nvPr/>
        </p:nvSpPr>
        <p:spPr>
          <a:xfrm>
            <a:off x="203200" y="1625264"/>
            <a:ext cx="6097656" cy="738664"/>
          </a:xfrm>
          <a:prstGeom prst="rect">
            <a:avLst/>
          </a:prstGeom>
          <a:noFill/>
        </p:spPr>
        <p:txBody>
          <a:bodyPr wrap="square">
            <a:spAutoFit/>
          </a:bodyPr>
          <a:lstStyle/>
          <a:p>
            <a:r>
              <a:rPr lang="en-GB" sz="1400" dirty="0">
                <a:latin typeface="Times New Roman" panose="02020603050405020304" pitchFamily="18" charset="0"/>
                <a:cs typeface="Times New Roman" panose="02020603050405020304" pitchFamily="18" charset="0"/>
              </a:rPr>
              <a:t>Wildlife Watch (No Date) ‘Identify Woodpeckers’. Available at: </a:t>
            </a:r>
            <a:r>
              <a:rPr lang="en-GB" sz="1400" dirty="0">
                <a:latin typeface="Times New Roman" panose="02020603050405020304" pitchFamily="18" charset="0"/>
                <a:cs typeface="Times New Roman" panose="02020603050405020304" pitchFamily="18" charset="0"/>
                <a:hlinkClick r:id="rId4"/>
              </a:rPr>
              <a:t>https://www.wildlifewatch.org.uk/wildlife-zone/identify-wildlife/identify-uk-woodpeckers</a:t>
            </a:r>
            <a:r>
              <a:rPr lang="en-GB" sz="1400" dirty="0">
                <a:latin typeface="Times New Roman" panose="02020603050405020304" pitchFamily="18" charset="0"/>
                <a:cs typeface="Times New Roman" panose="02020603050405020304" pitchFamily="18" charset="0"/>
              </a:rPr>
              <a:t> Accessed: June 21</a:t>
            </a:r>
            <a:r>
              <a:rPr lang="en-GB" sz="1400" baseline="30000" dirty="0">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2025) </a:t>
            </a:r>
          </a:p>
        </p:txBody>
      </p:sp>
      <p:sp>
        <p:nvSpPr>
          <p:cNvPr id="7" name="TextBox 6">
            <a:extLst>
              <a:ext uri="{FF2B5EF4-FFF2-40B4-BE49-F238E27FC236}">
                <a16:creationId xmlns:a16="http://schemas.microsoft.com/office/drawing/2014/main" id="{4D7DC686-3A9A-446C-5FB1-5E0DB8BFE76A}"/>
              </a:ext>
            </a:extLst>
          </p:cNvPr>
          <p:cNvSpPr txBox="1"/>
          <p:nvPr/>
        </p:nvSpPr>
        <p:spPr>
          <a:xfrm>
            <a:off x="203200" y="2579061"/>
            <a:ext cx="6097656" cy="738664"/>
          </a:xfrm>
          <a:prstGeom prst="rect">
            <a:avLst/>
          </a:prstGeom>
          <a:noFill/>
        </p:spPr>
        <p:txBody>
          <a:bodyPr wrap="square">
            <a:spAutoFit/>
          </a:bodyPr>
          <a:lstStyle/>
          <a:p>
            <a:r>
              <a:rPr lang="en-GB" sz="1400" dirty="0">
                <a:latin typeface="Times New Roman" panose="02020603050405020304" pitchFamily="18" charset="0"/>
                <a:cs typeface="Times New Roman" panose="02020603050405020304" pitchFamily="18" charset="0"/>
              </a:rPr>
              <a:t>iStock (2015) ‘Bluetit’. Available at: </a:t>
            </a:r>
            <a:endParaRPr lang="en-GB" sz="1400" dirty="0">
              <a:latin typeface="Times New Roman" panose="02020603050405020304" pitchFamily="18" charset="0"/>
              <a:cs typeface="Times New Roman" panose="02020603050405020304" pitchFamily="18" charset="0"/>
              <a:hlinkClick r:id="rId5"/>
            </a:endParaRPr>
          </a:p>
          <a:p>
            <a:r>
              <a:rPr lang="en-GB" sz="1400" dirty="0">
                <a:latin typeface="Times New Roman" panose="02020603050405020304" pitchFamily="18" charset="0"/>
                <a:cs typeface="Times New Roman" panose="02020603050405020304" pitchFamily="18" charset="0"/>
                <a:hlinkClick r:id="rId5"/>
              </a:rPr>
              <a:t>https://www.istockphoto.com/photos/bluetit-bird-bush-blue</a:t>
            </a:r>
            <a:r>
              <a:rPr lang="en-GB" sz="1400" dirty="0">
                <a:latin typeface="Times New Roman" panose="02020603050405020304" pitchFamily="18" charset="0"/>
                <a:cs typeface="Times New Roman" panose="02020603050405020304" pitchFamily="18" charset="0"/>
              </a:rPr>
              <a:t> (Accessed: June 21</a:t>
            </a:r>
            <a:r>
              <a:rPr lang="en-GB" sz="1400" baseline="30000" dirty="0">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2025)</a:t>
            </a:r>
          </a:p>
        </p:txBody>
      </p:sp>
      <p:sp>
        <p:nvSpPr>
          <p:cNvPr id="10" name="TextBox 9">
            <a:extLst>
              <a:ext uri="{FF2B5EF4-FFF2-40B4-BE49-F238E27FC236}">
                <a16:creationId xmlns:a16="http://schemas.microsoft.com/office/drawing/2014/main" id="{6836612E-C09A-5AF6-23EB-2015F5C279D7}"/>
              </a:ext>
            </a:extLst>
          </p:cNvPr>
          <p:cNvSpPr txBox="1"/>
          <p:nvPr/>
        </p:nvSpPr>
        <p:spPr>
          <a:xfrm>
            <a:off x="203200" y="3540276"/>
            <a:ext cx="6097656" cy="738664"/>
          </a:xfrm>
          <a:prstGeom prst="rect">
            <a:avLst/>
          </a:prstGeom>
          <a:noFill/>
        </p:spPr>
        <p:txBody>
          <a:bodyPr wrap="square">
            <a:spAutoFit/>
          </a:bodyPr>
          <a:lstStyle/>
          <a:p>
            <a:r>
              <a:rPr lang="en-GB" sz="1400" dirty="0">
                <a:latin typeface="Times New Roman" panose="02020603050405020304" pitchFamily="18" charset="0"/>
                <a:cs typeface="Times New Roman" panose="02020603050405020304" pitchFamily="18" charset="0"/>
              </a:rPr>
              <a:t>Wildlife Discovery (2025)</a:t>
            </a:r>
            <a:r>
              <a:rPr lang="en-GB" sz="1400" b="1" dirty="0">
                <a:solidFill>
                  <a:srgbClr val="0F2C3B"/>
                </a:solidFill>
                <a:latin typeface="Times New Roman" panose="02020603050405020304" pitchFamily="18" charset="0"/>
                <a:cs typeface="Times New Roman" panose="02020603050405020304" pitchFamily="18" charset="0"/>
              </a:rPr>
              <a:t> ‘Tree sparrow guide: diet, size, where they live and how to identify.’ Available at: </a:t>
            </a:r>
            <a:r>
              <a:rPr lang="en-GB" sz="1400"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hlinkClick r:id="rId6"/>
              </a:rPr>
              <a:t>https://www.discoverwildlife.com/animal-facts/birds/tree-sparrow-facts</a:t>
            </a:r>
            <a:r>
              <a:rPr lang="en-GB" sz="1400" dirty="0">
                <a:latin typeface="Times New Roman" panose="02020603050405020304" pitchFamily="18" charset="0"/>
                <a:cs typeface="Times New Roman" panose="02020603050405020304" pitchFamily="18" charset="0"/>
              </a:rPr>
              <a:t> (June 21st 2025)</a:t>
            </a:r>
          </a:p>
        </p:txBody>
      </p:sp>
    </p:spTree>
    <p:extLst>
      <p:ext uri="{BB962C8B-B14F-4D97-AF65-F5344CB8AC3E}">
        <p14:creationId xmlns:p14="http://schemas.microsoft.com/office/powerpoint/2010/main" val="332734480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f035609-6cff-4773-8cb9-aee94aa6423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15" ma:contentTypeDescription="Create a new document." ma:contentTypeScope="" ma:versionID="7c415f589101b6d5598387206fd0457f">
  <xsd:schema xmlns:xsd="http://www.w3.org/2001/XMLSchema" xmlns:xs="http://www.w3.org/2001/XMLSchema" xmlns:p="http://schemas.microsoft.com/office/2006/metadata/properties" xmlns:ns3="cf035609-6cff-4773-8cb9-aee94aa6423a" xmlns:ns4="2894b9f9-d233-4e1e-82bf-b6bf6c40fee1" targetNamespace="http://schemas.microsoft.com/office/2006/metadata/properties" ma:root="true" ma:fieldsID="b7648021bb187b5661d9ccfc291d2319" ns3:_="" ns4:_="">
    <xsd:import namespace="cf035609-6cff-4773-8cb9-aee94aa6423a"/>
    <xsd:import namespace="2894b9f9-d233-4e1e-82bf-b6bf6c40fee1"/>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AutoTags" minOccurs="0"/>
                <xsd:element ref="ns3:MediaServiceGenerationTime" minOccurs="0"/>
                <xsd:element ref="ns3:MediaServiceEventHashCode" minOccurs="0"/>
                <xsd:element ref="ns3:MediaLengthInSecond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5609-6cff-4773-8cb9-aee94aa6423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894b9f9-d233-4e1e-82bf-b6bf6c40fee1"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E1DAFF-5AB4-4142-A4F0-4030FE9080B9}">
  <ds:schemaRefs>
    <ds:schemaRef ds:uri="http://purl.org/dc/terms/"/>
    <ds:schemaRef ds:uri="http://schemas.openxmlformats.org/package/2006/metadata/core-properties"/>
    <ds:schemaRef ds:uri="http://schemas.microsoft.com/office/2006/documentManagement/types"/>
    <ds:schemaRef ds:uri="http://purl.org/dc/elements/1.1/"/>
    <ds:schemaRef ds:uri="http://www.w3.org/XML/1998/namespace"/>
    <ds:schemaRef ds:uri="2894b9f9-d233-4e1e-82bf-b6bf6c40fee1"/>
    <ds:schemaRef ds:uri="http://purl.org/dc/dcmitype/"/>
    <ds:schemaRef ds:uri="http://schemas.microsoft.com/office/infopath/2007/PartnerControls"/>
    <ds:schemaRef ds:uri="cf035609-6cff-4773-8cb9-aee94aa6423a"/>
    <ds:schemaRef ds:uri="http://schemas.microsoft.com/office/2006/metadata/properties"/>
  </ds:schemaRefs>
</ds:datastoreItem>
</file>

<file path=customXml/itemProps2.xml><?xml version="1.0" encoding="utf-8"?>
<ds:datastoreItem xmlns:ds="http://schemas.openxmlformats.org/officeDocument/2006/customXml" ds:itemID="{FC8F99CD-85A6-414D-AF9A-0F4A1FE021ED}">
  <ds:schemaRefs>
    <ds:schemaRef ds:uri="http://schemas.microsoft.com/sharepoint/v3/contenttype/forms"/>
  </ds:schemaRefs>
</ds:datastoreItem>
</file>

<file path=customXml/itemProps3.xml><?xml version="1.0" encoding="utf-8"?>
<ds:datastoreItem xmlns:ds="http://schemas.openxmlformats.org/officeDocument/2006/customXml" ds:itemID="{A9C471C2-CE0F-4D8C-A76E-3D54EF0D98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5609-6cff-4773-8cb9-aee94aa6423a"/>
    <ds:schemaRef ds:uri="2894b9f9-d233-4e1e-82bf-b6bf6c40f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25715</TotalTime>
  <Words>1385</Words>
  <Application>Microsoft Office PowerPoint</Application>
  <PresentationFormat>Widescreen</PresentationFormat>
  <Paragraphs>95</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Neue Haas Grotesk Text Pro</vt:lpstr>
      <vt:lpstr>Times New Roman</vt:lpstr>
      <vt:lpstr>VanillaVTI</vt:lpstr>
      <vt:lpstr>The Forest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to make a fruit hoop bird feeder.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Lauren Jones</dc:creator>
  <cp:lastModifiedBy>Lauren Jones</cp:lastModifiedBy>
  <cp:revision>5</cp:revision>
  <dcterms:created xsi:type="dcterms:W3CDTF">2025-06-16T16:42:58Z</dcterms:created>
  <dcterms:modified xsi:type="dcterms:W3CDTF">2025-07-10T18:38:46Z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