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7"/>
  </p:notesMasterIdLst>
  <p:sldIdLst>
    <p:sldId id="256" r:id="rId2"/>
    <p:sldId id="266" r:id="rId3"/>
    <p:sldId id="269" r:id="rId4"/>
    <p:sldId id="267" r:id="rId5"/>
    <p:sldId id="257" r:id="rId6"/>
    <p:sldId id="265" r:id="rId7"/>
    <p:sldId id="262" r:id="rId8"/>
    <p:sldId id="260" r:id="rId9"/>
    <p:sldId id="258" r:id="rId10"/>
    <p:sldId id="268" r:id="rId11"/>
    <p:sldId id="261" r:id="rId12"/>
    <p:sldId id="259" r:id="rId13"/>
    <p:sldId id="271" r:id="rId14"/>
    <p:sldId id="272" r:id="rId15"/>
    <p:sldId id="26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15" autoAdjust="0"/>
    <p:restoredTop sz="94660"/>
  </p:normalViewPr>
  <p:slideViewPr>
    <p:cSldViewPr snapToGrid="0">
      <p:cViewPr varScale="1">
        <p:scale>
          <a:sx n="68" d="100"/>
          <a:sy n="68" d="100"/>
        </p:scale>
        <p:origin x="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64095-2115-45A5-830D-1444C554884E}" type="datetimeFigureOut">
              <a:rPr lang="en-GB" smtClean="0"/>
              <a:t>22/01/2018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D7DE5-CC42-43D8-91F9-8F52EE1D26B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5032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2D7DE5-CC42-43D8-91F9-8F52EE1D26B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811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Crassus (mentor) advised him not to go to the newly-founded Latin school of Rhetoric, which abolished rhetorical exercises on general philosophical topics; “vicissitudes” of political fortune; considered himself primarily a politician (Haskell)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2D7DE5-CC42-43D8-91F9-8F52EE1D26B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4506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However not in direct dialogue with each other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2D7DE5-CC42-43D8-91F9-8F52EE1D26B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2737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2D7DE5-CC42-43D8-91F9-8F52EE1D26B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328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90271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370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57637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35449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97268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00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152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838599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564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32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120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1/22/2018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8134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17" Type="http://schemas.openxmlformats.org/officeDocument/2006/relationships/image" Target="../media/image19.sv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5" Type="http://schemas.openxmlformats.org/officeDocument/2006/relationships/image" Target="../media/image1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08125-1641-5843-8425-966C63792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/>
          <a:lstStyle/>
          <a:p>
            <a:r>
              <a:rPr lang="en-GB" dirty="0"/>
              <a:t>Dissertation Presentation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700AB5-7E3E-9F4F-B9FB-07CE27DE91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/>
          <a:lstStyle/>
          <a:p>
            <a:r>
              <a:rPr lang="en-GB" dirty="0"/>
              <a:t>Lucy Vickers 1500098</a:t>
            </a:r>
            <a:endParaRPr lang="en-US" dirty="0"/>
          </a:p>
        </p:txBody>
      </p:sp>
      <p:pic>
        <p:nvPicPr>
          <p:cNvPr id="2050" name="Picture 2" descr="Image result for cicero politics">
            <a:extLst>
              <a:ext uri="{FF2B5EF4-FFF2-40B4-BE49-F238E27FC236}">
                <a16:creationId xmlns:a16="http://schemas.microsoft.com/office/drawing/2014/main" id="{3300278F-15C4-4F7D-BA11-4C6985B7F6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45" y="4019550"/>
            <a:ext cx="171450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0388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502C0-0D5B-8547-AAD5-6AA77F93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335" y="1875748"/>
            <a:ext cx="8187071" cy="406462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dirty="0"/>
              <a:t>An</a:t>
            </a:r>
            <a:r>
              <a:rPr lang="en-US" dirty="0"/>
              <a:t> </a:t>
            </a:r>
            <a:r>
              <a:rPr lang="en-US" sz="5300" dirty="0"/>
              <a:t>analysis of the effect of political context on the stoic ethical system conveyed in books iii and iv of Cicero’ </a:t>
            </a:r>
            <a:r>
              <a:rPr lang="en-US" sz="5300" i="1" dirty="0"/>
              <a:t>De Finibus </a:t>
            </a:r>
            <a:r>
              <a:rPr lang="en-GB" sz="5400" i="1" dirty="0"/>
              <a:t>et Malorum</a:t>
            </a:r>
            <a:r>
              <a:rPr lang="en-US" sz="5300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865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6" title="scalloped circle">
            <a:extLst>
              <a:ext uri="{FF2B5EF4-FFF2-40B4-BE49-F238E27FC236}">
                <a16:creationId xmlns:a16="http://schemas.microsoft.com/office/drawing/2014/main" id="{B217C2AD-51B4-40CE-A71F-F5D3F846D9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Rectangle 17" title="left edge border">
            <a:extLst>
              <a:ext uri="{FF2B5EF4-FFF2-40B4-BE49-F238E27FC236}">
                <a16:creationId xmlns:a16="http://schemas.microsoft.com/office/drawing/2014/main" id="{6F1BF92E-23CF-4BFE-9E1F-C359BACFA3C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813576-D302-42B7-A3EC-A272625CCA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 6" title="Left scallop edge">
            <a:extLst>
              <a:ext uri="{FF2B5EF4-FFF2-40B4-BE49-F238E27FC236}">
                <a16:creationId xmlns:a16="http://schemas.microsoft.com/office/drawing/2014/main" id="{1D25BAD6-AA7B-43BE-870A-D587E51BE1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11" name="Graphic 10" descr="Blackboard">
            <a:extLst>
              <a:ext uri="{FF2B5EF4-FFF2-40B4-BE49-F238E27FC236}">
                <a16:creationId xmlns:a16="http://schemas.microsoft.com/office/drawing/2014/main" id="{95EF1799-6CF1-42BE-85AF-2E403779CC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73297" y="-332351"/>
            <a:ext cx="3275978" cy="32759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B502C0-0D5B-8547-AAD5-6AA77F93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037" y="2378299"/>
            <a:ext cx="10274497" cy="1734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7200" dirty="0"/>
              <a:t>This presentation: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2668D-034D-954D-8490-409BA750B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4037" y="3497506"/>
            <a:ext cx="10274497" cy="267321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 algn="ctr">
              <a:lnSpc>
                <a:spcPct val="9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Brief introduction to the topic as a whole </a:t>
            </a:r>
          </a:p>
          <a:p>
            <a:pPr marL="342900" indent="-342900" algn="ctr">
              <a:lnSpc>
                <a:spcPct val="9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Then, a focus on Cicero’s own political context as well as his philosophic contemporaries </a:t>
            </a:r>
          </a:p>
          <a:p>
            <a:pPr marL="342900" indent="-342900" algn="ctr">
              <a:lnSpc>
                <a:spcPct val="90000"/>
              </a:lnSpc>
              <a:buClr>
                <a:schemeClr val="bg2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This forms the first section of my dissertation.</a:t>
            </a:r>
          </a:p>
        </p:txBody>
      </p:sp>
    </p:spTree>
    <p:extLst>
      <p:ext uri="{BB962C8B-B14F-4D97-AF65-F5344CB8AC3E}">
        <p14:creationId xmlns:p14="http://schemas.microsoft.com/office/powerpoint/2010/main" val="325710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C9203-2AAC-E943-9D36-DA5FCA4D8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319" y="335399"/>
            <a:ext cx="10405918" cy="1816957"/>
          </a:xfrm>
        </p:spPr>
        <p:txBody>
          <a:bodyPr>
            <a:normAutofit/>
          </a:bodyPr>
          <a:lstStyle/>
          <a:p>
            <a:r>
              <a:rPr lang="en-GB" sz="5400" dirty="0"/>
              <a:t>SO what will this study actually look at?</a:t>
            </a:r>
            <a:endParaRPr lang="en-US" sz="540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4D3F5EA-D188-40B9-B1E3-358B51122349}"/>
              </a:ext>
            </a:extLst>
          </p:cNvPr>
          <p:cNvSpPr/>
          <p:nvPr/>
        </p:nvSpPr>
        <p:spPr>
          <a:xfrm>
            <a:off x="2075964" y="2002962"/>
            <a:ext cx="2208628" cy="192727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Stoic ethics in BK 3 &amp; 4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843B661-5CC1-4761-806F-BC6A8912812E}"/>
              </a:ext>
            </a:extLst>
          </p:cNvPr>
          <p:cNvSpPr/>
          <p:nvPr/>
        </p:nvSpPr>
        <p:spPr>
          <a:xfrm>
            <a:off x="8046372" y="3594447"/>
            <a:ext cx="2208628" cy="1927274"/>
          </a:xfrm>
          <a:prstGeom prst="ellips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Political Context of the late Republic</a:t>
            </a:r>
          </a:p>
        </p:txBody>
      </p:sp>
      <p:pic>
        <p:nvPicPr>
          <p:cNvPr id="12" name="Graphic 11" descr="Line Arrow: Counterclockwise curve">
            <a:extLst>
              <a:ext uri="{FF2B5EF4-FFF2-40B4-BE49-F238E27FC236}">
                <a16:creationId xmlns:a16="http://schemas.microsoft.com/office/drawing/2014/main" id="{AB1592AA-CEE5-47EE-AEA7-3B3F106F1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2455393">
            <a:off x="1022665" y="2864740"/>
            <a:ext cx="1428336" cy="1428336"/>
          </a:xfrm>
          <a:prstGeom prst="rect">
            <a:avLst/>
          </a:prstGeom>
        </p:spPr>
      </p:pic>
      <p:pic>
        <p:nvPicPr>
          <p:cNvPr id="16" name="Graphic 15" descr="Thought bubble">
            <a:extLst>
              <a:ext uri="{FF2B5EF4-FFF2-40B4-BE49-F238E27FC236}">
                <a16:creationId xmlns:a16="http://schemas.microsoft.com/office/drawing/2014/main" id="{168742E3-52F2-4328-B271-3F05A11D04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38571" y="-136257"/>
            <a:ext cx="2223519" cy="222351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8500E76-ADF9-496F-8073-2A0A25204CCE}"/>
              </a:ext>
            </a:extLst>
          </p:cNvPr>
          <p:cNvSpPr txBox="1"/>
          <p:nvPr/>
        </p:nvSpPr>
        <p:spPr>
          <a:xfrm>
            <a:off x="931290" y="5347932"/>
            <a:ext cx="22888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importance of logic to all Stoic systems</a:t>
            </a:r>
          </a:p>
        </p:txBody>
      </p:sp>
      <p:pic>
        <p:nvPicPr>
          <p:cNvPr id="19" name="Graphic 18" descr="Line Arrow: Counterclockwise curve">
            <a:extLst>
              <a:ext uri="{FF2B5EF4-FFF2-40B4-BE49-F238E27FC236}">
                <a16:creationId xmlns:a16="http://schemas.microsoft.com/office/drawing/2014/main" id="{57B55797-D964-48DD-A84B-A06081461E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412071">
            <a:off x="9825136" y="2784682"/>
            <a:ext cx="1428336" cy="142833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5F4E956-3B77-4869-AACD-8F105C011640}"/>
              </a:ext>
            </a:extLst>
          </p:cNvPr>
          <p:cNvSpPr txBox="1"/>
          <p:nvPr/>
        </p:nvSpPr>
        <p:spPr>
          <a:xfrm>
            <a:off x="4862250" y="3268195"/>
            <a:ext cx="2288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Latinising and Romanising </a:t>
            </a:r>
          </a:p>
        </p:txBody>
      </p:sp>
      <p:pic>
        <p:nvPicPr>
          <p:cNvPr id="23" name="Graphic 22" descr="Line Arrow: Slight curve">
            <a:extLst>
              <a:ext uri="{FF2B5EF4-FFF2-40B4-BE49-F238E27FC236}">
                <a16:creationId xmlns:a16="http://schemas.microsoft.com/office/drawing/2014/main" id="{C0489223-4C0E-4A91-902B-40231CD36A1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08596" y="2962728"/>
            <a:ext cx="1090217" cy="1090217"/>
          </a:xfrm>
          <a:prstGeom prst="rect">
            <a:avLst/>
          </a:prstGeom>
        </p:spPr>
      </p:pic>
      <p:pic>
        <p:nvPicPr>
          <p:cNvPr id="25" name="Graphic 24" descr="Line Arrow: Straight">
            <a:extLst>
              <a:ext uri="{FF2B5EF4-FFF2-40B4-BE49-F238E27FC236}">
                <a16:creationId xmlns:a16="http://schemas.microsoft.com/office/drawing/2014/main" id="{F571808F-E6DE-46B9-A300-66BCEB7562E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0148058">
            <a:off x="4300403" y="1933788"/>
            <a:ext cx="1123692" cy="1123692"/>
          </a:xfrm>
          <a:prstGeom prst="rect">
            <a:avLst/>
          </a:prstGeom>
        </p:spPr>
      </p:pic>
      <p:pic>
        <p:nvPicPr>
          <p:cNvPr id="27" name="Graphic 26" descr="Line Arrow: Clockwise curve">
            <a:extLst>
              <a:ext uri="{FF2B5EF4-FFF2-40B4-BE49-F238E27FC236}">
                <a16:creationId xmlns:a16="http://schemas.microsoft.com/office/drawing/2014/main" id="{0B4A2F8F-16D2-4E39-8A4C-F6493693881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 rot="18127320">
            <a:off x="7642697" y="5169736"/>
            <a:ext cx="1136971" cy="113697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65F6556-6FDA-4173-8598-A5030FE4B9E7}"/>
              </a:ext>
            </a:extLst>
          </p:cNvPr>
          <p:cNvSpPr txBox="1"/>
          <p:nvPr/>
        </p:nvSpPr>
        <p:spPr>
          <a:xfrm>
            <a:off x="4974759" y="2105851"/>
            <a:ext cx="2288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Cato as the spokesperson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BF3E29E-934F-40A0-B54A-7CACE0D8C225}"/>
              </a:ext>
            </a:extLst>
          </p:cNvPr>
          <p:cNvSpPr txBox="1"/>
          <p:nvPr/>
        </p:nvSpPr>
        <p:spPr>
          <a:xfrm>
            <a:off x="1182311" y="4308153"/>
            <a:ext cx="1257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Addressed to Brutus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D2A0B68-AF79-47D2-B967-4B4E97D03E8D}"/>
              </a:ext>
            </a:extLst>
          </p:cNvPr>
          <p:cNvSpPr txBox="1"/>
          <p:nvPr/>
        </p:nvSpPr>
        <p:spPr>
          <a:xfrm>
            <a:off x="6070606" y="5298635"/>
            <a:ext cx="2288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Civil War</a:t>
            </a:r>
          </a:p>
        </p:txBody>
      </p:sp>
      <p:pic>
        <p:nvPicPr>
          <p:cNvPr id="34" name="Graphic 33" descr="Line Arrow: Straight">
            <a:extLst>
              <a:ext uri="{FF2B5EF4-FFF2-40B4-BE49-F238E27FC236}">
                <a16:creationId xmlns:a16="http://schemas.microsoft.com/office/drawing/2014/main" id="{C848EBD7-0D47-4F87-AFC9-D13A94E5DB8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7861179">
            <a:off x="6858092" y="5577255"/>
            <a:ext cx="522867" cy="464684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3B8F4CB2-90BF-4821-8CDE-F11C96F209FD}"/>
              </a:ext>
            </a:extLst>
          </p:cNvPr>
          <p:cNvSpPr txBox="1"/>
          <p:nvPr/>
        </p:nvSpPr>
        <p:spPr>
          <a:xfrm>
            <a:off x="6814597" y="1941233"/>
            <a:ext cx="21239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7 months before the assassination of Caesar</a:t>
            </a:r>
          </a:p>
        </p:txBody>
      </p:sp>
      <p:pic>
        <p:nvPicPr>
          <p:cNvPr id="36" name="Graphic 35" descr="Line Arrow: Slight curve">
            <a:extLst>
              <a:ext uri="{FF2B5EF4-FFF2-40B4-BE49-F238E27FC236}">
                <a16:creationId xmlns:a16="http://schemas.microsoft.com/office/drawing/2014/main" id="{B1A80137-2ABF-4801-9276-0489848A8D3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 rot="14966824" flipV="1">
            <a:off x="7722436" y="2718301"/>
            <a:ext cx="1090217" cy="1120843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5FDA7674-2AAD-4BC8-9F65-1C9C62FB872A}"/>
              </a:ext>
            </a:extLst>
          </p:cNvPr>
          <p:cNvSpPr txBox="1"/>
          <p:nvPr/>
        </p:nvSpPr>
        <p:spPr>
          <a:xfrm>
            <a:off x="5794393" y="5941219"/>
            <a:ext cx="20821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Sided with Pompey, who was defeated and died.</a:t>
            </a:r>
          </a:p>
        </p:txBody>
      </p:sp>
      <p:pic>
        <p:nvPicPr>
          <p:cNvPr id="38" name="Graphic 37" descr="Line Arrow: Straight">
            <a:extLst>
              <a:ext uri="{FF2B5EF4-FFF2-40B4-BE49-F238E27FC236}">
                <a16:creationId xmlns:a16="http://schemas.microsoft.com/office/drawing/2014/main" id="{4677CC2E-B4F1-44C8-8631-6C401FD49E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4068597">
            <a:off x="9904471" y="5256312"/>
            <a:ext cx="710890" cy="710890"/>
          </a:xfrm>
          <a:prstGeom prst="rect">
            <a:avLst/>
          </a:prstGeom>
        </p:spPr>
      </p:pic>
      <p:pic>
        <p:nvPicPr>
          <p:cNvPr id="42" name="Graphic 41" descr="Line Arrow: Counterclockwise curve">
            <a:extLst>
              <a:ext uri="{FF2B5EF4-FFF2-40B4-BE49-F238E27FC236}">
                <a16:creationId xmlns:a16="http://schemas.microsoft.com/office/drawing/2014/main" id="{D550E1CE-2438-49B7-A380-D1A88F01FC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1199819" flipH="1">
            <a:off x="2546352" y="3920683"/>
            <a:ext cx="1850139" cy="1948666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EDE9D29B-36F1-4299-ADE1-1188485E21C5}"/>
              </a:ext>
            </a:extLst>
          </p:cNvPr>
          <p:cNvSpPr txBox="1"/>
          <p:nvPr/>
        </p:nvSpPr>
        <p:spPr>
          <a:xfrm>
            <a:off x="8511555" y="5771793"/>
            <a:ext cx="34868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Uncertain times – many big questions about the nature of government and the Republic </a:t>
            </a:r>
          </a:p>
        </p:txBody>
      </p:sp>
      <p:pic>
        <p:nvPicPr>
          <p:cNvPr id="45" name="Graphic 44" descr="Line Arrow: Straight">
            <a:extLst>
              <a:ext uri="{FF2B5EF4-FFF2-40B4-BE49-F238E27FC236}">
                <a16:creationId xmlns:a16="http://schemas.microsoft.com/office/drawing/2014/main" id="{5D729A11-EA89-44B4-BE29-345237A2684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3515174">
            <a:off x="3846396" y="3598186"/>
            <a:ext cx="1195726" cy="1123692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CCD5C2B1-3200-46CD-96B0-7ACB5AD0A09E}"/>
              </a:ext>
            </a:extLst>
          </p:cNvPr>
          <p:cNvSpPr txBox="1"/>
          <p:nvPr/>
        </p:nvSpPr>
        <p:spPr>
          <a:xfrm>
            <a:off x="9516227" y="2384661"/>
            <a:ext cx="2288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Personal context </a:t>
            </a:r>
          </a:p>
        </p:txBody>
      </p:sp>
      <p:pic>
        <p:nvPicPr>
          <p:cNvPr id="48" name="Graphic 47" descr="Line Arrow: Straight">
            <a:extLst>
              <a:ext uri="{FF2B5EF4-FFF2-40B4-BE49-F238E27FC236}">
                <a16:creationId xmlns:a16="http://schemas.microsoft.com/office/drawing/2014/main" id="{EC07E223-220E-42A6-8DD3-B21554B7786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8627058">
            <a:off x="9788896" y="2708489"/>
            <a:ext cx="522867" cy="464684"/>
          </a:xfrm>
          <a:prstGeom prst="rect">
            <a:avLst/>
          </a:prstGeom>
        </p:spPr>
      </p:pic>
      <p:pic>
        <p:nvPicPr>
          <p:cNvPr id="49" name="Graphic 48" descr="Line Arrow: Straight">
            <a:extLst>
              <a:ext uri="{FF2B5EF4-FFF2-40B4-BE49-F238E27FC236}">
                <a16:creationId xmlns:a16="http://schemas.microsoft.com/office/drawing/2014/main" id="{7C5BF933-36EE-4B06-8EE4-B36F7153C84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5400000">
            <a:off x="10568769" y="2036167"/>
            <a:ext cx="522867" cy="464684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A128CCF3-ACE0-4FFE-9591-406CFA2CB0B3}"/>
              </a:ext>
            </a:extLst>
          </p:cNvPr>
          <p:cNvSpPr txBox="1"/>
          <p:nvPr/>
        </p:nvSpPr>
        <p:spPr>
          <a:xfrm>
            <a:off x="8413370" y="3015626"/>
            <a:ext cx="2288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Death of beloved Daughter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B255FE3-AC90-4991-BA53-2818272B3C85}"/>
              </a:ext>
            </a:extLst>
          </p:cNvPr>
          <p:cNvSpPr txBox="1"/>
          <p:nvPr/>
        </p:nvSpPr>
        <p:spPr>
          <a:xfrm>
            <a:off x="9685772" y="1411541"/>
            <a:ext cx="2288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Withdrawal from public life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CE531112-05EE-4F72-948D-685D1320E99C}"/>
              </a:ext>
            </a:extLst>
          </p:cNvPr>
          <p:cNvSpPr txBox="1"/>
          <p:nvPr/>
        </p:nvSpPr>
        <p:spPr>
          <a:xfrm>
            <a:off x="4383733" y="4438782"/>
            <a:ext cx="2288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Philosophical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contempories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B810D17-657F-4DDA-8AA4-AEB1049A56D2}"/>
              </a:ext>
            </a:extLst>
          </p:cNvPr>
          <p:cNvSpPr/>
          <p:nvPr/>
        </p:nvSpPr>
        <p:spPr>
          <a:xfrm>
            <a:off x="814052" y="6450143"/>
            <a:ext cx="158466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a typeface="Calibri" panose="020F0502020204030204" pitchFamily="34" charset="0"/>
              </a:rPr>
              <a:t>(Beard 2015: 287; 568)</a:t>
            </a:r>
            <a:endParaRPr lang="en-GB" sz="1200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FF3ED324-AE86-4FFE-845D-77B9342C0D0F}"/>
              </a:ext>
            </a:extLst>
          </p:cNvPr>
          <p:cNvSpPr/>
          <p:nvPr/>
        </p:nvSpPr>
        <p:spPr>
          <a:xfrm>
            <a:off x="2351306" y="6450142"/>
            <a:ext cx="112011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a typeface="Calibri" panose="020F0502020204030204" pitchFamily="34" charset="0"/>
              </a:rPr>
              <a:t>(Scullard 1983)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05699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8" grpId="0"/>
      <p:bldP spid="20" grpId="0"/>
      <p:bldP spid="30" grpId="0"/>
      <p:bldP spid="32" grpId="0"/>
      <p:bldP spid="33" grpId="0"/>
      <p:bldP spid="35" grpId="0"/>
      <p:bldP spid="37" grpId="0"/>
      <p:bldP spid="44" grpId="0"/>
      <p:bldP spid="47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C9203-2AAC-E943-9D36-DA5FCA4D8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Cicero’s </a:t>
            </a:r>
            <a:r>
              <a:rPr lang="en-GB" i="1" dirty="0"/>
              <a:t>De Finibus et Malorum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C9DB7-10B1-2449-9399-EB1F65A0C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13803"/>
            <a:ext cx="10178322" cy="3593591"/>
          </a:xfrm>
        </p:spPr>
        <p:txBody>
          <a:bodyPr/>
          <a:lstStyle/>
          <a:p>
            <a:r>
              <a:rPr lang="en-GB" dirty="0"/>
              <a:t>Date written: Summer 45BC</a:t>
            </a:r>
          </a:p>
          <a:p>
            <a:r>
              <a:rPr lang="en-GB" dirty="0"/>
              <a:t>Name meaning – “About the Ends of Goods and Evils”</a:t>
            </a:r>
          </a:p>
          <a:p>
            <a:r>
              <a:rPr lang="en-GB" dirty="0"/>
              <a:t>Very technical text – leading to its unpopularity among scholars</a:t>
            </a:r>
          </a:p>
          <a:p>
            <a:r>
              <a:rPr lang="en-GB" dirty="0"/>
              <a:t>A treaty discussing the three major philosophic schools’ ethical systems:</a:t>
            </a:r>
          </a:p>
          <a:p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30385BB-32D2-4254-9803-50637F8ADCBF}"/>
              </a:ext>
            </a:extLst>
          </p:cNvPr>
          <p:cNvSpPr/>
          <p:nvPr/>
        </p:nvSpPr>
        <p:spPr>
          <a:xfrm>
            <a:off x="3558782" y="3249889"/>
            <a:ext cx="2208628" cy="1927274"/>
          </a:xfrm>
          <a:prstGeom prst="ellips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BK I – II – Epicurean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747E5F1-A6F8-4DFD-A6B7-931DE97A42F6}"/>
              </a:ext>
            </a:extLst>
          </p:cNvPr>
          <p:cNvSpPr/>
          <p:nvPr/>
        </p:nvSpPr>
        <p:spPr>
          <a:xfrm>
            <a:off x="6155615" y="3601481"/>
            <a:ext cx="2208628" cy="192727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BK III – IV - Stoic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54D473C-0C36-48A9-8D87-D340A337FE3A}"/>
              </a:ext>
            </a:extLst>
          </p:cNvPr>
          <p:cNvSpPr/>
          <p:nvPr/>
        </p:nvSpPr>
        <p:spPr>
          <a:xfrm>
            <a:off x="8822788" y="3249990"/>
            <a:ext cx="2208628" cy="1927274"/>
          </a:xfrm>
          <a:prstGeom prst="ellips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BK V – VI – The Academy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216C3FF-D240-4A03-A81B-36F84DE22CBB}"/>
              </a:ext>
            </a:extLst>
          </p:cNvPr>
          <p:cNvSpPr txBox="1">
            <a:spLocks/>
          </p:cNvSpPr>
          <p:nvPr/>
        </p:nvSpPr>
        <p:spPr>
          <a:xfrm>
            <a:off x="1066454" y="5698372"/>
            <a:ext cx="10178322" cy="1159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Three separate dialogues all with their own spokesperson, each split into two books</a:t>
            </a:r>
          </a:p>
          <a:p>
            <a:r>
              <a:rPr lang="en-GB" dirty="0"/>
              <a:t>One book to expound, the other to criticise</a:t>
            </a:r>
          </a:p>
          <a:p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3CDF0BE-4AB1-4FC8-932B-5B83FDC8A620}"/>
              </a:ext>
            </a:extLst>
          </p:cNvPr>
          <p:cNvSpPr/>
          <p:nvPr/>
        </p:nvSpPr>
        <p:spPr>
          <a:xfrm>
            <a:off x="1091226" y="3601481"/>
            <a:ext cx="2208628" cy="192727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Prologue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7D37645-A3D5-45D1-B261-D89DD48D971C}"/>
              </a:ext>
            </a:extLst>
          </p:cNvPr>
          <p:cNvSpPr/>
          <p:nvPr/>
        </p:nvSpPr>
        <p:spPr>
          <a:xfrm>
            <a:off x="9927102" y="6488668"/>
            <a:ext cx="118519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a typeface="Calibri" panose="020F0502020204030204" pitchFamily="34" charset="0"/>
              </a:rPr>
              <a:t>(Wright 1991:2)</a:t>
            </a:r>
            <a:endParaRPr lang="en-GB" sz="12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595B821-F54D-4DDE-9EF9-0984B39291C3}"/>
              </a:ext>
            </a:extLst>
          </p:cNvPr>
          <p:cNvSpPr/>
          <p:nvPr/>
        </p:nvSpPr>
        <p:spPr>
          <a:xfrm>
            <a:off x="9933560" y="6183405"/>
            <a:ext cx="121700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a typeface="Calibri" panose="020F0502020204030204" pitchFamily="34" charset="0"/>
              </a:rPr>
              <a:t>(Rackham 1961)</a:t>
            </a:r>
            <a:endParaRPr lang="en-GB" sz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F6122F-AEE0-4D0E-83F8-A365C3461F23}"/>
              </a:ext>
            </a:extLst>
          </p:cNvPr>
          <p:cNvSpPr/>
          <p:nvPr/>
        </p:nvSpPr>
        <p:spPr>
          <a:xfrm>
            <a:off x="8863395" y="6506069"/>
            <a:ext cx="167866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ea typeface="Calibri" panose="020F0502020204030204" pitchFamily="34" charset="0"/>
              </a:rPr>
              <a:t>(Powell 1995:1)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17371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build="p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502C0-0D5B-8547-AAD5-6AA77F93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5132" y="1636597"/>
            <a:ext cx="8187071" cy="406462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Why look at the </a:t>
            </a:r>
            <a:r>
              <a:rPr lang="en-US" i="1" dirty="0"/>
              <a:t>De Finibus </a:t>
            </a:r>
            <a:r>
              <a:rPr lang="en-US" dirty="0"/>
              <a:t>in a political context?</a:t>
            </a:r>
          </a:p>
        </p:txBody>
      </p:sp>
    </p:spTree>
    <p:extLst>
      <p:ext uri="{BB962C8B-B14F-4D97-AF65-F5344CB8AC3E}">
        <p14:creationId xmlns:p14="http://schemas.microsoft.com/office/powerpoint/2010/main" val="2565125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502C0-0D5B-8547-AAD5-6AA77F931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2668D-034D-954D-8490-409BA750B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424350"/>
            <a:ext cx="10178322" cy="549598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i="1" dirty="0"/>
              <a:t>De Finibus </a:t>
            </a:r>
            <a:r>
              <a:rPr lang="en-US" dirty="0"/>
              <a:t>is a highly technical and elaborate work of pure philosophical ethics.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2F8EF54-2C09-408C-9E27-EAA1C23A081B}"/>
              </a:ext>
            </a:extLst>
          </p:cNvPr>
          <p:cNvSpPr txBox="1">
            <a:spLocks/>
          </p:cNvSpPr>
          <p:nvPr/>
        </p:nvSpPr>
        <p:spPr>
          <a:xfrm>
            <a:off x="2039469" y="1973947"/>
            <a:ext cx="8089270" cy="8395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dirty="0"/>
              <a:t>Why would this be political?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B85327-880E-45BA-ACEF-52799E8FE498}"/>
              </a:ext>
            </a:extLst>
          </p:cNvPr>
          <p:cNvSpPr txBox="1">
            <a:spLocks/>
          </p:cNvSpPr>
          <p:nvPr/>
        </p:nvSpPr>
        <p:spPr>
          <a:xfrm>
            <a:off x="1251678" y="2697954"/>
            <a:ext cx="8511300" cy="33230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Cicero originally approached Greek philosophy with the intention of getting a well-rounded liberal education to enrich his future political career </a:t>
            </a:r>
          </a:p>
          <a:p>
            <a:r>
              <a:rPr lang="en-US" dirty="0"/>
              <a:t>For example: to be able to round out his oratory with philosophical themes</a:t>
            </a:r>
          </a:p>
          <a:p>
            <a:r>
              <a:rPr lang="en-US" dirty="0"/>
              <a:t>Cicero’s early studies of philosophy did turn into a genuine love for it</a:t>
            </a:r>
          </a:p>
          <a:p>
            <a:r>
              <a:rPr lang="en-US" dirty="0"/>
              <a:t>But for Cicero, whilst he had a clear love for it, to write philosophy was a political act – subconsciously or consciously</a:t>
            </a:r>
          </a:p>
          <a:p>
            <a:r>
              <a:rPr lang="en-US" i="1" dirty="0"/>
              <a:t>De Finibus </a:t>
            </a:r>
            <a:r>
              <a:rPr lang="en-US" dirty="0"/>
              <a:t>preface – last service to the Roman people, by Latinizing Greek philosophic ethical theory. </a:t>
            </a:r>
            <a:endParaRPr lang="en-US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668599-D4E3-4913-903E-C41B7CC9BD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1386" y="3218464"/>
            <a:ext cx="2094776" cy="3144129"/>
          </a:xfrm>
          <a:prstGeom prst="rect">
            <a:avLst/>
          </a:prstGeom>
        </p:spPr>
      </p:pic>
      <p:pic>
        <p:nvPicPr>
          <p:cNvPr id="8" name="Graphic 7" descr="Scales of Justice">
            <a:extLst>
              <a:ext uri="{FF2B5EF4-FFF2-40B4-BE49-F238E27FC236}">
                <a16:creationId xmlns:a16="http://schemas.microsoft.com/office/drawing/2014/main" id="{72C45AFA-E650-4DC5-A1AC-AC4DBF1668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23147" y="40765"/>
            <a:ext cx="1339145" cy="133914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5DF4B91-61CE-4828-937A-80A3CD593AEE}"/>
              </a:ext>
            </a:extLst>
          </p:cNvPr>
          <p:cNvSpPr txBox="1"/>
          <p:nvPr/>
        </p:nvSpPr>
        <p:spPr>
          <a:xfrm>
            <a:off x="9981029" y="6468348"/>
            <a:ext cx="2281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Schmidt 1979: 115</a:t>
            </a:r>
          </a:p>
        </p:txBody>
      </p:sp>
    </p:spTree>
    <p:extLst>
      <p:ext uri="{BB962C8B-B14F-4D97-AF65-F5344CB8AC3E}">
        <p14:creationId xmlns:p14="http://schemas.microsoft.com/office/powerpoint/2010/main" val="2537633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32E71-B965-AE4C-9353-575DF7D63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cicero?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8A414-4371-A74C-9D76-E7C9E8C3D3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230925"/>
            <a:ext cx="10178322" cy="1399734"/>
          </a:xfrm>
        </p:spPr>
        <p:txBody>
          <a:bodyPr/>
          <a:lstStyle/>
          <a:p>
            <a:r>
              <a:rPr lang="en-US" dirty="0"/>
              <a:t>As the </a:t>
            </a:r>
            <a:r>
              <a:rPr lang="en-US" i="1" dirty="0"/>
              <a:t>De Finibus </a:t>
            </a:r>
            <a:r>
              <a:rPr lang="en-US" dirty="0"/>
              <a:t>is a work of systematic collation and translation, Cicero has been viewed as a “blundering corrupter of the presumably faultless Greek originals” </a:t>
            </a:r>
          </a:p>
          <a:p>
            <a:r>
              <a:rPr lang="en-US" dirty="0"/>
              <a:t>  Not the only Roman to attempt to Latinise Hellenistic philosophy: 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71AA7A2-89FE-4BF1-AC79-ED75352A88C8}"/>
              </a:ext>
            </a:extLst>
          </p:cNvPr>
          <p:cNvSpPr/>
          <p:nvPr/>
        </p:nvSpPr>
        <p:spPr>
          <a:xfrm>
            <a:off x="4482506" y="2630659"/>
            <a:ext cx="2208628" cy="192727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M. Iunius Brutus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B977855-7810-49CC-99F9-4A9763C04054}"/>
              </a:ext>
            </a:extLst>
          </p:cNvPr>
          <p:cNvSpPr/>
          <p:nvPr/>
        </p:nvSpPr>
        <p:spPr>
          <a:xfrm>
            <a:off x="9221372" y="2312963"/>
            <a:ext cx="2208628" cy="192727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M. Terentius Varro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B4F4D4-A8C9-44D5-A1D0-3773AFC761AA}"/>
              </a:ext>
            </a:extLst>
          </p:cNvPr>
          <p:cNvSpPr/>
          <p:nvPr/>
        </p:nvSpPr>
        <p:spPr>
          <a:xfrm>
            <a:off x="6956427" y="3123280"/>
            <a:ext cx="2208628" cy="1927274"/>
          </a:xfrm>
          <a:prstGeom prst="ellipse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P. Nigidius Figulus</a:t>
            </a:r>
          </a:p>
        </p:txBody>
      </p:sp>
      <p:pic>
        <p:nvPicPr>
          <p:cNvPr id="3074" name="Picture 2" descr="Image result for cicero">
            <a:extLst>
              <a:ext uri="{FF2B5EF4-FFF2-40B4-BE49-F238E27FC236}">
                <a16:creationId xmlns:a16="http://schemas.microsoft.com/office/drawing/2014/main" id="{F1C05BB6-980D-4A99-A5EB-747D2F5EEB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0" r="12401"/>
          <a:stretch/>
        </p:blipFill>
        <p:spPr bwMode="auto">
          <a:xfrm>
            <a:off x="1279813" y="4712677"/>
            <a:ext cx="2965067" cy="193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FBF8F3-6303-482E-8E46-0503F911960B}"/>
              </a:ext>
            </a:extLst>
          </p:cNvPr>
          <p:cNvSpPr txBox="1"/>
          <p:nvPr/>
        </p:nvSpPr>
        <p:spPr>
          <a:xfrm>
            <a:off x="9798149" y="6493095"/>
            <a:ext cx="2281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Schmidt 1979: 118-120</a:t>
            </a:r>
          </a:p>
        </p:txBody>
      </p:sp>
      <p:sp>
        <p:nvSpPr>
          <p:cNvPr id="7" name="AutoShape 4" descr="Image result for cicero">
            <a:extLst>
              <a:ext uri="{FF2B5EF4-FFF2-40B4-BE49-F238E27FC236}">
                <a16:creationId xmlns:a16="http://schemas.microsoft.com/office/drawing/2014/main" id="{2DD2779C-30F5-4875-A89C-4631B7D75F4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8" name="Picture 6" descr="Image result for cicero">
            <a:extLst>
              <a:ext uri="{FF2B5EF4-FFF2-40B4-BE49-F238E27FC236}">
                <a16:creationId xmlns:a16="http://schemas.microsoft.com/office/drawing/2014/main" id="{2C95DD5D-361F-470E-BEF2-D78417AE1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559" y="2505113"/>
            <a:ext cx="1790718" cy="215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Graphic 15" descr="Brain in head">
            <a:extLst>
              <a:ext uri="{FF2B5EF4-FFF2-40B4-BE49-F238E27FC236}">
                <a16:creationId xmlns:a16="http://schemas.microsoft.com/office/drawing/2014/main" id="{E3D70321-D4D1-470D-901D-05EB0C39BB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67860" y="155863"/>
            <a:ext cx="1037920" cy="1037920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01960F2-5851-45AA-BA3F-B10D15414174}"/>
              </a:ext>
            </a:extLst>
          </p:cNvPr>
          <p:cNvSpPr txBox="1">
            <a:spLocks/>
          </p:cNvSpPr>
          <p:nvPr/>
        </p:nvSpPr>
        <p:spPr>
          <a:xfrm>
            <a:off x="4496574" y="5067890"/>
            <a:ext cx="7306220" cy="139973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Cultural importance of the dedication that links Varro and especially Brutus to Cicero </a:t>
            </a:r>
          </a:p>
          <a:p>
            <a:r>
              <a:rPr lang="en-US" dirty="0"/>
              <a:t>This circle is responsible for the attempted introduction of Greek philosophy into Roman society </a:t>
            </a:r>
          </a:p>
        </p:txBody>
      </p:sp>
    </p:spTree>
    <p:extLst>
      <p:ext uri="{BB962C8B-B14F-4D97-AF65-F5344CB8AC3E}">
        <p14:creationId xmlns:p14="http://schemas.microsoft.com/office/powerpoint/2010/main" val="908165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6E244-3C0B-3844-9B50-70BCAD87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41" y="410523"/>
            <a:ext cx="10733996" cy="1492132"/>
          </a:xfrm>
        </p:spPr>
        <p:txBody>
          <a:bodyPr>
            <a:normAutofit fontScale="90000"/>
          </a:bodyPr>
          <a:lstStyle/>
          <a:p>
            <a:r>
              <a:rPr lang="en-GB" dirty="0"/>
              <a:t>Schmidt’s Rules for the placing Cicero’s philosophy into any context: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3283C-5EE6-A54B-87D7-164159A2B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88587"/>
            <a:ext cx="8006939" cy="4357468"/>
          </a:xfrm>
        </p:spPr>
        <p:txBody>
          <a:bodyPr>
            <a:normAutofit lnSpcReduction="10000"/>
          </a:bodyPr>
          <a:lstStyle/>
          <a:p>
            <a:pPr marL="457200" indent="-457200" rtl="0" fontAlgn="ctr">
              <a:buFont typeface="+mj-lt"/>
              <a:buAutoNum type="arabicParenR"/>
            </a:pPr>
            <a:r>
              <a:rPr lang="en-GB" sz="2800" b="0" i="0" dirty="0">
                <a:effectLst/>
              </a:rPr>
              <a:t>Autobiographical conditions</a:t>
            </a:r>
          </a:p>
          <a:p>
            <a:pPr marL="457200" indent="-457200" rtl="0" fontAlgn="ctr">
              <a:buFont typeface="+mj-lt"/>
              <a:buAutoNum type="arabicParenR"/>
            </a:pPr>
            <a:r>
              <a:rPr lang="en-GB" sz="2800" b="0" i="0" dirty="0">
                <a:effectLst/>
              </a:rPr>
              <a:t>Who else tried to romanise Greek philosophy </a:t>
            </a:r>
          </a:p>
          <a:p>
            <a:pPr marL="457200" indent="-457200" rtl="0" fontAlgn="ctr">
              <a:buFont typeface="+mj-lt"/>
              <a:buAutoNum type="arabicParenR"/>
            </a:pPr>
            <a:r>
              <a:rPr lang="en-GB" sz="2800" b="0" i="0" dirty="0">
                <a:effectLst/>
              </a:rPr>
              <a:t>In what ways is his philosophical approach different from that of his contemporaries</a:t>
            </a:r>
          </a:p>
          <a:p>
            <a:pPr marL="457200" indent="-457200" rtl="0" fontAlgn="ctr">
              <a:buFont typeface="+mj-lt"/>
              <a:buAutoNum type="arabicParenR"/>
            </a:pPr>
            <a:r>
              <a:rPr lang="en-GB" sz="2800" b="0" i="0" dirty="0">
                <a:effectLst/>
              </a:rPr>
              <a:t>How does he deal with prejudices and reasoned criticism</a:t>
            </a:r>
          </a:p>
          <a:p>
            <a:pPr marL="457200" indent="-457200" rtl="0" fontAlgn="ctr">
              <a:buFont typeface="+mj-lt"/>
              <a:buAutoNum type="arabicParenR"/>
            </a:pPr>
            <a:r>
              <a:rPr lang="en-GB" sz="2800" b="0" i="0" dirty="0">
                <a:effectLst/>
              </a:rPr>
              <a:t>How does he tackle the literary task of communicating his philosophical teaching and tenets?</a:t>
            </a:r>
          </a:p>
          <a:p>
            <a:endParaRPr lang="en-US" dirty="0"/>
          </a:p>
        </p:txBody>
      </p:sp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0464F4F2-EC86-42D6-A671-EBEF2B9DE8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60631" y="192951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1748FAB-B698-4713-9273-C98046199C61}"/>
              </a:ext>
            </a:extLst>
          </p:cNvPr>
          <p:cNvSpPr txBox="1"/>
          <p:nvPr/>
        </p:nvSpPr>
        <p:spPr>
          <a:xfrm>
            <a:off x="414998" y="6550223"/>
            <a:ext cx="2281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Schmidt 1979: 115</a:t>
            </a:r>
          </a:p>
        </p:txBody>
      </p:sp>
      <p:pic>
        <p:nvPicPr>
          <p:cNvPr id="1026" name="Picture 2" descr="Image result for cicero politics">
            <a:extLst>
              <a:ext uri="{FF2B5EF4-FFF2-40B4-BE49-F238E27FC236}">
                <a16:creationId xmlns:a16="http://schemas.microsoft.com/office/drawing/2014/main" id="{BD8AC1C4-6E2C-47A9-AE65-3904AB22EA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8617" y="4938616"/>
            <a:ext cx="2518427" cy="176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icero politics">
            <a:extLst>
              <a:ext uri="{FF2B5EF4-FFF2-40B4-BE49-F238E27FC236}">
                <a16:creationId xmlns:a16="http://schemas.microsoft.com/office/drawing/2014/main" id="{7586F8E9-6400-482A-B0C4-AA3AC56CD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6949" y="1710357"/>
            <a:ext cx="2440888" cy="313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392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 title="scalloped circle">
            <a:extLst>
              <a:ext uri="{FF2B5EF4-FFF2-40B4-BE49-F238E27FC236}">
                <a16:creationId xmlns:a16="http://schemas.microsoft.com/office/drawing/2014/main" id="{B217C2AD-51B4-40CE-A71F-F5D3F846D9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Rectangle 10" title="left edge border">
            <a:extLst>
              <a:ext uri="{FF2B5EF4-FFF2-40B4-BE49-F238E27FC236}">
                <a16:creationId xmlns:a16="http://schemas.microsoft.com/office/drawing/2014/main" id="{6F1BF92E-23CF-4BFE-9E1F-C359BACFA3C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DFEFC0-99B4-4D27-9168-1B2F659A34B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2C20081-2005-4B05-BEA4-EB8D4C90A35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8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36C85-EB1E-4C4A-81AF-482D8EDF9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523" y="5449151"/>
            <a:ext cx="10318418" cy="5238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spc="800" dirty="0">
                <a:solidFill>
                  <a:srgbClr val="2A1A00"/>
                </a:solidFill>
              </a:rPr>
              <a:t>Cicero’s political timeline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60A81BAE-A51A-4223-A583-F2A86BEF9667}"/>
              </a:ext>
            </a:extLst>
          </p:cNvPr>
          <p:cNvSpPr/>
          <p:nvPr/>
        </p:nvSpPr>
        <p:spPr>
          <a:xfrm>
            <a:off x="283463" y="2147437"/>
            <a:ext cx="11730345" cy="703385"/>
          </a:xfrm>
          <a:prstGeom prst="rightArrow">
            <a:avLst>
              <a:gd name="adj1" fmla="val 22000"/>
              <a:gd name="adj2" fmla="val 64000"/>
            </a:avLst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34E5B99-9FD1-4941-9225-A5D618ECC5F1}"/>
              </a:ext>
            </a:extLst>
          </p:cNvPr>
          <p:cNvCxnSpPr>
            <a:cxnSpLocks/>
          </p:cNvCxnSpPr>
          <p:nvPr/>
        </p:nvCxnSpPr>
        <p:spPr>
          <a:xfrm flipV="1">
            <a:off x="1266092" y="1135804"/>
            <a:ext cx="0" cy="124163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A028C318-25F7-4CD1-B6B6-B79D86961DD0}"/>
              </a:ext>
            </a:extLst>
          </p:cNvPr>
          <p:cNvSpPr txBox="1"/>
          <p:nvPr/>
        </p:nvSpPr>
        <p:spPr>
          <a:xfrm>
            <a:off x="3212734" y="1310603"/>
            <a:ext cx="2141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Exiled – 58BC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7847176-E109-47A9-83F3-44311FA80EB3}"/>
              </a:ext>
            </a:extLst>
          </p:cNvPr>
          <p:cNvSpPr txBox="1"/>
          <p:nvPr/>
        </p:nvSpPr>
        <p:spPr>
          <a:xfrm>
            <a:off x="9395542" y="3134673"/>
            <a:ext cx="26182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Death ordered by Second Triumvirate – 43BC BC;  Aged 63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CF49FE-6E56-4C11-8AF8-8525B4945FA3}"/>
              </a:ext>
            </a:extLst>
          </p:cNvPr>
          <p:cNvSpPr txBox="1"/>
          <p:nvPr/>
        </p:nvSpPr>
        <p:spPr>
          <a:xfrm>
            <a:off x="21644" y="304807"/>
            <a:ext cx="23440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First case, </a:t>
            </a:r>
            <a:r>
              <a:rPr lang="en-GB" sz="2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 Quinctio – </a:t>
            </a: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81BC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01D3832-87EA-4A8E-B1EE-2541D022067D}"/>
              </a:ext>
            </a:extLst>
          </p:cNvPr>
          <p:cNvCxnSpPr>
            <a:cxnSpLocks/>
          </p:cNvCxnSpPr>
          <p:nvPr/>
        </p:nvCxnSpPr>
        <p:spPr>
          <a:xfrm flipV="1">
            <a:off x="1854590" y="2679495"/>
            <a:ext cx="0" cy="78779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AFD0CD18-1990-4F98-A4F5-A89A9D39751A}"/>
              </a:ext>
            </a:extLst>
          </p:cNvPr>
          <p:cNvSpPr txBox="1"/>
          <p:nvPr/>
        </p:nvSpPr>
        <p:spPr>
          <a:xfrm>
            <a:off x="597413" y="3467286"/>
            <a:ext cx="23440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Elected </a:t>
            </a:r>
            <a:r>
              <a:rPr lang="en-GB" sz="2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Quaestor </a:t>
            </a: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 Sicily</a:t>
            </a:r>
            <a:r>
              <a:rPr lang="en-GB" sz="2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qualifies to sit in the senate</a:t>
            </a:r>
            <a:r>
              <a:rPr lang="en-GB" sz="2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– </a:t>
            </a: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75BC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BD89F2F-30C0-47E5-9114-358CDF122574}"/>
              </a:ext>
            </a:extLst>
          </p:cNvPr>
          <p:cNvCxnSpPr>
            <a:cxnSpLocks/>
          </p:cNvCxnSpPr>
          <p:nvPr/>
        </p:nvCxnSpPr>
        <p:spPr>
          <a:xfrm flipV="1">
            <a:off x="2934125" y="1798303"/>
            <a:ext cx="0" cy="54871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A6109F9F-10CB-4A14-A0E8-9576679B096F}"/>
              </a:ext>
            </a:extLst>
          </p:cNvPr>
          <p:cNvSpPr txBox="1"/>
          <p:nvPr/>
        </p:nvSpPr>
        <p:spPr>
          <a:xfrm>
            <a:off x="2009425" y="588638"/>
            <a:ext cx="1711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Elected </a:t>
            </a:r>
            <a:r>
              <a:rPr lang="en-GB" sz="2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praetor – </a:t>
            </a: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67BC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EEEB55E-35BB-456B-AF62-5E40D2ED46EF}"/>
              </a:ext>
            </a:extLst>
          </p:cNvPr>
          <p:cNvSpPr txBox="1"/>
          <p:nvPr/>
        </p:nvSpPr>
        <p:spPr>
          <a:xfrm>
            <a:off x="2407768" y="3245548"/>
            <a:ext cx="19689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Consulship; Catiline conspiracy</a:t>
            </a:r>
            <a:r>
              <a:rPr lang="en-GB" sz="2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– </a:t>
            </a:r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63BC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6C662DC-6E9B-495C-AA12-57AE87C776A9}"/>
              </a:ext>
            </a:extLst>
          </p:cNvPr>
          <p:cNvCxnSpPr>
            <a:cxnSpLocks/>
          </p:cNvCxnSpPr>
          <p:nvPr/>
        </p:nvCxnSpPr>
        <p:spPr>
          <a:xfrm flipV="1">
            <a:off x="3522625" y="2673737"/>
            <a:ext cx="0" cy="57181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8023481-C9E6-4A58-99E2-EA8EB67B3F1A}"/>
              </a:ext>
            </a:extLst>
          </p:cNvPr>
          <p:cNvCxnSpPr>
            <a:cxnSpLocks/>
          </p:cNvCxnSpPr>
          <p:nvPr/>
        </p:nvCxnSpPr>
        <p:spPr>
          <a:xfrm flipV="1">
            <a:off x="4217820" y="1798303"/>
            <a:ext cx="0" cy="54871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2BD508C4-5BE8-4D61-BD67-29361FF7E338}"/>
              </a:ext>
            </a:extLst>
          </p:cNvPr>
          <p:cNvSpPr txBox="1"/>
          <p:nvPr/>
        </p:nvSpPr>
        <p:spPr>
          <a:xfrm>
            <a:off x="3873480" y="3051788"/>
            <a:ext cx="19627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Returns from exile- 57BC  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CBFE376-29D8-4ABB-8329-54B503D89CD0}"/>
              </a:ext>
            </a:extLst>
          </p:cNvPr>
          <p:cNvCxnSpPr>
            <a:cxnSpLocks/>
          </p:cNvCxnSpPr>
          <p:nvPr/>
        </p:nvCxnSpPr>
        <p:spPr>
          <a:xfrm flipV="1">
            <a:off x="4803517" y="2663387"/>
            <a:ext cx="0" cy="495073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14933B49-25B8-4E3E-9F1B-B933121860F9}"/>
              </a:ext>
            </a:extLst>
          </p:cNvPr>
          <p:cNvSpPr txBox="1"/>
          <p:nvPr/>
        </p:nvSpPr>
        <p:spPr>
          <a:xfrm>
            <a:off x="4429686" y="62070"/>
            <a:ext cx="18127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Governor of Cilicia – 51-50BC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4772BF9A-C231-43FC-8757-5F121750908D}"/>
              </a:ext>
            </a:extLst>
          </p:cNvPr>
          <p:cNvCxnSpPr>
            <a:cxnSpLocks/>
          </p:cNvCxnSpPr>
          <p:nvPr/>
        </p:nvCxnSpPr>
        <p:spPr>
          <a:xfrm flipV="1">
            <a:off x="5353974" y="1245074"/>
            <a:ext cx="0" cy="102986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D0220DB9-54BC-48FD-A9A9-F1FA96C12189}"/>
              </a:ext>
            </a:extLst>
          </p:cNvPr>
          <p:cNvCxnSpPr>
            <a:cxnSpLocks/>
          </p:cNvCxnSpPr>
          <p:nvPr/>
        </p:nvCxnSpPr>
        <p:spPr>
          <a:xfrm flipV="1">
            <a:off x="6013475" y="2727658"/>
            <a:ext cx="0" cy="1402684"/>
          </a:xfrm>
          <a:prstGeom prst="line">
            <a:avLst/>
          </a:prstGeom>
          <a:ln w="762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>
            <a:extLst>
              <a:ext uri="{FF2B5EF4-FFF2-40B4-BE49-F238E27FC236}">
                <a16:creationId xmlns:a16="http://schemas.microsoft.com/office/drawing/2014/main" id="{C7557284-B4FD-4C95-AA56-038837CE31E4}"/>
              </a:ext>
            </a:extLst>
          </p:cNvPr>
          <p:cNvSpPr txBox="1"/>
          <p:nvPr/>
        </p:nvSpPr>
        <p:spPr>
          <a:xfrm>
            <a:off x="4939232" y="4130342"/>
            <a:ext cx="2352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Beginning of Civil War – 49BC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F1F55AE-EE30-43A9-9F08-77D4B8F931C5}"/>
              </a:ext>
            </a:extLst>
          </p:cNvPr>
          <p:cNvSpPr txBox="1"/>
          <p:nvPr/>
        </p:nvSpPr>
        <p:spPr>
          <a:xfrm>
            <a:off x="5758548" y="616714"/>
            <a:ext cx="15734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Joined Pompey in Greece – 49BC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AE5F6BA-5D52-48F6-8B65-93654CD6E72F}"/>
              </a:ext>
            </a:extLst>
          </p:cNvPr>
          <p:cNvCxnSpPr>
            <a:cxnSpLocks/>
          </p:cNvCxnSpPr>
          <p:nvPr/>
        </p:nvCxnSpPr>
        <p:spPr>
          <a:xfrm flipV="1">
            <a:off x="6522442" y="2077162"/>
            <a:ext cx="0" cy="27435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36D42A0-34AF-450C-84D5-8A978F4784EC}"/>
              </a:ext>
            </a:extLst>
          </p:cNvPr>
          <p:cNvCxnSpPr>
            <a:cxnSpLocks/>
          </p:cNvCxnSpPr>
          <p:nvPr/>
        </p:nvCxnSpPr>
        <p:spPr>
          <a:xfrm flipV="1">
            <a:off x="6994417" y="2655277"/>
            <a:ext cx="0" cy="274355"/>
          </a:xfrm>
          <a:prstGeom prst="line">
            <a:avLst/>
          </a:prstGeom>
          <a:ln w="762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id="{5CBC09DD-7DED-4343-8FE7-C7531CC5A152}"/>
              </a:ext>
            </a:extLst>
          </p:cNvPr>
          <p:cNvSpPr txBox="1"/>
          <p:nvPr/>
        </p:nvSpPr>
        <p:spPr>
          <a:xfrm>
            <a:off x="6016082" y="2849304"/>
            <a:ext cx="19847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Defeat of Pompey – 48BC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75BC9549-432F-403A-99B1-EB437563B6E7}"/>
              </a:ext>
            </a:extLst>
          </p:cNvPr>
          <p:cNvSpPr txBox="1"/>
          <p:nvPr/>
        </p:nvSpPr>
        <p:spPr>
          <a:xfrm>
            <a:off x="6960919" y="292259"/>
            <a:ext cx="20133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Allowed back to Italy – 47BC </a:t>
            </a: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150700F-ADCD-476D-9CE0-EA4E83B65198}"/>
              </a:ext>
            </a:extLst>
          </p:cNvPr>
          <p:cNvCxnSpPr>
            <a:cxnSpLocks/>
          </p:cNvCxnSpPr>
          <p:nvPr/>
        </p:nvCxnSpPr>
        <p:spPr>
          <a:xfrm flipV="1">
            <a:off x="7979361" y="1494364"/>
            <a:ext cx="0" cy="88307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398B4631-A59F-405E-A179-5B2442A799A6}"/>
              </a:ext>
            </a:extLst>
          </p:cNvPr>
          <p:cNvCxnSpPr>
            <a:cxnSpLocks/>
          </p:cNvCxnSpPr>
          <p:nvPr/>
        </p:nvCxnSpPr>
        <p:spPr>
          <a:xfrm flipH="1" flipV="1">
            <a:off x="8467935" y="2702790"/>
            <a:ext cx="17426" cy="863766"/>
          </a:xfrm>
          <a:prstGeom prst="line">
            <a:avLst/>
          </a:prstGeom>
          <a:ln w="762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8072911B-D5AC-4A66-881F-F6980F97FC80}"/>
              </a:ext>
            </a:extLst>
          </p:cNvPr>
          <p:cNvSpPr txBox="1"/>
          <p:nvPr/>
        </p:nvSpPr>
        <p:spPr>
          <a:xfrm>
            <a:off x="7644897" y="3567812"/>
            <a:ext cx="19721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Assassination of Caesar -44BC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BAFDB76-9DA0-4550-AF03-6204EEAB386A}"/>
              </a:ext>
            </a:extLst>
          </p:cNvPr>
          <p:cNvSpPr txBox="1"/>
          <p:nvPr/>
        </p:nvSpPr>
        <p:spPr>
          <a:xfrm>
            <a:off x="8763228" y="366241"/>
            <a:ext cx="23890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Delivers Philippics against Mark Antony – 44-43BC</a:t>
            </a:r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1FFC88CD-2434-4DE0-B757-D5C27BE3CA21}"/>
              </a:ext>
            </a:extLst>
          </p:cNvPr>
          <p:cNvCxnSpPr>
            <a:cxnSpLocks/>
          </p:cNvCxnSpPr>
          <p:nvPr/>
        </p:nvCxnSpPr>
        <p:spPr>
          <a:xfrm flipV="1">
            <a:off x="9930116" y="1935901"/>
            <a:ext cx="0" cy="411115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D708F47E-79C5-4905-9C94-F7B267D125AD}"/>
              </a:ext>
            </a:extLst>
          </p:cNvPr>
          <p:cNvCxnSpPr>
            <a:cxnSpLocks/>
          </p:cNvCxnSpPr>
          <p:nvPr/>
        </p:nvCxnSpPr>
        <p:spPr>
          <a:xfrm flipV="1">
            <a:off x="10593610" y="2663387"/>
            <a:ext cx="0" cy="58216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>
            <a:extLst>
              <a:ext uri="{FF2B5EF4-FFF2-40B4-BE49-F238E27FC236}">
                <a16:creationId xmlns:a16="http://schemas.microsoft.com/office/drawing/2014/main" id="{AA2B0BDD-2537-45F1-AE9D-28814D15506B}"/>
              </a:ext>
            </a:extLst>
          </p:cNvPr>
          <p:cNvSpPr txBox="1"/>
          <p:nvPr/>
        </p:nvSpPr>
        <p:spPr>
          <a:xfrm>
            <a:off x="-71817" y="2794908"/>
            <a:ext cx="13379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Born: 106BC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50945E68-A7E8-4A06-8323-C0DB27A773BF}"/>
              </a:ext>
            </a:extLst>
          </p:cNvPr>
          <p:cNvCxnSpPr>
            <a:cxnSpLocks/>
          </p:cNvCxnSpPr>
          <p:nvPr/>
        </p:nvCxnSpPr>
        <p:spPr>
          <a:xfrm flipV="1">
            <a:off x="650412" y="2627932"/>
            <a:ext cx="0" cy="28299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Rectangle 82">
            <a:extLst>
              <a:ext uri="{FF2B5EF4-FFF2-40B4-BE49-F238E27FC236}">
                <a16:creationId xmlns:a16="http://schemas.microsoft.com/office/drawing/2014/main" id="{174DA985-72F2-4A3F-9A87-19E3D8BA05E3}"/>
              </a:ext>
            </a:extLst>
          </p:cNvPr>
          <p:cNvSpPr/>
          <p:nvPr/>
        </p:nvSpPr>
        <p:spPr>
          <a:xfrm>
            <a:off x="0" y="6505870"/>
            <a:ext cx="176061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Haskell 1942; Beard 2015</a:t>
            </a:r>
          </a:p>
        </p:txBody>
      </p:sp>
    </p:spTree>
    <p:extLst>
      <p:ext uri="{BB962C8B-B14F-4D97-AF65-F5344CB8AC3E}">
        <p14:creationId xmlns:p14="http://schemas.microsoft.com/office/powerpoint/2010/main" val="2561402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5" grpId="0"/>
      <p:bldP spid="29" grpId="0"/>
      <p:bldP spid="33" grpId="0"/>
      <p:bldP spid="40" grpId="0"/>
      <p:bldP spid="43" grpId="0"/>
      <p:bldP spid="50" grpId="0"/>
      <p:bldP spid="54" grpId="0"/>
      <p:bldP spid="61" grpId="0"/>
      <p:bldP spid="62" grpId="0"/>
      <p:bldP spid="69" grpId="0"/>
      <p:bldP spid="70" grpId="0"/>
      <p:bldP spid="7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Wreath">
            <a:extLst>
              <a:ext uri="{FF2B5EF4-FFF2-40B4-BE49-F238E27FC236}">
                <a16:creationId xmlns:a16="http://schemas.microsoft.com/office/drawing/2014/main" id="{1F363387-2A0E-476B-B817-B539B8AA9D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80181" y="645107"/>
            <a:ext cx="5594047" cy="55940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1E6180-8C80-AC43-AC71-657CAB4C4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US" sz="3700" dirty="0"/>
              <a:t>Second Cycle of Writings 46-44BC: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2E012-AE65-3B47-9E61-4BA8E6B5F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9" y="2286001"/>
            <a:ext cx="3384330" cy="3940844"/>
          </a:xfrm>
        </p:spPr>
        <p:txBody>
          <a:bodyPr>
            <a:normAutofit/>
          </a:bodyPr>
          <a:lstStyle/>
          <a:p>
            <a:r>
              <a:rPr lang="en-US" dirty="0"/>
              <a:t>Produced seven texts, most prolific period of his philosophic writings</a:t>
            </a:r>
          </a:p>
          <a:p>
            <a:r>
              <a:rPr lang="en-US" dirty="0"/>
              <a:t>Whilst not all the works are specifically on ethics, like the </a:t>
            </a:r>
            <a:r>
              <a:rPr lang="en-US" i="1" dirty="0"/>
              <a:t>De Fato,  </a:t>
            </a:r>
            <a:r>
              <a:rPr lang="en-US" dirty="0"/>
              <a:t>there is still an emphasis on discussions of problems that affect human behavior or moral decisions,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158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Freeform 6" title="scalloped circle">
            <a:extLst>
              <a:ext uri="{FF2B5EF4-FFF2-40B4-BE49-F238E27FC236}">
                <a16:creationId xmlns:a16="http://schemas.microsoft.com/office/drawing/2014/main" id="{7520F84D-966A-41CD-B818-16BF32EF1E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7" name="Rectangle 46" title="left edge border">
            <a:extLst>
              <a:ext uri="{FF2B5EF4-FFF2-40B4-BE49-F238E27FC236}">
                <a16:creationId xmlns:a16="http://schemas.microsoft.com/office/drawing/2014/main" id="{57510D23-E323-4577-A8EA-12C6C6019BA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B4FFECA-0832-4FE3-B587-054A0F2D805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C65858E6-5C0F-4AAE-A1AC-29BA07FFEE5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7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36C85-EB1E-4C4A-81AF-482D8EDF9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664" y="285801"/>
            <a:ext cx="10328277" cy="46654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dirty="0">
                <a:latin typeface="+mn-lt"/>
              </a:rPr>
              <a:t>“Let us keep our resolve … if anyone is willing to use us not only as architects but even as workmen to rebuild the Republic, not to refuse but gladly to lend a hand; and if no one avails himself of our services, at any rate to read and compose ‘republics’, and if we cannot guide the State from the Senate-house and Forum, at least o guide it from the study and library, as the great thinkers of old used to do, and to investigate ethics and politics.” 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710A6F1-F698-4F2A-A639-FDB304E6C7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314" y="5493376"/>
            <a:ext cx="8045373" cy="7422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dirty="0">
                <a:solidFill>
                  <a:srgbClr val="2A1A00"/>
                </a:solidFill>
              </a:rPr>
              <a:t>Cicero writing to Varro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2E51EB2-7EC6-48A0-A206-E3CB7183C4DD}"/>
              </a:ext>
            </a:extLst>
          </p:cNvPr>
          <p:cNvSpPr txBox="1"/>
          <p:nvPr/>
        </p:nvSpPr>
        <p:spPr>
          <a:xfrm>
            <a:off x="-541605" y="6456046"/>
            <a:ext cx="2281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(Fam</a:t>
            </a:r>
            <a:r>
              <a:rPr lang="en-GB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9.2.5)</a:t>
            </a:r>
            <a:endParaRPr lang="en-GB" sz="1400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FE7F005-B6E2-475F-A246-E8B7EE5AB6CE}"/>
              </a:ext>
            </a:extLst>
          </p:cNvPr>
          <p:cNvCxnSpPr>
            <a:cxnSpLocks/>
          </p:cNvCxnSpPr>
          <p:nvPr/>
        </p:nvCxnSpPr>
        <p:spPr>
          <a:xfrm>
            <a:off x="3840480" y="4557933"/>
            <a:ext cx="651334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CF533C1-0F2D-4220-8532-4A6651744374}"/>
              </a:ext>
            </a:extLst>
          </p:cNvPr>
          <p:cNvCxnSpPr>
            <a:cxnSpLocks/>
          </p:cNvCxnSpPr>
          <p:nvPr/>
        </p:nvCxnSpPr>
        <p:spPr>
          <a:xfrm>
            <a:off x="4826890" y="4906737"/>
            <a:ext cx="234763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82324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Freeform 6" title="scalloped circle">
            <a:extLst>
              <a:ext uri="{FF2B5EF4-FFF2-40B4-BE49-F238E27FC236}">
                <a16:creationId xmlns:a16="http://schemas.microsoft.com/office/drawing/2014/main" id="{7520F84D-966A-41CD-B818-16BF32EF1E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7" name="Rectangle 46" title="left edge border">
            <a:extLst>
              <a:ext uri="{FF2B5EF4-FFF2-40B4-BE49-F238E27FC236}">
                <a16:creationId xmlns:a16="http://schemas.microsoft.com/office/drawing/2014/main" id="{57510D23-E323-4577-A8EA-12C6C6019BA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B4FFECA-0832-4FE3-B587-054A0F2D805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C65858E6-5C0F-4AAE-A1AC-29BA07FFEE5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7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36C85-EB1E-4C4A-81AF-482D8EDF9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664" y="285801"/>
            <a:ext cx="10328277" cy="46654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dirty="0">
                <a:latin typeface="+mn-lt"/>
              </a:rPr>
              <a:t>“Let us keep our resolve … if anyone is willing to use us not only as architects but even as workmen to rebuild the Republic, not to refuse but gladly to lend a hand; and if no one avails himself of our services, at any rate to read and compose ‘republics’, and if we cannot guide the State from the Senate-house and Forum, at least o guide it from the study and library, as the great thinkers of old used to do, and to investigate ethics and politics.” 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710A6F1-F698-4F2A-A639-FDB304E6C7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314" y="5493376"/>
            <a:ext cx="8045373" cy="7422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dirty="0">
                <a:solidFill>
                  <a:srgbClr val="2A1A00"/>
                </a:solidFill>
              </a:rPr>
              <a:t>Cicero writing to Varro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2E51EB2-7EC6-48A0-A206-E3CB7183C4DD}"/>
              </a:ext>
            </a:extLst>
          </p:cNvPr>
          <p:cNvSpPr txBox="1"/>
          <p:nvPr/>
        </p:nvSpPr>
        <p:spPr>
          <a:xfrm>
            <a:off x="-541605" y="6456046"/>
            <a:ext cx="22813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(Fam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9.2.5)</a:t>
            </a:r>
            <a:endParaRPr kumimoji="0" lang="en-GB" sz="14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FE7F005-B6E2-475F-A246-E8B7EE5AB6CE}"/>
              </a:ext>
            </a:extLst>
          </p:cNvPr>
          <p:cNvCxnSpPr>
            <a:cxnSpLocks/>
          </p:cNvCxnSpPr>
          <p:nvPr/>
        </p:nvCxnSpPr>
        <p:spPr>
          <a:xfrm>
            <a:off x="3840480" y="4557933"/>
            <a:ext cx="651334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ACF533C1-0F2D-4220-8532-4A6651744374}"/>
              </a:ext>
            </a:extLst>
          </p:cNvPr>
          <p:cNvCxnSpPr>
            <a:cxnSpLocks/>
          </p:cNvCxnSpPr>
          <p:nvPr/>
        </p:nvCxnSpPr>
        <p:spPr>
          <a:xfrm>
            <a:off x="4826890" y="4906737"/>
            <a:ext cx="234763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AA0CC8C6-E633-4DE8-A5F7-A9A3FB866202}"/>
              </a:ext>
            </a:extLst>
          </p:cNvPr>
          <p:cNvSpPr/>
          <p:nvPr/>
        </p:nvSpPr>
        <p:spPr>
          <a:xfrm>
            <a:off x="2755928" y="725996"/>
            <a:ext cx="6489555" cy="5134165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“…to investigate ethics and politics.”</a:t>
            </a:r>
          </a:p>
        </p:txBody>
      </p:sp>
    </p:spTree>
    <p:extLst>
      <p:ext uri="{BB962C8B-B14F-4D97-AF65-F5344CB8AC3E}">
        <p14:creationId xmlns:p14="http://schemas.microsoft.com/office/powerpoint/2010/main" val="30720733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6" title="scalloped circle">
            <a:extLst>
              <a:ext uri="{FF2B5EF4-FFF2-40B4-BE49-F238E27FC236}">
                <a16:creationId xmlns:a16="http://schemas.microsoft.com/office/drawing/2014/main" id="{B217C2AD-51B4-40CE-A71F-F5D3F846D9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Rectangle 17" title="left edge border">
            <a:extLst>
              <a:ext uri="{FF2B5EF4-FFF2-40B4-BE49-F238E27FC236}">
                <a16:creationId xmlns:a16="http://schemas.microsoft.com/office/drawing/2014/main" id="{6F1BF92E-23CF-4BFE-9E1F-C359BACFA3C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813576-D302-42B7-A3EC-A272625CCA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2" name="Freeform 6" title="Left scallop edge">
            <a:extLst>
              <a:ext uri="{FF2B5EF4-FFF2-40B4-BE49-F238E27FC236}">
                <a16:creationId xmlns:a16="http://schemas.microsoft.com/office/drawing/2014/main" id="{1D25BAD6-AA7B-43BE-870A-D587E51BE1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502C0-0D5B-8547-AAD5-6AA77F93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036" y="329724"/>
            <a:ext cx="10274497" cy="1734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7200" dirty="0"/>
              <a:t>To conclude: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2668D-034D-954D-8490-409BA750BB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4036" y="1529648"/>
            <a:ext cx="10274497" cy="4449121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buClr>
                <a:schemeClr val="bg2"/>
              </a:buClr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De Finibus </a:t>
            </a:r>
            <a:r>
              <a:rPr lang="en-US" sz="2400" dirty="0">
                <a:solidFill>
                  <a:schemeClr val="tx1"/>
                </a:solidFill>
              </a:rPr>
              <a:t>whilst philosophically dense, has an under layer of importance not just relating to the stoics, as Cicero was writing for Rome. By viewing Cicero as a prominent figure in the socio-political sphere of the late republic and post-Civil war Rome, one can understand the significance of an compilation of translated works on Hellenistic philosophy.  </a:t>
            </a:r>
            <a:r>
              <a:rPr lang="en-US" sz="2400" i="1" dirty="0">
                <a:solidFill>
                  <a:schemeClr val="tx1"/>
                </a:solidFill>
              </a:rPr>
              <a:t> </a:t>
            </a: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693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50063-F275-E74A-9AE5-4F3AD85AF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1F98E-F00D-3645-B291-F27FCC428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325399"/>
            <a:ext cx="10178322" cy="5052059"/>
          </a:xfrm>
        </p:spPr>
        <p:txBody>
          <a:bodyPr>
            <a:normAutofit fontScale="85000" lnSpcReduction="10000"/>
          </a:bodyPr>
          <a:lstStyle/>
          <a:p>
            <a:r>
              <a:rPr lang="en-GB" u="sng" dirty="0"/>
              <a:t>Ancient Sources: </a:t>
            </a:r>
            <a:endParaRPr lang="en-GB" dirty="0"/>
          </a:p>
          <a:p>
            <a:r>
              <a:rPr lang="en-GB" dirty="0"/>
              <a:t>Cicero, </a:t>
            </a:r>
            <a:r>
              <a:rPr lang="en-GB" i="1" dirty="0"/>
              <a:t>De Finibus Bonorum et Malorum. </a:t>
            </a:r>
            <a:r>
              <a:rPr lang="en-GB" dirty="0"/>
              <a:t>H. Rackham (trans.). 1961. Massachusetts: Harvard University Press. </a:t>
            </a:r>
          </a:p>
          <a:p>
            <a:r>
              <a:rPr lang="en-GB" dirty="0"/>
              <a:t>Cicero,</a:t>
            </a:r>
            <a:r>
              <a:rPr lang="en-GB" i="1" dirty="0"/>
              <a:t> De Finibus Bonorum et Malorum</a:t>
            </a:r>
            <a:r>
              <a:rPr lang="en-GB" dirty="0"/>
              <a:t>. M. R. Wright (trans.). 1991. Wiltshire: Aris &amp; Phillips Ltd. </a:t>
            </a:r>
          </a:p>
          <a:p>
            <a:r>
              <a:rPr lang="en-GB" u="sng" dirty="0"/>
              <a:t>Modern Scholarship:</a:t>
            </a:r>
            <a:endParaRPr lang="en-GB" dirty="0"/>
          </a:p>
          <a:p>
            <a:r>
              <a:rPr lang="en-GB" dirty="0"/>
              <a:t>Beard, M. 2015. </a:t>
            </a:r>
            <a:r>
              <a:rPr lang="en-GB" i="1" dirty="0"/>
              <a:t>SPQR. </a:t>
            </a:r>
            <a:r>
              <a:rPr lang="en-GB" dirty="0"/>
              <a:t>London: Profile Books LTD. </a:t>
            </a:r>
          </a:p>
          <a:p>
            <a:r>
              <a:rPr lang="en-GB" dirty="0"/>
              <a:t>Haskell, H.J. 1942. </a:t>
            </a:r>
            <a:r>
              <a:rPr lang="en-GB" i="1" dirty="0"/>
              <a:t>This Was Cicero. </a:t>
            </a:r>
            <a:r>
              <a:rPr lang="en-GB" dirty="0"/>
              <a:t>London: Secker &amp; Warburg.</a:t>
            </a:r>
          </a:p>
          <a:p>
            <a:r>
              <a:rPr lang="en-GB" dirty="0"/>
              <a:t>Powell, J. G. F. 1995. </a:t>
            </a:r>
            <a:r>
              <a:rPr lang="en-GB" i="1" dirty="0"/>
              <a:t>Cicero the Philosopher</a:t>
            </a:r>
            <a:r>
              <a:rPr lang="en-GB" dirty="0"/>
              <a:t>. Oxford: Clarendon Press.</a:t>
            </a:r>
          </a:p>
          <a:p>
            <a:r>
              <a:rPr lang="en-GB" dirty="0"/>
              <a:t>Schofield, M. 1995. </a:t>
            </a:r>
            <a:r>
              <a:rPr lang="en-GB" i="1" dirty="0"/>
              <a:t>Two Stoic approaches to justice. In Justice and generosity:</a:t>
            </a:r>
            <a:r>
              <a:rPr lang="en-GB" dirty="0"/>
              <a:t> </a:t>
            </a:r>
            <a:r>
              <a:rPr lang="en-GB" i="1" dirty="0"/>
              <a:t>Studies in Hellenistic social and political philosophy</a:t>
            </a:r>
            <a:r>
              <a:rPr lang="en-GB" dirty="0"/>
              <a:t>. Edited by A. Laks and M. Schofield, 191–212.</a:t>
            </a:r>
          </a:p>
          <a:p>
            <a:r>
              <a:rPr lang="en-GB" dirty="0"/>
              <a:t>Schmidt, P. L. ‘Cicero’s Place in Roman Philosophy’ in </a:t>
            </a:r>
            <a:r>
              <a:rPr lang="en-GB" i="1" dirty="0"/>
              <a:t>Classical Journal </a:t>
            </a:r>
            <a:r>
              <a:rPr lang="en-GB" dirty="0"/>
              <a:t>74 (1979), 115-27.</a:t>
            </a:r>
          </a:p>
          <a:p>
            <a:r>
              <a:rPr lang="en-GB" dirty="0"/>
              <a:t>Scullard, H. H. 1983. </a:t>
            </a:r>
            <a:r>
              <a:rPr lang="en-GB" i="1" dirty="0"/>
              <a:t>From the Gracchi to Nero: A History of Rome from 133 BC to AD 68. </a:t>
            </a:r>
            <a:r>
              <a:rPr lang="en-GB" dirty="0"/>
              <a:t>London: Routledge. </a:t>
            </a:r>
          </a:p>
          <a:p>
            <a:r>
              <a:rPr lang="en-GB" dirty="0"/>
              <a:t>Shackleton Bailey, D. R. 1971. </a:t>
            </a:r>
            <a:r>
              <a:rPr lang="en-GB" i="1" dirty="0"/>
              <a:t>Cicero. </a:t>
            </a:r>
            <a:r>
              <a:rPr lang="en-GB" dirty="0"/>
              <a:t>London: Duckworth. </a:t>
            </a:r>
          </a:p>
          <a:p>
            <a:r>
              <a:rPr lang="en-GB" dirty="0"/>
              <a:t>Wakefield, P. W. ‘Cicero's De Finibus: philosophical approaches’ in </a:t>
            </a:r>
            <a:r>
              <a:rPr lang="en-GB" i="1" dirty="0"/>
              <a:t>Current Reviews for Academic Libraries</a:t>
            </a:r>
            <a:r>
              <a:rPr lang="en-GB" dirty="0"/>
              <a:t>, 2016, Vol.53 (11), p.1622-1624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578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539</TotalTime>
  <Words>1263</Words>
  <Application>Microsoft Office PowerPoint</Application>
  <PresentationFormat>Widescreen</PresentationFormat>
  <Paragraphs>113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Gill Sans MT</vt:lpstr>
      <vt:lpstr>Impact</vt:lpstr>
      <vt:lpstr>Badge</vt:lpstr>
      <vt:lpstr>Dissertation Presentation</vt:lpstr>
      <vt:lpstr>An analysis of the effect of political context on the stoic ethical system conveyed in books iii and iv of Cicero’ De Finibus et Malorum </vt:lpstr>
      <vt:lpstr>This presentation:</vt:lpstr>
      <vt:lpstr>SO what will this study actually look at?</vt:lpstr>
      <vt:lpstr>Cicero’s De Finibus et Malorum </vt:lpstr>
      <vt:lpstr>Why look at the De Finibus in a political context?</vt:lpstr>
      <vt:lpstr>argument</vt:lpstr>
      <vt:lpstr>Why cicero?</vt:lpstr>
      <vt:lpstr>Schmidt’s Rules for the placing Cicero’s philosophy into any context: </vt:lpstr>
      <vt:lpstr>Cicero’s political timeline</vt:lpstr>
      <vt:lpstr>Second Cycle of Writings 46-44BC:</vt:lpstr>
      <vt:lpstr>“Let us keep our resolve … if anyone is willing to use us not only as architects but even as workmen to rebuild the Republic, not to refuse but gladly to lend a hand; and if no one avails himself of our services, at any rate to read and compose ‘republics’, and if we cannot guide the State from the Senate-house and Forum, at least o guide it from the study and library, as the great thinkers of old used to do, and to investigate ethics and politics.”  </vt:lpstr>
      <vt:lpstr>“Let us keep our resolve … if anyone is willing to use us not only as architects but even as workmen to rebuild the Republic, not to refuse but gladly to lend a hand; and if no one avails himself of our services, at any rate to read and compose ‘republics’, and if we cannot guide the State from the Senate-house and Forum, at least o guide it from the study and library, as the great thinkers of old used to do, and to investigate ethics and politics.”  </vt:lpstr>
      <vt:lpstr>To conclude:</vt:lpstr>
      <vt:lpstr>Presentation 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</dc:title>
  <cp:lastModifiedBy>Lucy Vickers</cp:lastModifiedBy>
  <cp:revision>42</cp:revision>
  <dcterms:modified xsi:type="dcterms:W3CDTF">2018-01-22T23:02:05Z</dcterms:modified>
</cp:coreProperties>
</file>