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1" r:id="rId3"/>
  </p:sldMasterIdLst>
  <p:sldIdLst>
    <p:sldId id="256" r:id="rId4"/>
    <p:sldId id="257" r:id="rId5"/>
    <p:sldId id="268" r:id="rId6"/>
    <p:sldId id="258" r:id="rId7"/>
    <p:sldId id="265" r:id="rId8"/>
    <p:sldId id="266" r:id="rId9"/>
    <p:sldId id="267" r:id="rId10"/>
    <p:sldId id="259" r:id="rId11"/>
    <p:sldId id="260" r:id="rId12"/>
    <p:sldId id="261" r:id="rId13"/>
    <p:sldId id="262" r:id="rId14"/>
    <p:sldId id="263" r:id="rId15"/>
    <p:sldId id="264" r:id="rId16"/>
    <p:sldId id="269" r:id="rId1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E35A0E-699C-4063-AD3F-C2B905CABFA9}" v="1" dt="2025-03-05T10:18:53.8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>
        <p:scale>
          <a:sx n="85" d="100"/>
          <a:sy n="85" d="100"/>
        </p:scale>
        <p:origin x="90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36E35A0E-699C-4063-AD3F-C2B905CABFA9}"/>
    <pc:docChg chg="custSel modSld">
      <pc:chgData name="Deborah Jenkins" userId="3cd02ba5-e528-4585-978d-4fde2b47730a" providerId="ADAL" clId="{36E35A0E-699C-4063-AD3F-C2B905CABFA9}" dt="2025-03-05T10:19:09.593" v="16" actId="27636"/>
      <pc:docMkLst>
        <pc:docMk/>
      </pc:docMkLst>
      <pc:sldChg chg="addSp modSp mod modClrScheme chgLayout">
        <pc:chgData name="Deborah Jenkins" userId="3cd02ba5-e528-4585-978d-4fde2b47730a" providerId="ADAL" clId="{36E35A0E-699C-4063-AD3F-C2B905CABFA9}" dt="2025-03-05T10:19:09.593" v="16" actId="27636"/>
        <pc:sldMkLst>
          <pc:docMk/>
          <pc:sldMk cId="1956170780" sldId="257"/>
        </pc:sldMkLst>
        <pc:spChg chg="mod">
          <ac:chgData name="Deborah Jenkins" userId="3cd02ba5-e528-4585-978d-4fde2b47730a" providerId="ADAL" clId="{36E35A0E-699C-4063-AD3F-C2B905CABFA9}" dt="2025-03-05T10:18:55.420" v="8" actId="26606"/>
          <ac:spMkLst>
            <pc:docMk/>
            <pc:sldMk cId="1956170780" sldId="257"/>
            <ac:spMk id="2" creationId="{03A1D566-2887-459B-63E6-43E4B792D9D4}"/>
          </ac:spMkLst>
        </pc:spChg>
        <pc:spChg chg="mod">
          <ac:chgData name="Deborah Jenkins" userId="3cd02ba5-e528-4585-978d-4fde2b47730a" providerId="ADAL" clId="{36E35A0E-699C-4063-AD3F-C2B905CABFA9}" dt="2025-03-05T10:19:09.593" v="16" actId="27636"/>
          <ac:spMkLst>
            <pc:docMk/>
            <pc:sldMk cId="1956170780" sldId="257"/>
            <ac:spMk id="3" creationId="{A158D6BB-B33F-0ECA-BAC8-B7CC75B5335A}"/>
          </ac:spMkLst>
        </pc:spChg>
        <pc:picChg chg="add mod">
          <ac:chgData name="Deborah Jenkins" userId="3cd02ba5-e528-4585-978d-4fde2b47730a" providerId="ADAL" clId="{36E35A0E-699C-4063-AD3F-C2B905CABFA9}" dt="2025-03-05T10:19:01.745" v="12" actId="14100"/>
          <ac:picMkLst>
            <pc:docMk/>
            <pc:sldMk cId="1956170780" sldId="257"/>
            <ac:picMk id="4" creationId="{417BEC07-CB00-5C11-4DF1-AAD73C8DA491}"/>
          </ac:picMkLst>
        </pc:picChg>
      </pc:sldChg>
      <pc:sldChg chg="modSp mod">
        <pc:chgData name="Deborah Jenkins" userId="3cd02ba5-e528-4585-978d-4fde2b47730a" providerId="ADAL" clId="{36E35A0E-699C-4063-AD3F-C2B905CABFA9}" dt="2025-03-05T09:37:57.223" v="0" actId="14100"/>
        <pc:sldMkLst>
          <pc:docMk/>
          <pc:sldMk cId="2138845145" sldId="267"/>
        </pc:sldMkLst>
        <pc:spChg chg="mod">
          <ac:chgData name="Deborah Jenkins" userId="3cd02ba5-e528-4585-978d-4fde2b47730a" providerId="ADAL" clId="{36E35A0E-699C-4063-AD3F-C2B905CABFA9}" dt="2025-03-05T09:37:57.223" v="0" actId="14100"/>
          <ac:spMkLst>
            <pc:docMk/>
            <pc:sldMk cId="2138845145" sldId="267"/>
            <ac:spMk id="2" creationId="{CAFD0DDA-4265-C3E1-C512-4B956D059C69}"/>
          </ac:spMkLst>
        </pc:spChg>
      </pc:sldChg>
      <pc:sldChg chg="modSp mod">
        <pc:chgData name="Deborah Jenkins" userId="3cd02ba5-e528-4585-978d-4fde2b47730a" providerId="ADAL" clId="{36E35A0E-699C-4063-AD3F-C2B905CABFA9}" dt="2025-03-05T09:38:11.736" v="2" actId="27636"/>
        <pc:sldMkLst>
          <pc:docMk/>
          <pc:sldMk cId="4126300233" sldId="269"/>
        </pc:sldMkLst>
        <pc:spChg chg="mod">
          <ac:chgData name="Deborah Jenkins" userId="3cd02ba5-e528-4585-978d-4fde2b47730a" providerId="ADAL" clId="{36E35A0E-699C-4063-AD3F-C2B905CABFA9}" dt="2025-03-05T09:38:11.736" v="2" actId="27636"/>
          <ac:spMkLst>
            <pc:docMk/>
            <pc:sldMk cId="4126300233" sldId="269"/>
            <ac:spMk id="3" creationId="{78938EB7-4D1C-3994-CB94-67E86E73B54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823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588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567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8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45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4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558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36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7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01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368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5B6-B253-65D0-6917-0B0D04E7F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6DF5-D51E-F16F-F44A-87C986C23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4D812-859B-3C16-CE24-A3F49114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57A11-2954-1614-9C48-8F6CD7D4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7485-200E-995E-2EEF-5AFC9654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698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B4E2-953D-4826-74B1-F4BA60BB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2D7B-E994-B856-7FE1-2A0C26028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D4FE9-DEBA-9688-F0C2-DEA44BC26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599DF-164D-3DEA-88B3-351B1A9FD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3E260-9EEE-16BA-348E-255C6603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08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5448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396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274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4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433154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6006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86446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9020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7042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7D3C6-A7FD-44B4-B94B-BF2316862783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AA805-DB7D-4E67-B7B9-11F7B80685A9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51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83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22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blog.trginternational.com/what-are-the-most-common-approaches-to-budgeting" TargetMode="Externa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C4CF1-9829-9E15-5200-AA2A4A25D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>
            <a:normAutofit/>
          </a:bodyPr>
          <a:lstStyle/>
          <a:p>
            <a:r>
              <a:rPr lang="en-GB" sz="2700" b="1"/>
              <a:t>Understanding the Role of Financial Management in Hotel Operations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70898-4EBF-E0FE-AF63-9D9FBC9D2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8839" y="1166660"/>
            <a:ext cx="6172200" cy="401859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42CF1F9-4CD1-D03A-B088-97985F3A24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>
            <a:normAutofit/>
          </a:bodyPr>
          <a:lstStyle/>
          <a:p>
            <a:r>
              <a:rPr lang="en-GB" dirty="0"/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3656573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1D566-2887-459B-63E6-43E4B792D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Financial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8D6BB-B33F-0ECA-BAC8-B7CC75B533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7133348" cy="380986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Financial management plays a crucial role in the overall success of a hotel operation.</a:t>
            </a:r>
          </a:p>
          <a:p>
            <a:r>
              <a:rPr lang="en-GB" sz="2400" dirty="0"/>
              <a:t> It ensures </a:t>
            </a:r>
            <a:r>
              <a:rPr lang="en-GB" sz="2400" b="1" dirty="0"/>
              <a:t>profitability, sustainability, and efficient allocation of resources</a:t>
            </a:r>
            <a:r>
              <a:rPr lang="en-GB" sz="2400" dirty="0"/>
              <a:t> while maintaining high-quality guest experiences.</a:t>
            </a:r>
          </a:p>
          <a:p>
            <a:r>
              <a:rPr lang="en-GB" sz="2400" dirty="0"/>
              <a:t>Financial management in a hotel operation is about balancing revenue generation, cost control, and investment decisions to ensure </a:t>
            </a:r>
            <a:r>
              <a:rPr lang="en-GB" sz="2400" b="1" dirty="0"/>
              <a:t>long-term sustainability and profitability</a:t>
            </a:r>
            <a:r>
              <a:rPr lang="en-GB" sz="2400" dirty="0"/>
              <a:t>. </a:t>
            </a:r>
          </a:p>
          <a:p>
            <a:r>
              <a:rPr lang="en-GB" sz="2400" dirty="0"/>
              <a:t>It requires </a:t>
            </a:r>
            <a:r>
              <a:rPr lang="en-GB" sz="2400" b="1" dirty="0"/>
              <a:t>strategic planning, constant monitoring, and collaboration </a:t>
            </a:r>
            <a:r>
              <a:rPr lang="en-GB" sz="2400" dirty="0"/>
              <a:t>with all departments to achieve financial and operational success.</a:t>
            </a:r>
          </a:p>
        </p:txBody>
      </p:sp>
      <p:pic>
        <p:nvPicPr>
          <p:cNvPr id="4" name="Picture 3" descr="A group of people standing on a pile of cardboard boxes&#10;&#10;AI-generated content may be incorrect.">
            <a:extLst>
              <a:ext uri="{FF2B5EF4-FFF2-40B4-BE49-F238E27FC236}">
                <a16:creationId xmlns:a16="http://schemas.microsoft.com/office/drawing/2014/main" id="{417BEC07-CB00-5C11-4DF1-AAD73C8DA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9361" y="2214370"/>
            <a:ext cx="3202737" cy="16814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6170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891C0-2E48-C583-7F21-0D56EF4C9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b="1" i="0">
                <a:effectLst/>
              </a:rPr>
              <a:t> Annual budget</a:t>
            </a:r>
            <a:br>
              <a:rPr lang="en-GB" b="1" i="0">
                <a:effectLst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16CE9-D27D-C85E-BD86-74C3337E41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124" y="1189281"/>
            <a:ext cx="8706434" cy="4446206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</a:rPr>
              <a:t>Developing an accurate annual budget is one of the most important financial best practices for any hotel. The </a:t>
            </a:r>
            <a:r>
              <a:rPr lang="en-GB" sz="2000" b="0" i="0" u="none" strike="noStrike" dirty="0">
                <a:effectLst/>
                <a:hlinkClick r:id="rId2"/>
              </a:rPr>
              <a:t>annual budget </a:t>
            </a:r>
            <a:r>
              <a:rPr lang="en-GB" sz="2000" b="0" i="0" dirty="0">
                <a:effectLst/>
              </a:rPr>
              <a:t>provides the complete financial picture of the property.</a:t>
            </a:r>
          </a:p>
          <a:p>
            <a:r>
              <a:rPr lang="en-GB" sz="2000" b="0" i="0" dirty="0">
                <a:effectLst/>
              </a:rPr>
              <a:t>The key elements that should be included in a comprehensive hotel budget are:</a:t>
            </a:r>
          </a:p>
          <a:p>
            <a:pPr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</a:rPr>
              <a:t>Revenue projections:</a:t>
            </a:r>
            <a:r>
              <a:rPr lang="en-GB" sz="2000" b="0" i="0" dirty="0">
                <a:effectLst/>
              </a:rPr>
              <a:t> Revenue projections should provide estimated figures for room revenue based on occupancy rates and average daily rates, as well as revenue from F&amp;B outlets, banqueting, parking, spa and other ancillary sources.</a:t>
            </a:r>
          </a:p>
          <a:p>
            <a:pPr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</a:rPr>
              <a:t>Operating expenses: </a:t>
            </a:r>
            <a:r>
              <a:rPr lang="en-GB" sz="2000" b="0" i="0" dirty="0">
                <a:effectLst/>
              </a:rPr>
              <a:t>Budgeted operating expenses need to capture itemised cost projections for different departments like food and beverage, housekeeping, front office, sales and marketing, and administrative costs.</a:t>
            </a:r>
          </a:p>
          <a:p>
            <a:pPr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</a:rPr>
              <a:t>Capital expenditures: </a:t>
            </a:r>
            <a:r>
              <a:rPr lang="en-GB" sz="2000" b="0" i="0" dirty="0">
                <a:effectLst/>
              </a:rPr>
              <a:t>Capital expenditures involve planned replacement or upgrades of assets over the year.</a:t>
            </a:r>
          </a:p>
          <a:p>
            <a:endParaRPr lang="en-GB" sz="1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CDA52A-5835-3D94-CF79-DBD46A74BE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94" r="17336" b="-2"/>
          <a:stretch/>
        </p:blipFill>
        <p:spPr>
          <a:xfrm>
            <a:off x="8975706" y="1524069"/>
            <a:ext cx="3101760" cy="22918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6999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BCC97-8C41-56E4-E7D4-87222BC5D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08" y="196345"/>
            <a:ext cx="10938673" cy="5856646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Budgeting &amp; Forecasting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Hotels operate with detailed budgets that forecast revenue, expenses, and profitability.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Revenue projections come from room sales, food &amp; beverage, events, and other services.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Expense control helps manage </a:t>
            </a:r>
            <a:r>
              <a:rPr lang="en-GB" dirty="0" err="1"/>
              <a:t>labor</a:t>
            </a:r>
            <a:r>
              <a:rPr lang="en-GB" dirty="0"/>
              <a:t>, utilities, maintenance, and marketing costs.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Revenue Management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Pricing strategies based on demand, seasonality, and competition help maximize revenue.</a:t>
            </a:r>
          </a:p>
          <a:p>
            <a:r>
              <a:rPr lang="en-GB" dirty="0"/>
              <a:t>Revenue per Available Room (RevPAR) and Average Daily Rate (ADR) are key</a:t>
            </a:r>
          </a:p>
          <a:p>
            <a:r>
              <a:rPr lang="en-GB" dirty="0"/>
              <a:t>performance indicators (KPIs).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Dynamic pricing ensures competitive rates while maintaining profitability.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258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F60DC-647D-19BF-4A48-E6C1C758A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6" y="23413"/>
            <a:ext cx="10515600" cy="826473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Revenue Per Available Room (RevPAR)</a:t>
            </a:r>
            <a:br>
              <a:rPr lang="en-GB" sz="3600" b="1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BEBB1-ECD5-2A96-5D9F-7D36C11A2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119" y="628299"/>
            <a:ext cx="11699739" cy="5379815"/>
          </a:xfrm>
        </p:spPr>
        <p:txBody>
          <a:bodyPr>
            <a:normAutofit fontScale="25000" lnSpcReduction="20000"/>
          </a:bodyPr>
          <a:lstStyle/>
          <a:p>
            <a:r>
              <a:rPr lang="en-GB" sz="7200" b="1" dirty="0"/>
              <a:t>Definition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RevPAR = Total Room Revenue ÷ Total Available Rooms  </a:t>
            </a:r>
            <a:r>
              <a:rPr lang="en-GB" sz="7200" dirty="0"/>
              <a:t>OR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RevPAR = ADR × Occupancy Rate</a:t>
            </a:r>
            <a:endParaRPr lang="en-GB" sz="72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RevPAR measures a hotel's ability to generate revenue from available rooms, factoring in occupancy and pricing efficiency.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Example Calculation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Total Room Revenue:</a:t>
            </a:r>
            <a:r>
              <a:rPr lang="en-GB" sz="7200" dirty="0"/>
              <a:t> $100,000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Total Available Rooms:</a:t>
            </a:r>
            <a:r>
              <a:rPr lang="en-GB" sz="7200" dirty="0"/>
              <a:t> 2000 (100 rooms × 20 days open)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RevPAR = $100,000 ÷ 2000 = $50 per room</a:t>
            </a:r>
          </a:p>
          <a:p>
            <a:pPr marL="0" indent="0">
              <a:buNone/>
            </a:pPr>
            <a:endParaRPr lang="en-GB" sz="7200" b="1" dirty="0"/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/>
              <a:t>According to STR Global (2023), an increase in RevPAR indicates better revenue optimization, while a decline may signal pricing inefficiencies or lower demand.</a:t>
            </a:r>
          </a:p>
          <a:p>
            <a:pPr>
              <a:lnSpc>
                <a:spcPct val="120000"/>
              </a:lnSpc>
            </a:pPr>
            <a:r>
              <a:rPr lang="en-GB" sz="7200" b="1" dirty="0"/>
              <a:t>Limitations of RevPAR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/>
              <a:t>It does not consider additional revenue from F&amp;B, spa, or events.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/>
              <a:t>High RevPAR does not always mean high profitability, as costs are not factored in.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7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81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DBF7C-DA5B-5ADC-69AA-7CBC0D573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93" y="65914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Average Daily Rate (ADR)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CDDED-F7AD-659D-46E8-AFD123581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55" y="1256720"/>
            <a:ext cx="10515600" cy="471212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Definition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ADR = Total Room Revenue ÷ Number of Rooms Sold</a:t>
            </a: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ADR represents the </a:t>
            </a:r>
            <a:r>
              <a:rPr lang="en-GB" b="1" dirty="0"/>
              <a:t>average price guests pay per occupied room</a:t>
            </a:r>
            <a:r>
              <a:rPr lang="en-GB" dirty="0"/>
              <a:t> and helps measure pricing effectiveness.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Example Calculation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Total Room Revenue:</a:t>
            </a:r>
            <a:r>
              <a:rPr lang="en-GB" dirty="0"/>
              <a:t> $100,000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Rooms Sold:</a:t>
            </a:r>
            <a:r>
              <a:rPr lang="en-GB" dirty="0"/>
              <a:t> 800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ADR = $100,000 ÷ 800 = $125 per room</a:t>
            </a:r>
            <a:endParaRPr lang="en-GB" dirty="0"/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A report by </a:t>
            </a:r>
            <a:r>
              <a:rPr lang="en-GB" b="1" dirty="0"/>
              <a:t>Hotel News Now (2022)</a:t>
            </a:r>
            <a:r>
              <a:rPr lang="en-GB" dirty="0"/>
              <a:t> found that </a:t>
            </a:r>
            <a:r>
              <a:rPr lang="en-GB" b="1" dirty="0"/>
              <a:t>post-pandemic recovery in ADR was stronger than occupancy growth</a:t>
            </a:r>
            <a:r>
              <a:rPr lang="en-GB" dirty="0"/>
              <a:t>, suggesting that hotels prioritized pricing strategies to recover losses.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Limitations of ADR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ADR does not reflect occupancy rates. A high ADR with low occupancy can still mean revenue loss.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It does not account for discounted rates or promotions.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0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0DDA-4265-C3E1-C512-4B956D05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93" y="168783"/>
            <a:ext cx="10515600" cy="756838"/>
          </a:xfrm>
        </p:spPr>
        <p:txBody>
          <a:bodyPr>
            <a:normAutofit/>
          </a:bodyPr>
          <a:lstStyle/>
          <a:p>
            <a:r>
              <a:rPr lang="en-GB" sz="3600" dirty="0"/>
              <a:t>Key Performance Indicators (KPIs) in Hotel Management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DDB74A-88B2-B2A5-3BE7-3B084786C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5841" y="1382713"/>
            <a:ext cx="7990918" cy="364013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7246A3-8A8E-CEF8-A3A7-2EC7B620A716}"/>
              </a:ext>
            </a:extLst>
          </p:cNvPr>
          <p:cNvSpPr txBox="1"/>
          <p:nvPr/>
        </p:nvSpPr>
        <p:spPr>
          <a:xfrm>
            <a:off x="1489037" y="5317849"/>
            <a:ext cx="799091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A study by Kimes (2016) revealed that hotels with a strong balance between RevPAR and GOPPAR tend to achieve long-term profitability.</a:t>
            </a:r>
          </a:p>
        </p:txBody>
      </p:sp>
    </p:spTree>
    <p:extLst>
      <p:ext uri="{BB962C8B-B14F-4D97-AF65-F5344CB8AC3E}">
        <p14:creationId xmlns:p14="http://schemas.microsoft.com/office/powerpoint/2010/main" val="2138845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724BB-CB23-71EE-500B-DEC44C2CA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65616"/>
            <a:ext cx="10515600" cy="544152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Cost Control &amp; Expense Management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Monitoring operating costs, including payroll, supplies, and utilities, to avoid overspending.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Implementing cost-cutting measures without compromising guest experience.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Tracking profitability across different departments (e.g., rooms, food &amp; beverage, spa).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Profitability &amp; Financial Performance Analysis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Regular financial reporting (profit &amp; loss statements, balance sheets, cash flow) to assess performance.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Identifying underperforming departments and optimizing resource allocation.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Benchmarking against industry standards for continuous improvement.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00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35846-05A4-1241-D057-58781CC05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65615"/>
            <a:ext cx="10515600" cy="547517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b="1" dirty="0"/>
              <a:t>Cash Flow &amp; Liquidity Management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Ensuring the hotel has enough liquidity to cover operational expenses and investments.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Managing accounts receivable (e.g., corporate bookings) and accounts payable efficiently.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Avoiding excessive debt that could affect long-term financial stability.</a:t>
            </a:r>
          </a:p>
          <a:p>
            <a:pPr>
              <a:lnSpc>
                <a:spcPct val="100000"/>
              </a:lnSpc>
            </a:pPr>
            <a:r>
              <a:rPr lang="en-GB" b="1" dirty="0"/>
              <a:t>Capital Investment &amp; Asset Management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Planning for renovations, expansions, and equipment upgrades to enhance guest experience.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Evaluating return on investment (ROI) for new projects.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Maintaining property value through regular maintenance and upgrades.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68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924B4-84BC-2EE9-BD66-62855A3E9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316" y="112197"/>
            <a:ext cx="10515600" cy="56490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Compliance &amp; Risk Management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Ensuring compliance with financial regulations, tax laws, and industry standards.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Managing financial risks such as economic downturns, market fluctuations, and unexpected expenses.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Implementing strong internal controls to prevent fraud and financial mismanagement.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Coordination with Other Departments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Collaborating with marketing to ensure promotional activities align with financial goals.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Working with human resources to optimise labour costs while maintaining service standards.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Supporting operations in achieving efficiency and profitability targets.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908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E4B4C5-F0A9-62C6-2AF7-5F71E2D8A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2365" y="227088"/>
            <a:ext cx="7967269" cy="5828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879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20312C-4594-1E46-1F5B-65A02D7130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884" y="191118"/>
            <a:ext cx="8686231" cy="5595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311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756B96-7841-E258-8598-D3664AD89A48}"/>
              </a:ext>
            </a:extLst>
          </p:cNvPr>
          <p:cNvSpPr txBox="1"/>
          <p:nvPr/>
        </p:nvSpPr>
        <p:spPr>
          <a:xfrm>
            <a:off x="207563" y="84147"/>
            <a:ext cx="854795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Key Takeaways: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Room Revenue is the primary income source</a:t>
            </a:r>
            <a:r>
              <a:rPr lang="en-GB" sz="2400" dirty="0"/>
              <a:t>, calculated based on occupancy and ADR (Average Daily Rate).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Operating costs include salaries, utilities, and supplies</a:t>
            </a:r>
            <a:r>
              <a:rPr lang="en-GB" sz="2400" dirty="0"/>
              <a:t>, which are necessary for running daily hotel operations.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Food &amp; Beverage has high costs (~40% of revenue)</a:t>
            </a:r>
            <a:r>
              <a:rPr lang="en-GB" sz="2400" dirty="0"/>
              <a:t> due to raw materials, kitchen staff, and operational expenses.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Marketing &amp; IT costs</a:t>
            </a:r>
            <a:r>
              <a:rPr lang="en-GB" sz="2400" dirty="0"/>
              <a:t> help in maintaining brand presence and optimizing online bookings.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Fixed costs include rent, loan repayments, and depreciation</a:t>
            </a:r>
            <a:r>
              <a:rPr lang="en-GB" sz="2400" dirty="0"/>
              <a:t>, which do not fluctuate based on occupancy.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Gross Operating Profit (GOP) is a key hotel metric</a:t>
            </a:r>
            <a:r>
              <a:rPr lang="en-GB" sz="2400" dirty="0"/>
              <a:t> before considering fixed costs.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Net Profit is what remains after all expenses and taxes</a:t>
            </a:r>
            <a:r>
              <a:rPr lang="en-GB" sz="2400" dirty="0"/>
              <a:t>, showing the hotel’s actual earnings.</a:t>
            </a:r>
          </a:p>
        </p:txBody>
      </p:sp>
    </p:spTree>
    <p:extLst>
      <p:ext uri="{BB962C8B-B14F-4D97-AF65-F5344CB8AC3E}">
        <p14:creationId xmlns:p14="http://schemas.microsoft.com/office/powerpoint/2010/main" val="342719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328FD-0A86-27BF-0F88-0426D5EA4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38EB7-4D1C-3994-CB94-67E86E73B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Hotel News Now (2022) ‘Hotel industry recovery driven by ADR growth post-pandemic’, Hotel News Now, Available at: www.hotelnewsnow.com (Accessed: 5 March 2025).</a:t>
            </a:r>
          </a:p>
          <a:p>
            <a:pPr>
              <a:lnSpc>
                <a:spcPct val="120000"/>
              </a:lnSpc>
            </a:pPr>
            <a:r>
              <a:rPr lang="en-GB" dirty="0"/>
              <a:t>Kimes, S.E. (2016) ‘The future of hotel revenue management’, Journal of Revenue and Pricing Management, 15(3-4), pp. 221–227.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Okumus</a:t>
            </a:r>
            <a:r>
              <a:rPr lang="en-GB" dirty="0"/>
              <a:t>, F. (2010) ‘Revenue management in hotel operations: Challenges and practices’, International Journal of Contemporary Hospitality Management, 22(7), pp. 998–1013.</a:t>
            </a:r>
          </a:p>
          <a:p>
            <a:pPr>
              <a:lnSpc>
                <a:spcPct val="120000"/>
              </a:lnSpc>
            </a:pPr>
            <a:r>
              <a:rPr lang="en-GB" dirty="0"/>
              <a:t>STR Global (2023) ‘Hotel performance metrics: The role of RevPAR in revenue strategy’, STR Reports, Available at: www.strglobal.com (Accessed: 5 March 2025).</a:t>
            </a:r>
          </a:p>
        </p:txBody>
      </p:sp>
    </p:spTree>
    <p:extLst>
      <p:ext uri="{BB962C8B-B14F-4D97-AF65-F5344CB8AC3E}">
        <p14:creationId xmlns:p14="http://schemas.microsoft.com/office/powerpoint/2010/main" val="412630023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98064A0-E616-447C-9579-DC13241DC401}" vid="{BC3CF857-6F1D-478F-A928-B9D8215FC413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1128</Words>
  <Application>Microsoft Office PowerPoint</Application>
  <PresentationFormat>Widescreen</PresentationFormat>
  <Paragraphs>88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Theme1</vt:lpstr>
      <vt:lpstr>Accessible 2</vt:lpstr>
      <vt:lpstr>Sub Title 1</vt:lpstr>
      <vt:lpstr>Understanding the Role of Financial Management in Hotel Operations</vt:lpstr>
      <vt:lpstr>Financial management </vt:lpstr>
      <vt:lpstr> Annual budget </vt:lpstr>
      <vt:lpstr>PowerPoint Presentation</vt:lpstr>
      <vt:lpstr>Revenue Per Available Room (RevPAR) </vt:lpstr>
      <vt:lpstr>Average Daily Rate (ADR)</vt:lpstr>
      <vt:lpstr>Key Performance Indicators (KPIs) in Hotel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Deborah Jenkins</dc:creator>
  <cp:lastModifiedBy>Deborah Jenkins</cp:lastModifiedBy>
  <cp:revision>1</cp:revision>
  <dcterms:created xsi:type="dcterms:W3CDTF">2025-03-05T09:00:02Z</dcterms:created>
  <dcterms:modified xsi:type="dcterms:W3CDTF">2025-03-05T10:19:11Z</dcterms:modified>
</cp:coreProperties>
</file>