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72" d="100"/>
          <a:sy n="72" d="100"/>
        </p:scale>
        <p:origin x="654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492E9-58CB-4B2B-8F11-051F96BF5A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1D1256-2D9F-467B-B315-4B271F6142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E2BDEB-5189-4EFC-AF31-EEE507C335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F9462-DDE2-4A4C-AA5B-5E8219CAEABB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2E7BA-0477-4E97-90CA-395DE572A7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AAB94-140B-46D8-A052-4C8E037CEE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0339C-F936-434C-9206-45AA2BC3BB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5998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4B499-1F1C-49DB-AF83-10C3BC389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16A28-AAAC-4AC7-B6DC-B2045A1DCF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7BBF3A-470B-4174-9049-DBE8513B79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F9462-DDE2-4A4C-AA5B-5E8219CAEABB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DB9C9D-92E2-4D4C-ABDE-6DAC1D0712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D52DF2-16C0-48BF-B83C-502301E811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0339C-F936-434C-9206-45AA2BC3BB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6338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60625-61B7-46B1-8818-75124198F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AFD09C-770C-4D2C-81DD-E53CAB3170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B93F00-6DDA-4040-9BEE-41FA807475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F9462-DDE2-4A4C-AA5B-5E8219CAEABB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F9DA6-3FFC-4744-99BF-63F02EABB9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7108D7-C65F-4179-B966-EEAE3E0AE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0339C-F936-434C-9206-45AA2BC3BB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4364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008A6-FA36-4448-8E0D-8A9CD24E0F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9FB0F1-E2E6-4C59-91F9-02545C915C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D74AEE-DBF9-4427-9C15-DCE8307E1E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D33A27-BA45-411A-ADC0-27D359F88B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F9462-DDE2-4A4C-AA5B-5E8219CAEABB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646743-BF7A-4D81-94B5-FBEB487BC8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DC4328-0D8B-44B9-8587-3C7FE2E24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0339C-F936-434C-9206-45AA2BC3BB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8711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D79E5-42FD-45BB-BA27-637E377AF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BF3FD6-D575-49BD-9823-0743BC221E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5199D5-225E-421A-AA23-DB215CE5D0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B0F3149-B41A-489C-876A-C304198D4F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6F02D9-6280-4A5D-B09D-66B452E2A0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13C91AB-1EBB-4579-B10D-F081A91C60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F9462-DDE2-4A4C-AA5B-5E8219CAEABB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0AB58A-447B-4B3F-9E96-234A9DC975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06FE34E-ED44-4995-816C-3FD3FE56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0339C-F936-434C-9206-45AA2BC3BB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108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C9977-BBFF-4A9E-B418-3EF51BF5C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534017-7834-401A-B527-E93929E206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F9462-DDE2-4A4C-AA5B-5E8219CAEABB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326E67-8765-447B-B5D0-A83E1E1F7D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F3A3DB-DE7E-4A99-B944-FE6337DF7F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0339C-F936-434C-9206-45AA2BC3BB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932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B6A6804-CC3A-477F-896C-07457FC0C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F9462-DDE2-4A4C-AA5B-5E8219CAEABB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BB9AEDA-7FD1-41CC-9E10-CEACEC66F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31DD18-CF81-4071-AF88-0EC0EA168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0339C-F936-434C-9206-45AA2BC3BB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1975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9C639-FF51-4B8E-B135-BF7B9A8F9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D0EA0-97AB-4D28-AD92-E33B2D43C6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846D3D-4C4C-4B47-B3AE-C0FF987683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00C817-4797-4AB8-BF5B-00C4654F8D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F9462-DDE2-4A4C-AA5B-5E8219CAEABB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3485AB-897E-4586-8463-2263566FC3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94E34B-95DE-4ECC-9532-908F5A0A7D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0339C-F936-434C-9206-45AA2BC3BB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04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73DD6-0404-4B35-8F60-FE5744108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B183AA-43F0-4C0C-8A3C-782943AEA40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C22E17-E478-49B9-9420-C202B5E16A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098981-CC19-4FC7-B2E7-DD083FFF6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F9462-DDE2-4A4C-AA5B-5E8219CAEABB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93B45-6092-466E-946A-FA5DD1A16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C8812C-1219-4957-B55B-BE9703706D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0339C-F936-434C-9206-45AA2BC3BB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298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E6BDF-1AC6-4D1C-8CD3-F6E8899CF5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B042D1-6BC4-456D-80A2-FA376221AC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6D60FA-A58A-4A38-8C63-7BDF66870C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F9462-DDE2-4A4C-AA5B-5E8219CAEABB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39E146-9423-4B31-BC2D-F873C91E87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67BD0-17C3-44B9-8322-E3CD201134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0339C-F936-434C-9206-45AA2BC3BB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0706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918987-25D6-4420-9D91-771C107E54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24046F-1911-4B0C-AAC0-B71B5E86BE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5000-4881-4D48-A484-9AD297BB4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F9462-DDE2-4A4C-AA5B-5E8219CAEABB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D65181-69CA-4B59-A499-3E52FB5DA8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1EED0F-881B-46DC-8B82-F8B68BDEA0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0339C-F936-434C-9206-45AA2BC3BB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8358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BB2D5C0-FEFF-484C-A1DA-FC9FA7E70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76AE8E-CD44-4BFF-B4AC-DB608F75D6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C2B48-3CF6-4388-9668-7D7B6363AA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F9462-DDE2-4A4C-AA5B-5E8219CAEABB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57266-0E81-4D04-B485-2DF30E6F3A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832C60-7835-423D-97B2-A78F4F8922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F0339C-F936-434C-9206-45AA2BC3BB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702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47EDE46-680A-45F8-ACF6-75C8A2FF10BC}"/>
              </a:ext>
            </a:extLst>
          </p:cNvPr>
          <p:cNvSpPr/>
          <p:nvPr/>
        </p:nvSpPr>
        <p:spPr>
          <a:xfrm>
            <a:off x="3220277" y="0"/>
            <a:ext cx="5950227" cy="57709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8381EB4-4170-4CAB-8F71-5A952CE358C2}"/>
              </a:ext>
            </a:extLst>
          </p:cNvPr>
          <p:cNvSpPr txBox="1"/>
          <p:nvPr/>
        </p:nvSpPr>
        <p:spPr>
          <a:xfrm>
            <a:off x="3220276" y="119270"/>
            <a:ext cx="63080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Changes that are being made to the ALN legislation in Wales</a:t>
            </a:r>
          </a:p>
          <a:p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7CD47B9-254D-4106-A980-993259F08AA5}"/>
              </a:ext>
            </a:extLst>
          </p:cNvPr>
          <p:cNvSpPr/>
          <p:nvPr/>
        </p:nvSpPr>
        <p:spPr>
          <a:xfrm>
            <a:off x="143061" y="119270"/>
            <a:ext cx="2988364" cy="5632173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AADDFCA-F5AC-4B5C-B049-1CB1E24F3428}"/>
              </a:ext>
            </a:extLst>
          </p:cNvPr>
          <p:cNvSpPr txBox="1"/>
          <p:nvPr/>
        </p:nvSpPr>
        <p:spPr>
          <a:xfrm>
            <a:off x="282211" y="288546"/>
            <a:ext cx="2862466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What is changing and why ?</a:t>
            </a:r>
          </a:p>
          <a:p>
            <a:endParaRPr lang="en-GB" sz="1200" b="1" u="sng" dirty="0"/>
          </a:p>
          <a:p>
            <a:r>
              <a:rPr lang="en-GB" sz="1200" dirty="0"/>
              <a:t>Welsh Government (2015) state that the law needs to change regarding children and young people as the current legislation is 30 years old and is out of date.</a:t>
            </a:r>
          </a:p>
          <a:p>
            <a:r>
              <a:rPr lang="en-GB" sz="1200" dirty="0"/>
              <a:t>The existing framework  is defined </a:t>
            </a:r>
            <a:r>
              <a:rPr lang="en-GB" sz="1200" b="1" dirty="0"/>
              <a:t>(SEN) </a:t>
            </a:r>
            <a:r>
              <a:rPr lang="en-GB" sz="1200" dirty="0"/>
              <a:t>this defined is </a:t>
            </a:r>
            <a:r>
              <a:rPr lang="en-GB" sz="1200" dirty="0">
                <a:highlight>
                  <a:srgbClr val="C0C0C0"/>
                </a:highlight>
              </a:rPr>
              <a:t>Special Educational Needs</a:t>
            </a:r>
            <a:endParaRPr lang="en-GB" sz="1200" b="1" u="sng" dirty="0">
              <a:highlight>
                <a:srgbClr val="C0C0C0"/>
              </a:highlight>
            </a:endParaRPr>
          </a:p>
          <a:p>
            <a:r>
              <a:rPr lang="en-GB" sz="1200" dirty="0"/>
              <a:t>Which will be replaced with a new scheme called </a:t>
            </a:r>
            <a:r>
              <a:rPr lang="en-GB" sz="1200" b="1" dirty="0"/>
              <a:t>(ALN) </a:t>
            </a:r>
            <a:r>
              <a:rPr lang="en-GB" sz="1200" dirty="0"/>
              <a:t>this defined means </a:t>
            </a:r>
            <a:r>
              <a:rPr lang="en-GB" sz="1200" dirty="0">
                <a:highlight>
                  <a:srgbClr val="C0C0C0"/>
                </a:highlight>
              </a:rPr>
              <a:t>Additional learning needs </a:t>
            </a:r>
            <a:r>
              <a:rPr lang="en-GB" sz="1200" dirty="0"/>
              <a:t>(Snap Cymru Wales,  ADD DATE) Estyn Recommended the change.</a:t>
            </a:r>
          </a:p>
          <a:p>
            <a:r>
              <a:rPr lang="en-GB" sz="1200" dirty="0"/>
              <a:t>These changes are being made as the law is not clear enough for special educational needs and </a:t>
            </a:r>
            <a:r>
              <a:rPr lang="en-GB" sz="1200" dirty="0">
                <a:highlight>
                  <a:srgbClr val="C0C0C0"/>
                </a:highlight>
              </a:rPr>
              <a:t>the label is not a good stigma</a:t>
            </a:r>
            <a:r>
              <a:rPr lang="en-GB" sz="1200" dirty="0"/>
              <a:t>.</a:t>
            </a:r>
          </a:p>
          <a:p>
            <a:r>
              <a:rPr lang="en-GB" sz="1200" dirty="0"/>
              <a:t>(Welsh government (2015) state the new method has </a:t>
            </a:r>
            <a:r>
              <a:rPr lang="en-GB" sz="1200" dirty="0">
                <a:highlight>
                  <a:srgbClr val="C0C0C0"/>
                </a:highlight>
              </a:rPr>
              <a:t>additional inclusion </a:t>
            </a:r>
            <a:r>
              <a:rPr lang="en-GB" sz="1200" dirty="0"/>
              <a:t>as the age is being </a:t>
            </a:r>
            <a:r>
              <a:rPr lang="en-GB" sz="1200" dirty="0">
                <a:highlight>
                  <a:srgbClr val="C0C0C0"/>
                </a:highlight>
              </a:rPr>
              <a:t>extended from 0-25 </a:t>
            </a:r>
            <a:r>
              <a:rPr lang="en-GB" sz="1200" dirty="0"/>
              <a:t>which enables a </a:t>
            </a:r>
            <a:r>
              <a:rPr lang="en-GB" sz="1200" dirty="0">
                <a:highlight>
                  <a:srgbClr val="C0C0C0"/>
                </a:highlight>
              </a:rPr>
              <a:t>improved transition </a:t>
            </a:r>
            <a:r>
              <a:rPr lang="en-GB" sz="1200" dirty="0"/>
              <a:t>from school to college as the young person will still obtain the same provision. A </a:t>
            </a:r>
            <a:r>
              <a:rPr lang="en-GB" sz="1200" dirty="0">
                <a:highlight>
                  <a:srgbClr val="C0C0C0"/>
                </a:highlight>
              </a:rPr>
              <a:t>negative</a:t>
            </a:r>
            <a:r>
              <a:rPr lang="en-GB" sz="1200" dirty="0"/>
              <a:t> with the </a:t>
            </a:r>
            <a:r>
              <a:rPr lang="en-GB" sz="1200" dirty="0">
                <a:highlight>
                  <a:srgbClr val="C0C0C0"/>
                </a:highlight>
              </a:rPr>
              <a:t>current legislation </a:t>
            </a:r>
            <a:r>
              <a:rPr lang="en-GB" sz="1200" dirty="0"/>
              <a:t>is that intervention/ </a:t>
            </a:r>
            <a:r>
              <a:rPr lang="en-GB" sz="1200" dirty="0">
                <a:highlight>
                  <a:srgbClr val="C0C0C0"/>
                </a:highlight>
              </a:rPr>
              <a:t>support is given too late! </a:t>
            </a:r>
            <a:r>
              <a:rPr lang="en-GB" sz="1200" dirty="0"/>
              <a:t>(WG, 2015) states that it costs to much and it </a:t>
            </a:r>
            <a:r>
              <a:rPr lang="en-GB" sz="1200" dirty="0">
                <a:highlight>
                  <a:srgbClr val="C0C0C0"/>
                </a:highlight>
              </a:rPr>
              <a:t>to complex.  </a:t>
            </a:r>
            <a:r>
              <a:rPr lang="en-GB" sz="1200" dirty="0"/>
              <a:t>WG (2017) state that </a:t>
            </a:r>
            <a:r>
              <a:rPr lang="en-GB" sz="1200" dirty="0">
                <a:highlight>
                  <a:srgbClr val="C0C0C0"/>
                </a:highlight>
              </a:rPr>
              <a:t>professionals</a:t>
            </a:r>
            <a:r>
              <a:rPr lang="en-GB" sz="1200" dirty="0"/>
              <a:t> will be </a:t>
            </a:r>
            <a:r>
              <a:rPr lang="en-GB" sz="1200" dirty="0">
                <a:highlight>
                  <a:srgbClr val="C0C0C0"/>
                </a:highlight>
              </a:rPr>
              <a:t>more skilled </a:t>
            </a:r>
            <a:r>
              <a:rPr lang="en-GB" sz="1200" dirty="0"/>
              <a:t>and </a:t>
            </a:r>
            <a:r>
              <a:rPr lang="en-GB" sz="1200" dirty="0">
                <a:highlight>
                  <a:srgbClr val="C0C0C0"/>
                </a:highlight>
              </a:rPr>
              <a:t>confident in identifying </a:t>
            </a:r>
            <a:r>
              <a:rPr lang="en-GB" sz="1200" dirty="0"/>
              <a:t>and </a:t>
            </a:r>
            <a:r>
              <a:rPr lang="en-GB" sz="1200" dirty="0">
                <a:highlight>
                  <a:srgbClr val="C0C0C0"/>
                </a:highlight>
              </a:rPr>
              <a:t>deploying methods to help learner </a:t>
            </a:r>
            <a:r>
              <a:rPr lang="en-GB" sz="1200" dirty="0"/>
              <a:t>have </a:t>
            </a:r>
            <a:r>
              <a:rPr lang="en-GB" sz="1200" dirty="0">
                <a:highlight>
                  <a:srgbClr val="C0C0C0"/>
                </a:highlight>
              </a:rPr>
              <a:t>the best outcomes </a:t>
            </a:r>
            <a:r>
              <a:rPr lang="en-GB" sz="1200" dirty="0"/>
              <a:t>in education.</a:t>
            </a:r>
          </a:p>
          <a:p>
            <a:endParaRPr lang="en-GB" sz="1200" b="1" u="sng" dirty="0"/>
          </a:p>
          <a:p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CA2B43-E49D-4530-AEAA-F9E7FB8CFD4D}"/>
              </a:ext>
            </a:extLst>
          </p:cNvPr>
          <p:cNvSpPr/>
          <p:nvPr/>
        </p:nvSpPr>
        <p:spPr>
          <a:xfrm>
            <a:off x="4479235" y="2379297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A0A8ECD-4463-427B-B00F-8A6764F60A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4939" y="1807863"/>
            <a:ext cx="4723943" cy="18815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8E67473-DBCE-40B3-AB94-1321A12F4149}"/>
              </a:ext>
            </a:extLst>
          </p:cNvPr>
          <p:cNvSpPr txBox="1"/>
          <p:nvPr/>
        </p:nvSpPr>
        <p:spPr>
          <a:xfrm>
            <a:off x="5590482" y="3396171"/>
            <a:ext cx="2882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 WG,  2018)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03891B7-C3CB-4B96-95DA-9D0330696AFC}"/>
              </a:ext>
            </a:extLst>
          </p:cNvPr>
          <p:cNvSpPr/>
          <p:nvPr/>
        </p:nvSpPr>
        <p:spPr>
          <a:xfrm>
            <a:off x="8178846" y="639863"/>
            <a:ext cx="3940767" cy="391888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A7D66CF-E2DF-46F7-B225-8942FA9D4BF4}"/>
              </a:ext>
            </a:extLst>
          </p:cNvPr>
          <p:cNvSpPr txBox="1"/>
          <p:nvPr/>
        </p:nvSpPr>
        <p:spPr>
          <a:xfrm>
            <a:off x="8253049" y="577093"/>
            <a:ext cx="3763063" cy="40472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u="sng" dirty="0"/>
              <a:t>What is an (IDP) and how will it be applied </a:t>
            </a:r>
            <a:r>
              <a:rPr lang="en-GB" sz="1100" b="1" dirty="0"/>
              <a:t>?</a:t>
            </a:r>
          </a:p>
          <a:p>
            <a:r>
              <a:rPr lang="en-GB" sz="1100" dirty="0"/>
              <a:t>Currently </a:t>
            </a:r>
            <a:r>
              <a:rPr lang="en-GB" sz="1100" dirty="0">
                <a:highlight>
                  <a:srgbClr val="C0C0C0"/>
                </a:highlight>
              </a:rPr>
              <a:t>all children </a:t>
            </a:r>
            <a:r>
              <a:rPr lang="en-GB" sz="1100" dirty="0"/>
              <a:t>who are diagnosed with </a:t>
            </a:r>
            <a:r>
              <a:rPr lang="en-GB" sz="1100" dirty="0">
                <a:highlight>
                  <a:srgbClr val="C0C0C0"/>
                </a:highlight>
              </a:rPr>
              <a:t>a special need </a:t>
            </a:r>
            <a:r>
              <a:rPr lang="en-GB" sz="1100" dirty="0"/>
              <a:t>or requirement </a:t>
            </a:r>
            <a:r>
              <a:rPr lang="en-GB" sz="1100" dirty="0">
                <a:highlight>
                  <a:srgbClr val="C0C0C0"/>
                </a:highlight>
              </a:rPr>
              <a:t>have a statement </a:t>
            </a:r>
            <a:r>
              <a:rPr lang="en-GB" sz="1100" dirty="0"/>
              <a:t>which is defined as </a:t>
            </a:r>
            <a:r>
              <a:rPr lang="en-GB" sz="1100" dirty="0">
                <a:highlight>
                  <a:srgbClr val="C0C0C0"/>
                </a:highlight>
              </a:rPr>
              <a:t>a Individual Education Plan </a:t>
            </a:r>
            <a:r>
              <a:rPr lang="en-GB" sz="1100" dirty="0"/>
              <a:t>which will be </a:t>
            </a:r>
            <a:r>
              <a:rPr lang="en-GB" sz="1100" dirty="0">
                <a:highlight>
                  <a:srgbClr val="C0C0C0"/>
                </a:highlight>
              </a:rPr>
              <a:t>exchanging</a:t>
            </a:r>
            <a:r>
              <a:rPr lang="en-GB" sz="1100" dirty="0"/>
              <a:t> to </a:t>
            </a:r>
            <a:r>
              <a:rPr lang="en-GB" sz="1100" dirty="0">
                <a:highlight>
                  <a:srgbClr val="C0C0C0"/>
                </a:highlight>
              </a:rPr>
              <a:t>an Individual Learning Plan (IDP)</a:t>
            </a:r>
            <a:r>
              <a:rPr lang="en-GB" sz="1100" dirty="0"/>
              <a:t> (WG, 2018).  Although when the change is being applied the children that have </a:t>
            </a:r>
            <a:r>
              <a:rPr lang="en-GB" sz="1100" dirty="0">
                <a:highlight>
                  <a:srgbClr val="C0C0C0"/>
                </a:highlight>
              </a:rPr>
              <a:t>existing statements will be automatically allegeable for an IPD</a:t>
            </a:r>
            <a:r>
              <a:rPr lang="en-GB" sz="1100" dirty="0"/>
              <a:t> and continue to receive support that is required in order for them to reach their full potential (Snap Cymru Wales, 2018).  </a:t>
            </a:r>
            <a:r>
              <a:rPr lang="en-GB" sz="1100" dirty="0">
                <a:highlight>
                  <a:srgbClr val="C0C0C0"/>
                </a:highlight>
              </a:rPr>
              <a:t>Local authorities, school or college will produce this plan</a:t>
            </a:r>
            <a:r>
              <a:rPr lang="en-GB" sz="1100" dirty="0"/>
              <a:t> however </a:t>
            </a:r>
            <a:r>
              <a:rPr lang="en-GB" sz="1100" dirty="0">
                <a:highlight>
                  <a:srgbClr val="C0C0C0"/>
                </a:highlight>
              </a:rPr>
              <a:t>everyone will be apart of  writing it </a:t>
            </a:r>
            <a:r>
              <a:rPr lang="en-GB" sz="1100" dirty="0"/>
              <a:t>people such as the child/young person, family, staff from health organisations, social service if they support the individual or any other person that is involved: this ensures </a:t>
            </a:r>
            <a:r>
              <a:rPr lang="en-GB" sz="1100" dirty="0">
                <a:highlight>
                  <a:srgbClr val="C0C0C0"/>
                </a:highlight>
              </a:rPr>
              <a:t>plan is detailed </a:t>
            </a:r>
            <a:r>
              <a:rPr lang="en-GB" sz="1100" dirty="0"/>
              <a:t>with every aspect of the child/ young persons life (WG, 2018).</a:t>
            </a:r>
          </a:p>
          <a:p>
            <a:pPr algn="ctr"/>
            <a:r>
              <a:rPr lang="en-GB" sz="1100" b="1" u="sng" dirty="0"/>
              <a:t>When will this be checked</a:t>
            </a:r>
            <a:r>
              <a:rPr lang="en-GB" sz="1100" b="1" dirty="0"/>
              <a:t>?</a:t>
            </a:r>
          </a:p>
          <a:p>
            <a:r>
              <a:rPr lang="en-GB" sz="1100" dirty="0">
                <a:highlight>
                  <a:srgbClr val="C0C0C0"/>
                </a:highlight>
              </a:rPr>
              <a:t>Every 12 months it will be checked</a:t>
            </a:r>
            <a:r>
              <a:rPr lang="en-GB" sz="1100" dirty="0"/>
              <a:t>. If someone requests to check it  or any additional changes have occurred with the child or young person (WG, 2018). </a:t>
            </a:r>
            <a:r>
              <a:rPr lang="en-GB" sz="1100" dirty="0">
                <a:highlight>
                  <a:srgbClr val="C0C0C0"/>
                </a:highlight>
              </a:rPr>
              <a:t>Health care plans can be included at the same time.</a:t>
            </a:r>
          </a:p>
          <a:p>
            <a:r>
              <a:rPr lang="en-GB" sz="1100" dirty="0"/>
              <a:t>(WG, 2018) state </a:t>
            </a:r>
            <a:r>
              <a:rPr lang="en-US" sz="1100" dirty="0"/>
              <a:t>Local authorities must keep checking and ensuring that the plan is working for the individual and if it is not then it must be addressed.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B1E962D-6C37-4A56-BAA7-AB4840DB6787}"/>
              </a:ext>
            </a:extLst>
          </p:cNvPr>
          <p:cNvSpPr/>
          <p:nvPr/>
        </p:nvSpPr>
        <p:spPr>
          <a:xfrm>
            <a:off x="3366052" y="765601"/>
            <a:ext cx="4723943" cy="94392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37DD76E-ED25-4660-82A1-F24A3FAF14E2}"/>
              </a:ext>
            </a:extLst>
          </p:cNvPr>
          <p:cNvSpPr txBox="1"/>
          <p:nvPr/>
        </p:nvSpPr>
        <p:spPr>
          <a:xfrm>
            <a:off x="3498574" y="884871"/>
            <a:ext cx="44527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Statistics say that 22.6% of children attending mainstream schools have an additional learning need although it has been said that the achievement regarding these children are poor and some are being disregarded (WG, 2017). 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C451395-A9F0-4653-803B-41A436E0C88D}"/>
              </a:ext>
            </a:extLst>
          </p:cNvPr>
          <p:cNvSpPr/>
          <p:nvPr/>
        </p:nvSpPr>
        <p:spPr>
          <a:xfrm>
            <a:off x="101948" y="5725891"/>
            <a:ext cx="3222991" cy="1132109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44A6021-CB0B-4BE4-89D7-139F069144A4}"/>
              </a:ext>
            </a:extLst>
          </p:cNvPr>
          <p:cNvSpPr txBox="1"/>
          <p:nvPr/>
        </p:nvSpPr>
        <p:spPr>
          <a:xfrm>
            <a:off x="424070" y="5766967"/>
            <a:ext cx="270735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u="sng" dirty="0"/>
              <a:t>Contact Details</a:t>
            </a:r>
          </a:p>
          <a:p>
            <a:pPr algn="ctr"/>
            <a:r>
              <a:rPr lang="en-GB" sz="1200" b="1" dirty="0"/>
              <a:t>Amy Louise Morgan</a:t>
            </a:r>
          </a:p>
          <a:p>
            <a:pPr algn="ctr"/>
            <a:r>
              <a:rPr lang="en-GB" sz="1200" b="1" dirty="0"/>
              <a:t>1603313: Bachelors Degree in Early Education and Care</a:t>
            </a:r>
          </a:p>
          <a:p>
            <a:pPr algn="ctr"/>
            <a:r>
              <a:rPr lang="en-GB" sz="1200" b="1" dirty="0"/>
              <a:t>University of Wales Trinity St David</a:t>
            </a:r>
          </a:p>
          <a:p>
            <a:pPr algn="ctr"/>
            <a:endParaRPr lang="en-GB" sz="1200" b="1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3D03F63-D477-4D52-B501-CC8A701342A8}"/>
              </a:ext>
            </a:extLst>
          </p:cNvPr>
          <p:cNvSpPr/>
          <p:nvPr/>
        </p:nvSpPr>
        <p:spPr>
          <a:xfrm>
            <a:off x="3498574" y="3781390"/>
            <a:ext cx="4550308" cy="295734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2EC67E8A-75DD-41A2-AAC8-D37155CD6E30}"/>
              </a:ext>
            </a:extLst>
          </p:cNvPr>
          <p:cNvSpPr txBox="1"/>
          <p:nvPr/>
        </p:nvSpPr>
        <p:spPr>
          <a:xfrm>
            <a:off x="3498574" y="3781390"/>
            <a:ext cx="4452730" cy="33085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u="sng" dirty="0"/>
              <a:t>SENCO –ALNCO</a:t>
            </a:r>
          </a:p>
          <a:p>
            <a:r>
              <a:rPr lang="en-GB" sz="1100" dirty="0"/>
              <a:t>As the name is changing from SEN to ALN this means that the assigned staff member formally known as the Special Educational needs coordinator (</a:t>
            </a:r>
            <a:r>
              <a:rPr lang="en-GB" sz="1100" dirty="0" err="1"/>
              <a:t>SENco</a:t>
            </a:r>
            <a:r>
              <a:rPr lang="en-GB" sz="1100" dirty="0"/>
              <a:t>) will be exchanged by the new role (</a:t>
            </a:r>
            <a:r>
              <a:rPr lang="en-GB" sz="1100" dirty="0" err="1"/>
              <a:t>ALNco</a:t>
            </a:r>
            <a:r>
              <a:rPr lang="en-GB" sz="1100" dirty="0"/>
              <a:t>) defined as Additional Learning Needs Coordinator (WG, 2017)  as (Snap Cymru Wales, no date) states that the term </a:t>
            </a:r>
            <a:r>
              <a:rPr lang="en-GB" sz="1100" dirty="0" err="1"/>
              <a:t>SENco</a:t>
            </a:r>
            <a:r>
              <a:rPr lang="en-GB" sz="1100" dirty="0"/>
              <a:t>  is being overlooked.  </a:t>
            </a:r>
          </a:p>
          <a:p>
            <a:endParaRPr lang="en-GB" sz="1100" b="1" u="sng" dirty="0"/>
          </a:p>
          <a:p>
            <a:pPr algn="ctr"/>
            <a:r>
              <a:rPr lang="en-GB" sz="1100" b="1" u="sng" dirty="0"/>
              <a:t>How much will this cost, how much is going into funding this transition?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100" dirty="0"/>
              <a:t>According to The Welsh assembly the transition is being granted approximately £7million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US" sz="1100" b="1" u="sng" dirty="0"/>
              <a:t> </a:t>
            </a:r>
            <a:r>
              <a:rPr lang="en-US" sz="1100" dirty="0"/>
              <a:t>£5.2 million between 2017-18 and 2020-21 through the ALN implementation grant for local authorities; 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US" sz="1100" dirty="0"/>
              <a:t>£280,000 ALN Grant funding for Further Education Institutions (FEIs) between 2017-18 and 2019-20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US" sz="1100" dirty="0"/>
              <a:t>£14,000 for Local Health Boards (LHBs) in 2018-19; and 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US" sz="1100" dirty="0"/>
              <a:t> £225,000 to Estyn between 2018-19 and 2019-20</a:t>
            </a:r>
          </a:p>
          <a:p>
            <a:pPr algn="ctr"/>
            <a:r>
              <a:rPr lang="en-US" sz="1100" dirty="0"/>
              <a:t>(Welsh Assembly, 2017).</a:t>
            </a:r>
          </a:p>
          <a:p>
            <a:r>
              <a:rPr lang="en-US" sz="1100" dirty="0"/>
              <a:t> </a:t>
            </a:r>
          </a:p>
          <a:p>
            <a:endParaRPr lang="en-GB" sz="11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DA2070B-E5F7-4A00-A10E-055E658651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3051" y="4517907"/>
            <a:ext cx="3532873" cy="234009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AEE5B8A-F2C8-462B-A1B3-D6C86F91F5A9}"/>
              </a:ext>
            </a:extLst>
          </p:cNvPr>
          <p:cNvSpPr txBox="1"/>
          <p:nvPr/>
        </p:nvSpPr>
        <p:spPr>
          <a:xfrm>
            <a:off x="9170504" y="6554064"/>
            <a:ext cx="23527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100" dirty="0"/>
              <a:t>Source: WG, 2016)</a:t>
            </a:r>
          </a:p>
        </p:txBody>
      </p:sp>
    </p:spTree>
    <p:extLst>
      <p:ext uri="{BB962C8B-B14F-4D97-AF65-F5344CB8AC3E}">
        <p14:creationId xmlns:p14="http://schemas.microsoft.com/office/powerpoint/2010/main" val="33834980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403</TotalTime>
  <Words>696</Words>
  <Application>Microsoft Office PowerPoint</Application>
  <PresentationFormat>Widescreen</PresentationFormat>
  <Paragraphs>31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Amy morgan</dc:creator>
  <cp:lastModifiedBy>Amy morgan</cp:lastModifiedBy>
  <cp:revision>15</cp:revision>
  <dcterms:created xsi:type="dcterms:W3CDTF">2019-01-14T23:01:36Z</dcterms:created>
  <dcterms:modified xsi:type="dcterms:W3CDTF">2019-01-16T13:52:25Z</dcterms:modified>
</cp:coreProperties>
</file>