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58" r:id="rId4"/>
    <p:sldId id="296" r:id="rId5"/>
    <p:sldId id="261" r:id="rId6"/>
    <p:sldId id="262" r:id="rId7"/>
    <p:sldId id="263" r:id="rId8"/>
    <p:sldId id="264" r:id="rId9"/>
    <p:sldId id="266" r:id="rId10"/>
    <p:sldId id="286" r:id="rId11"/>
    <p:sldId id="287" r:id="rId12"/>
    <p:sldId id="267" r:id="rId13"/>
    <p:sldId id="272" r:id="rId14"/>
    <p:sldId id="271" r:id="rId15"/>
    <p:sldId id="274" r:id="rId16"/>
    <p:sldId id="275" r:id="rId17"/>
    <p:sldId id="276" r:id="rId18"/>
    <p:sldId id="277" r:id="rId19"/>
    <p:sldId id="279" r:id="rId20"/>
    <p:sldId id="280" r:id="rId21"/>
    <p:sldId id="281" r:id="rId22"/>
    <p:sldId id="282" r:id="rId23"/>
    <p:sldId id="284" r:id="rId24"/>
    <p:sldId id="289" r:id="rId25"/>
    <p:sldId id="290" r:id="rId26"/>
    <p:sldId id="292" r:id="rId27"/>
    <p:sldId id="294" r:id="rId28"/>
    <p:sldId id="268"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0" d="100"/>
          <a:sy n="110" d="100"/>
        </p:scale>
        <p:origin x="164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18/09/2019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18/09/2019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18/09/2019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a:t>HPAH5037; </a:t>
            </a:r>
            <a:r>
              <a:rPr lang="en-GB" dirty="0" smtClean="0"/>
              <a:t>HPAH6037</a:t>
            </a:r>
            <a:r>
              <a:rPr lang="en-GB" dirty="0" smtClean="0"/>
              <a:t> </a:t>
            </a:r>
            <a:endParaRPr lang="en-GB" dirty="0" smtClean="0"/>
          </a:p>
          <a:p>
            <a:endParaRPr lang="en-GB" dirty="0" smtClean="0"/>
          </a:p>
          <a:p>
            <a:r>
              <a:rPr lang="en-GB" dirty="0" smtClean="0"/>
              <a:t>Nero’s Building Programmes and the </a:t>
            </a:r>
            <a:r>
              <a:rPr lang="en-GB" dirty="0" err="1" smtClean="0"/>
              <a:t>Domus</a:t>
            </a:r>
            <a:r>
              <a:rPr lang="en-GB" dirty="0" smtClean="0"/>
              <a:t> </a:t>
            </a:r>
            <a:r>
              <a:rPr lang="en-GB" dirty="0" err="1" smtClean="0"/>
              <a:t>Aurea</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Nero</a:t>
            </a:r>
            <a:endParaRPr lang="en-GB" dirty="0"/>
          </a:p>
        </p:txBody>
      </p:sp>
      <p:pic>
        <p:nvPicPr>
          <p:cNvPr id="5" name="Picture 4"/>
          <p:cNvPicPr>
            <a:picLocks noChangeAspect="1"/>
          </p:cNvPicPr>
          <p:nvPr/>
        </p:nvPicPr>
        <p:blipFill>
          <a:blip r:embed="rId2"/>
          <a:stretch>
            <a:fillRect/>
          </a:stretch>
        </p:blipFill>
        <p:spPr>
          <a:xfrm>
            <a:off x="362055" y="3933056"/>
            <a:ext cx="3004323" cy="2368968"/>
          </a:xfrm>
          <a:prstGeom prst="rect">
            <a:avLst/>
          </a:prstGeom>
        </p:spPr>
      </p:pic>
      <p:pic>
        <p:nvPicPr>
          <p:cNvPr id="6" name="Picture 5"/>
          <p:cNvPicPr>
            <a:picLocks noChangeAspect="1"/>
          </p:cNvPicPr>
          <p:nvPr/>
        </p:nvPicPr>
        <p:blipFill>
          <a:blip r:embed="rId3"/>
          <a:stretch>
            <a:fillRect/>
          </a:stretch>
        </p:blipFill>
        <p:spPr>
          <a:xfrm>
            <a:off x="5954970" y="3933056"/>
            <a:ext cx="2880320" cy="2419655"/>
          </a:xfrm>
          <a:prstGeom prst="rect">
            <a:avLst/>
          </a:prstGeom>
        </p:spPr>
      </p:pic>
      <p:pic>
        <p:nvPicPr>
          <p:cNvPr id="7" name="Picture 6"/>
          <p:cNvPicPr>
            <a:picLocks noChangeAspect="1"/>
          </p:cNvPicPr>
          <p:nvPr/>
        </p:nvPicPr>
        <p:blipFill rotWithShape="1">
          <a:blip r:embed="rId4"/>
          <a:srcRect t="2027" b="26841"/>
          <a:stretch/>
        </p:blipFill>
        <p:spPr>
          <a:xfrm>
            <a:off x="3491880" y="3933056"/>
            <a:ext cx="2327314" cy="2520280"/>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115616" y="161020"/>
            <a:ext cx="6686457" cy="4680520"/>
          </a:xfrm>
          <a:prstGeom prst="rect">
            <a:avLst/>
          </a:prstGeom>
          <a:noFill/>
          <a:ln w="9525">
            <a:noFill/>
            <a:miter lim="800000"/>
            <a:headEnd/>
            <a:tailEnd/>
          </a:ln>
        </p:spPr>
      </p:pic>
      <p:sp>
        <p:nvSpPr>
          <p:cNvPr id="2" name="Donut 1"/>
          <p:cNvSpPr/>
          <p:nvPr/>
        </p:nvSpPr>
        <p:spPr>
          <a:xfrm>
            <a:off x="1115616" y="620687"/>
            <a:ext cx="936104" cy="1110535"/>
          </a:xfrm>
          <a:prstGeom prst="donut">
            <a:avLst>
              <a:gd name="adj" fmla="val 60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Donut 9"/>
          <p:cNvSpPr/>
          <p:nvPr/>
        </p:nvSpPr>
        <p:spPr>
          <a:xfrm>
            <a:off x="5580112" y="2852936"/>
            <a:ext cx="1152128" cy="792088"/>
          </a:xfrm>
          <a:prstGeom prst="donut">
            <a:avLst>
              <a:gd name="adj" fmla="val 8589"/>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Donut 10"/>
          <p:cNvSpPr/>
          <p:nvPr/>
        </p:nvSpPr>
        <p:spPr>
          <a:xfrm>
            <a:off x="3108960" y="1196752"/>
            <a:ext cx="814968" cy="504056"/>
          </a:xfrm>
          <a:prstGeom prst="donut">
            <a:avLst>
              <a:gd name="adj" fmla="val 60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8"/>
          <p:cNvSpPr/>
          <p:nvPr/>
        </p:nvSpPr>
        <p:spPr>
          <a:xfrm>
            <a:off x="179512" y="4363070"/>
            <a:ext cx="4932040" cy="2308324"/>
          </a:xfrm>
          <a:prstGeom prst="rect">
            <a:avLst/>
          </a:prstGeom>
        </p:spPr>
        <p:txBody>
          <a:bodyPr wrap="square">
            <a:spAutoFit/>
          </a:bodyPr>
          <a:lstStyle/>
          <a:p>
            <a:r>
              <a:rPr lang="en-GB" sz="1600" b="1" dirty="0"/>
              <a:t>Pre-AD 64: </a:t>
            </a:r>
          </a:p>
          <a:p>
            <a:r>
              <a:rPr lang="en-GB" sz="1600" dirty="0"/>
              <a:t>Circus of Gaius and Nero.</a:t>
            </a:r>
          </a:p>
          <a:p>
            <a:r>
              <a:rPr lang="en-GB" sz="1600" dirty="0"/>
              <a:t>Temple of Claudius (not fully completed?).</a:t>
            </a:r>
          </a:p>
          <a:p>
            <a:r>
              <a:rPr lang="en-GB" sz="1600" dirty="0"/>
              <a:t>Nero’s Amphitheatre – AD 57. </a:t>
            </a:r>
          </a:p>
          <a:p>
            <a:r>
              <a:rPr lang="en-GB" sz="1600" dirty="0" err="1"/>
              <a:t>Macellum</a:t>
            </a:r>
            <a:r>
              <a:rPr lang="en-GB" sz="1600" dirty="0"/>
              <a:t> Magnum – AD 59. </a:t>
            </a:r>
          </a:p>
          <a:p>
            <a:r>
              <a:rPr lang="en-GB" sz="1600" dirty="0"/>
              <a:t>Baths of Nero – pre-AD 64 (opened perhaps in AD 62)?</a:t>
            </a:r>
          </a:p>
          <a:p>
            <a:r>
              <a:rPr lang="en-GB" sz="1600" dirty="0"/>
              <a:t>Nero’s Triumphal Arch AD 64? </a:t>
            </a:r>
          </a:p>
          <a:p>
            <a:r>
              <a:rPr lang="en-GB" sz="1600" dirty="0"/>
              <a:t>House of Passage (</a:t>
            </a:r>
            <a:r>
              <a:rPr lang="en-GB" sz="1600" dirty="0" err="1"/>
              <a:t>Domus</a:t>
            </a:r>
            <a:r>
              <a:rPr lang="en-GB" sz="1600" dirty="0"/>
              <a:t> </a:t>
            </a:r>
            <a:r>
              <a:rPr lang="en-GB" sz="1600" dirty="0" err="1"/>
              <a:t>Transitoria</a:t>
            </a:r>
            <a:r>
              <a:rPr lang="en-GB" sz="1600" dirty="0"/>
              <a:t>) – pre-AD 64. </a:t>
            </a:r>
          </a:p>
        </p:txBody>
      </p:sp>
      <p:sp>
        <p:nvSpPr>
          <p:cNvPr id="13" name="Content Placeholder 2"/>
          <p:cNvSpPr txBox="1">
            <a:spLocks/>
          </p:cNvSpPr>
          <p:nvPr/>
        </p:nvSpPr>
        <p:spPr>
          <a:xfrm>
            <a:off x="5111552" y="4841540"/>
            <a:ext cx="3852936" cy="1861790"/>
          </a:xfrm>
          <a:prstGeom prst="rect">
            <a:avLst/>
          </a:prstGeom>
        </p:spPr>
        <p:txBody>
          <a:bodyPr>
            <a:normAutofit fontScale="6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endParaRPr lang="en-GB" sz="1300" dirty="0" smtClean="0"/>
          </a:p>
          <a:p>
            <a:r>
              <a:rPr lang="en-GB" b="1" dirty="0" smtClean="0"/>
              <a:t>Post-AD 64 </a:t>
            </a:r>
          </a:p>
          <a:p>
            <a:r>
              <a:rPr lang="en-GB" dirty="0" err="1" smtClean="0"/>
              <a:t>Domus</a:t>
            </a:r>
            <a:r>
              <a:rPr lang="en-GB" dirty="0" smtClean="0"/>
              <a:t> </a:t>
            </a:r>
            <a:r>
              <a:rPr lang="en-GB" dirty="0" err="1" smtClean="0"/>
              <a:t>Aureus</a:t>
            </a:r>
            <a:r>
              <a:rPr lang="en-GB" dirty="0" smtClean="0"/>
              <a:t> (Golden House). </a:t>
            </a:r>
          </a:p>
          <a:p>
            <a:r>
              <a:rPr lang="en-GB" dirty="0" smtClean="0"/>
              <a:t>Nero’s aqueduct (</a:t>
            </a:r>
            <a:r>
              <a:rPr lang="en-GB" i="1" dirty="0" err="1" smtClean="0"/>
              <a:t>Arcus</a:t>
            </a:r>
            <a:r>
              <a:rPr lang="en-GB" i="1" dirty="0" smtClean="0"/>
              <a:t> </a:t>
            </a:r>
            <a:r>
              <a:rPr lang="en-GB" i="1" dirty="0" err="1" smtClean="0"/>
              <a:t>Neroniani</a:t>
            </a:r>
            <a:r>
              <a:rPr lang="en-GB" dirty="0" smtClean="0"/>
              <a:t>). </a:t>
            </a:r>
          </a:p>
          <a:p>
            <a:r>
              <a:rPr lang="en-GB" dirty="0" smtClean="0"/>
              <a:t>Proposed canal from Avernus to Ostia.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Pre-AD 64</a:t>
            </a:r>
          </a:p>
          <a:p>
            <a:pPr marL="274320" indent="-274320" algn="ctr">
              <a:spcBef>
                <a:spcPct val="20000"/>
              </a:spcBef>
              <a:buClr>
                <a:srgbClr val="D16349"/>
              </a:buClr>
              <a:buSzPct val="85000"/>
              <a:defRPr/>
            </a:pPr>
            <a:r>
              <a:rPr lang="en-GB" sz="6000" b="1" dirty="0" smtClean="0">
                <a:solidFill>
                  <a:prstClr val="black"/>
                </a:solidFill>
              </a:rPr>
              <a:t>Projects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0000" r="1617"/>
          <a:stretch/>
        </p:blipFill>
        <p:spPr>
          <a:xfrm>
            <a:off x="1763688" y="476672"/>
            <a:ext cx="5112569" cy="5198864"/>
          </a:xfrm>
          <a:prstGeom prst="rect">
            <a:avLst/>
          </a:prstGeom>
        </p:spPr>
      </p:pic>
      <p:sp>
        <p:nvSpPr>
          <p:cNvPr id="3" name="Rectangle 2"/>
          <p:cNvSpPr/>
          <p:nvPr/>
        </p:nvSpPr>
        <p:spPr>
          <a:xfrm>
            <a:off x="251520" y="5714547"/>
            <a:ext cx="8712968" cy="923330"/>
          </a:xfrm>
          <a:prstGeom prst="rect">
            <a:avLst/>
          </a:prstGeom>
        </p:spPr>
        <p:txBody>
          <a:bodyPr wrap="square">
            <a:spAutoFit/>
          </a:bodyPr>
          <a:lstStyle/>
          <a:p>
            <a:r>
              <a:rPr lang="en-GB" dirty="0" err="1" smtClean="0"/>
              <a:t>Sestertius</a:t>
            </a:r>
            <a:r>
              <a:rPr lang="en-GB" dirty="0" smtClean="0"/>
              <a:t> – AD 64 - AVGVST </a:t>
            </a:r>
            <a:r>
              <a:rPr lang="en-GB" dirty="0"/>
              <a:t>SPQR OST S-C, Port of Ostia with eight ships within the </a:t>
            </a:r>
            <a:r>
              <a:rPr lang="en-GB" dirty="0" err="1"/>
              <a:t>harbor</a:t>
            </a:r>
            <a:r>
              <a:rPr lang="en-GB" dirty="0"/>
              <a:t>, at the top is a </a:t>
            </a:r>
            <a:r>
              <a:rPr lang="en-GB" dirty="0" err="1"/>
              <a:t>pharus</a:t>
            </a:r>
            <a:r>
              <a:rPr lang="en-GB" dirty="0"/>
              <a:t> surmounted by a statue of Neptune, below is a reclining figure of Tiber, holding a rudder &amp; dolphin. </a:t>
            </a:r>
            <a:r>
              <a:rPr lang="en-GB" b="1" dirty="0"/>
              <a:t>Cohen 38</a:t>
            </a:r>
          </a:p>
        </p:txBody>
      </p:sp>
    </p:spTree>
    <p:extLst>
      <p:ext uri="{BB962C8B-B14F-4D97-AF65-F5344CB8AC3E}">
        <p14:creationId xmlns:p14="http://schemas.microsoft.com/office/powerpoint/2010/main" val="2961235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Baths of Nero</a:t>
            </a:r>
            <a:endParaRPr lang="en-GB" dirty="0"/>
          </a:p>
        </p:txBody>
      </p:sp>
      <p:sp>
        <p:nvSpPr>
          <p:cNvPr id="3" name="Content Placeholder 2"/>
          <p:cNvSpPr>
            <a:spLocks noGrp="1"/>
          </p:cNvSpPr>
          <p:nvPr>
            <p:ph sz="half" idx="1"/>
          </p:nvPr>
        </p:nvSpPr>
        <p:spPr>
          <a:xfrm>
            <a:off x="179512" y="1340768"/>
            <a:ext cx="4464496" cy="5517232"/>
          </a:xfrm>
        </p:spPr>
        <p:txBody>
          <a:bodyPr>
            <a:normAutofit fontScale="92500" lnSpcReduction="20000"/>
          </a:bodyPr>
          <a:lstStyle/>
          <a:p>
            <a:pPr marL="0">
              <a:buNone/>
            </a:pPr>
            <a:r>
              <a:rPr lang="en-GB" dirty="0" smtClean="0"/>
              <a:t>“[establishes Greek style games]… which he called the </a:t>
            </a:r>
            <a:r>
              <a:rPr lang="en-GB" dirty="0" err="1" smtClean="0"/>
              <a:t>Neronia</a:t>
            </a:r>
            <a:r>
              <a:rPr lang="en-GB" dirty="0" smtClean="0"/>
              <a:t>; and he simultaneously opened his baths, which had a gymnasium attached, and provided free oil for the knights and senators.” – </a:t>
            </a:r>
            <a:r>
              <a:rPr lang="en-GB" b="1" dirty="0" smtClean="0"/>
              <a:t>Suetonius </a:t>
            </a:r>
            <a:r>
              <a:rPr lang="en-GB" b="1" i="1" dirty="0" smtClean="0"/>
              <a:t>Nero </a:t>
            </a:r>
            <a:r>
              <a:rPr lang="en-GB" b="1" dirty="0" smtClean="0"/>
              <a:t>12.</a:t>
            </a:r>
            <a:r>
              <a:rPr lang="en-GB" b="1" i="1" dirty="0" smtClean="0"/>
              <a:t> </a:t>
            </a:r>
          </a:p>
          <a:p>
            <a:pPr marL="0">
              <a:buNone/>
            </a:pPr>
            <a:endParaRPr lang="en-GB" sz="1200" dirty="0" smtClean="0"/>
          </a:p>
          <a:p>
            <a:pPr marL="0">
              <a:buNone/>
            </a:pPr>
            <a:r>
              <a:rPr lang="en-GB" dirty="0" smtClean="0"/>
              <a:t>“… keep to yourselves Nero’s warm baths” – </a:t>
            </a:r>
            <a:r>
              <a:rPr lang="en-GB" b="1" dirty="0" smtClean="0"/>
              <a:t>Martial </a:t>
            </a:r>
            <a:r>
              <a:rPr lang="en-GB" b="1" i="1" dirty="0" smtClean="0"/>
              <a:t>Epigrams </a:t>
            </a:r>
            <a:r>
              <a:rPr lang="en-GB" b="1" dirty="0" smtClean="0"/>
              <a:t>2.48. </a:t>
            </a:r>
          </a:p>
          <a:p>
            <a:pPr marL="0">
              <a:buNone/>
            </a:pPr>
            <a:endParaRPr lang="en-GB" sz="1200" dirty="0" smtClean="0"/>
          </a:p>
          <a:p>
            <a:pPr marL="0">
              <a:buNone/>
            </a:pPr>
            <a:r>
              <a:rPr lang="en-GB" dirty="0" smtClean="0"/>
              <a:t>“… if I may compare great things with small, would one who had bathed of late in Nero’s baths refuse to sweat here once more…” – </a:t>
            </a:r>
            <a:r>
              <a:rPr lang="en-GB" b="1" dirty="0" smtClean="0"/>
              <a:t>Statius </a:t>
            </a:r>
            <a:r>
              <a:rPr lang="en-GB" b="1" i="1" dirty="0" err="1" smtClean="0"/>
              <a:t>Silvae</a:t>
            </a:r>
            <a:r>
              <a:rPr lang="en-GB" b="1" i="1" dirty="0" smtClean="0"/>
              <a:t> </a:t>
            </a:r>
            <a:r>
              <a:rPr lang="en-GB" b="1" dirty="0" smtClean="0"/>
              <a:t>1.5.62. </a:t>
            </a:r>
            <a:endParaRPr lang="en-GB" dirty="0"/>
          </a:p>
        </p:txBody>
      </p:sp>
      <p:sp>
        <p:nvSpPr>
          <p:cNvPr id="6" name="Content Placeholder 3"/>
          <p:cNvSpPr>
            <a:spLocks noGrp="1"/>
          </p:cNvSpPr>
          <p:nvPr>
            <p:ph sz="half" idx="2"/>
          </p:nvPr>
        </p:nvSpPr>
        <p:spPr>
          <a:xfrm>
            <a:off x="4788024" y="6237312"/>
            <a:ext cx="4038600" cy="392080"/>
          </a:xfrm>
        </p:spPr>
        <p:txBody>
          <a:bodyPr>
            <a:normAutofit fontScale="92500" lnSpcReduction="20000"/>
          </a:bodyPr>
          <a:lstStyle/>
          <a:p>
            <a:pPr algn="ctr">
              <a:buNone/>
            </a:pPr>
            <a:r>
              <a:rPr lang="en-GB" sz="1200" dirty="0" smtClean="0"/>
              <a:t>Image from </a:t>
            </a:r>
            <a:r>
              <a:rPr lang="en-GB" sz="1200" dirty="0" err="1" smtClean="0"/>
              <a:t>Beste</a:t>
            </a:r>
            <a:r>
              <a:rPr lang="en-GB" sz="1200" dirty="0" smtClean="0"/>
              <a:t> and von </a:t>
            </a:r>
            <a:r>
              <a:rPr lang="en-GB" sz="1200" dirty="0" err="1" smtClean="0"/>
              <a:t>Hesberg</a:t>
            </a:r>
            <a:r>
              <a:rPr lang="en-GB" sz="1200" dirty="0" smtClean="0"/>
              <a:t> (2013) </a:t>
            </a:r>
            <a:endParaRPr lang="en-GB" sz="1200" dirty="0"/>
          </a:p>
        </p:txBody>
      </p:sp>
      <p:pic>
        <p:nvPicPr>
          <p:cNvPr id="5" name="Picture 4" descr="Baths of Nero.JPG"/>
          <p:cNvPicPr>
            <a:picLocks noChangeAspect="1"/>
          </p:cNvPicPr>
          <p:nvPr/>
        </p:nvPicPr>
        <p:blipFill>
          <a:blip r:embed="rId2" cstate="print"/>
          <a:srcRect l="16336" t="24150" r="37626" b="7601"/>
          <a:stretch>
            <a:fillRect/>
          </a:stretch>
        </p:blipFill>
        <p:spPr>
          <a:xfrm>
            <a:off x="4860032" y="1484784"/>
            <a:ext cx="3960440" cy="46805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Circus of Gaius and Nero</a:t>
            </a:r>
            <a:endParaRPr lang="en-GB" dirty="0"/>
          </a:p>
        </p:txBody>
      </p:sp>
      <p:sp>
        <p:nvSpPr>
          <p:cNvPr id="3" name="Content Placeholder 2"/>
          <p:cNvSpPr>
            <a:spLocks noGrp="1"/>
          </p:cNvSpPr>
          <p:nvPr>
            <p:ph sz="quarter" idx="1"/>
          </p:nvPr>
        </p:nvSpPr>
        <p:spPr>
          <a:xfrm>
            <a:off x="179512" y="5445224"/>
            <a:ext cx="8784976" cy="1224136"/>
          </a:xfrm>
        </p:spPr>
        <p:txBody>
          <a:bodyPr>
            <a:normAutofit fontScale="85000" lnSpcReduction="10000"/>
          </a:bodyPr>
          <a:lstStyle/>
          <a:p>
            <a:pPr marL="0">
              <a:buNone/>
            </a:pPr>
            <a:r>
              <a:rPr lang="en-GB" dirty="0" smtClean="0"/>
              <a:t>“Nero had a space in the Vatican valley enclosed where he might practice his chariot racing. At first he raced in private, but soon he was inviting the public in to cheer him on” – </a:t>
            </a:r>
            <a:r>
              <a:rPr lang="en-GB" b="1" dirty="0" err="1" smtClean="0"/>
              <a:t>Tac</a:t>
            </a:r>
            <a:r>
              <a:rPr lang="en-GB" b="1" dirty="0" smtClean="0"/>
              <a:t>. </a:t>
            </a:r>
            <a:r>
              <a:rPr lang="en-GB" b="1" i="1" dirty="0" smtClean="0"/>
              <a:t>Ann. </a:t>
            </a:r>
            <a:r>
              <a:rPr lang="en-GB" b="1" dirty="0" smtClean="0"/>
              <a:t>14.14.4.</a:t>
            </a:r>
            <a:r>
              <a:rPr lang="en-GB" b="1" i="1" dirty="0" smtClean="0"/>
              <a:t> </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285750" y="1628801"/>
            <a:ext cx="8550402" cy="3734764"/>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
            <a:ext cx="8928100" cy="764704"/>
          </a:xfrm>
        </p:spPr>
        <p:txBody>
          <a:bodyPr/>
          <a:lstStyle/>
          <a:p>
            <a:r>
              <a:rPr lang="en-GB" dirty="0" smtClean="0"/>
              <a:t>Nero’s Amphitheatre</a:t>
            </a:r>
            <a:endParaRPr lang="en-GB" dirty="0"/>
          </a:p>
        </p:txBody>
      </p:sp>
      <p:sp>
        <p:nvSpPr>
          <p:cNvPr id="3" name="Content Placeholder 2"/>
          <p:cNvSpPr>
            <a:spLocks noGrp="1"/>
          </p:cNvSpPr>
          <p:nvPr>
            <p:ph sz="quarter" idx="4294967295"/>
          </p:nvPr>
        </p:nvSpPr>
        <p:spPr>
          <a:xfrm>
            <a:off x="179512" y="764705"/>
            <a:ext cx="8748588" cy="6093295"/>
          </a:xfrm>
        </p:spPr>
        <p:txBody>
          <a:bodyPr>
            <a:normAutofit fontScale="85000" lnSpcReduction="20000"/>
          </a:bodyPr>
          <a:lstStyle/>
          <a:p>
            <a:pPr marL="0">
              <a:buNone/>
            </a:pPr>
            <a:r>
              <a:rPr lang="en-GB" dirty="0" smtClean="0"/>
              <a:t>“…The gladiatorial show took place in a wooden theatre near the Campus </a:t>
            </a:r>
            <a:r>
              <a:rPr lang="en-GB" dirty="0" err="1" smtClean="0"/>
              <a:t>Martius</a:t>
            </a:r>
            <a:r>
              <a:rPr lang="en-GB" dirty="0" smtClean="0"/>
              <a:t>, which had been built in less than a year, but no one was allowed to be killed during these combats, not even criminals.” – </a:t>
            </a:r>
            <a:r>
              <a:rPr lang="en-GB" b="1" dirty="0" smtClean="0"/>
              <a:t>Suet. </a:t>
            </a:r>
            <a:r>
              <a:rPr lang="en-GB" b="1" i="1" dirty="0" smtClean="0"/>
              <a:t>Nero </a:t>
            </a:r>
            <a:r>
              <a:rPr lang="en-GB" b="1" dirty="0" smtClean="0"/>
              <a:t>12. </a:t>
            </a:r>
          </a:p>
          <a:p>
            <a:pPr marL="0">
              <a:buNone/>
            </a:pPr>
            <a:endParaRPr lang="en-GB" sz="500" dirty="0" smtClean="0"/>
          </a:p>
          <a:p>
            <a:pPr marL="0">
              <a:buNone/>
            </a:pPr>
            <a:r>
              <a:rPr lang="en-GB" dirty="0" smtClean="0"/>
              <a:t>“In the consulate of Nero, for the second time, and of Lucius </a:t>
            </a:r>
            <a:r>
              <a:rPr lang="en-GB" dirty="0" err="1" smtClean="0"/>
              <a:t>Piso</a:t>
            </a:r>
            <a:r>
              <a:rPr lang="en-GB" dirty="0" smtClean="0"/>
              <a:t>, little occurred that deserves remembrance, unless the chronicler is pleased to fill his rolls with panegyrics of the foundations and the beams on which the Caesar reared his vast amphitheatre…” – </a:t>
            </a:r>
            <a:r>
              <a:rPr lang="en-GB" b="1" dirty="0" err="1" smtClean="0"/>
              <a:t>Tac</a:t>
            </a:r>
            <a:r>
              <a:rPr lang="en-GB" b="1" dirty="0" smtClean="0"/>
              <a:t>. </a:t>
            </a:r>
            <a:r>
              <a:rPr lang="en-GB" b="1" i="1" dirty="0" smtClean="0"/>
              <a:t>Ann</a:t>
            </a:r>
            <a:r>
              <a:rPr lang="en-GB" b="1" dirty="0" smtClean="0"/>
              <a:t>.</a:t>
            </a:r>
            <a:r>
              <a:rPr lang="en-GB" b="1" i="1" dirty="0" smtClean="0"/>
              <a:t> </a:t>
            </a:r>
            <a:r>
              <a:rPr lang="en-GB" b="1" dirty="0" smtClean="0"/>
              <a:t>13.31. </a:t>
            </a:r>
          </a:p>
          <a:p>
            <a:pPr marL="0">
              <a:buNone/>
            </a:pPr>
            <a:endParaRPr lang="en-GB" sz="500" b="1" dirty="0"/>
          </a:p>
          <a:p>
            <a:pPr marL="0">
              <a:buNone/>
            </a:pPr>
            <a:r>
              <a:rPr lang="en-GB" dirty="0"/>
              <a:t>“I saw a theatre that rose skyward on interwoven beams and almost looked down on the summit of the Capitoline. Passing up the steps and slopes of gentle incline, we came to the seats, where in dingy garments the baser sort viewed the show close to the women's benches. For the uncovered parts, exposed beneath the open sky, were </a:t>
            </a:r>
            <a:r>
              <a:rPr lang="en-GB" dirty="0" smtClean="0"/>
              <a:t>packed </a:t>
            </a:r>
            <a:r>
              <a:rPr lang="en-GB" dirty="0"/>
              <a:t>by knights or white-robed tribunes… the sweep of the amphitheatre encircles the level ground, and the oval in the middle is bound by twin piles of building… So dazzling was the glitter everywhere. Rooted to the spot, I stood with mouth agape and </a:t>
            </a:r>
            <a:r>
              <a:rPr lang="en-GB" dirty="0" smtClean="0"/>
              <a:t>marvelled…” – </a:t>
            </a:r>
            <a:r>
              <a:rPr lang="en-GB" b="1" dirty="0" err="1" smtClean="0"/>
              <a:t>Calp</a:t>
            </a:r>
            <a:r>
              <a:rPr lang="en-GB" b="1" dirty="0" smtClean="0"/>
              <a:t>. Sic. </a:t>
            </a:r>
            <a:r>
              <a:rPr lang="en-GB" b="1" i="1" dirty="0" smtClean="0"/>
              <a:t>Eclogues </a:t>
            </a:r>
            <a:r>
              <a:rPr lang="en-GB" b="1" dirty="0" smtClean="0"/>
              <a:t>7.23ff</a:t>
            </a:r>
            <a:r>
              <a:rPr lang="en-GB" dirty="0" smtClean="0"/>
              <a:t>.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28600"/>
            <a:ext cx="8856984" cy="758952"/>
          </a:xfrm>
        </p:spPr>
        <p:txBody>
          <a:bodyPr>
            <a:noAutofit/>
          </a:bodyPr>
          <a:lstStyle/>
          <a:p>
            <a:r>
              <a:rPr lang="en-GB" sz="2600" dirty="0" err="1" smtClean="0"/>
              <a:t>Macellum</a:t>
            </a:r>
            <a:r>
              <a:rPr lang="en-GB" sz="2600" dirty="0" smtClean="0"/>
              <a:t> Magnum (AD 59) and Triumphal Arch (AD 62)</a:t>
            </a:r>
            <a:endParaRPr lang="en-GB" sz="2600" dirty="0"/>
          </a:p>
        </p:txBody>
      </p:sp>
      <p:pic>
        <p:nvPicPr>
          <p:cNvPr id="4098" name="Picture 2"/>
          <p:cNvPicPr>
            <a:picLocks noGrp="1" noChangeAspect="1" noChangeArrowheads="1"/>
          </p:cNvPicPr>
          <p:nvPr>
            <p:ph sz="quarter" idx="1"/>
          </p:nvPr>
        </p:nvPicPr>
        <p:blipFill rotWithShape="1">
          <a:blip r:embed="rId2" cstate="print"/>
          <a:srcRect l="49445"/>
          <a:stretch/>
        </p:blipFill>
        <p:spPr bwMode="auto">
          <a:xfrm>
            <a:off x="251520" y="1897936"/>
            <a:ext cx="4032448" cy="3177012"/>
          </a:xfrm>
          <a:prstGeom prst="rect">
            <a:avLst/>
          </a:prstGeom>
          <a:noFill/>
          <a:ln w="9525">
            <a:noFill/>
            <a:miter lim="800000"/>
            <a:headEnd/>
            <a:tailEnd/>
          </a:ln>
        </p:spPr>
      </p:pic>
      <p:sp>
        <p:nvSpPr>
          <p:cNvPr id="5" name="Rectangle 4"/>
          <p:cNvSpPr/>
          <p:nvPr/>
        </p:nvSpPr>
        <p:spPr>
          <a:xfrm>
            <a:off x="107504" y="5085184"/>
            <a:ext cx="4176464" cy="1569660"/>
          </a:xfrm>
          <a:prstGeom prst="rect">
            <a:avLst/>
          </a:prstGeom>
        </p:spPr>
        <p:txBody>
          <a:bodyPr wrap="square">
            <a:spAutoFit/>
          </a:bodyPr>
          <a:lstStyle/>
          <a:p>
            <a:r>
              <a:rPr lang="en-GB" sz="1600" dirty="0"/>
              <a:t>Nero, AE </a:t>
            </a:r>
            <a:r>
              <a:rPr lang="en-GB" sz="1600" dirty="0" err="1"/>
              <a:t>dupondius</a:t>
            </a:r>
            <a:r>
              <a:rPr lang="en-GB" sz="1600" dirty="0"/>
              <a:t>, 63 AD. Rome.- </a:t>
            </a:r>
            <a:r>
              <a:rPr lang="en-GB" sz="1600" dirty="0" smtClean="0"/>
              <a:t>(</a:t>
            </a:r>
            <a:r>
              <a:rPr lang="en-GB" sz="1600" dirty="0"/>
              <a:t>Rev) MAC AVG, II in ex, S-C across fields, frontal view of the domed </a:t>
            </a:r>
            <a:r>
              <a:rPr lang="en-GB" sz="1600" dirty="0" err="1"/>
              <a:t>Macellum</a:t>
            </a:r>
            <a:r>
              <a:rPr lang="en-GB" sz="1600" dirty="0"/>
              <a:t> Magnum, male figure in niche on left, holding sceptre. II in ex. - </a:t>
            </a:r>
            <a:r>
              <a:rPr lang="en-GB" sz="1600" b="1" dirty="0"/>
              <a:t>RIC 185; BMC 193. </a:t>
            </a:r>
            <a:r>
              <a:rPr lang="en-GB" sz="1600" b="1" i="1" dirty="0" err="1"/>
              <a:t>Macellum</a:t>
            </a:r>
            <a:r>
              <a:rPr lang="en-GB" sz="1600" b="1" i="1" dirty="0"/>
              <a:t> </a:t>
            </a:r>
            <a:r>
              <a:rPr lang="en-GB" sz="1600" b="1" dirty="0" smtClean="0"/>
              <a:t>– </a:t>
            </a:r>
            <a:r>
              <a:rPr lang="en-GB" sz="1600" b="1" dirty="0"/>
              <a:t>built on Caelian Hill </a:t>
            </a:r>
            <a:endParaRPr lang="en-GB" sz="1600" dirty="0"/>
          </a:p>
        </p:txBody>
      </p:sp>
      <p:pic>
        <p:nvPicPr>
          <p:cNvPr id="3" name="Picture 2"/>
          <p:cNvPicPr>
            <a:picLocks noChangeAspect="1"/>
          </p:cNvPicPr>
          <p:nvPr/>
        </p:nvPicPr>
        <p:blipFill rotWithShape="1">
          <a:blip r:embed="rId3"/>
          <a:srcRect l="52542"/>
          <a:stretch/>
        </p:blipFill>
        <p:spPr>
          <a:xfrm>
            <a:off x="4932040" y="1910314"/>
            <a:ext cx="3772277" cy="3164633"/>
          </a:xfrm>
          <a:prstGeom prst="rect">
            <a:avLst/>
          </a:prstGeom>
        </p:spPr>
      </p:pic>
      <p:sp>
        <p:nvSpPr>
          <p:cNvPr id="6" name="Rectangle 5"/>
          <p:cNvSpPr/>
          <p:nvPr/>
        </p:nvSpPr>
        <p:spPr>
          <a:xfrm>
            <a:off x="4788024" y="5085184"/>
            <a:ext cx="4176464" cy="1477328"/>
          </a:xfrm>
          <a:prstGeom prst="rect">
            <a:avLst/>
          </a:prstGeom>
        </p:spPr>
        <p:txBody>
          <a:bodyPr wrap="square">
            <a:spAutoFit/>
          </a:bodyPr>
          <a:lstStyle/>
          <a:p>
            <a:r>
              <a:rPr lang="en-GB" dirty="0"/>
              <a:t>Nero AE </a:t>
            </a:r>
            <a:r>
              <a:rPr lang="en-GB" dirty="0" err="1"/>
              <a:t>Sestertius</a:t>
            </a:r>
            <a:r>
              <a:rPr lang="en-GB" dirty="0"/>
              <a:t>. ca 64 AD. </a:t>
            </a:r>
            <a:r>
              <a:rPr lang="en-GB" dirty="0" smtClean="0"/>
              <a:t>(Rev) S-C</a:t>
            </a:r>
            <a:r>
              <a:rPr lang="en-GB" dirty="0"/>
              <a:t>, Nero's triumphal arch, surmounted by </a:t>
            </a:r>
            <a:r>
              <a:rPr lang="en-GB" dirty="0" err="1"/>
              <a:t>quadriga</a:t>
            </a:r>
            <a:r>
              <a:rPr lang="en-GB" dirty="0"/>
              <a:t>, statue of Mars between columns. - </a:t>
            </a:r>
            <a:r>
              <a:rPr lang="en-GB" b="1" dirty="0"/>
              <a:t>RIC 147, Cohen 308, BMC 185.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Domus</a:t>
            </a:r>
            <a:r>
              <a:rPr lang="en-GB" dirty="0" smtClean="0"/>
              <a:t> </a:t>
            </a:r>
            <a:r>
              <a:rPr lang="en-GB" dirty="0" err="1" smtClean="0"/>
              <a:t>Transitoria</a:t>
            </a:r>
            <a:endParaRPr lang="en-GB" dirty="0"/>
          </a:p>
        </p:txBody>
      </p:sp>
      <p:sp>
        <p:nvSpPr>
          <p:cNvPr id="3" name="Content Placeholder 2"/>
          <p:cNvSpPr>
            <a:spLocks noGrp="1"/>
          </p:cNvSpPr>
          <p:nvPr>
            <p:ph sz="quarter" idx="1"/>
          </p:nvPr>
        </p:nvSpPr>
        <p:spPr>
          <a:xfrm>
            <a:off x="179512" y="1527048"/>
            <a:ext cx="8784976" cy="4998296"/>
          </a:xfrm>
        </p:spPr>
        <p:txBody>
          <a:bodyPr>
            <a:noAutofit/>
          </a:bodyPr>
          <a:lstStyle/>
          <a:p>
            <a:pPr marL="0">
              <a:buNone/>
            </a:pPr>
            <a:r>
              <a:rPr lang="en-GB" sz="3600" dirty="0" smtClean="0"/>
              <a:t>“There was nothing however in which he was more ruinously prodigal than in building. He made a palace extending all the way from the Palatine to the Esquiline, which at first he called the House of Passage, but when it was burned shortly after its completion and rebuilt, the Golden House.” – </a:t>
            </a:r>
            <a:r>
              <a:rPr lang="en-GB" sz="3600" b="1" dirty="0" smtClean="0"/>
              <a:t>Suetonius </a:t>
            </a:r>
            <a:r>
              <a:rPr lang="en-GB" sz="3600" b="1" i="1" dirty="0" smtClean="0"/>
              <a:t>Nero </a:t>
            </a:r>
            <a:r>
              <a:rPr lang="en-GB" sz="3600" b="1" dirty="0" smtClean="0"/>
              <a:t>31. </a:t>
            </a:r>
            <a:endParaRPr lang="en-GB" sz="3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Post-AD 64</a:t>
            </a:r>
          </a:p>
          <a:p>
            <a:pPr marL="274320" indent="-274320" algn="ctr">
              <a:spcBef>
                <a:spcPct val="20000"/>
              </a:spcBef>
              <a:buClr>
                <a:srgbClr val="D16349"/>
              </a:buClr>
              <a:buSzPct val="85000"/>
              <a:defRPr/>
            </a:pPr>
            <a:r>
              <a:rPr lang="en-GB" sz="6000" b="1" dirty="0" smtClean="0">
                <a:solidFill>
                  <a:prstClr val="black"/>
                </a:solidFill>
              </a:rPr>
              <a:t>Projects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33135501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292402"/>
            <a:ext cx="9144000" cy="758952"/>
          </a:xfrm>
        </p:spPr>
        <p:txBody>
          <a:bodyPr>
            <a:noAutofit/>
          </a:bodyPr>
          <a:lstStyle/>
          <a:p>
            <a:r>
              <a:rPr lang="en-GB" sz="2300" b="1" dirty="0" err="1"/>
              <a:t>Arcus</a:t>
            </a:r>
            <a:r>
              <a:rPr lang="en-GB" sz="2300" b="1" dirty="0"/>
              <a:t> </a:t>
            </a:r>
            <a:r>
              <a:rPr lang="en-GB" sz="2300" b="1" dirty="0" err="1" smtClean="0"/>
              <a:t>Neroniani</a:t>
            </a:r>
            <a:r>
              <a:rPr lang="en-GB" sz="2300" b="1" dirty="0"/>
              <a:t> and Proposed Canal from Avernus to Ostia</a:t>
            </a:r>
          </a:p>
        </p:txBody>
      </p:sp>
      <p:sp>
        <p:nvSpPr>
          <p:cNvPr id="5" name="Content Placeholder 4"/>
          <p:cNvSpPr>
            <a:spLocks noGrp="1"/>
          </p:cNvSpPr>
          <p:nvPr>
            <p:ph sz="half" idx="1"/>
          </p:nvPr>
        </p:nvSpPr>
        <p:spPr>
          <a:xfrm>
            <a:off x="248472" y="1484784"/>
            <a:ext cx="4320480" cy="3168352"/>
          </a:xfrm>
        </p:spPr>
        <p:txBody>
          <a:bodyPr>
            <a:normAutofit fontScale="77500" lnSpcReduction="20000"/>
          </a:bodyPr>
          <a:lstStyle/>
          <a:p>
            <a:r>
              <a:rPr lang="en-GB" dirty="0"/>
              <a:t>Branch of the Aqua Claudia: </a:t>
            </a:r>
          </a:p>
          <a:p>
            <a:pPr marL="0" indent="0">
              <a:buNone/>
            </a:pPr>
            <a:endParaRPr lang="en-GB" sz="1300" dirty="0" smtClean="0"/>
          </a:p>
          <a:p>
            <a:pPr marL="0" indent="0">
              <a:buNone/>
            </a:pPr>
            <a:r>
              <a:rPr lang="en-GB" dirty="0" smtClean="0"/>
              <a:t>“</a:t>
            </a:r>
            <a:r>
              <a:rPr lang="en-GB" dirty="0"/>
              <a:t>Yet Claudia first transfers a part of its waters near </a:t>
            </a:r>
            <a:r>
              <a:rPr lang="en-GB" dirty="0" err="1"/>
              <a:t>Spes</a:t>
            </a:r>
            <a:r>
              <a:rPr lang="en-GB" dirty="0"/>
              <a:t> </a:t>
            </a:r>
            <a:r>
              <a:rPr lang="en-GB" dirty="0" err="1"/>
              <a:t>Vetus</a:t>
            </a:r>
            <a:r>
              <a:rPr lang="en-GB" dirty="0"/>
              <a:t> to the so-called </a:t>
            </a:r>
            <a:r>
              <a:rPr lang="en-GB" dirty="0" err="1"/>
              <a:t>Neronian</a:t>
            </a:r>
            <a:r>
              <a:rPr lang="en-GB" dirty="0"/>
              <a:t> Arches. These arches pass along the Caelian Hill and end near the Temple of the Deified Claudius. Both aqueducts deliver the volume which they receive, partly about the Caelian, partly on the Palatine and Aventine, and to the ward beyond the Tiber.” – </a:t>
            </a:r>
            <a:r>
              <a:rPr lang="en-GB" b="1" dirty="0" err="1"/>
              <a:t>Frontinus</a:t>
            </a:r>
            <a:r>
              <a:rPr lang="en-GB" b="1" dirty="0"/>
              <a:t> </a:t>
            </a:r>
            <a:r>
              <a:rPr lang="en-GB" b="1" i="1" dirty="0"/>
              <a:t>The Aqueducts of Rome </a:t>
            </a:r>
            <a:r>
              <a:rPr lang="en-GB" b="1" dirty="0"/>
              <a:t>1.20.</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5610"/>
          <a:stretch/>
        </p:blipFill>
        <p:spPr bwMode="auto">
          <a:xfrm>
            <a:off x="971600" y="4509120"/>
            <a:ext cx="2278176" cy="2187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a:spLocks noGrp="1"/>
          </p:cNvSpPr>
          <p:nvPr>
            <p:ph sz="half" idx="1"/>
          </p:nvPr>
        </p:nvSpPr>
        <p:spPr>
          <a:xfrm>
            <a:off x="4644008" y="1550289"/>
            <a:ext cx="4320480" cy="3102847"/>
          </a:xfrm>
        </p:spPr>
        <p:txBody>
          <a:bodyPr>
            <a:noAutofit/>
          </a:bodyPr>
          <a:lstStyle/>
          <a:p>
            <a:pPr marL="0" indent="0">
              <a:buNone/>
            </a:pPr>
            <a:r>
              <a:rPr lang="en-GB" sz="2000" dirty="0"/>
              <a:t>“Another project would have connected Lake </a:t>
            </a:r>
            <a:r>
              <a:rPr lang="en-GB" sz="2000" dirty="0" err="1"/>
              <a:t>Avernus</a:t>
            </a:r>
            <a:r>
              <a:rPr lang="en-GB" sz="2000" dirty="0"/>
              <a:t> with Ostia by a ships canal 160 miles long and broad enough for two </a:t>
            </a:r>
            <a:r>
              <a:rPr lang="en-GB" sz="2000" dirty="0" err="1"/>
              <a:t>quinqueremes</a:t>
            </a:r>
            <a:r>
              <a:rPr lang="en-GB" sz="2000" dirty="0"/>
              <a:t> to pass. Prisoners from every part of the empire were to be used for this task, even those convicted of capital crimes.” – </a:t>
            </a:r>
            <a:r>
              <a:rPr lang="en-GB" sz="2000" b="1" dirty="0"/>
              <a:t>Suetonius </a:t>
            </a:r>
            <a:r>
              <a:rPr lang="en-GB" sz="2000" b="1" i="1" dirty="0"/>
              <a:t>Nero </a:t>
            </a:r>
            <a:r>
              <a:rPr lang="en-GB" sz="2000" b="1" dirty="0"/>
              <a:t>31. </a:t>
            </a:r>
            <a:endParaRPr lang="en-GB" sz="2000" dirty="0"/>
          </a:p>
        </p:txBody>
      </p:sp>
      <p:pic>
        <p:nvPicPr>
          <p:cNvPr id="2" name="Picture 1"/>
          <p:cNvPicPr>
            <a:picLocks noChangeAspect="1"/>
          </p:cNvPicPr>
          <p:nvPr/>
        </p:nvPicPr>
        <p:blipFill>
          <a:blip r:embed="rId3"/>
          <a:stretch>
            <a:fillRect/>
          </a:stretch>
        </p:blipFill>
        <p:spPr>
          <a:xfrm>
            <a:off x="5580112" y="4222295"/>
            <a:ext cx="2151299" cy="2449654"/>
          </a:xfrm>
          <a:prstGeom prst="rect">
            <a:avLst/>
          </a:prstGeom>
        </p:spPr>
      </p:pic>
    </p:spTree>
    <p:extLst>
      <p:ext uri="{BB962C8B-B14F-4D97-AF65-F5344CB8AC3E}">
        <p14:creationId xmlns:p14="http://schemas.microsoft.com/office/powerpoint/2010/main" val="2307472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568952" cy="5976664"/>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800" dirty="0">
              <a:solidFill>
                <a:schemeClr val="tx1"/>
              </a:solidFill>
            </a:endParaRPr>
          </a:p>
        </p:txBody>
      </p:sp>
      <p:sp>
        <p:nvSpPr>
          <p:cNvPr id="3" name="Content Placeholder 2"/>
          <p:cNvSpPr txBox="1">
            <a:spLocks/>
          </p:cNvSpPr>
          <p:nvPr/>
        </p:nvSpPr>
        <p:spPr>
          <a:xfrm>
            <a:off x="503548" y="260648"/>
            <a:ext cx="8208912" cy="1584176"/>
          </a:xfrm>
          <a:prstGeom prst="rect">
            <a:avLst/>
          </a:prstGeom>
        </p:spPr>
        <p:txBody>
          <a:bodyPr vert="horz">
            <a:normAutofit fontScale="85000" lnSpcReduction="20000"/>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err="1" smtClean="0">
                <a:solidFill>
                  <a:prstClr val="black"/>
                </a:solidFill>
              </a:rPr>
              <a:t>Domus</a:t>
            </a:r>
            <a:r>
              <a:rPr lang="en-GB" sz="6000" b="1" dirty="0" smtClean="0">
                <a:solidFill>
                  <a:prstClr val="black"/>
                </a:solidFill>
              </a:rPr>
              <a:t> </a:t>
            </a:r>
            <a:r>
              <a:rPr lang="en-GB" sz="6000" b="1" dirty="0" err="1" smtClean="0">
                <a:solidFill>
                  <a:prstClr val="black"/>
                </a:solidFill>
              </a:rPr>
              <a:t>Aurea</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
        <p:nvSpPr>
          <p:cNvPr id="4" name="Rectangle 3"/>
          <p:cNvSpPr/>
          <p:nvPr/>
        </p:nvSpPr>
        <p:spPr>
          <a:xfrm>
            <a:off x="395536" y="1850058"/>
            <a:ext cx="8424936" cy="4524315"/>
          </a:xfrm>
          <a:prstGeom prst="rect">
            <a:avLst/>
          </a:prstGeom>
        </p:spPr>
        <p:txBody>
          <a:bodyPr wrap="square">
            <a:spAutoFit/>
          </a:bodyPr>
          <a:lstStyle/>
          <a:p>
            <a:r>
              <a:rPr lang="en-GB" sz="3200" dirty="0"/>
              <a:t>“After the fire, Nero took personal advantage of his country’s calamity and built himself a downtown residence… This was all designed and directed by Severus and </a:t>
            </a:r>
            <a:r>
              <a:rPr lang="en-GB" sz="3200" dirty="0" err="1"/>
              <a:t>Celer</a:t>
            </a:r>
            <a:r>
              <a:rPr lang="en-GB" sz="3200" dirty="0"/>
              <a:t>, who possessed both talent and the audacity that were needed to create by art what nature herself refused, and so beguile away resources at an emperor’s disposal.” – </a:t>
            </a:r>
            <a:r>
              <a:rPr lang="en-GB" sz="3200" b="1" dirty="0" err="1"/>
              <a:t>Tac</a:t>
            </a:r>
            <a:r>
              <a:rPr lang="en-GB" sz="3200" b="1" dirty="0"/>
              <a:t>. </a:t>
            </a:r>
            <a:r>
              <a:rPr lang="en-GB" sz="3200" b="1" i="1" dirty="0"/>
              <a:t>Ann. </a:t>
            </a:r>
            <a:r>
              <a:rPr lang="en-GB" sz="3200" b="1" dirty="0"/>
              <a:t>15.42.1. </a:t>
            </a:r>
            <a:endParaRPr lang="en-GB" sz="3200" dirty="0"/>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Size of the Golden House</a:t>
            </a:r>
            <a:endParaRPr lang="en-GB" dirty="0"/>
          </a:p>
        </p:txBody>
      </p:sp>
      <p:sp>
        <p:nvSpPr>
          <p:cNvPr id="3" name="Content Placeholder 2"/>
          <p:cNvSpPr>
            <a:spLocks noGrp="1"/>
          </p:cNvSpPr>
          <p:nvPr>
            <p:ph sz="quarter" idx="1"/>
          </p:nvPr>
        </p:nvSpPr>
        <p:spPr>
          <a:xfrm>
            <a:off x="301752" y="1484784"/>
            <a:ext cx="8590728" cy="4896544"/>
          </a:xfrm>
        </p:spPr>
        <p:txBody>
          <a:bodyPr>
            <a:noAutofit/>
          </a:bodyPr>
          <a:lstStyle/>
          <a:p>
            <a:pPr algn="ctr">
              <a:buNone/>
            </a:pPr>
            <a:r>
              <a:rPr lang="en-GB" sz="3200" dirty="0" smtClean="0"/>
              <a:t>“Nero proved surprisingly tolerant towards those who made him targets of their witticism and verse-lampoons… Here are a few examples… </a:t>
            </a:r>
          </a:p>
          <a:p>
            <a:pPr algn="ctr">
              <a:buNone/>
            </a:pPr>
            <a:r>
              <a:rPr lang="en-GB" sz="3200" dirty="0" smtClean="0"/>
              <a:t>The palace is spreading and swallowing Rome, </a:t>
            </a:r>
          </a:p>
          <a:p>
            <a:pPr algn="ctr">
              <a:buNone/>
            </a:pPr>
            <a:r>
              <a:rPr lang="en-GB" sz="3200" dirty="0" smtClean="0"/>
              <a:t>Let us all flee to Veii and make it our home, </a:t>
            </a:r>
          </a:p>
          <a:p>
            <a:pPr algn="ctr">
              <a:buNone/>
            </a:pPr>
            <a:r>
              <a:rPr lang="en-GB" sz="3200" dirty="0" smtClean="0"/>
              <a:t>Yet the palace is growing so damnably fast </a:t>
            </a:r>
          </a:p>
          <a:p>
            <a:pPr algn="ctr">
              <a:buNone/>
            </a:pPr>
            <a:r>
              <a:rPr lang="en-GB" sz="3200" dirty="0" smtClean="0"/>
              <a:t>That it threatens to gobble up Veii at last.” </a:t>
            </a:r>
          </a:p>
          <a:p>
            <a:pPr algn="ctr">
              <a:buNone/>
            </a:pPr>
            <a:r>
              <a:rPr lang="en-GB" sz="3200" dirty="0" smtClean="0"/>
              <a:t>- </a:t>
            </a:r>
            <a:r>
              <a:rPr lang="en-GB" sz="3200" b="1" dirty="0" smtClean="0"/>
              <a:t>Suetonius </a:t>
            </a:r>
            <a:r>
              <a:rPr lang="en-GB" sz="3200" b="1" i="1" dirty="0" smtClean="0"/>
              <a:t>Nero </a:t>
            </a:r>
            <a:r>
              <a:rPr lang="en-GB" sz="3200" b="1" dirty="0" smtClean="0"/>
              <a:t>39.2. </a:t>
            </a:r>
            <a:endParaRPr lang="en-GB"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Parks, Woodlands and Colonnades</a:t>
            </a:r>
            <a:endParaRPr lang="en-GB" dirty="0"/>
          </a:p>
        </p:txBody>
      </p:sp>
      <p:sp>
        <p:nvSpPr>
          <p:cNvPr id="3" name="Content Placeholder 2"/>
          <p:cNvSpPr>
            <a:spLocks noGrp="1"/>
          </p:cNvSpPr>
          <p:nvPr>
            <p:ph sz="quarter" idx="1"/>
          </p:nvPr>
        </p:nvSpPr>
        <p:spPr>
          <a:xfrm>
            <a:off x="251520" y="1556792"/>
            <a:ext cx="8712968" cy="2952328"/>
          </a:xfrm>
        </p:spPr>
        <p:txBody>
          <a:bodyPr>
            <a:normAutofit fontScale="85000" lnSpcReduction="20000"/>
          </a:bodyPr>
          <a:lstStyle/>
          <a:p>
            <a:pPr marL="0">
              <a:buNone/>
            </a:pPr>
            <a:r>
              <a:rPr lang="en-GB" dirty="0" smtClean="0"/>
              <a:t>“The cause of amazement was not so much its profusion of gems and gold (</a:t>
            </a:r>
            <a:r>
              <a:rPr lang="en-GB" i="1" dirty="0" err="1" smtClean="0"/>
              <a:t>luxuria</a:t>
            </a:r>
            <a:r>
              <a:rPr lang="en-GB" i="1" dirty="0" smtClean="0"/>
              <a:t> </a:t>
            </a:r>
            <a:r>
              <a:rPr lang="en-GB" dirty="0" smtClean="0"/>
              <a:t>common enough by then) as its fields and ponds, with woods resembling a wilderness on one side and open spaces with vistas on the other.”</a:t>
            </a:r>
            <a:r>
              <a:rPr lang="en-GB" i="1" dirty="0" smtClean="0"/>
              <a:t> - </a:t>
            </a:r>
            <a:r>
              <a:rPr lang="en-GB" b="1" i="1" dirty="0" smtClean="0"/>
              <a:t>Tacitus Annals </a:t>
            </a:r>
            <a:r>
              <a:rPr lang="en-GB" b="1" dirty="0" smtClean="0"/>
              <a:t>15.42.1. </a:t>
            </a:r>
          </a:p>
          <a:p>
            <a:pPr marL="0">
              <a:buNone/>
            </a:pPr>
            <a:endParaRPr lang="en-GB" sz="500" dirty="0" smtClean="0"/>
          </a:p>
          <a:p>
            <a:pPr marL="0">
              <a:buNone/>
            </a:pPr>
            <a:r>
              <a:rPr lang="en-GB" dirty="0" smtClean="0"/>
              <a:t>“A pond, in imitation of the sea, was bordered with buildings to look like cities. In addition there were various types of countryside, with cropland, vineyards, pastures and woods, plentifully stocked with all manner of wild and domestic creatures.” – </a:t>
            </a:r>
            <a:r>
              <a:rPr lang="en-GB" b="1" dirty="0" smtClean="0"/>
              <a:t>Suetonius </a:t>
            </a:r>
            <a:r>
              <a:rPr lang="en-GB" b="1" i="1" dirty="0" smtClean="0"/>
              <a:t>Nero </a:t>
            </a:r>
            <a:r>
              <a:rPr lang="en-GB" b="1" dirty="0" smtClean="0"/>
              <a:t>31.1.</a:t>
            </a: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317615" y="4365104"/>
            <a:ext cx="4680520" cy="2080231"/>
          </a:xfrm>
          <a:prstGeom prst="rect">
            <a:avLst/>
          </a:prstGeom>
          <a:noFill/>
          <a:ln w="9525">
            <a:noFill/>
            <a:miter lim="800000"/>
            <a:headEnd/>
            <a:tailEnd/>
          </a:ln>
        </p:spPr>
      </p:pic>
      <p:sp>
        <p:nvSpPr>
          <p:cNvPr id="5" name="Content Placeholder 2"/>
          <p:cNvSpPr txBox="1">
            <a:spLocks/>
          </p:cNvSpPr>
          <p:nvPr/>
        </p:nvSpPr>
        <p:spPr>
          <a:xfrm>
            <a:off x="5073099" y="4351224"/>
            <a:ext cx="3816424" cy="8640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800" dirty="0" smtClean="0"/>
              <a:t>“The palace was so extensive that it had a triple colonnade a mile long.” – </a:t>
            </a:r>
            <a:r>
              <a:rPr lang="en-GB" sz="2800" b="1" dirty="0" smtClean="0"/>
              <a:t>Suetonius </a:t>
            </a:r>
            <a:r>
              <a:rPr lang="en-GB" sz="2800" b="1" i="1" dirty="0" smtClean="0"/>
              <a:t>Nero </a:t>
            </a:r>
            <a:r>
              <a:rPr lang="en-GB" sz="2800" b="1" dirty="0" smtClean="0"/>
              <a:t>31.1. </a:t>
            </a:r>
            <a:endParaRPr lang="en-GB"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Dinning Rooms</a:t>
            </a:r>
            <a:endParaRPr lang="en-GB" dirty="0"/>
          </a:p>
        </p:txBody>
      </p:sp>
      <p:sp>
        <p:nvSpPr>
          <p:cNvPr id="6" name="Content Placeholder 5"/>
          <p:cNvSpPr>
            <a:spLocks noGrp="1"/>
          </p:cNvSpPr>
          <p:nvPr>
            <p:ph sz="quarter" idx="1"/>
          </p:nvPr>
        </p:nvSpPr>
        <p:spPr>
          <a:xfrm>
            <a:off x="179512" y="1527048"/>
            <a:ext cx="5040560" cy="4854280"/>
          </a:xfrm>
        </p:spPr>
        <p:txBody>
          <a:bodyPr>
            <a:normAutofit fontScale="92500"/>
          </a:bodyPr>
          <a:lstStyle/>
          <a:p>
            <a:pPr marL="0">
              <a:buNone/>
            </a:pPr>
            <a:r>
              <a:rPr lang="en-GB" dirty="0" smtClean="0"/>
              <a:t>“In the rest of the palace, everything was overlaid with gold and adorned with gems and mother-of-pearl. The dining rooms had ceilings with ivory panels that swivelled aside so that pipes might shower petals and perfume on banqueters below, and the main dining room had a dome that revolved day and night like the heavens.” - </a:t>
            </a:r>
            <a:r>
              <a:rPr lang="en-GB" b="1" dirty="0" smtClean="0"/>
              <a:t>Suetonius </a:t>
            </a:r>
            <a:r>
              <a:rPr lang="en-GB" b="1" i="1" dirty="0" smtClean="0"/>
              <a:t>Nero </a:t>
            </a:r>
            <a:r>
              <a:rPr lang="en-GB" b="1" dirty="0" smtClean="0"/>
              <a:t>31.2. </a:t>
            </a:r>
            <a:endParaRPr lang="en-GB" dirty="0"/>
          </a:p>
        </p:txBody>
      </p:sp>
      <p:pic>
        <p:nvPicPr>
          <p:cNvPr id="7170" name="Picture 2"/>
          <p:cNvPicPr>
            <a:picLocks noChangeAspect="1" noChangeArrowheads="1"/>
          </p:cNvPicPr>
          <p:nvPr/>
        </p:nvPicPr>
        <p:blipFill>
          <a:blip r:embed="rId2" cstate="print"/>
          <a:srcRect/>
          <a:stretch>
            <a:fillRect/>
          </a:stretch>
        </p:blipFill>
        <p:spPr bwMode="auto">
          <a:xfrm>
            <a:off x="5148064" y="1556792"/>
            <a:ext cx="3752478" cy="468052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Colossus of Nero</a:t>
            </a:r>
            <a:endParaRPr lang="en-GB" dirty="0"/>
          </a:p>
        </p:txBody>
      </p:sp>
      <p:sp>
        <p:nvSpPr>
          <p:cNvPr id="3" name="Content Placeholder 2"/>
          <p:cNvSpPr>
            <a:spLocks noGrp="1"/>
          </p:cNvSpPr>
          <p:nvPr>
            <p:ph sz="quarter" idx="1"/>
          </p:nvPr>
        </p:nvSpPr>
        <p:spPr>
          <a:xfrm>
            <a:off x="301752" y="2337012"/>
            <a:ext cx="5782416" cy="4332347"/>
          </a:xfrm>
        </p:spPr>
        <p:txBody>
          <a:bodyPr>
            <a:normAutofit fontScale="92500" lnSpcReduction="20000"/>
          </a:bodyPr>
          <a:lstStyle/>
          <a:p>
            <a:pPr marL="0">
              <a:buNone/>
            </a:pPr>
            <a:endParaRPr lang="en-GB" sz="1200" dirty="0" smtClean="0"/>
          </a:p>
          <a:p>
            <a:pPr marL="0">
              <a:buNone/>
            </a:pPr>
            <a:r>
              <a:rPr lang="en-GB" dirty="0" smtClean="0"/>
              <a:t>“There exists a giant class of bronze statues called Colossi, tall as towers. The Colossus of the Sun-god in Rhodes was the most famous of them… Larger than all of them, however, was a colossus made in our own time by </a:t>
            </a:r>
            <a:r>
              <a:rPr lang="en-GB" dirty="0" err="1" smtClean="0"/>
              <a:t>Zenodorus</a:t>
            </a:r>
            <a:r>
              <a:rPr lang="en-GB" dirty="0" smtClean="0"/>
              <a:t>. Summoned to Rome by Nero, he made a colossus 106 ½ tall, intended originally to represent the emperor, but since dedicated to the Sun-god after the crimes of Nero were condemned.” – </a:t>
            </a:r>
            <a:r>
              <a:rPr lang="en-GB" b="1" dirty="0" smtClean="0"/>
              <a:t>Pliny </a:t>
            </a:r>
            <a:r>
              <a:rPr lang="en-GB" b="1" i="1" dirty="0" smtClean="0"/>
              <a:t>Natural History </a:t>
            </a:r>
            <a:r>
              <a:rPr lang="en-GB" b="1" dirty="0" smtClean="0"/>
              <a:t>34.18.39, 41, 45. </a:t>
            </a:r>
            <a:endParaRPr lang="en-GB" dirty="0"/>
          </a:p>
        </p:txBody>
      </p:sp>
      <p:pic>
        <p:nvPicPr>
          <p:cNvPr id="4" name="Picture 3"/>
          <p:cNvPicPr>
            <a:picLocks noChangeAspect="1"/>
          </p:cNvPicPr>
          <p:nvPr/>
        </p:nvPicPr>
        <p:blipFill>
          <a:blip r:embed="rId2"/>
          <a:stretch>
            <a:fillRect/>
          </a:stretch>
        </p:blipFill>
        <p:spPr>
          <a:xfrm>
            <a:off x="6061258" y="2326722"/>
            <a:ext cx="2857500" cy="4352925"/>
          </a:xfrm>
          <a:prstGeom prst="rect">
            <a:avLst/>
          </a:prstGeom>
        </p:spPr>
      </p:pic>
      <p:sp>
        <p:nvSpPr>
          <p:cNvPr id="5" name="Rectangle 4"/>
          <p:cNvSpPr/>
          <p:nvPr/>
        </p:nvSpPr>
        <p:spPr>
          <a:xfrm>
            <a:off x="276650" y="1480978"/>
            <a:ext cx="8519512" cy="861774"/>
          </a:xfrm>
          <a:prstGeom prst="rect">
            <a:avLst/>
          </a:prstGeom>
        </p:spPr>
        <p:txBody>
          <a:bodyPr wrap="square">
            <a:spAutoFit/>
          </a:bodyPr>
          <a:lstStyle/>
          <a:p>
            <a:r>
              <a:rPr lang="en-GB" sz="2500" dirty="0"/>
              <a:t>“In the forecourt of the Golden House stood a statue in the likeness of Nero 120 feet tall.” – </a:t>
            </a:r>
            <a:r>
              <a:rPr lang="en-GB" sz="2500" b="1" dirty="0"/>
              <a:t>Suetonius </a:t>
            </a:r>
            <a:r>
              <a:rPr lang="en-GB" sz="2500" b="1" i="1" dirty="0"/>
              <a:t>Nero </a:t>
            </a:r>
            <a:r>
              <a:rPr lang="en-GB" sz="2500" b="1" dirty="0"/>
              <a:t>31.1.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Fate of the </a:t>
            </a:r>
          </a:p>
          <a:p>
            <a:pPr marL="274320" indent="-274320" algn="ctr">
              <a:spcBef>
                <a:spcPct val="20000"/>
              </a:spcBef>
              <a:buClr>
                <a:srgbClr val="D16349"/>
              </a:buClr>
              <a:buSzPct val="85000"/>
              <a:defRPr/>
            </a:pPr>
            <a:r>
              <a:rPr lang="en-GB" sz="6000" b="1" dirty="0" err="1" smtClean="0">
                <a:solidFill>
                  <a:prstClr val="black"/>
                </a:solidFill>
              </a:rPr>
              <a:t>Domus</a:t>
            </a:r>
            <a:r>
              <a:rPr lang="en-GB" sz="6000" b="1" dirty="0" smtClean="0">
                <a:solidFill>
                  <a:prstClr val="black"/>
                </a:solidFill>
              </a:rPr>
              <a:t> </a:t>
            </a:r>
            <a:r>
              <a:rPr lang="en-GB" sz="6000" b="1" dirty="0" err="1" smtClean="0">
                <a:solidFill>
                  <a:prstClr val="black"/>
                </a:solidFill>
              </a:rPr>
              <a:t>Aurea</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79512" y="188640"/>
            <a:ext cx="6408712" cy="3456384"/>
          </a:xfrm>
        </p:spPr>
        <p:txBody>
          <a:bodyPr>
            <a:normAutofit fontScale="62500" lnSpcReduction="20000"/>
          </a:bodyPr>
          <a:lstStyle/>
          <a:p>
            <a:pPr algn="ctr">
              <a:buNone/>
            </a:pPr>
            <a:r>
              <a:rPr lang="en-GB" dirty="0" smtClean="0"/>
              <a:t>“Where now the Sun’s Colossus has its closer view of the stars </a:t>
            </a:r>
          </a:p>
          <a:p>
            <a:pPr algn="ctr">
              <a:buNone/>
            </a:pPr>
            <a:r>
              <a:rPr lang="en-GB" dirty="0" smtClean="0"/>
              <a:t>And towering scaffolds loom above the streets, </a:t>
            </a:r>
          </a:p>
          <a:p>
            <a:pPr algn="ctr">
              <a:buNone/>
            </a:pPr>
            <a:r>
              <a:rPr lang="en-GB" dirty="0" smtClean="0"/>
              <a:t>The hated entrance halls of that wild king once gleamed </a:t>
            </a:r>
          </a:p>
          <a:p>
            <a:pPr algn="ctr">
              <a:buNone/>
            </a:pPr>
            <a:r>
              <a:rPr lang="en-GB" dirty="0" smtClean="0"/>
              <a:t>And a single dwelling stood in all the city. </a:t>
            </a:r>
          </a:p>
          <a:p>
            <a:pPr algn="ctr">
              <a:buNone/>
            </a:pPr>
            <a:r>
              <a:rPr lang="en-GB" dirty="0" smtClean="0"/>
              <a:t>Where now the venerable mass of the Amphitheatre rises </a:t>
            </a:r>
          </a:p>
          <a:p>
            <a:pPr algn="ctr">
              <a:buNone/>
            </a:pPr>
            <a:r>
              <a:rPr lang="en-GB" dirty="0" smtClean="0"/>
              <a:t>High above Rome, the pond of Nero spread. </a:t>
            </a:r>
          </a:p>
          <a:p>
            <a:pPr algn="ctr">
              <a:buNone/>
            </a:pPr>
            <a:r>
              <a:rPr lang="en-GB" dirty="0" smtClean="0"/>
              <a:t>Where now we gaze in wonder on the sudden baths of Titus, </a:t>
            </a:r>
          </a:p>
          <a:p>
            <a:pPr algn="ctr">
              <a:buNone/>
            </a:pPr>
            <a:r>
              <a:rPr lang="en-GB" dirty="0" smtClean="0"/>
              <a:t>A haughty estate deprived the people of homes. </a:t>
            </a:r>
          </a:p>
          <a:p>
            <a:pPr algn="ctr">
              <a:buNone/>
            </a:pPr>
            <a:r>
              <a:rPr lang="en-GB" dirty="0" smtClean="0"/>
              <a:t>Where now the Claudian colonnade unfolds its spreading shade </a:t>
            </a:r>
          </a:p>
          <a:p>
            <a:pPr algn="ctr">
              <a:buNone/>
            </a:pPr>
            <a:r>
              <a:rPr lang="en-GB" dirty="0" smtClean="0"/>
              <a:t>The furthest part of the palace came to an end. </a:t>
            </a:r>
          </a:p>
          <a:p>
            <a:pPr algn="ctr">
              <a:buNone/>
            </a:pPr>
            <a:r>
              <a:rPr lang="en-GB" dirty="0" smtClean="0"/>
              <a:t>Rome has been resorted to Rome, Titus with you as her defender, </a:t>
            </a:r>
          </a:p>
          <a:p>
            <a:pPr algn="ctr">
              <a:buNone/>
            </a:pPr>
            <a:r>
              <a:rPr lang="en-GB" dirty="0" smtClean="0"/>
              <a:t>And pleasures grabbed by a tyrant return to the people. </a:t>
            </a:r>
          </a:p>
          <a:p>
            <a:pPr algn="ctr">
              <a:buNone/>
            </a:pPr>
            <a:r>
              <a:rPr lang="en-GB" dirty="0" smtClean="0"/>
              <a:t>- </a:t>
            </a:r>
            <a:r>
              <a:rPr lang="en-GB" b="1" dirty="0" smtClean="0"/>
              <a:t>Martial </a:t>
            </a:r>
            <a:r>
              <a:rPr lang="en-GB" b="1" i="1" dirty="0" smtClean="0"/>
              <a:t>On Spectacles </a:t>
            </a:r>
            <a:r>
              <a:rPr lang="en-GB" b="1" dirty="0" smtClean="0"/>
              <a:t>2. </a:t>
            </a: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6588224" y="188640"/>
            <a:ext cx="2270107" cy="3457540"/>
          </a:xfrm>
          <a:prstGeom prst="rect">
            <a:avLst/>
          </a:prstGeom>
          <a:noFill/>
          <a:ln w="9525">
            <a:noFill/>
            <a:miter lim="800000"/>
            <a:headEnd/>
            <a:tailEnd/>
          </a:ln>
        </p:spPr>
      </p:pic>
      <p:pic>
        <p:nvPicPr>
          <p:cNvPr id="4" name="Picture 2"/>
          <p:cNvPicPr>
            <a:picLocks noChangeAspect="1" noChangeArrowheads="1"/>
          </p:cNvPicPr>
          <p:nvPr/>
        </p:nvPicPr>
        <p:blipFill>
          <a:blip r:embed="rId3" cstate="print"/>
          <a:srcRect/>
          <a:stretch>
            <a:fillRect/>
          </a:stretch>
        </p:blipFill>
        <p:spPr bwMode="auto">
          <a:xfrm>
            <a:off x="179512" y="3870278"/>
            <a:ext cx="4896544" cy="2987722"/>
          </a:xfrm>
          <a:prstGeom prst="rect">
            <a:avLst/>
          </a:prstGeom>
          <a:noFill/>
          <a:ln w="9525">
            <a:noFill/>
            <a:miter lim="800000"/>
            <a:headEnd/>
            <a:tailEnd/>
          </a:ln>
        </p:spPr>
      </p:pic>
      <p:sp>
        <p:nvSpPr>
          <p:cNvPr id="5" name="Rectangle 4"/>
          <p:cNvSpPr/>
          <p:nvPr/>
        </p:nvSpPr>
        <p:spPr>
          <a:xfrm>
            <a:off x="5292080" y="4221088"/>
            <a:ext cx="3566251" cy="1938992"/>
          </a:xfrm>
          <a:prstGeom prst="rect">
            <a:avLst/>
          </a:prstGeom>
        </p:spPr>
        <p:txBody>
          <a:bodyPr wrap="square">
            <a:spAutoFit/>
          </a:bodyPr>
          <a:lstStyle/>
          <a:p>
            <a:r>
              <a:rPr lang="en-GB" sz="2400" dirty="0"/>
              <a:t>Golden house, buildings and parkland, stretched from the Palatine to the Gardens of Maecenas on the Esquiline.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Colossus Rededicated</a:t>
            </a:r>
            <a:endParaRPr lang="en-GB" dirty="0"/>
          </a:p>
        </p:txBody>
      </p:sp>
      <p:sp>
        <p:nvSpPr>
          <p:cNvPr id="3" name="Content Placeholder 2"/>
          <p:cNvSpPr>
            <a:spLocks noGrp="1"/>
          </p:cNvSpPr>
          <p:nvPr>
            <p:ph sz="quarter" idx="1"/>
          </p:nvPr>
        </p:nvSpPr>
        <p:spPr>
          <a:xfrm>
            <a:off x="251520" y="1556792"/>
            <a:ext cx="8712968" cy="4968552"/>
          </a:xfrm>
        </p:spPr>
        <p:txBody>
          <a:bodyPr>
            <a:normAutofit fontScale="92500"/>
          </a:bodyPr>
          <a:lstStyle/>
          <a:p>
            <a:pPr marL="0">
              <a:buNone/>
            </a:pPr>
            <a:r>
              <a:rPr lang="en-GB" dirty="0" smtClean="0"/>
              <a:t>“Among his many architectural activities in Rome, Hadrian had the Colossus moved from the site of his new Temple of [Venus and] Rome. The architect </a:t>
            </a:r>
            <a:r>
              <a:rPr lang="en-GB" dirty="0" err="1" smtClean="0"/>
              <a:t>Decrianus</a:t>
            </a:r>
            <a:r>
              <a:rPr lang="en-GB" dirty="0" smtClean="0"/>
              <a:t> directed the work, suspending and transporting the statue in an upright position, an object so massive that it required 24 elephants. Hadrian then had the features of Nero removed… and consecrated it instead to the Sun-god… </a:t>
            </a:r>
            <a:r>
              <a:rPr lang="en-GB" b="1" i="1" dirty="0" smtClean="0"/>
              <a:t>SHA Hadrian </a:t>
            </a:r>
            <a:r>
              <a:rPr lang="en-GB" b="1" dirty="0" smtClean="0"/>
              <a:t>19.12-13. </a:t>
            </a:r>
          </a:p>
          <a:p>
            <a:pPr marL="0">
              <a:buNone/>
            </a:pPr>
            <a:endParaRPr lang="en-GB" sz="500" dirty="0" smtClean="0"/>
          </a:p>
          <a:p>
            <a:pPr marL="0">
              <a:buNone/>
            </a:pPr>
            <a:r>
              <a:rPr lang="en-GB" dirty="0" smtClean="0"/>
              <a:t>“[Commodus] had the head of the Colossus removed and replaced with a new one in his own features. He also gave the Colossus a club and had a bronze lion placed at it feet to suggest the figure of Hercules…” – </a:t>
            </a:r>
            <a:r>
              <a:rPr lang="en-GB" b="1" dirty="0" err="1" smtClean="0"/>
              <a:t>Dio</a:t>
            </a:r>
            <a:r>
              <a:rPr lang="en-GB" b="1" dirty="0" smtClean="0"/>
              <a:t> Cassius 73.22.3.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Temple to Deified Claudius</a:t>
            </a:r>
            <a:endParaRPr lang="en-GB" dirty="0"/>
          </a:p>
        </p:txBody>
      </p:sp>
      <p:sp>
        <p:nvSpPr>
          <p:cNvPr id="3" name="Content Placeholder 2"/>
          <p:cNvSpPr>
            <a:spLocks noGrp="1"/>
          </p:cNvSpPr>
          <p:nvPr>
            <p:ph sz="quarter" idx="1"/>
          </p:nvPr>
        </p:nvSpPr>
        <p:spPr>
          <a:xfrm>
            <a:off x="323528" y="1628800"/>
            <a:ext cx="8352928" cy="2304256"/>
          </a:xfrm>
        </p:spPr>
        <p:txBody>
          <a:bodyPr>
            <a:noAutofit/>
          </a:bodyPr>
          <a:lstStyle/>
          <a:p>
            <a:pPr marL="0">
              <a:buNone/>
            </a:pPr>
            <a:r>
              <a:rPr lang="en-GB" sz="3200" dirty="0" smtClean="0"/>
              <a:t>“Vespasian built the Temple of the Deified Claudius on the Caelian Hill. The temple had actually been begun by Claudius’ widow Agrippina, but Nero had it demolished nearly down to its foundations.” – </a:t>
            </a:r>
            <a:r>
              <a:rPr lang="en-GB" sz="3200" b="1" dirty="0" smtClean="0"/>
              <a:t>Suetonius </a:t>
            </a:r>
            <a:r>
              <a:rPr lang="en-GB" sz="3200" b="1" i="1" dirty="0" err="1" smtClean="0"/>
              <a:t>Divus</a:t>
            </a:r>
            <a:r>
              <a:rPr lang="en-GB" sz="3200" b="1" i="1" dirty="0" smtClean="0"/>
              <a:t> Vespasian </a:t>
            </a:r>
            <a:r>
              <a:rPr lang="en-GB" sz="3200" b="1" dirty="0" smtClean="0"/>
              <a:t>9.1. </a:t>
            </a:r>
            <a:endParaRPr lang="en-GB" sz="3200" dirty="0"/>
          </a:p>
        </p:txBody>
      </p:sp>
      <p:pic>
        <p:nvPicPr>
          <p:cNvPr id="4" name="Picture 3"/>
          <p:cNvPicPr>
            <a:picLocks noChangeAspect="1"/>
          </p:cNvPicPr>
          <p:nvPr/>
        </p:nvPicPr>
        <p:blipFill>
          <a:blip r:embed="rId2"/>
          <a:stretch>
            <a:fillRect/>
          </a:stretch>
        </p:blipFill>
        <p:spPr>
          <a:xfrm>
            <a:off x="272428" y="4725144"/>
            <a:ext cx="4286250" cy="1895475"/>
          </a:xfrm>
          <a:prstGeom prst="rect">
            <a:avLst/>
          </a:prstGeom>
        </p:spPr>
      </p:pic>
      <p:pic>
        <p:nvPicPr>
          <p:cNvPr id="5" name="Picture 4"/>
          <p:cNvPicPr>
            <a:picLocks noChangeAspect="1"/>
          </p:cNvPicPr>
          <p:nvPr/>
        </p:nvPicPr>
        <p:blipFill>
          <a:blip r:embed="rId3"/>
          <a:stretch>
            <a:fillRect/>
          </a:stretch>
        </p:blipFill>
        <p:spPr>
          <a:xfrm>
            <a:off x="5148064" y="4365104"/>
            <a:ext cx="3474356" cy="234317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Remains of the </a:t>
            </a:r>
            <a:r>
              <a:rPr lang="en-GB" sz="6000" b="1" dirty="0" err="1" smtClean="0">
                <a:solidFill>
                  <a:prstClr val="black"/>
                </a:solidFill>
              </a:rPr>
              <a:t>Domus</a:t>
            </a:r>
            <a:r>
              <a:rPr lang="en-GB" sz="6000" b="1" dirty="0" smtClean="0">
                <a:solidFill>
                  <a:prstClr val="black"/>
                </a:solidFill>
              </a:rPr>
              <a:t> </a:t>
            </a:r>
            <a:r>
              <a:rPr lang="en-GB" sz="6000" b="1" dirty="0" err="1" smtClean="0">
                <a:solidFill>
                  <a:prstClr val="black"/>
                </a:solidFill>
              </a:rPr>
              <a:t>Aurea</a:t>
            </a:r>
            <a:r>
              <a:rPr lang="en-GB" sz="6000" b="1" dirty="0" smtClean="0">
                <a:solidFill>
                  <a:prstClr val="black"/>
                </a:solidFill>
              </a:rPr>
              <a: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Estimated Area and Remains</a:t>
            </a:r>
            <a:endParaRPr lang="en-GB" dirty="0"/>
          </a:p>
        </p:txBody>
      </p:sp>
      <p:sp>
        <p:nvSpPr>
          <p:cNvPr id="4" name="Content Placeholder 3"/>
          <p:cNvSpPr>
            <a:spLocks noGrp="1"/>
          </p:cNvSpPr>
          <p:nvPr>
            <p:ph sz="half" idx="1"/>
          </p:nvPr>
        </p:nvSpPr>
        <p:spPr>
          <a:xfrm>
            <a:off x="251520" y="1556792"/>
            <a:ext cx="4320480" cy="2376264"/>
          </a:xfrm>
        </p:spPr>
        <p:txBody>
          <a:bodyPr>
            <a:normAutofit fontScale="77500" lnSpcReduction="20000"/>
          </a:bodyPr>
          <a:lstStyle/>
          <a:p>
            <a:r>
              <a:rPr lang="en-GB" dirty="0" smtClean="0"/>
              <a:t>Area normally estimated to cover 80 hectares. </a:t>
            </a:r>
          </a:p>
          <a:p>
            <a:endParaRPr lang="en-GB" sz="500" dirty="0" smtClean="0"/>
          </a:p>
          <a:p>
            <a:r>
              <a:rPr lang="en-GB" dirty="0" smtClean="0"/>
              <a:t>Palatine area as the “town-house” and the Esquiline Wing as a “suburban villa” – Ball (2003). </a:t>
            </a:r>
          </a:p>
          <a:p>
            <a:endParaRPr lang="en-GB" sz="500" dirty="0" smtClean="0"/>
          </a:p>
          <a:p>
            <a:r>
              <a:rPr lang="en-GB" dirty="0" smtClean="0"/>
              <a:t>Lake situated in the marshy area between the Palatine, Esquiline, and Caelian hills. </a:t>
            </a:r>
          </a:p>
          <a:p>
            <a:endParaRPr lang="en-GB" dirty="0"/>
          </a:p>
        </p:txBody>
      </p:sp>
      <p:pic>
        <p:nvPicPr>
          <p:cNvPr id="10242" name="Picture 2"/>
          <p:cNvPicPr>
            <a:picLocks noGrp="1" noChangeAspect="1" noChangeArrowheads="1"/>
          </p:cNvPicPr>
          <p:nvPr>
            <p:ph sz="half" idx="2"/>
          </p:nvPr>
        </p:nvPicPr>
        <p:blipFill>
          <a:blip r:embed="rId2" cstate="print"/>
          <a:srcRect/>
          <a:stretch>
            <a:fillRect/>
          </a:stretch>
        </p:blipFill>
        <p:spPr bwMode="auto">
          <a:xfrm>
            <a:off x="1136224" y="3789040"/>
            <a:ext cx="2321071" cy="2565842"/>
          </a:xfrm>
          <a:prstGeom prst="rect">
            <a:avLst/>
          </a:prstGeom>
          <a:noFill/>
          <a:ln w="9525">
            <a:noFill/>
            <a:miter lim="800000"/>
            <a:headEnd/>
            <a:tailEnd/>
          </a:ln>
        </p:spPr>
      </p:pic>
      <p:sp>
        <p:nvSpPr>
          <p:cNvPr id="7" name="Rectangle 6"/>
          <p:cNvSpPr/>
          <p:nvPr/>
        </p:nvSpPr>
        <p:spPr>
          <a:xfrm>
            <a:off x="1401707" y="6387986"/>
            <a:ext cx="2020105" cy="276999"/>
          </a:xfrm>
          <a:prstGeom prst="rect">
            <a:avLst/>
          </a:prstGeom>
        </p:spPr>
        <p:txBody>
          <a:bodyPr wrap="none">
            <a:spAutoFit/>
          </a:bodyPr>
          <a:lstStyle/>
          <a:p>
            <a:r>
              <a:rPr lang="en-GB" sz="1200" dirty="0"/>
              <a:t>Image from warden (1981) </a:t>
            </a:r>
          </a:p>
        </p:txBody>
      </p:sp>
      <p:sp>
        <p:nvSpPr>
          <p:cNvPr id="6" name="Content Placeholder 4"/>
          <p:cNvSpPr txBox="1">
            <a:spLocks/>
          </p:cNvSpPr>
          <p:nvPr/>
        </p:nvSpPr>
        <p:spPr>
          <a:xfrm>
            <a:off x="4534672" y="1679313"/>
            <a:ext cx="4392488" cy="4968552"/>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Esquiline wing had been discovered in 15th century. </a:t>
            </a:r>
          </a:p>
          <a:p>
            <a:endParaRPr lang="en-GB" sz="600" dirty="0" smtClean="0"/>
          </a:p>
          <a:p>
            <a:r>
              <a:rPr lang="en-GB" dirty="0" smtClean="0"/>
              <a:t>Experimental use of concrete in building, in contrast to earlier </a:t>
            </a:r>
            <a:r>
              <a:rPr lang="en-GB" i="1" dirty="0" smtClean="0"/>
              <a:t>opus </a:t>
            </a:r>
            <a:r>
              <a:rPr lang="en-GB" i="1" dirty="0" err="1" smtClean="0"/>
              <a:t>quadratum</a:t>
            </a:r>
            <a:r>
              <a:rPr lang="en-GB" i="1" dirty="0" smtClean="0"/>
              <a:t>. </a:t>
            </a:r>
          </a:p>
          <a:p>
            <a:endParaRPr lang="en-GB" sz="600" dirty="0" smtClean="0"/>
          </a:p>
          <a:p>
            <a:r>
              <a:rPr lang="en-GB" dirty="0" smtClean="0"/>
              <a:t>The use of vaults, domes and arcades a feature of </a:t>
            </a:r>
            <a:r>
              <a:rPr lang="en-GB" dirty="0" err="1" smtClean="0"/>
              <a:t>Neronian</a:t>
            </a:r>
            <a:r>
              <a:rPr lang="en-GB" dirty="0" smtClean="0"/>
              <a:t> building. </a:t>
            </a:r>
          </a:p>
          <a:p>
            <a:endParaRPr lang="en-GB" sz="600" dirty="0" smtClean="0"/>
          </a:p>
          <a:p>
            <a:r>
              <a:rPr lang="en-GB" dirty="0" smtClean="0"/>
              <a:t>Warden (1981) argues that the Eastern part of the Esquiline wing may be Flavian in date, and the total area of the </a:t>
            </a:r>
            <a:r>
              <a:rPr lang="en-GB" dirty="0" err="1" smtClean="0"/>
              <a:t>Domus</a:t>
            </a:r>
            <a:r>
              <a:rPr lang="en-GB" dirty="0" smtClean="0"/>
              <a:t> Aurea smaller than previously thought.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Artwork in the </a:t>
            </a:r>
            <a:r>
              <a:rPr lang="en-GB" dirty="0" err="1" smtClean="0"/>
              <a:t>Domus</a:t>
            </a:r>
            <a:r>
              <a:rPr lang="en-GB" dirty="0" smtClean="0"/>
              <a:t> </a:t>
            </a:r>
            <a:r>
              <a:rPr lang="en-GB" dirty="0" err="1" smtClean="0"/>
              <a:t>Aurea</a:t>
            </a:r>
            <a:endParaRPr lang="en-GB" dirty="0"/>
          </a:p>
        </p:txBody>
      </p:sp>
      <p:pic>
        <p:nvPicPr>
          <p:cNvPr id="12290" name="Picture 2"/>
          <p:cNvPicPr>
            <a:picLocks noGrp="1" noChangeAspect="1" noChangeArrowheads="1"/>
          </p:cNvPicPr>
          <p:nvPr>
            <p:ph sz="quarter" idx="1"/>
          </p:nvPr>
        </p:nvPicPr>
        <p:blipFill>
          <a:blip r:embed="rId2" cstate="print"/>
          <a:srcRect/>
          <a:stretch>
            <a:fillRect/>
          </a:stretch>
        </p:blipFill>
        <p:spPr bwMode="auto">
          <a:xfrm>
            <a:off x="297248" y="1412776"/>
            <a:ext cx="2761488" cy="3097621"/>
          </a:xfrm>
          <a:prstGeom prst="rect">
            <a:avLst/>
          </a:prstGeom>
          <a:noFill/>
          <a:ln w="9525">
            <a:noFill/>
            <a:miter lim="800000"/>
            <a:headEnd/>
            <a:tailEnd/>
          </a:ln>
        </p:spPr>
      </p:pic>
      <p:sp>
        <p:nvSpPr>
          <p:cNvPr id="6" name="Rectangle 5"/>
          <p:cNvSpPr/>
          <p:nvPr/>
        </p:nvSpPr>
        <p:spPr>
          <a:xfrm>
            <a:off x="-194216" y="4594687"/>
            <a:ext cx="3744416" cy="369332"/>
          </a:xfrm>
          <a:prstGeom prst="rect">
            <a:avLst/>
          </a:prstGeom>
        </p:spPr>
        <p:txBody>
          <a:bodyPr wrap="square">
            <a:spAutoFit/>
          </a:bodyPr>
          <a:lstStyle/>
          <a:p>
            <a:pPr algn="ctr"/>
            <a:r>
              <a:rPr lang="en-GB" dirty="0" smtClean="0"/>
              <a:t>Room of the Golden Vault </a:t>
            </a:r>
            <a:endParaRPr lang="en-GB" dirty="0"/>
          </a:p>
        </p:txBody>
      </p:sp>
      <p:pic>
        <p:nvPicPr>
          <p:cNvPr id="7" name="Picture 4"/>
          <p:cNvPicPr>
            <a:picLocks noChangeAspect="1" noChangeArrowheads="1"/>
          </p:cNvPicPr>
          <p:nvPr/>
        </p:nvPicPr>
        <p:blipFill>
          <a:blip r:embed="rId3" cstate="print"/>
          <a:srcRect/>
          <a:stretch>
            <a:fillRect/>
          </a:stretch>
        </p:blipFill>
        <p:spPr bwMode="auto">
          <a:xfrm>
            <a:off x="284702" y="5157192"/>
            <a:ext cx="2851680" cy="1355717"/>
          </a:xfrm>
          <a:prstGeom prst="rect">
            <a:avLst/>
          </a:prstGeom>
          <a:noFill/>
          <a:ln w="9525">
            <a:noFill/>
            <a:miter lim="800000"/>
            <a:headEnd/>
            <a:tailEnd/>
          </a:ln>
        </p:spPr>
      </p:pic>
      <p:pic>
        <p:nvPicPr>
          <p:cNvPr id="8" name="Picture 3"/>
          <p:cNvPicPr>
            <a:picLocks noChangeAspect="1" noChangeArrowheads="1"/>
          </p:cNvPicPr>
          <p:nvPr/>
        </p:nvPicPr>
        <p:blipFill>
          <a:blip r:embed="rId4" cstate="print"/>
          <a:srcRect/>
          <a:stretch>
            <a:fillRect/>
          </a:stretch>
        </p:blipFill>
        <p:spPr bwMode="auto">
          <a:xfrm>
            <a:off x="3923928" y="1556792"/>
            <a:ext cx="3980693" cy="2088232"/>
          </a:xfrm>
          <a:prstGeom prst="rect">
            <a:avLst/>
          </a:prstGeom>
          <a:noFill/>
          <a:ln w="9525">
            <a:noFill/>
            <a:miter lim="800000"/>
            <a:headEnd/>
            <a:tailEnd/>
          </a:ln>
        </p:spPr>
      </p:pic>
      <p:sp>
        <p:nvSpPr>
          <p:cNvPr id="9" name="Rectangle 8"/>
          <p:cNvSpPr/>
          <p:nvPr/>
        </p:nvSpPr>
        <p:spPr>
          <a:xfrm>
            <a:off x="3136382" y="3739247"/>
            <a:ext cx="5864698" cy="2862322"/>
          </a:xfrm>
          <a:prstGeom prst="rect">
            <a:avLst/>
          </a:prstGeom>
        </p:spPr>
        <p:txBody>
          <a:bodyPr wrap="square">
            <a:spAutoFit/>
          </a:bodyPr>
          <a:lstStyle/>
          <a:p>
            <a:r>
              <a:rPr lang="en-GB" dirty="0"/>
              <a:t>“More recently, lived </a:t>
            </a:r>
            <a:r>
              <a:rPr lang="en-GB" dirty="0" err="1"/>
              <a:t>Amulius</a:t>
            </a:r>
            <a:r>
              <a:rPr lang="en-GB" dirty="0"/>
              <a:t>, a grave and serious personage, but a painter in the florid style. By this artist there was a Minerva, which had the appearance of always looking at the spectators, from whatever point it was viewed. He only painted a few hours each day, and then with the greatest gravity, for he always kept the toga on, even when in the midst of his implements. The Golden Palace of Nero was the prison-house of this artist's productions, and hence it is that there are so few of them to be seen elsewhere.” </a:t>
            </a:r>
            <a:r>
              <a:rPr lang="en-GB" dirty="0" smtClean="0"/>
              <a:t>– </a:t>
            </a:r>
            <a:r>
              <a:rPr lang="en-GB" b="1" dirty="0" smtClean="0"/>
              <a:t>Pliny </a:t>
            </a:r>
            <a:r>
              <a:rPr lang="en-GB" b="1" i="1" dirty="0" smtClean="0"/>
              <a:t>NH </a:t>
            </a:r>
            <a:r>
              <a:rPr lang="en-GB" b="1" dirty="0" smtClean="0"/>
              <a:t>35.120</a:t>
            </a:r>
            <a:r>
              <a:rPr lang="en-GB" dirty="0" smtClean="0"/>
              <a:t>.</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Economic Cost?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a:t>
            </a:r>
            <a:r>
              <a:rPr lang="en-GB" dirty="0" err="1" smtClean="0"/>
              <a:t>Neronian</a:t>
            </a:r>
            <a:r>
              <a:rPr lang="en-GB" dirty="0" smtClean="0"/>
              <a:t> Expenditure</a:t>
            </a:r>
            <a:endParaRPr lang="en-GB" dirty="0"/>
          </a:p>
        </p:txBody>
      </p:sp>
      <p:sp>
        <p:nvSpPr>
          <p:cNvPr id="3" name="Content Placeholder 2"/>
          <p:cNvSpPr>
            <a:spLocks noGrp="1"/>
          </p:cNvSpPr>
          <p:nvPr>
            <p:ph sz="quarter" idx="1"/>
          </p:nvPr>
        </p:nvSpPr>
        <p:spPr>
          <a:xfrm>
            <a:off x="301752" y="1628800"/>
            <a:ext cx="8503920" cy="2736304"/>
          </a:xfrm>
        </p:spPr>
        <p:txBody>
          <a:bodyPr/>
          <a:lstStyle/>
          <a:p>
            <a:r>
              <a:rPr lang="en-GB" dirty="0" smtClean="0"/>
              <a:t>Campaigns against the </a:t>
            </a:r>
            <a:r>
              <a:rPr lang="en-GB" dirty="0" err="1" smtClean="0"/>
              <a:t>Parthians</a:t>
            </a:r>
            <a:r>
              <a:rPr lang="en-GB" dirty="0" smtClean="0"/>
              <a:t> and the British. </a:t>
            </a:r>
          </a:p>
          <a:p>
            <a:endParaRPr lang="en-GB" sz="500" dirty="0" smtClean="0"/>
          </a:p>
          <a:p>
            <a:r>
              <a:rPr lang="en-GB" dirty="0" smtClean="0"/>
              <a:t>Restoring the city of Rome after the Great Fire in AD 64 – building the Golden House. </a:t>
            </a:r>
          </a:p>
          <a:p>
            <a:endParaRPr lang="en-GB" sz="500" dirty="0" smtClean="0"/>
          </a:p>
          <a:p>
            <a:r>
              <a:rPr lang="en-GB" dirty="0" smtClean="0"/>
              <a:t>Great Jewish uprising beginning in AD 66. </a:t>
            </a:r>
          </a:p>
          <a:p>
            <a:endParaRPr lang="en-GB" sz="500" dirty="0" smtClean="0"/>
          </a:p>
          <a:p>
            <a:r>
              <a:rPr lang="en-GB" dirty="0" smtClean="0"/>
              <a:t>Personal profligacy? </a:t>
            </a:r>
          </a:p>
          <a:p>
            <a:endParaRPr lang="en-GB" dirty="0"/>
          </a:p>
        </p:txBody>
      </p:sp>
      <p:sp>
        <p:nvSpPr>
          <p:cNvPr id="4" name="Rectangle 3"/>
          <p:cNvSpPr/>
          <p:nvPr/>
        </p:nvSpPr>
        <p:spPr>
          <a:xfrm>
            <a:off x="179512" y="4365104"/>
            <a:ext cx="8784976" cy="2354491"/>
          </a:xfrm>
          <a:prstGeom prst="rect">
            <a:avLst/>
          </a:prstGeom>
        </p:spPr>
        <p:txBody>
          <a:bodyPr wrap="square">
            <a:spAutoFit/>
          </a:bodyPr>
          <a:lstStyle/>
          <a:p>
            <a:r>
              <a:rPr lang="en-GB" sz="2100" dirty="0" smtClean="0"/>
              <a:t>“Nero’s confidence in the national resources was not the only cause of his furious spending… [excited by rumours of “Dido’s hidden treasure”]… When this hope failed to materialised, Nero found himself bankrupt; his financial difficulties were such that he could not lay hands on enough money even for the soldiers’ pay or the veterans’ benefits, and he therefore resorted to robbery and blackmail.” – </a:t>
            </a:r>
            <a:r>
              <a:rPr lang="en-GB" sz="2100" b="1" dirty="0" smtClean="0"/>
              <a:t>Suet. </a:t>
            </a:r>
            <a:r>
              <a:rPr lang="en-GB" sz="2100" b="1" i="1" dirty="0" smtClean="0"/>
              <a:t>Nero </a:t>
            </a:r>
            <a:r>
              <a:rPr lang="en-GB" sz="2100" b="1" dirty="0" smtClean="0"/>
              <a:t>31.4-32.1. </a:t>
            </a:r>
            <a:endParaRPr lang="en-GB" sz="2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Currency Reform</a:t>
            </a:r>
            <a:endParaRPr lang="en-GB" dirty="0"/>
          </a:p>
        </p:txBody>
      </p:sp>
      <p:sp>
        <p:nvSpPr>
          <p:cNvPr id="3" name="Content Placeholder 2"/>
          <p:cNvSpPr>
            <a:spLocks noGrp="1"/>
          </p:cNvSpPr>
          <p:nvPr>
            <p:ph sz="quarter" idx="1"/>
          </p:nvPr>
        </p:nvSpPr>
        <p:spPr>
          <a:xfrm>
            <a:off x="301752" y="1396774"/>
            <a:ext cx="8503920" cy="2406008"/>
          </a:xfrm>
        </p:spPr>
        <p:txBody>
          <a:bodyPr>
            <a:normAutofit fontScale="77500" lnSpcReduction="20000"/>
          </a:bodyPr>
          <a:lstStyle/>
          <a:p>
            <a:pPr marL="0">
              <a:buNone/>
            </a:pPr>
            <a:r>
              <a:rPr lang="en-GB" sz="3200" dirty="0" smtClean="0"/>
              <a:t>“In later times, again, an ordinance was made, that [aurei] of gold should be struck, at the rate of forty [aurei] to each </a:t>
            </a:r>
            <a:r>
              <a:rPr lang="en-GB" sz="3200" dirty="0" err="1" smtClean="0"/>
              <a:t>libra</a:t>
            </a:r>
            <a:r>
              <a:rPr lang="en-GB" sz="3200" dirty="0" smtClean="0"/>
              <a:t> of gold; after which period, the emperors gradually curtailed the weight of the golden [aureus], until at last, in the reign of Nero, it was coined at the rate of forty-five to the </a:t>
            </a:r>
            <a:r>
              <a:rPr lang="en-GB" sz="3200" dirty="0" err="1" smtClean="0"/>
              <a:t>libra</a:t>
            </a:r>
            <a:r>
              <a:rPr lang="en-GB" sz="3200" dirty="0" smtClean="0"/>
              <a:t>.” - </a:t>
            </a:r>
            <a:r>
              <a:rPr lang="en-GB" sz="3200" b="1" dirty="0" smtClean="0"/>
              <a:t>Pliny </a:t>
            </a:r>
            <a:r>
              <a:rPr lang="en-GB" sz="3200" b="1" i="1" dirty="0" smtClean="0"/>
              <a:t>Natural History </a:t>
            </a:r>
            <a:r>
              <a:rPr lang="en-GB" sz="3200" b="1" dirty="0" smtClean="0"/>
              <a:t>33.13.47</a:t>
            </a:r>
            <a:r>
              <a:rPr lang="en-GB" sz="3200" dirty="0" smtClean="0"/>
              <a:t>.</a:t>
            </a:r>
            <a:r>
              <a:rPr lang="en-GB" sz="3200" i="1" dirty="0" smtClean="0"/>
              <a:t> </a:t>
            </a:r>
            <a:r>
              <a:rPr lang="en-GB" sz="3200" dirty="0"/>
              <a:t>(</a:t>
            </a:r>
            <a:r>
              <a:rPr lang="en-GB" sz="3200" dirty="0" smtClean="0"/>
              <a:t>Libra is a Roman pound = 323g). </a:t>
            </a:r>
          </a:p>
          <a:p>
            <a:endParaRPr lang="en-GB" dirty="0"/>
          </a:p>
        </p:txBody>
      </p:sp>
      <p:sp>
        <p:nvSpPr>
          <p:cNvPr id="4" name="Content Placeholder 2"/>
          <p:cNvSpPr txBox="1">
            <a:spLocks/>
          </p:cNvSpPr>
          <p:nvPr/>
        </p:nvSpPr>
        <p:spPr>
          <a:xfrm>
            <a:off x="179512" y="3789040"/>
            <a:ext cx="8784976" cy="2924944"/>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By the reign of Nero (pre-AD 64) the aureus had gone from 43 to the pound of gold, but was reduced to 45 to the pound after the reforms (4½% in weight). </a:t>
            </a:r>
          </a:p>
          <a:p>
            <a:endParaRPr lang="en-GB" sz="600" dirty="0" smtClean="0"/>
          </a:p>
          <a:p>
            <a:r>
              <a:rPr lang="en-GB" dirty="0" smtClean="0"/>
              <a:t>The denarius was reduced from 86 to 89 to the </a:t>
            </a:r>
            <a:r>
              <a:rPr lang="en-GB" smtClean="0"/>
              <a:t>pound pre-AD 64</a:t>
            </a:r>
            <a:r>
              <a:rPr lang="en-GB" dirty="0" smtClean="0"/>
              <a:t>; then reduced after the reforms to 96 to the pound of silver (11% reduction in weight). </a:t>
            </a:r>
          </a:p>
          <a:p>
            <a:endParaRPr lang="en-GB" sz="500" dirty="0" smtClean="0"/>
          </a:p>
          <a:p>
            <a:r>
              <a:rPr lang="en-GB" dirty="0" smtClean="0"/>
              <a:t>Earlier gradual weight reductions may have been intended to prevent Gresham's Law – “bad money drives out good”.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Purity of the Denarius</a:t>
            </a:r>
            <a:endParaRPr lang="en-GB" dirty="0"/>
          </a:p>
        </p:txBody>
      </p:sp>
      <p:sp>
        <p:nvSpPr>
          <p:cNvPr id="3" name="Content Placeholder 2"/>
          <p:cNvSpPr>
            <a:spLocks noGrp="1"/>
          </p:cNvSpPr>
          <p:nvPr>
            <p:ph sz="quarter" idx="1"/>
          </p:nvPr>
        </p:nvSpPr>
        <p:spPr>
          <a:xfrm>
            <a:off x="251520" y="1628800"/>
            <a:ext cx="8554152" cy="2520280"/>
          </a:xfrm>
        </p:spPr>
        <p:txBody>
          <a:bodyPr>
            <a:normAutofit fontScale="77500" lnSpcReduction="20000"/>
          </a:bodyPr>
          <a:lstStyle/>
          <a:p>
            <a:r>
              <a:rPr lang="en-GB" dirty="0" smtClean="0"/>
              <a:t>The purity of the denarius was also reduced from its average of 97.35 percent (pre-reform) to 93.50 percent (post-reform). </a:t>
            </a:r>
          </a:p>
          <a:p>
            <a:endParaRPr lang="en-GB" sz="1200" dirty="0" smtClean="0"/>
          </a:p>
          <a:p>
            <a:r>
              <a:rPr lang="en-GB" dirty="0" smtClean="0"/>
              <a:t>However reduction may have been even more severe but well hidden – possibly a reduction to 80-90% purity - </a:t>
            </a:r>
            <a:r>
              <a:rPr lang="en-GB" dirty="0" err="1" smtClean="0"/>
              <a:t>Ponting</a:t>
            </a:r>
            <a:r>
              <a:rPr lang="en-GB" dirty="0" smtClean="0"/>
              <a:t> (2009). </a:t>
            </a:r>
          </a:p>
          <a:p>
            <a:endParaRPr lang="en-GB" sz="1200" dirty="0" smtClean="0"/>
          </a:p>
          <a:p>
            <a:r>
              <a:rPr lang="en-GB" dirty="0" smtClean="0"/>
              <a:t>Increase in the bullion value of silver? </a:t>
            </a:r>
          </a:p>
          <a:p>
            <a:endParaRPr lang="en-GB" sz="1200" dirty="0" smtClean="0"/>
          </a:p>
          <a:p>
            <a:r>
              <a:rPr lang="en-GB" dirty="0" smtClean="0"/>
              <a:t>Struggling Imperial finances? </a:t>
            </a:r>
          </a:p>
          <a:p>
            <a:endParaRPr lang="en-GB" dirty="0"/>
          </a:p>
        </p:txBody>
      </p:sp>
      <p:sp>
        <p:nvSpPr>
          <p:cNvPr id="4" name="Rectangle 3"/>
          <p:cNvSpPr/>
          <p:nvPr/>
        </p:nvSpPr>
        <p:spPr>
          <a:xfrm>
            <a:off x="301752" y="3933056"/>
            <a:ext cx="8662736" cy="2677656"/>
          </a:xfrm>
          <a:prstGeom prst="rect">
            <a:avLst/>
          </a:prstGeom>
        </p:spPr>
        <p:txBody>
          <a:bodyPr wrap="square">
            <a:spAutoFit/>
          </a:bodyPr>
          <a:lstStyle/>
          <a:p>
            <a:r>
              <a:rPr lang="en-GB" sz="2800" dirty="0" smtClean="0"/>
              <a:t>“When experts using this touchstone, like a file, have taken scrapings from an ore, they can say at once how much gold it contains and how much silver or copper, to a difference of a scruple, their marvellous calculation not leading them astray</a:t>
            </a:r>
            <a:r>
              <a:rPr lang="en-GB" sz="2800" i="1" dirty="0" smtClean="0"/>
              <a:t>.” – </a:t>
            </a:r>
            <a:r>
              <a:rPr lang="en-GB" sz="2800" b="1" dirty="0" smtClean="0"/>
              <a:t>Pliny </a:t>
            </a:r>
            <a:r>
              <a:rPr lang="en-GB" sz="2800" b="1" i="1" dirty="0" smtClean="0"/>
              <a:t>Natural History </a:t>
            </a:r>
            <a:r>
              <a:rPr lang="en-GB" sz="2800" b="1" dirty="0" smtClean="0"/>
              <a:t>33.43.126. </a:t>
            </a:r>
            <a:endParaRPr lang="en-GB" sz="2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a:t>
            </a:r>
            <a:endParaRPr lang="en-GB" dirty="0"/>
          </a:p>
        </p:txBody>
      </p:sp>
      <p:sp>
        <p:nvSpPr>
          <p:cNvPr id="3" name="Content Placeholder 2"/>
          <p:cNvSpPr>
            <a:spLocks noGrp="1"/>
          </p:cNvSpPr>
          <p:nvPr>
            <p:ph sz="quarter" idx="1"/>
          </p:nvPr>
        </p:nvSpPr>
        <p:spPr>
          <a:xfrm>
            <a:off x="179512" y="1628800"/>
            <a:ext cx="8784976" cy="4896544"/>
          </a:xfrm>
        </p:spPr>
        <p:txBody>
          <a:bodyPr>
            <a:normAutofit/>
          </a:bodyPr>
          <a:lstStyle/>
          <a:p>
            <a:r>
              <a:rPr lang="en-GB" dirty="0" err="1" smtClean="0"/>
              <a:t>Beste</a:t>
            </a:r>
            <a:r>
              <a:rPr lang="en-GB" dirty="0" smtClean="0"/>
              <a:t>, H.-J. and von </a:t>
            </a:r>
            <a:r>
              <a:rPr lang="en-GB" dirty="0" err="1" smtClean="0"/>
              <a:t>Hesberg</a:t>
            </a:r>
            <a:r>
              <a:rPr lang="en-GB" dirty="0" smtClean="0"/>
              <a:t>, H. 2013. ‘Building of an Emperor – How Nero Transformed Rome’. In </a:t>
            </a:r>
            <a:r>
              <a:rPr lang="en-GB" i="1" dirty="0" smtClean="0"/>
              <a:t>A Companion to the </a:t>
            </a:r>
            <a:r>
              <a:rPr lang="en-GB" i="1" dirty="0" err="1" smtClean="0"/>
              <a:t>Neronian</a:t>
            </a:r>
            <a:r>
              <a:rPr lang="en-GB" i="1" dirty="0" smtClean="0"/>
              <a:t> Age</a:t>
            </a:r>
            <a:r>
              <a:rPr lang="en-GB" dirty="0" smtClean="0"/>
              <a:t>, Buckley, E. and </a:t>
            </a:r>
            <a:r>
              <a:rPr lang="en-GB" dirty="0" err="1" smtClean="0"/>
              <a:t>Dinter</a:t>
            </a:r>
            <a:r>
              <a:rPr lang="en-GB" dirty="0" smtClean="0"/>
              <a:t>, M. (eds.), Chichester: Blackwell: 314-331.</a:t>
            </a:r>
          </a:p>
          <a:p>
            <a:endParaRPr lang="en-GB" sz="1100" dirty="0" smtClean="0"/>
          </a:p>
          <a:p>
            <a:r>
              <a:rPr lang="en-GB" dirty="0" smtClean="0"/>
              <a:t>Warden, P. G. 1981. ‘The </a:t>
            </a:r>
            <a:r>
              <a:rPr lang="en-GB" dirty="0" err="1" smtClean="0"/>
              <a:t>Domus</a:t>
            </a:r>
            <a:r>
              <a:rPr lang="en-GB" dirty="0" smtClean="0"/>
              <a:t> </a:t>
            </a:r>
            <a:r>
              <a:rPr lang="en-GB" dirty="0" err="1" smtClean="0"/>
              <a:t>Aurea</a:t>
            </a:r>
            <a:r>
              <a:rPr lang="en-GB" dirty="0" smtClean="0"/>
              <a:t> Reconsidered’, </a:t>
            </a:r>
            <a:r>
              <a:rPr lang="en-GB" i="1" dirty="0" smtClean="0"/>
              <a:t>Journal of the Society of Architectural Historians </a:t>
            </a:r>
            <a:r>
              <a:rPr lang="en-GB" dirty="0" smtClean="0"/>
              <a:t>40 (4): 271-278. </a:t>
            </a:r>
          </a:p>
          <a:p>
            <a:endParaRPr lang="en-GB" sz="1100" dirty="0" smtClean="0"/>
          </a:p>
          <a:p>
            <a:r>
              <a:rPr lang="en-GB" dirty="0" smtClean="0"/>
              <a:t>Ball, L. F. 2003. </a:t>
            </a:r>
            <a:r>
              <a:rPr lang="en-GB" i="1" dirty="0" smtClean="0"/>
              <a:t>The </a:t>
            </a:r>
            <a:r>
              <a:rPr lang="en-GB" i="1" dirty="0" err="1" smtClean="0"/>
              <a:t>Domus</a:t>
            </a:r>
            <a:r>
              <a:rPr lang="en-GB" i="1" dirty="0" smtClean="0"/>
              <a:t> </a:t>
            </a:r>
            <a:r>
              <a:rPr lang="en-GB" i="1" dirty="0" err="1" smtClean="0"/>
              <a:t>Aurea</a:t>
            </a:r>
            <a:r>
              <a:rPr lang="en-GB" i="1" dirty="0" smtClean="0"/>
              <a:t> and the Roman Architectural Revolution. </a:t>
            </a:r>
            <a:r>
              <a:rPr lang="en-GB" dirty="0" smtClean="0"/>
              <a:t>Cambridge: Cambridge University Press. </a:t>
            </a:r>
          </a:p>
          <a:p>
            <a:endParaRPr lang="en-GB" sz="1200" dirty="0" smtClean="0"/>
          </a:p>
          <a:p>
            <a:endParaRPr lang="en-GB" dirty="0" smtClean="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sz="quarter" idx="1"/>
          </p:nvPr>
        </p:nvSpPr>
        <p:spPr>
          <a:xfrm>
            <a:off x="301752" y="1772816"/>
            <a:ext cx="8503920" cy="4608512"/>
          </a:xfrm>
        </p:spPr>
        <p:txBody>
          <a:bodyPr>
            <a:normAutofit lnSpcReduction="10000"/>
          </a:bodyPr>
          <a:lstStyle/>
          <a:p>
            <a:r>
              <a:rPr lang="en-GB" dirty="0" smtClean="0"/>
              <a:t>Thornton, M. K. and Thornton, R. L. 1989. </a:t>
            </a:r>
            <a:r>
              <a:rPr lang="en-GB" i="1" dirty="0" smtClean="0"/>
              <a:t>Julio-Claudian Building Programs: A Quantitative Study in Political Management</a:t>
            </a:r>
            <a:r>
              <a:rPr lang="en-GB" dirty="0" smtClean="0"/>
              <a:t>. Wauconda.</a:t>
            </a:r>
          </a:p>
          <a:p>
            <a:endParaRPr lang="en-GB" sz="1200" b="1" dirty="0" smtClean="0"/>
          </a:p>
          <a:p>
            <a:r>
              <a:rPr lang="en-GB" dirty="0" err="1" smtClean="0"/>
              <a:t>Segala</a:t>
            </a:r>
            <a:r>
              <a:rPr lang="en-GB" dirty="0" smtClean="0"/>
              <a:t>, E. and </a:t>
            </a:r>
            <a:r>
              <a:rPr lang="en-GB" dirty="0" err="1" smtClean="0"/>
              <a:t>Sciortino</a:t>
            </a:r>
            <a:r>
              <a:rPr lang="en-GB" dirty="0" smtClean="0"/>
              <a:t>, I. 1999: </a:t>
            </a:r>
            <a:r>
              <a:rPr lang="en-GB" i="1" dirty="0" smtClean="0"/>
              <a:t>DOMVS AVREA</a:t>
            </a:r>
            <a:r>
              <a:rPr lang="en-GB" dirty="0" smtClean="0"/>
              <a:t>. Milan.</a:t>
            </a:r>
          </a:p>
          <a:p>
            <a:endParaRPr lang="en-GB" sz="1300" dirty="0" smtClean="0"/>
          </a:p>
          <a:p>
            <a:r>
              <a:rPr lang="en-GB" dirty="0" err="1" smtClean="0"/>
              <a:t>Ponting</a:t>
            </a:r>
            <a:r>
              <a:rPr lang="en-GB" dirty="0" smtClean="0"/>
              <a:t>, M. 2009. ‘Roman Silver Coinage: Mints, Metallurgy, and Production’. In </a:t>
            </a:r>
            <a:r>
              <a:rPr lang="en-GB" i="1" dirty="0" smtClean="0"/>
              <a:t>Quantifying the Roman Economy: Methods and Problems </a:t>
            </a:r>
            <a:r>
              <a:rPr lang="en-GB" dirty="0" smtClean="0"/>
              <a:t>(eds., Bowman, A. and Wilson, A.) Oxford: Oxford University Press. 269-80. </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603</TotalTime>
  <Words>2521</Words>
  <Application>Microsoft Office PowerPoint</Application>
  <PresentationFormat>On-screen Show (4:3)</PresentationFormat>
  <Paragraphs>152</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Georgia</vt:lpstr>
      <vt:lpstr>Wingdings</vt:lpstr>
      <vt:lpstr>Wingdings 2</vt:lpstr>
      <vt:lpstr>Civic</vt:lpstr>
      <vt:lpstr>Murder, Mayhem and Megalomania: The Life and Times of the Emperor Nero</vt:lpstr>
      <vt:lpstr>PowerPoint Presentation</vt:lpstr>
      <vt:lpstr>PowerPoint Presentation</vt:lpstr>
      <vt:lpstr>PowerPoint Presentation</vt:lpstr>
      <vt:lpstr>Baths of Nero</vt:lpstr>
      <vt:lpstr>Circus of Gaius and Nero</vt:lpstr>
      <vt:lpstr>Nero’s Amphitheatre</vt:lpstr>
      <vt:lpstr>Macellum Magnum (AD 59) and Triumphal Arch (AD 62)</vt:lpstr>
      <vt:lpstr>Domus Transitoria</vt:lpstr>
      <vt:lpstr>PowerPoint Presentation</vt:lpstr>
      <vt:lpstr>Arcus Neroniani and Proposed Canal from Avernus to Ostia</vt:lpstr>
      <vt:lpstr>PowerPoint Presentation</vt:lpstr>
      <vt:lpstr>Size of the Golden House</vt:lpstr>
      <vt:lpstr>Parks, Woodlands and Colonnades</vt:lpstr>
      <vt:lpstr>Dinning Rooms</vt:lpstr>
      <vt:lpstr>The Colossus of Nero</vt:lpstr>
      <vt:lpstr>PowerPoint Presentation</vt:lpstr>
      <vt:lpstr>PowerPoint Presentation</vt:lpstr>
      <vt:lpstr>Nero’s Colossus Rededicated</vt:lpstr>
      <vt:lpstr>Temple to Deified Claudius</vt:lpstr>
      <vt:lpstr>PowerPoint Presentation</vt:lpstr>
      <vt:lpstr>Estimated Area and Remains</vt:lpstr>
      <vt:lpstr>Artwork in the Domus Aurea</vt:lpstr>
      <vt:lpstr>PowerPoint Presentation</vt:lpstr>
      <vt:lpstr>Major Neronian Expenditure</vt:lpstr>
      <vt:lpstr>Nero’s Currency Reform</vt:lpstr>
      <vt:lpstr>Purity of the Denarius</vt:lpstr>
      <vt:lpstr>Bibliography (1)</vt:lpstr>
      <vt:lpstr>Bibliography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127</cp:revision>
  <dcterms:created xsi:type="dcterms:W3CDTF">2013-11-22T15:38:37Z</dcterms:created>
  <dcterms:modified xsi:type="dcterms:W3CDTF">2019-09-18T09:21:22Z</dcterms:modified>
</cp:coreProperties>
</file>