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38"/>
  </p:notesMasterIdLst>
  <p:sldIdLst>
    <p:sldId id="256" r:id="rId2"/>
    <p:sldId id="257" r:id="rId3"/>
    <p:sldId id="258" r:id="rId4"/>
    <p:sldId id="271" r:id="rId5"/>
    <p:sldId id="269" r:id="rId6"/>
    <p:sldId id="270" r:id="rId7"/>
    <p:sldId id="264" r:id="rId8"/>
    <p:sldId id="260" r:id="rId9"/>
    <p:sldId id="261" r:id="rId10"/>
    <p:sldId id="262" r:id="rId11"/>
    <p:sldId id="265" r:id="rId12"/>
    <p:sldId id="266" r:id="rId13"/>
    <p:sldId id="276" r:id="rId14"/>
    <p:sldId id="289" r:id="rId15"/>
    <p:sldId id="286" r:id="rId16"/>
    <p:sldId id="287" r:id="rId17"/>
    <p:sldId id="290" r:id="rId18"/>
    <p:sldId id="278" r:id="rId19"/>
    <p:sldId id="288" r:id="rId20"/>
    <p:sldId id="291" r:id="rId21"/>
    <p:sldId id="281" r:id="rId22"/>
    <p:sldId id="280" r:id="rId23"/>
    <p:sldId id="294" r:id="rId24"/>
    <p:sldId id="283" r:id="rId25"/>
    <p:sldId id="296" r:id="rId26"/>
    <p:sldId id="295" r:id="rId27"/>
    <p:sldId id="284" r:id="rId28"/>
    <p:sldId id="285" r:id="rId29"/>
    <p:sldId id="293" r:id="rId30"/>
    <p:sldId id="300" r:id="rId31"/>
    <p:sldId id="301" r:id="rId32"/>
    <p:sldId id="302" r:id="rId33"/>
    <p:sldId id="268" r:id="rId34"/>
    <p:sldId id="297" r:id="rId35"/>
    <p:sldId id="298" r:id="rId36"/>
    <p:sldId id="299"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4A8FF"/>
    <a:srgbClr val="B777D9"/>
    <a:srgbClr val="BFDEA2"/>
    <a:srgbClr val="B24FE0"/>
    <a:srgbClr val="32E689"/>
    <a:srgbClr val="826D7A"/>
    <a:srgbClr val="6E4D3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9" d="100"/>
          <a:sy n="39" d="100"/>
        </p:scale>
        <p:origin x="90"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williams" userId="e914d4f71c1330b0" providerId="LiveId" clId="{D14DAA74-D45A-4E57-AEEF-FFDAC3AB17A8}"/>
    <pc:docChg chg="custSel modSld">
      <pc:chgData name="holly williams" userId="e914d4f71c1330b0" providerId="LiveId" clId="{D14DAA74-D45A-4E57-AEEF-FFDAC3AB17A8}" dt="2022-05-23T14:55:04.664" v="15" actId="14100"/>
      <pc:docMkLst>
        <pc:docMk/>
      </pc:docMkLst>
      <pc:sldChg chg="modSp mod">
        <pc:chgData name="holly williams" userId="e914d4f71c1330b0" providerId="LiveId" clId="{D14DAA74-D45A-4E57-AEEF-FFDAC3AB17A8}" dt="2022-05-23T14:51:51.071" v="2" actId="14100"/>
        <pc:sldMkLst>
          <pc:docMk/>
          <pc:sldMk cId="4116962064" sldId="269"/>
        </pc:sldMkLst>
        <pc:picChg chg="mod">
          <ac:chgData name="holly williams" userId="e914d4f71c1330b0" providerId="LiveId" clId="{D14DAA74-D45A-4E57-AEEF-FFDAC3AB17A8}" dt="2022-05-23T14:51:51.071" v="2" actId="14100"/>
          <ac:picMkLst>
            <pc:docMk/>
            <pc:sldMk cId="4116962064" sldId="269"/>
            <ac:picMk id="11" creationId="{8592163A-D23A-323C-2C1A-4A3DC5F64266}"/>
          </ac:picMkLst>
        </pc:picChg>
      </pc:sldChg>
      <pc:sldChg chg="delSp modSp mod">
        <pc:chgData name="holly williams" userId="e914d4f71c1330b0" providerId="LiveId" clId="{D14DAA74-D45A-4E57-AEEF-FFDAC3AB17A8}" dt="2022-05-23T14:51:41.522" v="1" actId="1076"/>
        <pc:sldMkLst>
          <pc:docMk/>
          <pc:sldMk cId="3300484416" sldId="270"/>
        </pc:sldMkLst>
        <pc:spChg chg="mod">
          <ac:chgData name="holly williams" userId="e914d4f71c1330b0" providerId="LiveId" clId="{D14DAA74-D45A-4E57-AEEF-FFDAC3AB17A8}" dt="2022-05-23T14:51:41.522" v="1" actId="1076"/>
          <ac:spMkLst>
            <pc:docMk/>
            <pc:sldMk cId="3300484416" sldId="270"/>
            <ac:spMk id="9" creationId="{BB14CCA1-9E00-EFC1-3AB9-CD036CF27B2C}"/>
          </ac:spMkLst>
        </pc:spChg>
        <pc:spChg chg="del">
          <ac:chgData name="holly williams" userId="e914d4f71c1330b0" providerId="LiveId" clId="{D14DAA74-D45A-4E57-AEEF-FFDAC3AB17A8}" dt="2022-05-23T14:51:29.963" v="0" actId="478"/>
          <ac:spMkLst>
            <pc:docMk/>
            <pc:sldMk cId="3300484416" sldId="270"/>
            <ac:spMk id="11" creationId="{92E79668-6CB5-3183-702D-054254D01D25}"/>
          </ac:spMkLst>
        </pc:spChg>
      </pc:sldChg>
      <pc:sldChg chg="modSp mod">
        <pc:chgData name="holly williams" userId="e914d4f71c1330b0" providerId="LiveId" clId="{D14DAA74-D45A-4E57-AEEF-FFDAC3AB17A8}" dt="2022-05-23T14:54:19.371" v="12" actId="1076"/>
        <pc:sldMkLst>
          <pc:docMk/>
          <pc:sldMk cId="781090943" sldId="280"/>
        </pc:sldMkLst>
        <pc:spChg chg="mod">
          <ac:chgData name="holly williams" userId="e914d4f71c1330b0" providerId="LiveId" clId="{D14DAA74-D45A-4E57-AEEF-FFDAC3AB17A8}" dt="2022-05-23T14:54:19.371" v="12" actId="1076"/>
          <ac:spMkLst>
            <pc:docMk/>
            <pc:sldMk cId="781090943" sldId="280"/>
            <ac:spMk id="14" creationId="{E6B8CDF3-FA0A-895B-F501-BD6339C84247}"/>
          </ac:spMkLst>
        </pc:spChg>
        <pc:spChg chg="mod">
          <ac:chgData name="holly williams" userId="e914d4f71c1330b0" providerId="LiveId" clId="{D14DAA74-D45A-4E57-AEEF-FFDAC3AB17A8}" dt="2022-05-23T14:54:10.403" v="11" actId="1076"/>
          <ac:spMkLst>
            <pc:docMk/>
            <pc:sldMk cId="781090943" sldId="280"/>
            <ac:spMk id="18" creationId="{61D0EE97-579A-D327-A0F7-FC845A720C48}"/>
          </ac:spMkLst>
        </pc:spChg>
      </pc:sldChg>
      <pc:sldChg chg="modSp mod">
        <pc:chgData name="holly williams" userId="e914d4f71c1330b0" providerId="LiveId" clId="{D14DAA74-D45A-4E57-AEEF-FFDAC3AB17A8}" dt="2022-05-23T14:55:04.664" v="15" actId="14100"/>
        <pc:sldMkLst>
          <pc:docMk/>
          <pc:sldMk cId="4293085644" sldId="285"/>
        </pc:sldMkLst>
        <pc:graphicFrameChg chg="mod modGraphic">
          <ac:chgData name="holly williams" userId="e914d4f71c1330b0" providerId="LiveId" clId="{D14DAA74-D45A-4E57-AEEF-FFDAC3AB17A8}" dt="2022-05-23T14:55:04.664" v="15" actId="14100"/>
          <ac:graphicFrameMkLst>
            <pc:docMk/>
            <pc:sldMk cId="4293085644" sldId="285"/>
            <ac:graphicFrameMk id="18" creationId="{A25784B6-454D-2D71-F7FE-13DEE8136CC5}"/>
          </ac:graphicFrameMkLst>
        </pc:graphicFrameChg>
        <pc:graphicFrameChg chg="mod modGraphic">
          <ac:chgData name="holly williams" userId="e914d4f71c1330b0" providerId="LiveId" clId="{D14DAA74-D45A-4E57-AEEF-FFDAC3AB17A8}" dt="2022-05-23T14:54:46.068" v="13" actId="14100"/>
          <ac:graphicFrameMkLst>
            <pc:docMk/>
            <pc:sldMk cId="4293085644" sldId="285"/>
            <ac:graphicFrameMk id="19" creationId="{F655DA05-99DD-2429-B45D-7143C5AECF3F}"/>
          </ac:graphicFrameMkLst>
        </pc:graphicFrameChg>
      </pc:sldChg>
      <pc:sldChg chg="modSp mod">
        <pc:chgData name="holly williams" userId="e914d4f71c1330b0" providerId="LiveId" clId="{D14DAA74-D45A-4E57-AEEF-FFDAC3AB17A8}" dt="2022-05-23T14:53:46.084" v="10" actId="1076"/>
        <pc:sldMkLst>
          <pc:docMk/>
          <pc:sldMk cId="2000012888" sldId="288"/>
        </pc:sldMkLst>
        <pc:spChg chg="mod">
          <ac:chgData name="holly williams" userId="e914d4f71c1330b0" providerId="LiveId" clId="{D14DAA74-D45A-4E57-AEEF-FFDAC3AB17A8}" dt="2022-05-23T14:53:24.246" v="6" actId="1076"/>
          <ac:spMkLst>
            <pc:docMk/>
            <pc:sldMk cId="2000012888" sldId="288"/>
            <ac:spMk id="5" creationId="{857DF861-B7BB-C0DB-73E1-363AE0DAB2EC}"/>
          </ac:spMkLst>
        </pc:spChg>
        <pc:spChg chg="mod">
          <ac:chgData name="holly williams" userId="e914d4f71c1330b0" providerId="LiveId" clId="{D14DAA74-D45A-4E57-AEEF-FFDAC3AB17A8}" dt="2022-05-23T14:53:04.978" v="3" actId="14100"/>
          <ac:spMkLst>
            <pc:docMk/>
            <pc:sldMk cId="2000012888" sldId="288"/>
            <ac:spMk id="7" creationId="{2AA87223-D185-A78B-3F42-FF1D8BFB1E34}"/>
          </ac:spMkLst>
        </pc:spChg>
        <pc:spChg chg="mod">
          <ac:chgData name="holly williams" userId="e914d4f71c1330b0" providerId="LiveId" clId="{D14DAA74-D45A-4E57-AEEF-FFDAC3AB17A8}" dt="2022-05-23T14:53:13.699" v="5" actId="1076"/>
          <ac:spMkLst>
            <pc:docMk/>
            <pc:sldMk cId="2000012888" sldId="288"/>
            <ac:spMk id="9" creationId="{DB10E6E8-3FE5-5098-4156-E9E6F267BD8A}"/>
          </ac:spMkLst>
        </pc:spChg>
        <pc:spChg chg="mod">
          <ac:chgData name="holly williams" userId="e914d4f71c1330b0" providerId="LiveId" clId="{D14DAA74-D45A-4E57-AEEF-FFDAC3AB17A8}" dt="2022-05-23T14:53:31.650" v="7" actId="1076"/>
          <ac:spMkLst>
            <pc:docMk/>
            <pc:sldMk cId="2000012888" sldId="288"/>
            <ac:spMk id="11" creationId="{48266954-DF74-2598-61EE-62A09B75A0CC}"/>
          </ac:spMkLst>
        </pc:spChg>
        <pc:spChg chg="mod">
          <ac:chgData name="holly williams" userId="e914d4f71c1330b0" providerId="LiveId" clId="{D14DAA74-D45A-4E57-AEEF-FFDAC3AB17A8}" dt="2022-05-23T14:53:36.546" v="8" actId="1076"/>
          <ac:spMkLst>
            <pc:docMk/>
            <pc:sldMk cId="2000012888" sldId="288"/>
            <ac:spMk id="12" creationId="{A656DAEB-167A-F212-9FF6-03499CEA499C}"/>
          </ac:spMkLst>
        </pc:spChg>
        <pc:picChg chg="mod">
          <ac:chgData name="holly williams" userId="e914d4f71c1330b0" providerId="LiveId" clId="{D14DAA74-D45A-4E57-AEEF-FFDAC3AB17A8}" dt="2022-05-23T14:53:46.084" v="10" actId="1076"/>
          <ac:picMkLst>
            <pc:docMk/>
            <pc:sldMk cId="2000012888" sldId="288"/>
            <ac:picMk id="10" creationId="{8DD692D5-08E2-D021-661E-3568EF485393}"/>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F63627E-3F41-4DBF-96DE-E17F48E4E53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611FF90-028A-4FF5-9960-7ACC1B2187E5}">
      <dgm:prSet/>
      <dgm:spPr/>
      <dgm:t>
        <a:bodyPr/>
        <a:lstStyle/>
        <a:p>
          <a:pPr rtl="0"/>
          <a:r>
            <a:rPr lang="en-GB"/>
            <a:t>Always wear your steel</a:t>
          </a:r>
          <a:r>
            <a:rPr lang="en-GB">
              <a:latin typeface="The Serif Hand Black"/>
            </a:rPr>
            <a:t> toe-cap</a:t>
          </a:r>
          <a:r>
            <a:rPr lang="en-GB"/>
            <a:t> shoes. </a:t>
          </a:r>
          <a:r>
            <a:rPr lang="en-GB">
              <a:latin typeface="The Serif Hand Black"/>
            </a:rPr>
            <a:t> </a:t>
          </a:r>
          <a:endParaRPr lang="en-US"/>
        </a:p>
      </dgm:t>
    </dgm:pt>
    <dgm:pt modelId="{688BFAD8-D5D1-4CB2-8F6F-D4D2D870CF31}" type="parTrans" cxnId="{9496E52F-1A0D-430D-A073-85B2EA488DBA}">
      <dgm:prSet/>
      <dgm:spPr/>
      <dgm:t>
        <a:bodyPr/>
        <a:lstStyle/>
        <a:p>
          <a:endParaRPr lang="en-US"/>
        </a:p>
      </dgm:t>
    </dgm:pt>
    <dgm:pt modelId="{CF7E63C2-8D2E-452D-ACE5-AF4EFC93BC51}" type="sibTrans" cxnId="{9496E52F-1A0D-430D-A073-85B2EA488DBA}">
      <dgm:prSet/>
      <dgm:spPr/>
      <dgm:t>
        <a:bodyPr/>
        <a:lstStyle/>
        <a:p>
          <a:endParaRPr lang="en-US"/>
        </a:p>
      </dgm:t>
    </dgm:pt>
    <dgm:pt modelId="{23B51A3F-B490-43BD-8539-46F4884AC54F}">
      <dgm:prSet/>
      <dgm:spPr/>
      <dgm:t>
        <a:bodyPr/>
        <a:lstStyle/>
        <a:p>
          <a:r>
            <a:rPr lang="en-GB"/>
            <a:t>PPE, such as goggles, ear defenders and overcoat must always be worn in the workshop.</a:t>
          </a:r>
          <a:endParaRPr lang="en-US"/>
        </a:p>
      </dgm:t>
    </dgm:pt>
    <dgm:pt modelId="{1016E93B-AB3A-4D26-85F5-7E57A43D8A3E}" type="parTrans" cxnId="{BF40D553-31FE-4BD1-A45A-AA5B0482E414}">
      <dgm:prSet/>
      <dgm:spPr/>
      <dgm:t>
        <a:bodyPr/>
        <a:lstStyle/>
        <a:p>
          <a:endParaRPr lang="en-US"/>
        </a:p>
      </dgm:t>
    </dgm:pt>
    <dgm:pt modelId="{0CA04248-B31D-4CA2-A002-C6357C27A26B}" type="sibTrans" cxnId="{BF40D553-31FE-4BD1-A45A-AA5B0482E414}">
      <dgm:prSet/>
      <dgm:spPr/>
      <dgm:t>
        <a:bodyPr/>
        <a:lstStyle/>
        <a:p>
          <a:endParaRPr lang="en-US"/>
        </a:p>
      </dgm:t>
    </dgm:pt>
    <dgm:pt modelId="{D28C5C8A-C844-49A3-A295-BF90C258F2D0}">
      <dgm:prSet/>
      <dgm:spPr/>
      <dgm:t>
        <a:bodyPr/>
        <a:lstStyle/>
        <a:p>
          <a:r>
            <a:rPr lang="en-GB"/>
            <a:t>No food or drink allowed in the workspaces.</a:t>
          </a:r>
          <a:endParaRPr lang="en-US"/>
        </a:p>
      </dgm:t>
    </dgm:pt>
    <dgm:pt modelId="{FF77596F-0041-47C4-B0F0-107597A15554}" type="parTrans" cxnId="{BF85E7AE-C3C7-4B33-B150-F8B1A2B42BE1}">
      <dgm:prSet/>
      <dgm:spPr/>
      <dgm:t>
        <a:bodyPr/>
        <a:lstStyle/>
        <a:p>
          <a:endParaRPr lang="en-US"/>
        </a:p>
      </dgm:t>
    </dgm:pt>
    <dgm:pt modelId="{A96B4040-FD1C-4F28-B033-F4B47B11A0C6}" type="sibTrans" cxnId="{BF85E7AE-C3C7-4B33-B150-F8B1A2B42BE1}">
      <dgm:prSet/>
      <dgm:spPr/>
      <dgm:t>
        <a:bodyPr/>
        <a:lstStyle/>
        <a:p>
          <a:endParaRPr lang="en-US"/>
        </a:p>
      </dgm:t>
    </dgm:pt>
    <dgm:pt modelId="{833078E7-0635-4336-97CB-CECF26975CF6}">
      <dgm:prSet/>
      <dgm:spPr/>
      <dgm:t>
        <a:bodyPr/>
        <a:lstStyle/>
        <a:p>
          <a:r>
            <a:rPr lang="en-GB"/>
            <a:t>No one works alone, a partner must be present and be a part of the BA set design course.</a:t>
          </a:r>
          <a:endParaRPr lang="en-US"/>
        </a:p>
      </dgm:t>
    </dgm:pt>
    <dgm:pt modelId="{60669082-3247-498F-A810-CF1B7E50E8C9}" type="parTrans" cxnId="{8F27746E-5902-403C-A8A9-A64F06C47EF3}">
      <dgm:prSet/>
      <dgm:spPr/>
      <dgm:t>
        <a:bodyPr/>
        <a:lstStyle/>
        <a:p>
          <a:endParaRPr lang="en-US"/>
        </a:p>
      </dgm:t>
    </dgm:pt>
    <dgm:pt modelId="{4BF9AE0B-2711-4CF1-B878-F4B3F8DB9999}" type="sibTrans" cxnId="{8F27746E-5902-403C-A8A9-A64F06C47EF3}">
      <dgm:prSet/>
      <dgm:spPr/>
      <dgm:t>
        <a:bodyPr/>
        <a:lstStyle/>
        <a:p>
          <a:endParaRPr lang="en-US"/>
        </a:p>
      </dgm:t>
    </dgm:pt>
    <dgm:pt modelId="{2A6600EF-A32F-4D37-A44C-707BFFDBAD15}" type="pres">
      <dgm:prSet presAssocID="{BF63627E-3F41-4DBF-96DE-E17F48E4E53A}" presName="root" presStyleCnt="0">
        <dgm:presLayoutVars>
          <dgm:dir/>
          <dgm:resizeHandles val="exact"/>
        </dgm:presLayoutVars>
      </dgm:prSet>
      <dgm:spPr/>
    </dgm:pt>
    <dgm:pt modelId="{403AD566-A4C5-47EA-BDCC-5EECFA81BC20}" type="pres">
      <dgm:prSet presAssocID="{A611FF90-028A-4FF5-9960-7ACC1B2187E5}" presName="compNode" presStyleCnt="0"/>
      <dgm:spPr/>
    </dgm:pt>
    <dgm:pt modelId="{7C1AF4A5-F4AC-4A87-99B1-92F1F7ACC8E9}" type="pres">
      <dgm:prSet presAssocID="{A611FF90-028A-4FF5-9960-7ACC1B2187E5}" presName="bgRect" presStyleLbl="bgShp" presStyleIdx="0" presStyleCnt="4"/>
      <dgm:spPr/>
    </dgm:pt>
    <dgm:pt modelId="{4D878A2A-8917-4124-BCFD-C787E40902F2}" type="pres">
      <dgm:prSet presAssocID="{A611FF90-028A-4FF5-9960-7ACC1B2187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e"/>
        </a:ext>
      </dgm:extLst>
    </dgm:pt>
    <dgm:pt modelId="{AE9615D3-3CAC-456C-88EE-A31F9E2EF7B1}" type="pres">
      <dgm:prSet presAssocID="{A611FF90-028A-4FF5-9960-7ACC1B2187E5}" presName="spaceRect" presStyleCnt="0"/>
      <dgm:spPr/>
    </dgm:pt>
    <dgm:pt modelId="{BF8398FA-4A02-4315-8F3A-78D40C94378D}" type="pres">
      <dgm:prSet presAssocID="{A611FF90-028A-4FF5-9960-7ACC1B2187E5}" presName="parTx" presStyleLbl="revTx" presStyleIdx="0" presStyleCnt="4">
        <dgm:presLayoutVars>
          <dgm:chMax val="0"/>
          <dgm:chPref val="0"/>
        </dgm:presLayoutVars>
      </dgm:prSet>
      <dgm:spPr/>
    </dgm:pt>
    <dgm:pt modelId="{E49D014F-83AF-45C8-9E07-D101CE997D1D}" type="pres">
      <dgm:prSet presAssocID="{CF7E63C2-8D2E-452D-ACE5-AF4EFC93BC51}" presName="sibTrans" presStyleCnt="0"/>
      <dgm:spPr/>
    </dgm:pt>
    <dgm:pt modelId="{61D76A6C-A2ED-4037-884E-16DF300B8A37}" type="pres">
      <dgm:prSet presAssocID="{23B51A3F-B490-43BD-8539-46F4884AC54F}" presName="compNode" presStyleCnt="0"/>
      <dgm:spPr/>
    </dgm:pt>
    <dgm:pt modelId="{49AB3A82-9D65-4596-A620-A71EAF4AA489}" type="pres">
      <dgm:prSet presAssocID="{23B51A3F-B490-43BD-8539-46F4884AC54F}" presName="bgRect" presStyleLbl="bgShp" presStyleIdx="1" presStyleCnt="4"/>
      <dgm:spPr/>
    </dgm:pt>
    <dgm:pt modelId="{6A6DFE86-00C3-4DDC-A4D9-C6CE9FB67405}" type="pres">
      <dgm:prSet presAssocID="{23B51A3F-B490-43BD-8539-46F4884AC5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it"/>
        </a:ext>
      </dgm:extLst>
    </dgm:pt>
    <dgm:pt modelId="{DB2EA24E-F854-4E5E-835F-459F826918C4}" type="pres">
      <dgm:prSet presAssocID="{23B51A3F-B490-43BD-8539-46F4884AC54F}" presName="spaceRect" presStyleCnt="0"/>
      <dgm:spPr/>
    </dgm:pt>
    <dgm:pt modelId="{93938B0D-5E66-400E-8F67-C30BC50BE981}" type="pres">
      <dgm:prSet presAssocID="{23B51A3F-B490-43BD-8539-46F4884AC54F}" presName="parTx" presStyleLbl="revTx" presStyleIdx="1" presStyleCnt="4">
        <dgm:presLayoutVars>
          <dgm:chMax val="0"/>
          <dgm:chPref val="0"/>
        </dgm:presLayoutVars>
      </dgm:prSet>
      <dgm:spPr/>
    </dgm:pt>
    <dgm:pt modelId="{367C697B-A489-4BEE-993D-B4ECEE850B5A}" type="pres">
      <dgm:prSet presAssocID="{0CA04248-B31D-4CA2-A002-C6357C27A26B}" presName="sibTrans" presStyleCnt="0"/>
      <dgm:spPr/>
    </dgm:pt>
    <dgm:pt modelId="{BDD7DDC8-B2F0-48BF-A515-89BB900E9DF8}" type="pres">
      <dgm:prSet presAssocID="{D28C5C8A-C844-49A3-A295-BF90C258F2D0}" presName="compNode" presStyleCnt="0"/>
      <dgm:spPr/>
    </dgm:pt>
    <dgm:pt modelId="{8262CBF2-97A7-42F0-B3A2-C5A737821435}" type="pres">
      <dgm:prSet presAssocID="{D28C5C8A-C844-49A3-A295-BF90C258F2D0}" presName="bgRect" presStyleLbl="bgShp" presStyleIdx="2" presStyleCnt="4"/>
      <dgm:spPr/>
    </dgm:pt>
    <dgm:pt modelId="{42E79E99-0671-4941-BC3E-2220473D11AB}" type="pres">
      <dgm:prSet presAssocID="{D28C5C8A-C844-49A3-A295-BF90C258F2D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ble and chairs"/>
        </a:ext>
      </dgm:extLst>
    </dgm:pt>
    <dgm:pt modelId="{9017F751-CA0F-4639-B2B7-373F0652B877}" type="pres">
      <dgm:prSet presAssocID="{D28C5C8A-C844-49A3-A295-BF90C258F2D0}" presName="spaceRect" presStyleCnt="0"/>
      <dgm:spPr/>
    </dgm:pt>
    <dgm:pt modelId="{BC6A979F-52F1-4E41-971F-F7CD06CE8EBE}" type="pres">
      <dgm:prSet presAssocID="{D28C5C8A-C844-49A3-A295-BF90C258F2D0}" presName="parTx" presStyleLbl="revTx" presStyleIdx="2" presStyleCnt="4">
        <dgm:presLayoutVars>
          <dgm:chMax val="0"/>
          <dgm:chPref val="0"/>
        </dgm:presLayoutVars>
      </dgm:prSet>
      <dgm:spPr/>
    </dgm:pt>
    <dgm:pt modelId="{091B94DB-30B9-4FB5-AABB-1C9D972C13DE}" type="pres">
      <dgm:prSet presAssocID="{A96B4040-FD1C-4F28-B033-F4B47B11A0C6}" presName="sibTrans" presStyleCnt="0"/>
      <dgm:spPr/>
    </dgm:pt>
    <dgm:pt modelId="{9D5BB73D-0E81-469A-BA87-8A59C5A7C395}" type="pres">
      <dgm:prSet presAssocID="{833078E7-0635-4336-97CB-CECF26975CF6}" presName="compNode" presStyleCnt="0"/>
      <dgm:spPr/>
    </dgm:pt>
    <dgm:pt modelId="{361F71C5-1F46-4A78-B012-1A15A8C6D5FF}" type="pres">
      <dgm:prSet presAssocID="{833078E7-0635-4336-97CB-CECF26975CF6}" presName="bgRect" presStyleLbl="bgShp" presStyleIdx="3" presStyleCnt="4"/>
      <dgm:spPr/>
    </dgm:pt>
    <dgm:pt modelId="{BC78E187-FFDF-447C-802B-0CC70AF9AC06}" type="pres">
      <dgm:prSet presAssocID="{833078E7-0635-4336-97CB-CECF26975CF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2DF6607C-5461-4096-ADCA-B00BCB2AA4B1}" type="pres">
      <dgm:prSet presAssocID="{833078E7-0635-4336-97CB-CECF26975CF6}" presName="spaceRect" presStyleCnt="0"/>
      <dgm:spPr/>
    </dgm:pt>
    <dgm:pt modelId="{01F93F4E-098F-4AB3-9C8E-20CCE8032EFA}" type="pres">
      <dgm:prSet presAssocID="{833078E7-0635-4336-97CB-CECF26975CF6}" presName="parTx" presStyleLbl="revTx" presStyleIdx="3" presStyleCnt="4">
        <dgm:presLayoutVars>
          <dgm:chMax val="0"/>
          <dgm:chPref val="0"/>
        </dgm:presLayoutVars>
      </dgm:prSet>
      <dgm:spPr/>
    </dgm:pt>
  </dgm:ptLst>
  <dgm:cxnLst>
    <dgm:cxn modelId="{9496E52F-1A0D-430D-A073-85B2EA488DBA}" srcId="{BF63627E-3F41-4DBF-96DE-E17F48E4E53A}" destId="{A611FF90-028A-4FF5-9960-7ACC1B2187E5}" srcOrd="0" destOrd="0" parTransId="{688BFAD8-D5D1-4CB2-8F6F-D4D2D870CF31}" sibTransId="{CF7E63C2-8D2E-452D-ACE5-AF4EFC93BC51}"/>
    <dgm:cxn modelId="{1C7DDE5D-FCCD-4F34-B7A3-07AB69B8A4B5}" type="presOf" srcId="{BF63627E-3F41-4DBF-96DE-E17F48E4E53A}" destId="{2A6600EF-A32F-4D37-A44C-707BFFDBAD15}" srcOrd="0" destOrd="0" presId="urn:microsoft.com/office/officeart/2018/2/layout/IconVerticalSolidList"/>
    <dgm:cxn modelId="{8FF3E169-7801-4C46-B702-3EDC7654CFB0}" type="presOf" srcId="{833078E7-0635-4336-97CB-CECF26975CF6}" destId="{01F93F4E-098F-4AB3-9C8E-20CCE8032EFA}" srcOrd="0" destOrd="0" presId="urn:microsoft.com/office/officeart/2018/2/layout/IconVerticalSolidList"/>
    <dgm:cxn modelId="{8F27746E-5902-403C-A8A9-A64F06C47EF3}" srcId="{BF63627E-3F41-4DBF-96DE-E17F48E4E53A}" destId="{833078E7-0635-4336-97CB-CECF26975CF6}" srcOrd="3" destOrd="0" parTransId="{60669082-3247-498F-A810-CF1B7E50E8C9}" sibTransId="{4BF9AE0B-2711-4CF1-B878-F4B3F8DB9999}"/>
    <dgm:cxn modelId="{BF40D553-31FE-4BD1-A45A-AA5B0482E414}" srcId="{BF63627E-3F41-4DBF-96DE-E17F48E4E53A}" destId="{23B51A3F-B490-43BD-8539-46F4884AC54F}" srcOrd="1" destOrd="0" parTransId="{1016E93B-AB3A-4D26-85F5-7E57A43D8A3E}" sibTransId="{0CA04248-B31D-4CA2-A002-C6357C27A26B}"/>
    <dgm:cxn modelId="{52BDD793-8010-40E2-828D-81C6C93974E7}" type="presOf" srcId="{D28C5C8A-C844-49A3-A295-BF90C258F2D0}" destId="{BC6A979F-52F1-4E41-971F-F7CD06CE8EBE}" srcOrd="0" destOrd="0" presId="urn:microsoft.com/office/officeart/2018/2/layout/IconVerticalSolidList"/>
    <dgm:cxn modelId="{FCF174AA-FB24-4CF4-9F95-D303FD251472}" type="presOf" srcId="{23B51A3F-B490-43BD-8539-46F4884AC54F}" destId="{93938B0D-5E66-400E-8F67-C30BC50BE981}" srcOrd="0" destOrd="0" presId="urn:microsoft.com/office/officeart/2018/2/layout/IconVerticalSolidList"/>
    <dgm:cxn modelId="{BF85E7AE-C3C7-4B33-B150-F8B1A2B42BE1}" srcId="{BF63627E-3F41-4DBF-96DE-E17F48E4E53A}" destId="{D28C5C8A-C844-49A3-A295-BF90C258F2D0}" srcOrd="2" destOrd="0" parTransId="{FF77596F-0041-47C4-B0F0-107597A15554}" sibTransId="{A96B4040-FD1C-4F28-B033-F4B47B11A0C6}"/>
    <dgm:cxn modelId="{8ABBE1BC-994C-47BD-83CF-BEEDE571DE10}" type="presOf" srcId="{A611FF90-028A-4FF5-9960-7ACC1B2187E5}" destId="{BF8398FA-4A02-4315-8F3A-78D40C94378D}" srcOrd="0" destOrd="0" presId="urn:microsoft.com/office/officeart/2018/2/layout/IconVerticalSolidList"/>
    <dgm:cxn modelId="{D4F51749-DD0B-45E7-B5EF-08A0841987C1}" type="presParOf" srcId="{2A6600EF-A32F-4D37-A44C-707BFFDBAD15}" destId="{403AD566-A4C5-47EA-BDCC-5EECFA81BC20}" srcOrd="0" destOrd="0" presId="urn:microsoft.com/office/officeart/2018/2/layout/IconVerticalSolidList"/>
    <dgm:cxn modelId="{32FB35CD-4104-430A-BA3B-C2142445976E}" type="presParOf" srcId="{403AD566-A4C5-47EA-BDCC-5EECFA81BC20}" destId="{7C1AF4A5-F4AC-4A87-99B1-92F1F7ACC8E9}" srcOrd="0" destOrd="0" presId="urn:microsoft.com/office/officeart/2018/2/layout/IconVerticalSolidList"/>
    <dgm:cxn modelId="{BF98ECA4-3811-4ACD-B7B8-BEA9761AA0F0}" type="presParOf" srcId="{403AD566-A4C5-47EA-BDCC-5EECFA81BC20}" destId="{4D878A2A-8917-4124-BCFD-C787E40902F2}" srcOrd="1" destOrd="0" presId="urn:microsoft.com/office/officeart/2018/2/layout/IconVerticalSolidList"/>
    <dgm:cxn modelId="{4C6EF8BF-8140-4F1F-BDBD-59F435D43502}" type="presParOf" srcId="{403AD566-A4C5-47EA-BDCC-5EECFA81BC20}" destId="{AE9615D3-3CAC-456C-88EE-A31F9E2EF7B1}" srcOrd="2" destOrd="0" presId="urn:microsoft.com/office/officeart/2018/2/layout/IconVerticalSolidList"/>
    <dgm:cxn modelId="{6F9EBF4E-7144-48B5-BFC9-0BB31419F2D7}" type="presParOf" srcId="{403AD566-A4C5-47EA-BDCC-5EECFA81BC20}" destId="{BF8398FA-4A02-4315-8F3A-78D40C94378D}" srcOrd="3" destOrd="0" presId="urn:microsoft.com/office/officeart/2018/2/layout/IconVerticalSolidList"/>
    <dgm:cxn modelId="{8D6C6A3D-9FC0-4D6B-8F10-83E0DE7BD046}" type="presParOf" srcId="{2A6600EF-A32F-4D37-A44C-707BFFDBAD15}" destId="{E49D014F-83AF-45C8-9E07-D101CE997D1D}" srcOrd="1" destOrd="0" presId="urn:microsoft.com/office/officeart/2018/2/layout/IconVerticalSolidList"/>
    <dgm:cxn modelId="{32D1F9CA-9388-4331-A92A-7D90CE56303F}" type="presParOf" srcId="{2A6600EF-A32F-4D37-A44C-707BFFDBAD15}" destId="{61D76A6C-A2ED-4037-884E-16DF300B8A37}" srcOrd="2" destOrd="0" presId="urn:microsoft.com/office/officeart/2018/2/layout/IconVerticalSolidList"/>
    <dgm:cxn modelId="{BAB5A472-904B-40B0-AA81-6CC867B52D87}" type="presParOf" srcId="{61D76A6C-A2ED-4037-884E-16DF300B8A37}" destId="{49AB3A82-9D65-4596-A620-A71EAF4AA489}" srcOrd="0" destOrd="0" presId="urn:microsoft.com/office/officeart/2018/2/layout/IconVerticalSolidList"/>
    <dgm:cxn modelId="{57F9D6CF-B2FF-4664-ACFB-4088DAAB50B1}" type="presParOf" srcId="{61D76A6C-A2ED-4037-884E-16DF300B8A37}" destId="{6A6DFE86-00C3-4DDC-A4D9-C6CE9FB67405}" srcOrd="1" destOrd="0" presId="urn:microsoft.com/office/officeart/2018/2/layout/IconVerticalSolidList"/>
    <dgm:cxn modelId="{43900E98-2327-42B4-9B93-3085507DC1C8}" type="presParOf" srcId="{61D76A6C-A2ED-4037-884E-16DF300B8A37}" destId="{DB2EA24E-F854-4E5E-835F-459F826918C4}" srcOrd="2" destOrd="0" presId="urn:microsoft.com/office/officeart/2018/2/layout/IconVerticalSolidList"/>
    <dgm:cxn modelId="{3832787C-2ABA-48F6-8062-02E499FDD153}" type="presParOf" srcId="{61D76A6C-A2ED-4037-884E-16DF300B8A37}" destId="{93938B0D-5E66-400E-8F67-C30BC50BE981}" srcOrd="3" destOrd="0" presId="urn:microsoft.com/office/officeart/2018/2/layout/IconVerticalSolidList"/>
    <dgm:cxn modelId="{85FEC7A7-CE3F-4080-A435-F5E27C99DF4F}" type="presParOf" srcId="{2A6600EF-A32F-4D37-A44C-707BFFDBAD15}" destId="{367C697B-A489-4BEE-993D-B4ECEE850B5A}" srcOrd="3" destOrd="0" presId="urn:microsoft.com/office/officeart/2018/2/layout/IconVerticalSolidList"/>
    <dgm:cxn modelId="{C38D3E4C-5ADC-4B97-90E9-0CC62EF2C2C8}" type="presParOf" srcId="{2A6600EF-A32F-4D37-A44C-707BFFDBAD15}" destId="{BDD7DDC8-B2F0-48BF-A515-89BB900E9DF8}" srcOrd="4" destOrd="0" presId="urn:microsoft.com/office/officeart/2018/2/layout/IconVerticalSolidList"/>
    <dgm:cxn modelId="{45FDAE5D-9E95-404C-89BA-63A6B03F2C16}" type="presParOf" srcId="{BDD7DDC8-B2F0-48BF-A515-89BB900E9DF8}" destId="{8262CBF2-97A7-42F0-B3A2-C5A737821435}" srcOrd="0" destOrd="0" presId="urn:microsoft.com/office/officeart/2018/2/layout/IconVerticalSolidList"/>
    <dgm:cxn modelId="{1BEE4844-166A-4AB7-BB22-209F84C1B5DC}" type="presParOf" srcId="{BDD7DDC8-B2F0-48BF-A515-89BB900E9DF8}" destId="{42E79E99-0671-4941-BC3E-2220473D11AB}" srcOrd="1" destOrd="0" presId="urn:microsoft.com/office/officeart/2018/2/layout/IconVerticalSolidList"/>
    <dgm:cxn modelId="{C68C2AA1-2759-4240-BF6F-895BA8F025E7}" type="presParOf" srcId="{BDD7DDC8-B2F0-48BF-A515-89BB900E9DF8}" destId="{9017F751-CA0F-4639-B2B7-373F0652B877}" srcOrd="2" destOrd="0" presId="urn:microsoft.com/office/officeart/2018/2/layout/IconVerticalSolidList"/>
    <dgm:cxn modelId="{8C7AB04C-7BD8-414C-85C2-2E73B0C719B7}" type="presParOf" srcId="{BDD7DDC8-B2F0-48BF-A515-89BB900E9DF8}" destId="{BC6A979F-52F1-4E41-971F-F7CD06CE8EBE}" srcOrd="3" destOrd="0" presId="urn:microsoft.com/office/officeart/2018/2/layout/IconVerticalSolidList"/>
    <dgm:cxn modelId="{98685A60-33E3-42ED-9317-4A322B4E76E1}" type="presParOf" srcId="{2A6600EF-A32F-4D37-A44C-707BFFDBAD15}" destId="{091B94DB-30B9-4FB5-AABB-1C9D972C13DE}" srcOrd="5" destOrd="0" presId="urn:microsoft.com/office/officeart/2018/2/layout/IconVerticalSolidList"/>
    <dgm:cxn modelId="{C5DB5F04-EC21-4CE0-9468-984ED0C0AA1C}" type="presParOf" srcId="{2A6600EF-A32F-4D37-A44C-707BFFDBAD15}" destId="{9D5BB73D-0E81-469A-BA87-8A59C5A7C395}" srcOrd="6" destOrd="0" presId="urn:microsoft.com/office/officeart/2018/2/layout/IconVerticalSolidList"/>
    <dgm:cxn modelId="{BFE710AF-2015-472C-B2FE-DDFC88E62307}" type="presParOf" srcId="{9D5BB73D-0E81-469A-BA87-8A59C5A7C395}" destId="{361F71C5-1F46-4A78-B012-1A15A8C6D5FF}" srcOrd="0" destOrd="0" presId="urn:microsoft.com/office/officeart/2018/2/layout/IconVerticalSolidList"/>
    <dgm:cxn modelId="{8F9DDC2C-DD29-4F1C-87C4-2D9115680AC6}" type="presParOf" srcId="{9D5BB73D-0E81-469A-BA87-8A59C5A7C395}" destId="{BC78E187-FFDF-447C-802B-0CC70AF9AC06}" srcOrd="1" destOrd="0" presId="urn:microsoft.com/office/officeart/2018/2/layout/IconVerticalSolidList"/>
    <dgm:cxn modelId="{BD6DA9F7-089D-4943-907F-BEA03C391C6C}" type="presParOf" srcId="{9D5BB73D-0E81-469A-BA87-8A59C5A7C395}" destId="{2DF6607C-5461-4096-ADCA-B00BCB2AA4B1}" srcOrd="2" destOrd="0" presId="urn:microsoft.com/office/officeart/2018/2/layout/IconVerticalSolidList"/>
    <dgm:cxn modelId="{226B088E-59CA-4994-B798-E33756275873}" type="presParOf" srcId="{9D5BB73D-0E81-469A-BA87-8A59C5A7C395}" destId="{01F93F4E-098F-4AB3-9C8E-20CCE8032EF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1AF4A5-F4AC-4A87-99B1-92F1F7ACC8E9}">
      <dsp:nvSpPr>
        <dsp:cNvPr id="0" name=""/>
        <dsp:cNvSpPr/>
      </dsp:nvSpPr>
      <dsp:spPr>
        <a:xfrm>
          <a:off x="0" y="2297"/>
          <a:ext cx="6900512" cy="11645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878A2A-8917-4124-BCFD-C787E40902F2}">
      <dsp:nvSpPr>
        <dsp:cNvPr id="0" name=""/>
        <dsp:cNvSpPr/>
      </dsp:nvSpPr>
      <dsp:spPr>
        <a:xfrm>
          <a:off x="352272" y="264318"/>
          <a:ext cx="640494" cy="6404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8398FA-4A02-4315-8F3A-78D40C94378D}">
      <dsp:nvSpPr>
        <dsp:cNvPr id="0" name=""/>
        <dsp:cNvSpPr/>
      </dsp:nvSpPr>
      <dsp:spPr>
        <a:xfrm>
          <a:off x="1345038" y="2297"/>
          <a:ext cx="5555473"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rtl="0">
            <a:lnSpc>
              <a:spcPct val="90000"/>
            </a:lnSpc>
            <a:spcBef>
              <a:spcPct val="0"/>
            </a:spcBef>
            <a:spcAft>
              <a:spcPct val="35000"/>
            </a:spcAft>
            <a:buNone/>
          </a:pPr>
          <a:r>
            <a:rPr lang="en-GB" sz="2200" kern="1200"/>
            <a:t>Always wear your steel</a:t>
          </a:r>
          <a:r>
            <a:rPr lang="en-GB" sz="2200" kern="1200">
              <a:latin typeface="The Serif Hand Black"/>
            </a:rPr>
            <a:t> toe-cap</a:t>
          </a:r>
          <a:r>
            <a:rPr lang="en-GB" sz="2200" kern="1200"/>
            <a:t> shoes. </a:t>
          </a:r>
          <a:r>
            <a:rPr lang="en-GB" sz="2200" kern="1200">
              <a:latin typeface="The Serif Hand Black"/>
            </a:rPr>
            <a:t> </a:t>
          </a:r>
          <a:endParaRPr lang="en-US" sz="2200" kern="1200"/>
        </a:p>
      </dsp:txBody>
      <dsp:txXfrm>
        <a:off x="1345038" y="2297"/>
        <a:ext cx="5555473" cy="1164535"/>
      </dsp:txXfrm>
    </dsp:sp>
    <dsp:sp modelId="{49AB3A82-9D65-4596-A620-A71EAF4AA489}">
      <dsp:nvSpPr>
        <dsp:cNvPr id="0" name=""/>
        <dsp:cNvSpPr/>
      </dsp:nvSpPr>
      <dsp:spPr>
        <a:xfrm>
          <a:off x="0" y="1457967"/>
          <a:ext cx="6900512" cy="11645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6DFE86-00C3-4DDC-A4D9-C6CE9FB67405}">
      <dsp:nvSpPr>
        <dsp:cNvPr id="0" name=""/>
        <dsp:cNvSpPr/>
      </dsp:nvSpPr>
      <dsp:spPr>
        <a:xfrm>
          <a:off x="352272" y="1719988"/>
          <a:ext cx="640494" cy="6404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938B0D-5E66-400E-8F67-C30BC50BE981}">
      <dsp:nvSpPr>
        <dsp:cNvPr id="0" name=""/>
        <dsp:cNvSpPr/>
      </dsp:nvSpPr>
      <dsp:spPr>
        <a:xfrm>
          <a:off x="1345038" y="1457967"/>
          <a:ext cx="5555473"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90000"/>
            </a:lnSpc>
            <a:spcBef>
              <a:spcPct val="0"/>
            </a:spcBef>
            <a:spcAft>
              <a:spcPct val="35000"/>
            </a:spcAft>
            <a:buNone/>
          </a:pPr>
          <a:r>
            <a:rPr lang="en-GB" sz="2200" kern="1200"/>
            <a:t>PPE, such as goggles, ear defenders and overcoat must always be worn in the workshop.</a:t>
          </a:r>
          <a:endParaRPr lang="en-US" sz="2200" kern="1200"/>
        </a:p>
      </dsp:txBody>
      <dsp:txXfrm>
        <a:off x="1345038" y="1457967"/>
        <a:ext cx="5555473" cy="1164535"/>
      </dsp:txXfrm>
    </dsp:sp>
    <dsp:sp modelId="{8262CBF2-97A7-42F0-B3A2-C5A737821435}">
      <dsp:nvSpPr>
        <dsp:cNvPr id="0" name=""/>
        <dsp:cNvSpPr/>
      </dsp:nvSpPr>
      <dsp:spPr>
        <a:xfrm>
          <a:off x="0" y="2913637"/>
          <a:ext cx="6900512" cy="11645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E79E99-0671-4941-BC3E-2220473D11AB}">
      <dsp:nvSpPr>
        <dsp:cNvPr id="0" name=""/>
        <dsp:cNvSpPr/>
      </dsp:nvSpPr>
      <dsp:spPr>
        <a:xfrm>
          <a:off x="352272" y="3175658"/>
          <a:ext cx="640494" cy="6404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6A979F-52F1-4E41-971F-F7CD06CE8EBE}">
      <dsp:nvSpPr>
        <dsp:cNvPr id="0" name=""/>
        <dsp:cNvSpPr/>
      </dsp:nvSpPr>
      <dsp:spPr>
        <a:xfrm>
          <a:off x="1345038" y="2913637"/>
          <a:ext cx="5555473"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90000"/>
            </a:lnSpc>
            <a:spcBef>
              <a:spcPct val="0"/>
            </a:spcBef>
            <a:spcAft>
              <a:spcPct val="35000"/>
            </a:spcAft>
            <a:buNone/>
          </a:pPr>
          <a:r>
            <a:rPr lang="en-GB" sz="2200" kern="1200"/>
            <a:t>No food or drink allowed in the workspaces.</a:t>
          </a:r>
          <a:endParaRPr lang="en-US" sz="2200" kern="1200"/>
        </a:p>
      </dsp:txBody>
      <dsp:txXfrm>
        <a:off x="1345038" y="2913637"/>
        <a:ext cx="5555473" cy="1164535"/>
      </dsp:txXfrm>
    </dsp:sp>
    <dsp:sp modelId="{361F71C5-1F46-4A78-B012-1A15A8C6D5FF}">
      <dsp:nvSpPr>
        <dsp:cNvPr id="0" name=""/>
        <dsp:cNvSpPr/>
      </dsp:nvSpPr>
      <dsp:spPr>
        <a:xfrm>
          <a:off x="0" y="4369307"/>
          <a:ext cx="6900512" cy="116453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78E187-FFDF-447C-802B-0CC70AF9AC06}">
      <dsp:nvSpPr>
        <dsp:cNvPr id="0" name=""/>
        <dsp:cNvSpPr/>
      </dsp:nvSpPr>
      <dsp:spPr>
        <a:xfrm>
          <a:off x="352272" y="4631327"/>
          <a:ext cx="640494" cy="6404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F93F4E-098F-4AB3-9C8E-20CCE8032EFA}">
      <dsp:nvSpPr>
        <dsp:cNvPr id="0" name=""/>
        <dsp:cNvSpPr/>
      </dsp:nvSpPr>
      <dsp:spPr>
        <a:xfrm>
          <a:off x="1345038" y="4369307"/>
          <a:ext cx="5555473"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90000"/>
            </a:lnSpc>
            <a:spcBef>
              <a:spcPct val="0"/>
            </a:spcBef>
            <a:spcAft>
              <a:spcPct val="35000"/>
            </a:spcAft>
            <a:buNone/>
          </a:pPr>
          <a:r>
            <a:rPr lang="en-GB" sz="2200" kern="1200"/>
            <a:t>No one works alone, a partner must be present and be a part of the BA set design course.</a:t>
          </a:r>
          <a:endParaRPr lang="en-US" sz="2200" kern="1200"/>
        </a:p>
      </dsp:txBody>
      <dsp:txXfrm>
        <a:off x="1345038" y="4369307"/>
        <a:ext cx="5555473" cy="11645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5-22T22:38:53.820"/>
    </inkml:context>
    <inkml:brush xml:id="br0">
      <inkml:brushProperty name="width" value="0.1" units="cm"/>
      <inkml:brushProperty name="height" value="0.1" units="cm"/>
    </inkml:brush>
  </inkml:definitions>
  <inkml:trace contextRef="#ctx0" brushRef="#br0">7163 4077 16383 0 0,'13'0'0'0'0,"16"0"0"0"0,15 0 0 0 0,1-12 0 0 0,-20-5 0 0 0,-26 1 0 0 0,-26 4 0 0 0,-21 3 0 0 0,-14 3 0 0 0,15 3 0 0 0,29 2 0 0 0,29 1 0 0 0,26 0 0 0 0,18 1 0 0 0,13 0 0 0 0,7-1 0 0 0,-9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5-22T22:38:53.821"/>
    </inkml:context>
    <inkml:brush xml:id="br0">
      <inkml:brushProperty name="width" value="0.1" units="cm"/>
      <inkml:brushProperty name="height" value="0.1" units="cm"/>
    </inkml:brush>
  </inkml:definitions>
  <inkml:trace contextRef="#ctx0" brushRef="#br0">7398 4043 16383 0 0,'-12'0'0'0'0,"-17"0"0"0"0,-16 0 0 0 0,0-12 0 0 0,-4-5 0 0 0,17 2 0 0 0,28 2 0 0 0,26 4 0 0 0,22 3 0 0 0,16 3 0 0 0,-2 15 0 0 0,1 4 0 0 0,3 0 0 0 0,4-2 0 0 0,3-5 0 0 0,-24-2 0 0 0,-30-4 0 0 0,-31-2 0 0 0,-25 0 0 0 0,-18-2 0 0 0,-12 0 0 0 0,-5-12 0 0 0,-3-4 0 0 0,0 1 0 0 0,0 3 0 0 0,3 4 0 0 0,12 3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5-22T22:38:53.822"/>
    </inkml:context>
    <inkml:brush xml:id="br0">
      <inkml:brushProperty name="width" value="0.1" units="cm"/>
      <inkml:brushProperty name="height" value="0.1" units="cm"/>
    </inkml:brush>
  </inkml:definitions>
  <inkml:trace contextRef="#ctx0" brushRef="#br0">6261 6076 16383 0 0,'0'-12'0'0'0,"-13"-5"0"0"0,-3-11 0 0 0,0 11 0 0 0,3 21 0 0 0,4 23 0 0 0,4 18 0 0 0,2 15 0 0 0,2 8 0 0 0,13-6 0 0 0,5-1 0 0 0,0 0 0 0 0,-4-21 0 0 0,-4-31 0 0 0,-3-29 0 0 0,-2-23 0 0 0,-3-18 0 0 0,-1-9 0 0 0,0-7 0 0 0,-1-2 0 0 0,0 25 0 0 0,1 34 0 0 0,-1 33 0 0 0,1 26 0 0 0,0 20 0 0 0,0 11 0 0 0,0 7 0 0 0,0 2 0 0 0,12-12 0 0 0,5-5 0 0 0,-2 0 0 0 0,11-12 0 0 0,-1-1 0 0 0,-4-21 0 0 0,-5-29 0 0 0,-6-25 0 0 0,-16-22 0 0 0,-8-14 0 0 0,-2-10 0 0 0,-10-4 0 0 0,0-3 0 0 0,3 1 0 0 0,-6 13 0 0 0,2 5 0 0 0,5 1 0 0 0,7-2 0 0 0,5-4 0 0 0,5-2 0 0 0,3 22 0 0 0,2 31 0 0 0,1 30 0 0 0,0 26 0 0 0,1 17 0 0 0,11-1 0 0 0,4 2 0 0 0,-1 3 0 0 0,-3 3 0 0 0,-4 4 0 0 0,-3 1 0 0 0,-3 1 0 0 0,-2-23 0 0 0,-1-34 0 0 0,0-30 0 0 0,-1-26 0 0 0,0-19 0 0 0,1-10 0 0 0,-1-7 0 0 0,-12 10 0 0 0,-3 4 0 0 0,0 1 0 0 0,-9 10 0 0 0,-1 2 0 0 0,5 22 0 0 0,5 28 0 0 0,6 26 0 0 0,5 21 0 0 0,2 16 0 0 0,15-4 0 0 0,5 1 0 0 0,0 3 0 0 0,-3 2 0 0 0,-4 4 0 0 0,-4-23 0 0 0,-2-32 0 0 0,-15-30 0 0 0,-6-26 0 0 0,1-17 0 0 0,3-11 0 0 0,3-7 0 0 0,4-2 0 0 0,2 25 0 0 0,3 34 0 0 0,1 32 0 0 0,0 27 0 0 0,1 20 0 0 0,-1 11 0 0 0,1 7 0 0 0,-1 2 0 0 0,1-24 0 0 0,-1-34 0 0 0,0-33 0 0 0,0-27 0 0 0,0-20 0 0 0,0-11 0 0 0,0-7 0 0 0,0-2 0 0 0,0 12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5-22T22:38:53.823"/>
    </inkml:context>
    <inkml:brush xml:id="br0">
      <inkml:brushProperty name="width" value="0.35" units="cm"/>
      <inkml:brushProperty name="height" value="0.35" units="cm"/>
      <inkml:brushProperty name="color" value="#FFFFFF"/>
    </inkml:brush>
  </inkml:definitions>
  <inkml:trace contextRef="#ctx0" brushRef="#br0">7655 6466 16383 0 0,'-13'0'0'0'0,"-16"0"0"0"0,9 0 0 0 0,21 0 0 0 0,22 0 0 0 0,19 0 0 0 0,16 0 0 0 0,10 0 0 0 0,6 0 0 0 0,-10 12 0 0 0,-28 5 0 0 0,-32-1 0 0 0,-43 9 0 0 0,-26 13 0 0 0,-14 0 0 0 0,-7-7 0 0 0,-1-8 0 0 0,27-9 0 0 0,23-18 0 0 0,19-21 0 0 0,24-19 0 0 0,11-15 0 0 0,3-9 0 0 0,-2-5 0 0 0,-4-4 0 0 0,-5 0 0 0 0,-3 0 0 0 0,-3 1 0 0 0,-3 1 0 0 0,0 1 0 0 0,-1 0 0 0 0,1 1 0 0 0,-1 0 0 0 0,0 0 0 0 0,1 0 0 0 0,0 1 0 0 0,-1-1 0 0 0,1 0 0 0 0,0 25 0 0 0,0 33 0 0 0,0 31 0 0 0,13 13 0 0 0,3 14 0 0 0,0 13 0 0 0,-3 8 0 0 0,-4 6 0 0 0,-3 4 0 0 0,-4 1 0 0 0,0 1 0 0 0,-2-1 0 0 0,-1 0 0 0 0,0 0 0 0 0,1-2 0 0 0,-1 1 0 0 0,1-1 0 0 0,0 0 0 0 0,-1 0 0 0 0,1 0 0 0 0,0-1 0 0 0,0 1 0 0 0,0 0 0 0 0,0 0 0 0 0,0 0 0 0 0,0 0 0 0 0,1 0 0 0 0,-1 0 0 0 0,0 0 0 0 0,0 0 0 0 0,0 0 0 0 0,0 0 0 0 0,0 0 0 0 0,0 0 0 0 0,0 0 0 0 0,0 0 0 0 0,12-12 0 0 0,4-5 0 0 0,0 1 0 0 0,-3 4 0 0 0,-4 3 0 0 0,-4 3 0 0 0,-2 3 0 0 0,-1 2 0 0 0,-2 1 0 0 0,-1 0 0 0 0,0 1 0 0 0,1 0 0 0 0,-1-1 0 0 0,1 1 0 0 0,0-26 0 0 0,-1-33 0 0 0,1-31 0 0 0,0-26 0 0 0,0-17 0 0 0,0-12 0 0 0,0-6 0 0 0,0-3 0 0 0,0 1 0 0 0,0 1 0 0 0,0 1 0 0 0,0 1 0 0 0,0 2 0 0 0,0 0 0 0 0,0 1 0 0 0,0 0 0 0 0,0 1 0 0 0,0-1 0 0 0,0 0 0 0 0,0 0 0 0 0,0 0 0 0 0,0 1 0 0 0,0-1 0 0 0,0 0 0 0 0,0 0 0 0 0,0 0 0 0 0,0 0 0 0 0,0 0 0 0 0,0 0 0 0 0,0 0 0 0 0,0 0 0 0 0,0 0 0 0 0,0 0 0 0 0,0 0 0 0 0,0 0 0 0 0,0 0 0 0 0,0 0 0 0 0,0 0 0 0 0,0 0 0 0 0,0 0 0 0 0,0 0 0 0 0,0 0 0 0 0,0 0 0 0 0,0 25 0 0 0,0 32 0 0 0,13 33 0 0 0,3 24 0 0 0,0 19 0 0 0,9 11 0 0 0,1 19 0 0 0,-5 5 0 0 0,-5 0 0 0 0,-6-4 0 0 0,-4-5 0 0 0,-4-5 0 0 0,-1-3 0 0 0,-2-3 0 0 0,0-2 0 0 0,0-1 0 0 0,-13-12 0 0 0,-15-17 0 0 0,-4-28 0 0 0,4-29 0 0 0,8-24 0 0 0,6-19 0 0 0,6-11 0 0 0,5-7 0 0 0,3-4 0 0 0,2 1 0 0 0,0 0 0 0 0,0 1 0 0 0,1 1 0 0 0,-2 2 0 0 0,1 0 0 0 0,0 1 0 0 0,-1 0 0 0 0,-13 12 0 0 0,-3 5 0 0 0,0-1 0 0 0,3 22 0 0 0,4 29 0 0 0,16 28 0 0 0,6 22 0 0 0,2 17 0 0 0,-2 10 0 0 0,-4 6 0 0 0,-2 1 0 0 0,9 1 0 0 0,2 11 0 0 0,-2 3 0 0 0,-4-2 0 0 0,-3-4 0 0 0,-4-4 0 0 0,-3-5 0 0 0,-1-2 0 0 0,-1-2 0 0 0,-1-1 0 0 0,0-1 0 0 0,1 0 0 0 0,-13-12 0 0 0,-17-16 0 0 0,-15-17 0 0 0,0-24 0 0 0,-4-13 0 0 0,-8-4 0 0 0,8-13 0 0 0,10-14 0 0 0,13-13 0 0 0,11-9 0 0 0,8-6 0 0 0,5-5 0 0 0,2-1 0 0 0,15 12 0 0 0,4 4 0 0 0,11 12 0 0 0,1 2 0 0 0,-5-4 0 0 0,-7-6 0 0 0,-7-6 0 0 0,-5-6 0 0 0,-4-3 0 0 0,-15 11 0 0 0,-17 14 0 0 0,-17 16 0 0 0,-13 12 0 0 0,-9 9 0 0 0,20 6 0 0 0,31 4 0 0 0,30 0 0 0 0,25 2 0 0 0,7 11 0 0 0,7 3 0 0 0,8-1 0 0 0,6-3 0 0 0,-21-5 0 0 0,-30-3 0 0 0,-30-3 0 0 0,-25-2 0 0 0,-18-2 0 0 0,-12 1 0 0 0,-6-1 0 0 0,-3 0 0 0 0,12-12 0 0 0,18-16 0 0 0,17-16 0 0 0,14-12 0 0 0,10-10 0 0 0,6-5 0 0 0,4-3 0 0 0,1-1 0 0 0,0 0 0 0 0,0 0 0 0 0,0 2 0 0 0,-14 12 0 0 0,-5 5 0 0 0,1 24 0 0 0,2 30 0 0 0,4 29 0 0 0,3 21 0 0 0,15 4 0 0 0,7 4 0 0 0,-1 7 0 0 0,-2 4 0 0 0,-3 3 0 0 0,-4 3 0 0 0,-2 2 0 0 0,10-13 0 0 0,3-28 0 0 0,10-20 0 0 0,2-25 0 0 0,-5-22 0 0 0,-6-19 0 0 0,6 1 0 0 0,-1-4 0 0 0,-5-5 0 0 0,-4-4 0 0 0,-6-3 0 0 0,-4-3 0 0 0,11 23 0 0 0,1 32 0 0 0,12 19 0 0 0,0 21 0 0 0,-5 20 0 0 0,-5 13 0 0 0,-7 11 0 0 0,-4 5 0 0 0,-4 4 0 0 0,-3-25 0 0 0,-1-33 0 0 0,0-32 0 0 0,0-27 0 0 0,0-18 0 0 0,0 12 0 0 0,1 28 0 0 0,-1 28 0 0 0,1 25 0 0 0,0 19 0 0 0,0 13 0 0 0,0 7 0 0 0,0 4 0 0 0,13-12 0 0 0,3-4 0 0 0,0-1 0 0 0,-3-23 0 0 0,-4-30 0 0 0,-16-29 0 0 0,-19-11 0 0 0,-5-12 0 0 0,3-12 0 0 0,-7 5 0 0 0,3-3 0 0 0,7-3 0 0 0,20 20 0 0 0,23 16 0 0 0,9 24 0 0 0,12 12 0 0 0,0 15 0 0 0,5 3 0 0 0,-5 8 0 0 0,-9 10 0 0 0,3-4 0 0 0,8 2 0 0 0,10 6 0 0 0,-4 5 0 0 0,2 5 0 0 0,-6 4 0 0 0,0-9 0 0 0,7-3 0 0 0,-6 1 0 0 0,-10-9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5-22T22:38:53.824"/>
    </inkml:context>
    <inkml:brush xml:id="br0">
      <inkml:brushProperty name="width" value="0.35" units="cm"/>
      <inkml:brushProperty name="height" value="0.35" units="cm"/>
      <inkml:brushProperty name="color" value="#FFFFFF"/>
    </inkml:brush>
  </inkml:definitions>
  <inkml:trace contextRef="#ctx0" brushRef="#br0">7237 6185 16383 0 0,'0'13'0'0'0,"0"15"0"0"0,0 17 0 0 0,0 12 0 0 0,0 10 0 0 0,0 5 0 0 0,12-10 0 0 0,5-2 0 0 0,-2 0 0 0 0,-2 3 0 0 0,-4 3 0 0 0,9-9 0 0 0,2-3 0 0 0,-3 2 0 0 0,8-8 0 0 0,0 0 0 0 0,-17-8 0 0 0,-22-11 0 0 0,-21-11 0 0 0,-17-7 0 0 0,13-7 0 0 0,25-3 0 0 0,27-3 0 0 0,25 0 0 0 0,5 0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5-22T22:38:53.825"/>
    </inkml:context>
    <inkml:brush xml:id="br0">
      <inkml:brushProperty name="width" value="0.35" units="cm"/>
      <inkml:brushProperty name="height" value="0.35" units="cm"/>
      <inkml:brushProperty name="color" value="#FFFFFF"/>
    </inkml:brush>
  </inkml:definitions>
  <inkml:trace contextRef="#ctx0" brushRef="#br0">6813 8996 16383 0 0,'0'13'0'0'0,"0"16"0"0"0,0 15 0 0 0,0 14 0 0 0,0 8 0 0 0,0 6 0 0 0,0 3 0 0 0,-13-11 0 0 0,-3-29 0 0 0,0-33 0 0 0,4-29 0 0 0,3-23 0 0 0,3 10 0 0 0,3 24 0 0 0,2 28 0 0 0,-12 11 0 0 0,-3-11 0 0 0,1-19 0 0 0,3-22 0 0 0,4-17 0 0 0,3-14 0 0 0,2 16 0 0 0,2 27 0 0 0,-12 18 0 0 0,-3 20 0 0 0,1-6 0 0 0,16-5 0 0 0,7-17 0 0 0,2-19 0 0 0,0-19 0 0 0,11 0 0 0 0,13 6 0 0 0,14 11 0 0 0,-1 22 0 0 0,-9 24 0 0 0,-10 22 0 0 0,-11 17 0 0 0,-8 10 0 0 0,-5 7 0 0 0,-4-22 0 0 0,-1-32 0 0 0,-1-32 0 0 0,0-26 0 0 0,12-7 0 0 0,18 4 0 0 0,4 22 0 0 0,-4 27 0 0 0,-7 23 0 0 0,-6 20 0 0 0,-7 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A9A046-0F06-4BE5-AAA2-AB76DEB26615}" type="datetimeFigureOut">
              <a:rPr lang="en-GB" smtClean="0"/>
              <a:t>23/05/2022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F121EC-2D5B-4AAB-9876-EF8E38C88AA5}" type="slidenum">
              <a:rPr lang="en-GB" smtClean="0"/>
              <a:t>‹#›</a:t>
            </a:fld>
            <a:endParaRPr lang="en-GB"/>
          </a:p>
        </p:txBody>
      </p:sp>
    </p:spTree>
    <p:extLst>
      <p:ext uri="{BB962C8B-B14F-4D97-AF65-F5344CB8AC3E}">
        <p14:creationId xmlns:p14="http://schemas.microsoft.com/office/powerpoint/2010/main" val="2831687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F121EC-2D5B-4AAB-9876-EF8E38C88AA5}" type="slidenum">
              <a:rPr lang="en-GB" smtClean="0"/>
              <a:t>28</a:t>
            </a:fld>
            <a:endParaRPr lang="en-GB"/>
          </a:p>
        </p:txBody>
      </p:sp>
    </p:spTree>
    <p:extLst>
      <p:ext uri="{BB962C8B-B14F-4D97-AF65-F5344CB8AC3E}">
        <p14:creationId xmlns:p14="http://schemas.microsoft.com/office/powerpoint/2010/main" val="2215155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5/23/2022</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29591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5/23/2022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95621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5/23/2022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14691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5/23/2022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31744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5/23/2022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82337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5/23/2022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1189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5/23/2022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180541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5/23/2022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5527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5/23/2022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5139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5/23/2022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96127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5/23/2022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13627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5/23/2022</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2213494832"/>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zmQDBBFkdCY" TargetMode="External"/><Relationship Id="rId1" Type="http://schemas.openxmlformats.org/officeDocument/2006/relationships/slideLayout" Target="../slideLayouts/slideLayout7.xml"/><Relationship Id="rId5" Type="http://schemas.openxmlformats.org/officeDocument/2006/relationships/hyperlink" Target="https://www.youtube.com/watch?v=wVVexGcwEQY" TargetMode="Externa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hyperlink" Target="https://www.youtube.com/watch?v=xvzGff8tJ0o" TargetMode="External"/><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hyperlink" Target="https://www.youtube.com/watch?v=3iQy4ay_Vuo" TargetMode="External"/><Relationship Id="rId5" Type="http://schemas.openxmlformats.org/officeDocument/2006/relationships/hyperlink" Target="https://www.youtube.com/watch?v=hLAY3ldm8-Q" TargetMode="Externa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5" Type="http://schemas.openxmlformats.org/officeDocument/2006/relationships/hyperlink" Target="https://www.youtube.com/watch?v=crdZWRqMQz8" TargetMode="External"/><Relationship Id="rId4" Type="http://schemas.openxmlformats.org/officeDocument/2006/relationships/hyperlink" Target="https://www.youtube.com/watch?v=U22qq5aK2U8"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30.svg"/><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 Id="rId5" Type="http://schemas.openxmlformats.org/officeDocument/2006/relationships/image" Target="../media/image38.png"/><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jpeg"/><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PmgJ7AJAZNo" TargetMode="External"/><Relationship Id="rId2" Type="http://schemas.openxmlformats.org/officeDocument/2006/relationships/hyperlink" Target="https://www.youtube.com/watch?v=Eoi5CvMfYTg" TargetMode="External"/><Relationship Id="rId1" Type="http://schemas.openxmlformats.org/officeDocument/2006/relationships/slideLayout" Target="../slideLayouts/slideLayout7.xml"/><Relationship Id="rId4" Type="http://schemas.openxmlformats.org/officeDocument/2006/relationships/hyperlink" Target="https://hosting.iar.unicamp.br/lab/luz/ld/Arquitetura%20teatral/Manuais/how_to_build_a_revolve_or_turntable_an_illustred_guide.pdf"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inspectapedia.com/hazmat/Theatre_Stairs_Teague.pdf" TargetMode="External"/><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D4xVOVcWXwI" TargetMode="External"/><Relationship Id="rId2" Type="http://schemas.openxmlformats.org/officeDocument/2006/relationships/hyperlink" Target="https://www.youtube.com/watch?v=cTw-OdMxHYg"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55.png"/><Relationship Id="rId3" Type="http://schemas.openxmlformats.org/officeDocument/2006/relationships/image" Target="../media/image51.png"/><Relationship Id="rId7" Type="http://schemas.openxmlformats.org/officeDocument/2006/relationships/image" Target="../media/image53.png"/><Relationship Id="rId12" Type="http://schemas.openxmlformats.org/officeDocument/2006/relationships/customXml" Target="../ink/ink4.xml"/><Relationship Id="rId17" Type="http://schemas.openxmlformats.org/officeDocument/2006/relationships/image" Target="../media/image57.png"/><Relationship Id="rId2" Type="http://schemas.openxmlformats.org/officeDocument/2006/relationships/image" Target="../media/image50.png"/><Relationship Id="rId16" Type="http://schemas.openxmlformats.org/officeDocument/2006/relationships/customXml" Target="../ink/ink6.xml"/><Relationship Id="rId1" Type="http://schemas.openxmlformats.org/officeDocument/2006/relationships/slideLayout" Target="../slideLayouts/slideLayout7.xml"/><Relationship Id="rId6" Type="http://schemas.openxmlformats.org/officeDocument/2006/relationships/customXml" Target="../ink/ink2.xml"/><Relationship Id="rId11" Type="http://schemas.openxmlformats.org/officeDocument/2006/relationships/image" Target="../media/image54.png"/><Relationship Id="rId5" Type="http://schemas.openxmlformats.org/officeDocument/2006/relationships/image" Target="../media/image52.png"/><Relationship Id="rId15" Type="http://schemas.openxmlformats.org/officeDocument/2006/relationships/image" Target="../media/image56.png"/><Relationship Id="rId10" Type="http://schemas.openxmlformats.org/officeDocument/2006/relationships/customXml" Target="../ink/ink3.xml"/><Relationship Id="rId4" Type="http://schemas.openxmlformats.org/officeDocument/2006/relationships/customXml" Target="../ink/ink1.xml"/><Relationship Id="rId9" Type="http://schemas.openxmlformats.org/officeDocument/2006/relationships/image" Target="../media/image18.svg"/><Relationship Id="rId14" Type="http://schemas.openxmlformats.org/officeDocument/2006/relationships/customXml" Target="../ink/ink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7.xml"/><Relationship Id="rId5" Type="http://schemas.openxmlformats.org/officeDocument/2006/relationships/image" Target="../media/image65.png"/><Relationship Id="rId4" Type="http://schemas.openxmlformats.org/officeDocument/2006/relationships/image" Target="../media/image6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hyperlink" Target="https://www.youtube.com/watch?v=binyl5WE73A" TargetMode="External"/><Relationship Id="rId3" Type="http://schemas.openxmlformats.org/officeDocument/2006/relationships/hyperlink" Target="https://www.electronicshub.org/mig-vs-tig-welding/" TargetMode="External"/><Relationship Id="rId7" Type="http://schemas.openxmlformats.org/officeDocument/2006/relationships/hyperlink" Target="https://www.pinterest.co.uk/pin/553028029217812842/" TargetMode="External"/><Relationship Id="rId2" Type="http://schemas.openxmlformats.org/officeDocument/2006/relationships/hyperlink" Target="http://www.atsparkys.com/wordpress/index.php/2008/07/lord-of-the-rings-the-musical/" TargetMode="External"/><Relationship Id="rId1" Type="http://schemas.openxmlformats.org/officeDocument/2006/relationships/slideLayout" Target="../slideLayouts/slideLayout2.xml"/><Relationship Id="rId6" Type="http://schemas.openxmlformats.org/officeDocument/2006/relationships/hyperlink" Target="https://www.pinterest.co.uk/pin/16255248628132991/" TargetMode="External"/><Relationship Id="rId5" Type="http://schemas.openxmlformats.org/officeDocument/2006/relationships/hyperlink" Target="https://www.pinterest.co.uk/pin/323555554461259353/" TargetMode="External"/><Relationship Id="rId10" Type="http://schemas.openxmlformats.org/officeDocument/2006/relationships/hyperlink" Target="https://shgtrade.com.au/blog/2019/03/05/guide-polystyrene-cladding/" TargetMode="External"/><Relationship Id="rId4" Type="http://schemas.openxmlformats.org/officeDocument/2006/relationships/hyperlink" Target="https://www.youtube.com/watch?v=OWThL97tq3k" TargetMode="External"/><Relationship Id="rId9" Type="http://schemas.openxmlformats.org/officeDocument/2006/relationships/hyperlink" Target="https://www.youtube.com/watch?v=D4xVOVcWXwI"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nationaltheatre.org.uk/content/drum-revolve-appeal-gallery" TargetMode="External"/><Relationship Id="rId3" Type="http://schemas.openxmlformats.org/officeDocument/2006/relationships/hyperlink" Target="https://instagram.com/littlereveloutionuwtsd?igshid=YmMyMTA2M2Y=" TargetMode="External"/><Relationship Id="rId7" Type="http://schemas.openxmlformats.org/officeDocument/2006/relationships/hyperlink" Target="https://www.ironmongeryworld.com/4-cast-iron-cleat-hook-black.html" TargetMode="External"/><Relationship Id="rId2" Type="http://schemas.openxmlformats.org/officeDocument/2006/relationships/hyperlink" Target="https://blog.lapeyrestair.com/standard-stair-angle#:~:text=The%20standard%20staircase%20angle%20for,easily%20during%20an%20emergency%20situation" TargetMode="External"/><Relationship Id="rId1" Type="http://schemas.openxmlformats.org/officeDocument/2006/relationships/slideLayout" Target="../slideLayouts/slideLayout2.xml"/><Relationship Id="rId6" Type="http://schemas.openxmlformats.org/officeDocument/2006/relationships/hyperlink" Target="https://hyundaipowerequipment.co.uk/hyundai-200-litre-air-compressor-14cfm-145psi-electric-3hp-hy3200s" TargetMode="External"/><Relationship Id="rId5" Type="http://schemas.openxmlformats.org/officeDocument/2006/relationships/hyperlink" Target="https://weldguru.com/mig-vs-stick-welding/" TargetMode="External"/><Relationship Id="rId10" Type="http://schemas.openxmlformats.org/officeDocument/2006/relationships/hyperlink" Target="https://en.wikipedia.org/wiki/Jesmonite" TargetMode="External"/><Relationship Id="rId4" Type="http://schemas.openxmlformats.org/officeDocument/2006/relationships/hyperlink" Target="https://instagram.com/pomonauwtsd2022?igshid=YmMyMTA2M2Y=" TargetMode="External"/><Relationship Id="rId9" Type="http://schemas.openxmlformats.org/officeDocument/2006/relationships/hyperlink" Target="https://www.theatrecrafts.com/pages/home/topics/scenic-stage-design/flats-types-methods/"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ffx.co.uk/Product/Get/Festool-575304-Ks120-Reb-240V-4014549299234-240V-260Mm-Kapex-Sliding-Compound-Mitre-Saw" TargetMode="External"/><Relationship Id="rId3" Type="http://schemas.openxmlformats.org/officeDocument/2006/relationships/hyperlink" Target="https://www.builderspace.com/pros-and-cons-of-using-steel-in-construction-projects" TargetMode="External"/><Relationship Id="rId7" Type="http://schemas.openxmlformats.org/officeDocument/2006/relationships/hyperlink" Target="https://www.pinterest.co.uk/pin/116038127872535017/" TargetMode="External"/><Relationship Id="rId2" Type="http://schemas.openxmlformats.org/officeDocument/2006/relationships/hyperlink" Target="https://www.protrade.co.uk/product/festool-psbc420eb-18v-jigsaw-body/" TargetMode="External"/><Relationship Id="rId1" Type="http://schemas.openxmlformats.org/officeDocument/2006/relationships/slideLayout" Target="../slideLayouts/slideLayout2.xml"/><Relationship Id="rId6" Type="http://schemas.openxmlformats.org/officeDocument/2006/relationships/hyperlink" Target="http://www.theatricalproduction.co.uk/set.html" TargetMode="External"/><Relationship Id="rId5" Type="http://schemas.openxmlformats.org/officeDocument/2006/relationships/hyperlink" Target="https://www.pinterest.co.uk/pin/744501382126154414/" TargetMode="External"/><Relationship Id="rId10" Type="http://schemas.openxmlformats.org/officeDocument/2006/relationships/hyperlink" Target="https://www.machinemart.co.uk/p/csg1c-air-staplegun/" TargetMode="External"/><Relationship Id="rId4" Type="http://schemas.openxmlformats.org/officeDocument/2006/relationships/hyperlink" Target="https://www.axminstertools.com/festool-ts-55-feq-plus-plunge-saw-1-400mm-guide-rail-ax1040679" TargetMode="External"/><Relationship Id="rId9" Type="http://schemas.openxmlformats.org/officeDocument/2006/relationships/hyperlink" Target="http://www.dramainfoweb.co.uk/pages/scenery_1.html"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fractory.com/sheet-metal/" TargetMode="External"/><Relationship Id="rId3" Type="http://schemas.openxmlformats.org/officeDocument/2006/relationships/hyperlink" Target="https://www.pinterest.co.uk/pin/506443920577854063/" TargetMode="External"/><Relationship Id="rId7" Type="http://schemas.openxmlformats.org/officeDocument/2006/relationships/hyperlink" Target="https://inspectapedia.com/hazmat/Theatre_Stairs_Teague.pdf" TargetMode="External"/><Relationship Id="rId2" Type="http://schemas.openxmlformats.org/officeDocument/2006/relationships/hyperlink" Target="https://www.machinery4wood.co.uk/Jet-JTS-315SP-M-TABLE-SAW-230V/P36248" TargetMode="External"/><Relationship Id="rId1" Type="http://schemas.openxmlformats.org/officeDocument/2006/relationships/slideLayout" Target="../slideLayouts/slideLayout2.xml"/><Relationship Id="rId6" Type="http://schemas.openxmlformats.org/officeDocument/2006/relationships/hyperlink" Target="https://hosting.iar.unicamp.br/lab/luz/ld/Arquitetura%20teatral/Manuais/how_to_build_a_revolve_or_turntable_an_illustred_guide.pdf" TargetMode="External"/><Relationship Id="rId5" Type="http://schemas.openxmlformats.org/officeDocument/2006/relationships/hyperlink" Target="https://grabcad.com/library/revolving-stage-1" TargetMode="External"/><Relationship Id="rId4" Type="http://schemas.openxmlformats.org/officeDocument/2006/relationships/hyperlink" Target="https://www.nida.edu.au/news/learning-on-the-revol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35AE2F-5E3A-49D9-8DE1-8A333BA40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B327082-365E-49B8-99C3-CC0CA6767AE9}"/>
              </a:ext>
            </a:extLst>
          </p:cNvPr>
          <p:cNvPicPr>
            <a:picLocks noChangeAspect="1"/>
          </p:cNvPicPr>
          <p:nvPr/>
        </p:nvPicPr>
        <p:blipFill rotWithShape="1">
          <a:blip r:embed="rId2">
            <a:alphaModFix amt="50000"/>
          </a:blip>
          <a:srcRect t="32487" r="6" b="11253"/>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pPr algn="ctr"/>
            <a:r>
              <a:rPr lang="en-GB">
                <a:cs typeface="Calibri Light"/>
              </a:rPr>
              <a:t>Scenic Construction process workbook </a:t>
            </a:r>
          </a:p>
        </p:txBody>
      </p:sp>
      <p:sp>
        <p:nvSpPr>
          <p:cNvPr id="3" name="Subtitle 2"/>
          <p:cNvSpPr>
            <a:spLocks noGrp="1"/>
          </p:cNvSpPr>
          <p:nvPr>
            <p:ph type="subTitle" idx="1"/>
          </p:nvPr>
        </p:nvSpPr>
        <p:spPr>
          <a:xfrm>
            <a:off x="1524000" y="4599432"/>
            <a:ext cx="9144000" cy="1225296"/>
          </a:xfrm>
        </p:spPr>
        <p:txBody>
          <a:bodyPr vert="horz" lIns="91440" tIns="45720" rIns="91440" bIns="45720" rtlCol="0" anchor="t">
            <a:normAutofit/>
          </a:bodyPr>
          <a:lstStyle/>
          <a:p>
            <a:pPr algn="ctr"/>
            <a:r>
              <a:rPr lang="en-GB" sz="3200"/>
              <a:t>by Holly Williams</a:t>
            </a:r>
          </a:p>
        </p:txBody>
      </p:sp>
      <p:sp>
        <p:nvSpPr>
          <p:cNvPr id="11" name="Rectangle 6">
            <a:extLst>
              <a:ext uri="{FF2B5EF4-FFF2-40B4-BE49-F238E27FC236}">
                <a16:creationId xmlns:a16="http://schemas.microsoft.com/office/drawing/2014/main" id="{04D8AD8F-EF7F-481F-B99A-B85138970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79EB4626-023C-436D-9F57-9EB460809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902700 h 5416094"/>
              <a:gd name="connsiteX1" fmla="*/ 902700 w 10515600"/>
              <a:gd name="connsiteY1" fmla="*/ 0 h 5416094"/>
              <a:gd name="connsiteX2" fmla="*/ 1746919 w 10515600"/>
              <a:gd name="connsiteY2" fmla="*/ 0 h 5416094"/>
              <a:gd name="connsiteX3" fmla="*/ 2329833 w 10515600"/>
              <a:gd name="connsiteY3" fmla="*/ 0 h 5416094"/>
              <a:gd name="connsiteX4" fmla="*/ 2825644 w 10515600"/>
              <a:gd name="connsiteY4" fmla="*/ 0 h 5416094"/>
              <a:gd name="connsiteX5" fmla="*/ 3582762 w 10515600"/>
              <a:gd name="connsiteY5" fmla="*/ 0 h 5416094"/>
              <a:gd name="connsiteX6" fmla="*/ 4165675 w 10515600"/>
              <a:gd name="connsiteY6" fmla="*/ 0 h 5416094"/>
              <a:gd name="connsiteX7" fmla="*/ 5009894 w 10515600"/>
              <a:gd name="connsiteY7" fmla="*/ 0 h 5416094"/>
              <a:gd name="connsiteX8" fmla="*/ 5505706 w 10515600"/>
              <a:gd name="connsiteY8" fmla="*/ 0 h 5416094"/>
              <a:gd name="connsiteX9" fmla="*/ 6349925 w 10515600"/>
              <a:gd name="connsiteY9" fmla="*/ 0 h 5416094"/>
              <a:gd name="connsiteX10" fmla="*/ 6758634 w 10515600"/>
              <a:gd name="connsiteY10" fmla="*/ 0 h 5416094"/>
              <a:gd name="connsiteX11" fmla="*/ 7428650 w 10515600"/>
              <a:gd name="connsiteY11" fmla="*/ 0 h 5416094"/>
              <a:gd name="connsiteX12" fmla="*/ 8098665 w 10515600"/>
              <a:gd name="connsiteY12" fmla="*/ 0 h 5416094"/>
              <a:gd name="connsiteX13" fmla="*/ 8681579 w 10515600"/>
              <a:gd name="connsiteY13" fmla="*/ 0 h 5416094"/>
              <a:gd name="connsiteX14" fmla="*/ 9612900 w 10515600"/>
              <a:gd name="connsiteY14" fmla="*/ 0 h 5416094"/>
              <a:gd name="connsiteX15" fmla="*/ 10515600 w 10515600"/>
              <a:gd name="connsiteY15" fmla="*/ 902700 h 5416094"/>
              <a:gd name="connsiteX16" fmla="*/ 10515600 w 10515600"/>
              <a:gd name="connsiteY16" fmla="*/ 1504482 h 5416094"/>
              <a:gd name="connsiteX17" fmla="*/ 10515600 w 10515600"/>
              <a:gd name="connsiteY17" fmla="*/ 2178479 h 5416094"/>
              <a:gd name="connsiteX18" fmla="*/ 10515600 w 10515600"/>
              <a:gd name="connsiteY18" fmla="*/ 2780261 h 5416094"/>
              <a:gd name="connsiteX19" fmla="*/ 10515600 w 10515600"/>
              <a:gd name="connsiteY19" fmla="*/ 3273722 h 5416094"/>
              <a:gd name="connsiteX20" fmla="*/ 10515600 w 10515600"/>
              <a:gd name="connsiteY20" fmla="*/ 3803291 h 5416094"/>
              <a:gd name="connsiteX21" fmla="*/ 10515600 w 10515600"/>
              <a:gd name="connsiteY21" fmla="*/ 4513394 h 5416094"/>
              <a:gd name="connsiteX22" fmla="*/ 9612900 w 10515600"/>
              <a:gd name="connsiteY22" fmla="*/ 5416094 h 5416094"/>
              <a:gd name="connsiteX23" fmla="*/ 9117089 w 10515600"/>
              <a:gd name="connsiteY23" fmla="*/ 5416094 h 5416094"/>
              <a:gd name="connsiteX24" fmla="*/ 8708379 w 10515600"/>
              <a:gd name="connsiteY24" fmla="*/ 5416094 h 5416094"/>
              <a:gd name="connsiteX25" fmla="*/ 8299670 w 10515600"/>
              <a:gd name="connsiteY25" fmla="*/ 5416094 h 5416094"/>
              <a:gd name="connsiteX26" fmla="*/ 7629654 w 10515600"/>
              <a:gd name="connsiteY26" fmla="*/ 5416094 h 5416094"/>
              <a:gd name="connsiteX27" fmla="*/ 7133843 w 10515600"/>
              <a:gd name="connsiteY27" fmla="*/ 5416094 h 5416094"/>
              <a:gd name="connsiteX28" fmla="*/ 6376726 w 10515600"/>
              <a:gd name="connsiteY28" fmla="*/ 5416094 h 5416094"/>
              <a:gd name="connsiteX29" fmla="*/ 5880914 w 10515600"/>
              <a:gd name="connsiteY29" fmla="*/ 5416094 h 5416094"/>
              <a:gd name="connsiteX30" fmla="*/ 5123797 w 10515600"/>
              <a:gd name="connsiteY30" fmla="*/ 5416094 h 5416094"/>
              <a:gd name="connsiteX31" fmla="*/ 4715088 w 10515600"/>
              <a:gd name="connsiteY31" fmla="*/ 5416094 h 5416094"/>
              <a:gd name="connsiteX32" fmla="*/ 3957970 w 10515600"/>
              <a:gd name="connsiteY32" fmla="*/ 5416094 h 5416094"/>
              <a:gd name="connsiteX33" fmla="*/ 3462159 w 10515600"/>
              <a:gd name="connsiteY33" fmla="*/ 5416094 h 5416094"/>
              <a:gd name="connsiteX34" fmla="*/ 3053449 w 10515600"/>
              <a:gd name="connsiteY34" fmla="*/ 5416094 h 5416094"/>
              <a:gd name="connsiteX35" fmla="*/ 2557638 w 10515600"/>
              <a:gd name="connsiteY35" fmla="*/ 5416094 h 5416094"/>
              <a:gd name="connsiteX36" fmla="*/ 1800521 w 10515600"/>
              <a:gd name="connsiteY36" fmla="*/ 5416094 h 5416094"/>
              <a:gd name="connsiteX37" fmla="*/ 902700 w 10515600"/>
              <a:gd name="connsiteY37" fmla="*/ 5416094 h 5416094"/>
              <a:gd name="connsiteX38" fmla="*/ 0 w 10515600"/>
              <a:gd name="connsiteY38" fmla="*/ 4513394 h 5416094"/>
              <a:gd name="connsiteX39" fmla="*/ 0 w 10515600"/>
              <a:gd name="connsiteY39" fmla="*/ 3911612 h 5416094"/>
              <a:gd name="connsiteX40" fmla="*/ 0 w 10515600"/>
              <a:gd name="connsiteY40" fmla="*/ 3309829 h 5416094"/>
              <a:gd name="connsiteX41" fmla="*/ 0 w 10515600"/>
              <a:gd name="connsiteY41" fmla="*/ 2780261 h 5416094"/>
              <a:gd name="connsiteX42" fmla="*/ 0 w 10515600"/>
              <a:gd name="connsiteY42" fmla="*/ 2106265 h 5416094"/>
              <a:gd name="connsiteX43" fmla="*/ 0 w 10515600"/>
              <a:gd name="connsiteY43" fmla="*/ 1504482 h 5416094"/>
              <a:gd name="connsiteX44" fmla="*/ 0 w 10515600"/>
              <a:gd name="connsiteY44" fmla="*/ 90270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0515600" h="5416094" extrusionOk="0">
                <a:moveTo>
                  <a:pt x="0" y="902700"/>
                </a:moveTo>
                <a:cubicBezTo>
                  <a:pt x="-57306" y="368805"/>
                  <a:pt x="305054" y="37193"/>
                  <a:pt x="902700" y="0"/>
                </a:cubicBezTo>
                <a:cubicBezTo>
                  <a:pt x="1280419" y="-35006"/>
                  <a:pt x="1407743" y="-35339"/>
                  <a:pt x="1746919" y="0"/>
                </a:cubicBezTo>
                <a:cubicBezTo>
                  <a:pt x="2086095" y="35339"/>
                  <a:pt x="2146539" y="-12333"/>
                  <a:pt x="2329833" y="0"/>
                </a:cubicBezTo>
                <a:cubicBezTo>
                  <a:pt x="2513127" y="12333"/>
                  <a:pt x="2706706" y="12952"/>
                  <a:pt x="2825644" y="0"/>
                </a:cubicBezTo>
                <a:cubicBezTo>
                  <a:pt x="2944582" y="-12952"/>
                  <a:pt x="3420817" y="-27100"/>
                  <a:pt x="3582762" y="0"/>
                </a:cubicBezTo>
                <a:cubicBezTo>
                  <a:pt x="3744707" y="27100"/>
                  <a:pt x="4023584" y="-9167"/>
                  <a:pt x="4165675" y="0"/>
                </a:cubicBezTo>
                <a:cubicBezTo>
                  <a:pt x="4307766" y="9167"/>
                  <a:pt x="4770188" y="27031"/>
                  <a:pt x="5009894" y="0"/>
                </a:cubicBezTo>
                <a:cubicBezTo>
                  <a:pt x="5249600" y="-27031"/>
                  <a:pt x="5349881" y="-194"/>
                  <a:pt x="5505706" y="0"/>
                </a:cubicBezTo>
                <a:cubicBezTo>
                  <a:pt x="5661531" y="194"/>
                  <a:pt x="6129254" y="-29363"/>
                  <a:pt x="6349925" y="0"/>
                </a:cubicBezTo>
                <a:cubicBezTo>
                  <a:pt x="6570596" y="29363"/>
                  <a:pt x="6581199" y="-14617"/>
                  <a:pt x="6758634" y="0"/>
                </a:cubicBezTo>
                <a:cubicBezTo>
                  <a:pt x="6936069" y="14617"/>
                  <a:pt x="7246491" y="25675"/>
                  <a:pt x="7428650" y="0"/>
                </a:cubicBezTo>
                <a:cubicBezTo>
                  <a:pt x="7610809" y="-25675"/>
                  <a:pt x="7825190" y="-17078"/>
                  <a:pt x="8098665" y="0"/>
                </a:cubicBezTo>
                <a:cubicBezTo>
                  <a:pt x="8372141" y="17078"/>
                  <a:pt x="8559625" y="-21568"/>
                  <a:pt x="8681579" y="0"/>
                </a:cubicBezTo>
                <a:cubicBezTo>
                  <a:pt x="8803533" y="21568"/>
                  <a:pt x="9307226" y="-46066"/>
                  <a:pt x="9612900" y="0"/>
                </a:cubicBezTo>
                <a:cubicBezTo>
                  <a:pt x="10119954" y="-10560"/>
                  <a:pt x="10418674" y="366684"/>
                  <a:pt x="10515600" y="902700"/>
                </a:cubicBezTo>
                <a:cubicBezTo>
                  <a:pt x="10494548" y="1140809"/>
                  <a:pt x="10524881" y="1252168"/>
                  <a:pt x="10515600" y="1504482"/>
                </a:cubicBezTo>
                <a:cubicBezTo>
                  <a:pt x="10506319" y="1756796"/>
                  <a:pt x="10494309" y="1995078"/>
                  <a:pt x="10515600" y="2178479"/>
                </a:cubicBezTo>
                <a:cubicBezTo>
                  <a:pt x="10536891" y="2361880"/>
                  <a:pt x="10522845" y="2487483"/>
                  <a:pt x="10515600" y="2780261"/>
                </a:cubicBezTo>
                <a:cubicBezTo>
                  <a:pt x="10508355" y="3073039"/>
                  <a:pt x="10533694" y="3138252"/>
                  <a:pt x="10515600" y="3273722"/>
                </a:cubicBezTo>
                <a:cubicBezTo>
                  <a:pt x="10497506" y="3409192"/>
                  <a:pt x="10514952" y="3569910"/>
                  <a:pt x="10515600" y="3803291"/>
                </a:cubicBezTo>
                <a:cubicBezTo>
                  <a:pt x="10516248" y="4036672"/>
                  <a:pt x="10499126" y="4317688"/>
                  <a:pt x="10515600" y="4513394"/>
                </a:cubicBezTo>
                <a:cubicBezTo>
                  <a:pt x="10585499" y="4997151"/>
                  <a:pt x="10115437" y="5453981"/>
                  <a:pt x="9612900" y="5416094"/>
                </a:cubicBezTo>
                <a:cubicBezTo>
                  <a:pt x="9473271" y="5418358"/>
                  <a:pt x="9316384" y="5423764"/>
                  <a:pt x="9117089" y="5416094"/>
                </a:cubicBezTo>
                <a:cubicBezTo>
                  <a:pt x="8917794" y="5408424"/>
                  <a:pt x="8902141" y="5433256"/>
                  <a:pt x="8708379" y="5416094"/>
                </a:cubicBezTo>
                <a:cubicBezTo>
                  <a:pt x="8514617" y="5398933"/>
                  <a:pt x="8454700" y="5422387"/>
                  <a:pt x="8299670" y="5416094"/>
                </a:cubicBezTo>
                <a:cubicBezTo>
                  <a:pt x="8144640" y="5409801"/>
                  <a:pt x="7907022" y="5398388"/>
                  <a:pt x="7629654" y="5416094"/>
                </a:cubicBezTo>
                <a:cubicBezTo>
                  <a:pt x="7352286" y="5433800"/>
                  <a:pt x="7244777" y="5409877"/>
                  <a:pt x="7133843" y="5416094"/>
                </a:cubicBezTo>
                <a:cubicBezTo>
                  <a:pt x="7022909" y="5422311"/>
                  <a:pt x="6748865" y="5379753"/>
                  <a:pt x="6376726" y="5416094"/>
                </a:cubicBezTo>
                <a:cubicBezTo>
                  <a:pt x="6004587" y="5452435"/>
                  <a:pt x="5991442" y="5438860"/>
                  <a:pt x="5880914" y="5416094"/>
                </a:cubicBezTo>
                <a:cubicBezTo>
                  <a:pt x="5770386" y="5393328"/>
                  <a:pt x="5294303" y="5440618"/>
                  <a:pt x="5123797" y="5416094"/>
                </a:cubicBezTo>
                <a:cubicBezTo>
                  <a:pt x="4953291" y="5391570"/>
                  <a:pt x="4828705" y="5430421"/>
                  <a:pt x="4715088" y="5416094"/>
                </a:cubicBezTo>
                <a:cubicBezTo>
                  <a:pt x="4601471" y="5401767"/>
                  <a:pt x="4227806" y="5381491"/>
                  <a:pt x="3957970" y="5416094"/>
                </a:cubicBezTo>
                <a:cubicBezTo>
                  <a:pt x="3688134" y="5450697"/>
                  <a:pt x="3670638" y="5425309"/>
                  <a:pt x="3462159" y="5416094"/>
                </a:cubicBezTo>
                <a:cubicBezTo>
                  <a:pt x="3253680" y="5406879"/>
                  <a:pt x="3167443" y="5432031"/>
                  <a:pt x="3053449" y="5416094"/>
                </a:cubicBezTo>
                <a:cubicBezTo>
                  <a:pt x="2939455" y="5400158"/>
                  <a:pt x="2701485" y="5433995"/>
                  <a:pt x="2557638" y="5416094"/>
                </a:cubicBezTo>
                <a:cubicBezTo>
                  <a:pt x="2413791" y="5398193"/>
                  <a:pt x="2168647" y="5424510"/>
                  <a:pt x="1800521" y="5416094"/>
                </a:cubicBezTo>
                <a:cubicBezTo>
                  <a:pt x="1432395" y="5407678"/>
                  <a:pt x="1261364" y="5454497"/>
                  <a:pt x="902700" y="5416094"/>
                </a:cubicBezTo>
                <a:cubicBezTo>
                  <a:pt x="519468" y="5419760"/>
                  <a:pt x="63003" y="5077223"/>
                  <a:pt x="0" y="4513394"/>
                </a:cubicBezTo>
                <a:cubicBezTo>
                  <a:pt x="-20265" y="4243495"/>
                  <a:pt x="27650" y="4053844"/>
                  <a:pt x="0" y="3911612"/>
                </a:cubicBezTo>
                <a:cubicBezTo>
                  <a:pt x="-27650" y="3769380"/>
                  <a:pt x="24988" y="3469350"/>
                  <a:pt x="0" y="3309829"/>
                </a:cubicBezTo>
                <a:cubicBezTo>
                  <a:pt x="-24988" y="3150308"/>
                  <a:pt x="-16973" y="2933511"/>
                  <a:pt x="0" y="2780261"/>
                </a:cubicBezTo>
                <a:cubicBezTo>
                  <a:pt x="16973" y="2627011"/>
                  <a:pt x="-11552" y="2315258"/>
                  <a:pt x="0" y="2106265"/>
                </a:cubicBezTo>
                <a:cubicBezTo>
                  <a:pt x="11552" y="1897272"/>
                  <a:pt x="-9167" y="1726905"/>
                  <a:pt x="0" y="1504482"/>
                </a:cubicBezTo>
                <a:cubicBezTo>
                  <a:pt x="9167" y="1282059"/>
                  <a:pt x="10972" y="1160784"/>
                  <a:pt x="0" y="902700"/>
                </a:cubicBezTo>
                <a:close/>
              </a:path>
            </a:pathLst>
          </a:custGeom>
          <a:noFill/>
          <a:ln w="60325" cap="rnd">
            <a:solidFill>
              <a:schemeClr val="tx1"/>
            </a:solidFill>
            <a:round/>
            <a:extLst>
              <a:ext uri="{C807C97D-BFC1-408E-A445-0C87EB9F89A2}">
                <ask:lineSketchStyleProps xmlns:ask="http://schemas.microsoft.com/office/drawing/2018/sketchyshapes" sd="121903347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005FE-C8A3-47EB-AF73-E9F6AFFDD423}"/>
              </a:ext>
            </a:extLst>
          </p:cNvPr>
          <p:cNvSpPr>
            <a:spLocks noGrp="1"/>
          </p:cNvSpPr>
          <p:nvPr>
            <p:ph type="title"/>
          </p:nvPr>
        </p:nvSpPr>
        <p:spPr/>
        <p:txBody>
          <a:bodyPr/>
          <a:lstStyle/>
          <a:p>
            <a:r>
              <a:rPr lang="en-GB"/>
              <a:t>Objectives </a:t>
            </a:r>
          </a:p>
        </p:txBody>
      </p:sp>
      <p:sp>
        <p:nvSpPr>
          <p:cNvPr id="3" name="Content Placeholder 2">
            <a:extLst>
              <a:ext uri="{FF2B5EF4-FFF2-40B4-BE49-F238E27FC236}">
                <a16:creationId xmlns:a16="http://schemas.microsoft.com/office/drawing/2014/main" id="{4365EA4A-0AFE-4C22-9C5A-2BFCB22658F7}"/>
              </a:ext>
            </a:extLst>
          </p:cNvPr>
          <p:cNvSpPr>
            <a:spLocks noGrp="1"/>
          </p:cNvSpPr>
          <p:nvPr>
            <p:ph idx="1"/>
          </p:nvPr>
        </p:nvSpPr>
        <p:spPr/>
        <p:txBody>
          <a:bodyPr vert="horz" lIns="91440" tIns="45720" rIns="91440" bIns="45720" rtlCol="0" anchor="t">
            <a:normAutofit/>
          </a:bodyPr>
          <a:lstStyle/>
          <a:p>
            <a:r>
              <a:rPr lang="en-GB" sz="2400">
                <a:latin typeface="Calibri"/>
                <a:cs typeface="Calibri"/>
              </a:rPr>
              <a:t>Display basic knowledge and understanding of scenic construction.</a:t>
            </a:r>
          </a:p>
          <a:p>
            <a:r>
              <a:rPr lang="en-GB" sz="2400">
                <a:latin typeface="Calibri"/>
                <a:cs typeface="Calibri"/>
              </a:rPr>
              <a:t>To be able to operate the tools and machinery most used in scenic construction.</a:t>
            </a:r>
          </a:p>
          <a:p>
            <a:r>
              <a:rPr lang="en-GB" sz="2400">
                <a:latin typeface="Calibri"/>
                <a:cs typeface="Calibri"/>
              </a:rPr>
              <a:t>To follow all health and safety procedures.</a:t>
            </a:r>
          </a:p>
          <a:p>
            <a:r>
              <a:rPr lang="en-GB" sz="2400">
                <a:latin typeface="Calibri"/>
                <a:cs typeface="Calibri"/>
              </a:rPr>
              <a:t>To display practical knowledge and understanding of the applications of CAD </a:t>
            </a:r>
            <a:r>
              <a:rPr lang="en-GB" sz="2400">
                <a:latin typeface="Calibri"/>
                <a:ea typeface="+mn-lt"/>
                <a:cs typeface="+mn-lt"/>
              </a:rPr>
              <a:t>through the generation of technical drawings and ground plans in order to construct scenic units. </a:t>
            </a:r>
            <a:endParaRPr lang="en-GB" sz="2400">
              <a:latin typeface="Calibri"/>
            </a:endParaRPr>
          </a:p>
          <a:p>
            <a:endParaRPr lang="en-GB"/>
          </a:p>
        </p:txBody>
      </p:sp>
    </p:spTree>
    <p:extLst>
      <p:ext uri="{BB962C8B-B14F-4D97-AF65-F5344CB8AC3E}">
        <p14:creationId xmlns:p14="http://schemas.microsoft.com/office/powerpoint/2010/main" val="43696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F0DD6-DB65-445D-AFCF-D4FEC67335EA}"/>
              </a:ext>
            </a:extLst>
          </p:cNvPr>
          <p:cNvSpPr>
            <a:spLocks noGrp="1"/>
          </p:cNvSpPr>
          <p:nvPr>
            <p:ph type="title"/>
          </p:nvPr>
        </p:nvSpPr>
        <p:spPr>
          <a:xfrm>
            <a:off x="635000" y="640823"/>
            <a:ext cx="3418659" cy="5583148"/>
          </a:xfrm>
        </p:spPr>
        <p:txBody>
          <a:bodyPr anchor="ctr">
            <a:normAutofit/>
          </a:bodyPr>
          <a:lstStyle/>
          <a:p>
            <a:r>
              <a:rPr lang="en-GB" sz="6000"/>
              <a:t>Rules of the course </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rgbClr val="C84891"/>
          </a:solidFill>
          <a:ln w="34925">
            <a:solidFill>
              <a:srgbClr val="C8489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26E441A-17E0-454C-8E8F-F294844C7806}"/>
              </a:ext>
            </a:extLst>
          </p:cNvPr>
          <p:cNvGraphicFramePr>
            <a:graphicFrameLocks noGrp="1"/>
          </p:cNvGraphicFramePr>
          <p:nvPr>
            <p:ph idx="1"/>
            <p:extLst>
              <p:ext uri="{D42A27DB-BD31-4B8C-83A1-F6EECF244321}">
                <p14:modId xmlns:p14="http://schemas.microsoft.com/office/powerpoint/2010/main" val="212184860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9038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C1A2660-43A6-551B-20D4-D805B820F5B3}"/>
              </a:ext>
            </a:extLst>
          </p:cNvPr>
          <p:cNvSpPr txBox="1"/>
          <p:nvPr/>
        </p:nvSpPr>
        <p:spPr>
          <a:xfrm>
            <a:off x="411192" y="6047117"/>
            <a:ext cx="548927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ea typeface="Calibri"/>
                <a:cs typeface="Calibri"/>
                <a:hlinkClick r:id="rId2"/>
              </a:rPr>
              <a:t>https://www.youtube.com/watch?v=zmQDBBFkdCY</a:t>
            </a:r>
            <a:r>
              <a:rPr lang="en-US" sz="2400">
                <a:latin typeface="Calibri"/>
                <a:ea typeface="Calibri"/>
                <a:cs typeface="Calibri"/>
              </a:rPr>
              <a:t> </a:t>
            </a:r>
            <a:r>
              <a:rPr lang="en-US" sz="2400">
                <a:solidFill>
                  <a:schemeClr val="tx1">
                    <a:lumMod val="95000"/>
                    <a:lumOff val="5000"/>
                  </a:schemeClr>
                </a:solidFill>
                <a:latin typeface="Calibri"/>
                <a:ea typeface="Calibri"/>
                <a:cs typeface="Calibri"/>
              </a:rPr>
              <a:t>- helpful video</a:t>
            </a:r>
            <a:endParaRPr lang="en-US" sz="2400">
              <a:solidFill>
                <a:schemeClr val="tx1">
                  <a:lumMod val="95000"/>
                  <a:lumOff val="5000"/>
                </a:schemeClr>
              </a:solidFill>
              <a:ea typeface="+mn-lt"/>
              <a:cs typeface="+mn-lt"/>
            </a:endParaRPr>
          </a:p>
          <a:p>
            <a:endParaRPr lang="en-US">
              <a:latin typeface="Calibri"/>
              <a:ea typeface="Calibri"/>
              <a:cs typeface="Calibri"/>
            </a:endParaRPr>
          </a:p>
        </p:txBody>
      </p:sp>
      <p:sp>
        <p:nvSpPr>
          <p:cNvPr id="4" name="Rectangle 3">
            <a:extLst>
              <a:ext uri="{FF2B5EF4-FFF2-40B4-BE49-F238E27FC236}">
                <a16:creationId xmlns:a16="http://schemas.microsoft.com/office/drawing/2014/main" id="{24171A15-60BC-D1CE-8106-AC771E622579}"/>
              </a:ext>
            </a:extLst>
          </p:cNvPr>
          <p:cNvSpPr/>
          <p:nvPr/>
        </p:nvSpPr>
        <p:spPr>
          <a:xfrm>
            <a:off x="376687" y="1318402"/>
            <a:ext cx="5492148" cy="471577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E560C6F-4C73-EFCD-F0CF-490C6085AB6C}"/>
              </a:ext>
            </a:extLst>
          </p:cNvPr>
          <p:cNvSpPr/>
          <p:nvPr/>
        </p:nvSpPr>
        <p:spPr>
          <a:xfrm>
            <a:off x="6351917" y="1312652"/>
            <a:ext cx="5492148" cy="471577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093BE380-50D9-FF62-4EF1-BEAA5D38C08E}"/>
              </a:ext>
            </a:extLst>
          </p:cNvPr>
          <p:cNvSpPr/>
          <p:nvPr/>
        </p:nvSpPr>
        <p:spPr>
          <a:xfrm>
            <a:off x="376686" y="1318401"/>
            <a:ext cx="5492148" cy="268856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73B7DF79-6B24-B1EF-2702-CDF238F2242C}"/>
              </a:ext>
            </a:extLst>
          </p:cNvPr>
          <p:cNvSpPr/>
          <p:nvPr/>
        </p:nvSpPr>
        <p:spPr>
          <a:xfrm>
            <a:off x="6357667" y="1318401"/>
            <a:ext cx="5492148" cy="268856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4" descr="A picture containing indoor, tool, power saw&#10;&#10;Description automatically generated">
            <a:extLst>
              <a:ext uri="{FF2B5EF4-FFF2-40B4-BE49-F238E27FC236}">
                <a16:creationId xmlns:a16="http://schemas.microsoft.com/office/drawing/2014/main" id="{D8DD27E9-E018-3C6A-1910-DF8C4CAE4E29}"/>
              </a:ext>
            </a:extLst>
          </p:cNvPr>
          <p:cNvPicPr>
            <a:picLocks noChangeAspect="1"/>
          </p:cNvPicPr>
          <p:nvPr/>
        </p:nvPicPr>
        <p:blipFill rotWithShape="1">
          <a:blip r:embed="rId3"/>
          <a:srcRect l="1038" t="17905" r="-902" b="18026"/>
          <a:stretch/>
        </p:blipFill>
        <p:spPr>
          <a:xfrm>
            <a:off x="404437" y="1422139"/>
            <a:ext cx="5448418" cy="2469385"/>
          </a:xfrm>
          <a:prstGeom prst="rect">
            <a:avLst/>
          </a:prstGeom>
        </p:spPr>
      </p:pic>
      <p:pic>
        <p:nvPicPr>
          <p:cNvPr id="14" name="Picture 7" descr="A picture containing tool, power saw&#10;&#10;Description automatically generated">
            <a:extLst>
              <a:ext uri="{FF2B5EF4-FFF2-40B4-BE49-F238E27FC236}">
                <a16:creationId xmlns:a16="http://schemas.microsoft.com/office/drawing/2014/main" id="{965F53D9-C127-B1B0-D00B-D664A502E1C3}"/>
              </a:ext>
            </a:extLst>
          </p:cNvPr>
          <p:cNvPicPr>
            <a:picLocks noChangeAspect="1"/>
          </p:cNvPicPr>
          <p:nvPr/>
        </p:nvPicPr>
        <p:blipFill rotWithShape="1">
          <a:blip r:embed="rId4"/>
          <a:srcRect l="4178" t="10069" r="2670" b="432"/>
          <a:stretch/>
        </p:blipFill>
        <p:spPr>
          <a:xfrm>
            <a:off x="6478438" y="1422040"/>
            <a:ext cx="5299318" cy="2487880"/>
          </a:xfrm>
          <a:prstGeom prst="rect">
            <a:avLst/>
          </a:prstGeom>
        </p:spPr>
      </p:pic>
      <p:sp>
        <p:nvSpPr>
          <p:cNvPr id="15" name="TextBox 14">
            <a:extLst>
              <a:ext uri="{FF2B5EF4-FFF2-40B4-BE49-F238E27FC236}">
                <a16:creationId xmlns:a16="http://schemas.microsoft.com/office/drawing/2014/main" id="{E47E4C1C-8056-96A4-0672-20673D877088}"/>
              </a:ext>
            </a:extLst>
          </p:cNvPr>
          <p:cNvSpPr txBox="1"/>
          <p:nvPr/>
        </p:nvSpPr>
        <p:spPr>
          <a:xfrm>
            <a:off x="6349042" y="6047117"/>
            <a:ext cx="553240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ea typeface="Calibri"/>
                <a:cs typeface="Calibri"/>
                <a:hlinkClick r:id="rId5"/>
              </a:rPr>
              <a:t>https://www.youtube.com/watch?v=wVVexGcwEQY</a:t>
            </a:r>
            <a:r>
              <a:rPr lang="en-US" sz="2400">
                <a:latin typeface="Calibri"/>
                <a:ea typeface="Calibri"/>
                <a:cs typeface="Calibri"/>
              </a:rPr>
              <a:t> </a:t>
            </a:r>
            <a:r>
              <a:rPr lang="en-US" sz="2400">
                <a:solidFill>
                  <a:schemeClr val="tx1">
                    <a:lumMod val="95000"/>
                    <a:lumOff val="5000"/>
                  </a:schemeClr>
                </a:solidFill>
                <a:latin typeface="Calibri"/>
                <a:ea typeface="Calibri"/>
                <a:cs typeface="Calibri"/>
              </a:rPr>
              <a:t>- helpful video</a:t>
            </a:r>
          </a:p>
        </p:txBody>
      </p:sp>
      <p:sp>
        <p:nvSpPr>
          <p:cNvPr id="17" name="TextBox 16">
            <a:extLst>
              <a:ext uri="{FF2B5EF4-FFF2-40B4-BE49-F238E27FC236}">
                <a16:creationId xmlns:a16="http://schemas.microsoft.com/office/drawing/2014/main" id="{70B8C3D2-9398-BB8F-EB63-75E724F523A7}"/>
              </a:ext>
            </a:extLst>
          </p:cNvPr>
          <p:cNvSpPr txBox="1"/>
          <p:nvPr/>
        </p:nvSpPr>
        <p:spPr>
          <a:xfrm>
            <a:off x="411192" y="4106174"/>
            <a:ext cx="548927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This is a rail saw. I personally use this tool to shave off some </a:t>
            </a:r>
            <a:r>
              <a:rPr lang="en-GB" sz="2400">
                <a:latin typeface="Calibri"/>
                <a:ea typeface="+mn-lt"/>
                <a:cs typeface="+mn-lt"/>
              </a:rPr>
              <a:t>millimetres</a:t>
            </a:r>
            <a:r>
              <a:rPr lang="en-GB" sz="2400">
                <a:latin typeface="Calibri"/>
                <a:ea typeface="Calibri"/>
                <a:cs typeface="Calibri"/>
              </a:rPr>
              <a:t> from plywood. To use this tool, you need to push the green button underneath the handle and the button on top.</a:t>
            </a:r>
          </a:p>
        </p:txBody>
      </p:sp>
      <p:sp>
        <p:nvSpPr>
          <p:cNvPr id="18" name="TextBox 17">
            <a:extLst>
              <a:ext uri="{FF2B5EF4-FFF2-40B4-BE49-F238E27FC236}">
                <a16:creationId xmlns:a16="http://schemas.microsoft.com/office/drawing/2014/main" id="{074D6DEB-7359-978C-7427-91AC88CF77DD}"/>
              </a:ext>
            </a:extLst>
          </p:cNvPr>
          <p:cNvSpPr txBox="1"/>
          <p:nvPr/>
        </p:nvSpPr>
        <p:spPr>
          <a:xfrm>
            <a:off x="3531079" y="-92015"/>
            <a:ext cx="629440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0" u="sng">
                <a:latin typeface="The Serif Hand Black"/>
                <a:ea typeface="Calibri"/>
                <a:cs typeface="Calibri"/>
              </a:rPr>
              <a:t>Study tasks- tools</a:t>
            </a:r>
          </a:p>
        </p:txBody>
      </p:sp>
      <p:sp>
        <p:nvSpPr>
          <p:cNvPr id="3" name="TextBox 2">
            <a:extLst>
              <a:ext uri="{FF2B5EF4-FFF2-40B4-BE49-F238E27FC236}">
                <a16:creationId xmlns:a16="http://schemas.microsoft.com/office/drawing/2014/main" id="{7DF2A59E-CA50-AC66-20CB-2BE7BD81B7C5}"/>
              </a:ext>
            </a:extLst>
          </p:cNvPr>
          <p:cNvSpPr txBox="1"/>
          <p:nvPr/>
        </p:nvSpPr>
        <p:spPr>
          <a:xfrm>
            <a:off x="6406551" y="4106173"/>
            <a:ext cx="547489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This is a table saw. You can measure the distance from the blade to the edge of the table. This is very good if you need multiple sheets of wood to be the same size.   </a:t>
            </a:r>
            <a:endParaRPr lang="en-GB" sz="2400"/>
          </a:p>
        </p:txBody>
      </p:sp>
    </p:spTree>
    <p:extLst>
      <p:ext uri="{BB962C8B-B14F-4D97-AF65-F5344CB8AC3E}">
        <p14:creationId xmlns:p14="http://schemas.microsoft.com/office/powerpoint/2010/main" val="1834536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5F92184-9CB3-C315-C7C8-E0ECBB52C687}"/>
              </a:ext>
            </a:extLst>
          </p:cNvPr>
          <p:cNvSpPr/>
          <p:nvPr/>
        </p:nvSpPr>
        <p:spPr>
          <a:xfrm>
            <a:off x="434196" y="570780"/>
            <a:ext cx="5506525" cy="477328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BBEDAD2-5A18-2EA2-B89D-58037604D6BF}"/>
              </a:ext>
            </a:extLst>
          </p:cNvPr>
          <p:cNvSpPr/>
          <p:nvPr/>
        </p:nvSpPr>
        <p:spPr>
          <a:xfrm>
            <a:off x="6343290" y="542025"/>
            <a:ext cx="5492148" cy="477328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3493D027-9102-3CA0-90AB-39EA6E48ACE5}"/>
              </a:ext>
            </a:extLst>
          </p:cNvPr>
          <p:cNvSpPr/>
          <p:nvPr/>
        </p:nvSpPr>
        <p:spPr>
          <a:xfrm>
            <a:off x="434195" y="570779"/>
            <a:ext cx="5492148" cy="268856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B14CCA1-9E00-EFC1-3AB9-CD036CF27B2C}"/>
              </a:ext>
            </a:extLst>
          </p:cNvPr>
          <p:cNvSpPr/>
          <p:nvPr/>
        </p:nvSpPr>
        <p:spPr>
          <a:xfrm>
            <a:off x="6337538" y="536273"/>
            <a:ext cx="5492148" cy="268856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10" descr="A picture containing tool&#10;&#10;Description automatically generated">
            <a:extLst>
              <a:ext uri="{FF2B5EF4-FFF2-40B4-BE49-F238E27FC236}">
                <a16:creationId xmlns:a16="http://schemas.microsoft.com/office/drawing/2014/main" id="{4B25E3A0-8520-B7CD-E474-EA4DF9E8E324}"/>
              </a:ext>
            </a:extLst>
          </p:cNvPr>
          <p:cNvPicPr>
            <a:picLocks noChangeAspect="1"/>
          </p:cNvPicPr>
          <p:nvPr/>
        </p:nvPicPr>
        <p:blipFill rotWithShape="1">
          <a:blip r:embed="rId2"/>
          <a:srcRect l="20419" r="17100" b="-526"/>
          <a:stretch/>
        </p:blipFill>
        <p:spPr>
          <a:xfrm>
            <a:off x="598097" y="648418"/>
            <a:ext cx="2217201" cy="2541980"/>
          </a:xfrm>
          <a:prstGeom prst="rect">
            <a:avLst/>
          </a:prstGeom>
        </p:spPr>
      </p:pic>
      <p:pic>
        <p:nvPicPr>
          <p:cNvPr id="11" name="Picture 11" descr="A picture containing diagram&#10;&#10;Description automatically generated">
            <a:extLst>
              <a:ext uri="{FF2B5EF4-FFF2-40B4-BE49-F238E27FC236}">
                <a16:creationId xmlns:a16="http://schemas.microsoft.com/office/drawing/2014/main" id="{8592163A-D23A-323C-2C1A-4A3DC5F64266}"/>
              </a:ext>
            </a:extLst>
          </p:cNvPr>
          <p:cNvPicPr>
            <a:picLocks noChangeAspect="1"/>
          </p:cNvPicPr>
          <p:nvPr/>
        </p:nvPicPr>
        <p:blipFill rotWithShape="1">
          <a:blip r:embed="rId3"/>
          <a:srcRect l="5759" t="3684" r="7853" b="5263"/>
          <a:stretch/>
        </p:blipFill>
        <p:spPr>
          <a:xfrm>
            <a:off x="3157269" y="605288"/>
            <a:ext cx="2452699" cy="2627154"/>
          </a:xfrm>
          <a:prstGeom prst="rect">
            <a:avLst/>
          </a:prstGeom>
        </p:spPr>
      </p:pic>
      <p:pic>
        <p:nvPicPr>
          <p:cNvPr id="12" name="Picture 12">
            <a:extLst>
              <a:ext uri="{FF2B5EF4-FFF2-40B4-BE49-F238E27FC236}">
                <a16:creationId xmlns:a16="http://schemas.microsoft.com/office/drawing/2014/main" id="{ED322541-08C5-9D03-DBD3-A968E299455F}"/>
              </a:ext>
            </a:extLst>
          </p:cNvPr>
          <p:cNvPicPr>
            <a:picLocks noChangeAspect="1"/>
          </p:cNvPicPr>
          <p:nvPr/>
        </p:nvPicPr>
        <p:blipFill>
          <a:blip r:embed="rId4"/>
          <a:stretch>
            <a:fillRect/>
          </a:stretch>
        </p:blipFill>
        <p:spPr>
          <a:xfrm>
            <a:off x="6607833" y="576533"/>
            <a:ext cx="5029199" cy="2513162"/>
          </a:xfrm>
          <a:prstGeom prst="rect">
            <a:avLst/>
          </a:prstGeom>
        </p:spPr>
      </p:pic>
      <p:sp>
        <p:nvSpPr>
          <p:cNvPr id="2" name="TextBox 1">
            <a:extLst>
              <a:ext uri="{FF2B5EF4-FFF2-40B4-BE49-F238E27FC236}">
                <a16:creationId xmlns:a16="http://schemas.microsoft.com/office/drawing/2014/main" id="{214AD287-0A43-0D6A-4660-B3CCB9813EA0}"/>
              </a:ext>
            </a:extLst>
          </p:cNvPr>
          <p:cNvSpPr txBox="1"/>
          <p:nvPr/>
        </p:nvSpPr>
        <p:spPr>
          <a:xfrm>
            <a:off x="454325" y="3430438"/>
            <a:ext cx="548927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This is an air pressure staple gun and a compressor. You would need to connect the compressor to the staple gun for the pressure in the gun to shoot the staple out. </a:t>
            </a:r>
          </a:p>
        </p:txBody>
      </p:sp>
      <p:sp>
        <p:nvSpPr>
          <p:cNvPr id="4" name="TextBox 3">
            <a:extLst>
              <a:ext uri="{FF2B5EF4-FFF2-40B4-BE49-F238E27FC236}">
                <a16:creationId xmlns:a16="http://schemas.microsoft.com/office/drawing/2014/main" id="{C095D18F-68D8-2944-64C1-D4C752BD7509}"/>
              </a:ext>
            </a:extLst>
          </p:cNvPr>
          <p:cNvSpPr txBox="1"/>
          <p:nvPr/>
        </p:nvSpPr>
        <p:spPr>
          <a:xfrm>
            <a:off x="6809118" y="5687683"/>
            <a:ext cx="550365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cs typeface="Calibri"/>
                <a:hlinkClick r:id="rId5"/>
              </a:rPr>
              <a:t>https://www.youtube.com/watch?v=hLAY3ldm8-Q</a:t>
            </a:r>
            <a:r>
              <a:rPr lang="en-US" sz="2400">
                <a:latin typeface="Calibri"/>
                <a:cs typeface="Calibri"/>
              </a:rPr>
              <a:t>  </a:t>
            </a:r>
            <a:r>
              <a:rPr lang="en-US" sz="2400">
                <a:solidFill>
                  <a:schemeClr val="tx1">
                    <a:lumMod val="95000"/>
                    <a:lumOff val="5000"/>
                  </a:schemeClr>
                </a:solidFill>
                <a:latin typeface="Calibri"/>
                <a:cs typeface="Calibri"/>
              </a:rPr>
              <a:t>- helpful video</a:t>
            </a:r>
            <a:endParaRPr lang="en-US" sz="2400">
              <a:solidFill>
                <a:schemeClr val="tx1">
                  <a:lumMod val="95000"/>
                  <a:lumOff val="5000"/>
                </a:schemeClr>
              </a:solidFill>
            </a:endParaRPr>
          </a:p>
        </p:txBody>
      </p:sp>
      <p:sp>
        <p:nvSpPr>
          <p:cNvPr id="6" name="TextBox 5">
            <a:extLst>
              <a:ext uri="{FF2B5EF4-FFF2-40B4-BE49-F238E27FC236}">
                <a16:creationId xmlns:a16="http://schemas.microsoft.com/office/drawing/2014/main" id="{FBDF5A7D-ED23-066A-7B6D-7FA2B107018D}"/>
              </a:ext>
            </a:extLst>
          </p:cNvPr>
          <p:cNvSpPr txBox="1"/>
          <p:nvPr/>
        </p:nvSpPr>
        <p:spPr>
          <a:xfrm>
            <a:off x="439948" y="5500777"/>
            <a:ext cx="66825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a:hlinkClick r:id="rId6"/>
              </a:rPr>
              <a:t>https://www.youtube.com/watch?v=3iQy4ay_Vuo</a:t>
            </a:r>
            <a:r>
              <a:rPr lang="en-US" sz="2400">
                <a:latin typeface="Calibri"/>
                <a:cs typeface="Calibri"/>
              </a:rPr>
              <a:t> air compressor. </a:t>
            </a:r>
            <a:r>
              <a:rPr lang="en-US" sz="2000">
                <a:latin typeface="Calibri"/>
                <a:ea typeface="+mn-lt"/>
                <a:cs typeface="+mn-lt"/>
                <a:hlinkClick r:id="rId7"/>
              </a:rPr>
              <a:t>https://www.youtube.com/watch?v=xvzGff8tJ0o</a:t>
            </a:r>
            <a:r>
              <a:rPr lang="en-US" sz="2000">
                <a:latin typeface="Calibri"/>
                <a:ea typeface="+mn-lt"/>
                <a:cs typeface="+mn-lt"/>
              </a:rPr>
              <a:t> </a:t>
            </a:r>
            <a:r>
              <a:rPr lang="en-US" sz="2400">
                <a:latin typeface="Calibri"/>
                <a:ea typeface="+mn-lt"/>
                <a:cs typeface="+mn-lt"/>
              </a:rPr>
              <a:t>staple gun.  </a:t>
            </a:r>
            <a:r>
              <a:rPr lang="en-US" sz="2400">
                <a:solidFill>
                  <a:schemeClr val="tx1">
                    <a:lumMod val="95000"/>
                    <a:lumOff val="5000"/>
                  </a:schemeClr>
                </a:solidFill>
                <a:latin typeface="Calibri"/>
                <a:ea typeface="+mn-lt"/>
                <a:cs typeface="Calibri"/>
              </a:rPr>
              <a:t>- helpful video</a:t>
            </a:r>
            <a:endParaRPr lang="en-US" sz="2400">
              <a:solidFill>
                <a:schemeClr val="tx1">
                  <a:lumMod val="95000"/>
                  <a:lumOff val="5000"/>
                </a:schemeClr>
              </a:solidFill>
            </a:endParaRPr>
          </a:p>
        </p:txBody>
      </p:sp>
      <p:sp>
        <p:nvSpPr>
          <p:cNvPr id="8" name="TextBox 7">
            <a:extLst>
              <a:ext uri="{FF2B5EF4-FFF2-40B4-BE49-F238E27FC236}">
                <a16:creationId xmlns:a16="http://schemas.microsoft.com/office/drawing/2014/main" id="{034FB50D-8A85-479D-9E20-FCD8C28E9FF4}"/>
              </a:ext>
            </a:extLst>
          </p:cNvPr>
          <p:cNvSpPr txBox="1"/>
          <p:nvPr/>
        </p:nvSpPr>
        <p:spPr>
          <a:xfrm>
            <a:off x="6349042" y="3387306"/>
            <a:ext cx="550365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This is a jigsaw. This is a handy tool if you would like to make a cut that is not a straight line. This saw gives you the freedom to make curved edges. Just flick the on switch on the side. </a:t>
            </a:r>
            <a:endParaRPr lang="en-GB"/>
          </a:p>
        </p:txBody>
      </p:sp>
    </p:spTree>
    <p:extLst>
      <p:ext uri="{BB962C8B-B14F-4D97-AF65-F5344CB8AC3E}">
        <p14:creationId xmlns:p14="http://schemas.microsoft.com/office/powerpoint/2010/main" val="4116962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5F92184-9CB3-C315-C7C8-E0ECBB52C687}"/>
              </a:ext>
            </a:extLst>
          </p:cNvPr>
          <p:cNvSpPr/>
          <p:nvPr/>
        </p:nvSpPr>
        <p:spPr>
          <a:xfrm>
            <a:off x="448573" y="685799"/>
            <a:ext cx="5492148" cy="500331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BBEDAD2-5A18-2EA2-B89D-58037604D6BF}"/>
              </a:ext>
            </a:extLst>
          </p:cNvPr>
          <p:cNvSpPr/>
          <p:nvPr/>
        </p:nvSpPr>
        <p:spPr>
          <a:xfrm>
            <a:off x="6328913" y="685799"/>
            <a:ext cx="5477771" cy="500331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3493D027-9102-3CA0-90AB-39EA6E48ACE5}"/>
              </a:ext>
            </a:extLst>
          </p:cNvPr>
          <p:cNvSpPr/>
          <p:nvPr/>
        </p:nvSpPr>
        <p:spPr>
          <a:xfrm>
            <a:off x="448572" y="685798"/>
            <a:ext cx="5492148" cy="268856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B14CCA1-9E00-EFC1-3AB9-CD036CF27B2C}"/>
              </a:ext>
            </a:extLst>
          </p:cNvPr>
          <p:cNvSpPr/>
          <p:nvPr/>
        </p:nvSpPr>
        <p:spPr>
          <a:xfrm>
            <a:off x="6314536" y="685797"/>
            <a:ext cx="5492148" cy="268856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3" descr="A picture containing green&#10;&#10;Description automatically generated">
            <a:extLst>
              <a:ext uri="{FF2B5EF4-FFF2-40B4-BE49-F238E27FC236}">
                <a16:creationId xmlns:a16="http://schemas.microsoft.com/office/drawing/2014/main" id="{24A086AC-8632-C389-A961-BD80048E75C3}"/>
              </a:ext>
            </a:extLst>
          </p:cNvPr>
          <p:cNvPicPr>
            <a:picLocks noChangeAspect="1"/>
          </p:cNvPicPr>
          <p:nvPr/>
        </p:nvPicPr>
        <p:blipFill>
          <a:blip r:embed="rId2"/>
          <a:stretch>
            <a:fillRect/>
          </a:stretch>
        </p:blipFill>
        <p:spPr>
          <a:xfrm>
            <a:off x="598098" y="756788"/>
            <a:ext cx="5216104" cy="2555216"/>
          </a:xfrm>
          <a:prstGeom prst="rect">
            <a:avLst/>
          </a:prstGeom>
        </p:spPr>
      </p:pic>
      <p:sp>
        <p:nvSpPr>
          <p:cNvPr id="4" name="TextBox 3">
            <a:extLst>
              <a:ext uri="{FF2B5EF4-FFF2-40B4-BE49-F238E27FC236}">
                <a16:creationId xmlns:a16="http://schemas.microsoft.com/office/drawing/2014/main" id="{1D9B7576-6733-46E4-0366-83E56874A61E}"/>
              </a:ext>
            </a:extLst>
          </p:cNvPr>
          <p:cNvSpPr txBox="1"/>
          <p:nvPr/>
        </p:nvSpPr>
        <p:spPr>
          <a:xfrm>
            <a:off x="6435307" y="3559834"/>
            <a:ext cx="543176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030303"/>
                </a:solidFill>
                <a:latin typeface="YouTube Sans"/>
                <a:ea typeface="YouTube Sans"/>
                <a:cs typeface="YouTube Sans"/>
              </a:rPr>
              <a:t>Sliding compound mitre saw. This is a good saw because you can change the angle of the blade, therefore, changing the angle of the cut.</a:t>
            </a:r>
            <a:endParaRPr lang="en-GB" sz="2400"/>
          </a:p>
        </p:txBody>
      </p:sp>
      <p:pic>
        <p:nvPicPr>
          <p:cNvPr id="6" name="Picture 7">
            <a:extLst>
              <a:ext uri="{FF2B5EF4-FFF2-40B4-BE49-F238E27FC236}">
                <a16:creationId xmlns:a16="http://schemas.microsoft.com/office/drawing/2014/main" id="{803B252F-36AF-18A8-8778-3AA0999082C5}"/>
              </a:ext>
            </a:extLst>
          </p:cNvPr>
          <p:cNvPicPr>
            <a:picLocks noChangeAspect="1"/>
          </p:cNvPicPr>
          <p:nvPr/>
        </p:nvPicPr>
        <p:blipFill>
          <a:blip r:embed="rId3"/>
          <a:stretch>
            <a:fillRect/>
          </a:stretch>
        </p:blipFill>
        <p:spPr>
          <a:xfrm>
            <a:off x="6679722" y="761281"/>
            <a:ext cx="5115463" cy="2546229"/>
          </a:xfrm>
          <a:prstGeom prst="rect">
            <a:avLst/>
          </a:prstGeom>
        </p:spPr>
      </p:pic>
      <p:sp>
        <p:nvSpPr>
          <p:cNvPr id="8" name="TextBox 7">
            <a:extLst>
              <a:ext uri="{FF2B5EF4-FFF2-40B4-BE49-F238E27FC236}">
                <a16:creationId xmlns:a16="http://schemas.microsoft.com/office/drawing/2014/main" id="{1FF3E64C-9BFC-2492-35E9-263E636782ED}"/>
              </a:ext>
            </a:extLst>
          </p:cNvPr>
          <p:cNvSpPr txBox="1"/>
          <p:nvPr/>
        </p:nvSpPr>
        <p:spPr>
          <a:xfrm>
            <a:off x="6349042" y="5759570"/>
            <a:ext cx="514421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tx1">
                    <a:lumMod val="95000"/>
                    <a:lumOff val="5000"/>
                  </a:schemeClr>
                </a:solidFill>
                <a:latin typeface="Calibri"/>
                <a:cs typeface="Calibri"/>
                <a:hlinkClick r:id="rId4">
                  <a:extLst>
                    <a:ext uri="{A12FA001-AC4F-418D-AE19-62706E023703}">
                      <ahyp:hlinkClr xmlns:ahyp="http://schemas.microsoft.com/office/drawing/2018/hyperlinkcolor" val="tx"/>
                    </a:ext>
                  </a:extLst>
                </a:hlinkClick>
              </a:rPr>
              <a:t>https://www.youtube.com/watch?v=U22qq5aK2U8</a:t>
            </a:r>
            <a:r>
              <a:rPr lang="en-US" sz="2400">
                <a:solidFill>
                  <a:schemeClr val="tx1">
                    <a:lumMod val="95000"/>
                    <a:lumOff val="5000"/>
                  </a:schemeClr>
                </a:solidFill>
                <a:latin typeface="Calibri"/>
                <a:cs typeface="Calibri"/>
              </a:rPr>
              <a:t> - helpful video </a:t>
            </a:r>
          </a:p>
        </p:txBody>
      </p:sp>
      <p:sp>
        <p:nvSpPr>
          <p:cNvPr id="10" name="TextBox 9">
            <a:extLst>
              <a:ext uri="{FF2B5EF4-FFF2-40B4-BE49-F238E27FC236}">
                <a16:creationId xmlns:a16="http://schemas.microsoft.com/office/drawing/2014/main" id="{F44DDB0F-0401-A1D9-9F24-9CEF07386D6B}"/>
              </a:ext>
            </a:extLst>
          </p:cNvPr>
          <p:cNvSpPr txBox="1"/>
          <p:nvPr/>
        </p:nvSpPr>
        <p:spPr>
          <a:xfrm>
            <a:off x="454325" y="5759570"/>
            <a:ext cx="550365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cs typeface="Calibri"/>
                <a:hlinkClick r:id="rId5"/>
              </a:rPr>
              <a:t>https://www.youtube.com/watch?v=crdZWRqMQz8</a:t>
            </a:r>
            <a:r>
              <a:rPr lang="en-US" sz="2400">
                <a:latin typeface="Calibri"/>
                <a:cs typeface="Calibri"/>
              </a:rPr>
              <a:t> </a:t>
            </a:r>
            <a:r>
              <a:rPr lang="en-US" sz="2400">
                <a:solidFill>
                  <a:schemeClr val="tx1">
                    <a:lumMod val="95000"/>
                    <a:lumOff val="5000"/>
                  </a:schemeClr>
                </a:solidFill>
                <a:latin typeface="Calibri"/>
                <a:cs typeface="Calibri"/>
              </a:rPr>
              <a:t>- helpful video</a:t>
            </a:r>
          </a:p>
        </p:txBody>
      </p:sp>
      <p:sp>
        <p:nvSpPr>
          <p:cNvPr id="13" name="TextBox 12">
            <a:extLst>
              <a:ext uri="{FF2B5EF4-FFF2-40B4-BE49-F238E27FC236}">
                <a16:creationId xmlns:a16="http://schemas.microsoft.com/office/drawing/2014/main" id="{99288A52-0127-19C7-1A8A-BEEA1985C99D}"/>
              </a:ext>
            </a:extLst>
          </p:cNvPr>
          <p:cNvSpPr txBox="1"/>
          <p:nvPr/>
        </p:nvSpPr>
        <p:spPr>
          <a:xfrm>
            <a:off x="598099" y="3559834"/>
            <a:ext cx="548927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This is the drill. This drill comes with different adaptors for the head; therefore, you can use it to drill holes and could also connect a screwdriver head to screw screws in with. </a:t>
            </a:r>
          </a:p>
        </p:txBody>
      </p:sp>
    </p:spTree>
    <p:extLst>
      <p:ext uri="{BB962C8B-B14F-4D97-AF65-F5344CB8AC3E}">
        <p14:creationId xmlns:p14="http://schemas.microsoft.com/office/powerpoint/2010/main" val="3300484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AEE1D-BC63-4C56-BABB-1EA92266A876}"/>
              </a:ext>
            </a:extLst>
          </p:cNvPr>
          <p:cNvSpPr>
            <a:spLocks noGrp="1"/>
          </p:cNvSpPr>
          <p:nvPr>
            <p:ph type="title"/>
          </p:nvPr>
        </p:nvSpPr>
        <p:spPr>
          <a:xfrm>
            <a:off x="2203704" y="4376166"/>
            <a:ext cx="7781544" cy="3392424"/>
          </a:xfrm>
        </p:spPr>
        <p:txBody>
          <a:bodyPr/>
          <a:lstStyle/>
          <a:p>
            <a:r>
              <a:rPr lang="en-GB"/>
              <a:t>Frames – set  boards</a:t>
            </a:r>
          </a:p>
        </p:txBody>
      </p:sp>
      <p:sp>
        <p:nvSpPr>
          <p:cNvPr id="3" name="Rectangle 2">
            <a:extLst>
              <a:ext uri="{FF2B5EF4-FFF2-40B4-BE49-F238E27FC236}">
                <a16:creationId xmlns:a16="http://schemas.microsoft.com/office/drawing/2014/main" id="{AD8EC590-539C-4850-92D6-1DB2E8161443}"/>
              </a:ext>
            </a:extLst>
          </p:cNvPr>
          <p:cNvSpPr/>
          <p:nvPr/>
        </p:nvSpPr>
        <p:spPr>
          <a:xfrm>
            <a:off x="533400" y="666750"/>
            <a:ext cx="190500" cy="3886200"/>
          </a:xfrm>
          <a:prstGeom prst="rect">
            <a:avLst/>
          </a:prstGeom>
          <a:solidFill>
            <a:schemeClr val="bg1">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C77894DF-2BFE-45C9-A20C-2F606C245E91}"/>
              </a:ext>
            </a:extLst>
          </p:cNvPr>
          <p:cNvSpPr/>
          <p:nvPr/>
        </p:nvSpPr>
        <p:spPr>
          <a:xfrm>
            <a:off x="2371725" y="666749"/>
            <a:ext cx="190500" cy="3886200"/>
          </a:xfrm>
          <a:prstGeom prst="rect">
            <a:avLst/>
          </a:prstGeom>
          <a:solidFill>
            <a:schemeClr val="bg1">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A943EC0-5B3E-4907-9F0B-339A476DC6AF}"/>
              </a:ext>
            </a:extLst>
          </p:cNvPr>
          <p:cNvSpPr/>
          <p:nvPr/>
        </p:nvSpPr>
        <p:spPr>
          <a:xfrm rot="5400000">
            <a:off x="1447801" y="-447676"/>
            <a:ext cx="200025" cy="2028825"/>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A576192-1181-4DAE-ADA5-FA01E0403D55}"/>
              </a:ext>
            </a:extLst>
          </p:cNvPr>
          <p:cNvSpPr/>
          <p:nvPr/>
        </p:nvSpPr>
        <p:spPr>
          <a:xfrm rot="5400000">
            <a:off x="1447800" y="3638550"/>
            <a:ext cx="200025" cy="2028825"/>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D6195F9C-784B-4916-A2C7-5B7A78C593A6}"/>
              </a:ext>
            </a:extLst>
          </p:cNvPr>
          <p:cNvSpPr/>
          <p:nvPr/>
        </p:nvSpPr>
        <p:spPr>
          <a:xfrm rot="5400000">
            <a:off x="1447800" y="533400"/>
            <a:ext cx="200025" cy="1647825"/>
          </a:xfrm>
          <a:prstGeom prst="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F7C0FAC3-EF75-4AC6-90F8-8C920F6EF41E}"/>
              </a:ext>
            </a:extLst>
          </p:cNvPr>
          <p:cNvSpPr/>
          <p:nvPr/>
        </p:nvSpPr>
        <p:spPr>
          <a:xfrm rot="5400000">
            <a:off x="1447800" y="1419225"/>
            <a:ext cx="200025" cy="1647825"/>
          </a:xfrm>
          <a:prstGeom prst="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420A212C-8BE9-41A2-A8E7-E578B76AD51F}"/>
              </a:ext>
            </a:extLst>
          </p:cNvPr>
          <p:cNvSpPr/>
          <p:nvPr/>
        </p:nvSpPr>
        <p:spPr>
          <a:xfrm rot="5400000">
            <a:off x="1447800" y="2247900"/>
            <a:ext cx="200025" cy="1647825"/>
          </a:xfrm>
          <a:prstGeom prst="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99660272-42C5-40F9-96E3-165B035A9DAA}"/>
              </a:ext>
            </a:extLst>
          </p:cNvPr>
          <p:cNvSpPr/>
          <p:nvPr/>
        </p:nvSpPr>
        <p:spPr>
          <a:xfrm rot="5400000">
            <a:off x="1447800" y="3038475"/>
            <a:ext cx="200025" cy="1647825"/>
          </a:xfrm>
          <a:prstGeom prst="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Graphic 11" descr="Arrow Right with solid fill">
            <a:extLst>
              <a:ext uri="{FF2B5EF4-FFF2-40B4-BE49-F238E27FC236}">
                <a16:creationId xmlns:a16="http://schemas.microsoft.com/office/drawing/2014/main" id="{3EC00981-6FAD-47F9-AAB7-730935C9CF3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a:off x="2514600" y="1362075"/>
            <a:ext cx="914400" cy="914400"/>
          </a:xfrm>
          <a:prstGeom prst="rect">
            <a:avLst/>
          </a:prstGeom>
        </p:spPr>
      </p:pic>
      <p:pic>
        <p:nvPicPr>
          <p:cNvPr id="12" name="Graphic 11" descr="Arrow Right with solid fill">
            <a:extLst>
              <a:ext uri="{FF2B5EF4-FFF2-40B4-BE49-F238E27FC236}">
                <a16:creationId xmlns:a16="http://schemas.microsoft.com/office/drawing/2014/main" id="{877C49AD-B9FD-4879-9FD2-C56DC07379D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a:off x="2257425" y="2619375"/>
            <a:ext cx="914400" cy="914400"/>
          </a:xfrm>
          <a:prstGeom prst="rect">
            <a:avLst/>
          </a:prstGeom>
        </p:spPr>
      </p:pic>
      <p:pic>
        <p:nvPicPr>
          <p:cNvPr id="13" name="Graphic 11" descr="Arrow Right with solid fill">
            <a:extLst>
              <a:ext uri="{FF2B5EF4-FFF2-40B4-BE49-F238E27FC236}">
                <a16:creationId xmlns:a16="http://schemas.microsoft.com/office/drawing/2014/main" id="{E9A85E68-8356-450B-97DB-0FA1D8008D3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a:off x="2466975" y="104775"/>
            <a:ext cx="914400" cy="914400"/>
          </a:xfrm>
          <a:prstGeom prst="rect">
            <a:avLst/>
          </a:prstGeom>
        </p:spPr>
      </p:pic>
      <p:sp>
        <p:nvSpPr>
          <p:cNvPr id="14" name="Rectangle 13">
            <a:extLst>
              <a:ext uri="{FF2B5EF4-FFF2-40B4-BE49-F238E27FC236}">
                <a16:creationId xmlns:a16="http://schemas.microsoft.com/office/drawing/2014/main" id="{04D377DF-1DE0-495C-9C3B-A821FD8BB900}"/>
              </a:ext>
            </a:extLst>
          </p:cNvPr>
          <p:cNvSpPr/>
          <p:nvPr/>
        </p:nvSpPr>
        <p:spPr>
          <a:xfrm>
            <a:off x="3171825" y="2466975"/>
            <a:ext cx="1657350" cy="1133475"/>
          </a:xfrm>
          <a:prstGeom prst="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rPr>
              <a:t>These support beams on the inside are called toggles.</a:t>
            </a:r>
          </a:p>
        </p:txBody>
      </p:sp>
      <p:sp>
        <p:nvSpPr>
          <p:cNvPr id="15" name="Rectangle 14">
            <a:extLst>
              <a:ext uri="{FF2B5EF4-FFF2-40B4-BE49-F238E27FC236}">
                <a16:creationId xmlns:a16="http://schemas.microsoft.com/office/drawing/2014/main" id="{32C7B0C1-C08D-41C1-88ED-50CC63936E72}"/>
              </a:ext>
            </a:extLst>
          </p:cNvPr>
          <p:cNvSpPr/>
          <p:nvPr/>
        </p:nvSpPr>
        <p:spPr>
          <a:xfrm>
            <a:off x="3386137" y="90488"/>
            <a:ext cx="1743075" cy="112395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rPr>
              <a:t>These support beams on the top of the frame are called rails.</a:t>
            </a:r>
            <a:endParaRPr lang="en-GB">
              <a:solidFill>
                <a:schemeClr val="tx1"/>
              </a:solidFill>
            </a:endParaRPr>
          </a:p>
        </p:txBody>
      </p:sp>
      <p:sp>
        <p:nvSpPr>
          <p:cNvPr id="16" name="Rectangle 15">
            <a:extLst>
              <a:ext uri="{FF2B5EF4-FFF2-40B4-BE49-F238E27FC236}">
                <a16:creationId xmlns:a16="http://schemas.microsoft.com/office/drawing/2014/main" id="{0E771E0F-407C-41AC-9C1C-AA2AD6A84228}"/>
              </a:ext>
            </a:extLst>
          </p:cNvPr>
          <p:cNvSpPr/>
          <p:nvPr/>
        </p:nvSpPr>
        <p:spPr>
          <a:xfrm>
            <a:off x="3429000" y="1295399"/>
            <a:ext cx="1704975" cy="1133475"/>
          </a:xfrm>
          <a:prstGeom prst="rect">
            <a:avLst/>
          </a:prstGeom>
          <a:solidFill>
            <a:schemeClr val="bg1">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tx1"/>
                </a:solidFill>
              </a:rPr>
              <a:t>These support beams on the side of the frame are called stiles.</a:t>
            </a:r>
            <a:endParaRPr lang="en-GB"/>
          </a:p>
        </p:txBody>
      </p:sp>
      <p:sp>
        <p:nvSpPr>
          <p:cNvPr id="17" name="Oval 16">
            <a:extLst>
              <a:ext uri="{FF2B5EF4-FFF2-40B4-BE49-F238E27FC236}">
                <a16:creationId xmlns:a16="http://schemas.microsoft.com/office/drawing/2014/main" id="{C74D215D-4425-40C2-ABF7-91D33120A929}"/>
              </a:ext>
            </a:extLst>
          </p:cNvPr>
          <p:cNvSpPr/>
          <p:nvPr/>
        </p:nvSpPr>
        <p:spPr>
          <a:xfrm>
            <a:off x="2200275" y="4314825"/>
            <a:ext cx="457200" cy="4381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Graphic 17" descr="Arrow Right with solid fill">
            <a:extLst>
              <a:ext uri="{FF2B5EF4-FFF2-40B4-BE49-F238E27FC236}">
                <a16:creationId xmlns:a16="http://schemas.microsoft.com/office/drawing/2014/main" id="{56DAA8AE-2A9B-4733-A624-F00F5417397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a:off x="2714625" y="4095750"/>
            <a:ext cx="914400" cy="914400"/>
          </a:xfrm>
          <a:prstGeom prst="rect">
            <a:avLst/>
          </a:prstGeom>
        </p:spPr>
      </p:pic>
      <p:sp>
        <p:nvSpPr>
          <p:cNvPr id="21" name="Rectangle 20">
            <a:extLst>
              <a:ext uri="{FF2B5EF4-FFF2-40B4-BE49-F238E27FC236}">
                <a16:creationId xmlns:a16="http://schemas.microsoft.com/office/drawing/2014/main" id="{ADD3EB56-3E46-44F1-B5F4-89EC333A9164}"/>
              </a:ext>
            </a:extLst>
          </p:cNvPr>
          <p:cNvSpPr/>
          <p:nvPr/>
        </p:nvSpPr>
        <p:spPr>
          <a:xfrm>
            <a:off x="3629025" y="3638550"/>
            <a:ext cx="1657350" cy="1295400"/>
          </a:xfrm>
          <a:prstGeom prst="rect">
            <a:avLst/>
          </a:prstGeom>
          <a:solidFill>
            <a:srgbClr val="826D7A"/>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a:solidFill>
                  <a:schemeClr val="tx1"/>
                </a:solidFill>
              </a:rPr>
              <a:t>This is called the joint of the frame. It's when two pieces of timber meet.</a:t>
            </a:r>
          </a:p>
        </p:txBody>
      </p:sp>
      <p:sp>
        <p:nvSpPr>
          <p:cNvPr id="22" name="TextBox 21">
            <a:extLst>
              <a:ext uri="{FF2B5EF4-FFF2-40B4-BE49-F238E27FC236}">
                <a16:creationId xmlns:a16="http://schemas.microsoft.com/office/drawing/2014/main" id="{16E99478-03E9-4F3D-8FDC-621238D7D69C}"/>
              </a:ext>
            </a:extLst>
          </p:cNvPr>
          <p:cNvSpPr txBox="1"/>
          <p:nvPr/>
        </p:nvSpPr>
        <p:spPr>
          <a:xfrm>
            <a:off x="6096000" y="838739"/>
            <a:ext cx="548640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a:latin typeface="Calibri"/>
                <a:cs typeface="Calibri"/>
              </a:rPr>
              <a:t>There are two types of frames when trying to create a set, Hollywood set and Broadway set. The example I have shown on this page is of a Hollywood set, however the support beams of the different sections of the frame remain the same across both styles.</a:t>
            </a:r>
          </a:p>
        </p:txBody>
      </p:sp>
    </p:spTree>
    <p:extLst>
      <p:ext uri="{BB962C8B-B14F-4D97-AF65-F5344CB8AC3E}">
        <p14:creationId xmlns:p14="http://schemas.microsoft.com/office/powerpoint/2010/main" val="1005967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6CA09F6-3AA4-4DFB-92C2-15B3F1650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164F4-78D4-45A1-B7C5-ED409B6B3582}"/>
              </a:ext>
            </a:extLst>
          </p:cNvPr>
          <p:cNvSpPr>
            <a:spLocks noGrp="1"/>
          </p:cNvSpPr>
          <p:nvPr>
            <p:ph type="title"/>
          </p:nvPr>
        </p:nvSpPr>
        <p:spPr>
          <a:xfrm>
            <a:off x="4523088" y="365125"/>
            <a:ext cx="6986015" cy="1776484"/>
          </a:xfrm>
        </p:spPr>
        <p:txBody>
          <a:bodyPr vert="horz" lIns="91440" tIns="45720" rIns="91440" bIns="45720" rtlCol="0" anchor="b">
            <a:normAutofit/>
          </a:bodyPr>
          <a:lstStyle/>
          <a:p>
            <a:r>
              <a:rPr lang="en-US"/>
              <a:t>Set boards - Hollywood</a:t>
            </a:r>
          </a:p>
        </p:txBody>
      </p:sp>
      <p:pic>
        <p:nvPicPr>
          <p:cNvPr id="6" name="Picture 6">
            <a:extLst>
              <a:ext uri="{FF2B5EF4-FFF2-40B4-BE49-F238E27FC236}">
                <a16:creationId xmlns:a16="http://schemas.microsoft.com/office/drawing/2014/main" id="{499E2DEF-A4F1-4D28-8DA1-E208FE9C297D}"/>
              </a:ext>
            </a:extLst>
          </p:cNvPr>
          <p:cNvPicPr>
            <a:picLocks noChangeAspect="1"/>
          </p:cNvPicPr>
          <p:nvPr/>
        </p:nvPicPr>
        <p:blipFill rotWithShape="1">
          <a:blip r:embed="rId2"/>
          <a:srcRect l="11407" t="14286" r="12547" b="8163"/>
          <a:stretch/>
        </p:blipFill>
        <p:spPr>
          <a:xfrm rot="-5400000">
            <a:off x="1075950" y="-59534"/>
            <a:ext cx="1993433" cy="2636483"/>
          </a:xfrm>
          <a:prstGeom prst="rect">
            <a:avLst/>
          </a:prstGeom>
        </p:spPr>
      </p:pic>
      <p:sp>
        <p:nvSpPr>
          <p:cNvPr id="26" name="sketchy rule">
            <a:extLst>
              <a:ext uri="{FF2B5EF4-FFF2-40B4-BE49-F238E27FC236}">
                <a16:creationId xmlns:a16="http://schemas.microsoft.com/office/drawing/2014/main" id="{E0787460-62AF-47DB-8E74-8598B9833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3088" y="2309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84891"/>
          </a:solidFill>
          <a:ln w="38100" cap="rnd">
            <a:solidFill>
              <a:srgbClr val="C8489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person&#10;&#10;Description automatically generated">
            <a:extLst>
              <a:ext uri="{FF2B5EF4-FFF2-40B4-BE49-F238E27FC236}">
                <a16:creationId xmlns:a16="http://schemas.microsoft.com/office/drawing/2014/main" id="{6DE6DE5E-46EB-46F9-8A23-88572D78CE3A}"/>
              </a:ext>
            </a:extLst>
          </p:cNvPr>
          <p:cNvPicPr>
            <a:picLocks noChangeAspect="1"/>
          </p:cNvPicPr>
          <p:nvPr/>
        </p:nvPicPr>
        <p:blipFill rotWithShape="1">
          <a:blip r:embed="rId3"/>
          <a:srcRect t="4336" r="-1" b="13173"/>
          <a:stretch/>
        </p:blipFill>
        <p:spPr>
          <a:xfrm>
            <a:off x="430137" y="2421918"/>
            <a:ext cx="3232869" cy="1993433"/>
          </a:xfrm>
          <a:prstGeom prst="rect">
            <a:avLst/>
          </a:prstGeom>
        </p:spPr>
      </p:pic>
      <p:pic>
        <p:nvPicPr>
          <p:cNvPr id="5" name="Picture 5" descr="A picture containing person&#10;&#10;Description automatically generated">
            <a:extLst>
              <a:ext uri="{FF2B5EF4-FFF2-40B4-BE49-F238E27FC236}">
                <a16:creationId xmlns:a16="http://schemas.microsoft.com/office/drawing/2014/main" id="{87D6D2B4-E30E-4E9F-91A7-C27E890152A1}"/>
              </a:ext>
            </a:extLst>
          </p:cNvPr>
          <p:cNvPicPr>
            <a:picLocks noChangeAspect="1"/>
          </p:cNvPicPr>
          <p:nvPr/>
        </p:nvPicPr>
        <p:blipFill rotWithShape="1">
          <a:blip r:embed="rId4"/>
          <a:srcRect t="11704" r="1" b="10894"/>
          <a:stretch/>
        </p:blipFill>
        <p:spPr>
          <a:xfrm>
            <a:off x="749988" y="4581846"/>
            <a:ext cx="2645360" cy="1993434"/>
          </a:xfrm>
          <a:prstGeom prst="rect">
            <a:avLst/>
          </a:prstGeom>
        </p:spPr>
      </p:pic>
      <p:sp>
        <p:nvSpPr>
          <p:cNvPr id="3" name="Content Placeholder 2">
            <a:extLst>
              <a:ext uri="{FF2B5EF4-FFF2-40B4-BE49-F238E27FC236}">
                <a16:creationId xmlns:a16="http://schemas.microsoft.com/office/drawing/2014/main" id="{B3783161-BE0C-4287-99A4-58FE2A19578C}"/>
              </a:ext>
            </a:extLst>
          </p:cNvPr>
          <p:cNvSpPr>
            <a:spLocks noGrp="1"/>
          </p:cNvSpPr>
          <p:nvPr>
            <p:ph idx="1"/>
          </p:nvPr>
        </p:nvSpPr>
        <p:spPr>
          <a:xfrm>
            <a:off x="4523087" y="2504819"/>
            <a:ext cx="6986016" cy="3672144"/>
          </a:xfrm>
        </p:spPr>
        <p:txBody>
          <a:bodyPr vert="horz" lIns="91440" tIns="45720" rIns="91440" bIns="45720" rtlCol="0" anchor="t">
            <a:normAutofit fontScale="77500" lnSpcReduction="20000"/>
          </a:bodyPr>
          <a:lstStyle/>
          <a:p>
            <a:pPr marL="0" indent="0">
              <a:buNone/>
            </a:pPr>
            <a:r>
              <a:rPr lang="en-US">
                <a:latin typeface="Calibri"/>
                <a:cs typeface="Calibri"/>
              </a:rPr>
              <a:t>Hollywood set boards are used within films and TV to create the walls of the set. To create this, we used wood glue, 3" x 1" timber, 4' plywood, staples and screws. These types of frames have the face edge facing forward, this creates a sturdier frame. During film productions they don't need to worry about the depth of the frame due to the big spaces they work in, therefore they can afford to give the space to the frame. Each joint on the wood has a generous amount of wood glue on it to make sure that the joint will be more secure, even though it is screwed</a:t>
            </a:r>
            <a:r>
              <a:rPr lang="en-US"/>
              <a:t>. </a:t>
            </a:r>
          </a:p>
        </p:txBody>
      </p:sp>
    </p:spTree>
    <p:extLst>
      <p:ext uri="{BB962C8B-B14F-4D97-AF65-F5344CB8AC3E}">
        <p14:creationId xmlns:p14="http://schemas.microsoft.com/office/powerpoint/2010/main" val="379847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336EA17-D006-440D-AAA6-B6D37E78F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51AB9-29FD-48AA-8E7A-0411A75A4EB4}"/>
              </a:ext>
            </a:extLst>
          </p:cNvPr>
          <p:cNvSpPr>
            <a:spLocks noGrp="1"/>
          </p:cNvSpPr>
          <p:nvPr>
            <p:ph type="title"/>
          </p:nvPr>
        </p:nvSpPr>
        <p:spPr>
          <a:xfrm>
            <a:off x="629329" y="481728"/>
            <a:ext cx="3187412" cy="1755645"/>
          </a:xfrm>
        </p:spPr>
        <p:txBody>
          <a:bodyPr anchor="b">
            <a:normAutofit/>
          </a:bodyPr>
          <a:lstStyle/>
          <a:p>
            <a:r>
              <a:rPr lang="en-GB" sz="4600"/>
              <a:t>Set boards - Broadway </a:t>
            </a:r>
          </a:p>
        </p:txBody>
      </p:sp>
      <p:sp>
        <p:nvSpPr>
          <p:cNvPr id="16"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328" y="2475119"/>
            <a:ext cx="3229488" cy="45719"/>
          </a:xfrm>
          <a:custGeom>
            <a:avLst/>
            <a:gdLst>
              <a:gd name="connsiteX0" fmla="*/ 0 w 3229488"/>
              <a:gd name="connsiteY0" fmla="*/ 0 h 45719"/>
              <a:gd name="connsiteX1" fmla="*/ 613603 w 3229488"/>
              <a:gd name="connsiteY1" fmla="*/ 0 h 45719"/>
              <a:gd name="connsiteX2" fmla="*/ 1259500 w 3229488"/>
              <a:gd name="connsiteY2" fmla="*/ 0 h 45719"/>
              <a:gd name="connsiteX3" fmla="*/ 1937693 w 3229488"/>
              <a:gd name="connsiteY3" fmla="*/ 0 h 45719"/>
              <a:gd name="connsiteX4" fmla="*/ 2615885 w 3229488"/>
              <a:gd name="connsiteY4" fmla="*/ 0 h 45719"/>
              <a:gd name="connsiteX5" fmla="*/ 3229488 w 3229488"/>
              <a:gd name="connsiteY5" fmla="*/ 0 h 45719"/>
              <a:gd name="connsiteX6" fmla="*/ 3229488 w 3229488"/>
              <a:gd name="connsiteY6" fmla="*/ 45719 h 45719"/>
              <a:gd name="connsiteX7" fmla="*/ 2519001 w 3229488"/>
              <a:gd name="connsiteY7" fmla="*/ 45719 h 45719"/>
              <a:gd name="connsiteX8" fmla="*/ 1808513 w 3229488"/>
              <a:gd name="connsiteY8" fmla="*/ 45719 h 45719"/>
              <a:gd name="connsiteX9" fmla="*/ 1162616 w 3229488"/>
              <a:gd name="connsiteY9" fmla="*/ 45719 h 45719"/>
              <a:gd name="connsiteX10" fmla="*/ 0 w 3229488"/>
              <a:gd name="connsiteY10" fmla="*/ 45719 h 45719"/>
              <a:gd name="connsiteX11" fmla="*/ 0 w 3229488"/>
              <a:gd name="connsiteY11" fmla="*/ 0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9488" h="45719" fill="none" extrusionOk="0">
                <a:moveTo>
                  <a:pt x="0" y="0"/>
                </a:moveTo>
                <a:cubicBezTo>
                  <a:pt x="254656" y="4015"/>
                  <a:pt x="417019" y="-28519"/>
                  <a:pt x="613603" y="0"/>
                </a:cubicBezTo>
                <a:cubicBezTo>
                  <a:pt x="810187" y="28519"/>
                  <a:pt x="1012406" y="10209"/>
                  <a:pt x="1259500" y="0"/>
                </a:cubicBezTo>
                <a:cubicBezTo>
                  <a:pt x="1506594" y="-10209"/>
                  <a:pt x="1636218" y="30459"/>
                  <a:pt x="1937693" y="0"/>
                </a:cubicBezTo>
                <a:cubicBezTo>
                  <a:pt x="2239168" y="-30459"/>
                  <a:pt x="2381713" y="10847"/>
                  <a:pt x="2615885" y="0"/>
                </a:cubicBezTo>
                <a:cubicBezTo>
                  <a:pt x="2850057" y="-10847"/>
                  <a:pt x="3032590" y="-6393"/>
                  <a:pt x="3229488" y="0"/>
                </a:cubicBezTo>
                <a:cubicBezTo>
                  <a:pt x="3230227" y="16299"/>
                  <a:pt x="3229900" y="28009"/>
                  <a:pt x="3229488" y="45719"/>
                </a:cubicBezTo>
                <a:cubicBezTo>
                  <a:pt x="3034876" y="14395"/>
                  <a:pt x="2727100" y="28812"/>
                  <a:pt x="2519001" y="45719"/>
                </a:cubicBezTo>
                <a:cubicBezTo>
                  <a:pt x="2310902" y="62626"/>
                  <a:pt x="2051229" y="29169"/>
                  <a:pt x="1808513" y="45719"/>
                </a:cubicBezTo>
                <a:cubicBezTo>
                  <a:pt x="1565797" y="62269"/>
                  <a:pt x="1398107" y="28987"/>
                  <a:pt x="1162616" y="45719"/>
                </a:cubicBezTo>
                <a:cubicBezTo>
                  <a:pt x="927125" y="62451"/>
                  <a:pt x="455880" y="-8169"/>
                  <a:pt x="0" y="45719"/>
                </a:cubicBezTo>
                <a:cubicBezTo>
                  <a:pt x="-1982" y="33971"/>
                  <a:pt x="2267" y="21893"/>
                  <a:pt x="0" y="0"/>
                </a:cubicBezTo>
                <a:close/>
              </a:path>
              <a:path w="3229488" h="45719" stroke="0" extrusionOk="0">
                <a:moveTo>
                  <a:pt x="0" y="0"/>
                </a:moveTo>
                <a:cubicBezTo>
                  <a:pt x="164247" y="-6083"/>
                  <a:pt x="388831" y="1468"/>
                  <a:pt x="613603" y="0"/>
                </a:cubicBezTo>
                <a:cubicBezTo>
                  <a:pt x="838375" y="-1468"/>
                  <a:pt x="1041331" y="1987"/>
                  <a:pt x="1162616" y="0"/>
                </a:cubicBezTo>
                <a:cubicBezTo>
                  <a:pt x="1283901" y="-1987"/>
                  <a:pt x="1623934" y="4865"/>
                  <a:pt x="1873103" y="0"/>
                </a:cubicBezTo>
                <a:cubicBezTo>
                  <a:pt x="2122272" y="-4865"/>
                  <a:pt x="2208167" y="-17559"/>
                  <a:pt x="2486706" y="0"/>
                </a:cubicBezTo>
                <a:cubicBezTo>
                  <a:pt x="2765245" y="17559"/>
                  <a:pt x="2980062" y="7956"/>
                  <a:pt x="3229488" y="0"/>
                </a:cubicBezTo>
                <a:cubicBezTo>
                  <a:pt x="3228741" y="21919"/>
                  <a:pt x="3227572" y="23392"/>
                  <a:pt x="3229488" y="45719"/>
                </a:cubicBezTo>
                <a:cubicBezTo>
                  <a:pt x="2919837" y="32049"/>
                  <a:pt x="2832225" y="58197"/>
                  <a:pt x="2583590" y="45719"/>
                </a:cubicBezTo>
                <a:cubicBezTo>
                  <a:pt x="2334955" y="33241"/>
                  <a:pt x="2084234" y="53219"/>
                  <a:pt x="1873103" y="45719"/>
                </a:cubicBezTo>
                <a:cubicBezTo>
                  <a:pt x="1661972" y="38219"/>
                  <a:pt x="1506179" y="52509"/>
                  <a:pt x="1324090" y="45719"/>
                </a:cubicBezTo>
                <a:cubicBezTo>
                  <a:pt x="1142001" y="38929"/>
                  <a:pt x="872052" y="77273"/>
                  <a:pt x="678192" y="45719"/>
                </a:cubicBezTo>
                <a:cubicBezTo>
                  <a:pt x="484332" y="14165"/>
                  <a:pt x="238464" y="67915"/>
                  <a:pt x="0" y="45719"/>
                </a:cubicBezTo>
                <a:cubicBezTo>
                  <a:pt x="1516" y="26330"/>
                  <a:pt x="-332" y="19311"/>
                  <a:pt x="0" y="0"/>
                </a:cubicBezTo>
                <a:close/>
              </a:path>
            </a:pathLst>
          </a:custGeom>
          <a:solidFill>
            <a:srgbClr val="C84891"/>
          </a:solidFill>
          <a:ln w="38100" cap="rnd">
            <a:solidFill>
              <a:srgbClr val="C8489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18FB0E51-8037-425E-8A0B-28085598CA7A}"/>
              </a:ext>
            </a:extLst>
          </p:cNvPr>
          <p:cNvSpPr>
            <a:spLocks noGrp="1"/>
          </p:cNvSpPr>
          <p:nvPr>
            <p:ph idx="1"/>
          </p:nvPr>
        </p:nvSpPr>
        <p:spPr>
          <a:xfrm>
            <a:off x="169415" y="2758584"/>
            <a:ext cx="4757562" cy="3875229"/>
          </a:xfrm>
        </p:spPr>
        <p:txBody>
          <a:bodyPr vert="horz" lIns="91440" tIns="45720" rIns="91440" bIns="45720" rtlCol="0" anchor="t">
            <a:normAutofit fontScale="85000" lnSpcReduction="10000"/>
          </a:bodyPr>
          <a:lstStyle/>
          <a:p>
            <a:pPr marL="0" indent="0">
              <a:buNone/>
            </a:pPr>
            <a:r>
              <a:rPr lang="en-US" sz="2400">
                <a:latin typeface="Calibri"/>
                <a:cs typeface="Calibri"/>
              </a:rPr>
              <a:t>This type of frame is used within theatre. This type of frame isn't as deep as the Hollywood board because it needs to be portable so that the theatre company can bring the set along with them when they move to a new location. For the joints on this frame, we used wood glue and wiggle pins (corrugated fasteners). To ensure that the joins remained stable, we also added some ply board and secured with staples and glue. This would make sure that the joints don't come apart.</a:t>
            </a:r>
          </a:p>
        </p:txBody>
      </p:sp>
      <p:pic>
        <p:nvPicPr>
          <p:cNvPr id="7" name="Picture 7" descr="A picture containing building&#10;&#10;Description automatically generated">
            <a:extLst>
              <a:ext uri="{FF2B5EF4-FFF2-40B4-BE49-F238E27FC236}">
                <a16:creationId xmlns:a16="http://schemas.microsoft.com/office/drawing/2014/main" id="{EDD689B9-ADD1-4948-900C-A72A7366C3AF}"/>
              </a:ext>
            </a:extLst>
          </p:cNvPr>
          <p:cNvPicPr>
            <a:picLocks noChangeAspect="1"/>
          </p:cNvPicPr>
          <p:nvPr/>
        </p:nvPicPr>
        <p:blipFill rotWithShape="1">
          <a:blip r:embed="rId2"/>
          <a:srcRect l="14815" t="-1294" r="22716" b="22"/>
          <a:stretch/>
        </p:blipFill>
        <p:spPr>
          <a:xfrm>
            <a:off x="5050239" y="508781"/>
            <a:ext cx="2635123" cy="5714987"/>
          </a:xfrm>
          <a:custGeom>
            <a:avLst/>
            <a:gdLst/>
            <a:ahLst/>
            <a:cxnLst/>
            <a:rect l="l" t="t" r="r" b="b"/>
            <a:pathLst>
              <a:path w="3241575" h="5643319">
                <a:moveTo>
                  <a:pt x="1452318" y="1705"/>
                </a:moveTo>
                <a:cubicBezTo>
                  <a:pt x="1541545" y="4999"/>
                  <a:pt x="1630633" y="13067"/>
                  <a:pt x="1719282" y="25899"/>
                </a:cubicBezTo>
                <a:cubicBezTo>
                  <a:pt x="1852168" y="47271"/>
                  <a:pt x="1986181" y="34049"/>
                  <a:pt x="2119710" y="24994"/>
                </a:cubicBezTo>
                <a:cubicBezTo>
                  <a:pt x="2281359" y="13946"/>
                  <a:pt x="2442848" y="7969"/>
                  <a:pt x="2604818" y="26081"/>
                </a:cubicBezTo>
                <a:cubicBezTo>
                  <a:pt x="2720029" y="39120"/>
                  <a:pt x="2835882" y="26986"/>
                  <a:pt x="2951416" y="19741"/>
                </a:cubicBezTo>
                <a:cubicBezTo>
                  <a:pt x="3011705" y="15033"/>
                  <a:pt x="3072106" y="12678"/>
                  <a:pt x="3132508" y="12678"/>
                </a:cubicBezTo>
                <a:lnTo>
                  <a:pt x="3218574" y="16035"/>
                </a:lnTo>
                <a:lnTo>
                  <a:pt x="3208732" y="210106"/>
                </a:lnTo>
                <a:cubicBezTo>
                  <a:pt x="3207732" y="293360"/>
                  <a:pt x="3210490" y="376586"/>
                  <a:pt x="3218611" y="459704"/>
                </a:cubicBezTo>
                <a:cubicBezTo>
                  <a:pt x="3231557" y="612794"/>
                  <a:pt x="3233424" y="766485"/>
                  <a:pt x="3224188" y="919795"/>
                </a:cubicBezTo>
                <a:cubicBezTo>
                  <a:pt x="3217763" y="1058324"/>
                  <a:pt x="3202004" y="1196634"/>
                  <a:pt x="3215459" y="1335491"/>
                </a:cubicBezTo>
                <a:cubicBezTo>
                  <a:pt x="3220066" y="1383267"/>
                  <a:pt x="3231217" y="1430170"/>
                  <a:pt x="3233763" y="1478274"/>
                </a:cubicBezTo>
                <a:cubicBezTo>
                  <a:pt x="3245885" y="1703629"/>
                  <a:pt x="3227702" y="1928221"/>
                  <a:pt x="3212793" y="2152812"/>
                </a:cubicBezTo>
                <a:cubicBezTo>
                  <a:pt x="3207338" y="2234621"/>
                  <a:pt x="3200671" y="2316429"/>
                  <a:pt x="3215581" y="2398238"/>
                </a:cubicBezTo>
                <a:cubicBezTo>
                  <a:pt x="3227399" y="2467273"/>
                  <a:pt x="3229836" y="2537345"/>
                  <a:pt x="3222854" y="2606904"/>
                </a:cubicBezTo>
                <a:cubicBezTo>
                  <a:pt x="3215871" y="2668510"/>
                  <a:pt x="3214211" y="2730500"/>
                  <a:pt x="3217884" y="2792336"/>
                </a:cubicBezTo>
                <a:cubicBezTo>
                  <a:pt x="3233036" y="2960317"/>
                  <a:pt x="3241400" y="3128406"/>
                  <a:pt x="3241279" y="3296822"/>
                </a:cubicBezTo>
                <a:cubicBezTo>
                  <a:pt x="3242757" y="3365748"/>
                  <a:pt x="3238709" y="3434686"/>
                  <a:pt x="3229157" y="3503089"/>
                </a:cubicBezTo>
                <a:cubicBezTo>
                  <a:pt x="3213035" y="3601259"/>
                  <a:pt x="3200913" y="3700411"/>
                  <a:pt x="3210974" y="3800108"/>
                </a:cubicBezTo>
                <a:cubicBezTo>
                  <a:pt x="3218005" y="3868827"/>
                  <a:pt x="3222127" y="3937437"/>
                  <a:pt x="3221884" y="4006483"/>
                </a:cubicBezTo>
                <a:cubicBezTo>
                  <a:pt x="3221884" y="4165193"/>
                  <a:pt x="3220430" y="4324009"/>
                  <a:pt x="3223460" y="4482719"/>
                </a:cubicBezTo>
                <a:cubicBezTo>
                  <a:pt x="3226127" y="4623974"/>
                  <a:pt x="3231945" y="4764685"/>
                  <a:pt x="3217278" y="4906050"/>
                </a:cubicBezTo>
                <a:cubicBezTo>
                  <a:pt x="3195701" y="5114716"/>
                  <a:pt x="3202611" y="5324473"/>
                  <a:pt x="3205156" y="5533793"/>
                </a:cubicBezTo>
                <a:lnTo>
                  <a:pt x="3209885" y="5626068"/>
                </a:lnTo>
                <a:lnTo>
                  <a:pt x="3158221" y="5633199"/>
                </a:lnTo>
                <a:cubicBezTo>
                  <a:pt x="3076928" y="5639219"/>
                  <a:pt x="2995174" y="5637064"/>
                  <a:pt x="2914397" y="5626758"/>
                </a:cubicBezTo>
                <a:cubicBezTo>
                  <a:pt x="2820597" y="5616898"/>
                  <a:pt x="2726222" y="5632936"/>
                  <a:pt x="2632708" y="5619791"/>
                </a:cubicBezTo>
                <a:cubicBezTo>
                  <a:pt x="2557396" y="5610456"/>
                  <a:pt x="2481079" y="5610102"/>
                  <a:pt x="2405665" y="5618738"/>
                </a:cubicBezTo>
                <a:cubicBezTo>
                  <a:pt x="2263099" y="5634275"/>
                  <a:pt x="2118971" y="5633304"/>
                  <a:pt x="1976678" y="5615847"/>
                </a:cubicBezTo>
                <a:cubicBezTo>
                  <a:pt x="1893634" y="5605068"/>
                  <a:pt x="1808154" y="5598890"/>
                  <a:pt x="1726687" y="5618213"/>
                </a:cubicBezTo>
                <a:cubicBezTo>
                  <a:pt x="1535213" y="5663696"/>
                  <a:pt x="1343453" y="5637142"/>
                  <a:pt x="1152983" y="5618213"/>
                </a:cubicBezTo>
                <a:cubicBezTo>
                  <a:pt x="1050693" y="5606711"/>
                  <a:pt x="947268" y="5606447"/>
                  <a:pt x="844906" y="5617423"/>
                </a:cubicBezTo>
                <a:cubicBezTo>
                  <a:pt x="693720" y="5636905"/>
                  <a:pt x="540624" y="5640665"/>
                  <a:pt x="388523" y="5628598"/>
                </a:cubicBezTo>
                <a:cubicBezTo>
                  <a:pt x="295260" y="5620416"/>
                  <a:pt x="201836" y="5612307"/>
                  <a:pt x="108069" y="5614309"/>
                </a:cubicBezTo>
                <a:lnTo>
                  <a:pt x="21707" y="5619593"/>
                </a:lnTo>
                <a:lnTo>
                  <a:pt x="8433" y="5550261"/>
                </a:lnTo>
                <a:cubicBezTo>
                  <a:pt x="-5099" y="5453336"/>
                  <a:pt x="-3041" y="5356149"/>
                  <a:pt x="19693" y="5258538"/>
                </a:cubicBezTo>
                <a:cubicBezTo>
                  <a:pt x="48311" y="5137581"/>
                  <a:pt x="46914" y="5010960"/>
                  <a:pt x="15637" y="4890727"/>
                </a:cubicBezTo>
                <a:cubicBezTo>
                  <a:pt x="8714" y="4859597"/>
                  <a:pt x="4478" y="4827879"/>
                  <a:pt x="2986" y="4795961"/>
                </a:cubicBezTo>
                <a:cubicBezTo>
                  <a:pt x="-6442" y="4679442"/>
                  <a:pt x="9430" y="4564548"/>
                  <a:pt x="22676" y="4449404"/>
                </a:cubicBezTo>
                <a:cubicBezTo>
                  <a:pt x="31508" y="4376017"/>
                  <a:pt x="44993" y="4301879"/>
                  <a:pt x="22676" y="4229243"/>
                </a:cubicBezTo>
                <a:cubicBezTo>
                  <a:pt x="7389" y="4178622"/>
                  <a:pt x="3989" y="4124888"/>
                  <a:pt x="12773" y="4072592"/>
                </a:cubicBezTo>
                <a:cubicBezTo>
                  <a:pt x="27582" y="3979777"/>
                  <a:pt x="30672" y="3885324"/>
                  <a:pt x="21961" y="3791671"/>
                </a:cubicBezTo>
                <a:cubicBezTo>
                  <a:pt x="16209" y="3729923"/>
                  <a:pt x="17092" y="3667687"/>
                  <a:pt x="24587" y="3606139"/>
                </a:cubicBezTo>
                <a:cubicBezTo>
                  <a:pt x="34491" y="3523376"/>
                  <a:pt x="49886" y="3439111"/>
                  <a:pt x="31150" y="3356099"/>
                </a:cubicBezTo>
                <a:cubicBezTo>
                  <a:pt x="1315" y="3224201"/>
                  <a:pt x="7282" y="3092429"/>
                  <a:pt x="19217" y="2959533"/>
                </a:cubicBezTo>
                <a:cubicBezTo>
                  <a:pt x="28167" y="2860641"/>
                  <a:pt x="38071" y="2760625"/>
                  <a:pt x="20171" y="2660608"/>
                </a:cubicBezTo>
                <a:cubicBezTo>
                  <a:pt x="12474" y="2614201"/>
                  <a:pt x="12474" y="2566743"/>
                  <a:pt x="20171" y="2520335"/>
                </a:cubicBezTo>
                <a:cubicBezTo>
                  <a:pt x="29479" y="2457825"/>
                  <a:pt x="38310" y="2395939"/>
                  <a:pt x="26376" y="2332804"/>
                </a:cubicBezTo>
                <a:cubicBezTo>
                  <a:pt x="21126" y="2305300"/>
                  <a:pt x="17188" y="2277545"/>
                  <a:pt x="14442" y="2249790"/>
                </a:cubicBezTo>
                <a:cubicBezTo>
                  <a:pt x="8976" y="2178929"/>
                  <a:pt x="10934" y="2107667"/>
                  <a:pt x="20289" y="2037255"/>
                </a:cubicBezTo>
                <a:cubicBezTo>
                  <a:pt x="29241" y="1955492"/>
                  <a:pt x="14681" y="1873228"/>
                  <a:pt x="26615" y="1791714"/>
                </a:cubicBezTo>
                <a:cubicBezTo>
                  <a:pt x="35088" y="1726067"/>
                  <a:pt x="35410" y="1659542"/>
                  <a:pt x="27570" y="1593806"/>
                </a:cubicBezTo>
                <a:cubicBezTo>
                  <a:pt x="13464" y="1469536"/>
                  <a:pt x="14346" y="1343902"/>
                  <a:pt x="30195" y="1219870"/>
                </a:cubicBezTo>
                <a:cubicBezTo>
                  <a:pt x="39981" y="1147482"/>
                  <a:pt x="45590" y="1072971"/>
                  <a:pt x="28047" y="1001958"/>
                </a:cubicBezTo>
                <a:cubicBezTo>
                  <a:pt x="-13245" y="835056"/>
                  <a:pt x="10863" y="667904"/>
                  <a:pt x="28047" y="501876"/>
                </a:cubicBezTo>
                <a:cubicBezTo>
                  <a:pt x="38489" y="412712"/>
                  <a:pt x="38728" y="322559"/>
                  <a:pt x="28763" y="233333"/>
                </a:cubicBezTo>
                <a:cubicBezTo>
                  <a:pt x="19920" y="167440"/>
                  <a:pt x="14645" y="101131"/>
                  <a:pt x="12951" y="34723"/>
                </a:cubicBezTo>
                <a:lnTo>
                  <a:pt x="12960" y="34421"/>
                </a:lnTo>
                <a:lnTo>
                  <a:pt x="85917" y="35498"/>
                </a:lnTo>
                <a:cubicBezTo>
                  <a:pt x="452119" y="20647"/>
                  <a:pt x="818481" y="25537"/>
                  <a:pt x="1184522" y="6157"/>
                </a:cubicBezTo>
                <a:cubicBezTo>
                  <a:pt x="1273726" y="-109"/>
                  <a:pt x="1363092" y="-1590"/>
                  <a:pt x="1452318" y="1705"/>
                </a:cubicBezTo>
                <a:close/>
              </a:path>
            </a:pathLst>
          </a:custGeom>
        </p:spPr>
      </p:pic>
      <p:pic>
        <p:nvPicPr>
          <p:cNvPr id="5" name="Picture 5">
            <a:extLst>
              <a:ext uri="{FF2B5EF4-FFF2-40B4-BE49-F238E27FC236}">
                <a16:creationId xmlns:a16="http://schemas.microsoft.com/office/drawing/2014/main" id="{665EC6AE-59E7-4E2B-AE10-64AE7A955510}"/>
              </a:ext>
            </a:extLst>
          </p:cNvPr>
          <p:cNvPicPr>
            <a:picLocks noChangeAspect="1"/>
          </p:cNvPicPr>
          <p:nvPr/>
        </p:nvPicPr>
        <p:blipFill rotWithShape="1">
          <a:blip r:embed="rId3"/>
          <a:srcRect l="10458" r="35114" b="3"/>
          <a:stretch/>
        </p:blipFill>
        <p:spPr>
          <a:xfrm>
            <a:off x="7829947" y="504134"/>
            <a:ext cx="1999900" cy="2746522"/>
          </a:xfrm>
          <a:custGeom>
            <a:avLst/>
            <a:gdLst/>
            <a:ahLst/>
            <a:cxnLst/>
            <a:rect l="l" t="t" r="r" b="b"/>
            <a:pathLst>
              <a:path w="1999900" h="2746522">
                <a:moveTo>
                  <a:pt x="334849" y="466"/>
                </a:moveTo>
                <a:cubicBezTo>
                  <a:pt x="431261" y="-2123"/>
                  <a:pt x="527671" y="6570"/>
                  <a:pt x="624083" y="14856"/>
                </a:cubicBezTo>
                <a:cubicBezTo>
                  <a:pt x="850328" y="34596"/>
                  <a:pt x="1076412" y="25722"/>
                  <a:pt x="1302174" y="11233"/>
                </a:cubicBezTo>
                <a:cubicBezTo>
                  <a:pt x="1457606" y="1960"/>
                  <a:pt x="1613453" y="7050"/>
                  <a:pt x="1768161" y="26446"/>
                </a:cubicBezTo>
                <a:lnTo>
                  <a:pt x="1822372" y="29701"/>
                </a:lnTo>
                <a:lnTo>
                  <a:pt x="1852580" y="33914"/>
                </a:lnTo>
                <a:lnTo>
                  <a:pt x="1972294" y="38913"/>
                </a:lnTo>
                <a:lnTo>
                  <a:pt x="1978865" y="140572"/>
                </a:lnTo>
                <a:cubicBezTo>
                  <a:pt x="1997956" y="381081"/>
                  <a:pt x="1999320" y="622628"/>
                  <a:pt x="1982955" y="863331"/>
                </a:cubicBezTo>
                <a:cubicBezTo>
                  <a:pt x="1971303" y="1041639"/>
                  <a:pt x="1962626" y="1220314"/>
                  <a:pt x="1973039" y="1399232"/>
                </a:cubicBezTo>
                <a:cubicBezTo>
                  <a:pt x="1977130" y="1467746"/>
                  <a:pt x="1994981" y="1534551"/>
                  <a:pt x="1996965" y="1602821"/>
                </a:cubicBezTo>
                <a:cubicBezTo>
                  <a:pt x="2002666" y="1795137"/>
                  <a:pt x="2000063" y="1987404"/>
                  <a:pt x="1989154" y="2179634"/>
                </a:cubicBezTo>
                <a:cubicBezTo>
                  <a:pt x="1980321" y="2333975"/>
                  <a:pt x="1970095" y="2488316"/>
                  <a:pt x="1974790" y="2642810"/>
                </a:cubicBezTo>
                <a:lnTo>
                  <a:pt x="1979182" y="2708873"/>
                </a:lnTo>
                <a:lnTo>
                  <a:pt x="1923481" y="2707019"/>
                </a:lnTo>
                <a:cubicBezTo>
                  <a:pt x="1884431" y="2707634"/>
                  <a:pt x="1845380" y="2711474"/>
                  <a:pt x="1806329" y="2714930"/>
                </a:cubicBezTo>
                <a:cubicBezTo>
                  <a:pt x="1591916" y="2733821"/>
                  <a:pt x="1377502" y="2756860"/>
                  <a:pt x="1162360" y="2741500"/>
                </a:cubicBezTo>
                <a:cubicBezTo>
                  <a:pt x="1116436" y="2738275"/>
                  <a:pt x="1071658" y="2724146"/>
                  <a:pt x="1026048" y="2718308"/>
                </a:cubicBezTo>
                <a:cubicBezTo>
                  <a:pt x="893483" y="2701259"/>
                  <a:pt x="761441" y="2721228"/>
                  <a:pt x="629190" y="2729368"/>
                </a:cubicBezTo>
                <a:cubicBezTo>
                  <a:pt x="482828" y="2741070"/>
                  <a:pt x="336102" y="2738706"/>
                  <a:pt x="189949" y="2722302"/>
                </a:cubicBezTo>
                <a:cubicBezTo>
                  <a:pt x="150274" y="2717156"/>
                  <a:pt x="110572" y="2713711"/>
                  <a:pt x="70854" y="2711709"/>
                </a:cubicBezTo>
                <a:lnTo>
                  <a:pt x="13196" y="2710778"/>
                </a:lnTo>
                <a:lnTo>
                  <a:pt x="13214" y="2710300"/>
                </a:lnTo>
                <a:cubicBezTo>
                  <a:pt x="18062" y="2631872"/>
                  <a:pt x="26184" y="2553227"/>
                  <a:pt x="17457" y="2475019"/>
                </a:cubicBezTo>
                <a:cubicBezTo>
                  <a:pt x="5335" y="2365069"/>
                  <a:pt x="9335" y="2255445"/>
                  <a:pt x="16729" y="2145712"/>
                </a:cubicBezTo>
                <a:cubicBezTo>
                  <a:pt x="22790" y="2055069"/>
                  <a:pt x="31640" y="1964097"/>
                  <a:pt x="17335" y="1873890"/>
                </a:cubicBezTo>
                <a:cubicBezTo>
                  <a:pt x="159" y="1753534"/>
                  <a:pt x="-4267" y="1631987"/>
                  <a:pt x="4122" y="1510878"/>
                </a:cubicBezTo>
                <a:cubicBezTo>
                  <a:pt x="17093" y="1262399"/>
                  <a:pt x="13820" y="1013701"/>
                  <a:pt x="23760" y="765112"/>
                </a:cubicBezTo>
                <a:cubicBezTo>
                  <a:pt x="27153" y="683085"/>
                  <a:pt x="8971" y="601495"/>
                  <a:pt x="8002" y="519686"/>
                </a:cubicBezTo>
                <a:cubicBezTo>
                  <a:pt x="6790" y="421680"/>
                  <a:pt x="11124" y="323428"/>
                  <a:pt x="14290" y="225026"/>
                </a:cubicBezTo>
                <a:lnTo>
                  <a:pt x="13790" y="17420"/>
                </a:lnTo>
                <a:lnTo>
                  <a:pt x="73151" y="19360"/>
                </a:lnTo>
                <a:cubicBezTo>
                  <a:pt x="128353" y="18242"/>
                  <a:pt x="183508" y="14203"/>
                  <a:pt x="238438" y="7249"/>
                </a:cubicBezTo>
                <a:cubicBezTo>
                  <a:pt x="270575" y="3446"/>
                  <a:pt x="302712" y="1329"/>
                  <a:pt x="334849" y="466"/>
                </a:cubicBezTo>
                <a:close/>
              </a:path>
            </a:pathLst>
          </a:custGeom>
        </p:spPr>
      </p:pic>
      <p:pic>
        <p:nvPicPr>
          <p:cNvPr id="4" name="Picture 4" descr="Diagram&#10;&#10;Description automatically generated">
            <a:extLst>
              <a:ext uri="{FF2B5EF4-FFF2-40B4-BE49-F238E27FC236}">
                <a16:creationId xmlns:a16="http://schemas.microsoft.com/office/drawing/2014/main" id="{0F88CBFC-47A6-447F-AD27-6AB968D14D2B}"/>
              </a:ext>
            </a:extLst>
          </p:cNvPr>
          <p:cNvPicPr>
            <a:picLocks noChangeAspect="1"/>
          </p:cNvPicPr>
          <p:nvPr/>
        </p:nvPicPr>
        <p:blipFill rotWithShape="1">
          <a:blip r:embed="rId4"/>
          <a:srcRect l="8239" t="-3511" r="2273"/>
          <a:stretch/>
        </p:blipFill>
        <p:spPr>
          <a:xfrm>
            <a:off x="7881926" y="3301743"/>
            <a:ext cx="4167492" cy="2845224"/>
          </a:xfrm>
          <a:custGeom>
            <a:avLst/>
            <a:gdLst/>
            <a:ahLst/>
            <a:cxnLst/>
            <a:rect l="l" t="t" r="r" b="b"/>
            <a:pathLst>
              <a:path w="1996495" h="2748816">
                <a:moveTo>
                  <a:pt x="1329723" y="18"/>
                </a:moveTo>
                <a:cubicBezTo>
                  <a:pt x="1390407" y="213"/>
                  <a:pt x="1451086" y="2007"/>
                  <a:pt x="1511764" y="4418"/>
                </a:cubicBezTo>
                <a:cubicBezTo>
                  <a:pt x="1633121" y="9240"/>
                  <a:pt x="1754478" y="16530"/>
                  <a:pt x="1875875" y="18432"/>
                </a:cubicBezTo>
                <a:lnTo>
                  <a:pt x="1983015" y="12497"/>
                </a:lnTo>
                <a:lnTo>
                  <a:pt x="1984651" y="59932"/>
                </a:lnTo>
                <a:cubicBezTo>
                  <a:pt x="1984348" y="190446"/>
                  <a:pt x="1971588" y="320405"/>
                  <a:pt x="1964131" y="450612"/>
                </a:cubicBezTo>
                <a:cubicBezTo>
                  <a:pt x="1960903" y="510162"/>
                  <a:pt x="1956061" y="570004"/>
                  <a:pt x="1955255" y="629571"/>
                </a:cubicBezTo>
                <a:cubicBezTo>
                  <a:pt x="1954447" y="689141"/>
                  <a:pt x="1957675" y="748434"/>
                  <a:pt x="1970588" y="806888"/>
                </a:cubicBezTo>
                <a:cubicBezTo>
                  <a:pt x="2002742" y="956822"/>
                  <a:pt x="1991894" y="1103541"/>
                  <a:pt x="1970588" y="1252016"/>
                </a:cubicBezTo>
                <a:cubicBezTo>
                  <a:pt x="1959870" y="1327127"/>
                  <a:pt x="1946700" y="1404726"/>
                  <a:pt x="1969942" y="1477792"/>
                </a:cubicBezTo>
                <a:cubicBezTo>
                  <a:pt x="2009456" y="1599084"/>
                  <a:pt x="1996931" y="1719354"/>
                  <a:pt x="1982855" y="1841229"/>
                </a:cubicBezTo>
                <a:cubicBezTo>
                  <a:pt x="1973817" y="1920142"/>
                  <a:pt x="1964519" y="1999932"/>
                  <a:pt x="1975107" y="2078844"/>
                </a:cubicBezTo>
                <a:cubicBezTo>
                  <a:pt x="1991249" y="2199259"/>
                  <a:pt x="1983759" y="2318797"/>
                  <a:pt x="1975882" y="2438920"/>
                </a:cubicBezTo>
                <a:cubicBezTo>
                  <a:pt x="1970718" y="2520317"/>
                  <a:pt x="1957675" y="2602737"/>
                  <a:pt x="1974591" y="2683404"/>
                </a:cubicBezTo>
                <a:lnTo>
                  <a:pt x="1979455" y="2728424"/>
                </a:lnTo>
                <a:lnTo>
                  <a:pt x="1859689" y="2725864"/>
                </a:lnTo>
                <a:cubicBezTo>
                  <a:pt x="1708171" y="2722024"/>
                  <a:pt x="1556553" y="2723867"/>
                  <a:pt x="1405035" y="2723867"/>
                </a:cubicBezTo>
                <a:cubicBezTo>
                  <a:pt x="1339118" y="2724175"/>
                  <a:pt x="1273617" y="2718952"/>
                  <a:pt x="1208012" y="2710044"/>
                </a:cubicBezTo>
                <a:cubicBezTo>
                  <a:pt x="1112834" y="2697295"/>
                  <a:pt x="1018174" y="2712654"/>
                  <a:pt x="924454" y="2733083"/>
                </a:cubicBezTo>
                <a:cubicBezTo>
                  <a:pt x="859151" y="2745185"/>
                  <a:pt x="793337" y="2750314"/>
                  <a:pt x="727534" y="2748441"/>
                </a:cubicBezTo>
                <a:cubicBezTo>
                  <a:pt x="566751" y="2748595"/>
                  <a:pt x="406279" y="2737998"/>
                  <a:pt x="245911" y="2718798"/>
                </a:cubicBezTo>
                <a:cubicBezTo>
                  <a:pt x="186877" y="2714144"/>
                  <a:pt x="127696" y="2716248"/>
                  <a:pt x="68881" y="2725095"/>
                </a:cubicBezTo>
                <a:lnTo>
                  <a:pt x="15460" y="2727411"/>
                </a:lnTo>
                <a:lnTo>
                  <a:pt x="12466" y="2619327"/>
                </a:lnTo>
                <a:cubicBezTo>
                  <a:pt x="14310" y="2556904"/>
                  <a:pt x="18836" y="2494527"/>
                  <a:pt x="23360" y="2432180"/>
                </a:cubicBezTo>
                <a:cubicBezTo>
                  <a:pt x="32409" y="2307486"/>
                  <a:pt x="23360" y="2180595"/>
                  <a:pt x="12202" y="2054924"/>
                </a:cubicBezTo>
                <a:cubicBezTo>
                  <a:pt x="-194" y="1914232"/>
                  <a:pt x="12202" y="1774027"/>
                  <a:pt x="20136" y="1633336"/>
                </a:cubicBezTo>
                <a:cubicBezTo>
                  <a:pt x="24352" y="1555417"/>
                  <a:pt x="29434" y="1477133"/>
                  <a:pt x="17657" y="1399336"/>
                </a:cubicBezTo>
                <a:cubicBezTo>
                  <a:pt x="1033" y="1290238"/>
                  <a:pt x="-3875" y="1179701"/>
                  <a:pt x="3029" y="1069589"/>
                </a:cubicBezTo>
                <a:cubicBezTo>
                  <a:pt x="12575" y="919493"/>
                  <a:pt x="25591" y="769640"/>
                  <a:pt x="29558" y="619178"/>
                </a:cubicBezTo>
                <a:cubicBezTo>
                  <a:pt x="33277" y="472623"/>
                  <a:pt x="21252" y="326069"/>
                  <a:pt x="12079" y="180248"/>
                </a:cubicBezTo>
                <a:lnTo>
                  <a:pt x="6159" y="25865"/>
                </a:lnTo>
                <a:lnTo>
                  <a:pt x="64528" y="17725"/>
                </a:lnTo>
                <a:lnTo>
                  <a:pt x="201701" y="10123"/>
                </a:lnTo>
                <a:cubicBezTo>
                  <a:pt x="312807" y="8521"/>
                  <a:pt x="423965" y="11467"/>
                  <a:pt x="534959" y="18975"/>
                </a:cubicBezTo>
                <a:cubicBezTo>
                  <a:pt x="739350" y="30023"/>
                  <a:pt x="943419" y="18613"/>
                  <a:pt x="1147651" y="5210"/>
                </a:cubicBezTo>
                <a:cubicBezTo>
                  <a:pt x="1208350" y="1226"/>
                  <a:pt x="1269039" y="-177"/>
                  <a:pt x="1329723" y="18"/>
                </a:cubicBezTo>
                <a:close/>
              </a:path>
            </a:pathLst>
          </a:custGeom>
        </p:spPr>
      </p:pic>
      <p:pic>
        <p:nvPicPr>
          <p:cNvPr id="6" name="Picture 6" descr="A picture containing ground&#10;&#10;Description automatically generated">
            <a:extLst>
              <a:ext uri="{FF2B5EF4-FFF2-40B4-BE49-F238E27FC236}">
                <a16:creationId xmlns:a16="http://schemas.microsoft.com/office/drawing/2014/main" id="{3844C1C6-B3A4-4657-ACD4-8C120E793FE8}"/>
              </a:ext>
            </a:extLst>
          </p:cNvPr>
          <p:cNvPicPr>
            <a:picLocks noChangeAspect="1"/>
          </p:cNvPicPr>
          <p:nvPr/>
        </p:nvPicPr>
        <p:blipFill rotWithShape="1">
          <a:blip r:embed="rId5"/>
          <a:srcRect l="36106" t="34897" r="22362" b="36145"/>
          <a:stretch/>
        </p:blipFill>
        <p:spPr>
          <a:xfrm>
            <a:off x="10043654" y="509834"/>
            <a:ext cx="1725116" cy="2736486"/>
          </a:xfrm>
          <a:custGeom>
            <a:avLst/>
            <a:gdLst/>
            <a:ahLst/>
            <a:cxnLst/>
            <a:rect l="l" t="t" r="r" b="b"/>
            <a:pathLst>
              <a:path w="4153576" h="2683561">
                <a:moveTo>
                  <a:pt x="1368688" y="1446"/>
                </a:moveTo>
                <a:cubicBezTo>
                  <a:pt x="1426513" y="4239"/>
                  <a:pt x="1484248" y="11082"/>
                  <a:pt x="1541699" y="21964"/>
                </a:cubicBezTo>
                <a:cubicBezTo>
                  <a:pt x="1627818" y="40089"/>
                  <a:pt x="1714667" y="28876"/>
                  <a:pt x="1801203" y="21196"/>
                </a:cubicBezTo>
                <a:cubicBezTo>
                  <a:pt x="1905963" y="11827"/>
                  <a:pt x="2010619" y="6758"/>
                  <a:pt x="2115585" y="22118"/>
                </a:cubicBezTo>
                <a:cubicBezTo>
                  <a:pt x="2190251" y="33176"/>
                  <a:pt x="2265331" y="22885"/>
                  <a:pt x="2340205" y="16742"/>
                </a:cubicBezTo>
                <a:cubicBezTo>
                  <a:pt x="2418346" y="8755"/>
                  <a:pt x="2496782" y="8755"/>
                  <a:pt x="2574925" y="16742"/>
                </a:cubicBezTo>
                <a:cubicBezTo>
                  <a:pt x="2646361" y="24758"/>
                  <a:pt x="2718141" y="22854"/>
                  <a:pt x="2789338" y="11058"/>
                </a:cubicBezTo>
                <a:cubicBezTo>
                  <a:pt x="2872645" y="-1843"/>
                  <a:pt x="2955953" y="8141"/>
                  <a:pt x="3039261" y="17510"/>
                </a:cubicBezTo>
                <a:cubicBezTo>
                  <a:pt x="3185884" y="34251"/>
                  <a:pt x="3332401" y="26725"/>
                  <a:pt x="3478711" y="14438"/>
                </a:cubicBezTo>
                <a:cubicBezTo>
                  <a:pt x="3579441" y="6573"/>
                  <a:pt x="3680440" y="10890"/>
                  <a:pt x="3780702" y="27339"/>
                </a:cubicBezTo>
                <a:lnTo>
                  <a:pt x="3815834" y="30099"/>
                </a:lnTo>
                <a:lnTo>
                  <a:pt x="3835411" y="33672"/>
                </a:lnTo>
                <a:lnTo>
                  <a:pt x="3922843" y="38450"/>
                </a:lnTo>
                <a:lnTo>
                  <a:pt x="3923678" y="39014"/>
                </a:lnTo>
                <a:lnTo>
                  <a:pt x="3934092" y="39014"/>
                </a:lnTo>
                <a:lnTo>
                  <a:pt x="3934928" y="38339"/>
                </a:lnTo>
                <a:lnTo>
                  <a:pt x="4020335" y="33672"/>
                </a:lnTo>
                <a:lnTo>
                  <a:pt x="4083561" y="22132"/>
                </a:lnTo>
                <a:lnTo>
                  <a:pt x="4142255" y="17876"/>
                </a:lnTo>
                <a:lnTo>
                  <a:pt x="4137720" y="81521"/>
                </a:lnTo>
                <a:cubicBezTo>
                  <a:pt x="4135768" y="133874"/>
                  <a:pt x="4137220" y="186263"/>
                  <a:pt x="4146970" y="238726"/>
                </a:cubicBezTo>
                <a:cubicBezTo>
                  <a:pt x="4157170" y="294258"/>
                  <a:pt x="4153427" y="350519"/>
                  <a:pt x="4149810" y="406488"/>
                </a:cubicBezTo>
                <a:cubicBezTo>
                  <a:pt x="4141675" y="528950"/>
                  <a:pt x="4133282" y="651557"/>
                  <a:pt x="4140384" y="774163"/>
                </a:cubicBezTo>
                <a:cubicBezTo>
                  <a:pt x="4153145" y="981748"/>
                  <a:pt x="4155516" y="1189975"/>
                  <a:pt x="4147486" y="1397867"/>
                </a:cubicBezTo>
                <a:cubicBezTo>
                  <a:pt x="4140384" y="1571767"/>
                  <a:pt x="4146582" y="1746251"/>
                  <a:pt x="4134573" y="1920005"/>
                </a:cubicBezTo>
                <a:cubicBezTo>
                  <a:pt x="4128633" y="2005202"/>
                  <a:pt x="4122048" y="2091860"/>
                  <a:pt x="4136768" y="2175303"/>
                </a:cubicBezTo>
                <a:cubicBezTo>
                  <a:pt x="4161691" y="2316030"/>
                  <a:pt x="4148002" y="2454420"/>
                  <a:pt x="4132507" y="2593687"/>
                </a:cubicBezTo>
                <a:lnTo>
                  <a:pt x="4131085" y="2644780"/>
                </a:lnTo>
                <a:lnTo>
                  <a:pt x="4126263" y="2644123"/>
                </a:lnTo>
                <a:cubicBezTo>
                  <a:pt x="4046883" y="2628409"/>
                  <a:pt x="3966038" y="2621382"/>
                  <a:pt x="3885401" y="2623014"/>
                </a:cubicBezTo>
                <a:cubicBezTo>
                  <a:pt x="3804763" y="2624645"/>
                  <a:pt x="3724333" y="2634935"/>
                  <a:pt x="3645787" y="2653851"/>
                </a:cubicBezTo>
                <a:cubicBezTo>
                  <a:pt x="3497771" y="2688160"/>
                  <a:pt x="3349325" y="2695259"/>
                  <a:pt x="3200017" y="2661869"/>
                </a:cubicBezTo>
                <a:cubicBezTo>
                  <a:pt x="3061253" y="2630347"/>
                  <a:pt x="2915992" y="2631886"/>
                  <a:pt x="2778059" y="2666338"/>
                </a:cubicBezTo>
                <a:cubicBezTo>
                  <a:pt x="2742347" y="2673963"/>
                  <a:pt x="2705959" y="2678629"/>
                  <a:pt x="2669342" y="2680272"/>
                </a:cubicBezTo>
                <a:cubicBezTo>
                  <a:pt x="2535669" y="2690658"/>
                  <a:pt x="2403861" y="2673175"/>
                  <a:pt x="2271765" y="2658583"/>
                </a:cubicBezTo>
                <a:cubicBezTo>
                  <a:pt x="2187575" y="2648856"/>
                  <a:pt x="2102523" y="2634002"/>
                  <a:pt x="2019193" y="2658583"/>
                </a:cubicBezTo>
                <a:cubicBezTo>
                  <a:pt x="1961119" y="2675423"/>
                  <a:pt x="1899475" y="2679168"/>
                  <a:pt x="1839481" y="2669493"/>
                </a:cubicBezTo>
                <a:cubicBezTo>
                  <a:pt x="1733001" y="2653180"/>
                  <a:pt x="1624643" y="2649776"/>
                  <a:pt x="1517203" y="2659371"/>
                </a:cubicBezTo>
                <a:cubicBezTo>
                  <a:pt x="1446365" y="2665707"/>
                  <a:pt x="1374967" y="2664735"/>
                  <a:pt x="1304359" y="2656479"/>
                </a:cubicBezTo>
                <a:cubicBezTo>
                  <a:pt x="1209409" y="2645570"/>
                  <a:pt x="1112741" y="2628612"/>
                  <a:pt x="1017507" y="2649250"/>
                </a:cubicBezTo>
                <a:cubicBezTo>
                  <a:pt x="866191" y="2682114"/>
                  <a:pt x="715021" y="2675540"/>
                  <a:pt x="562560" y="2662395"/>
                </a:cubicBezTo>
                <a:cubicBezTo>
                  <a:pt x="449109" y="2652536"/>
                  <a:pt x="334369" y="2641626"/>
                  <a:pt x="219628" y="2661344"/>
                </a:cubicBezTo>
                <a:cubicBezTo>
                  <a:pt x="166389" y="2669822"/>
                  <a:pt x="111944" y="2669822"/>
                  <a:pt x="58704" y="2661344"/>
                </a:cubicBezTo>
                <a:lnTo>
                  <a:pt x="8349" y="2655622"/>
                </a:lnTo>
                <a:lnTo>
                  <a:pt x="4686" y="2559087"/>
                </a:lnTo>
                <a:cubicBezTo>
                  <a:pt x="1458" y="2476706"/>
                  <a:pt x="-117" y="2394324"/>
                  <a:pt x="5216" y="2311916"/>
                </a:cubicBezTo>
                <a:cubicBezTo>
                  <a:pt x="14186" y="2173277"/>
                  <a:pt x="21823" y="2034748"/>
                  <a:pt x="14429" y="1896001"/>
                </a:cubicBezTo>
                <a:cubicBezTo>
                  <a:pt x="9404" y="1820656"/>
                  <a:pt x="7432" y="1745198"/>
                  <a:pt x="8504" y="1669776"/>
                </a:cubicBezTo>
                <a:lnTo>
                  <a:pt x="13592" y="1576659"/>
                </a:lnTo>
                <a:lnTo>
                  <a:pt x="22699" y="1510431"/>
                </a:lnTo>
                <a:lnTo>
                  <a:pt x="26383" y="1420969"/>
                </a:lnTo>
                <a:lnTo>
                  <a:pt x="26914" y="1420094"/>
                </a:lnTo>
                <a:lnTo>
                  <a:pt x="26914" y="1409186"/>
                </a:lnTo>
                <a:lnTo>
                  <a:pt x="26470" y="1408312"/>
                </a:lnTo>
                <a:lnTo>
                  <a:pt x="22699" y="1316728"/>
                </a:lnTo>
                <a:lnTo>
                  <a:pt x="19879" y="1296222"/>
                </a:lnTo>
                <a:lnTo>
                  <a:pt x="17701" y="1259422"/>
                </a:lnTo>
                <a:cubicBezTo>
                  <a:pt x="4719" y="1154401"/>
                  <a:pt x="1313" y="1048608"/>
                  <a:pt x="7519" y="943096"/>
                </a:cubicBezTo>
                <a:cubicBezTo>
                  <a:pt x="17217" y="789841"/>
                  <a:pt x="23156" y="636368"/>
                  <a:pt x="9944" y="482787"/>
                </a:cubicBezTo>
                <a:cubicBezTo>
                  <a:pt x="2549" y="395524"/>
                  <a:pt x="-5330" y="308262"/>
                  <a:pt x="4852" y="220999"/>
                </a:cubicBezTo>
                <a:cubicBezTo>
                  <a:pt x="9507" y="183711"/>
                  <a:pt x="12210" y="146270"/>
                  <a:pt x="12959" y="108797"/>
                </a:cubicBezTo>
                <a:lnTo>
                  <a:pt x="9978" y="16278"/>
                </a:lnTo>
                <a:lnTo>
                  <a:pt x="108353" y="12041"/>
                </a:lnTo>
                <a:cubicBezTo>
                  <a:pt x="155241" y="10359"/>
                  <a:pt x="202083" y="9370"/>
                  <a:pt x="248865" y="10138"/>
                </a:cubicBezTo>
                <a:cubicBezTo>
                  <a:pt x="326966" y="11366"/>
                  <a:pt x="404859" y="34404"/>
                  <a:pt x="483169" y="30104"/>
                </a:cubicBezTo>
                <a:cubicBezTo>
                  <a:pt x="720492" y="17510"/>
                  <a:pt x="957919" y="21657"/>
                  <a:pt x="1195138" y="5222"/>
                </a:cubicBezTo>
                <a:cubicBezTo>
                  <a:pt x="1252948" y="-92"/>
                  <a:pt x="1310863" y="-1348"/>
                  <a:pt x="1368688" y="1446"/>
                </a:cubicBezTo>
                <a:close/>
              </a:path>
            </a:pathLst>
          </a:custGeom>
        </p:spPr>
      </p:pic>
      <p:pic>
        <p:nvPicPr>
          <p:cNvPr id="8" name="Picture 8" descr="Chart&#10;&#10;Description automatically generated">
            <a:extLst>
              <a:ext uri="{FF2B5EF4-FFF2-40B4-BE49-F238E27FC236}">
                <a16:creationId xmlns:a16="http://schemas.microsoft.com/office/drawing/2014/main" id="{6A70C1E2-2565-2B2A-EA49-C8BC00CC68E8}"/>
              </a:ext>
            </a:extLst>
          </p:cNvPr>
          <p:cNvPicPr>
            <a:picLocks noChangeAspect="1"/>
          </p:cNvPicPr>
          <p:nvPr/>
        </p:nvPicPr>
        <p:blipFill rotWithShape="1">
          <a:blip r:embed="rId6"/>
          <a:srcRect l="23194" t="7223" r="380"/>
          <a:stretch/>
        </p:blipFill>
        <p:spPr>
          <a:xfrm>
            <a:off x="3109232" y="509834"/>
            <a:ext cx="1828965" cy="1767096"/>
          </a:xfrm>
          <a:prstGeom prst="rect">
            <a:avLst/>
          </a:prstGeom>
        </p:spPr>
      </p:pic>
    </p:spTree>
    <p:extLst>
      <p:ext uri="{BB962C8B-B14F-4D97-AF65-F5344CB8AC3E}">
        <p14:creationId xmlns:p14="http://schemas.microsoft.com/office/powerpoint/2010/main" val="2710415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rgbClr val="C8489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736E5E1-B4B9-4123-B1A1-BD544813375B}"/>
              </a:ext>
            </a:extLst>
          </p:cNvPr>
          <p:cNvSpPr>
            <a:spLocks noGrp="1"/>
          </p:cNvSpPr>
          <p:nvPr>
            <p:ph type="title"/>
          </p:nvPr>
        </p:nvSpPr>
        <p:spPr>
          <a:xfrm>
            <a:off x="841248" y="644652"/>
            <a:ext cx="3182112" cy="5568696"/>
          </a:xfrm>
        </p:spPr>
        <p:txBody>
          <a:bodyPr>
            <a:normAutofit/>
          </a:bodyPr>
          <a:lstStyle/>
          <a:p>
            <a:r>
              <a:rPr lang="en-GB" sz="6600">
                <a:solidFill>
                  <a:srgbClr val="FFFFFF"/>
                </a:solidFill>
              </a:rPr>
              <a:t>tips</a:t>
            </a:r>
          </a:p>
        </p:txBody>
      </p:sp>
      <p:sp>
        <p:nvSpPr>
          <p:cNvPr id="3" name="Content Placeholder 2">
            <a:extLst>
              <a:ext uri="{FF2B5EF4-FFF2-40B4-BE49-F238E27FC236}">
                <a16:creationId xmlns:a16="http://schemas.microsoft.com/office/drawing/2014/main" id="{3C39BC43-3EFF-4D25-9361-A0C1E99A4A08}"/>
              </a:ext>
            </a:extLst>
          </p:cNvPr>
          <p:cNvSpPr>
            <a:spLocks noGrp="1"/>
          </p:cNvSpPr>
          <p:nvPr>
            <p:ph idx="1"/>
          </p:nvPr>
        </p:nvSpPr>
        <p:spPr>
          <a:xfrm>
            <a:off x="5494350" y="-357430"/>
            <a:ext cx="5856401" cy="5568696"/>
          </a:xfrm>
        </p:spPr>
        <p:txBody>
          <a:bodyPr vert="horz" lIns="91440" tIns="45720" rIns="91440" bIns="45720" rtlCol="0" anchor="ctr">
            <a:normAutofit/>
          </a:bodyPr>
          <a:lstStyle/>
          <a:p>
            <a:r>
              <a:rPr lang="en-GB" sz="2400">
                <a:latin typeface="Calibri"/>
                <a:ea typeface="Calibri"/>
                <a:cs typeface="Calibri"/>
              </a:rPr>
              <a:t>When making a set, always measure out every piece of timber you use because it is never accurate to the measurements you ordered.</a:t>
            </a:r>
          </a:p>
          <a:p>
            <a:r>
              <a:rPr lang="en-GB" sz="2400">
                <a:latin typeface="Calibri"/>
                <a:ea typeface="Calibri"/>
                <a:cs typeface="Calibri"/>
              </a:rPr>
              <a:t>Always make sure that everything is flush (perfectly in line) because if someone gets injured from a bit of wood hanging out, the builder will get the blame and not the company. </a:t>
            </a:r>
          </a:p>
          <a:p>
            <a:r>
              <a:rPr lang="en-GB" sz="2400">
                <a:latin typeface="Calibri"/>
                <a:ea typeface="Calibri"/>
                <a:cs typeface="Calibri"/>
              </a:rPr>
              <a:t>Make sure that the stiles are sitting on top of the rails and not the other way around. </a:t>
            </a:r>
          </a:p>
        </p:txBody>
      </p:sp>
      <p:sp>
        <p:nvSpPr>
          <p:cNvPr id="4" name="Rectangle 3">
            <a:extLst>
              <a:ext uri="{FF2B5EF4-FFF2-40B4-BE49-F238E27FC236}">
                <a16:creationId xmlns:a16="http://schemas.microsoft.com/office/drawing/2014/main" id="{ECA49EA4-945C-4247-A810-D6FA898A1C5D}"/>
              </a:ext>
            </a:extLst>
          </p:cNvPr>
          <p:cNvSpPr/>
          <p:nvPr/>
        </p:nvSpPr>
        <p:spPr>
          <a:xfrm>
            <a:off x="5638799" y="4871580"/>
            <a:ext cx="386220" cy="147180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39434206-991F-47A5-995C-622AD19667F8}"/>
              </a:ext>
            </a:extLst>
          </p:cNvPr>
          <p:cNvSpPr/>
          <p:nvPr/>
        </p:nvSpPr>
        <p:spPr>
          <a:xfrm rot="5400000">
            <a:off x="6374702" y="5607483"/>
            <a:ext cx="396658" cy="107515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ED296BA-7B55-4297-9552-5B78CB18E4DB}"/>
              </a:ext>
            </a:extLst>
          </p:cNvPr>
          <p:cNvSpPr/>
          <p:nvPr/>
        </p:nvSpPr>
        <p:spPr>
          <a:xfrm rot="5400000">
            <a:off x="9824579" y="5414373"/>
            <a:ext cx="386220" cy="147180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A10689D2-F02E-4D10-BE1D-050E2A2313D4}"/>
              </a:ext>
            </a:extLst>
          </p:cNvPr>
          <p:cNvSpPr/>
          <p:nvPr/>
        </p:nvSpPr>
        <p:spPr>
          <a:xfrm>
            <a:off x="9281784" y="4871579"/>
            <a:ext cx="386220" cy="108558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12" descr="Tick with solid fill">
            <a:extLst>
              <a:ext uri="{FF2B5EF4-FFF2-40B4-BE49-F238E27FC236}">
                <a16:creationId xmlns:a16="http://schemas.microsoft.com/office/drawing/2014/main" id="{878FA623-9189-4585-BF24-EE13B7EA1F0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10750" y="4953000"/>
            <a:ext cx="914400" cy="914400"/>
          </a:xfrm>
          <a:prstGeom prst="rect">
            <a:avLst/>
          </a:prstGeom>
        </p:spPr>
      </p:pic>
      <p:pic>
        <p:nvPicPr>
          <p:cNvPr id="13" name="Graphic 13" descr="Add with solid fill">
            <a:extLst>
              <a:ext uri="{FF2B5EF4-FFF2-40B4-BE49-F238E27FC236}">
                <a16:creationId xmlns:a16="http://schemas.microsoft.com/office/drawing/2014/main" id="{A033966D-C842-40CD-B28C-152B07AB648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8720000">
            <a:off x="6124575" y="4953000"/>
            <a:ext cx="914400" cy="914400"/>
          </a:xfrm>
          <a:prstGeom prst="rect">
            <a:avLst/>
          </a:prstGeom>
        </p:spPr>
      </p:pic>
    </p:spTree>
    <p:extLst>
      <p:ext uri="{BB962C8B-B14F-4D97-AF65-F5344CB8AC3E}">
        <p14:creationId xmlns:p14="http://schemas.microsoft.com/office/powerpoint/2010/main" val="314951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318918-5A80-42C4-978F-12A856D0CD9D}"/>
              </a:ext>
            </a:extLst>
          </p:cNvPr>
          <p:cNvSpPr>
            <a:spLocks noGrp="1"/>
          </p:cNvSpPr>
          <p:nvPr>
            <p:ph type="title"/>
          </p:nvPr>
        </p:nvSpPr>
        <p:spPr>
          <a:xfrm>
            <a:off x="640080" y="325369"/>
            <a:ext cx="4368602" cy="1956841"/>
          </a:xfrm>
        </p:spPr>
        <p:txBody>
          <a:bodyPr anchor="b">
            <a:normAutofit/>
          </a:bodyPr>
          <a:lstStyle/>
          <a:p>
            <a:r>
              <a:rPr lang="en-GB" sz="6600"/>
              <a:t>steps/tread</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C84891"/>
          </a:solidFill>
          <a:ln w="38100" cap="rnd">
            <a:solidFill>
              <a:srgbClr val="C8489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911AA92-16B0-4614-ADF7-B1D501728E39}"/>
              </a:ext>
            </a:extLst>
          </p:cNvPr>
          <p:cNvSpPr>
            <a:spLocks noGrp="1"/>
          </p:cNvSpPr>
          <p:nvPr>
            <p:ph idx="1"/>
          </p:nvPr>
        </p:nvSpPr>
        <p:spPr>
          <a:xfrm>
            <a:off x="640080" y="2872899"/>
            <a:ext cx="4243589" cy="3320668"/>
          </a:xfrm>
        </p:spPr>
        <p:txBody>
          <a:bodyPr vert="horz" lIns="91440" tIns="45720" rIns="91440" bIns="45720" rtlCol="0" anchor="t">
            <a:normAutofit fontScale="92500" lnSpcReduction="10000"/>
          </a:bodyPr>
          <a:lstStyle/>
          <a:p>
            <a:pPr marL="0" indent="0">
              <a:buNone/>
            </a:pPr>
            <a:r>
              <a:rPr lang="en-US" sz="2400">
                <a:latin typeface="Calibri"/>
                <a:cs typeface="Calibri"/>
              </a:rPr>
              <a:t>Within theatre, steps are referred to as treads. The supports for the treads are called risers and the side of the steps are just called sides. When making treads you must make sure to use 18mm thick plywood so that it can withstand the weight of a person, you can go thicker but not thinner. </a:t>
            </a:r>
          </a:p>
        </p:txBody>
      </p:sp>
      <p:pic>
        <p:nvPicPr>
          <p:cNvPr id="4" name="Picture 4" descr="Diagram, engineering drawing, schematic&#10;&#10;Description automatically generated">
            <a:extLst>
              <a:ext uri="{FF2B5EF4-FFF2-40B4-BE49-F238E27FC236}">
                <a16:creationId xmlns:a16="http://schemas.microsoft.com/office/drawing/2014/main" id="{E4DA5CAD-7295-40D9-A6F3-20954FF341AD}"/>
              </a:ext>
            </a:extLst>
          </p:cNvPr>
          <p:cNvPicPr>
            <a:picLocks noChangeAspect="1"/>
          </p:cNvPicPr>
          <p:nvPr/>
        </p:nvPicPr>
        <p:blipFill rotWithShape="1">
          <a:blip r:embed="rId2"/>
          <a:srcRect r="195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3" name="Graphic 4" descr="Arrow Right with solid fill">
            <a:extLst>
              <a:ext uri="{FF2B5EF4-FFF2-40B4-BE49-F238E27FC236}">
                <a16:creationId xmlns:a16="http://schemas.microsoft.com/office/drawing/2014/main" id="{49013B30-A04B-4BF2-8524-385EC18D79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2040000">
            <a:off x="6806330" y="3111935"/>
            <a:ext cx="914400" cy="914400"/>
          </a:xfrm>
          <a:prstGeom prst="rect">
            <a:avLst/>
          </a:prstGeom>
        </p:spPr>
      </p:pic>
      <p:pic>
        <p:nvPicPr>
          <p:cNvPr id="9" name="Graphic 4" descr="Arrow Right with solid fill">
            <a:extLst>
              <a:ext uri="{FF2B5EF4-FFF2-40B4-BE49-F238E27FC236}">
                <a16:creationId xmlns:a16="http://schemas.microsoft.com/office/drawing/2014/main" id="{07F6A9CF-20B5-4504-9C43-1CCF76FC879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55041" y="613906"/>
            <a:ext cx="914400" cy="914400"/>
          </a:xfrm>
          <a:prstGeom prst="rect">
            <a:avLst/>
          </a:prstGeom>
        </p:spPr>
      </p:pic>
      <p:pic>
        <p:nvPicPr>
          <p:cNvPr id="10" name="Graphic 4" descr="Arrow Right with solid fill">
            <a:extLst>
              <a:ext uri="{FF2B5EF4-FFF2-40B4-BE49-F238E27FC236}">
                <a16:creationId xmlns:a16="http://schemas.microsoft.com/office/drawing/2014/main" id="{798C8609-4F36-4E3F-9DAC-F717B5AF6DB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2960000">
            <a:off x="10115288" y="3675605"/>
            <a:ext cx="914400" cy="914400"/>
          </a:xfrm>
          <a:prstGeom prst="rect">
            <a:avLst/>
          </a:prstGeom>
        </p:spPr>
      </p:pic>
      <p:sp>
        <p:nvSpPr>
          <p:cNvPr id="5" name="TextBox 4">
            <a:extLst>
              <a:ext uri="{FF2B5EF4-FFF2-40B4-BE49-F238E27FC236}">
                <a16:creationId xmlns:a16="http://schemas.microsoft.com/office/drawing/2014/main" id="{69418322-4F6B-463E-A2B6-5455AFAA7B49}"/>
              </a:ext>
            </a:extLst>
          </p:cNvPr>
          <p:cNvSpPr txBox="1"/>
          <p:nvPr/>
        </p:nvSpPr>
        <p:spPr>
          <a:xfrm>
            <a:off x="6206647" y="2386209"/>
            <a:ext cx="2743199"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600" b="1"/>
              <a:t>Tread</a:t>
            </a:r>
          </a:p>
        </p:txBody>
      </p:sp>
      <p:sp>
        <p:nvSpPr>
          <p:cNvPr id="6" name="TextBox 5">
            <a:extLst>
              <a:ext uri="{FF2B5EF4-FFF2-40B4-BE49-F238E27FC236}">
                <a16:creationId xmlns:a16="http://schemas.microsoft.com/office/drawing/2014/main" id="{61396410-CF8E-4BA0-B3BB-0EC0B94A4294}"/>
              </a:ext>
            </a:extLst>
          </p:cNvPr>
          <p:cNvSpPr txBox="1"/>
          <p:nvPr/>
        </p:nvSpPr>
        <p:spPr>
          <a:xfrm>
            <a:off x="10900646" y="3875631"/>
            <a:ext cx="2743199"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600" b="1"/>
              <a:t>Side</a:t>
            </a:r>
            <a:endParaRPr lang="en-GB" sz="6600"/>
          </a:p>
        </p:txBody>
      </p:sp>
      <p:sp>
        <p:nvSpPr>
          <p:cNvPr id="7" name="TextBox 6">
            <a:extLst>
              <a:ext uri="{FF2B5EF4-FFF2-40B4-BE49-F238E27FC236}">
                <a16:creationId xmlns:a16="http://schemas.microsoft.com/office/drawing/2014/main" id="{C0E4D420-1955-4989-A2FC-0686C3643AE3}"/>
              </a:ext>
            </a:extLst>
          </p:cNvPr>
          <p:cNvSpPr txBox="1"/>
          <p:nvPr/>
        </p:nvSpPr>
        <p:spPr>
          <a:xfrm>
            <a:off x="7755437" y="365082"/>
            <a:ext cx="2743199"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600" b="1"/>
              <a:t>Riser</a:t>
            </a:r>
            <a:endParaRPr lang="en-GB"/>
          </a:p>
        </p:txBody>
      </p:sp>
    </p:spTree>
    <p:extLst>
      <p:ext uri="{BB962C8B-B14F-4D97-AF65-F5344CB8AC3E}">
        <p14:creationId xmlns:p14="http://schemas.microsoft.com/office/powerpoint/2010/main" val="3717348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rgbClr val="C84891"/>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001481A-9E45-43D3-A06B-B1910B10E5CD}"/>
              </a:ext>
            </a:extLst>
          </p:cNvPr>
          <p:cNvSpPr>
            <a:spLocks noGrp="1"/>
          </p:cNvSpPr>
          <p:nvPr>
            <p:ph type="title"/>
          </p:nvPr>
        </p:nvSpPr>
        <p:spPr>
          <a:xfrm>
            <a:off x="841246" y="673770"/>
            <a:ext cx="3644489" cy="2414488"/>
          </a:xfrm>
        </p:spPr>
        <p:txBody>
          <a:bodyPr anchor="t">
            <a:normAutofit/>
          </a:bodyPr>
          <a:lstStyle/>
          <a:p>
            <a:r>
              <a:rPr lang="en-GB" sz="6600">
                <a:solidFill>
                  <a:schemeClr val="bg1"/>
                </a:solidFill>
              </a:rPr>
              <a:t>plan</a:t>
            </a:r>
          </a:p>
        </p:txBody>
      </p:sp>
      <p:pic>
        <p:nvPicPr>
          <p:cNvPr id="4" name="Picture 4" descr="Diagram, schematic&#10;&#10;Description automatically generated">
            <a:extLst>
              <a:ext uri="{FF2B5EF4-FFF2-40B4-BE49-F238E27FC236}">
                <a16:creationId xmlns:a16="http://schemas.microsoft.com/office/drawing/2014/main" id="{B9A20575-87EE-473F-853D-A420FF7943EC}"/>
              </a:ext>
            </a:extLst>
          </p:cNvPr>
          <p:cNvPicPr>
            <a:picLocks noGrp="1" noChangeAspect="1"/>
          </p:cNvPicPr>
          <p:nvPr>
            <p:ph idx="1"/>
          </p:nvPr>
        </p:nvPicPr>
        <p:blipFill rotWithShape="1">
          <a:blip r:embed="rId2"/>
          <a:srcRect l="17150" t="8876" r="6332" b="17228"/>
          <a:stretch/>
        </p:blipFill>
        <p:spPr>
          <a:xfrm rot="16200000">
            <a:off x="8727376" y="3481466"/>
            <a:ext cx="2674093" cy="3912555"/>
          </a:xfrm>
        </p:spPr>
      </p:pic>
      <p:pic>
        <p:nvPicPr>
          <p:cNvPr id="5" name="Picture 5" descr="Diagram, schematic&#10;&#10;Description automatically generated">
            <a:extLst>
              <a:ext uri="{FF2B5EF4-FFF2-40B4-BE49-F238E27FC236}">
                <a16:creationId xmlns:a16="http://schemas.microsoft.com/office/drawing/2014/main" id="{1D6DBE99-39B3-4D90-97FF-36C1D063A102}"/>
              </a:ext>
            </a:extLst>
          </p:cNvPr>
          <p:cNvPicPr>
            <a:picLocks noChangeAspect="1"/>
          </p:cNvPicPr>
          <p:nvPr/>
        </p:nvPicPr>
        <p:blipFill rotWithShape="1">
          <a:blip r:embed="rId3"/>
          <a:srcRect t="20999" r="380" b="16837"/>
          <a:stretch/>
        </p:blipFill>
        <p:spPr>
          <a:xfrm>
            <a:off x="8117457" y="87850"/>
            <a:ext cx="3911714" cy="1605654"/>
          </a:xfrm>
          <a:prstGeom prst="rect">
            <a:avLst/>
          </a:prstGeom>
        </p:spPr>
      </p:pic>
      <p:pic>
        <p:nvPicPr>
          <p:cNvPr id="6" name="Picture 6">
            <a:extLst>
              <a:ext uri="{FF2B5EF4-FFF2-40B4-BE49-F238E27FC236}">
                <a16:creationId xmlns:a16="http://schemas.microsoft.com/office/drawing/2014/main" id="{F5EB7169-ADC3-48DD-9BDE-3ECA7F008090}"/>
              </a:ext>
            </a:extLst>
          </p:cNvPr>
          <p:cNvPicPr>
            <a:picLocks noChangeAspect="1"/>
          </p:cNvPicPr>
          <p:nvPr/>
        </p:nvPicPr>
        <p:blipFill rotWithShape="1">
          <a:blip r:embed="rId4"/>
          <a:srcRect l="13688" t="9659" r="5703" b="7670"/>
          <a:stretch/>
        </p:blipFill>
        <p:spPr>
          <a:xfrm rot="16200000">
            <a:off x="8962373" y="926414"/>
            <a:ext cx="2211251" cy="3910061"/>
          </a:xfrm>
          <a:prstGeom prst="rect">
            <a:avLst/>
          </a:prstGeom>
        </p:spPr>
      </p:pic>
      <p:sp>
        <p:nvSpPr>
          <p:cNvPr id="3" name="TextBox 2">
            <a:extLst>
              <a:ext uri="{FF2B5EF4-FFF2-40B4-BE49-F238E27FC236}">
                <a16:creationId xmlns:a16="http://schemas.microsoft.com/office/drawing/2014/main" id="{259208C9-06A4-450A-B9E9-0A27F346D311}"/>
              </a:ext>
            </a:extLst>
          </p:cNvPr>
          <p:cNvSpPr txBox="1"/>
          <p:nvPr/>
        </p:nvSpPr>
        <p:spPr>
          <a:xfrm>
            <a:off x="-5750" y="4652512"/>
            <a:ext cx="813470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To make sure that we were making the treads to the right specification, we had to make sure that the width of the wood didn't affect the overall height of the structure. Therefore, we had to re calculate all the measurements so we knew what size every piece of wood would need to be.</a:t>
            </a:r>
          </a:p>
        </p:txBody>
      </p:sp>
    </p:spTree>
    <p:extLst>
      <p:ext uri="{BB962C8B-B14F-4D97-AF65-F5344CB8AC3E}">
        <p14:creationId xmlns:p14="http://schemas.microsoft.com/office/powerpoint/2010/main" val="3030065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E8DC55D-19B4-B7A7-7FC6-0C1E274A566A}"/>
              </a:ext>
            </a:extLst>
          </p:cNvPr>
          <p:cNvSpPr txBox="1"/>
          <p:nvPr/>
        </p:nvSpPr>
        <p:spPr>
          <a:xfrm>
            <a:off x="4478253" y="286052"/>
            <a:ext cx="6251110" cy="178308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4500" u="sng">
                <a:latin typeface="+mj-lt"/>
                <a:ea typeface="+mj-ea"/>
                <a:cs typeface="+mj-cs"/>
              </a:rPr>
              <a:t>Study Task -  What are the benefits of using metal to build scenery?</a:t>
            </a:r>
            <a:endParaRPr lang="en-US">
              <a:ea typeface="+mj-ea"/>
              <a:cs typeface="+mj-cs"/>
            </a:endParaRP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84891"/>
          </a:solidFill>
          <a:ln w="38100" cap="rnd">
            <a:solidFill>
              <a:srgbClr val="C8489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caffolding, net&#10;&#10;Description automatically generated">
            <a:extLst>
              <a:ext uri="{FF2B5EF4-FFF2-40B4-BE49-F238E27FC236}">
                <a16:creationId xmlns:a16="http://schemas.microsoft.com/office/drawing/2014/main" id="{56AB2130-7AB6-7AB4-8FB9-0CCB1318184F}"/>
              </a:ext>
            </a:extLst>
          </p:cNvPr>
          <p:cNvPicPr>
            <a:picLocks noChangeAspect="1"/>
          </p:cNvPicPr>
          <p:nvPr/>
        </p:nvPicPr>
        <p:blipFill rotWithShape="1">
          <a:blip r:embed="rId2"/>
          <a:srcRect l="23703" r="31136"/>
          <a:stretch/>
        </p:blipFill>
        <p:spPr>
          <a:xfrm>
            <a:off x="1" y="10"/>
            <a:ext cx="3751571"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aphicFrame>
        <p:nvGraphicFramePr>
          <p:cNvPr id="5" name="Table 5">
            <a:extLst>
              <a:ext uri="{FF2B5EF4-FFF2-40B4-BE49-F238E27FC236}">
                <a16:creationId xmlns:a16="http://schemas.microsoft.com/office/drawing/2014/main" id="{B93E3C7E-D19D-5233-C890-01DD069C3362}"/>
              </a:ext>
            </a:extLst>
          </p:cNvPr>
          <p:cNvGraphicFramePr>
            <a:graphicFrameLocks noGrp="1"/>
          </p:cNvGraphicFramePr>
          <p:nvPr>
            <p:extLst>
              <p:ext uri="{D42A27DB-BD31-4B8C-83A1-F6EECF244321}">
                <p14:modId xmlns:p14="http://schemas.microsoft.com/office/powerpoint/2010/main" val="724985036"/>
              </p:ext>
            </p:extLst>
          </p:nvPr>
        </p:nvGraphicFramePr>
        <p:xfrm>
          <a:off x="3867509" y="2544792"/>
          <a:ext cx="8143110" cy="4202261"/>
        </p:xfrm>
        <a:graphic>
          <a:graphicData uri="http://schemas.openxmlformats.org/drawingml/2006/table">
            <a:tbl>
              <a:tblPr firstRow="1" bandRow="1">
                <a:tableStyleId>{5C22544A-7EE6-4342-B048-85BDC9FD1C3A}</a:tableStyleId>
              </a:tblPr>
              <a:tblGrid>
                <a:gridCol w="2714370">
                  <a:extLst>
                    <a:ext uri="{9D8B030D-6E8A-4147-A177-3AD203B41FA5}">
                      <a16:colId xmlns:a16="http://schemas.microsoft.com/office/drawing/2014/main" val="2311525885"/>
                    </a:ext>
                  </a:extLst>
                </a:gridCol>
                <a:gridCol w="2714370">
                  <a:extLst>
                    <a:ext uri="{9D8B030D-6E8A-4147-A177-3AD203B41FA5}">
                      <a16:colId xmlns:a16="http://schemas.microsoft.com/office/drawing/2014/main" val="2102862015"/>
                    </a:ext>
                  </a:extLst>
                </a:gridCol>
                <a:gridCol w="2714370">
                  <a:extLst>
                    <a:ext uri="{9D8B030D-6E8A-4147-A177-3AD203B41FA5}">
                      <a16:colId xmlns:a16="http://schemas.microsoft.com/office/drawing/2014/main" val="1995634014"/>
                    </a:ext>
                  </a:extLst>
                </a:gridCol>
              </a:tblGrid>
              <a:tr h="4202261">
                <a:tc>
                  <a:txBody>
                    <a:bodyPr/>
                    <a:lstStyle/>
                    <a:p>
                      <a:r>
                        <a:rPr lang="en-GB" sz="2400" b="0">
                          <a:solidFill>
                            <a:schemeClr val="tx1"/>
                          </a:solidFill>
                          <a:latin typeface="Calibri"/>
                        </a:rPr>
                        <a:t>Having a metal structure is beneficial because it is tough and stable. This means that the actors can walk on the structure. This also means that it is less likely to be vulnerable to damage.</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400" b="0">
                          <a:solidFill>
                            <a:schemeClr val="tx1"/>
                          </a:solidFill>
                          <a:latin typeface="Calibri"/>
                        </a:rPr>
                        <a:t>Having a metal structure is also good because it can be moisture and weather resistant. This means that it is less prone to moisture damage and can be used in outdoor theatre and film sets. </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a:solidFill>
                            <a:schemeClr val="tx1"/>
                          </a:solidFill>
                          <a:latin typeface="Calibri"/>
                        </a:rPr>
                        <a:t>Metal frames are also fire resistant. Although metals are conductors of heat, they are far more fire resistant than the wooden alternative. This means that, if something were to go wrong on set, the speed of a fire will be reduced.  </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47007408"/>
                  </a:ext>
                </a:extLst>
              </a:tr>
            </a:tbl>
          </a:graphicData>
        </a:graphic>
      </p:graphicFrame>
    </p:spTree>
    <p:extLst>
      <p:ext uri="{BB962C8B-B14F-4D97-AF65-F5344CB8AC3E}">
        <p14:creationId xmlns:p14="http://schemas.microsoft.com/office/powerpoint/2010/main" val="3646589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3" name="Rectangle 12">
            <a:extLst>
              <a:ext uri="{FF2B5EF4-FFF2-40B4-BE49-F238E27FC236}">
                <a16:creationId xmlns:a16="http://schemas.microsoft.com/office/drawing/2014/main" id="{F76371D7-6733-4D74-8B73-248817D8A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A3ECC28-F70F-F11B-8278-B71899771790}"/>
              </a:ext>
            </a:extLst>
          </p:cNvPr>
          <p:cNvSpPr txBox="1"/>
          <p:nvPr/>
        </p:nvSpPr>
        <p:spPr>
          <a:xfrm>
            <a:off x="640080" y="4712259"/>
            <a:ext cx="3400246" cy="181520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spcBef>
                <a:spcPct val="0"/>
              </a:spcBef>
              <a:spcAft>
                <a:spcPts val="600"/>
              </a:spcAft>
            </a:pPr>
            <a:r>
              <a:rPr lang="en-US" sz="5600">
                <a:latin typeface="+mj-lt"/>
                <a:ea typeface="+mj-ea"/>
                <a:cs typeface="+mj-cs"/>
              </a:rPr>
              <a:t>Examples of metal scenery </a:t>
            </a:r>
          </a:p>
        </p:txBody>
      </p:sp>
      <p:pic>
        <p:nvPicPr>
          <p:cNvPr id="2" name="Picture 2" descr="A picture containing tree, outdoor, grass&#10;&#10;Description automatically generated">
            <a:extLst>
              <a:ext uri="{FF2B5EF4-FFF2-40B4-BE49-F238E27FC236}">
                <a16:creationId xmlns:a16="http://schemas.microsoft.com/office/drawing/2014/main" id="{ED0314B0-ACEC-BA91-667F-3B779D1E361F}"/>
              </a:ext>
            </a:extLst>
          </p:cNvPr>
          <p:cNvPicPr>
            <a:picLocks noChangeAspect="1"/>
          </p:cNvPicPr>
          <p:nvPr/>
        </p:nvPicPr>
        <p:blipFill rotWithShape="1">
          <a:blip r:embed="rId2"/>
          <a:srcRect l="17269" r="12431" b="4"/>
          <a:stretch/>
        </p:blipFill>
        <p:spPr>
          <a:xfrm>
            <a:off x="4688778" y="-5"/>
            <a:ext cx="3259105" cy="3094406"/>
          </a:xfrm>
          <a:custGeom>
            <a:avLst/>
            <a:gdLst/>
            <a:ahLst/>
            <a:cxnLst/>
            <a:rect l="l" t="t" r="r" b="b"/>
            <a:pathLst>
              <a:path w="3259105" h="3094406">
                <a:moveTo>
                  <a:pt x="11386" y="0"/>
                </a:moveTo>
                <a:lnTo>
                  <a:pt x="3241316" y="0"/>
                </a:lnTo>
                <a:lnTo>
                  <a:pt x="3237494" y="140685"/>
                </a:lnTo>
                <a:cubicBezTo>
                  <a:pt x="3238096" y="312748"/>
                  <a:pt x="3251393" y="484543"/>
                  <a:pt x="3249125" y="655694"/>
                </a:cubicBezTo>
                <a:cubicBezTo>
                  <a:pt x="3247916" y="750937"/>
                  <a:pt x="3225234" y="845926"/>
                  <a:pt x="3229467" y="941423"/>
                </a:cubicBezTo>
                <a:cubicBezTo>
                  <a:pt x="3241867" y="1230835"/>
                  <a:pt x="3237785" y="1520374"/>
                  <a:pt x="3253965" y="1809659"/>
                </a:cubicBezTo>
                <a:cubicBezTo>
                  <a:pt x="3264430" y="1950656"/>
                  <a:pt x="3258909" y="2092163"/>
                  <a:pt x="3237482" y="2232284"/>
                </a:cubicBezTo>
                <a:cubicBezTo>
                  <a:pt x="3219637" y="2337305"/>
                  <a:pt x="3230677" y="2443216"/>
                  <a:pt x="3238238" y="2548745"/>
                </a:cubicBezTo>
                <a:cubicBezTo>
                  <a:pt x="3247462" y="2676497"/>
                  <a:pt x="3252453" y="2804124"/>
                  <a:pt x="3237330" y="2932130"/>
                </a:cubicBezTo>
                <a:cubicBezTo>
                  <a:pt x="3234609" y="2954893"/>
                  <a:pt x="3233201" y="2977688"/>
                  <a:pt x="3232714" y="3000503"/>
                </a:cubicBezTo>
                <a:lnTo>
                  <a:pt x="3233615" y="3068153"/>
                </a:lnTo>
                <a:lnTo>
                  <a:pt x="3188413" y="3064932"/>
                </a:lnTo>
                <a:cubicBezTo>
                  <a:pt x="3039240" y="3057221"/>
                  <a:pt x="2889775" y="3057530"/>
                  <a:pt x="2740627" y="3065836"/>
                </a:cubicBezTo>
                <a:cubicBezTo>
                  <a:pt x="2641415" y="3072036"/>
                  <a:pt x="2543982" y="3095285"/>
                  <a:pt x="2443754" y="3094381"/>
                </a:cubicBezTo>
                <a:cubicBezTo>
                  <a:pt x="2190453" y="3091669"/>
                  <a:pt x="1936390" y="3075782"/>
                  <a:pt x="1682327" y="3078752"/>
                </a:cubicBezTo>
                <a:cubicBezTo>
                  <a:pt x="1674197" y="3078882"/>
                  <a:pt x="1666067" y="3076944"/>
                  <a:pt x="1657937" y="3076944"/>
                </a:cubicBezTo>
                <a:cubicBezTo>
                  <a:pt x="1524046" y="3071390"/>
                  <a:pt x="1390155" y="3066482"/>
                  <a:pt x="1256136" y="3078623"/>
                </a:cubicBezTo>
                <a:cubicBezTo>
                  <a:pt x="1168104" y="3086502"/>
                  <a:pt x="1080452" y="3095932"/>
                  <a:pt x="991530" y="3090248"/>
                </a:cubicBezTo>
                <a:cubicBezTo>
                  <a:pt x="867801" y="3082369"/>
                  <a:pt x="744072" y="3076686"/>
                  <a:pt x="620090" y="3080948"/>
                </a:cubicBezTo>
                <a:cubicBezTo>
                  <a:pt x="570293" y="3082369"/>
                  <a:pt x="520497" y="3080948"/>
                  <a:pt x="470828" y="3080948"/>
                </a:cubicBezTo>
                <a:lnTo>
                  <a:pt x="469939" y="3081207"/>
                </a:lnTo>
                <a:cubicBezTo>
                  <a:pt x="437418" y="3081207"/>
                  <a:pt x="404898" y="3081982"/>
                  <a:pt x="372378" y="3081207"/>
                </a:cubicBezTo>
                <a:cubicBezTo>
                  <a:pt x="311022" y="3079786"/>
                  <a:pt x="249634" y="3076944"/>
                  <a:pt x="188230" y="3075879"/>
                </a:cubicBezTo>
                <a:lnTo>
                  <a:pt x="19434" y="3080760"/>
                </a:lnTo>
                <a:lnTo>
                  <a:pt x="23335" y="2940210"/>
                </a:lnTo>
                <a:cubicBezTo>
                  <a:pt x="23652" y="2892334"/>
                  <a:pt x="22808" y="2844419"/>
                  <a:pt x="20355" y="2796447"/>
                </a:cubicBezTo>
                <a:cubicBezTo>
                  <a:pt x="13984" y="2674257"/>
                  <a:pt x="1879" y="2552193"/>
                  <a:pt x="9780" y="2429876"/>
                </a:cubicBezTo>
                <a:cubicBezTo>
                  <a:pt x="16112" y="2301583"/>
                  <a:pt x="14277" y="2173022"/>
                  <a:pt x="4301" y="2044958"/>
                </a:cubicBezTo>
                <a:cubicBezTo>
                  <a:pt x="-1433" y="1980958"/>
                  <a:pt x="-1433" y="1916563"/>
                  <a:pt x="4301" y="1852563"/>
                </a:cubicBezTo>
                <a:cubicBezTo>
                  <a:pt x="20584" y="1696404"/>
                  <a:pt x="24839" y="1539213"/>
                  <a:pt x="17042" y="1382404"/>
                </a:cubicBezTo>
                <a:cubicBezTo>
                  <a:pt x="12582" y="1264291"/>
                  <a:pt x="4810" y="1146306"/>
                  <a:pt x="10288" y="1027939"/>
                </a:cubicBezTo>
                <a:cubicBezTo>
                  <a:pt x="16786" y="889439"/>
                  <a:pt x="21756" y="750813"/>
                  <a:pt x="15386" y="612313"/>
                </a:cubicBezTo>
                <a:cubicBezTo>
                  <a:pt x="8683" y="463705"/>
                  <a:pt x="9868" y="314846"/>
                  <a:pt x="18952" y="166364"/>
                </a:cubicBezTo>
                <a:close/>
              </a:path>
            </a:pathLst>
          </a:custGeom>
        </p:spPr>
      </p:pic>
      <p:pic>
        <p:nvPicPr>
          <p:cNvPr id="5" name="Picture 5" descr="A group of people on a stage&#10;&#10;Description automatically generated">
            <a:extLst>
              <a:ext uri="{FF2B5EF4-FFF2-40B4-BE49-F238E27FC236}">
                <a16:creationId xmlns:a16="http://schemas.microsoft.com/office/drawing/2014/main" id="{AF02D9A9-4EFE-741E-E012-65AD5D4E9191}"/>
              </a:ext>
            </a:extLst>
          </p:cNvPr>
          <p:cNvPicPr>
            <a:picLocks noChangeAspect="1"/>
          </p:cNvPicPr>
          <p:nvPr/>
        </p:nvPicPr>
        <p:blipFill rotWithShape="1">
          <a:blip r:embed="rId3"/>
          <a:srcRect l="22272" r="17729" b="-3"/>
          <a:stretch/>
        </p:blipFill>
        <p:spPr>
          <a:xfrm>
            <a:off x="4683193" y="3258422"/>
            <a:ext cx="3259855" cy="3599585"/>
          </a:xfrm>
          <a:custGeom>
            <a:avLst/>
            <a:gdLst/>
            <a:ahLst/>
            <a:cxnLst/>
            <a:rect l="l" t="t" r="r" b="b"/>
            <a:pathLst>
              <a:path w="3259855" h="3599585">
                <a:moveTo>
                  <a:pt x="954022" y="498"/>
                </a:moveTo>
                <a:cubicBezTo>
                  <a:pt x="1119756" y="-3044"/>
                  <a:pt x="1286080" y="13085"/>
                  <a:pt x="1451761" y="24419"/>
                </a:cubicBezTo>
                <a:cubicBezTo>
                  <a:pt x="1625133" y="36367"/>
                  <a:pt x="1799027" y="38046"/>
                  <a:pt x="1972590" y="29457"/>
                </a:cubicBezTo>
                <a:cubicBezTo>
                  <a:pt x="2098351" y="23256"/>
                  <a:pt x="2223604" y="9049"/>
                  <a:pt x="2349873" y="12278"/>
                </a:cubicBezTo>
                <a:cubicBezTo>
                  <a:pt x="2532672" y="16928"/>
                  <a:pt x="2715343" y="23773"/>
                  <a:pt x="2898396" y="19124"/>
                </a:cubicBezTo>
                <a:cubicBezTo>
                  <a:pt x="2963040" y="17526"/>
                  <a:pt x="3027701" y="14038"/>
                  <a:pt x="3092353" y="11720"/>
                </a:cubicBezTo>
                <a:lnTo>
                  <a:pt x="3250836" y="11402"/>
                </a:lnTo>
                <a:lnTo>
                  <a:pt x="3254106" y="90752"/>
                </a:lnTo>
                <a:cubicBezTo>
                  <a:pt x="3254106" y="138488"/>
                  <a:pt x="3252140" y="186224"/>
                  <a:pt x="3248209" y="233871"/>
                </a:cubicBezTo>
                <a:cubicBezTo>
                  <a:pt x="3240316" y="320987"/>
                  <a:pt x="3242191" y="408521"/>
                  <a:pt x="3253804" y="495345"/>
                </a:cubicBezTo>
                <a:cubicBezTo>
                  <a:pt x="3266506" y="596937"/>
                  <a:pt x="3256677" y="698530"/>
                  <a:pt x="3247452" y="800123"/>
                </a:cubicBezTo>
                <a:cubicBezTo>
                  <a:pt x="3230970" y="978926"/>
                  <a:pt x="3238380" y="1157601"/>
                  <a:pt x="3250477" y="1336023"/>
                </a:cubicBezTo>
                <a:cubicBezTo>
                  <a:pt x="3258220" y="1458862"/>
                  <a:pt x="3253970" y="1582030"/>
                  <a:pt x="3237775" y="1704297"/>
                </a:cubicBezTo>
                <a:cubicBezTo>
                  <a:pt x="3234901" y="1728615"/>
                  <a:pt x="3233729" y="1752966"/>
                  <a:pt x="3233143" y="1777332"/>
                </a:cubicBezTo>
                <a:lnTo>
                  <a:pt x="3232811" y="1799145"/>
                </a:lnTo>
                <a:lnTo>
                  <a:pt x="3228576" y="1842531"/>
                </a:lnTo>
                <a:lnTo>
                  <a:pt x="3232166" y="1914850"/>
                </a:lnTo>
                <a:lnTo>
                  <a:pt x="3231789" y="1922451"/>
                </a:lnTo>
                <a:lnTo>
                  <a:pt x="3237441" y="1980367"/>
                </a:lnTo>
                <a:lnTo>
                  <a:pt x="3249248" y="2182039"/>
                </a:lnTo>
                <a:cubicBezTo>
                  <a:pt x="3250586" y="2269847"/>
                  <a:pt x="3248126" y="2357696"/>
                  <a:pt x="3241858" y="2445415"/>
                </a:cubicBezTo>
                <a:cubicBezTo>
                  <a:pt x="3232633" y="2606947"/>
                  <a:pt x="3242160" y="2768225"/>
                  <a:pt x="3253351" y="2929631"/>
                </a:cubicBezTo>
                <a:cubicBezTo>
                  <a:pt x="3266657" y="3121514"/>
                  <a:pt x="3245487" y="3313270"/>
                  <a:pt x="3242311" y="3505152"/>
                </a:cubicBezTo>
                <a:cubicBezTo>
                  <a:pt x="3242008" y="3522360"/>
                  <a:pt x="3243142" y="3539599"/>
                  <a:pt x="3244541" y="3556838"/>
                </a:cubicBezTo>
                <a:lnTo>
                  <a:pt x="3247700" y="3599585"/>
                </a:lnTo>
                <a:lnTo>
                  <a:pt x="15795" y="3599585"/>
                </a:lnTo>
                <a:lnTo>
                  <a:pt x="11716" y="3325801"/>
                </a:lnTo>
                <a:cubicBezTo>
                  <a:pt x="9693" y="3229953"/>
                  <a:pt x="8801" y="3134170"/>
                  <a:pt x="14216" y="3038609"/>
                </a:cubicBezTo>
                <a:cubicBezTo>
                  <a:pt x="20970" y="2919986"/>
                  <a:pt x="19695" y="2799963"/>
                  <a:pt x="14981" y="2681849"/>
                </a:cubicBezTo>
                <a:cubicBezTo>
                  <a:pt x="10266" y="2563738"/>
                  <a:pt x="3896" y="2445497"/>
                  <a:pt x="14981" y="2327384"/>
                </a:cubicBezTo>
                <a:cubicBezTo>
                  <a:pt x="23136" y="2224777"/>
                  <a:pt x="25047" y="2121762"/>
                  <a:pt x="20714" y="2018915"/>
                </a:cubicBezTo>
                <a:cubicBezTo>
                  <a:pt x="15745" y="1839643"/>
                  <a:pt x="6063" y="1660244"/>
                  <a:pt x="16637" y="1480971"/>
                </a:cubicBezTo>
                <a:cubicBezTo>
                  <a:pt x="32819" y="1209834"/>
                  <a:pt x="23136" y="938951"/>
                  <a:pt x="10394" y="668069"/>
                </a:cubicBezTo>
                <a:cubicBezTo>
                  <a:pt x="1475" y="482681"/>
                  <a:pt x="-5915" y="297422"/>
                  <a:pt x="6827" y="112034"/>
                </a:cubicBezTo>
                <a:lnTo>
                  <a:pt x="12538" y="21615"/>
                </a:lnTo>
                <a:lnTo>
                  <a:pt x="13383" y="21707"/>
                </a:lnTo>
                <a:cubicBezTo>
                  <a:pt x="79680" y="11270"/>
                  <a:pt x="146855" y="7847"/>
                  <a:pt x="213839" y="11503"/>
                </a:cubicBezTo>
                <a:cubicBezTo>
                  <a:pt x="405275" y="17315"/>
                  <a:pt x="595695" y="34236"/>
                  <a:pt x="788529" y="11503"/>
                </a:cubicBezTo>
                <a:cubicBezTo>
                  <a:pt x="843598" y="5045"/>
                  <a:pt x="898777" y="1679"/>
                  <a:pt x="954022" y="498"/>
                </a:cubicBezTo>
                <a:close/>
              </a:path>
            </a:pathLst>
          </a:custGeom>
        </p:spPr>
      </p:pic>
      <p:pic>
        <p:nvPicPr>
          <p:cNvPr id="3" name="Picture 3" descr="A picture containing scaffolding, net&#10;&#10;Description automatically generated">
            <a:extLst>
              <a:ext uri="{FF2B5EF4-FFF2-40B4-BE49-F238E27FC236}">
                <a16:creationId xmlns:a16="http://schemas.microsoft.com/office/drawing/2014/main" id="{3C22D7EC-B46B-F2F3-27D0-69D9363C9D4C}"/>
              </a:ext>
            </a:extLst>
          </p:cNvPr>
          <p:cNvPicPr>
            <a:picLocks noChangeAspect="1"/>
          </p:cNvPicPr>
          <p:nvPr/>
        </p:nvPicPr>
        <p:blipFill rotWithShape="1">
          <a:blip r:embed="rId4"/>
          <a:srcRect l="14272" r="21702" b="-2"/>
          <a:stretch/>
        </p:blipFill>
        <p:spPr>
          <a:xfrm>
            <a:off x="8153017" y="-6"/>
            <a:ext cx="4038983" cy="4195184"/>
          </a:xfrm>
          <a:custGeom>
            <a:avLst/>
            <a:gdLst/>
            <a:ahLst/>
            <a:cxnLst/>
            <a:rect l="l" t="t" r="r" b="b"/>
            <a:pathLst>
              <a:path w="4038983" h="4195184">
                <a:moveTo>
                  <a:pt x="25292" y="0"/>
                </a:moveTo>
                <a:lnTo>
                  <a:pt x="4038983" y="0"/>
                </a:lnTo>
                <a:lnTo>
                  <a:pt x="4038983" y="4173249"/>
                </a:lnTo>
                <a:lnTo>
                  <a:pt x="3931557" y="4161775"/>
                </a:lnTo>
                <a:cubicBezTo>
                  <a:pt x="3887047" y="4159904"/>
                  <a:pt x="3842427" y="4160901"/>
                  <a:pt x="3797950" y="4164774"/>
                </a:cubicBezTo>
                <a:cubicBezTo>
                  <a:pt x="3568711" y="4179842"/>
                  <a:pt x="3339218" y="4173041"/>
                  <a:pt x="3109979" y="4176375"/>
                </a:cubicBezTo>
                <a:cubicBezTo>
                  <a:pt x="2803311" y="4180909"/>
                  <a:pt x="2496897" y="4169308"/>
                  <a:pt x="2190356" y="4168242"/>
                </a:cubicBezTo>
                <a:cubicBezTo>
                  <a:pt x="2127525" y="4167975"/>
                  <a:pt x="2064439" y="4171442"/>
                  <a:pt x="2001862" y="4176775"/>
                </a:cubicBezTo>
                <a:cubicBezTo>
                  <a:pt x="1915168" y="4183976"/>
                  <a:pt x="1829615" y="4174908"/>
                  <a:pt x="1743683" y="4166375"/>
                </a:cubicBezTo>
                <a:cubicBezTo>
                  <a:pt x="1640105" y="4156108"/>
                  <a:pt x="1536783" y="4165175"/>
                  <a:pt x="1433841" y="4177042"/>
                </a:cubicBezTo>
                <a:cubicBezTo>
                  <a:pt x="1257114" y="4197030"/>
                  <a:pt x="1079054" y="4200510"/>
                  <a:pt x="901742" y="4187442"/>
                </a:cubicBezTo>
                <a:cubicBezTo>
                  <a:pt x="705885" y="4173442"/>
                  <a:pt x="510157" y="4175976"/>
                  <a:pt x="314300" y="4177042"/>
                </a:cubicBezTo>
                <a:lnTo>
                  <a:pt x="22883" y="4176257"/>
                </a:lnTo>
                <a:lnTo>
                  <a:pt x="15491" y="4122289"/>
                </a:lnTo>
                <a:cubicBezTo>
                  <a:pt x="3576" y="4042652"/>
                  <a:pt x="-1474" y="3962394"/>
                  <a:pt x="370" y="3882149"/>
                </a:cubicBezTo>
                <a:cubicBezTo>
                  <a:pt x="219" y="3686075"/>
                  <a:pt x="10652" y="3490382"/>
                  <a:pt x="29555" y="3294816"/>
                </a:cubicBezTo>
                <a:cubicBezTo>
                  <a:pt x="34137" y="3222826"/>
                  <a:pt x="32065" y="3150656"/>
                  <a:pt x="23355" y="3078932"/>
                </a:cubicBezTo>
                <a:cubicBezTo>
                  <a:pt x="14645" y="2997950"/>
                  <a:pt x="17685" y="2916371"/>
                  <a:pt x="32428" y="2835999"/>
                </a:cubicBezTo>
                <a:cubicBezTo>
                  <a:pt x="51027" y="2740756"/>
                  <a:pt x="42710" y="2645512"/>
                  <a:pt x="35906" y="2550269"/>
                </a:cubicBezTo>
                <a:cubicBezTo>
                  <a:pt x="17306" y="2288796"/>
                  <a:pt x="-5377" y="2027322"/>
                  <a:pt x="9746" y="1764959"/>
                </a:cubicBezTo>
                <a:cubicBezTo>
                  <a:pt x="12922" y="1708956"/>
                  <a:pt x="26832" y="1654350"/>
                  <a:pt x="32580" y="1598729"/>
                </a:cubicBezTo>
                <a:cubicBezTo>
                  <a:pt x="49365" y="1437069"/>
                  <a:pt x="29705" y="1276045"/>
                  <a:pt x="21691" y="1114767"/>
                </a:cubicBezTo>
                <a:cubicBezTo>
                  <a:pt x="10169" y="936281"/>
                  <a:pt x="12497" y="757351"/>
                  <a:pt x="28647" y="579120"/>
                </a:cubicBezTo>
                <a:cubicBezTo>
                  <a:pt x="38779" y="482353"/>
                  <a:pt x="42219" y="385459"/>
                  <a:pt x="40971" y="288533"/>
                </a:cubicBezTo>
                <a:close/>
              </a:path>
            </a:pathLst>
          </a:custGeom>
        </p:spPr>
      </p:pic>
      <p:sp>
        <p:nvSpPr>
          <p:cNvPr id="1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4409267"/>
            <a:ext cx="3383280" cy="27432"/>
          </a:xfrm>
          <a:custGeom>
            <a:avLst/>
            <a:gdLst>
              <a:gd name="connsiteX0" fmla="*/ 0 w 3383280"/>
              <a:gd name="connsiteY0" fmla="*/ 0 h 27432"/>
              <a:gd name="connsiteX1" fmla="*/ 642823 w 3383280"/>
              <a:gd name="connsiteY1" fmla="*/ 0 h 27432"/>
              <a:gd name="connsiteX2" fmla="*/ 1319479 w 3383280"/>
              <a:gd name="connsiteY2" fmla="*/ 0 h 27432"/>
              <a:gd name="connsiteX3" fmla="*/ 2029968 w 3383280"/>
              <a:gd name="connsiteY3" fmla="*/ 0 h 27432"/>
              <a:gd name="connsiteX4" fmla="*/ 2740457 w 3383280"/>
              <a:gd name="connsiteY4" fmla="*/ 0 h 27432"/>
              <a:gd name="connsiteX5" fmla="*/ 3383280 w 3383280"/>
              <a:gd name="connsiteY5" fmla="*/ 0 h 27432"/>
              <a:gd name="connsiteX6" fmla="*/ 3383280 w 3383280"/>
              <a:gd name="connsiteY6" fmla="*/ 27432 h 27432"/>
              <a:gd name="connsiteX7" fmla="*/ 2638958 w 3383280"/>
              <a:gd name="connsiteY7" fmla="*/ 27432 h 27432"/>
              <a:gd name="connsiteX8" fmla="*/ 1894637 w 3383280"/>
              <a:gd name="connsiteY8" fmla="*/ 27432 h 27432"/>
              <a:gd name="connsiteX9" fmla="*/ 1217981 w 3383280"/>
              <a:gd name="connsiteY9" fmla="*/ 27432 h 27432"/>
              <a:gd name="connsiteX10" fmla="*/ 0 w 3383280"/>
              <a:gd name="connsiteY10" fmla="*/ 27432 h 27432"/>
              <a:gd name="connsiteX11" fmla="*/ 0 w 338328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3280" h="27432" fill="none" extrusionOk="0">
                <a:moveTo>
                  <a:pt x="0" y="0"/>
                </a:moveTo>
                <a:cubicBezTo>
                  <a:pt x="257987" y="12032"/>
                  <a:pt x="404745" y="16905"/>
                  <a:pt x="642823" y="0"/>
                </a:cubicBezTo>
                <a:cubicBezTo>
                  <a:pt x="880901" y="-16905"/>
                  <a:pt x="1102054" y="22021"/>
                  <a:pt x="1319479" y="0"/>
                </a:cubicBezTo>
                <a:cubicBezTo>
                  <a:pt x="1536904" y="-22021"/>
                  <a:pt x="1881604" y="24614"/>
                  <a:pt x="2029968" y="0"/>
                </a:cubicBezTo>
                <a:cubicBezTo>
                  <a:pt x="2178332" y="-24614"/>
                  <a:pt x="2554148" y="3447"/>
                  <a:pt x="2740457" y="0"/>
                </a:cubicBezTo>
                <a:cubicBezTo>
                  <a:pt x="2926766" y="-3447"/>
                  <a:pt x="3065477" y="23645"/>
                  <a:pt x="3383280" y="0"/>
                </a:cubicBezTo>
                <a:cubicBezTo>
                  <a:pt x="3382114" y="7395"/>
                  <a:pt x="3383325" y="21864"/>
                  <a:pt x="3383280" y="27432"/>
                </a:cubicBezTo>
                <a:cubicBezTo>
                  <a:pt x="3088851" y="31951"/>
                  <a:pt x="2966759" y="63689"/>
                  <a:pt x="2638958" y="27432"/>
                </a:cubicBezTo>
                <a:cubicBezTo>
                  <a:pt x="2311157" y="-8825"/>
                  <a:pt x="2123847" y="40497"/>
                  <a:pt x="1894637" y="27432"/>
                </a:cubicBezTo>
                <a:cubicBezTo>
                  <a:pt x="1665427" y="14367"/>
                  <a:pt x="1424813" y="48382"/>
                  <a:pt x="1217981" y="27432"/>
                </a:cubicBezTo>
                <a:cubicBezTo>
                  <a:pt x="1011149" y="6482"/>
                  <a:pt x="538241" y="25631"/>
                  <a:pt x="0" y="27432"/>
                </a:cubicBezTo>
                <a:cubicBezTo>
                  <a:pt x="-503" y="20663"/>
                  <a:pt x="1168" y="5855"/>
                  <a:pt x="0" y="0"/>
                </a:cubicBezTo>
                <a:close/>
              </a:path>
              <a:path w="3383280" h="27432" stroke="0" extrusionOk="0">
                <a:moveTo>
                  <a:pt x="0" y="0"/>
                </a:moveTo>
                <a:cubicBezTo>
                  <a:pt x="151297" y="22734"/>
                  <a:pt x="480695" y="25868"/>
                  <a:pt x="642823" y="0"/>
                </a:cubicBezTo>
                <a:cubicBezTo>
                  <a:pt x="804951" y="-25868"/>
                  <a:pt x="1021125" y="-7020"/>
                  <a:pt x="1217981" y="0"/>
                </a:cubicBezTo>
                <a:cubicBezTo>
                  <a:pt x="1414837" y="7020"/>
                  <a:pt x="1602550" y="692"/>
                  <a:pt x="1962302" y="0"/>
                </a:cubicBezTo>
                <a:cubicBezTo>
                  <a:pt x="2322054" y="-692"/>
                  <a:pt x="2404714" y="-13207"/>
                  <a:pt x="2605126" y="0"/>
                </a:cubicBezTo>
                <a:cubicBezTo>
                  <a:pt x="2805538" y="13207"/>
                  <a:pt x="3040223" y="19007"/>
                  <a:pt x="3383280" y="0"/>
                </a:cubicBezTo>
                <a:cubicBezTo>
                  <a:pt x="3383473" y="12649"/>
                  <a:pt x="3382292" y="17989"/>
                  <a:pt x="3383280" y="27432"/>
                </a:cubicBezTo>
                <a:cubicBezTo>
                  <a:pt x="3246258" y="-5317"/>
                  <a:pt x="2915318" y="27493"/>
                  <a:pt x="2706624" y="27432"/>
                </a:cubicBezTo>
                <a:cubicBezTo>
                  <a:pt x="2497930" y="27371"/>
                  <a:pt x="2314501" y="-484"/>
                  <a:pt x="1962302" y="27432"/>
                </a:cubicBezTo>
                <a:cubicBezTo>
                  <a:pt x="1610103" y="55348"/>
                  <a:pt x="1607990" y="25966"/>
                  <a:pt x="1387145" y="27432"/>
                </a:cubicBezTo>
                <a:cubicBezTo>
                  <a:pt x="1166300" y="28898"/>
                  <a:pt x="856166" y="27780"/>
                  <a:pt x="710489" y="27432"/>
                </a:cubicBezTo>
                <a:cubicBezTo>
                  <a:pt x="564812" y="27084"/>
                  <a:pt x="236809" y="62580"/>
                  <a:pt x="0" y="27432"/>
                </a:cubicBezTo>
                <a:cubicBezTo>
                  <a:pt x="1300" y="19678"/>
                  <a:pt x="-86" y="12044"/>
                  <a:pt x="0" y="0"/>
                </a:cubicBezTo>
                <a:close/>
              </a:path>
            </a:pathLst>
          </a:custGeom>
          <a:solidFill>
            <a:srgbClr val="C84891"/>
          </a:solidFill>
          <a:ln w="38100" cap="rnd">
            <a:solidFill>
              <a:srgbClr val="C8489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icture containing indoor&#10;&#10;Description automatically generated">
            <a:extLst>
              <a:ext uri="{FF2B5EF4-FFF2-40B4-BE49-F238E27FC236}">
                <a16:creationId xmlns:a16="http://schemas.microsoft.com/office/drawing/2014/main" id="{EAC30F3E-E51B-9B52-ECC2-7B6661E7EC56}"/>
              </a:ext>
            </a:extLst>
          </p:cNvPr>
          <p:cNvPicPr>
            <a:picLocks noChangeAspect="1"/>
          </p:cNvPicPr>
          <p:nvPr/>
        </p:nvPicPr>
        <p:blipFill rotWithShape="1">
          <a:blip r:embed="rId5"/>
          <a:srcRect l="1874" r="1280" b="-5"/>
          <a:stretch/>
        </p:blipFill>
        <p:spPr>
          <a:xfrm>
            <a:off x="8171361" y="4366935"/>
            <a:ext cx="4020639" cy="2491073"/>
          </a:xfrm>
          <a:custGeom>
            <a:avLst/>
            <a:gdLst/>
            <a:ahLst/>
            <a:cxnLst/>
            <a:rect l="l" t="t" r="r" b="b"/>
            <a:pathLst>
              <a:path w="4020639" h="2491073">
                <a:moveTo>
                  <a:pt x="2387172" y="4"/>
                </a:moveTo>
                <a:cubicBezTo>
                  <a:pt x="2431588" y="-79"/>
                  <a:pt x="2476014" y="1187"/>
                  <a:pt x="2520440" y="4521"/>
                </a:cubicBezTo>
                <a:cubicBezTo>
                  <a:pt x="2670017" y="18188"/>
                  <a:pt x="2820292" y="21522"/>
                  <a:pt x="2970288" y="14521"/>
                </a:cubicBezTo>
                <a:cubicBezTo>
                  <a:pt x="3090823" y="5814"/>
                  <a:pt x="3211725" y="4294"/>
                  <a:pt x="3332425" y="9988"/>
                </a:cubicBezTo>
                <a:cubicBezTo>
                  <a:pt x="3444887" y="16788"/>
                  <a:pt x="3557349" y="23721"/>
                  <a:pt x="3670191" y="19722"/>
                </a:cubicBezTo>
                <a:cubicBezTo>
                  <a:pt x="3715125" y="18121"/>
                  <a:pt x="3759424" y="16121"/>
                  <a:pt x="3803977" y="13454"/>
                </a:cubicBezTo>
                <a:cubicBezTo>
                  <a:pt x="3844957" y="9821"/>
                  <a:pt x="3886048" y="8104"/>
                  <a:pt x="3927130" y="8304"/>
                </a:cubicBezTo>
                <a:lnTo>
                  <a:pt x="4020639" y="13128"/>
                </a:lnTo>
                <a:lnTo>
                  <a:pt x="4020639" y="2491073"/>
                </a:lnTo>
                <a:lnTo>
                  <a:pt x="6804" y="2491073"/>
                </a:lnTo>
                <a:lnTo>
                  <a:pt x="20473" y="2308286"/>
                </a:lnTo>
                <a:cubicBezTo>
                  <a:pt x="23924" y="2245403"/>
                  <a:pt x="26128" y="2182489"/>
                  <a:pt x="27088" y="2119545"/>
                </a:cubicBezTo>
                <a:cubicBezTo>
                  <a:pt x="30263" y="1875850"/>
                  <a:pt x="38884" y="1631647"/>
                  <a:pt x="11966" y="1388714"/>
                </a:cubicBezTo>
                <a:cubicBezTo>
                  <a:pt x="-6330" y="1224134"/>
                  <a:pt x="928" y="1060316"/>
                  <a:pt x="4255" y="895864"/>
                </a:cubicBezTo>
                <a:cubicBezTo>
                  <a:pt x="8035" y="711091"/>
                  <a:pt x="6221" y="526193"/>
                  <a:pt x="6221" y="341421"/>
                </a:cubicBezTo>
                <a:cubicBezTo>
                  <a:pt x="5918" y="261036"/>
                  <a:pt x="11060" y="181159"/>
                  <a:pt x="19830" y="101154"/>
                </a:cubicBezTo>
                <a:cubicBezTo>
                  <a:pt x="22968" y="72137"/>
                  <a:pt x="24376" y="43159"/>
                  <a:pt x="24410" y="14230"/>
                </a:cubicBezTo>
                <a:lnTo>
                  <a:pt x="24352" y="12883"/>
                </a:lnTo>
                <a:lnTo>
                  <a:pt x="156331" y="7988"/>
                </a:lnTo>
                <a:cubicBezTo>
                  <a:pt x="300221" y="-159"/>
                  <a:pt x="444492" y="3228"/>
                  <a:pt x="587900" y="18121"/>
                </a:cubicBezTo>
                <a:cubicBezTo>
                  <a:pt x="689357" y="25975"/>
                  <a:pt x="791270" y="24722"/>
                  <a:pt x="892537" y="14388"/>
                </a:cubicBezTo>
                <a:cubicBezTo>
                  <a:pt x="1078365" y="-1747"/>
                  <a:pt x="1263813" y="11188"/>
                  <a:pt x="1449261" y="22122"/>
                </a:cubicBezTo>
                <a:cubicBezTo>
                  <a:pt x="1628870" y="32788"/>
                  <a:pt x="1808352" y="24921"/>
                  <a:pt x="1987961" y="17855"/>
                </a:cubicBezTo>
                <a:cubicBezTo>
                  <a:pt x="2120763" y="12655"/>
                  <a:pt x="2253923" y="254"/>
                  <a:pt x="2387172" y="4"/>
                </a:cubicBezTo>
                <a:close/>
              </a:path>
            </a:pathLst>
          </a:custGeom>
        </p:spPr>
      </p:pic>
      <p:sp>
        <p:nvSpPr>
          <p:cNvPr id="7" name="TextBox 6">
            <a:extLst>
              <a:ext uri="{FF2B5EF4-FFF2-40B4-BE49-F238E27FC236}">
                <a16:creationId xmlns:a16="http://schemas.microsoft.com/office/drawing/2014/main" id="{24835804-0BA6-73F6-2B4A-A4DE40D461EF}"/>
              </a:ext>
            </a:extLst>
          </p:cNvPr>
          <p:cNvSpPr txBox="1"/>
          <p:nvPr/>
        </p:nvSpPr>
        <p:spPr>
          <a:xfrm>
            <a:off x="152401" y="224287"/>
            <a:ext cx="436784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cs typeface="Calibri"/>
              </a:rPr>
              <a:t>These are some examples of sets that are improved by using metal scenery. I think that the most common scene in which metal frames are used are during festivals and concerts. I personally really like the use of scaffolding within theatre. </a:t>
            </a:r>
          </a:p>
        </p:txBody>
      </p:sp>
    </p:spTree>
    <p:extLst>
      <p:ext uri="{BB962C8B-B14F-4D97-AF65-F5344CB8AC3E}">
        <p14:creationId xmlns:p14="http://schemas.microsoft.com/office/powerpoint/2010/main" val="3311070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DABD3B47-7934-0F5A-4B85-C13516443818}"/>
              </a:ext>
            </a:extLst>
          </p:cNvPr>
          <p:cNvGraphicFramePr>
            <a:graphicFrameLocks noGrp="1"/>
          </p:cNvGraphicFramePr>
          <p:nvPr>
            <p:extLst>
              <p:ext uri="{D42A27DB-BD31-4B8C-83A1-F6EECF244321}">
                <p14:modId xmlns:p14="http://schemas.microsoft.com/office/powerpoint/2010/main" val="3859270580"/>
              </p:ext>
            </p:extLst>
          </p:nvPr>
        </p:nvGraphicFramePr>
        <p:xfrm>
          <a:off x="14377" y="2055962"/>
          <a:ext cx="12181874" cy="4775250"/>
        </p:xfrm>
        <a:graphic>
          <a:graphicData uri="http://schemas.openxmlformats.org/drawingml/2006/table">
            <a:tbl>
              <a:tblPr firstRow="1" bandRow="1">
                <a:tableStyleId>{5C22544A-7EE6-4342-B048-85BDC9FD1C3A}</a:tableStyleId>
              </a:tblPr>
              <a:tblGrid>
                <a:gridCol w="6090937">
                  <a:extLst>
                    <a:ext uri="{9D8B030D-6E8A-4147-A177-3AD203B41FA5}">
                      <a16:colId xmlns:a16="http://schemas.microsoft.com/office/drawing/2014/main" val="2607217406"/>
                    </a:ext>
                  </a:extLst>
                </a:gridCol>
                <a:gridCol w="6090937">
                  <a:extLst>
                    <a:ext uri="{9D8B030D-6E8A-4147-A177-3AD203B41FA5}">
                      <a16:colId xmlns:a16="http://schemas.microsoft.com/office/drawing/2014/main" val="4114350353"/>
                    </a:ext>
                  </a:extLst>
                </a:gridCol>
              </a:tblGrid>
              <a:tr h="4775250">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731987549"/>
                  </a:ext>
                </a:extLst>
              </a:tr>
            </a:tbl>
          </a:graphicData>
        </a:graphic>
      </p:graphicFrame>
      <p:pic>
        <p:nvPicPr>
          <p:cNvPr id="9" name="Picture 9">
            <a:extLst>
              <a:ext uri="{FF2B5EF4-FFF2-40B4-BE49-F238E27FC236}">
                <a16:creationId xmlns:a16="http://schemas.microsoft.com/office/drawing/2014/main" id="{DDF2CA9E-610C-7B7B-3F0C-1BC525B539BC}"/>
              </a:ext>
            </a:extLst>
          </p:cNvPr>
          <p:cNvPicPr>
            <a:picLocks noChangeAspect="1"/>
          </p:cNvPicPr>
          <p:nvPr/>
        </p:nvPicPr>
        <p:blipFill>
          <a:blip r:embed="rId2"/>
          <a:stretch>
            <a:fillRect/>
          </a:stretch>
        </p:blipFill>
        <p:spPr>
          <a:xfrm>
            <a:off x="152400" y="2179135"/>
            <a:ext cx="5863086" cy="4570070"/>
          </a:xfrm>
          <a:prstGeom prst="rect">
            <a:avLst/>
          </a:prstGeom>
        </p:spPr>
      </p:pic>
      <p:pic>
        <p:nvPicPr>
          <p:cNvPr id="10" name="Picture 10" descr="A picture containing outdoor, dark, night&#10;&#10;Description automatically generated">
            <a:extLst>
              <a:ext uri="{FF2B5EF4-FFF2-40B4-BE49-F238E27FC236}">
                <a16:creationId xmlns:a16="http://schemas.microsoft.com/office/drawing/2014/main" id="{6E237F6A-40FB-A5EB-8A76-E4A748522D03}"/>
              </a:ext>
            </a:extLst>
          </p:cNvPr>
          <p:cNvPicPr>
            <a:picLocks noChangeAspect="1"/>
          </p:cNvPicPr>
          <p:nvPr/>
        </p:nvPicPr>
        <p:blipFill>
          <a:blip r:embed="rId3"/>
          <a:stretch>
            <a:fillRect/>
          </a:stretch>
        </p:blipFill>
        <p:spPr>
          <a:xfrm>
            <a:off x="6248400" y="2179176"/>
            <a:ext cx="5834332" cy="4569987"/>
          </a:xfrm>
          <a:prstGeom prst="rect">
            <a:avLst/>
          </a:prstGeom>
        </p:spPr>
      </p:pic>
      <p:sp>
        <p:nvSpPr>
          <p:cNvPr id="2" name="Rectangle 1">
            <a:extLst>
              <a:ext uri="{FF2B5EF4-FFF2-40B4-BE49-F238E27FC236}">
                <a16:creationId xmlns:a16="http://schemas.microsoft.com/office/drawing/2014/main" id="{AEAA8B27-3220-6FF1-5593-DD7D7AF7292B}"/>
              </a:ext>
            </a:extLst>
          </p:cNvPr>
          <p:cNvSpPr/>
          <p:nvPr/>
        </p:nvSpPr>
        <p:spPr>
          <a:xfrm>
            <a:off x="2875" y="-4313"/>
            <a:ext cx="12191998" cy="1969697"/>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1">
            <a:extLst>
              <a:ext uri="{FF2B5EF4-FFF2-40B4-BE49-F238E27FC236}">
                <a16:creationId xmlns:a16="http://schemas.microsoft.com/office/drawing/2014/main" id="{4C5AAD29-8096-A2A3-A147-F1C1681CF8E3}"/>
              </a:ext>
            </a:extLst>
          </p:cNvPr>
          <p:cNvSpPr txBox="1"/>
          <p:nvPr/>
        </p:nvSpPr>
        <p:spPr>
          <a:xfrm>
            <a:off x="1360099" y="396816"/>
            <a:ext cx="10233803" cy="132343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000" b="1" u="sng">
                <a:latin typeface="Calibri"/>
              </a:rPr>
              <a:t>Study Task  - find 2 different interesting sets, make it personal to you</a:t>
            </a:r>
            <a:endParaRPr lang="en-GB" sz="4000" u="sng"/>
          </a:p>
        </p:txBody>
      </p:sp>
    </p:spTree>
    <p:extLst>
      <p:ext uri="{BB962C8B-B14F-4D97-AF65-F5344CB8AC3E}">
        <p14:creationId xmlns:p14="http://schemas.microsoft.com/office/powerpoint/2010/main" val="1859557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3B41BECD-C069-C4B9-F49F-D21176D8652D}"/>
              </a:ext>
            </a:extLst>
          </p:cNvPr>
          <p:cNvGraphicFramePr>
            <a:graphicFrameLocks noGrp="1"/>
          </p:cNvGraphicFramePr>
          <p:nvPr>
            <p:extLst>
              <p:ext uri="{D42A27DB-BD31-4B8C-83A1-F6EECF244321}">
                <p14:modId xmlns:p14="http://schemas.microsoft.com/office/powerpoint/2010/main" val="1819965230"/>
              </p:ext>
            </p:extLst>
          </p:nvPr>
        </p:nvGraphicFramePr>
        <p:xfrm>
          <a:off x="-1150" y="17885"/>
          <a:ext cx="12232674" cy="6834047"/>
        </p:xfrm>
        <a:graphic>
          <a:graphicData uri="http://schemas.openxmlformats.org/drawingml/2006/table">
            <a:tbl>
              <a:tblPr firstRow="1" bandRow="1">
                <a:tableStyleId>{5C22544A-7EE6-4342-B048-85BDC9FD1C3A}</a:tableStyleId>
              </a:tblPr>
              <a:tblGrid>
                <a:gridCol w="6116337">
                  <a:extLst>
                    <a:ext uri="{9D8B030D-6E8A-4147-A177-3AD203B41FA5}">
                      <a16:colId xmlns:a16="http://schemas.microsoft.com/office/drawing/2014/main" val="774616399"/>
                    </a:ext>
                  </a:extLst>
                </a:gridCol>
                <a:gridCol w="6116337">
                  <a:extLst>
                    <a:ext uri="{9D8B030D-6E8A-4147-A177-3AD203B41FA5}">
                      <a16:colId xmlns:a16="http://schemas.microsoft.com/office/drawing/2014/main" val="1880716681"/>
                    </a:ext>
                  </a:extLst>
                </a:gridCol>
              </a:tblGrid>
              <a:tr h="6834047">
                <a:tc>
                  <a:txBody>
                    <a:bodyPr/>
                    <a:lstStyle/>
                    <a:p>
                      <a:pPr lvl="0">
                        <a:buNone/>
                      </a:pPr>
                      <a:r>
                        <a:rPr lang="en-GB" sz="2400" b="0">
                          <a:solidFill>
                            <a:schemeClr val="tx1"/>
                          </a:solidFill>
                          <a:latin typeface="Calibri"/>
                        </a:rPr>
                        <a:t>This is a scene from the film 'The Crimson Peak'. This is a 2015 film by Guillermo Del Toro. I like how uneven everything looks. The crookedness of the stairs gives an eerie feeling. As can be seen in the image, the stairs railing shows a range of different angles giving a feeling of danger and no stability. </a:t>
                      </a:r>
                    </a:p>
                    <a:p>
                      <a:pPr lvl="0">
                        <a:buNone/>
                      </a:pPr>
                      <a:r>
                        <a:rPr lang="en-GB" sz="2400" b="0">
                          <a:solidFill>
                            <a:schemeClr val="tx1"/>
                          </a:solidFill>
                          <a:latin typeface="Calibri"/>
                        </a:rPr>
                        <a:t>Personally, I really like the different levels that can be seen in the background as well. The balcony next to the cluster of photos really give the scene a lot of depth. I think that giving a scene this type of depth also allows the feeling of being watched to creep in, because it gives the possibility of lots of hiding places.</a:t>
                      </a:r>
                    </a:p>
                    <a:p>
                      <a:pPr lvl="0">
                        <a:buNone/>
                      </a:pPr>
                      <a:r>
                        <a:rPr lang="en-GB" sz="2400" b="0">
                          <a:solidFill>
                            <a:schemeClr val="tx1"/>
                          </a:solidFill>
                          <a:latin typeface="Calibri"/>
                        </a:rPr>
                        <a:t>I also like how the set contrasts with the clothing of the actress. She has a white dress, light hair and pale skin. This is juxtaposed to the dark and broken background. </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400" b="0">
                          <a:solidFill>
                            <a:schemeClr val="tx1"/>
                          </a:solidFill>
                          <a:latin typeface="Calibri"/>
                        </a:rPr>
                        <a:t>This is a scene from the 2006 film 'Pan's Labyrinth'. This film was also created by the director, Guillermo Del Toro. I particularly like the pale man scene within this film because the set has a lot of hidden meanings within it. </a:t>
                      </a:r>
                    </a:p>
                    <a:p>
                      <a:pPr lvl="0">
                        <a:buNone/>
                      </a:pPr>
                      <a:r>
                        <a:rPr lang="en-GB" sz="2400" b="0">
                          <a:solidFill>
                            <a:schemeClr val="tx1"/>
                          </a:solidFill>
                          <a:latin typeface="Calibri"/>
                        </a:rPr>
                        <a:t>For example, in the far left-hand corner there are a pile of shoes that are representative of the lives lost during the holocaust. Within this scene, although you cannot see it in the image I have included, there is a painting on the ceiling representing the pale man in battle and this a representation of the </a:t>
                      </a:r>
                      <a:r>
                        <a:rPr lang="en-GB" sz="2400" b="0" i="0" u="none" strike="noStrike" noProof="0">
                          <a:solidFill>
                            <a:schemeClr val="tx1"/>
                          </a:solidFill>
                          <a:latin typeface="Calibri"/>
                        </a:rPr>
                        <a:t>Sistine</a:t>
                      </a:r>
                      <a:r>
                        <a:rPr lang="en-GB" sz="2400" b="0" i="0" u="none" strike="noStrike" noProof="0"/>
                        <a:t> </a:t>
                      </a:r>
                      <a:r>
                        <a:rPr lang="en-GB" sz="2400" b="0">
                          <a:solidFill>
                            <a:schemeClr val="tx1"/>
                          </a:solidFill>
                          <a:latin typeface="Calibri"/>
                        </a:rPr>
                        <a:t>chapel. This is because Del Toro has a negative view of religions, because he thinks that they are corrupt, and he wanted to represent that within his work. I also like how the fireplace behind the pale man looks like a face and showing an evil nature. </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652698925"/>
                  </a:ext>
                </a:extLst>
              </a:tr>
            </a:tbl>
          </a:graphicData>
        </a:graphic>
      </p:graphicFrame>
    </p:spTree>
    <p:extLst>
      <p:ext uri="{BB962C8B-B14F-4D97-AF65-F5344CB8AC3E}">
        <p14:creationId xmlns:p14="http://schemas.microsoft.com/office/powerpoint/2010/main" val="27024078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157BFEB-CD58-8BDD-BD9C-A2DC7354FB19}"/>
              </a:ext>
            </a:extLst>
          </p:cNvPr>
          <p:cNvSpPr/>
          <p:nvPr/>
        </p:nvSpPr>
        <p:spPr>
          <a:xfrm>
            <a:off x="2875" y="-4313"/>
            <a:ext cx="12177621" cy="1710905"/>
          </a:xfrm>
          <a:prstGeom prst="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3DEDC49-4FCF-F176-FDB0-9D79011400B9}"/>
              </a:ext>
            </a:extLst>
          </p:cNvPr>
          <p:cNvSpPr txBox="1"/>
          <p:nvPr/>
        </p:nvSpPr>
        <p:spPr>
          <a:xfrm>
            <a:off x="2150853" y="195531"/>
            <a:ext cx="893984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u="sng">
                <a:latin typeface="Calibri"/>
              </a:rPr>
              <a:t>Study Task : What are revolves and how can they be operated?</a:t>
            </a:r>
            <a:endParaRPr lang="en-GB" sz="4000" u="sng"/>
          </a:p>
        </p:txBody>
      </p:sp>
      <p:pic>
        <p:nvPicPr>
          <p:cNvPr id="6" name="Picture 6">
            <a:extLst>
              <a:ext uri="{FF2B5EF4-FFF2-40B4-BE49-F238E27FC236}">
                <a16:creationId xmlns:a16="http://schemas.microsoft.com/office/drawing/2014/main" id="{FDD9F6A1-6AB3-CE90-9530-8F725E914B1D}"/>
              </a:ext>
            </a:extLst>
          </p:cNvPr>
          <p:cNvPicPr>
            <a:picLocks noChangeAspect="1"/>
          </p:cNvPicPr>
          <p:nvPr/>
        </p:nvPicPr>
        <p:blipFill>
          <a:blip r:embed="rId2"/>
          <a:stretch>
            <a:fillRect/>
          </a:stretch>
        </p:blipFill>
        <p:spPr>
          <a:xfrm>
            <a:off x="6924136" y="1843372"/>
            <a:ext cx="5172973" cy="1862918"/>
          </a:xfrm>
          <a:prstGeom prst="rect">
            <a:avLst/>
          </a:prstGeom>
        </p:spPr>
      </p:pic>
      <p:pic>
        <p:nvPicPr>
          <p:cNvPr id="7" name="Picture 7">
            <a:extLst>
              <a:ext uri="{FF2B5EF4-FFF2-40B4-BE49-F238E27FC236}">
                <a16:creationId xmlns:a16="http://schemas.microsoft.com/office/drawing/2014/main" id="{FA9136B6-3779-581B-1940-45E94E50BDF0}"/>
              </a:ext>
            </a:extLst>
          </p:cNvPr>
          <p:cNvPicPr>
            <a:picLocks noChangeAspect="1"/>
          </p:cNvPicPr>
          <p:nvPr/>
        </p:nvPicPr>
        <p:blipFill>
          <a:blip r:embed="rId3"/>
          <a:stretch>
            <a:fillRect/>
          </a:stretch>
        </p:blipFill>
        <p:spPr>
          <a:xfrm>
            <a:off x="7748049" y="3880179"/>
            <a:ext cx="4344658" cy="2893263"/>
          </a:xfrm>
          <a:prstGeom prst="rect">
            <a:avLst/>
          </a:prstGeom>
        </p:spPr>
      </p:pic>
      <p:pic>
        <p:nvPicPr>
          <p:cNvPr id="8" name="Picture 8" descr="Diagram&#10;&#10;Description automatically generated">
            <a:extLst>
              <a:ext uri="{FF2B5EF4-FFF2-40B4-BE49-F238E27FC236}">
                <a16:creationId xmlns:a16="http://schemas.microsoft.com/office/drawing/2014/main" id="{82D96FEC-5952-FF7C-2E78-BA2DE8F9F1AC}"/>
              </a:ext>
            </a:extLst>
          </p:cNvPr>
          <p:cNvPicPr>
            <a:picLocks noChangeAspect="1"/>
          </p:cNvPicPr>
          <p:nvPr/>
        </p:nvPicPr>
        <p:blipFill rotWithShape="1">
          <a:blip r:embed="rId4"/>
          <a:srcRect l="13731" t="-904" r="10325" b="860"/>
          <a:stretch/>
        </p:blipFill>
        <p:spPr>
          <a:xfrm>
            <a:off x="109268" y="4099008"/>
            <a:ext cx="3655594" cy="2751967"/>
          </a:xfrm>
          <a:prstGeom prst="rect">
            <a:avLst/>
          </a:prstGeom>
        </p:spPr>
      </p:pic>
      <p:pic>
        <p:nvPicPr>
          <p:cNvPr id="9" name="Picture 9" descr="A picture containing indoor, dark&#10;&#10;Description automatically generated">
            <a:extLst>
              <a:ext uri="{FF2B5EF4-FFF2-40B4-BE49-F238E27FC236}">
                <a16:creationId xmlns:a16="http://schemas.microsoft.com/office/drawing/2014/main" id="{86745F02-35F7-A9C1-B959-8F62F7C24E3F}"/>
              </a:ext>
            </a:extLst>
          </p:cNvPr>
          <p:cNvPicPr>
            <a:picLocks noChangeAspect="1"/>
          </p:cNvPicPr>
          <p:nvPr/>
        </p:nvPicPr>
        <p:blipFill rotWithShape="1">
          <a:blip r:embed="rId5"/>
          <a:srcRect l="13089" t="38889" r="6806" b="926"/>
          <a:stretch/>
        </p:blipFill>
        <p:spPr>
          <a:xfrm>
            <a:off x="109268" y="1852343"/>
            <a:ext cx="3778945" cy="2179520"/>
          </a:xfrm>
          <a:prstGeom prst="rect">
            <a:avLst/>
          </a:prstGeom>
        </p:spPr>
      </p:pic>
      <p:pic>
        <p:nvPicPr>
          <p:cNvPr id="10" name="Picture 10">
            <a:extLst>
              <a:ext uri="{FF2B5EF4-FFF2-40B4-BE49-F238E27FC236}">
                <a16:creationId xmlns:a16="http://schemas.microsoft.com/office/drawing/2014/main" id="{F38CC965-5CC2-0DDB-D109-9E123AB4753F}"/>
              </a:ext>
            </a:extLst>
          </p:cNvPr>
          <p:cNvPicPr>
            <a:picLocks noChangeAspect="1"/>
          </p:cNvPicPr>
          <p:nvPr/>
        </p:nvPicPr>
        <p:blipFill>
          <a:blip r:embed="rId6"/>
          <a:stretch>
            <a:fillRect/>
          </a:stretch>
        </p:blipFill>
        <p:spPr>
          <a:xfrm>
            <a:off x="3559835" y="4003431"/>
            <a:ext cx="4094671" cy="2747402"/>
          </a:xfrm>
          <a:prstGeom prst="rect">
            <a:avLst/>
          </a:prstGeom>
        </p:spPr>
      </p:pic>
      <p:pic>
        <p:nvPicPr>
          <p:cNvPr id="11" name="Picture 11" descr="A picture containing indoor, tiled&#10;&#10;Description automatically generated">
            <a:extLst>
              <a:ext uri="{FF2B5EF4-FFF2-40B4-BE49-F238E27FC236}">
                <a16:creationId xmlns:a16="http://schemas.microsoft.com/office/drawing/2014/main" id="{8E36CC5C-EDF0-5D9E-9C42-158AA1069D37}"/>
              </a:ext>
            </a:extLst>
          </p:cNvPr>
          <p:cNvPicPr>
            <a:picLocks noChangeAspect="1"/>
          </p:cNvPicPr>
          <p:nvPr/>
        </p:nvPicPr>
        <p:blipFill rotWithShape="1">
          <a:blip r:embed="rId7"/>
          <a:srcRect l="18325" t="19462" r="19895" b="926"/>
          <a:stretch/>
        </p:blipFill>
        <p:spPr>
          <a:xfrm>
            <a:off x="4063042" y="1838237"/>
            <a:ext cx="2701169" cy="2033588"/>
          </a:xfrm>
          <a:prstGeom prst="rect">
            <a:avLst/>
          </a:prstGeom>
        </p:spPr>
      </p:pic>
    </p:spTree>
    <p:extLst>
      <p:ext uri="{BB962C8B-B14F-4D97-AF65-F5344CB8AC3E}">
        <p14:creationId xmlns:p14="http://schemas.microsoft.com/office/powerpoint/2010/main" val="1488937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FA2E57-2850-EC30-2B92-B77305D001A8}"/>
              </a:ext>
            </a:extLst>
          </p:cNvPr>
          <p:cNvSpPr txBox="1"/>
          <p:nvPr/>
        </p:nvSpPr>
        <p:spPr>
          <a:xfrm>
            <a:off x="8778815" y="109268"/>
            <a:ext cx="318889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3200" u="sng">
              <a:latin typeface="Calibri"/>
              <a:cs typeface="Calibri"/>
            </a:endParaRPr>
          </a:p>
        </p:txBody>
      </p:sp>
      <p:sp>
        <p:nvSpPr>
          <p:cNvPr id="6" name="Rectangle 5">
            <a:extLst>
              <a:ext uri="{FF2B5EF4-FFF2-40B4-BE49-F238E27FC236}">
                <a16:creationId xmlns:a16="http://schemas.microsoft.com/office/drawing/2014/main" id="{E0CA2260-D915-1675-9EB3-D8C3DDB24527}"/>
              </a:ext>
            </a:extLst>
          </p:cNvPr>
          <p:cNvSpPr/>
          <p:nvPr/>
        </p:nvSpPr>
        <p:spPr>
          <a:xfrm>
            <a:off x="2875" y="-18691"/>
            <a:ext cx="3191772" cy="6872376"/>
          </a:xfrm>
          <a:prstGeom prst="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D5E85ED-5DF7-5434-C6E4-9564362A669F}"/>
              </a:ext>
            </a:extLst>
          </p:cNvPr>
          <p:cNvSpPr txBox="1"/>
          <p:nvPr/>
        </p:nvSpPr>
        <p:spPr>
          <a:xfrm>
            <a:off x="237766" y="50860"/>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Calibri"/>
                <a:cs typeface="Calibri"/>
              </a:rPr>
              <a:t>Helpful  notes</a:t>
            </a:r>
          </a:p>
        </p:txBody>
      </p:sp>
      <p:sp>
        <p:nvSpPr>
          <p:cNvPr id="8" name="TextBox 7">
            <a:extLst>
              <a:ext uri="{FF2B5EF4-FFF2-40B4-BE49-F238E27FC236}">
                <a16:creationId xmlns:a16="http://schemas.microsoft.com/office/drawing/2014/main" id="{378D1485-01A2-9451-2216-DE5646D6C434}"/>
              </a:ext>
            </a:extLst>
          </p:cNvPr>
          <p:cNvSpPr txBox="1"/>
          <p:nvPr/>
        </p:nvSpPr>
        <p:spPr>
          <a:xfrm>
            <a:off x="8627" y="3071004"/>
            <a:ext cx="3203274"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F48BF"/>
                </a:solidFill>
                <a:latin typeface="Calibri"/>
                <a:cs typeface="Segoe UI"/>
                <a:hlinkClick r:id="rId2"/>
              </a:rPr>
              <a:t>https://www.youtube.com/watch?v=Eoi5CvMfYTg</a:t>
            </a:r>
            <a:r>
              <a:rPr lang="en-US" sz="2000">
                <a:latin typeface="Calibri"/>
              </a:rPr>
              <a:t> - helpful videos</a:t>
            </a:r>
            <a:endParaRPr lang="en-GB" sz="2000"/>
          </a:p>
        </p:txBody>
      </p:sp>
      <p:sp>
        <p:nvSpPr>
          <p:cNvPr id="9" name="TextBox 8">
            <a:extLst>
              <a:ext uri="{FF2B5EF4-FFF2-40B4-BE49-F238E27FC236}">
                <a16:creationId xmlns:a16="http://schemas.microsoft.com/office/drawing/2014/main" id="{7AFCAED3-31F6-C28E-9CAC-E10A27FB0ED2}"/>
              </a:ext>
            </a:extLst>
          </p:cNvPr>
          <p:cNvSpPr txBox="1"/>
          <p:nvPr/>
        </p:nvSpPr>
        <p:spPr>
          <a:xfrm>
            <a:off x="-5750" y="4178059"/>
            <a:ext cx="320327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solidFill>
                  <a:srgbClr val="3F48BF"/>
                </a:solidFill>
                <a:latin typeface="Calibri"/>
                <a:cs typeface="Segoe UI"/>
                <a:hlinkClick r:id="rId3"/>
              </a:rPr>
              <a:t>https://www.youtube.com/watch?v=PmgJ7AJAZNo</a:t>
            </a:r>
            <a:r>
              <a:rPr lang="en-US" sz="2000">
                <a:latin typeface="Calibri"/>
                <a:cs typeface="Calibri"/>
              </a:rPr>
              <a:t> - helpful videos</a:t>
            </a:r>
            <a:endParaRPr lang="en-GB" sz="2000"/>
          </a:p>
        </p:txBody>
      </p:sp>
      <p:sp>
        <p:nvSpPr>
          <p:cNvPr id="10" name="TextBox 9">
            <a:extLst>
              <a:ext uri="{FF2B5EF4-FFF2-40B4-BE49-F238E27FC236}">
                <a16:creationId xmlns:a16="http://schemas.microsoft.com/office/drawing/2014/main" id="{D90B64F4-84F5-71F1-B1EE-AFDB98DE59F2}"/>
              </a:ext>
            </a:extLst>
          </p:cNvPr>
          <p:cNvSpPr txBox="1"/>
          <p:nvPr/>
        </p:nvSpPr>
        <p:spPr>
          <a:xfrm>
            <a:off x="8626" y="5285118"/>
            <a:ext cx="320327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cs typeface="arial"/>
              </a:rPr>
              <a:t> A </a:t>
            </a:r>
            <a:r>
              <a:rPr lang="en-US" sz="2400">
                <a:latin typeface="Calibri"/>
                <a:cs typeface="Calibri"/>
              </a:rPr>
              <a:t>raked stage is a</a:t>
            </a:r>
            <a:r>
              <a:rPr lang="en-US" sz="2400">
                <a:latin typeface="Calibri"/>
                <a:cs typeface="arial"/>
              </a:rPr>
              <a:t> sloping stage which is raised at the back (upstage) end.</a:t>
            </a:r>
            <a:endParaRPr lang="en-US" sz="2400">
              <a:latin typeface="Calibri"/>
            </a:endParaRPr>
          </a:p>
        </p:txBody>
      </p:sp>
      <p:sp>
        <p:nvSpPr>
          <p:cNvPr id="3" name="Rectangle 2">
            <a:extLst>
              <a:ext uri="{FF2B5EF4-FFF2-40B4-BE49-F238E27FC236}">
                <a16:creationId xmlns:a16="http://schemas.microsoft.com/office/drawing/2014/main" id="{C3D5779A-1DE0-8954-19D6-67D91D1CA668}"/>
              </a:ext>
            </a:extLst>
          </p:cNvPr>
          <p:cNvSpPr/>
          <p:nvPr/>
        </p:nvSpPr>
        <p:spPr>
          <a:xfrm>
            <a:off x="2875" y="5286555"/>
            <a:ext cx="3191772" cy="156713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3E71A103-6A2B-E3BB-0882-C75CAEE3580B}"/>
              </a:ext>
            </a:extLst>
          </p:cNvPr>
          <p:cNvSpPr/>
          <p:nvPr/>
        </p:nvSpPr>
        <p:spPr>
          <a:xfrm>
            <a:off x="2874" y="4150742"/>
            <a:ext cx="3191772" cy="113581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EBA99F02-A432-E065-53CA-B3A24D5316B3}"/>
              </a:ext>
            </a:extLst>
          </p:cNvPr>
          <p:cNvSpPr/>
          <p:nvPr/>
        </p:nvSpPr>
        <p:spPr>
          <a:xfrm>
            <a:off x="2873" y="2943043"/>
            <a:ext cx="3191772" cy="123645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9986675-08AE-2DE7-5765-D82CE864A42B}"/>
              </a:ext>
            </a:extLst>
          </p:cNvPr>
          <p:cNvSpPr txBox="1"/>
          <p:nvPr/>
        </p:nvSpPr>
        <p:spPr>
          <a:xfrm>
            <a:off x="3185126" y="151501"/>
            <a:ext cx="8997348"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cs typeface="Calibri"/>
              </a:rPr>
              <a:t>A revolve is a </a:t>
            </a:r>
            <a:r>
              <a:rPr lang="en-GB" sz="2800">
                <a:latin typeface="Calibri"/>
                <a:ea typeface="+mn-lt"/>
                <a:cs typeface="Calibri"/>
              </a:rPr>
              <a:t>circular floor </a:t>
            </a:r>
            <a:r>
              <a:rPr lang="en-GB" sz="2800">
                <a:latin typeface="Calibri"/>
                <a:ea typeface="+mn-lt"/>
                <a:cs typeface="+mn-lt"/>
              </a:rPr>
              <a:t>or turntable within the stage floor that spins around a central pivot point, driven by a motor and controlled by an automation operator. This would allow actors to traverse the stage without having to move themselves. This also allows set to be moved on and off stage without having to be physically moved by the actors or crew. </a:t>
            </a:r>
          </a:p>
          <a:p>
            <a:endParaRPr lang="en-GB" sz="2800">
              <a:latin typeface="Calibri"/>
              <a:cs typeface="Calibri"/>
            </a:endParaRPr>
          </a:p>
          <a:p>
            <a:r>
              <a:rPr lang="en-GB" sz="2800">
                <a:latin typeface="Calibri"/>
                <a:cs typeface="Calibri"/>
              </a:rPr>
              <a:t>From what I can gather from my research, a revolve on a raked stage can be used if the incline is not very big and the revolve has some sort of braking system in place. From the article that I have read by Ben Teague, if there isn't a lot of weight put on one specific point on the revolve and it is evenly distributed, or the object is light in weight, it should be okay to be used on a raked stage.</a:t>
            </a:r>
          </a:p>
        </p:txBody>
      </p:sp>
      <p:sp>
        <p:nvSpPr>
          <p:cNvPr id="14" name="TextBox 13">
            <a:extLst>
              <a:ext uri="{FF2B5EF4-FFF2-40B4-BE49-F238E27FC236}">
                <a16:creationId xmlns:a16="http://schemas.microsoft.com/office/drawing/2014/main" id="{A41E8F5E-AAE3-36E0-C220-FA97F764BEEA}"/>
              </a:ext>
            </a:extLst>
          </p:cNvPr>
          <p:cNvSpPr txBox="1"/>
          <p:nvPr/>
        </p:nvSpPr>
        <p:spPr>
          <a:xfrm>
            <a:off x="23003" y="1015042"/>
            <a:ext cx="331829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a:hlinkClick r:id="rId4"/>
              </a:rPr>
              <a:t>https://hosting.iar.unicamp.br/lab/luz/ld/Arquitetura%20teatral/Manuais/how_to_build_a_revolve_or_turntable_an_illustred_guide.pdf</a:t>
            </a:r>
            <a:r>
              <a:rPr lang="en-US" sz="2000">
                <a:latin typeface="Calibri"/>
                <a:cs typeface="Calibri"/>
              </a:rPr>
              <a:t> - helpful videos</a:t>
            </a:r>
            <a:endParaRPr lang="en-US" sz="2000"/>
          </a:p>
        </p:txBody>
      </p:sp>
      <p:sp>
        <p:nvSpPr>
          <p:cNvPr id="15" name="Rectangle 14">
            <a:extLst>
              <a:ext uri="{FF2B5EF4-FFF2-40B4-BE49-F238E27FC236}">
                <a16:creationId xmlns:a16="http://schemas.microsoft.com/office/drawing/2014/main" id="{1DCCA68F-CD84-A6CC-82EC-B473FFECD855}"/>
              </a:ext>
            </a:extLst>
          </p:cNvPr>
          <p:cNvSpPr/>
          <p:nvPr/>
        </p:nvSpPr>
        <p:spPr>
          <a:xfrm>
            <a:off x="-11505" y="872704"/>
            <a:ext cx="3191772" cy="207033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EB090704-F82B-9CAA-585F-77E635EABC3D}"/>
              </a:ext>
            </a:extLst>
          </p:cNvPr>
          <p:cNvSpPr/>
          <p:nvPr/>
        </p:nvSpPr>
        <p:spPr>
          <a:xfrm>
            <a:off x="-11504" y="-4315"/>
            <a:ext cx="3191772" cy="685799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63926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A picture containing text, monitor, indoor, electronics&#10;&#10;Description automatically generated">
            <a:extLst>
              <a:ext uri="{FF2B5EF4-FFF2-40B4-BE49-F238E27FC236}">
                <a16:creationId xmlns:a16="http://schemas.microsoft.com/office/drawing/2014/main" id="{B846F111-D6E3-5495-B9B2-3602BA233FCD}"/>
              </a:ext>
            </a:extLst>
          </p:cNvPr>
          <p:cNvPicPr>
            <a:picLocks noChangeAspect="1"/>
          </p:cNvPicPr>
          <p:nvPr/>
        </p:nvPicPr>
        <p:blipFill rotWithShape="1">
          <a:blip r:embed="rId2"/>
          <a:srcRect t="15278" r="523" b="3472"/>
          <a:stretch/>
        </p:blipFill>
        <p:spPr>
          <a:xfrm>
            <a:off x="109269" y="3334830"/>
            <a:ext cx="4684160" cy="3425676"/>
          </a:xfrm>
          <a:prstGeom prst="rect">
            <a:avLst/>
          </a:prstGeom>
        </p:spPr>
      </p:pic>
      <p:pic>
        <p:nvPicPr>
          <p:cNvPr id="6" name="Picture 6" descr="A picture containing text, monitor, indoor, electronics&#10;&#10;Description automatically generated">
            <a:extLst>
              <a:ext uri="{FF2B5EF4-FFF2-40B4-BE49-F238E27FC236}">
                <a16:creationId xmlns:a16="http://schemas.microsoft.com/office/drawing/2014/main" id="{C1D02E8E-A7D5-0E52-30F4-05AB050B7B37}"/>
              </a:ext>
            </a:extLst>
          </p:cNvPr>
          <p:cNvPicPr>
            <a:picLocks noChangeAspect="1"/>
          </p:cNvPicPr>
          <p:nvPr/>
        </p:nvPicPr>
        <p:blipFill rotWithShape="1">
          <a:blip r:embed="rId2"/>
          <a:srcRect l="45245" t="50408" r="34662" b="25918"/>
          <a:stretch/>
        </p:blipFill>
        <p:spPr>
          <a:xfrm>
            <a:off x="109269" y="81358"/>
            <a:ext cx="4674982" cy="3181129"/>
          </a:xfrm>
          <a:prstGeom prst="rect">
            <a:avLst/>
          </a:prstGeom>
        </p:spPr>
      </p:pic>
      <p:sp>
        <p:nvSpPr>
          <p:cNvPr id="7" name="Rectangle 6">
            <a:extLst>
              <a:ext uri="{FF2B5EF4-FFF2-40B4-BE49-F238E27FC236}">
                <a16:creationId xmlns:a16="http://schemas.microsoft.com/office/drawing/2014/main" id="{2AA87223-D185-A78B-3F42-FF1D8BFB1E34}"/>
              </a:ext>
            </a:extLst>
          </p:cNvPr>
          <p:cNvSpPr/>
          <p:nvPr/>
        </p:nvSpPr>
        <p:spPr>
          <a:xfrm>
            <a:off x="4862423" y="81951"/>
            <a:ext cx="7217432" cy="1197991"/>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8C1FA37-3F01-99AB-3B9E-F186FB26F5C2}"/>
              </a:ext>
            </a:extLst>
          </p:cNvPr>
          <p:cNvSpPr txBox="1"/>
          <p:nvPr/>
        </p:nvSpPr>
        <p:spPr>
          <a:xfrm>
            <a:off x="4320935" y="79613"/>
            <a:ext cx="833599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u="sng" dirty="0">
                <a:latin typeface="Calibri"/>
                <a:cs typeface="Calibri"/>
              </a:rPr>
              <a:t>Study tasks: treads that are made for theatre.</a:t>
            </a:r>
            <a:endParaRPr lang="en-GB" sz="3600" u="sng" dirty="0"/>
          </a:p>
        </p:txBody>
      </p:sp>
      <p:sp>
        <p:nvSpPr>
          <p:cNvPr id="9" name="TextBox 8">
            <a:extLst>
              <a:ext uri="{FF2B5EF4-FFF2-40B4-BE49-F238E27FC236}">
                <a16:creationId xmlns:a16="http://schemas.microsoft.com/office/drawing/2014/main" id="{DB10E6E8-3FE5-5098-4156-E9E6F267BD8A}"/>
              </a:ext>
            </a:extLst>
          </p:cNvPr>
          <p:cNvSpPr txBox="1"/>
          <p:nvPr/>
        </p:nvSpPr>
        <p:spPr>
          <a:xfrm>
            <a:off x="4784251" y="1225689"/>
            <a:ext cx="4684143"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Treads are not only used for actors to get different levels on stage, but they can also be used for decorative purposes. For example, you could cover the wooden treads with foam, mould the foam into something like a rock, then cover it with Jesmonite. </a:t>
            </a:r>
          </a:p>
          <a:p>
            <a:r>
              <a:rPr lang="en-GB" sz="2400" dirty="0">
                <a:latin typeface="Calibri"/>
                <a:cs typeface="Calibri"/>
              </a:rPr>
              <a:t>Using a hand drill is a good idea when it comes to making treads because this will ensure that the screws are properly fastened into the frames. Also, having the treads held together tightly would reduce the sounds of a tread squeaking. </a:t>
            </a:r>
          </a:p>
        </p:txBody>
      </p:sp>
      <p:sp>
        <p:nvSpPr>
          <p:cNvPr id="5" name="Rectangle 4">
            <a:extLst>
              <a:ext uri="{FF2B5EF4-FFF2-40B4-BE49-F238E27FC236}">
                <a16:creationId xmlns:a16="http://schemas.microsoft.com/office/drawing/2014/main" id="{857DF861-B7BB-C0DB-73E1-363AE0DAB2EC}"/>
              </a:ext>
            </a:extLst>
          </p:cNvPr>
          <p:cNvSpPr/>
          <p:nvPr/>
        </p:nvSpPr>
        <p:spPr>
          <a:xfrm>
            <a:off x="9438658" y="1525806"/>
            <a:ext cx="2559168" cy="5032075"/>
          </a:xfrm>
          <a:prstGeom prst="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4" descr="A picture containing indoor, building, fireplace&#10;&#10;Description automatically generated">
            <a:extLst>
              <a:ext uri="{FF2B5EF4-FFF2-40B4-BE49-F238E27FC236}">
                <a16:creationId xmlns:a16="http://schemas.microsoft.com/office/drawing/2014/main" id="{8DD692D5-08E2-D021-661E-3568EF485393}"/>
              </a:ext>
            </a:extLst>
          </p:cNvPr>
          <p:cNvPicPr>
            <a:picLocks noChangeAspect="1"/>
          </p:cNvPicPr>
          <p:nvPr/>
        </p:nvPicPr>
        <p:blipFill rotWithShape="1">
          <a:blip r:embed="rId3"/>
          <a:srcRect l="34555" t="14394" r="12565" b="12879"/>
          <a:stretch/>
        </p:blipFill>
        <p:spPr>
          <a:xfrm>
            <a:off x="9569793" y="1622455"/>
            <a:ext cx="2341993" cy="2262160"/>
          </a:xfrm>
          <a:prstGeom prst="rect">
            <a:avLst/>
          </a:prstGeom>
        </p:spPr>
      </p:pic>
      <p:sp>
        <p:nvSpPr>
          <p:cNvPr id="11" name="Rectangle 10">
            <a:extLst>
              <a:ext uri="{FF2B5EF4-FFF2-40B4-BE49-F238E27FC236}">
                <a16:creationId xmlns:a16="http://schemas.microsoft.com/office/drawing/2014/main" id="{48266954-DF74-2598-61EE-62A09B75A0CC}"/>
              </a:ext>
            </a:extLst>
          </p:cNvPr>
          <p:cNvSpPr/>
          <p:nvPr/>
        </p:nvSpPr>
        <p:spPr>
          <a:xfrm>
            <a:off x="9468394" y="4027467"/>
            <a:ext cx="2544791" cy="25304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A656DAEB-167A-F212-9FF6-03499CEA499C}"/>
              </a:ext>
            </a:extLst>
          </p:cNvPr>
          <p:cNvSpPr txBox="1"/>
          <p:nvPr/>
        </p:nvSpPr>
        <p:spPr>
          <a:xfrm>
            <a:off x="9555870" y="4395826"/>
            <a:ext cx="254191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This is a set from 'T</a:t>
            </a:r>
            <a:r>
              <a:rPr lang="en-GB" sz="2000" dirty="0">
                <a:latin typeface="Calibri"/>
                <a:ea typeface="+mn-lt"/>
                <a:cs typeface="+mn-lt"/>
              </a:rPr>
              <a:t>he Miser by Moliere</a:t>
            </a:r>
            <a:r>
              <a:rPr lang="en-GB" sz="2000" dirty="0">
                <a:latin typeface="Calibri"/>
                <a:cs typeface="Calibri"/>
              </a:rPr>
              <a:t>'. I like how these light-coloured treads contrast against the dark background.</a:t>
            </a:r>
          </a:p>
        </p:txBody>
      </p:sp>
    </p:spTree>
    <p:extLst>
      <p:ext uri="{BB962C8B-B14F-4D97-AF65-F5344CB8AC3E}">
        <p14:creationId xmlns:p14="http://schemas.microsoft.com/office/powerpoint/2010/main" val="20000128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22C76BDA-B843-DED0-4967-752F3E29A61C}"/>
              </a:ext>
            </a:extLst>
          </p:cNvPr>
          <p:cNvPicPr>
            <a:picLocks noChangeAspect="1"/>
          </p:cNvPicPr>
          <p:nvPr/>
        </p:nvPicPr>
        <p:blipFill>
          <a:blip r:embed="rId2"/>
          <a:stretch>
            <a:fillRect/>
          </a:stretch>
        </p:blipFill>
        <p:spPr>
          <a:xfrm>
            <a:off x="8626" y="268178"/>
            <a:ext cx="6337540" cy="6522928"/>
          </a:xfrm>
          <a:prstGeom prst="rect">
            <a:avLst/>
          </a:prstGeom>
        </p:spPr>
      </p:pic>
      <p:sp>
        <p:nvSpPr>
          <p:cNvPr id="3" name="TextBox 2">
            <a:extLst>
              <a:ext uri="{FF2B5EF4-FFF2-40B4-BE49-F238E27FC236}">
                <a16:creationId xmlns:a16="http://schemas.microsoft.com/office/drawing/2014/main" id="{5029F32F-A484-577D-B994-516AE1D0A105}"/>
              </a:ext>
            </a:extLst>
          </p:cNvPr>
          <p:cNvSpPr txBox="1"/>
          <p:nvPr/>
        </p:nvSpPr>
        <p:spPr>
          <a:xfrm>
            <a:off x="6248402" y="267418"/>
            <a:ext cx="5949348"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rPr>
              <a:t>The standard staircase angle for commercial stairs is a maximum 32.4 degrees. This is so that the steps are not so steep that people start to trip on them. This is good because, for film and theatre, the fewer injuries to actors and crew the better. It should also need to ensured that all the risers and treads are the same size because the risk of someone tripping would increase if one step was higher than the rest.</a:t>
            </a:r>
          </a:p>
          <a:p>
            <a:r>
              <a:rPr lang="en-GB" sz="2400">
                <a:latin typeface="Calibri"/>
                <a:cs typeface="Calibri"/>
              </a:rPr>
              <a:t>The greater the angle on the treads, the higher the risk of injury. Therefore, after 32 degrees, a handrail would need to be added to help support the actors and crew's balance. </a:t>
            </a:r>
          </a:p>
          <a:p>
            <a:endParaRPr lang="en-GB" sz="2400">
              <a:latin typeface="Calibri"/>
              <a:ea typeface="+mn-lt"/>
              <a:cs typeface="Calibri"/>
            </a:endParaRPr>
          </a:p>
          <a:p>
            <a:r>
              <a:rPr lang="en-GB" sz="2400">
                <a:latin typeface="Calibri"/>
                <a:ea typeface="+mn-lt"/>
                <a:cs typeface="+mn-lt"/>
                <a:hlinkClick r:id="rId3"/>
              </a:rPr>
              <a:t>https://inspectapedia.com/hazmat/Theatre_Stairs_Teague.pdf</a:t>
            </a:r>
            <a:r>
              <a:rPr lang="en-GB" sz="2400">
                <a:latin typeface="Calibri"/>
                <a:ea typeface="+mn-lt"/>
                <a:cs typeface="+mn-lt"/>
              </a:rPr>
              <a:t> - helpful illustrated guide. </a:t>
            </a:r>
            <a:endParaRPr lang="en-GB">
              <a:latin typeface="Calibri"/>
              <a:cs typeface="Calibri"/>
            </a:endParaRPr>
          </a:p>
        </p:txBody>
      </p:sp>
    </p:spTree>
    <p:extLst>
      <p:ext uri="{BB962C8B-B14F-4D97-AF65-F5344CB8AC3E}">
        <p14:creationId xmlns:p14="http://schemas.microsoft.com/office/powerpoint/2010/main" val="19404470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8550996-0D0E-5D01-F2CC-7A7940C6CC4F}"/>
              </a:ext>
            </a:extLst>
          </p:cNvPr>
          <p:cNvSpPr/>
          <p:nvPr/>
        </p:nvSpPr>
        <p:spPr>
          <a:xfrm>
            <a:off x="2875" y="-4313"/>
            <a:ext cx="12191999" cy="1523999"/>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9562BB3-6F5E-C062-BD24-9E18A3B3C723}"/>
              </a:ext>
            </a:extLst>
          </p:cNvPr>
          <p:cNvSpPr txBox="1"/>
          <p:nvPr/>
        </p:nvSpPr>
        <p:spPr>
          <a:xfrm>
            <a:off x="1920814" y="195531"/>
            <a:ext cx="820659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u="sng">
                <a:latin typeface="Calibri"/>
              </a:rPr>
              <a:t>Study Task: Research how you could construct a tree.</a:t>
            </a:r>
            <a:endParaRPr lang="en-GB" sz="4000" u="sng"/>
          </a:p>
        </p:txBody>
      </p:sp>
      <p:sp>
        <p:nvSpPr>
          <p:cNvPr id="2" name="TextBox 1">
            <a:extLst>
              <a:ext uri="{FF2B5EF4-FFF2-40B4-BE49-F238E27FC236}">
                <a16:creationId xmlns:a16="http://schemas.microsoft.com/office/drawing/2014/main" id="{FBDEC048-0F1F-A347-32B1-87EBCA99060A}"/>
              </a:ext>
            </a:extLst>
          </p:cNvPr>
          <p:cNvSpPr txBox="1"/>
          <p:nvPr/>
        </p:nvSpPr>
        <p:spPr>
          <a:xfrm>
            <a:off x="66136" y="1575759"/>
            <a:ext cx="12030973"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When constructing a tree for theatre, it should be ensured that the tree has a strong base and  will not fall over when on stage. If the tree did not have to be moved on and off stage, then I would make sure that the tree has a weighted base to keep if from falling over. If the theatre would allow me, I would also like to screw the base into the stage for extra stability.</a:t>
            </a:r>
          </a:p>
          <a:p>
            <a:endParaRPr lang="en-GB" sz="2400">
              <a:latin typeface="Calibri"/>
              <a:ea typeface="Calibri"/>
              <a:cs typeface="Calibri"/>
            </a:endParaRPr>
          </a:p>
          <a:p>
            <a:r>
              <a:rPr lang="en-GB" sz="2400">
                <a:latin typeface="Calibri"/>
                <a:ea typeface="Calibri"/>
                <a:cs typeface="Calibri"/>
              </a:rPr>
              <a:t>The price of making a tree can vary depending on the style of tree that  is required, as well as whether the tree is for decorative purposes or whether there would be people climbing it. If the tree was for decorative purposes, it would be cheaper as it does not need to be weight-bearing.</a:t>
            </a:r>
          </a:p>
        </p:txBody>
      </p:sp>
      <p:sp>
        <p:nvSpPr>
          <p:cNvPr id="4" name="Rectangle 3">
            <a:extLst>
              <a:ext uri="{FF2B5EF4-FFF2-40B4-BE49-F238E27FC236}">
                <a16:creationId xmlns:a16="http://schemas.microsoft.com/office/drawing/2014/main" id="{B309FB47-EB6E-300F-D082-FE46C0E0300C}"/>
              </a:ext>
            </a:extLst>
          </p:cNvPr>
          <p:cNvSpPr/>
          <p:nvPr/>
        </p:nvSpPr>
        <p:spPr>
          <a:xfrm>
            <a:off x="102618" y="4969355"/>
            <a:ext cx="5449017" cy="1811546"/>
          </a:xfrm>
          <a:prstGeom prst="rect">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3FE7FBD-DC01-56DA-CA81-EB4A54B5856B}"/>
              </a:ext>
            </a:extLst>
          </p:cNvPr>
          <p:cNvSpPr txBox="1"/>
          <p:nvPr/>
        </p:nvSpPr>
        <p:spPr>
          <a:xfrm>
            <a:off x="109268" y="5155720"/>
            <a:ext cx="544614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latin typeface="Calibri"/>
                <a:ea typeface="Calibri"/>
                <a:cs typeface="Calibri"/>
                <a:hlinkClick r:id="rId2"/>
              </a:rPr>
              <a:t>https://www.youtube.com/watch?v=cTw-OdMxHYg</a:t>
            </a:r>
            <a:r>
              <a:rPr lang="en-US" sz="2400">
                <a:latin typeface="Calibri"/>
                <a:ea typeface="Calibri"/>
                <a:cs typeface="Calibri"/>
              </a:rPr>
              <a:t> - this is a YouTube video on how to make some styles of trees that don’t require actors to climb on them. </a:t>
            </a:r>
            <a:endParaRPr lang="en-US"/>
          </a:p>
        </p:txBody>
      </p:sp>
      <p:sp>
        <p:nvSpPr>
          <p:cNvPr id="9" name="Rectangle 8">
            <a:extLst>
              <a:ext uri="{FF2B5EF4-FFF2-40B4-BE49-F238E27FC236}">
                <a16:creationId xmlns:a16="http://schemas.microsoft.com/office/drawing/2014/main" id="{C19AA439-CA2A-E1F6-0913-DA7A56A42637}"/>
              </a:ext>
            </a:extLst>
          </p:cNvPr>
          <p:cNvSpPr/>
          <p:nvPr/>
        </p:nvSpPr>
        <p:spPr>
          <a:xfrm>
            <a:off x="6644316" y="4969354"/>
            <a:ext cx="5449017" cy="1811546"/>
          </a:xfrm>
          <a:prstGeom prst="rect">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CD306F4-5F24-A1D4-766A-19A33AC0670A}"/>
              </a:ext>
            </a:extLst>
          </p:cNvPr>
          <p:cNvSpPr txBox="1"/>
          <p:nvPr/>
        </p:nvSpPr>
        <p:spPr>
          <a:xfrm>
            <a:off x="6564702" y="5155721"/>
            <a:ext cx="553240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a:latin typeface="Calibri"/>
                <a:ea typeface="Calibri"/>
                <a:cs typeface="Calibri"/>
                <a:hlinkClick r:id="rId3"/>
              </a:rPr>
              <a:t>https://www.youtube.com/watch?v=D4xVOVcWXwI</a:t>
            </a:r>
            <a:r>
              <a:rPr lang="en-US" sz="2400">
                <a:latin typeface="Calibri"/>
                <a:ea typeface="Calibri"/>
                <a:cs typeface="Calibri"/>
              </a:rPr>
              <a:t> - this is another YouTube video tutorial on how people make trees for theatre productions. </a:t>
            </a:r>
            <a:endParaRPr lang="en-US"/>
          </a:p>
        </p:txBody>
      </p:sp>
    </p:spTree>
    <p:extLst>
      <p:ext uri="{BB962C8B-B14F-4D97-AF65-F5344CB8AC3E}">
        <p14:creationId xmlns:p14="http://schemas.microsoft.com/office/powerpoint/2010/main" val="31388928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06A963F-B2AA-A255-FDA2-54B166C7879D}"/>
              </a:ext>
            </a:extLst>
          </p:cNvPr>
          <p:cNvSpPr/>
          <p:nvPr/>
        </p:nvSpPr>
        <p:spPr>
          <a:xfrm>
            <a:off x="7924801" y="96329"/>
            <a:ext cx="4111922" cy="6656715"/>
          </a:xfrm>
          <a:prstGeom prst="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8" descr="A picture containing tree&#10;&#10;Description automatically generated">
            <a:extLst>
              <a:ext uri="{FF2B5EF4-FFF2-40B4-BE49-F238E27FC236}">
                <a16:creationId xmlns:a16="http://schemas.microsoft.com/office/drawing/2014/main" id="{279913B6-2901-6679-9811-0A24286194A1}"/>
              </a:ext>
            </a:extLst>
          </p:cNvPr>
          <p:cNvPicPr>
            <a:picLocks noChangeAspect="1"/>
          </p:cNvPicPr>
          <p:nvPr/>
        </p:nvPicPr>
        <p:blipFill rotWithShape="1">
          <a:blip r:embed="rId2"/>
          <a:srcRect l="10995" t="-587" r="11518" b="6159"/>
          <a:stretch/>
        </p:blipFill>
        <p:spPr>
          <a:xfrm>
            <a:off x="8016814" y="198154"/>
            <a:ext cx="3922793" cy="2455715"/>
          </a:xfrm>
          <a:prstGeom prst="rect">
            <a:avLst/>
          </a:prstGeom>
        </p:spPr>
      </p:pic>
      <p:sp>
        <p:nvSpPr>
          <p:cNvPr id="4" name="Rectangle 3">
            <a:extLst>
              <a:ext uri="{FF2B5EF4-FFF2-40B4-BE49-F238E27FC236}">
                <a16:creationId xmlns:a16="http://schemas.microsoft.com/office/drawing/2014/main" id="{95B2A5B3-DEF3-01F6-1ACF-FC3FAA3BD099}"/>
              </a:ext>
            </a:extLst>
          </p:cNvPr>
          <p:cNvSpPr/>
          <p:nvPr/>
        </p:nvSpPr>
        <p:spPr>
          <a:xfrm>
            <a:off x="7923902" y="2798375"/>
            <a:ext cx="4111923" cy="393939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E6B8CDF3-FA0A-895B-F501-BD6339C84247}"/>
              </a:ext>
            </a:extLst>
          </p:cNvPr>
          <p:cNvSpPr txBox="1"/>
          <p:nvPr/>
        </p:nvSpPr>
        <p:spPr>
          <a:xfrm>
            <a:off x="7990395" y="2703016"/>
            <a:ext cx="4109048"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If I were to create a scenic tree, such as the image above, and an actor needed to look through the hole in the tree, I would make a semi-circular front with a tread placed in the hollowed-out centre. This would allow the actor to reach the height requirement without being seen by the audience.</a:t>
            </a:r>
            <a:endParaRPr lang="en-GB" dirty="0"/>
          </a:p>
        </p:txBody>
      </p:sp>
      <p:sp>
        <p:nvSpPr>
          <p:cNvPr id="15" name="Rectangle 14">
            <a:extLst>
              <a:ext uri="{FF2B5EF4-FFF2-40B4-BE49-F238E27FC236}">
                <a16:creationId xmlns:a16="http://schemas.microsoft.com/office/drawing/2014/main" id="{50AAE12B-C6CE-D8EB-BD71-59A9FFA81AA9}"/>
              </a:ext>
            </a:extLst>
          </p:cNvPr>
          <p:cNvSpPr/>
          <p:nvPr/>
        </p:nvSpPr>
        <p:spPr>
          <a:xfrm>
            <a:off x="103517" y="96328"/>
            <a:ext cx="4111922" cy="6656715"/>
          </a:xfrm>
          <a:prstGeom prst="rect">
            <a:avLst/>
          </a:prstGeom>
          <a:solidFill>
            <a:schemeClr val="accent6">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9" descr="A picture containing tree, plant&#10;&#10;Description automatically generated">
            <a:extLst>
              <a:ext uri="{FF2B5EF4-FFF2-40B4-BE49-F238E27FC236}">
                <a16:creationId xmlns:a16="http://schemas.microsoft.com/office/drawing/2014/main" id="{095DE921-55C7-EF91-1566-FF6B93C0800D}"/>
              </a:ext>
            </a:extLst>
          </p:cNvPr>
          <p:cNvPicPr>
            <a:picLocks noChangeAspect="1"/>
          </p:cNvPicPr>
          <p:nvPr/>
        </p:nvPicPr>
        <p:blipFill>
          <a:blip r:embed="rId3"/>
          <a:stretch>
            <a:fillRect/>
          </a:stretch>
        </p:blipFill>
        <p:spPr>
          <a:xfrm>
            <a:off x="208560" y="181151"/>
            <a:ext cx="3924839" cy="2426902"/>
          </a:xfrm>
          <a:prstGeom prst="rect">
            <a:avLst/>
          </a:prstGeom>
        </p:spPr>
      </p:pic>
      <p:sp>
        <p:nvSpPr>
          <p:cNvPr id="17" name="Rectangle 16">
            <a:extLst>
              <a:ext uri="{FF2B5EF4-FFF2-40B4-BE49-F238E27FC236}">
                <a16:creationId xmlns:a16="http://schemas.microsoft.com/office/drawing/2014/main" id="{7FE09296-C642-34A9-9539-DFEDAAB91F17}"/>
              </a:ext>
            </a:extLst>
          </p:cNvPr>
          <p:cNvSpPr/>
          <p:nvPr/>
        </p:nvSpPr>
        <p:spPr>
          <a:xfrm>
            <a:off x="102618" y="2755243"/>
            <a:ext cx="4111923" cy="3996902"/>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1D0EE97-579A-D327-A0F7-FC845A720C48}"/>
              </a:ext>
            </a:extLst>
          </p:cNvPr>
          <p:cNvSpPr txBox="1"/>
          <p:nvPr/>
        </p:nvSpPr>
        <p:spPr>
          <a:xfrm>
            <a:off x="109266" y="2699483"/>
            <a:ext cx="4123426"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rPr>
              <a:t>If I were to create a set that would require actors to climb trees, as the actors have in the images above, I would create a strong core for the centre of the tree, then I would use a ladder at the back of the trees so the actors can climb up. I would make this out of timber, but I would make a sturdy base. </a:t>
            </a:r>
            <a:endParaRPr lang="en-GB" sz="2400" dirty="0">
              <a:latin typeface="Calibri"/>
              <a:cs typeface="Calibri"/>
            </a:endParaRPr>
          </a:p>
        </p:txBody>
      </p:sp>
      <p:sp>
        <p:nvSpPr>
          <p:cNvPr id="20" name="Flowchart: Delay 19">
            <a:extLst>
              <a:ext uri="{FF2B5EF4-FFF2-40B4-BE49-F238E27FC236}">
                <a16:creationId xmlns:a16="http://schemas.microsoft.com/office/drawing/2014/main" id="{5539F064-9C21-0BCD-C9BF-98C27B696F39}"/>
              </a:ext>
            </a:extLst>
          </p:cNvPr>
          <p:cNvSpPr/>
          <p:nvPr/>
        </p:nvSpPr>
        <p:spPr>
          <a:xfrm rot="16200000">
            <a:off x="4514584" y="280453"/>
            <a:ext cx="1236453" cy="1193321"/>
          </a:xfrm>
          <a:prstGeom prst="flowChartDelay">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4CB6C36A-BE5B-8C19-34EF-227FB92E959A}"/>
              </a:ext>
            </a:extLst>
          </p:cNvPr>
          <p:cNvSpPr/>
          <p:nvPr/>
        </p:nvSpPr>
        <p:spPr>
          <a:xfrm>
            <a:off x="4830073" y="869111"/>
            <a:ext cx="733245" cy="61822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7DAEB691-74E5-7134-13E8-4F43EE3FE2D9}"/>
              </a:ext>
            </a:extLst>
          </p:cNvPr>
          <p:cNvSpPr/>
          <p:nvPr/>
        </p:nvSpPr>
        <p:spPr>
          <a:xfrm>
            <a:off x="4830072" y="1084770"/>
            <a:ext cx="733245" cy="40256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4">
            <p14:nvContentPartPr>
              <p14:cNvPr id="24" name="Ink 23">
                <a:extLst>
                  <a:ext uri="{FF2B5EF4-FFF2-40B4-BE49-F238E27FC236}">
                    <a16:creationId xmlns:a16="http://schemas.microsoft.com/office/drawing/2014/main" id="{74E51AC7-FD8C-03D5-F19A-784A4015B353}"/>
                  </a:ext>
                </a:extLst>
              </p14:cNvPr>
              <p14:cNvContentPartPr/>
              <p14:nvPr/>
            </p14:nvContentPartPr>
            <p14:xfrm>
              <a:off x="5083177" y="281506"/>
              <a:ext cx="114300" cy="28575"/>
            </p14:xfrm>
          </p:contentPart>
        </mc:Choice>
        <mc:Fallback xmlns="">
          <p:pic>
            <p:nvPicPr>
              <p:cNvPr id="24" name="Ink 23">
                <a:extLst>
                  <a:ext uri="{FF2B5EF4-FFF2-40B4-BE49-F238E27FC236}">
                    <a16:creationId xmlns:a16="http://schemas.microsoft.com/office/drawing/2014/main" id="{74E51AC7-FD8C-03D5-F19A-784A4015B353}"/>
                  </a:ext>
                </a:extLst>
              </p:cNvPr>
              <p:cNvPicPr/>
              <p:nvPr/>
            </p:nvPicPr>
            <p:blipFill>
              <a:blip r:embed="rId5"/>
              <a:stretch>
                <a:fillRect/>
              </a:stretch>
            </p:blipFill>
            <p:spPr>
              <a:xfrm>
                <a:off x="5064918" y="262951"/>
                <a:ext cx="150452" cy="65314"/>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5" name="Ink 24">
                <a:extLst>
                  <a:ext uri="{FF2B5EF4-FFF2-40B4-BE49-F238E27FC236}">
                    <a16:creationId xmlns:a16="http://schemas.microsoft.com/office/drawing/2014/main" id="{D9E2F58F-C152-2D4B-9585-29FA57E4F7E9}"/>
                  </a:ext>
                </a:extLst>
              </p14:cNvPr>
              <p14:cNvContentPartPr/>
              <p14:nvPr/>
            </p14:nvContentPartPr>
            <p14:xfrm>
              <a:off x="5024622" y="255663"/>
              <a:ext cx="228600" cy="28575"/>
            </p14:xfrm>
          </p:contentPart>
        </mc:Choice>
        <mc:Fallback xmlns="">
          <p:pic>
            <p:nvPicPr>
              <p:cNvPr id="25" name="Ink 24">
                <a:extLst>
                  <a:ext uri="{FF2B5EF4-FFF2-40B4-BE49-F238E27FC236}">
                    <a16:creationId xmlns:a16="http://schemas.microsoft.com/office/drawing/2014/main" id="{D9E2F58F-C152-2D4B-9585-29FA57E4F7E9}"/>
                  </a:ext>
                </a:extLst>
              </p:cNvPr>
              <p:cNvPicPr/>
              <p:nvPr/>
            </p:nvPicPr>
            <p:blipFill>
              <a:blip r:embed="rId7"/>
              <a:stretch>
                <a:fillRect/>
              </a:stretch>
            </p:blipFill>
            <p:spPr>
              <a:xfrm>
                <a:off x="5006790" y="237804"/>
                <a:ext cx="263906" cy="63937"/>
              </a:xfrm>
              <a:prstGeom prst="rect">
                <a:avLst/>
              </a:prstGeom>
            </p:spPr>
          </p:pic>
        </mc:Fallback>
      </mc:AlternateContent>
      <p:sp>
        <p:nvSpPr>
          <p:cNvPr id="26" name="Rectangle 25">
            <a:extLst>
              <a:ext uri="{FF2B5EF4-FFF2-40B4-BE49-F238E27FC236}">
                <a16:creationId xmlns:a16="http://schemas.microsoft.com/office/drawing/2014/main" id="{5FABDFAC-F760-444D-01C1-FB48B7A3247F}"/>
              </a:ext>
            </a:extLst>
          </p:cNvPr>
          <p:cNvSpPr/>
          <p:nvPr/>
        </p:nvSpPr>
        <p:spPr>
          <a:xfrm>
            <a:off x="4412232" y="34326"/>
            <a:ext cx="3364300" cy="311988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1B88378B-D32A-49D8-70DC-720CA36DB8FC}"/>
              </a:ext>
            </a:extLst>
          </p:cNvPr>
          <p:cNvSpPr/>
          <p:nvPr/>
        </p:nvSpPr>
        <p:spPr>
          <a:xfrm>
            <a:off x="4426609" y="3628665"/>
            <a:ext cx="3364300" cy="311988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29" descr="Arrow Right with solid fill">
            <a:extLst>
              <a:ext uri="{FF2B5EF4-FFF2-40B4-BE49-F238E27FC236}">
                <a16:creationId xmlns:a16="http://schemas.microsoft.com/office/drawing/2014/main" id="{91E8F21B-C758-48AC-E679-8B1033DB1B1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780000">
            <a:off x="6968376" y="2884142"/>
            <a:ext cx="957532" cy="914400"/>
          </a:xfrm>
          <a:prstGeom prst="rect">
            <a:avLst/>
          </a:prstGeom>
        </p:spPr>
      </p:pic>
      <p:pic>
        <p:nvPicPr>
          <p:cNvPr id="30" name="Graphic 29" descr="Arrow Right with solid fill">
            <a:extLst>
              <a:ext uri="{FF2B5EF4-FFF2-40B4-BE49-F238E27FC236}">
                <a16:creationId xmlns:a16="http://schemas.microsoft.com/office/drawing/2014/main" id="{2D2B04F6-FC43-FEDA-0645-2B22ABD3B5B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11520000">
            <a:off x="4107281" y="3013538"/>
            <a:ext cx="957532" cy="914400"/>
          </a:xfrm>
          <a:prstGeom prst="rect">
            <a:avLst/>
          </a:prstGeom>
        </p:spPr>
      </p:pic>
      <p:sp>
        <p:nvSpPr>
          <p:cNvPr id="31" name="Rectangle 30">
            <a:extLst>
              <a:ext uri="{FF2B5EF4-FFF2-40B4-BE49-F238E27FC236}">
                <a16:creationId xmlns:a16="http://schemas.microsoft.com/office/drawing/2014/main" id="{A3397562-AE26-48B5-3AB8-185BBAD58C34}"/>
              </a:ext>
            </a:extLst>
          </p:cNvPr>
          <p:cNvSpPr/>
          <p:nvPr/>
        </p:nvSpPr>
        <p:spPr>
          <a:xfrm>
            <a:off x="4815693" y="1286052"/>
            <a:ext cx="733245" cy="20128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Cylinder 31">
            <a:extLst>
              <a:ext uri="{FF2B5EF4-FFF2-40B4-BE49-F238E27FC236}">
                <a16:creationId xmlns:a16="http://schemas.microsoft.com/office/drawing/2014/main" id="{15651A6D-9A0D-9C94-0031-B3D3022F3847}"/>
              </a:ext>
            </a:extLst>
          </p:cNvPr>
          <p:cNvSpPr/>
          <p:nvPr/>
        </p:nvSpPr>
        <p:spPr>
          <a:xfrm>
            <a:off x="4683604" y="1707576"/>
            <a:ext cx="920150" cy="1222075"/>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L-Shape 32">
            <a:extLst>
              <a:ext uri="{FF2B5EF4-FFF2-40B4-BE49-F238E27FC236}">
                <a16:creationId xmlns:a16="http://schemas.microsoft.com/office/drawing/2014/main" id="{581184B1-A90A-862E-4B10-5DC757DF6D63}"/>
              </a:ext>
            </a:extLst>
          </p:cNvPr>
          <p:cNvSpPr/>
          <p:nvPr/>
        </p:nvSpPr>
        <p:spPr>
          <a:xfrm>
            <a:off x="5257800" y="2590799"/>
            <a:ext cx="301923" cy="330679"/>
          </a:xfrm>
          <a:prstGeom prst="corner">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L-Shape 34">
            <a:extLst>
              <a:ext uri="{FF2B5EF4-FFF2-40B4-BE49-F238E27FC236}">
                <a16:creationId xmlns:a16="http://schemas.microsoft.com/office/drawing/2014/main" id="{47F45197-FB7C-3A2F-28D8-2772DAE25BF2}"/>
              </a:ext>
            </a:extLst>
          </p:cNvPr>
          <p:cNvSpPr/>
          <p:nvPr/>
        </p:nvSpPr>
        <p:spPr>
          <a:xfrm>
            <a:off x="5142781" y="2432648"/>
            <a:ext cx="301923" cy="330679"/>
          </a:xfrm>
          <a:prstGeom prst="corner">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L-Shape 35">
            <a:extLst>
              <a:ext uri="{FF2B5EF4-FFF2-40B4-BE49-F238E27FC236}">
                <a16:creationId xmlns:a16="http://schemas.microsoft.com/office/drawing/2014/main" id="{3913F378-8236-51AE-D492-9E8C3606543C}"/>
              </a:ext>
            </a:extLst>
          </p:cNvPr>
          <p:cNvSpPr/>
          <p:nvPr/>
        </p:nvSpPr>
        <p:spPr>
          <a:xfrm>
            <a:off x="4955875" y="2260119"/>
            <a:ext cx="301923" cy="330679"/>
          </a:xfrm>
          <a:prstGeom prst="corner">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7" name="Straight Arrow Connector 36">
            <a:extLst>
              <a:ext uri="{FF2B5EF4-FFF2-40B4-BE49-F238E27FC236}">
                <a16:creationId xmlns:a16="http://schemas.microsoft.com/office/drawing/2014/main" id="{74A8FF3C-9117-E262-A078-D17B6DD0D35A}"/>
              </a:ext>
            </a:extLst>
          </p:cNvPr>
          <p:cNvCxnSpPr/>
          <p:nvPr/>
        </p:nvCxnSpPr>
        <p:spPr>
          <a:xfrm>
            <a:off x="4940600" y="2316731"/>
            <a:ext cx="28754" cy="618226"/>
          </a:xfrm>
          <a:prstGeom prst="straightConnector1">
            <a:avLst/>
          </a:prstGeom>
          <a:ln/>
        </p:spPr>
        <p:style>
          <a:lnRef idx="3">
            <a:schemeClr val="dk1"/>
          </a:lnRef>
          <a:fillRef idx="0">
            <a:schemeClr val="dk1"/>
          </a:fillRef>
          <a:effectRef idx="2">
            <a:schemeClr val="dk1"/>
          </a:effectRef>
          <a:fontRef idx="minor">
            <a:schemeClr val="tx1"/>
          </a:fontRef>
        </p:style>
      </p:cxnSp>
      <mc:AlternateContent xmlns:mc="http://schemas.openxmlformats.org/markup-compatibility/2006" xmlns:p14="http://schemas.microsoft.com/office/powerpoint/2010/main">
        <mc:Choice Requires="p14">
          <p:contentPart p14:bwMode="auto" r:id="rId10">
            <p14:nvContentPartPr>
              <p14:cNvPr id="38" name="Ink 37">
                <a:extLst>
                  <a:ext uri="{FF2B5EF4-FFF2-40B4-BE49-F238E27FC236}">
                    <a16:creationId xmlns:a16="http://schemas.microsoft.com/office/drawing/2014/main" id="{D0C90F97-D0B3-FFCA-B2E9-F09D11155AF1}"/>
                  </a:ext>
                </a:extLst>
              </p14:cNvPr>
              <p14:cNvContentPartPr/>
              <p14:nvPr/>
            </p14:nvContentPartPr>
            <p14:xfrm>
              <a:off x="4686516" y="2121298"/>
              <a:ext cx="104775" cy="314325"/>
            </p14:xfrm>
          </p:contentPart>
        </mc:Choice>
        <mc:Fallback xmlns="">
          <p:pic>
            <p:nvPicPr>
              <p:cNvPr id="38" name="Ink 37">
                <a:extLst>
                  <a:ext uri="{FF2B5EF4-FFF2-40B4-BE49-F238E27FC236}">
                    <a16:creationId xmlns:a16="http://schemas.microsoft.com/office/drawing/2014/main" id="{D0C90F97-D0B3-FFCA-B2E9-F09D11155AF1}"/>
                  </a:ext>
                </a:extLst>
              </p:cNvPr>
              <p:cNvPicPr/>
              <p:nvPr/>
            </p:nvPicPr>
            <p:blipFill>
              <a:blip r:embed="rId11"/>
              <a:stretch>
                <a:fillRect/>
              </a:stretch>
            </p:blipFill>
            <p:spPr>
              <a:xfrm>
                <a:off x="4668697" y="2103418"/>
                <a:ext cx="140056" cy="349727"/>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42" name="Ink 41">
                <a:extLst>
                  <a:ext uri="{FF2B5EF4-FFF2-40B4-BE49-F238E27FC236}">
                    <a16:creationId xmlns:a16="http://schemas.microsoft.com/office/drawing/2014/main" id="{95FBB0A7-6E71-A7A6-26B6-28CEA922C0B4}"/>
                  </a:ext>
                </a:extLst>
              </p14:cNvPr>
              <p14:cNvContentPartPr/>
              <p14:nvPr/>
            </p14:nvContentPartPr>
            <p14:xfrm>
              <a:off x="5450719" y="1720423"/>
              <a:ext cx="352425" cy="1209675"/>
            </p14:xfrm>
          </p:contentPart>
        </mc:Choice>
        <mc:Fallback xmlns="">
          <p:pic>
            <p:nvPicPr>
              <p:cNvPr id="42" name="Ink 41">
                <a:extLst>
                  <a:ext uri="{FF2B5EF4-FFF2-40B4-BE49-F238E27FC236}">
                    <a16:creationId xmlns:a16="http://schemas.microsoft.com/office/drawing/2014/main" id="{95FBB0A7-6E71-A7A6-26B6-28CEA922C0B4}"/>
                  </a:ext>
                </a:extLst>
              </p:cNvPr>
              <p:cNvPicPr/>
              <p:nvPr/>
            </p:nvPicPr>
            <p:blipFill>
              <a:blip r:embed="rId13"/>
              <a:stretch>
                <a:fillRect/>
              </a:stretch>
            </p:blipFill>
            <p:spPr>
              <a:xfrm>
                <a:off x="5388169" y="1657494"/>
                <a:ext cx="477168" cy="1335173"/>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43" name="Ink 42">
                <a:extLst>
                  <a:ext uri="{FF2B5EF4-FFF2-40B4-BE49-F238E27FC236}">
                    <a16:creationId xmlns:a16="http://schemas.microsoft.com/office/drawing/2014/main" id="{3AC0AE3F-24D6-AA61-3F82-B5EB30695483}"/>
                  </a:ext>
                </a:extLst>
              </p14:cNvPr>
              <p14:cNvContentPartPr/>
              <p14:nvPr/>
            </p14:nvContentPartPr>
            <p14:xfrm>
              <a:off x="5581567" y="2433801"/>
              <a:ext cx="66675" cy="342900"/>
            </p14:xfrm>
          </p:contentPart>
        </mc:Choice>
        <mc:Fallback xmlns="">
          <p:pic>
            <p:nvPicPr>
              <p:cNvPr id="43" name="Ink 42">
                <a:extLst>
                  <a:ext uri="{FF2B5EF4-FFF2-40B4-BE49-F238E27FC236}">
                    <a16:creationId xmlns:a16="http://schemas.microsoft.com/office/drawing/2014/main" id="{3AC0AE3F-24D6-AA61-3F82-B5EB30695483}"/>
                  </a:ext>
                </a:extLst>
              </p:cNvPr>
              <p:cNvPicPr/>
              <p:nvPr/>
            </p:nvPicPr>
            <p:blipFill>
              <a:blip r:embed="rId15"/>
              <a:stretch>
                <a:fillRect/>
              </a:stretch>
            </p:blipFill>
            <p:spPr>
              <a:xfrm>
                <a:off x="5516744" y="2371293"/>
                <a:ext cx="195950" cy="467558"/>
              </a:xfrm>
              <a:prstGeom prst="rect">
                <a:avLst/>
              </a:prstGeom>
            </p:spPr>
          </p:pic>
        </mc:Fallback>
      </mc:AlternateContent>
      <p:cxnSp>
        <p:nvCxnSpPr>
          <p:cNvPr id="44" name="Straight Arrow Connector 43">
            <a:extLst>
              <a:ext uri="{FF2B5EF4-FFF2-40B4-BE49-F238E27FC236}">
                <a16:creationId xmlns:a16="http://schemas.microsoft.com/office/drawing/2014/main" id="{2BE00010-67BA-9ED2-3111-499FEA548752}"/>
              </a:ext>
            </a:extLst>
          </p:cNvPr>
          <p:cNvCxnSpPr/>
          <p:nvPr/>
        </p:nvCxnSpPr>
        <p:spPr>
          <a:xfrm>
            <a:off x="5356644" y="1726362"/>
            <a:ext cx="14377" cy="1207696"/>
          </a:xfrm>
          <a:prstGeom prst="straightConnector1">
            <a:avLst/>
          </a:prstGeom>
        </p:spPr>
        <p:style>
          <a:lnRef idx="3">
            <a:schemeClr val="dk1"/>
          </a:lnRef>
          <a:fillRef idx="0">
            <a:schemeClr val="dk1"/>
          </a:fillRef>
          <a:effectRef idx="2">
            <a:schemeClr val="dk1"/>
          </a:effectRef>
          <a:fontRef idx="minor">
            <a:schemeClr val="tx1"/>
          </a:fontRef>
        </p:style>
      </p:cxnSp>
      <p:sp>
        <p:nvSpPr>
          <p:cNvPr id="46" name="TextBox 45">
            <a:extLst>
              <a:ext uri="{FF2B5EF4-FFF2-40B4-BE49-F238E27FC236}">
                <a16:creationId xmlns:a16="http://schemas.microsoft.com/office/drawing/2014/main" id="{369F5B2E-7BF9-8250-3C4E-233D661F5A56}"/>
              </a:ext>
            </a:extLst>
          </p:cNvPr>
          <p:cNvSpPr txBox="1"/>
          <p:nvPr/>
        </p:nvSpPr>
        <p:spPr>
          <a:xfrm>
            <a:off x="6871119" y="4187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Calibri"/>
                <a:cs typeface="Calibri"/>
              </a:rPr>
              <a:t>plans</a:t>
            </a:r>
            <a:endParaRPr lang="en-GB"/>
          </a:p>
        </p:txBody>
      </p:sp>
      <p:sp>
        <p:nvSpPr>
          <p:cNvPr id="47" name="TextBox 46">
            <a:extLst>
              <a:ext uri="{FF2B5EF4-FFF2-40B4-BE49-F238E27FC236}">
                <a16:creationId xmlns:a16="http://schemas.microsoft.com/office/drawing/2014/main" id="{2230FB9D-C675-9538-67EB-AFD4DBFABE5B}"/>
              </a:ext>
            </a:extLst>
          </p:cNvPr>
          <p:cNvSpPr txBox="1"/>
          <p:nvPr/>
        </p:nvSpPr>
        <p:spPr>
          <a:xfrm>
            <a:off x="6871118" y="3664969"/>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Calibri"/>
                <a:cs typeface="Calibri"/>
              </a:rPr>
              <a:t>plans</a:t>
            </a:r>
            <a:endParaRPr lang="en-GB"/>
          </a:p>
        </p:txBody>
      </p:sp>
      <p:sp>
        <p:nvSpPr>
          <p:cNvPr id="48" name="TextBox 47">
            <a:extLst>
              <a:ext uri="{FF2B5EF4-FFF2-40B4-BE49-F238E27FC236}">
                <a16:creationId xmlns:a16="http://schemas.microsoft.com/office/drawing/2014/main" id="{036F29CA-4C4C-4E4F-02EE-47F9ED502952}"/>
              </a:ext>
            </a:extLst>
          </p:cNvPr>
          <p:cNvSpPr txBox="1"/>
          <p:nvPr/>
        </p:nvSpPr>
        <p:spPr>
          <a:xfrm>
            <a:off x="5734409" y="83173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Birds-eye view</a:t>
            </a:r>
            <a:endParaRPr lang="en-GB" err="1"/>
          </a:p>
        </p:txBody>
      </p:sp>
      <p:sp>
        <p:nvSpPr>
          <p:cNvPr id="49" name="TextBox 48">
            <a:extLst>
              <a:ext uri="{FF2B5EF4-FFF2-40B4-BE49-F238E27FC236}">
                <a16:creationId xmlns:a16="http://schemas.microsoft.com/office/drawing/2014/main" id="{FACF8368-ED69-7537-CAAF-35556C179CF8}"/>
              </a:ext>
            </a:extLst>
          </p:cNvPr>
          <p:cNvSpPr txBox="1"/>
          <p:nvPr/>
        </p:nvSpPr>
        <p:spPr>
          <a:xfrm>
            <a:off x="5805398" y="2196681"/>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Side view</a:t>
            </a:r>
            <a:endParaRPr lang="en-GB" sz="2400"/>
          </a:p>
        </p:txBody>
      </p:sp>
      <p:sp>
        <p:nvSpPr>
          <p:cNvPr id="50" name="Cylinder 49">
            <a:extLst>
              <a:ext uri="{FF2B5EF4-FFF2-40B4-BE49-F238E27FC236}">
                <a16:creationId xmlns:a16="http://schemas.microsoft.com/office/drawing/2014/main" id="{CA2E48AF-CFBE-8D3B-4B89-46E17F33408D}"/>
              </a:ext>
            </a:extLst>
          </p:cNvPr>
          <p:cNvSpPr/>
          <p:nvPr/>
        </p:nvSpPr>
        <p:spPr>
          <a:xfrm>
            <a:off x="4677314" y="5123098"/>
            <a:ext cx="1049546" cy="1423358"/>
          </a:xfrm>
          <a:prstGeom prst="can">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93FE193F-20DC-B59E-0796-6278EBE655B7}"/>
              </a:ext>
            </a:extLst>
          </p:cNvPr>
          <p:cNvSpPr/>
          <p:nvPr/>
        </p:nvSpPr>
        <p:spPr>
          <a:xfrm>
            <a:off x="4992717" y="5402473"/>
            <a:ext cx="301924" cy="113581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140B4F49-130E-763A-5F39-D3501CC59E52}"/>
              </a:ext>
            </a:extLst>
          </p:cNvPr>
          <p:cNvSpPr/>
          <p:nvPr/>
        </p:nvSpPr>
        <p:spPr>
          <a:xfrm rot="-5400000">
            <a:off x="5093358" y="6006322"/>
            <a:ext cx="301924" cy="113581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Connector: Elbow 52">
            <a:extLst>
              <a:ext uri="{FF2B5EF4-FFF2-40B4-BE49-F238E27FC236}">
                <a16:creationId xmlns:a16="http://schemas.microsoft.com/office/drawing/2014/main" id="{C9DAE375-2522-9395-4E73-BBC4AE52A1E6}"/>
              </a:ext>
            </a:extLst>
          </p:cNvPr>
          <p:cNvCxnSpPr/>
          <p:nvPr/>
        </p:nvCxnSpPr>
        <p:spPr>
          <a:xfrm>
            <a:off x="5969479" y="6393611"/>
            <a:ext cx="287547" cy="301925"/>
          </a:xfrm>
          <a:prstGeom prst="bentConnector3">
            <a:avLst/>
          </a:prstGeom>
        </p:spPr>
        <p:style>
          <a:lnRef idx="3">
            <a:schemeClr val="dk1"/>
          </a:lnRef>
          <a:fillRef idx="0">
            <a:schemeClr val="dk1"/>
          </a:fillRef>
          <a:effectRef idx="2">
            <a:schemeClr val="dk1"/>
          </a:effectRef>
          <a:fontRef idx="minor">
            <a:schemeClr val="tx1"/>
          </a:fontRef>
        </p:style>
      </p:cxnSp>
      <p:cxnSp>
        <p:nvCxnSpPr>
          <p:cNvPr id="54" name="Connector: Elbow 53">
            <a:extLst>
              <a:ext uri="{FF2B5EF4-FFF2-40B4-BE49-F238E27FC236}">
                <a16:creationId xmlns:a16="http://schemas.microsoft.com/office/drawing/2014/main" id="{98A97C32-469F-2029-F928-B244FAC8A35A}"/>
              </a:ext>
            </a:extLst>
          </p:cNvPr>
          <p:cNvCxnSpPr>
            <a:cxnSpLocks/>
          </p:cNvCxnSpPr>
          <p:nvPr/>
        </p:nvCxnSpPr>
        <p:spPr>
          <a:xfrm>
            <a:off x="5825704" y="6091686"/>
            <a:ext cx="287547" cy="301925"/>
          </a:xfrm>
          <a:prstGeom prst="bentConnector3">
            <a:avLst/>
          </a:prstGeom>
        </p:spPr>
        <p:style>
          <a:lnRef idx="3">
            <a:schemeClr val="dk1"/>
          </a:lnRef>
          <a:fillRef idx="0">
            <a:schemeClr val="dk1"/>
          </a:fillRef>
          <a:effectRef idx="2">
            <a:schemeClr val="dk1"/>
          </a:effectRef>
          <a:fontRef idx="minor">
            <a:schemeClr val="tx1"/>
          </a:fontRef>
        </p:style>
      </p:cxnSp>
      <p:cxnSp>
        <p:nvCxnSpPr>
          <p:cNvPr id="55" name="Connector: Elbow 54">
            <a:extLst>
              <a:ext uri="{FF2B5EF4-FFF2-40B4-BE49-F238E27FC236}">
                <a16:creationId xmlns:a16="http://schemas.microsoft.com/office/drawing/2014/main" id="{66D93F94-0DCB-4D50-E575-36F965C4C8CF}"/>
              </a:ext>
            </a:extLst>
          </p:cNvPr>
          <p:cNvCxnSpPr>
            <a:cxnSpLocks/>
          </p:cNvCxnSpPr>
          <p:nvPr/>
        </p:nvCxnSpPr>
        <p:spPr>
          <a:xfrm>
            <a:off x="5624420" y="5789761"/>
            <a:ext cx="287547" cy="301925"/>
          </a:xfrm>
          <a:prstGeom prst="bentConnector3">
            <a:avLst/>
          </a:prstGeom>
        </p:spPr>
        <p:style>
          <a:lnRef idx="3">
            <a:schemeClr val="dk1"/>
          </a:lnRef>
          <a:fillRef idx="0">
            <a:schemeClr val="dk1"/>
          </a:fillRef>
          <a:effectRef idx="2">
            <a:schemeClr val="dk1"/>
          </a:effectRef>
          <a:fontRef idx="minor">
            <a:schemeClr val="tx1"/>
          </a:fontRef>
        </p:style>
      </p:cxnSp>
      <p:cxnSp>
        <p:nvCxnSpPr>
          <p:cNvPr id="56" name="Connector: Elbow 55">
            <a:extLst>
              <a:ext uri="{FF2B5EF4-FFF2-40B4-BE49-F238E27FC236}">
                <a16:creationId xmlns:a16="http://schemas.microsoft.com/office/drawing/2014/main" id="{1337A4A7-0512-0883-0535-85C6FE875734}"/>
              </a:ext>
            </a:extLst>
          </p:cNvPr>
          <p:cNvCxnSpPr>
            <a:cxnSpLocks/>
          </p:cNvCxnSpPr>
          <p:nvPr/>
        </p:nvCxnSpPr>
        <p:spPr>
          <a:xfrm>
            <a:off x="5480647" y="5530969"/>
            <a:ext cx="287547" cy="301925"/>
          </a:xfrm>
          <a:prstGeom prst="bentConnector3">
            <a:avLst/>
          </a:prstGeom>
        </p:spPr>
        <p:style>
          <a:lnRef idx="3">
            <a:schemeClr val="dk1"/>
          </a:lnRef>
          <a:fillRef idx="0">
            <a:schemeClr val="dk1"/>
          </a:fillRef>
          <a:effectRef idx="2">
            <a:schemeClr val="dk1"/>
          </a:effectRef>
          <a:fontRef idx="minor">
            <a:schemeClr val="tx1"/>
          </a:fontRef>
        </p:style>
      </p:cxnSp>
      <p:cxnSp>
        <p:nvCxnSpPr>
          <p:cNvPr id="57" name="Connector: Elbow 56">
            <a:extLst>
              <a:ext uri="{FF2B5EF4-FFF2-40B4-BE49-F238E27FC236}">
                <a16:creationId xmlns:a16="http://schemas.microsoft.com/office/drawing/2014/main" id="{98B5BDE5-D138-32A8-3A9C-C156BE90C441}"/>
              </a:ext>
            </a:extLst>
          </p:cNvPr>
          <p:cNvCxnSpPr>
            <a:cxnSpLocks/>
          </p:cNvCxnSpPr>
          <p:nvPr/>
        </p:nvCxnSpPr>
        <p:spPr>
          <a:xfrm>
            <a:off x="5250609" y="5257799"/>
            <a:ext cx="287547" cy="301925"/>
          </a:xfrm>
          <a:prstGeom prst="bentConnector3">
            <a:avLst/>
          </a:prstGeom>
        </p:spPr>
        <p:style>
          <a:lnRef idx="3">
            <a:schemeClr val="dk1"/>
          </a:lnRef>
          <a:fillRef idx="0">
            <a:schemeClr val="dk1"/>
          </a:fillRef>
          <a:effectRef idx="2">
            <a:schemeClr val="dk1"/>
          </a:effectRef>
          <a:fontRef idx="minor">
            <a:schemeClr val="tx1"/>
          </a:fontRef>
        </p:style>
      </p:cxnSp>
      <p:sp>
        <p:nvSpPr>
          <p:cNvPr id="58" name="Rectangle 57">
            <a:extLst>
              <a:ext uri="{FF2B5EF4-FFF2-40B4-BE49-F238E27FC236}">
                <a16:creationId xmlns:a16="http://schemas.microsoft.com/office/drawing/2014/main" id="{8804DACC-1419-4FE6-06D9-F5903D8522B3}"/>
              </a:ext>
            </a:extLst>
          </p:cNvPr>
          <p:cNvSpPr/>
          <p:nvPr/>
        </p:nvSpPr>
        <p:spPr>
          <a:xfrm rot="-5400000">
            <a:off x="4906453" y="5158057"/>
            <a:ext cx="143773" cy="48883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TextBox 58">
            <a:extLst>
              <a:ext uri="{FF2B5EF4-FFF2-40B4-BE49-F238E27FC236}">
                <a16:creationId xmlns:a16="http://schemas.microsoft.com/office/drawing/2014/main" id="{8855617B-2CF8-C5FB-BE3C-6F121B2D87C4}"/>
              </a:ext>
            </a:extLst>
          </p:cNvPr>
          <p:cNvSpPr txBox="1"/>
          <p:nvPr/>
        </p:nvSpPr>
        <p:spPr>
          <a:xfrm>
            <a:off x="6114853" y="5776643"/>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Side view</a:t>
            </a:r>
            <a:endParaRPr lang="en-GB" sz="2400"/>
          </a:p>
        </p:txBody>
      </p:sp>
      <p:sp>
        <p:nvSpPr>
          <p:cNvPr id="60" name="Oval 59">
            <a:extLst>
              <a:ext uri="{FF2B5EF4-FFF2-40B4-BE49-F238E27FC236}">
                <a16:creationId xmlns:a16="http://schemas.microsoft.com/office/drawing/2014/main" id="{DD327126-4365-89DD-AE75-E5F3A21717E3}"/>
              </a:ext>
            </a:extLst>
          </p:cNvPr>
          <p:cNvSpPr/>
          <p:nvPr/>
        </p:nvSpPr>
        <p:spPr>
          <a:xfrm>
            <a:off x="4675517" y="3834442"/>
            <a:ext cx="920150" cy="92015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Rectangle 60">
            <a:extLst>
              <a:ext uri="{FF2B5EF4-FFF2-40B4-BE49-F238E27FC236}">
                <a16:creationId xmlns:a16="http://schemas.microsoft.com/office/drawing/2014/main" id="{65C26327-E237-DF12-8131-975F989FCB18}"/>
              </a:ext>
            </a:extLst>
          </p:cNvPr>
          <p:cNvSpPr/>
          <p:nvPr/>
        </p:nvSpPr>
        <p:spPr>
          <a:xfrm>
            <a:off x="4978339" y="3777831"/>
            <a:ext cx="316301" cy="690112"/>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Rectangle 61">
            <a:extLst>
              <a:ext uri="{FF2B5EF4-FFF2-40B4-BE49-F238E27FC236}">
                <a16:creationId xmlns:a16="http://schemas.microsoft.com/office/drawing/2014/main" id="{02FB8E11-85FE-C3D2-0277-19EE6E646142}"/>
              </a:ext>
            </a:extLst>
          </p:cNvPr>
          <p:cNvSpPr/>
          <p:nvPr/>
        </p:nvSpPr>
        <p:spPr>
          <a:xfrm>
            <a:off x="4990920" y="4466146"/>
            <a:ext cx="301924" cy="51758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16">
            <p14:nvContentPartPr>
              <p14:cNvPr id="63" name="Ink 62">
                <a:extLst>
                  <a:ext uri="{FF2B5EF4-FFF2-40B4-BE49-F238E27FC236}">
                    <a16:creationId xmlns:a16="http://schemas.microsoft.com/office/drawing/2014/main" id="{7B2247F2-7D01-BA96-1E7F-E8B9CC17207D}"/>
                  </a:ext>
                </a:extLst>
              </p14:cNvPr>
              <p14:cNvContentPartPr/>
              <p14:nvPr/>
            </p14:nvContentPartPr>
            <p14:xfrm>
              <a:off x="5091866" y="4667249"/>
              <a:ext cx="152400" cy="161925"/>
            </p14:xfrm>
          </p:contentPart>
        </mc:Choice>
        <mc:Fallback xmlns="">
          <p:pic>
            <p:nvPicPr>
              <p:cNvPr id="63" name="Ink 62">
                <a:extLst>
                  <a:ext uri="{FF2B5EF4-FFF2-40B4-BE49-F238E27FC236}">
                    <a16:creationId xmlns:a16="http://schemas.microsoft.com/office/drawing/2014/main" id="{7B2247F2-7D01-BA96-1E7F-E8B9CC17207D}"/>
                  </a:ext>
                </a:extLst>
              </p:cNvPr>
              <p:cNvPicPr/>
              <p:nvPr/>
            </p:nvPicPr>
            <p:blipFill>
              <a:blip r:embed="rId17"/>
              <a:stretch>
                <a:fillRect/>
              </a:stretch>
            </p:blipFill>
            <p:spPr>
              <a:xfrm>
                <a:off x="5027290" y="4605513"/>
                <a:ext cx="281184" cy="285044"/>
              </a:xfrm>
              <a:prstGeom prst="rect">
                <a:avLst/>
              </a:prstGeom>
            </p:spPr>
          </p:pic>
        </mc:Fallback>
      </mc:AlternateContent>
      <p:sp>
        <p:nvSpPr>
          <p:cNvPr id="64" name="Rectangle 63">
            <a:extLst>
              <a:ext uri="{FF2B5EF4-FFF2-40B4-BE49-F238E27FC236}">
                <a16:creationId xmlns:a16="http://schemas.microsoft.com/office/drawing/2014/main" id="{760AB619-91C4-B575-7CEF-00E862AA29B8}"/>
              </a:ext>
            </a:extLst>
          </p:cNvPr>
          <p:cNvSpPr/>
          <p:nvPr/>
        </p:nvSpPr>
        <p:spPr>
          <a:xfrm>
            <a:off x="4976543" y="4667428"/>
            <a:ext cx="316301" cy="30192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Rectangle 65">
            <a:extLst>
              <a:ext uri="{FF2B5EF4-FFF2-40B4-BE49-F238E27FC236}">
                <a16:creationId xmlns:a16="http://schemas.microsoft.com/office/drawing/2014/main" id="{A205349E-17F7-53B1-3F25-9D3815EFC8E9}"/>
              </a:ext>
            </a:extLst>
          </p:cNvPr>
          <p:cNvSpPr/>
          <p:nvPr/>
        </p:nvSpPr>
        <p:spPr>
          <a:xfrm>
            <a:off x="4990920" y="4811201"/>
            <a:ext cx="301924" cy="1581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TextBox 66">
            <a:extLst>
              <a:ext uri="{FF2B5EF4-FFF2-40B4-BE49-F238E27FC236}">
                <a16:creationId xmlns:a16="http://schemas.microsoft.com/office/drawing/2014/main" id="{C5EC3CDC-0846-B9F5-D66A-DC1A184DBCC3}"/>
              </a:ext>
            </a:extLst>
          </p:cNvPr>
          <p:cNvSpPr txBox="1"/>
          <p:nvPr/>
        </p:nvSpPr>
        <p:spPr>
          <a:xfrm>
            <a:off x="5619390" y="4124145"/>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Birds-eye view</a:t>
            </a:r>
            <a:endParaRPr lang="en-GB" err="1"/>
          </a:p>
        </p:txBody>
      </p:sp>
    </p:spTree>
    <p:extLst>
      <p:ext uri="{BB962C8B-B14F-4D97-AF65-F5344CB8AC3E}">
        <p14:creationId xmlns:p14="http://schemas.microsoft.com/office/powerpoint/2010/main" val="7810909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4EDDAEF-121F-5AF4-668B-5B60BD34E901}"/>
              </a:ext>
            </a:extLst>
          </p:cNvPr>
          <p:cNvSpPr/>
          <p:nvPr/>
        </p:nvSpPr>
        <p:spPr>
          <a:xfrm>
            <a:off x="2875" y="-4313"/>
            <a:ext cx="12191999" cy="1452112"/>
          </a:xfrm>
          <a:prstGeom prst="rect">
            <a:avLst/>
          </a:prstGeom>
          <a:solidFill>
            <a:srgbClr val="BFDE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8F726D7-13E2-4419-8268-A7F1123D400C}"/>
              </a:ext>
            </a:extLst>
          </p:cNvPr>
          <p:cNvSpPr txBox="1"/>
          <p:nvPr/>
        </p:nvSpPr>
        <p:spPr>
          <a:xfrm>
            <a:off x="540589" y="66136"/>
            <a:ext cx="1112519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u="sng">
                <a:latin typeface="Calibri"/>
              </a:rPr>
              <a:t>Study Task : what materials can be used to clad scenic elements that need to be three-dimensional.</a:t>
            </a:r>
            <a:endParaRPr lang="en-GB" sz="4000" b="1" u="sng"/>
          </a:p>
        </p:txBody>
      </p:sp>
      <p:sp>
        <p:nvSpPr>
          <p:cNvPr id="8" name="Rectangle: Rounded Corners 7">
            <a:extLst>
              <a:ext uri="{FF2B5EF4-FFF2-40B4-BE49-F238E27FC236}">
                <a16:creationId xmlns:a16="http://schemas.microsoft.com/office/drawing/2014/main" id="{C3A06DD5-B5E1-FD2E-98AA-BF732BA30CBB}"/>
              </a:ext>
            </a:extLst>
          </p:cNvPr>
          <p:cNvSpPr/>
          <p:nvPr/>
        </p:nvSpPr>
        <p:spPr>
          <a:xfrm>
            <a:off x="533940" y="1633807"/>
            <a:ext cx="4902677" cy="5060828"/>
          </a:xfrm>
          <a:prstGeom prst="roundRect">
            <a:avLst/>
          </a:prstGeom>
          <a:solidFill>
            <a:srgbClr val="B4A8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400" b="1" err="1">
                <a:solidFill>
                  <a:schemeClr val="tx1"/>
                </a:solidFill>
                <a:latin typeface="Calibri"/>
                <a:ea typeface="Calibri"/>
                <a:cs typeface="Calibri"/>
              </a:rPr>
              <a:t>Jesmonite</a:t>
            </a:r>
            <a:r>
              <a:rPr lang="en-GB" sz="2400" b="1">
                <a:solidFill>
                  <a:schemeClr val="tx1"/>
                </a:solidFill>
                <a:latin typeface="Calibri"/>
                <a:ea typeface="Calibri"/>
                <a:cs typeface="Calibri"/>
              </a:rPr>
              <a:t> </a:t>
            </a:r>
          </a:p>
          <a:p>
            <a:r>
              <a:rPr lang="en-GB" sz="2400" err="1">
                <a:solidFill>
                  <a:schemeClr val="tx1"/>
                </a:solidFill>
                <a:latin typeface="Calibri"/>
                <a:ea typeface="Calibri"/>
                <a:cs typeface="Calibri"/>
              </a:rPr>
              <a:t>Jesmonite</a:t>
            </a:r>
            <a:r>
              <a:rPr lang="en-GB" sz="2400">
                <a:solidFill>
                  <a:schemeClr val="tx1"/>
                </a:solidFill>
                <a:latin typeface="Calibri"/>
                <a:ea typeface="Calibri"/>
                <a:cs typeface="Calibri"/>
              </a:rPr>
              <a:t> is a good material to clad with because it is very lightweight, yet strong. </a:t>
            </a:r>
            <a:r>
              <a:rPr lang="en-GB" sz="2400" err="1">
                <a:solidFill>
                  <a:schemeClr val="tx1"/>
                </a:solidFill>
                <a:latin typeface="Calibri"/>
                <a:ea typeface="+mn-lt"/>
                <a:cs typeface="+mn-lt"/>
              </a:rPr>
              <a:t>Jesmonite</a:t>
            </a:r>
            <a:r>
              <a:rPr lang="en-GB" sz="2400">
                <a:solidFill>
                  <a:schemeClr val="tx1"/>
                </a:solidFill>
                <a:latin typeface="Calibri"/>
                <a:ea typeface="+mn-lt"/>
                <a:cs typeface="+mn-lt"/>
              </a:rPr>
              <a:t> is considered durable, flame resistant, and resistant to impact. Its surface can be finished to resemble plaster, stone, metal, and wood. It is a low hazard material and is water-based. It can be used on large and small objects.</a:t>
            </a:r>
            <a:endParaRPr lang="en-GB" sz="2400" b="1">
              <a:solidFill>
                <a:schemeClr val="tx1"/>
              </a:solidFill>
              <a:latin typeface="Calibri"/>
              <a:ea typeface="Calibri"/>
              <a:cs typeface="Calibri"/>
            </a:endParaRPr>
          </a:p>
        </p:txBody>
      </p:sp>
      <p:sp>
        <p:nvSpPr>
          <p:cNvPr id="9" name="Rectangle: Rounded Corners 8">
            <a:extLst>
              <a:ext uri="{FF2B5EF4-FFF2-40B4-BE49-F238E27FC236}">
                <a16:creationId xmlns:a16="http://schemas.microsoft.com/office/drawing/2014/main" id="{75444969-2CFF-E3D7-6131-26663300C3CB}"/>
              </a:ext>
            </a:extLst>
          </p:cNvPr>
          <p:cNvSpPr/>
          <p:nvPr/>
        </p:nvSpPr>
        <p:spPr>
          <a:xfrm>
            <a:off x="6874353" y="1633807"/>
            <a:ext cx="4773281" cy="5060827"/>
          </a:xfrm>
          <a:prstGeom prst="roundRect">
            <a:avLst/>
          </a:prstGeom>
          <a:solidFill>
            <a:srgbClr val="B4A8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400" b="1">
                <a:solidFill>
                  <a:schemeClr val="tx1"/>
                </a:solidFill>
                <a:latin typeface="Calibri"/>
                <a:ea typeface="Calibri"/>
                <a:cs typeface="Calibri"/>
              </a:rPr>
              <a:t>Polystyrene</a:t>
            </a:r>
            <a:endParaRPr lang="en-GB">
              <a:solidFill>
                <a:schemeClr val="tx1"/>
              </a:solidFill>
              <a:latin typeface="The Hand Bold"/>
              <a:ea typeface="Calibri"/>
              <a:cs typeface="Calibri"/>
            </a:endParaRPr>
          </a:p>
          <a:p>
            <a:r>
              <a:rPr lang="en-GB" sz="2400">
                <a:solidFill>
                  <a:schemeClr val="tx1"/>
                </a:solidFill>
                <a:latin typeface="Calibri"/>
                <a:ea typeface="Calibri"/>
                <a:cs typeface="Calibri"/>
              </a:rPr>
              <a:t>Polystyrene is a good cladding because it is </a:t>
            </a:r>
            <a:r>
              <a:rPr lang="en-GB" sz="2400">
                <a:solidFill>
                  <a:schemeClr val="tx1"/>
                </a:solidFill>
                <a:latin typeface="Calibri"/>
                <a:ea typeface="+mn-lt"/>
                <a:cs typeface="+mn-lt"/>
              </a:rPr>
              <a:t>versatile, lightweight, rigid and can be easily cut into different shapes using a hot knife.  This cladding offers protection against the weather. It prevents the moisture and wind from penetrating inside and ensures durability.</a:t>
            </a:r>
            <a:endParaRPr lang="en-GB" sz="2400">
              <a:solidFill>
                <a:schemeClr val="tx1"/>
              </a:solidFill>
              <a:latin typeface="Calibri"/>
            </a:endParaRPr>
          </a:p>
        </p:txBody>
      </p:sp>
    </p:spTree>
    <p:extLst>
      <p:ext uri="{BB962C8B-B14F-4D97-AF65-F5344CB8AC3E}">
        <p14:creationId xmlns:p14="http://schemas.microsoft.com/office/powerpoint/2010/main" val="32166715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5FF1262-63A2-7F22-EFA5-057D48B99E5D}"/>
              </a:ext>
            </a:extLst>
          </p:cNvPr>
          <p:cNvSpPr/>
          <p:nvPr/>
        </p:nvSpPr>
        <p:spPr>
          <a:xfrm>
            <a:off x="-11502" y="-4313"/>
            <a:ext cx="12206376" cy="1107055"/>
          </a:xfrm>
          <a:prstGeom prst="rect">
            <a:avLst/>
          </a:prstGeom>
          <a:solidFill>
            <a:schemeClr val="tx2">
              <a:lumMod val="25000"/>
              <a:lumOff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4CB28D5B-DDF8-95E3-FDEC-9242BAF8518E}"/>
              </a:ext>
            </a:extLst>
          </p:cNvPr>
          <p:cNvSpPr txBox="1"/>
          <p:nvPr/>
        </p:nvSpPr>
        <p:spPr>
          <a:xfrm>
            <a:off x="3042249" y="-106393"/>
            <a:ext cx="61218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u="sng">
                <a:latin typeface="Calibri"/>
              </a:rPr>
              <a:t>Study Task : Research into welding and metalworking.</a:t>
            </a:r>
            <a:endParaRPr lang="en-GB" sz="3600"/>
          </a:p>
        </p:txBody>
      </p:sp>
      <p:sp>
        <p:nvSpPr>
          <p:cNvPr id="14" name="TextBox 13">
            <a:extLst>
              <a:ext uri="{FF2B5EF4-FFF2-40B4-BE49-F238E27FC236}">
                <a16:creationId xmlns:a16="http://schemas.microsoft.com/office/drawing/2014/main" id="{DA52F85C-FC21-702B-CFA5-B1B7A8408AF0}"/>
              </a:ext>
            </a:extLst>
          </p:cNvPr>
          <p:cNvSpPr txBox="1"/>
          <p:nvPr/>
        </p:nvSpPr>
        <p:spPr>
          <a:xfrm>
            <a:off x="-8446" y="1098609"/>
            <a:ext cx="12203499"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Welding is the liquification of a base metal with heat, so separate sections are fused together. The three most common welding systems are MIG, Arc and TIG. </a:t>
            </a:r>
            <a:endParaRPr lang="en-US"/>
          </a:p>
          <a:p>
            <a:r>
              <a:rPr lang="en-GB" sz="2400" b="1">
                <a:latin typeface="Calibri"/>
                <a:ea typeface="Calibri"/>
                <a:cs typeface="Calibri"/>
              </a:rPr>
              <a:t>MIG</a:t>
            </a:r>
            <a:endParaRPr lang="en-GB" sz="2400">
              <a:latin typeface="Calibri"/>
              <a:ea typeface="Calibri"/>
              <a:cs typeface="Calibri"/>
            </a:endParaRPr>
          </a:p>
          <a:p>
            <a:pPr marL="342900" indent="-342900">
              <a:buFont typeface="Arial"/>
              <a:buChar char="•"/>
            </a:pPr>
            <a:r>
              <a:rPr lang="en-GB" sz="2400">
                <a:latin typeface="Calibri"/>
                <a:ea typeface="Calibri"/>
                <a:cs typeface="Calibri"/>
              </a:rPr>
              <a:t>An electrode is used to weld with.</a:t>
            </a:r>
          </a:p>
          <a:p>
            <a:pPr marL="342900" indent="-342900">
              <a:buFont typeface="Arial"/>
              <a:buChar char="•"/>
            </a:pPr>
            <a:r>
              <a:rPr lang="en-GB" sz="2400">
                <a:latin typeface="Calibri"/>
                <a:ea typeface="Calibri"/>
                <a:cs typeface="Calibri"/>
              </a:rPr>
              <a:t>It is a shielding gas process.</a:t>
            </a:r>
          </a:p>
          <a:p>
            <a:pPr marL="342900" indent="-342900">
              <a:buFont typeface="Arial"/>
              <a:buChar char="•"/>
            </a:pPr>
            <a:r>
              <a:rPr lang="en-GB" sz="2400">
                <a:latin typeface="Calibri"/>
                <a:ea typeface="Calibri"/>
                <a:cs typeface="Calibri"/>
              </a:rPr>
              <a:t>No slag process.</a:t>
            </a:r>
          </a:p>
          <a:p>
            <a:pPr marL="342900" indent="-342900">
              <a:buFont typeface="Arial"/>
              <a:buChar char="•"/>
            </a:pPr>
            <a:r>
              <a:rPr lang="en-GB" sz="2400">
                <a:latin typeface="Calibri"/>
                <a:ea typeface="Calibri"/>
                <a:cs typeface="Calibri"/>
              </a:rPr>
              <a:t>Wide variety of metal thicknesses.</a:t>
            </a:r>
          </a:p>
          <a:p>
            <a:pPr marL="342900" indent="-342900">
              <a:buFont typeface="Arial"/>
              <a:buChar char="•"/>
            </a:pPr>
            <a:r>
              <a:rPr lang="en-GB" sz="2400">
                <a:latin typeface="Calibri"/>
                <a:ea typeface="Calibri"/>
                <a:cs typeface="Calibri"/>
              </a:rPr>
              <a:t>Steel, stainless steel and aluminium. </a:t>
            </a:r>
          </a:p>
          <a:p>
            <a:r>
              <a:rPr lang="en-GB" sz="2400" b="1">
                <a:latin typeface="Calibri"/>
                <a:ea typeface="Calibri"/>
                <a:cs typeface="Calibri"/>
              </a:rPr>
              <a:t>Arc</a:t>
            </a:r>
          </a:p>
          <a:p>
            <a:pPr marL="342900" indent="-342900">
              <a:buFont typeface="Arial"/>
              <a:buChar char="•"/>
            </a:pPr>
            <a:r>
              <a:rPr lang="en-GB" sz="2400">
                <a:latin typeface="Calibri"/>
                <a:ea typeface="Calibri"/>
                <a:cs typeface="Calibri"/>
              </a:rPr>
              <a:t>This is a flux-based process.</a:t>
            </a:r>
          </a:p>
          <a:p>
            <a:pPr marL="342900" indent="-342900">
              <a:buFont typeface="Arial"/>
              <a:buChar char="•"/>
            </a:pPr>
            <a:r>
              <a:rPr lang="en-GB" sz="2400">
                <a:latin typeface="Calibri"/>
                <a:ea typeface="Calibri"/>
                <a:cs typeface="Calibri"/>
              </a:rPr>
              <a:t>Better suited to use in an outdoor environment. </a:t>
            </a:r>
          </a:p>
          <a:p>
            <a:pPr marL="342900" indent="-342900">
              <a:buFont typeface="Arial"/>
              <a:buChar char="•"/>
            </a:pPr>
            <a:r>
              <a:rPr lang="en-GB" sz="2400">
                <a:latin typeface="Calibri"/>
                <a:ea typeface="Calibri"/>
                <a:cs typeface="Calibri"/>
              </a:rPr>
              <a:t>Works well on thicker metals.</a:t>
            </a:r>
          </a:p>
          <a:p>
            <a:pPr marL="342900" indent="-342900">
              <a:buFont typeface="Arial"/>
              <a:buChar char="•"/>
            </a:pPr>
            <a:r>
              <a:rPr lang="en-GB" sz="2400">
                <a:latin typeface="Calibri"/>
                <a:ea typeface="Calibri"/>
                <a:cs typeface="Calibri"/>
              </a:rPr>
              <a:t>More forgiving on dirty or rusty metal. </a:t>
            </a:r>
          </a:p>
          <a:p>
            <a:pPr marL="342900" indent="-342900">
              <a:buFont typeface="Arial"/>
              <a:buChar char="•"/>
            </a:pPr>
            <a:r>
              <a:rPr lang="en-GB" sz="2400">
                <a:latin typeface="Calibri"/>
                <a:ea typeface="Calibri"/>
                <a:cs typeface="Calibri"/>
              </a:rPr>
              <a:t>More spatter and fumes.</a:t>
            </a:r>
          </a:p>
          <a:p>
            <a:pPr marL="342900" indent="-342900">
              <a:buFont typeface="Arial"/>
              <a:buChar char="•"/>
            </a:pPr>
            <a:r>
              <a:rPr lang="en-GB" sz="2400">
                <a:latin typeface="Calibri"/>
                <a:ea typeface="Calibri"/>
                <a:cs typeface="Calibri"/>
              </a:rPr>
              <a:t>Welds are not as clean.</a:t>
            </a:r>
          </a:p>
          <a:p>
            <a:pPr marL="342900" indent="-342900">
              <a:buFont typeface="Arial"/>
              <a:buChar char="•"/>
            </a:pPr>
            <a:r>
              <a:rPr lang="en-GB" sz="2400">
                <a:latin typeface="Calibri"/>
                <a:ea typeface="Calibri"/>
                <a:cs typeface="Calibri"/>
              </a:rPr>
              <a:t>Steel, stainless steel and cast iron. </a:t>
            </a:r>
          </a:p>
        </p:txBody>
      </p:sp>
      <p:sp>
        <p:nvSpPr>
          <p:cNvPr id="18" name="TextBox 17">
            <a:extLst>
              <a:ext uri="{FF2B5EF4-FFF2-40B4-BE49-F238E27FC236}">
                <a16:creationId xmlns:a16="http://schemas.microsoft.com/office/drawing/2014/main" id="{B9787B5A-792A-06BF-4AAB-F437BBFA6523}"/>
              </a:ext>
            </a:extLst>
          </p:cNvPr>
          <p:cNvSpPr txBox="1"/>
          <p:nvPr/>
        </p:nvSpPr>
        <p:spPr>
          <a:xfrm>
            <a:off x="6694098" y="2021455"/>
            <a:ext cx="551802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Calibri"/>
                <a:ea typeface="Calibri"/>
                <a:cs typeface="Calibri"/>
              </a:rPr>
              <a:t>TIG</a:t>
            </a:r>
          </a:p>
          <a:p>
            <a:pPr marL="342900" indent="-342900">
              <a:buFont typeface="Arial"/>
              <a:buChar char="•"/>
            </a:pPr>
            <a:r>
              <a:rPr lang="en-GB" sz="2400">
                <a:latin typeface="Calibri"/>
                <a:ea typeface="Calibri"/>
                <a:cs typeface="Calibri"/>
              </a:rPr>
              <a:t>High quality and precise welds.</a:t>
            </a:r>
            <a:endParaRPr lang="en-GB" sz="2400" b="1">
              <a:latin typeface="Calibri"/>
              <a:ea typeface="Calibri"/>
              <a:cs typeface="Calibri"/>
            </a:endParaRPr>
          </a:p>
          <a:p>
            <a:pPr marL="342900" indent="-342900">
              <a:buFont typeface="Arial"/>
              <a:buChar char="•"/>
            </a:pPr>
            <a:r>
              <a:rPr lang="en-GB" sz="2400">
                <a:latin typeface="Calibri"/>
                <a:ea typeface="Calibri"/>
                <a:cs typeface="Calibri"/>
              </a:rPr>
              <a:t>Works well on thinner metals.</a:t>
            </a:r>
          </a:p>
          <a:p>
            <a:pPr marL="342900" indent="-342900">
              <a:buFont typeface="Arial"/>
              <a:buChar char="•"/>
            </a:pPr>
            <a:r>
              <a:rPr lang="en-GB" sz="2400">
                <a:latin typeface="Calibri"/>
                <a:ea typeface="Calibri"/>
                <a:cs typeface="Calibri"/>
              </a:rPr>
              <a:t>Difficult to control all three elements: Adjustment of heat input; filler deposition rate; and electrode arc.</a:t>
            </a:r>
          </a:p>
          <a:p>
            <a:pPr marL="342900" indent="-342900">
              <a:buFont typeface="Arial"/>
              <a:buChar char="•"/>
            </a:pPr>
            <a:r>
              <a:rPr lang="en-GB" sz="2400">
                <a:latin typeface="Calibri"/>
                <a:ea typeface="Calibri"/>
                <a:cs typeface="Calibri"/>
              </a:rPr>
              <a:t>This is a slower process. </a:t>
            </a:r>
          </a:p>
          <a:p>
            <a:pPr marL="342900" indent="-342900">
              <a:buFont typeface="Arial"/>
              <a:buChar char="•"/>
            </a:pPr>
            <a:r>
              <a:rPr lang="en-GB" sz="2400">
                <a:latin typeface="Calibri"/>
                <a:ea typeface="Calibri"/>
                <a:cs typeface="Calibri"/>
              </a:rPr>
              <a:t>Steel, stainless steel, aluminium, copper, brass, chromoly and exotic metals (e.g., magnesium and titanium).</a:t>
            </a:r>
          </a:p>
          <a:p>
            <a:pPr marL="342900" indent="-342900">
              <a:buFont typeface="Arial"/>
              <a:buChar char="•"/>
            </a:pPr>
            <a:r>
              <a:rPr lang="en-GB" sz="2400">
                <a:latin typeface="Calibri"/>
                <a:ea typeface="Calibri"/>
                <a:cs typeface="Calibri"/>
              </a:rPr>
              <a:t>Ideal for metals that conduct electricity.</a:t>
            </a:r>
          </a:p>
        </p:txBody>
      </p:sp>
    </p:spTree>
    <p:extLst>
      <p:ext uri="{BB962C8B-B14F-4D97-AF65-F5344CB8AC3E}">
        <p14:creationId xmlns:p14="http://schemas.microsoft.com/office/powerpoint/2010/main" val="3101523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16" name="Rectangle 15">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7" name="Picture 7" descr="Diagram&#10;&#10;Description automatically generated">
            <a:extLst>
              <a:ext uri="{FF2B5EF4-FFF2-40B4-BE49-F238E27FC236}">
                <a16:creationId xmlns:a16="http://schemas.microsoft.com/office/drawing/2014/main" id="{9789FA9F-375B-625A-77F6-CCC524E08601}"/>
              </a:ext>
            </a:extLst>
          </p:cNvPr>
          <p:cNvPicPr>
            <a:picLocks noChangeAspect="1"/>
          </p:cNvPicPr>
          <p:nvPr/>
        </p:nvPicPr>
        <p:blipFill rotWithShape="1">
          <a:blip r:embed="rId2"/>
          <a:srcRect t="7715" b="399"/>
          <a:stretch/>
        </p:blipFill>
        <p:spPr>
          <a:xfrm>
            <a:off x="706568" y="1443022"/>
            <a:ext cx="3209547" cy="4050244"/>
          </a:xfrm>
          <a:prstGeom prst="rect">
            <a:avLst/>
          </a:prstGeom>
        </p:spPr>
      </p:pic>
      <p:grpSp>
        <p:nvGrpSpPr>
          <p:cNvPr id="19" name="Group 18">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20" name="Rectangle 19">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5" descr="Diagram&#10;&#10;Description automatically generated">
            <a:extLst>
              <a:ext uri="{FF2B5EF4-FFF2-40B4-BE49-F238E27FC236}">
                <a16:creationId xmlns:a16="http://schemas.microsoft.com/office/drawing/2014/main" id="{8AB880F6-ED41-AC8B-6E42-2454991128B4}"/>
              </a:ext>
            </a:extLst>
          </p:cNvPr>
          <p:cNvPicPr>
            <a:picLocks noChangeAspect="1"/>
          </p:cNvPicPr>
          <p:nvPr/>
        </p:nvPicPr>
        <p:blipFill rotWithShape="1">
          <a:blip r:embed="rId3"/>
          <a:srcRect t="7478"/>
          <a:stretch/>
        </p:blipFill>
        <p:spPr>
          <a:xfrm>
            <a:off x="4487333" y="1428438"/>
            <a:ext cx="3209547" cy="4070565"/>
          </a:xfrm>
          <a:prstGeom prst="rect">
            <a:avLst/>
          </a:prstGeom>
        </p:spPr>
      </p:pic>
      <p:grpSp>
        <p:nvGrpSpPr>
          <p:cNvPr id="23" name="Group 22">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24" name="Rectangle 23">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8" name="Picture 8" descr="Diagram&#10;&#10;Description automatically generated">
            <a:extLst>
              <a:ext uri="{FF2B5EF4-FFF2-40B4-BE49-F238E27FC236}">
                <a16:creationId xmlns:a16="http://schemas.microsoft.com/office/drawing/2014/main" id="{8C87AF6E-2242-48CC-89E7-65E79DB8857B}"/>
              </a:ext>
            </a:extLst>
          </p:cNvPr>
          <p:cNvPicPr>
            <a:picLocks noChangeAspect="1"/>
          </p:cNvPicPr>
          <p:nvPr/>
        </p:nvPicPr>
        <p:blipFill rotWithShape="1">
          <a:blip r:embed="rId4"/>
          <a:srcRect l="-1345" t="15197" r="1345" b="-662"/>
          <a:stretch/>
        </p:blipFill>
        <p:spPr>
          <a:xfrm>
            <a:off x="8275887" y="1434298"/>
            <a:ext cx="3209548" cy="3988785"/>
          </a:xfrm>
          <a:prstGeom prst="rect">
            <a:avLst/>
          </a:prstGeom>
        </p:spPr>
      </p:pic>
      <p:sp>
        <p:nvSpPr>
          <p:cNvPr id="9" name="TextBox 8">
            <a:extLst>
              <a:ext uri="{FF2B5EF4-FFF2-40B4-BE49-F238E27FC236}">
                <a16:creationId xmlns:a16="http://schemas.microsoft.com/office/drawing/2014/main" id="{BA520A32-2ACD-36AB-E433-DCF77CEB6D8B}"/>
              </a:ext>
            </a:extLst>
          </p:cNvPr>
          <p:cNvSpPr txBox="1"/>
          <p:nvPr/>
        </p:nvSpPr>
        <p:spPr>
          <a:xfrm>
            <a:off x="1935192" y="16677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Calibri"/>
                <a:ea typeface="Calibri"/>
                <a:cs typeface="Calibri"/>
              </a:rPr>
              <a:t>MIG</a:t>
            </a:r>
            <a:endParaRPr lang="en-GB"/>
          </a:p>
        </p:txBody>
      </p:sp>
      <p:sp>
        <p:nvSpPr>
          <p:cNvPr id="22" name="TextBox 21">
            <a:extLst>
              <a:ext uri="{FF2B5EF4-FFF2-40B4-BE49-F238E27FC236}">
                <a16:creationId xmlns:a16="http://schemas.microsoft.com/office/drawing/2014/main" id="{4F69DBAD-EDC2-EF83-B936-CAAD69FCACCB}"/>
              </a:ext>
            </a:extLst>
          </p:cNvPr>
          <p:cNvSpPr txBox="1"/>
          <p:nvPr/>
        </p:nvSpPr>
        <p:spPr>
          <a:xfrm>
            <a:off x="5759569" y="166776"/>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Calibri"/>
                <a:ea typeface="Calibri"/>
                <a:cs typeface="Calibri"/>
              </a:rPr>
              <a:t>TIG</a:t>
            </a:r>
          </a:p>
        </p:txBody>
      </p:sp>
      <p:sp>
        <p:nvSpPr>
          <p:cNvPr id="26" name="TextBox 25">
            <a:extLst>
              <a:ext uri="{FF2B5EF4-FFF2-40B4-BE49-F238E27FC236}">
                <a16:creationId xmlns:a16="http://schemas.microsoft.com/office/drawing/2014/main" id="{3B35A260-C093-F885-A9EC-95BDA0E9399D}"/>
              </a:ext>
            </a:extLst>
          </p:cNvPr>
          <p:cNvSpPr txBox="1"/>
          <p:nvPr/>
        </p:nvSpPr>
        <p:spPr>
          <a:xfrm>
            <a:off x="9540815" y="16677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latin typeface="Calibri"/>
                <a:ea typeface="Calibri"/>
                <a:cs typeface="Calibri"/>
              </a:rPr>
              <a:t>Arc</a:t>
            </a:r>
          </a:p>
        </p:txBody>
      </p:sp>
      <p:sp>
        <p:nvSpPr>
          <p:cNvPr id="27" name="TextBox 26">
            <a:extLst>
              <a:ext uri="{FF2B5EF4-FFF2-40B4-BE49-F238E27FC236}">
                <a16:creationId xmlns:a16="http://schemas.microsoft.com/office/drawing/2014/main" id="{6C71DE95-D58E-0ABB-1527-28E8F199DCB1}"/>
              </a:ext>
            </a:extLst>
          </p:cNvPr>
          <p:cNvSpPr txBox="1"/>
          <p:nvPr/>
        </p:nvSpPr>
        <p:spPr>
          <a:xfrm>
            <a:off x="3301041" y="6003983"/>
            <a:ext cx="5791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latin typeface="Calibri"/>
                <a:ea typeface="Calibri"/>
                <a:cs typeface="Calibri"/>
              </a:rPr>
              <a:t>Types of welding diagrams</a:t>
            </a:r>
          </a:p>
        </p:txBody>
      </p:sp>
      <p:sp>
        <p:nvSpPr>
          <p:cNvPr id="2" name="Rectangle 1">
            <a:extLst>
              <a:ext uri="{FF2B5EF4-FFF2-40B4-BE49-F238E27FC236}">
                <a16:creationId xmlns:a16="http://schemas.microsoft.com/office/drawing/2014/main" id="{684C60BD-DB84-8CCB-1B68-E9A21370E0CE}"/>
              </a:ext>
            </a:extLst>
          </p:cNvPr>
          <p:cNvSpPr/>
          <p:nvPr/>
        </p:nvSpPr>
        <p:spPr>
          <a:xfrm>
            <a:off x="707366" y="800819"/>
            <a:ext cx="1610263" cy="9201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542437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D82B5DAD-3E69-9747-F240-69183CBCC401}"/>
              </a:ext>
            </a:extLst>
          </p:cNvPr>
          <p:cNvGraphicFramePr>
            <a:graphicFrameLocks noGrp="1"/>
          </p:cNvGraphicFramePr>
          <p:nvPr>
            <p:extLst>
              <p:ext uri="{D42A27DB-BD31-4B8C-83A1-F6EECF244321}">
                <p14:modId xmlns:p14="http://schemas.microsoft.com/office/powerpoint/2010/main" val="4047475893"/>
              </p:ext>
            </p:extLst>
          </p:nvPr>
        </p:nvGraphicFramePr>
        <p:xfrm>
          <a:off x="14377" y="86264"/>
          <a:ext cx="12204664" cy="6788920"/>
        </p:xfrm>
        <a:graphic>
          <a:graphicData uri="http://schemas.openxmlformats.org/drawingml/2006/table">
            <a:tbl>
              <a:tblPr firstRow="1" bandRow="1">
                <a:tableStyleId>{5C22544A-7EE6-4342-B048-85BDC9FD1C3A}</a:tableStyleId>
              </a:tblPr>
              <a:tblGrid>
                <a:gridCol w="1525583">
                  <a:extLst>
                    <a:ext uri="{9D8B030D-6E8A-4147-A177-3AD203B41FA5}">
                      <a16:colId xmlns:a16="http://schemas.microsoft.com/office/drawing/2014/main" val="1720039119"/>
                    </a:ext>
                  </a:extLst>
                </a:gridCol>
                <a:gridCol w="1525583">
                  <a:extLst>
                    <a:ext uri="{9D8B030D-6E8A-4147-A177-3AD203B41FA5}">
                      <a16:colId xmlns:a16="http://schemas.microsoft.com/office/drawing/2014/main" val="666291848"/>
                    </a:ext>
                  </a:extLst>
                </a:gridCol>
                <a:gridCol w="1525583">
                  <a:extLst>
                    <a:ext uri="{9D8B030D-6E8A-4147-A177-3AD203B41FA5}">
                      <a16:colId xmlns:a16="http://schemas.microsoft.com/office/drawing/2014/main" val="630391850"/>
                    </a:ext>
                  </a:extLst>
                </a:gridCol>
                <a:gridCol w="1525583">
                  <a:extLst>
                    <a:ext uri="{9D8B030D-6E8A-4147-A177-3AD203B41FA5}">
                      <a16:colId xmlns:a16="http://schemas.microsoft.com/office/drawing/2014/main" val="387282933"/>
                    </a:ext>
                  </a:extLst>
                </a:gridCol>
                <a:gridCol w="1525583">
                  <a:extLst>
                    <a:ext uri="{9D8B030D-6E8A-4147-A177-3AD203B41FA5}">
                      <a16:colId xmlns:a16="http://schemas.microsoft.com/office/drawing/2014/main" val="1751831703"/>
                    </a:ext>
                  </a:extLst>
                </a:gridCol>
                <a:gridCol w="1525583">
                  <a:extLst>
                    <a:ext uri="{9D8B030D-6E8A-4147-A177-3AD203B41FA5}">
                      <a16:colId xmlns:a16="http://schemas.microsoft.com/office/drawing/2014/main" val="3923247268"/>
                    </a:ext>
                  </a:extLst>
                </a:gridCol>
                <a:gridCol w="1525583">
                  <a:extLst>
                    <a:ext uri="{9D8B030D-6E8A-4147-A177-3AD203B41FA5}">
                      <a16:colId xmlns:a16="http://schemas.microsoft.com/office/drawing/2014/main" val="3243833344"/>
                    </a:ext>
                  </a:extLst>
                </a:gridCol>
                <a:gridCol w="1525583">
                  <a:extLst>
                    <a:ext uri="{9D8B030D-6E8A-4147-A177-3AD203B41FA5}">
                      <a16:colId xmlns:a16="http://schemas.microsoft.com/office/drawing/2014/main" val="953386710"/>
                    </a:ext>
                  </a:extLst>
                </a:gridCol>
              </a:tblGrid>
              <a:tr h="848615">
                <a:tc>
                  <a:txBody>
                    <a:bodyPr/>
                    <a:lstStyle/>
                    <a:p>
                      <a:pPr algn="ctr"/>
                      <a:r>
                        <a:rPr lang="en-GB" sz="2400" b="0">
                          <a:solidFill>
                            <a:schemeClr val="tx1"/>
                          </a:solidFill>
                          <a:latin typeface="Calibri"/>
                        </a:rPr>
                        <a:t>Sheet width, mm</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728207127"/>
                  </a:ext>
                </a:extLst>
              </a:tr>
              <a:tr h="848615">
                <a:tc>
                  <a:txBody>
                    <a:bodyPr/>
                    <a:lstStyle/>
                    <a:p>
                      <a:pPr algn="ctr"/>
                      <a:endParaRPr lang="en-GB" sz="2000">
                        <a:solidFill>
                          <a:schemeClr val="tx1"/>
                        </a:solidFill>
                        <a:latin typeface="Calibri"/>
                      </a:endParaRPr>
                    </a:p>
                    <a:p>
                      <a:pPr lvl="0" algn="ctr">
                        <a:buNone/>
                      </a:pPr>
                      <a:r>
                        <a:rPr lang="en-GB" sz="2400">
                          <a:solidFill>
                            <a:schemeClr val="tx1"/>
                          </a:solidFill>
                          <a:latin typeface="Calibri"/>
                        </a:rPr>
                        <a:t>3000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53417762"/>
                  </a:ext>
                </a:extLst>
              </a:tr>
              <a:tr h="848615">
                <a:tc>
                  <a:txBody>
                    <a:bodyPr/>
                    <a:lstStyle/>
                    <a:p>
                      <a:pPr algn="ctr"/>
                      <a:endParaRPr lang="en-GB">
                        <a:latin typeface="Calibri"/>
                      </a:endParaRPr>
                    </a:p>
                    <a:p>
                      <a:pPr lvl="0" algn="ctr">
                        <a:buNone/>
                      </a:pPr>
                      <a:r>
                        <a:rPr lang="en-GB" sz="2400">
                          <a:latin typeface="Calibri"/>
                        </a:rPr>
                        <a:t>2500</a:t>
                      </a:r>
                      <a:endParaRPr lang="en-GB">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319645056"/>
                  </a:ext>
                </a:extLst>
              </a:tr>
              <a:tr h="848615">
                <a:tc>
                  <a:txBody>
                    <a:bodyPr/>
                    <a:lstStyle/>
                    <a:p>
                      <a:pPr algn="ctr"/>
                      <a:endParaRPr lang="en-GB" sz="2400">
                        <a:latin typeface="Calibri"/>
                      </a:endParaRPr>
                    </a:p>
                    <a:p>
                      <a:pPr lvl="0" algn="ctr">
                        <a:buNone/>
                      </a:pPr>
                      <a:r>
                        <a:rPr lang="en-GB" sz="2400">
                          <a:latin typeface="Calibri"/>
                        </a:rPr>
                        <a:t>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170523582"/>
                  </a:ext>
                </a:extLst>
              </a:tr>
              <a:tr h="848615">
                <a:tc>
                  <a:txBody>
                    <a:bodyPr/>
                    <a:lstStyle/>
                    <a:p>
                      <a:pPr algn="ctr"/>
                      <a:endParaRPr lang="en-GB" sz="2400">
                        <a:latin typeface="Calibri"/>
                      </a:endParaRPr>
                    </a:p>
                    <a:p>
                      <a:pPr lvl="0" algn="ctr">
                        <a:buNone/>
                      </a:pPr>
                      <a:r>
                        <a:rPr lang="en-GB" sz="2400">
                          <a:latin typeface="Calibri"/>
                        </a:rPr>
                        <a:t>1500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965835165"/>
                  </a:ext>
                </a:extLst>
              </a:tr>
              <a:tr h="848615">
                <a:tc>
                  <a:txBody>
                    <a:bodyPr/>
                    <a:lstStyle/>
                    <a:p>
                      <a:pPr algn="ctr"/>
                      <a:endParaRPr lang="en-GB" sz="2400">
                        <a:latin typeface="Calibri"/>
                      </a:endParaRPr>
                    </a:p>
                    <a:p>
                      <a:pPr lvl="0" algn="ctr">
                        <a:buNone/>
                      </a:pPr>
                      <a:r>
                        <a:rPr lang="en-GB" sz="2400">
                          <a:latin typeface="Calibri"/>
                        </a:rPr>
                        <a:t>1250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331802624"/>
                  </a:ext>
                </a:extLst>
              </a:tr>
              <a:tr h="848615">
                <a:tc>
                  <a:txBody>
                    <a:bodyPr/>
                    <a:lstStyle/>
                    <a:p>
                      <a:pPr algn="ctr"/>
                      <a:endParaRPr lang="en-GB" sz="2400">
                        <a:latin typeface="Calibri"/>
                      </a:endParaRPr>
                    </a:p>
                    <a:p>
                      <a:pPr lvl="0" algn="ctr">
                        <a:buNone/>
                      </a:pPr>
                      <a:r>
                        <a:rPr lang="en-GB" sz="2400">
                          <a:latin typeface="Calibri"/>
                        </a:rPr>
                        <a:t>1000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307731246"/>
                  </a:ext>
                </a:extLst>
              </a:tr>
              <a:tr h="848615">
                <a:tc>
                  <a:txBody>
                    <a:bodyPr/>
                    <a:lstStyle/>
                    <a:p>
                      <a:pPr algn="ctr"/>
                      <a:r>
                        <a:rPr lang="en-GB" sz="2000">
                          <a:latin typeface="Calibri"/>
                        </a:rPr>
                        <a:t>Sheet length, mm</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endParaRPr lang="en-GB" sz="2400">
                        <a:solidFill>
                          <a:schemeClr val="tx1"/>
                        </a:solidFill>
                        <a:latin typeface="Calibri"/>
                      </a:endParaRPr>
                    </a:p>
                    <a:p>
                      <a:pPr lvl="0" algn="ctr">
                        <a:buNone/>
                      </a:pPr>
                      <a:r>
                        <a:rPr lang="en-GB" sz="2400">
                          <a:solidFill>
                            <a:schemeClr val="tx1"/>
                          </a:solidFill>
                          <a:latin typeface="Calibri"/>
                        </a:rPr>
                        <a:t>2000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endParaRPr lang="en-GB" sz="2400">
                        <a:solidFill>
                          <a:schemeClr val="tx1"/>
                        </a:solidFill>
                        <a:latin typeface="Calibri"/>
                      </a:endParaRPr>
                    </a:p>
                    <a:p>
                      <a:pPr lvl="0" algn="ctr">
                        <a:buNone/>
                      </a:pPr>
                      <a:r>
                        <a:rPr lang="en-GB" sz="2400">
                          <a:solidFill>
                            <a:schemeClr val="tx1"/>
                          </a:solidFill>
                          <a:latin typeface="Calibri"/>
                        </a:rPr>
                        <a:t>2500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endParaRPr lang="en-GB" sz="2400">
                        <a:solidFill>
                          <a:schemeClr val="tx1"/>
                        </a:solidFill>
                        <a:latin typeface="Calibri"/>
                      </a:endParaRPr>
                    </a:p>
                    <a:p>
                      <a:pPr lvl="0" algn="ctr">
                        <a:buNone/>
                      </a:pPr>
                      <a:r>
                        <a:rPr lang="en-GB" sz="2400">
                          <a:solidFill>
                            <a:schemeClr val="tx1"/>
                          </a:solidFill>
                          <a:latin typeface="Calibri"/>
                        </a:rPr>
                        <a:t>3000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endParaRPr lang="en-GB" sz="2400">
                        <a:solidFill>
                          <a:schemeClr val="tx1"/>
                        </a:solidFill>
                        <a:latin typeface="Calibri"/>
                      </a:endParaRPr>
                    </a:p>
                    <a:p>
                      <a:pPr lvl="0" algn="ctr">
                        <a:buNone/>
                      </a:pPr>
                      <a:r>
                        <a:rPr lang="en-GB" sz="2400">
                          <a:solidFill>
                            <a:schemeClr val="tx1"/>
                          </a:solidFill>
                          <a:latin typeface="Calibri"/>
                        </a:rPr>
                        <a:t>4000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endParaRPr lang="en-GB" sz="2400">
                        <a:solidFill>
                          <a:schemeClr val="tx1"/>
                        </a:solidFill>
                        <a:latin typeface="Calibri"/>
                      </a:endParaRPr>
                    </a:p>
                    <a:p>
                      <a:pPr lvl="0" algn="ctr">
                        <a:buNone/>
                      </a:pPr>
                      <a:r>
                        <a:rPr lang="en-GB" sz="2400">
                          <a:solidFill>
                            <a:schemeClr val="tx1"/>
                          </a:solidFill>
                          <a:latin typeface="Calibri"/>
                        </a:rPr>
                        <a:t>6000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endParaRPr lang="en-GB" sz="2400">
                        <a:solidFill>
                          <a:schemeClr val="tx1"/>
                        </a:solidFill>
                        <a:latin typeface="Calibri"/>
                      </a:endParaRPr>
                    </a:p>
                    <a:p>
                      <a:pPr lvl="0" algn="ctr">
                        <a:buNone/>
                      </a:pPr>
                      <a:r>
                        <a:rPr lang="en-GB" sz="2400">
                          <a:solidFill>
                            <a:schemeClr val="tx1"/>
                          </a:solidFill>
                          <a:latin typeface="Calibri"/>
                        </a:rPr>
                        <a:t>8000</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ctr"/>
                      <a:endParaRPr lang="en-GB" sz="2400">
                        <a:solidFill>
                          <a:schemeClr val="tx1"/>
                        </a:solidFill>
                        <a:latin typeface="Calibri"/>
                      </a:endParaRPr>
                    </a:p>
                    <a:p>
                      <a:pPr lvl="0" algn="ctr">
                        <a:buNone/>
                      </a:pPr>
                      <a:r>
                        <a:rPr lang="en-GB" sz="2400">
                          <a:solidFill>
                            <a:schemeClr val="tx1"/>
                          </a:solidFill>
                          <a:latin typeface="Calibri"/>
                        </a:rPr>
                        <a:t>12000</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201999979"/>
                  </a:ext>
                </a:extLst>
              </a:tr>
            </a:tbl>
          </a:graphicData>
        </a:graphic>
      </p:graphicFrame>
      <p:sp>
        <p:nvSpPr>
          <p:cNvPr id="8" name="Rectangle 7">
            <a:extLst>
              <a:ext uri="{FF2B5EF4-FFF2-40B4-BE49-F238E27FC236}">
                <a16:creationId xmlns:a16="http://schemas.microsoft.com/office/drawing/2014/main" id="{83AEC1CF-F384-B1DC-2989-CBA6E69E87D6}"/>
              </a:ext>
            </a:extLst>
          </p:cNvPr>
          <p:cNvSpPr/>
          <p:nvPr/>
        </p:nvSpPr>
        <p:spPr>
          <a:xfrm>
            <a:off x="1541253" y="5157158"/>
            <a:ext cx="1509621" cy="81950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C7032E2-D9DA-1BF0-BED0-B8A2A2E06CB9}"/>
              </a:ext>
            </a:extLst>
          </p:cNvPr>
          <p:cNvSpPr/>
          <p:nvPr/>
        </p:nvSpPr>
        <p:spPr>
          <a:xfrm>
            <a:off x="3050875" y="4337648"/>
            <a:ext cx="1523999" cy="81950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9C4F0C80-FA0C-EC3D-6ECA-E23542F852D1}"/>
              </a:ext>
            </a:extLst>
          </p:cNvPr>
          <p:cNvSpPr/>
          <p:nvPr/>
        </p:nvSpPr>
        <p:spPr>
          <a:xfrm>
            <a:off x="4574876" y="3431875"/>
            <a:ext cx="1523998" cy="90577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BC2AD9AB-6FD2-F68E-8926-42D2FA0B51BD}"/>
              </a:ext>
            </a:extLst>
          </p:cNvPr>
          <p:cNvSpPr/>
          <p:nvPr/>
        </p:nvSpPr>
        <p:spPr>
          <a:xfrm>
            <a:off x="6098875" y="2612365"/>
            <a:ext cx="1509621" cy="81950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0F3484F-FD86-C24C-3DE8-2C51D8B0EBCA}"/>
              </a:ext>
            </a:extLst>
          </p:cNvPr>
          <p:cNvSpPr/>
          <p:nvPr/>
        </p:nvSpPr>
        <p:spPr>
          <a:xfrm>
            <a:off x="7608498" y="915837"/>
            <a:ext cx="4586375" cy="2516037"/>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3F6000F5-A7D1-434D-13DB-34DD565BA864}"/>
              </a:ext>
            </a:extLst>
          </p:cNvPr>
          <p:cNvSpPr txBox="1"/>
          <p:nvPr/>
        </p:nvSpPr>
        <p:spPr>
          <a:xfrm>
            <a:off x="1848030" y="534172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Calibri"/>
                <a:ea typeface="Calibri"/>
                <a:cs typeface="Calibri"/>
              </a:rPr>
              <a:t>Small </a:t>
            </a:r>
            <a:endParaRPr lang="en-GB">
              <a:solidFill>
                <a:schemeClr val="bg1"/>
              </a:solidFill>
            </a:endParaRPr>
          </a:p>
        </p:txBody>
      </p:sp>
      <p:sp>
        <p:nvSpPr>
          <p:cNvPr id="14" name="TextBox 13">
            <a:extLst>
              <a:ext uri="{FF2B5EF4-FFF2-40B4-BE49-F238E27FC236}">
                <a16:creationId xmlns:a16="http://schemas.microsoft.com/office/drawing/2014/main" id="{5B887B4B-654C-D9F7-B4B0-D147959A16D3}"/>
              </a:ext>
            </a:extLst>
          </p:cNvPr>
          <p:cNvSpPr txBox="1"/>
          <p:nvPr/>
        </p:nvSpPr>
        <p:spPr>
          <a:xfrm>
            <a:off x="3213878" y="452221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Calibri"/>
                <a:ea typeface="Calibri"/>
                <a:cs typeface="Calibri"/>
              </a:rPr>
              <a:t>Medium </a:t>
            </a:r>
            <a:endParaRPr lang="en-US">
              <a:solidFill>
                <a:schemeClr val="bg1"/>
              </a:solidFill>
            </a:endParaRPr>
          </a:p>
        </p:txBody>
      </p:sp>
      <p:sp>
        <p:nvSpPr>
          <p:cNvPr id="15" name="TextBox 14">
            <a:extLst>
              <a:ext uri="{FF2B5EF4-FFF2-40B4-BE49-F238E27FC236}">
                <a16:creationId xmlns:a16="http://schemas.microsoft.com/office/drawing/2014/main" id="{F3A6154F-81F3-BCF7-90C6-E368CB5F9B2F}"/>
              </a:ext>
            </a:extLst>
          </p:cNvPr>
          <p:cNvSpPr txBox="1"/>
          <p:nvPr/>
        </p:nvSpPr>
        <p:spPr>
          <a:xfrm>
            <a:off x="4953539" y="365957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Calibri"/>
                <a:ea typeface="Calibri"/>
                <a:cs typeface="Calibri"/>
              </a:rPr>
              <a:t>Large </a:t>
            </a:r>
          </a:p>
        </p:txBody>
      </p:sp>
      <p:sp>
        <p:nvSpPr>
          <p:cNvPr id="16" name="TextBox 15">
            <a:extLst>
              <a:ext uri="{FF2B5EF4-FFF2-40B4-BE49-F238E27FC236}">
                <a16:creationId xmlns:a16="http://schemas.microsoft.com/office/drawing/2014/main" id="{D841407B-0418-03FD-90A0-9F458BFD1475}"/>
              </a:ext>
            </a:extLst>
          </p:cNvPr>
          <p:cNvSpPr txBox="1"/>
          <p:nvPr/>
        </p:nvSpPr>
        <p:spPr>
          <a:xfrm>
            <a:off x="9237992" y="187678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Calibri"/>
                <a:ea typeface="Calibri"/>
                <a:cs typeface="Calibri"/>
              </a:rPr>
              <a:t>Oversized </a:t>
            </a:r>
          </a:p>
        </p:txBody>
      </p:sp>
      <p:sp>
        <p:nvSpPr>
          <p:cNvPr id="17" name="Rectangle 16">
            <a:extLst>
              <a:ext uri="{FF2B5EF4-FFF2-40B4-BE49-F238E27FC236}">
                <a16:creationId xmlns:a16="http://schemas.microsoft.com/office/drawing/2014/main" id="{12C65146-5C57-37AA-0113-030D9CB0A34A}"/>
              </a:ext>
            </a:extLst>
          </p:cNvPr>
          <p:cNvSpPr/>
          <p:nvPr/>
        </p:nvSpPr>
        <p:spPr>
          <a:xfrm>
            <a:off x="1553833" y="-6110"/>
            <a:ext cx="10639245" cy="9201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EB2D5DD-AD31-FF03-4891-F06983080407}"/>
              </a:ext>
            </a:extLst>
          </p:cNvPr>
          <p:cNvSpPr txBox="1"/>
          <p:nvPr/>
        </p:nvSpPr>
        <p:spPr>
          <a:xfrm>
            <a:off x="3514006" y="135326"/>
            <a:ext cx="70276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Calibri"/>
                <a:ea typeface="Calibri"/>
                <a:cs typeface="Calibri"/>
              </a:rPr>
              <a:t>Standard sizing of a metal sheet</a:t>
            </a:r>
            <a:endParaRPr lang="en-GB" sz="3600" b="1"/>
          </a:p>
        </p:txBody>
      </p:sp>
    </p:spTree>
    <p:extLst>
      <p:ext uri="{BB962C8B-B14F-4D97-AF65-F5344CB8AC3E}">
        <p14:creationId xmlns:p14="http://schemas.microsoft.com/office/powerpoint/2010/main" val="33209042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B4C1B9-B1CD-4BFA-E2DD-632DBC1CE543}"/>
              </a:ext>
            </a:extLst>
          </p:cNvPr>
          <p:cNvSpPr txBox="1"/>
          <p:nvPr/>
        </p:nvSpPr>
        <p:spPr>
          <a:xfrm>
            <a:off x="8627" y="1316966"/>
            <a:ext cx="1220350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cs typeface="arial"/>
              </a:rPr>
              <a:t>A theatre truck is a wheeled platform on which a scenery or part of the scenery is built and facilitates scene changing. </a:t>
            </a:r>
            <a:r>
              <a:rPr lang="en-US" sz="2400">
                <a:latin typeface="Calibri"/>
                <a:ea typeface="+mn-lt"/>
                <a:cs typeface="+mn-lt"/>
              </a:rPr>
              <a:t>From the front of the truck the wheels will not be seen, but the wheels at the back should be a type with brakes that lock easily to prevent the truck from moving when the cast step on and off or move around on it. </a:t>
            </a:r>
          </a:p>
          <a:p>
            <a:endParaRPr lang="en-US" sz="2400">
              <a:latin typeface="Calibri"/>
            </a:endParaRPr>
          </a:p>
          <a:p>
            <a:r>
              <a:rPr lang="en-US" sz="2400">
                <a:latin typeface="Calibri"/>
              </a:rPr>
              <a:t>Having this truck would enable crew to move scenery on and off stage quickly and quietly. This also means that the crew will not have to strain themselves when trying to move set. </a:t>
            </a:r>
            <a:endParaRPr lang="en-GB" sz="2400">
              <a:latin typeface="Calibri"/>
              <a:cs typeface="Calibri"/>
            </a:endParaRPr>
          </a:p>
        </p:txBody>
      </p:sp>
      <p:pic>
        <p:nvPicPr>
          <p:cNvPr id="5" name="Picture 5">
            <a:extLst>
              <a:ext uri="{FF2B5EF4-FFF2-40B4-BE49-F238E27FC236}">
                <a16:creationId xmlns:a16="http://schemas.microsoft.com/office/drawing/2014/main" id="{6701EA89-3481-4538-C653-D1AC8764176B}"/>
              </a:ext>
            </a:extLst>
          </p:cNvPr>
          <p:cNvPicPr>
            <a:picLocks noChangeAspect="1"/>
          </p:cNvPicPr>
          <p:nvPr/>
        </p:nvPicPr>
        <p:blipFill rotWithShape="1">
          <a:blip r:embed="rId2"/>
          <a:srcRect l="3175" t="5263" r="1788" b="526"/>
          <a:stretch/>
        </p:blipFill>
        <p:spPr>
          <a:xfrm>
            <a:off x="6866627" y="4410974"/>
            <a:ext cx="5176576" cy="2335385"/>
          </a:xfrm>
          <a:prstGeom prst="rect">
            <a:avLst/>
          </a:prstGeom>
        </p:spPr>
      </p:pic>
      <p:sp>
        <p:nvSpPr>
          <p:cNvPr id="7" name="Rectangle 6">
            <a:extLst>
              <a:ext uri="{FF2B5EF4-FFF2-40B4-BE49-F238E27FC236}">
                <a16:creationId xmlns:a16="http://schemas.microsoft.com/office/drawing/2014/main" id="{887705DA-3F04-92FA-0F08-39B84607C4E9}"/>
              </a:ext>
            </a:extLst>
          </p:cNvPr>
          <p:cNvSpPr/>
          <p:nvPr/>
        </p:nvSpPr>
        <p:spPr>
          <a:xfrm>
            <a:off x="2875" y="-4313"/>
            <a:ext cx="12191998" cy="1322716"/>
          </a:xfrm>
          <a:prstGeom prst="rect">
            <a:avLst/>
          </a:prstGeom>
          <a:solidFill>
            <a:schemeClr val="accent3">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1">
            <a:extLst>
              <a:ext uri="{FF2B5EF4-FFF2-40B4-BE49-F238E27FC236}">
                <a16:creationId xmlns:a16="http://schemas.microsoft.com/office/drawing/2014/main" id="{EDA0A33F-179C-ED65-757C-352DBFDDEEBF}"/>
              </a:ext>
            </a:extLst>
          </p:cNvPr>
          <p:cNvSpPr txBox="1"/>
          <p:nvPr/>
        </p:nvSpPr>
        <p:spPr>
          <a:xfrm>
            <a:off x="2927230" y="-5751"/>
            <a:ext cx="6351916" cy="132343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000" u="sng">
                <a:latin typeface="Calibri"/>
              </a:rPr>
              <a:t>Study Task: Research theatre trucks.</a:t>
            </a:r>
            <a:endParaRPr lang="en-GB" sz="4000" u="sng"/>
          </a:p>
        </p:txBody>
      </p:sp>
      <p:sp>
        <p:nvSpPr>
          <p:cNvPr id="9" name="TextBox 8">
            <a:extLst>
              <a:ext uri="{FF2B5EF4-FFF2-40B4-BE49-F238E27FC236}">
                <a16:creationId xmlns:a16="http://schemas.microsoft.com/office/drawing/2014/main" id="{C8E6A263-6107-3513-040A-4F2051E5A8EA}"/>
              </a:ext>
            </a:extLst>
          </p:cNvPr>
          <p:cNvSpPr txBox="1"/>
          <p:nvPr/>
        </p:nvSpPr>
        <p:spPr>
          <a:xfrm>
            <a:off x="-5751" y="4120550"/>
            <a:ext cx="633754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These are used by manually wheeling the truck onto the stage. When using trucks, ensure that they are being used safely and that a risk assessment has been completed and you know what to do if something does go wrong. (Risk assessment on next slide).</a:t>
            </a:r>
            <a:endParaRPr lang="en-US" sz="2400">
              <a:latin typeface="The Hand Bold"/>
              <a:cs typeface="Calibri"/>
            </a:endParaRPr>
          </a:p>
        </p:txBody>
      </p:sp>
    </p:spTree>
    <p:extLst>
      <p:ext uri="{BB962C8B-B14F-4D97-AF65-F5344CB8AC3E}">
        <p14:creationId xmlns:p14="http://schemas.microsoft.com/office/powerpoint/2010/main" val="28134265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2449663-E344-DEDE-FD1D-1F1CCC657D05}"/>
              </a:ext>
            </a:extLst>
          </p:cNvPr>
          <p:cNvSpPr/>
          <p:nvPr/>
        </p:nvSpPr>
        <p:spPr>
          <a:xfrm>
            <a:off x="2875" y="-4312"/>
            <a:ext cx="12191999" cy="1581508"/>
          </a:xfrm>
          <a:prstGeom prst="rect">
            <a:avLst/>
          </a:prstGeom>
          <a:solidFill>
            <a:srgbClr val="32E68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4756938B-4BC7-2F7E-11FA-40E72F177B73}"/>
              </a:ext>
            </a:extLst>
          </p:cNvPr>
          <p:cNvSpPr/>
          <p:nvPr/>
        </p:nvSpPr>
        <p:spPr>
          <a:xfrm>
            <a:off x="1977" y="1605053"/>
            <a:ext cx="1984075" cy="5247734"/>
          </a:xfrm>
          <a:prstGeom prst="rect">
            <a:avLst/>
          </a:prstGeom>
          <a:solidFill>
            <a:srgbClr val="B24FE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7">
            <a:extLst>
              <a:ext uri="{FF2B5EF4-FFF2-40B4-BE49-F238E27FC236}">
                <a16:creationId xmlns:a16="http://schemas.microsoft.com/office/drawing/2014/main" id="{2EDCAA91-9332-A5CD-33B9-5082FE1E9092}"/>
              </a:ext>
            </a:extLst>
          </p:cNvPr>
          <p:cNvGraphicFramePr>
            <a:graphicFrameLocks noGrp="1"/>
          </p:cNvGraphicFramePr>
          <p:nvPr>
            <p:extLst>
              <p:ext uri="{D42A27DB-BD31-4B8C-83A1-F6EECF244321}">
                <p14:modId xmlns:p14="http://schemas.microsoft.com/office/powerpoint/2010/main" val="3456597077"/>
              </p:ext>
            </p:extLst>
          </p:nvPr>
        </p:nvGraphicFramePr>
        <p:xfrm>
          <a:off x="-14377" y="0"/>
          <a:ext cx="12225756" cy="1576707"/>
        </p:xfrm>
        <a:graphic>
          <a:graphicData uri="http://schemas.openxmlformats.org/drawingml/2006/table">
            <a:tbl>
              <a:tblPr firstRow="1" bandRow="1">
                <a:tableStyleId>{5C22544A-7EE6-4342-B048-85BDC9FD1C3A}</a:tableStyleId>
              </a:tblPr>
              <a:tblGrid>
                <a:gridCol w="2037626">
                  <a:extLst>
                    <a:ext uri="{9D8B030D-6E8A-4147-A177-3AD203B41FA5}">
                      <a16:colId xmlns:a16="http://schemas.microsoft.com/office/drawing/2014/main" val="3196657971"/>
                    </a:ext>
                  </a:extLst>
                </a:gridCol>
                <a:gridCol w="2037626">
                  <a:extLst>
                    <a:ext uri="{9D8B030D-6E8A-4147-A177-3AD203B41FA5}">
                      <a16:colId xmlns:a16="http://schemas.microsoft.com/office/drawing/2014/main" val="14956657"/>
                    </a:ext>
                  </a:extLst>
                </a:gridCol>
                <a:gridCol w="2037626">
                  <a:extLst>
                    <a:ext uri="{9D8B030D-6E8A-4147-A177-3AD203B41FA5}">
                      <a16:colId xmlns:a16="http://schemas.microsoft.com/office/drawing/2014/main" val="3001740405"/>
                    </a:ext>
                  </a:extLst>
                </a:gridCol>
                <a:gridCol w="2037626">
                  <a:extLst>
                    <a:ext uri="{9D8B030D-6E8A-4147-A177-3AD203B41FA5}">
                      <a16:colId xmlns:a16="http://schemas.microsoft.com/office/drawing/2014/main" val="1473540406"/>
                    </a:ext>
                  </a:extLst>
                </a:gridCol>
                <a:gridCol w="2037626">
                  <a:extLst>
                    <a:ext uri="{9D8B030D-6E8A-4147-A177-3AD203B41FA5}">
                      <a16:colId xmlns:a16="http://schemas.microsoft.com/office/drawing/2014/main" val="1163307700"/>
                    </a:ext>
                  </a:extLst>
                </a:gridCol>
                <a:gridCol w="2037626">
                  <a:extLst>
                    <a:ext uri="{9D8B030D-6E8A-4147-A177-3AD203B41FA5}">
                      <a16:colId xmlns:a16="http://schemas.microsoft.com/office/drawing/2014/main" val="1070780464"/>
                    </a:ext>
                  </a:extLst>
                </a:gridCol>
              </a:tblGrid>
              <a:tr h="1576707">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219759134"/>
                  </a:ext>
                </a:extLst>
              </a:tr>
            </a:tbl>
          </a:graphicData>
        </a:graphic>
      </p:graphicFrame>
      <p:sp>
        <p:nvSpPr>
          <p:cNvPr id="9" name="TextBox 8">
            <a:extLst>
              <a:ext uri="{FF2B5EF4-FFF2-40B4-BE49-F238E27FC236}">
                <a16:creationId xmlns:a16="http://schemas.microsoft.com/office/drawing/2014/main" id="{3C3BB479-9D78-B955-EE6D-80D0503DB3CC}"/>
              </a:ext>
            </a:extLst>
          </p:cNvPr>
          <p:cNvSpPr txBox="1"/>
          <p:nvPr/>
        </p:nvSpPr>
        <p:spPr>
          <a:xfrm>
            <a:off x="-194453" y="179358"/>
            <a:ext cx="23837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Calibri"/>
                <a:cs typeface="Calibri"/>
              </a:rPr>
              <a:t>What hazards have been identified? </a:t>
            </a:r>
            <a:endParaRPr lang="en-GB" sz="2400"/>
          </a:p>
        </p:txBody>
      </p:sp>
      <p:sp>
        <p:nvSpPr>
          <p:cNvPr id="10" name="TextBox 9">
            <a:extLst>
              <a:ext uri="{FF2B5EF4-FFF2-40B4-BE49-F238E27FC236}">
                <a16:creationId xmlns:a16="http://schemas.microsoft.com/office/drawing/2014/main" id="{1C0E11E4-F75E-4650-15AC-C4D57F554448}"/>
              </a:ext>
            </a:extLst>
          </p:cNvPr>
          <p:cNvSpPr txBox="1"/>
          <p:nvPr/>
        </p:nvSpPr>
        <p:spPr>
          <a:xfrm>
            <a:off x="1990906" y="6828"/>
            <a:ext cx="212497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Calibri"/>
                <a:cs typeface="Calibri"/>
              </a:rPr>
              <a:t>What are the potential injuries or damage?</a:t>
            </a:r>
          </a:p>
        </p:txBody>
      </p:sp>
      <p:sp>
        <p:nvSpPr>
          <p:cNvPr id="12" name="TextBox 11">
            <a:extLst>
              <a:ext uri="{FF2B5EF4-FFF2-40B4-BE49-F238E27FC236}">
                <a16:creationId xmlns:a16="http://schemas.microsoft.com/office/drawing/2014/main" id="{755C2717-8B98-84E0-7F69-7B0D23C68CEC}"/>
              </a:ext>
            </a:extLst>
          </p:cNvPr>
          <p:cNvSpPr txBox="1"/>
          <p:nvPr/>
        </p:nvSpPr>
        <p:spPr>
          <a:xfrm>
            <a:off x="3874339" y="265622"/>
            <a:ext cx="23837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Calibri"/>
                <a:cs typeface="Calibri"/>
              </a:rPr>
              <a:t>What can be done to help prevent this?</a:t>
            </a:r>
            <a:endParaRPr lang="en-GB" sz="2400"/>
          </a:p>
        </p:txBody>
      </p:sp>
      <p:sp>
        <p:nvSpPr>
          <p:cNvPr id="13" name="TextBox 12">
            <a:extLst>
              <a:ext uri="{FF2B5EF4-FFF2-40B4-BE49-F238E27FC236}">
                <a16:creationId xmlns:a16="http://schemas.microsoft.com/office/drawing/2014/main" id="{ACB0521A-41B1-96E2-E1A0-24E3FC7509C1}"/>
              </a:ext>
            </a:extLst>
          </p:cNvPr>
          <p:cNvSpPr txBox="1"/>
          <p:nvPr/>
        </p:nvSpPr>
        <p:spPr>
          <a:xfrm>
            <a:off x="5930301" y="711320"/>
            <a:ext cx="23837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Calibri"/>
                <a:cs typeface="Calibri"/>
              </a:rPr>
              <a:t>People at risk</a:t>
            </a:r>
          </a:p>
        </p:txBody>
      </p:sp>
      <p:sp>
        <p:nvSpPr>
          <p:cNvPr id="14" name="TextBox 13">
            <a:extLst>
              <a:ext uri="{FF2B5EF4-FFF2-40B4-BE49-F238E27FC236}">
                <a16:creationId xmlns:a16="http://schemas.microsoft.com/office/drawing/2014/main" id="{2FA69E52-F755-8D11-91CF-28CADB3672C6}"/>
              </a:ext>
            </a:extLst>
          </p:cNvPr>
          <p:cNvSpPr txBox="1"/>
          <p:nvPr/>
        </p:nvSpPr>
        <p:spPr>
          <a:xfrm>
            <a:off x="8072528" y="6830"/>
            <a:ext cx="216810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Calibri"/>
                <a:cs typeface="Calibri"/>
              </a:rPr>
              <a:t>What additional actions can be put in place?</a:t>
            </a:r>
          </a:p>
        </p:txBody>
      </p:sp>
      <p:sp>
        <p:nvSpPr>
          <p:cNvPr id="16" name="TextBox 15">
            <a:extLst>
              <a:ext uri="{FF2B5EF4-FFF2-40B4-BE49-F238E27FC236}">
                <a16:creationId xmlns:a16="http://schemas.microsoft.com/office/drawing/2014/main" id="{B8A108C0-B8A1-3009-FCBD-672ECAA15954}"/>
              </a:ext>
            </a:extLst>
          </p:cNvPr>
          <p:cNvSpPr txBox="1"/>
          <p:nvPr/>
        </p:nvSpPr>
        <p:spPr>
          <a:xfrm>
            <a:off x="9999093" y="179358"/>
            <a:ext cx="23837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Calibri"/>
                <a:cs typeface="Calibri"/>
              </a:rPr>
              <a:t>Who is responsible for this action?</a:t>
            </a:r>
          </a:p>
        </p:txBody>
      </p:sp>
      <p:graphicFrame>
        <p:nvGraphicFramePr>
          <p:cNvPr id="17" name="Table 7">
            <a:extLst>
              <a:ext uri="{FF2B5EF4-FFF2-40B4-BE49-F238E27FC236}">
                <a16:creationId xmlns:a16="http://schemas.microsoft.com/office/drawing/2014/main" id="{DE5AFB4B-F77E-70F0-75B0-B8CC06829D05}"/>
              </a:ext>
            </a:extLst>
          </p:cNvPr>
          <p:cNvGraphicFramePr>
            <a:graphicFrameLocks noGrp="1"/>
          </p:cNvGraphicFramePr>
          <p:nvPr>
            <p:extLst>
              <p:ext uri="{D42A27DB-BD31-4B8C-83A1-F6EECF244321}">
                <p14:modId xmlns:p14="http://schemas.microsoft.com/office/powerpoint/2010/main" val="457493572"/>
              </p:ext>
            </p:extLst>
          </p:nvPr>
        </p:nvGraphicFramePr>
        <p:xfrm>
          <a:off x="-14378" y="1595885"/>
          <a:ext cx="12225756" cy="2286000"/>
        </p:xfrm>
        <a:graphic>
          <a:graphicData uri="http://schemas.openxmlformats.org/drawingml/2006/table">
            <a:tbl>
              <a:tblPr firstRow="1" bandRow="1">
                <a:tableStyleId>{5C22544A-7EE6-4342-B048-85BDC9FD1C3A}</a:tableStyleId>
              </a:tblPr>
              <a:tblGrid>
                <a:gridCol w="2037626">
                  <a:extLst>
                    <a:ext uri="{9D8B030D-6E8A-4147-A177-3AD203B41FA5}">
                      <a16:colId xmlns:a16="http://schemas.microsoft.com/office/drawing/2014/main" val="3196657971"/>
                    </a:ext>
                  </a:extLst>
                </a:gridCol>
                <a:gridCol w="2037626">
                  <a:extLst>
                    <a:ext uri="{9D8B030D-6E8A-4147-A177-3AD203B41FA5}">
                      <a16:colId xmlns:a16="http://schemas.microsoft.com/office/drawing/2014/main" val="14956657"/>
                    </a:ext>
                  </a:extLst>
                </a:gridCol>
                <a:gridCol w="2037626">
                  <a:extLst>
                    <a:ext uri="{9D8B030D-6E8A-4147-A177-3AD203B41FA5}">
                      <a16:colId xmlns:a16="http://schemas.microsoft.com/office/drawing/2014/main" val="3001740405"/>
                    </a:ext>
                  </a:extLst>
                </a:gridCol>
                <a:gridCol w="2037626">
                  <a:extLst>
                    <a:ext uri="{9D8B030D-6E8A-4147-A177-3AD203B41FA5}">
                      <a16:colId xmlns:a16="http://schemas.microsoft.com/office/drawing/2014/main" val="1473540406"/>
                    </a:ext>
                  </a:extLst>
                </a:gridCol>
                <a:gridCol w="2037626">
                  <a:extLst>
                    <a:ext uri="{9D8B030D-6E8A-4147-A177-3AD203B41FA5}">
                      <a16:colId xmlns:a16="http://schemas.microsoft.com/office/drawing/2014/main" val="1163307700"/>
                    </a:ext>
                  </a:extLst>
                </a:gridCol>
                <a:gridCol w="2037626">
                  <a:extLst>
                    <a:ext uri="{9D8B030D-6E8A-4147-A177-3AD203B41FA5}">
                      <a16:colId xmlns:a16="http://schemas.microsoft.com/office/drawing/2014/main" val="1070780464"/>
                    </a:ext>
                  </a:extLst>
                </a:gridCol>
              </a:tblGrid>
              <a:tr h="1576707">
                <a:tc>
                  <a:txBody>
                    <a:bodyPr/>
                    <a:lstStyle/>
                    <a:p>
                      <a:pPr algn="ctr"/>
                      <a:endParaRPr lang="en-GB" sz="2400" b="0">
                        <a:solidFill>
                          <a:schemeClr val="tx1"/>
                        </a:solidFill>
                        <a:latin typeface="Calibri"/>
                      </a:endParaRPr>
                    </a:p>
                    <a:p>
                      <a:pPr lvl="0" algn="ctr">
                        <a:buNone/>
                      </a:pPr>
                      <a:r>
                        <a:rPr lang="en-GB" sz="2400" b="0">
                          <a:solidFill>
                            <a:schemeClr val="tx1"/>
                          </a:solidFill>
                          <a:latin typeface="Calibri"/>
                        </a:rPr>
                        <a:t>Things getting in the way of the truck's wheels.</a:t>
                      </a:r>
                    </a:p>
                    <a:p>
                      <a:pPr lvl="0">
                        <a:buNone/>
                      </a:pPr>
                      <a:endParaRPr lang="en-GB" sz="2400" b="0">
                        <a:solidFill>
                          <a:schemeClr val="tx1"/>
                        </a:solidFill>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l"/>
                      <a:r>
                        <a:rPr lang="en-GB" sz="2000" b="0">
                          <a:solidFill>
                            <a:schemeClr val="tx1"/>
                          </a:solidFill>
                          <a:latin typeface="Calibri"/>
                        </a:rPr>
                        <a:t>Someone's </a:t>
                      </a:r>
                      <a:endParaRPr lang="en-GB" sz="2000"/>
                    </a:p>
                    <a:p>
                      <a:pPr lvl="0" algn="l">
                        <a:buNone/>
                      </a:pPr>
                      <a:r>
                        <a:rPr lang="en-GB" sz="2000" b="0">
                          <a:solidFill>
                            <a:schemeClr val="tx1"/>
                          </a:solidFill>
                          <a:latin typeface="Calibri"/>
                        </a:rPr>
                        <a:t>limbs could get in the way of the wheels. E.g. feet or hands.</a:t>
                      </a:r>
                      <a:endParaRPr lang="en-GB" sz="2000"/>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l"/>
                      <a:r>
                        <a:rPr lang="en-GB" sz="2000" b="0">
                          <a:solidFill>
                            <a:schemeClr val="tx1"/>
                          </a:solidFill>
                          <a:latin typeface="Calibri"/>
                        </a:rPr>
                        <a:t>Make sure that people  involved with transporting the scenery are aware of the risk. </a:t>
                      </a:r>
                      <a:endParaRPr lang="en-GB" sz="2000" b="1">
                        <a:solidFill>
                          <a:schemeClr val="tx1"/>
                        </a:solidFill>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lgn="l"/>
                      <a:r>
                        <a:rPr lang="en-GB" sz="2000" b="0">
                          <a:solidFill>
                            <a:schemeClr val="tx1"/>
                          </a:solidFill>
                          <a:latin typeface="Calibri"/>
                        </a:rPr>
                        <a:t>The crew and cast of the show.</a:t>
                      </a:r>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a:solidFill>
                            <a:schemeClr val="tx1"/>
                          </a:solidFill>
                          <a:latin typeface="Calibri"/>
                        </a:rPr>
                        <a:t>Place a guard around either the whole truck or around the wheel of the truck. </a:t>
                      </a: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dirty="0">
                          <a:solidFill>
                            <a:schemeClr val="tx1"/>
                          </a:solidFill>
                          <a:latin typeface="Calibri"/>
                        </a:rPr>
                        <a:t>The crew , e.g. stage manager, or the set builder. </a:t>
                      </a:r>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219759134"/>
                  </a:ext>
                </a:extLst>
              </a:tr>
            </a:tbl>
          </a:graphicData>
        </a:graphic>
      </p:graphicFrame>
      <p:graphicFrame>
        <p:nvGraphicFramePr>
          <p:cNvPr id="18" name="Table 7">
            <a:extLst>
              <a:ext uri="{FF2B5EF4-FFF2-40B4-BE49-F238E27FC236}">
                <a16:creationId xmlns:a16="http://schemas.microsoft.com/office/drawing/2014/main" id="{A25784B6-454D-2D71-F7FE-13DEE8136CC5}"/>
              </a:ext>
            </a:extLst>
          </p:cNvPr>
          <p:cNvGraphicFramePr>
            <a:graphicFrameLocks noGrp="1"/>
          </p:cNvGraphicFramePr>
          <p:nvPr>
            <p:extLst>
              <p:ext uri="{D42A27DB-BD31-4B8C-83A1-F6EECF244321}">
                <p14:modId xmlns:p14="http://schemas.microsoft.com/office/powerpoint/2010/main" val="1624759832"/>
              </p:ext>
            </p:extLst>
          </p:nvPr>
        </p:nvGraphicFramePr>
        <p:xfrm>
          <a:off x="-14377" y="3824377"/>
          <a:ext cx="12225756" cy="1920240"/>
        </p:xfrm>
        <a:graphic>
          <a:graphicData uri="http://schemas.openxmlformats.org/drawingml/2006/table">
            <a:tbl>
              <a:tblPr firstRow="1" bandRow="1">
                <a:tableStyleId>{5C22544A-7EE6-4342-B048-85BDC9FD1C3A}</a:tableStyleId>
              </a:tblPr>
              <a:tblGrid>
                <a:gridCol w="2037626">
                  <a:extLst>
                    <a:ext uri="{9D8B030D-6E8A-4147-A177-3AD203B41FA5}">
                      <a16:colId xmlns:a16="http://schemas.microsoft.com/office/drawing/2014/main" val="3196657971"/>
                    </a:ext>
                  </a:extLst>
                </a:gridCol>
                <a:gridCol w="2037626">
                  <a:extLst>
                    <a:ext uri="{9D8B030D-6E8A-4147-A177-3AD203B41FA5}">
                      <a16:colId xmlns:a16="http://schemas.microsoft.com/office/drawing/2014/main" val="14956657"/>
                    </a:ext>
                  </a:extLst>
                </a:gridCol>
                <a:gridCol w="2037626">
                  <a:extLst>
                    <a:ext uri="{9D8B030D-6E8A-4147-A177-3AD203B41FA5}">
                      <a16:colId xmlns:a16="http://schemas.microsoft.com/office/drawing/2014/main" val="3001740405"/>
                    </a:ext>
                  </a:extLst>
                </a:gridCol>
                <a:gridCol w="2037626">
                  <a:extLst>
                    <a:ext uri="{9D8B030D-6E8A-4147-A177-3AD203B41FA5}">
                      <a16:colId xmlns:a16="http://schemas.microsoft.com/office/drawing/2014/main" val="1473540406"/>
                    </a:ext>
                  </a:extLst>
                </a:gridCol>
                <a:gridCol w="2037626">
                  <a:extLst>
                    <a:ext uri="{9D8B030D-6E8A-4147-A177-3AD203B41FA5}">
                      <a16:colId xmlns:a16="http://schemas.microsoft.com/office/drawing/2014/main" val="1163307700"/>
                    </a:ext>
                  </a:extLst>
                </a:gridCol>
                <a:gridCol w="2037626">
                  <a:extLst>
                    <a:ext uri="{9D8B030D-6E8A-4147-A177-3AD203B41FA5}">
                      <a16:colId xmlns:a16="http://schemas.microsoft.com/office/drawing/2014/main" val="1070780464"/>
                    </a:ext>
                  </a:extLst>
                </a:gridCol>
              </a:tblGrid>
              <a:tr h="1862732">
                <a:tc>
                  <a:txBody>
                    <a:bodyPr/>
                    <a:lstStyle/>
                    <a:p>
                      <a:endParaRPr lang="en-GB"/>
                    </a:p>
                    <a:p>
                      <a:pPr lvl="0" algn="ctr">
                        <a:buNone/>
                      </a:pPr>
                      <a:r>
                        <a:rPr lang="en-GB" sz="2400" b="0">
                          <a:solidFill>
                            <a:schemeClr val="tx1"/>
                          </a:solidFill>
                          <a:latin typeface="Calibri"/>
                        </a:rPr>
                        <a:t>Truck sliding on stage.</a:t>
                      </a:r>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a:solidFill>
                            <a:schemeClr val="tx1"/>
                          </a:solidFill>
                          <a:latin typeface="Calibri"/>
                        </a:rPr>
                        <a:t>The truck rolling off stage or rolling into someone.</a:t>
                      </a:r>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dirty="0">
                          <a:solidFill>
                            <a:schemeClr val="tx1"/>
                          </a:solidFill>
                          <a:latin typeface="Calibri"/>
                        </a:rPr>
                        <a:t>By making sure that the truck has brakes are installed or that brakes are applied. </a:t>
                      </a:r>
                      <a:endParaRPr lang="en-GB" dirty="0"/>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a:solidFill>
                            <a:schemeClr val="tx1"/>
                          </a:solidFill>
                          <a:latin typeface="Calibri"/>
                        </a:rPr>
                        <a:t>The crew, cast and potentially audience if they sit close to the stage.</a:t>
                      </a:r>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a:solidFill>
                            <a:schemeClr val="tx1"/>
                          </a:solidFill>
                          <a:latin typeface="Calibri"/>
                        </a:rPr>
                        <a:t>Double checking that the brakes have been applied on the truck after every move.</a:t>
                      </a:r>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dirty="0">
                          <a:solidFill>
                            <a:schemeClr val="tx1"/>
                          </a:solidFill>
                          <a:latin typeface="Calibri"/>
                        </a:rPr>
                        <a:t>Stage manager and actors.</a:t>
                      </a:r>
                      <a:endParaRPr lang="en-GB" dirty="0"/>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219759134"/>
                  </a:ext>
                </a:extLst>
              </a:tr>
            </a:tbl>
          </a:graphicData>
        </a:graphic>
      </p:graphicFrame>
      <p:graphicFrame>
        <p:nvGraphicFramePr>
          <p:cNvPr id="19" name="Table 7">
            <a:extLst>
              <a:ext uri="{FF2B5EF4-FFF2-40B4-BE49-F238E27FC236}">
                <a16:creationId xmlns:a16="http://schemas.microsoft.com/office/drawing/2014/main" id="{F655DA05-99DD-2429-B45D-7143C5AECF3F}"/>
              </a:ext>
            </a:extLst>
          </p:cNvPr>
          <p:cNvGraphicFramePr>
            <a:graphicFrameLocks noGrp="1"/>
          </p:cNvGraphicFramePr>
          <p:nvPr>
            <p:extLst>
              <p:ext uri="{D42A27DB-BD31-4B8C-83A1-F6EECF244321}">
                <p14:modId xmlns:p14="http://schemas.microsoft.com/office/powerpoint/2010/main" val="2473613901"/>
              </p:ext>
            </p:extLst>
          </p:nvPr>
        </p:nvGraphicFramePr>
        <p:xfrm>
          <a:off x="-14378" y="5751200"/>
          <a:ext cx="12225756" cy="1097280"/>
        </p:xfrm>
        <a:graphic>
          <a:graphicData uri="http://schemas.openxmlformats.org/drawingml/2006/table">
            <a:tbl>
              <a:tblPr firstRow="1" bandRow="1">
                <a:tableStyleId>{5C22544A-7EE6-4342-B048-85BDC9FD1C3A}</a:tableStyleId>
              </a:tblPr>
              <a:tblGrid>
                <a:gridCol w="2037626">
                  <a:extLst>
                    <a:ext uri="{9D8B030D-6E8A-4147-A177-3AD203B41FA5}">
                      <a16:colId xmlns:a16="http://schemas.microsoft.com/office/drawing/2014/main" val="3196657971"/>
                    </a:ext>
                  </a:extLst>
                </a:gridCol>
                <a:gridCol w="2037626">
                  <a:extLst>
                    <a:ext uri="{9D8B030D-6E8A-4147-A177-3AD203B41FA5}">
                      <a16:colId xmlns:a16="http://schemas.microsoft.com/office/drawing/2014/main" val="14956657"/>
                    </a:ext>
                  </a:extLst>
                </a:gridCol>
                <a:gridCol w="2037626">
                  <a:extLst>
                    <a:ext uri="{9D8B030D-6E8A-4147-A177-3AD203B41FA5}">
                      <a16:colId xmlns:a16="http://schemas.microsoft.com/office/drawing/2014/main" val="3001740405"/>
                    </a:ext>
                  </a:extLst>
                </a:gridCol>
                <a:gridCol w="2037626">
                  <a:extLst>
                    <a:ext uri="{9D8B030D-6E8A-4147-A177-3AD203B41FA5}">
                      <a16:colId xmlns:a16="http://schemas.microsoft.com/office/drawing/2014/main" val="1473540406"/>
                    </a:ext>
                  </a:extLst>
                </a:gridCol>
                <a:gridCol w="2037626">
                  <a:extLst>
                    <a:ext uri="{9D8B030D-6E8A-4147-A177-3AD203B41FA5}">
                      <a16:colId xmlns:a16="http://schemas.microsoft.com/office/drawing/2014/main" val="1163307700"/>
                    </a:ext>
                  </a:extLst>
                </a:gridCol>
                <a:gridCol w="2037626">
                  <a:extLst>
                    <a:ext uri="{9D8B030D-6E8A-4147-A177-3AD203B41FA5}">
                      <a16:colId xmlns:a16="http://schemas.microsoft.com/office/drawing/2014/main" val="1070780464"/>
                    </a:ext>
                  </a:extLst>
                </a:gridCol>
              </a:tblGrid>
              <a:tr h="1094695">
                <a:tc>
                  <a:txBody>
                    <a:bodyPr/>
                    <a:lstStyle/>
                    <a:p>
                      <a:endParaRPr lang="en-GB"/>
                    </a:p>
                    <a:p>
                      <a:pPr lvl="0" algn="ctr">
                        <a:buNone/>
                      </a:pPr>
                      <a:r>
                        <a:rPr lang="en-GB" sz="2400" b="0">
                          <a:solidFill>
                            <a:schemeClr val="tx1"/>
                          </a:solidFill>
                          <a:latin typeface="Calibri"/>
                        </a:rPr>
                        <a:t>Set falling over/off truck.</a:t>
                      </a:r>
                      <a:endParaRPr lang="en-GB" sz="2000" b="0">
                        <a:solidFill>
                          <a:schemeClr val="tx1"/>
                        </a:solidFill>
                        <a:latin typeface="Calibri"/>
                      </a:endParaRPr>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a:solidFill>
                            <a:schemeClr val="tx1"/>
                          </a:solidFill>
                          <a:latin typeface="Calibri"/>
                        </a:rPr>
                        <a:t>It could fall onto someone. </a:t>
                      </a:r>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a:solidFill>
                            <a:schemeClr val="tx1"/>
                          </a:solidFill>
                          <a:latin typeface="Calibri"/>
                        </a:rPr>
                        <a:t>Make sure that the set is fully secured.</a:t>
                      </a:r>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dirty="0">
                          <a:solidFill>
                            <a:schemeClr val="tx1"/>
                          </a:solidFill>
                          <a:latin typeface="Calibri"/>
                        </a:rPr>
                        <a:t>The crew and actors.</a:t>
                      </a:r>
                      <a:endParaRPr lang="en-GB" dirty="0"/>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a:solidFill>
                            <a:schemeClr val="tx1"/>
                          </a:solidFill>
                          <a:latin typeface="Calibri"/>
                        </a:rPr>
                        <a:t>Make sure to move the truck carefully. </a:t>
                      </a:r>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r>
                        <a:rPr lang="en-GB" sz="2000" b="0" dirty="0">
                          <a:solidFill>
                            <a:schemeClr val="tx1"/>
                          </a:solidFill>
                          <a:latin typeface="Calibri"/>
                        </a:rPr>
                        <a:t>The crew, </a:t>
                      </a:r>
                      <a:r>
                        <a:rPr lang="en-GB" sz="2000" b="0" dirty="0" err="1">
                          <a:solidFill>
                            <a:schemeClr val="tx1"/>
                          </a:solidFill>
                          <a:latin typeface="Calibri"/>
                        </a:rPr>
                        <a:t>e.g</a:t>
                      </a:r>
                      <a:r>
                        <a:rPr lang="en-GB" sz="2000" b="0" dirty="0">
                          <a:solidFill>
                            <a:schemeClr val="tx1"/>
                          </a:solidFill>
                          <a:latin typeface="Calibri"/>
                        </a:rPr>
                        <a:t> stage manager and set builder.</a:t>
                      </a:r>
                      <a:endParaRPr lang="en-GB" dirty="0"/>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219759134"/>
                  </a:ext>
                </a:extLst>
              </a:tr>
            </a:tbl>
          </a:graphicData>
        </a:graphic>
      </p:graphicFrame>
    </p:spTree>
    <p:extLst>
      <p:ext uri="{BB962C8B-B14F-4D97-AF65-F5344CB8AC3E}">
        <p14:creationId xmlns:p14="http://schemas.microsoft.com/office/powerpoint/2010/main" val="4293085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F06539-EACD-FE1D-FD34-2B765F6B5517}"/>
              </a:ext>
            </a:extLst>
          </p:cNvPr>
          <p:cNvSpPr/>
          <p:nvPr/>
        </p:nvSpPr>
        <p:spPr>
          <a:xfrm>
            <a:off x="2875" y="-4313"/>
            <a:ext cx="12191998" cy="1236451"/>
          </a:xfrm>
          <a:prstGeom prst="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4B5EB577-C681-4A48-F796-DDF9126D83C2}"/>
              </a:ext>
            </a:extLst>
          </p:cNvPr>
          <p:cNvSpPr txBox="1"/>
          <p:nvPr/>
        </p:nvSpPr>
        <p:spPr>
          <a:xfrm>
            <a:off x="2582173" y="-48883"/>
            <a:ext cx="768901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u="sng">
                <a:latin typeface="Calibri"/>
              </a:rPr>
              <a:t>Study Task : Research four different types of rostra used in theatre. </a:t>
            </a:r>
            <a:endParaRPr lang="en-GB" sz="4000" b="1" u="sng"/>
          </a:p>
        </p:txBody>
      </p:sp>
      <p:graphicFrame>
        <p:nvGraphicFramePr>
          <p:cNvPr id="5" name="Table 5">
            <a:extLst>
              <a:ext uri="{FF2B5EF4-FFF2-40B4-BE49-F238E27FC236}">
                <a16:creationId xmlns:a16="http://schemas.microsoft.com/office/drawing/2014/main" id="{1B962878-1392-A9EA-4016-80F1B378A881}"/>
              </a:ext>
            </a:extLst>
          </p:cNvPr>
          <p:cNvGraphicFramePr>
            <a:graphicFrameLocks noGrp="1"/>
          </p:cNvGraphicFramePr>
          <p:nvPr>
            <p:extLst>
              <p:ext uri="{D42A27DB-BD31-4B8C-83A1-F6EECF244321}">
                <p14:modId xmlns:p14="http://schemas.microsoft.com/office/powerpoint/2010/main" val="3857462581"/>
              </p:ext>
            </p:extLst>
          </p:nvPr>
        </p:nvGraphicFramePr>
        <p:xfrm>
          <a:off x="129396" y="1365849"/>
          <a:ext cx="11973640" cy="5338671"/>
        </p:xfrm>
        <a:graphic>
          <a:graphicData uri="http://schemas.openxmlformats.org/drawingml/2006/table">
            <a:tbl>
              <a:tblPr firstRow="1" bandRow="1">
                <a:tableStyleId>{5C22544A-7EE6-4342-B048-85BDC9FD1C3A}</a:tableStyleId>
              </a:tblPr>
              <a:tblGrid>
                <a:gridCol w="2993410">
                  <a:extLst>
                    <a:ext uri="{9D8B030D-6E8A-4147-A177-3AD203B41FA5}">
                      <a16:colId xmlns:a16="http://schemas.microsoft.com/office/drawing/2014/main" val="1501103125"/>
                    </a:ext>
                  </a:extLst>
                </a:gridCol>
                <a:gridCol w="2993410">
                  <a:extLst>
                    <a:ext uri="{9D8B030D-6E8A-4147-A177-3AD203B41FA5}">
                      <a16:colId xmlns:a16="http://schemas.microsoft.com/office/drawing/2014/main" val="1219118555"/>
                    </a:ext>
                  </a:extLst>
                </a:gridCol>
                <a:gridCol w="2993410">
                  <a:extLst>
                    <a:ext uri="{9D8B030D-6E8A-4147-A177-3AD203B41FA5}">
                      <a16:colId xmlns:a16="http://schemas.microsoft.com/office/drawing/2014/main" val="2967153206"/>
                    </a:ext>
                  </a:extLst>
                </a:gridCol>
                <a:gridCol w="2993410">
                  <a:extLst>
                    <a:ext uri="{9D8B030D-6E8A-4147-A177-3AD203B41FA5}">
                      <a16:colId xmlns:a16="http://schemas.microsoft.com/office/drawing/2014/main" val="3982573311"/>
                    </a:ext>
                  </a:extLst>
                </a:gridCol>
              </a:tblGrid>
              <a:tr h="958780">
                <a:tc>
                  <a:txBody>
                    <a:bodyPr/>
                    <a:lstStyle/>
                    <a:p>
                      <a:pPr algn="ctr"/>
                      <a:r>
                        <a:rPr lang="en-GB" sz="2800">
                          <a:solidFill>
                            <a:schemeClr val="tx1"/>
                          </a:solidFill>
                          <a:latin typeface="Calibri"/>
                        </a:rPr>
                        <a:t>Steel rostra</a:t>
                      </a:r>
                      <a:endParaRPr lang="en-GB"/>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40000"/>
                        <a:lumOff val="60000"/>
                      </a:schemeClr>
                    </a:solidFill>
                  </a:tcPr>
                </a:tc>
                <a:tc>
                  <a:txBody>
                    <a:bodyPr/>
                    <a:lstStyle/>
                    <a:p>
                      <a:pPr algn="ctr"/>
                      <a:r>
                        <a:rPr lang="en-GB" sz="2800" b="1">
                          <a:solidFill>
                            <a:schemeClr val="tx1"/>
                          </a:solidFill>
                          <a:latin typeface="Calibri"/>
                        </a:rPr>
                        <a:t>Folding – gate rostra</a:t>
                      </a:r>
                      <a:endParaRPr lang="en-GB"/>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40000"/>
                        <a:lumOff val="60000"/>
                      </a:schemeClr>
                    </a:solidFill>
                  </a:tcPr>
                </a:tc>
                <a:tc>
                  <a:txBody>
                    <a:bodyPr/>
                    <a:lstStyle/>
                    <a:p>
                      <a:pPr algn="ctr"/>
                      <a:r>
                        <a:rPr lang="en-GB" sz="2800">
                          <a:solidFill>
                            <a:schemeClr val="tx1"/>
                          </a:solidFill>
                          <a:latin typeface="Calibri"/>
                        </a:rPr>
                        <a:t>Plywood –gate rostra</a:t>
                      </a:r>
                      <a:endParaRPr lang="en-GB"/>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40000"/>
                        <a:lumOff val="60000"/>
                      </a:schemeClr>
                    </a:solidFill>
                  </a:tcPr>
                </a:tc>
                <a:tc>
                  <a:txBody>
                    <a:bodyPr/>
                    <a:lstStyle/>
                    <a:p>
                      <a:pPr algn="ctr"/>
                      <a:r>
                        <a:rPr lang="en-GB" sz="2800">
                          <a:solidFill>
                            <a:schemeClr val="tx1"/>
                          </a:solidFill>
                          <a:latin typeface="Calibri"/>
                        </a:rPr>
                        <a:t>Block rostra</a:t>
                      </a:r>
                      <a:endParaRPr lang="en-GB"/>
                    </a:p>
                  </a:txBody>
                  <a:tcPr>
                    <a:lnL w="12700">
                      <a:solidFill>
                        <a:schemeClr val="tx1"/>
                      </a:solidFill>
                    </a:lnL>
                    <a:lnR w="12700">
                      <a:solidFill>
                        <a:schemeClr val="tx1"/>
                      </a:solidFill>
                    </a:lnR>
                    <a:lnT w="12700">
                      <a:solidFill>
                        <a:schemeClr val="tx1"/>
                      </a:solidFill>
                    </a:lnT>
                    <a:lnB w="12700">
                      <a:solidFill>
                        <a:schemeClr val="tx1"/>
                      </a:solidFill>
                    </a:lnB>
                    <a:solidFill>
                      <a:schemeClr val="accent6">
                        <a:lumMod val="40000"/>
                        <a:lumOff val="60000"/>
                      </a:schemeClr>
                    </a:solidFill>
                  </a:tcPr>
                </a:tc>
                <a:extLst>
                  <a:ext uri="{0D108BD9-81ED-4DB2-BD59-A6C34878D82A}">
                    <a16:rowId xmlns:a16="http://schemas.microsoft.com/office/drawing/2014/main" val="2364281139"/>
                  </a:ext>
                </a:extLst>
              </a:tr>
              <a:tr h="4379891">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657788101"/>
                  </a:ext>
                </a:extLst>
              </a:tr>
            </a:tbl>
          </a:graphicData>
        </a:graphic>
      </p:graphicFrame>
      <p:pic>
        <p:nvPicPr>
          <p:cNvPr id="6" name="Picture 6" descr="A picture containing furniture, table, coffee table&#10;&#10;Description automatically generated">
            <a:extLst>
              <a:ext uri="{FF2B5EF4-FFF2-40B4-BE49-F238E27FC236}">
                <a16:creationId xmlns:a16="http://schemas.microsoft.com/office/drawing/2014/main" id="{7CB99193-E0FA-513B-7C16-AE4DBBAAE264}"/>
              </a:ext>
            </a:extLst>
          </p:cNvPr>
          <p:cNvPicPr>
            <a:picLocks noChangeAspect="1"/>
          </p:cNvPicPr>
          <p:nvPr/>
        </p:nvPicPr>
        <p:blipFill>
          <a:blip r:embed="rId2"/>
          <a:stretch>
            <a:fillRect/>
          </a:stretch>
        </p:blipFill>
        <p:spPr>
          <a:xfrm>
            <a:off x="310551" y="2383914"/>
            <a:ext cx="2743200" cy="1586964"/>
          </a:xfrm>
          <a:prstGeom prst="rect">
            <a:avLst/>
          </a:prstGeom>
        </p:spPr>
      </p:pic>
      <p:pic>
        <p:nvPicPr>
          <p:cNvPr id="7" name="Picture 7" descr="A picture containing furniture, table, seat, console table&#10;&#10;Description automatically generated">
            <a:extLst>
              <a:ext uri="{FF2B5EF4-FFF2-40B4-BE49-F238E27FC236}">
                <a16:creationId xmlns:a16="http://schemas.microsoft.com/office/drawing/2014/main" id="{2949C1A2-20D6-EA4B-CA15-F57617EFCB7F}"/>
              </a:ext>
            </a:extLst>
          </p:cNvPr>
          <p:cNvPicPr>
            <a:picLocks noChangeAspect="1"/>
          </p:cNvPicPr>
          <p:nvPr/>
        </p:nvPicPr>
        <p:blipFill>
          <a:blip r:embed="rId3"/>
          <a:stretch>
            <a:fillRect/>
          </a:stretch>
        </p:blipFill>
        <p:spPr>
          <a:xfrm>
            <a:off x="3301042" y="2572828"/>
            <a:ext cx="2743200" cy="1237891"/>
          </a:xfrm>
          <a:prstGeom prst="rect">
            <a:avLst/>
          </a:prstGeom>
        </p:spPr>
      </p:pic>
      <p:pic>
        <p:nvPicPr>
          <p:cNvPr id="8" name="Picture 8">
            <a:extLst>
              <a:ext uri="{FF2B5EF4-FFF2-40B4-BE49-F238E27FC236}">
                <a16:creationId xmlns:a16="http://schemas.microsoft.com/office/drawing/2014/main" id="{A7B98502-02C9-F1EC-3D24-7DBCB536DF64}"/>
              </a:ext>
            </a:extLst>
          </p:cNvPr>
          <p:cNvPicPr>
            <a:picLocks noChangeAspect="1"/>
          </p:cNvPicPr>
          <p:nvPr/>
        </p:nvPicPr>
        <p:blipFill>
          <a:blip r:embed="rId4"/>
          <a:stretch>
            <a:fillRect/>
          </a:stretch>
        </p:blipFill>
        <p:spPr>
          <a:xfrm>
            <a:off x="6425332" y="2384935"/>
            <a:ext cx="2389338" cy="1743075"/>
          </a:xfrm>
          <a:prstGeom prst="rect">
            <a:avLst/>
          </a:prstGeom>
        </p:spPr>
      </p:pic>
      <p:pic>
        <p:nvPicPr>
          <p:cNvPr id="18" name="Picture 18" descr="A picture containing container, box, file&#10;&#10;Description automatically generated">
            <a:extLst>
              <a:ext uri="{FF2B5EF4-FFF2-40B4-BE49-F238E27FC236}">
                <a16:creationId xmlns:a16="http://schemas.microsoft.com/office/drawing/2014/main" id="{E32E8A17-3D35-F78E-45EA-416E854232F7}"/>
              </a:ext>
            </a:extLst>
          </p:cNvPr>
          <p:cNvPicPr>
            <a:picLocks noChangeAspect="1"/>
          </p:cNvPicPr>
          <p:nvPr/>
        </p:nvPicPr>
        <p:blipFill>
          <a:blip r:embed="rId5"/>
          <a:stretch>
            <a:fillRect/>
          </a:stretch>
        </p:blipFill>
        <p:spPr>
          <a:xfrm>
            <a:off x="9646489" y="2440647"/>
            <a:ext cx="1870494" cy="1689159"/>
          </a:xfrm>
          <a:prstGeom prst="rect">
            <a:avLst/>
          </a:prstGeom>
        </p:spPr>
      </p:pic>
      <p:sp>
        <p:nvSpPr>
          <p:cNvPr id="19" name="TextBox 18">
            <a:extLst>
              <a:ext uri="{FF2B5EF4-FFF2-40B4-BE49-F238E27FC236}">
                <a16:creationId xmlns:a16="http://schemas.microsoft.com/office/drawing/2014/main" id="{C384625A-7180-791C-F1B4-F647D68969A9}"/>
              </a:ext>
            </a:extLst>
          </p:cNvPr>
          <p:cNvSpPr txBox="1"/>
          <p:nvPr/>
        </p:nvSpPr>
        <p:spPr>
          <a:xfrm>
            <a:off x="122747" y="3817728"/>
            <a:ext cx="2930106"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This type of rostra is high strength, durable and although they can be expensive when you first buy, they are more cost effective in the long run. </a:t>
            </a:r>
            <a:endParaRPr lang="en-GB"/>
          </a:p>
        </p:txBody>
      </p:sp>
      <p:sp>
        <p:nvSpPr>
          <p:cNvPr id="20" name="TextBox 19">
            <a:extLst>
              <a:ext uri="{FF2B5EF4-FFF2-40B4-BE49-F238E27FC236}">
                <a16:creationId xmlns:a16="http://schemas.microsoft.com/office/drawing/2014/main" id="{93457BAC-7483-0D81-CFFB-DFB4E9D950EA}"/>
              </a:ext>
            </a:extLst>
          </p:cNvPr>
          <p:cNvSpPr txBox="1"/>
          <p:nvPr/>
        </p:nvSpPr>
        <p:spPr>
          <a:xfrm>
            <a:off x="3142891" y="3890513"/>
            <a:ext cx="293010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Folding rostra's have hinges that allow the rostra to fold. S</a:t>
            </a:r>
            <a:r>
              <a:rPr lang="en-GB" sz="2400">
                <a:latin typeface="Calibri"/>
                <a:ea typeface="+mn-lt"/>
                <a:cs typeface="+mn-lt"/>
              </a:rPr>
              <a:t>izes and heights consisting of a reinforced block board with U shape fixing clamps </a:t>
            </a:r>
            <a:endParaRPr lang="en-GB" sz="2400">
              <a:latin typeface="Calibri"/>
              <a:cs typeface="Calibri"/>
            </a:endParaRPr>
          </a:p>
        </p:txBody>
      </p:sp>
      <p:sp>
        <p:nvSpPr>
          <p:cNvPr id="21" name="TextBox 20">
            <a:extLst>
              <a:ext uri="{FF2B5EF4-FFF2-40B4-BE49-F238E27FC236}">
                <a16:creationId xmlns:a16="http://schemas.microsoft.com/office/drawing/2014/main" id="{7F3FA167-3630-26BF-0500-C096D637918E}"/>
              </a:ext>
            </a:extLst>
          </p:cNvPr>
          <p:cNvSpPr txBox="1"/>
          <p:nvPr/>
        </p:nvSpPr>
        <p:spPr>
          <a:xfrm>
            <a:off x="6162136" y="3962399"/>
            <a:ext cx="293010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Plywood rostra are light weight and easy to set up. This type of rostra can be used to have different levels on the stage. Because this rostra is made </a:t>
            </a:r>
          </a:p>
        </p:txBody>
      </p:sp>
      <p:sp>
        <p:nvSpPr>
          <p:cNvPr id="22" name="TextBox 21">
            <a:extLst>
              <a:ext uri="{FF2B5EF4-FFF2-40B4-BE49-F238E27FC236}">
                <a16:creationId xmlns:a16="http://schemas.microsoft.com/office/drawing/2014/main" id="{C728ACA6-72B9-9F29-7F8F-8CC4DBEFF441}"/>
              </a:ext>
            </a:extLst>
          </p:cNvPr>
          <p:cNvSpPr txBox="1"/>
          <p:nvPr/>
        </p:nvSpPr>
        <p:spPr>
          <a:xfrm>
            <a:off x="9123871" y="3962398"/>
            <a:ext cx="293010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Rostra blocks are most commonly used during the performance on stage. These brocks are really goof for establishing different </a:t>
            </a:r>
          </a:p>
        </p:txBody>
      </p:sp>
    </p:spTree>
    <p:extLst>
      <p:ext uri="{BB962C8B-B14F-4D97-AF65-F5344CB8AC3E}">
        <p14:creationId xmlns:p14="http://schemas.microsoft.com/office/powerpoint/2010/main" val="3793199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19B46A63-A2DF-BF13-1E01-E7509ACACA90}"/>
              </a:ext>
            </a:extLst>
          </p:cNvPr>
          <p:cNvGraphicFramePr>
            <a:graphicFrameLocks noGrp="1"/>
          </p:cNvGraphicFramePr>
          <p:nvPr>
            <p:extLst>
              <p:ext uri="{D42A27DB-BD31-4B8C-83A1-F6EECF244321}">
                <p14:modId xmlns:p14="http://schemas.microsoft.com/office/powerpoint/2010/main" val="677038371"/>
              </p:ext>
            </p:extLst>
          </p:nvPr>
        </p:nvGraphicFramePr>
        <p:xfrm>
          <a:off x="186905" y="115018"/>
          <a:ext cx="11847500" cy="6537413"/>
        </p:xfrm>
        <a:graphic>
          <a:graphicData uri="http://schemas.openxmlformats.org/drawingml/2006/table">
            <a:tbl>
              <a:tblPr firstRow="1" bandRow="1">
                <a:tableStyleId>{5C22544A-7EE6-4342-B048-85BDC9FD1C3A}</a:tableStyleId>
              </a:tblPr>
              <a:tblGrid>
                <a:gridCol w="2961875">
                  <a:extLst>
                    <a:ext uri="{9D8B030D-6E8A-4147-A177-3AD203B41FA5}">
                      <a16:colId xmlns:a16="http://schemas.microsoft.com/office/drawing/2014/main" val="1458076488"/>
                    </a:ext>
                  </a:extLst>
                </a:gridCol>
                <a:gridCol w="2961875">
                  <a:extLst>
                    <a:ext uri="{9D8B030D-6E8A-4147-A177-3AD203B41FA5}">
                      <a16:colId xmlns:a16="http://schemas.microsoft.com/office/drawing/2014/main" val="273156547"/>
                    </a:ext>
                  </a:extLst>
                </a:gridCol>
                <a:gridCol w="2961875">
                  <a:extLst>
                    <a:ext uri="{9D8B030D-6E8A-4147-A177-3AD203B41FA5}">
                      <a16:colId xmlns:a16="http://schemas.microsoft.com/office/drawing/2014/main" val="2404948939"/>
                    </a:ext>
                  </a:extLst>
                </a:gridCol>
                <a:gridCol w="2961875">
                  <a:extLst>
                    <a:ext uri="{9D8B030D-6E8A-4147-A177-3AD203B41FA5}">
                      <a16:colId xmlns:a16="http://schemas.microsoft.com/office/drawing/2014/main" val="3899367258"/>
                    </a:ext>
                  </a:extLst>
                </a:gridCol>
              </a:tblGrid>
              <a:tr h="6537413">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219745830"/>
                  </a:ext>
                </a:extLst>
              </a:tr>
            </a:tbl>
          </a:graphicData>
        </a:graphic>
      </p:graphicFrame>
      <p:sp>
        <p:nvSpPr>
          <p:cNvPr id="3" name="TextBox 2">
            <a:extLst>
              <a:ext uri="{FF2B5EF4-FFF2-40B4-BE49-F238E27FC236}">
                <a16:creationId xmlns:a16="http://schemas.microsoft.com/office/drawing/2014/main" id="{BFFFACAC-FEF8-7222-6593-BC42327F8C26}"/>
              </a:ext>
            </a:extLst>
          </p:cNvPr>
          <p:cNvSpPr txBox="1"/>
          <p:nvPr/>
        </p:nvSpPr>
        <p:spPr>
          <a:xfrm>
            <a:off x="209909" y="152400"/>
            <a:ext cx="2958860"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This type of rostra can vary with the type of steel it can be made from. Depending on the type of metal you decide is better for the project you are working on, the weight of the rostra may vary. A disadvantage to this type of rostra is that it is susceptible to rust, it’s a conductor of heat and it can be costly to buy. </a:t>
            </a:r>
            <a:endParaRPr lang="en-GB"/>
          </a:p>
        </p:txBody>
      </p:sp>
      <p:sp>
        <p:nvSpPr>
          <p:cNvPr id="4" name="TextBox 3">
            <a:extLst>
              <a:ext uri="{FF2B5EF4-FFF2-40B4-BE49-F238E27FC236}">
                <a16:creationId xmlns:a16="http://schemas.microsoft.com/office/drawing/2014/main" id="{131630E7-2BA0-6AA5-2516-D46D7D6E2630}"/>
              </a:ext>
            </a:extLst>
          </p:cNvPr>
          <p:cNvSpPr txBox="1"/>
          <p:nvPr/>
        </p:nvSpPr>
        <p:spPr>
          <a:xfrm>
            <a:off x="3157268" y="152400"/>
            <a:ext cx="295886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rPr>
              <a:t>to form a rigid solid base</a:t>
            </a:r>
            <a:r>
              <a:rPr lang="en-GB" sz="2400">
                <a:latin typeface="Calibri"/>
                <a:cs typeface="Calibri"/>
              </a:rPr>
              <a:t>. This type of rostra is easy to set up and light weight. This means that the cost of labour for to set up this Rosta would be cheap. Depending on the weight you would like to put onto this rostra, you may have to reinforce some of the supports on the bottom. </a:t>
            </a:r>
          </a:p>
        </p:txBody>
      </p:sp>
      <p:sp>
        <p:nvSpPr>
          <p:cNvPr id="5" name="TextBox 4">
            <a:extLst>
              <a:ext uri="{FF2B5EF4-FFF2-40B4-BE49-F238E27FC236}">
                <a16:creationId xmlns:a16="http://schemas.microsoft.com/office/drawing/2014/main" id="{2A449EDA-D47D-3B8B-73AD-E9D68D70456B}"/>
              </a:ext>
            </a:extLst>
          </p:cNvPr>
          <p:cNvSpPr txBox="1"/>
          <p:nvPr/>
        </p:nvSpPr>
        <p:spPr>
          <a:xfrm>
            <a:off x="6162137" y="152400"/>
            <a:ext cx="2886973"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rPr>
              <a:t>from plywood you can decorate it without having to worry about damaging it because the wood can be replaced when necessary. If you don’t want to buy this type of rostra from a company, you can buy some plywood and make one yourself. </a:t>
            </a:r>
            <a:endParaRPr lang="en-GB" sz="2400"/>
          </a:p>
        </p:txBody>
      </p:sp>
      <p:sp>
        <p:nvSpPr>
          <p:cNvPr id="6" name="TextBox 5">
            <a:extLst>
              <a:ext uri="{FF2B5EF4-FFF2-40B4-BE49-F238E27FC236}">
                <a16:creationId xmlns:a16="http://schemas.microsoft.com/office/drawing/2014/main" id="{E8BD6BF0-AD66-B65E-CCAA-9CF715FED679}"/>
              </a:ext>
            </a:extLst>
          </p:cNvPr>
          <p:cNvSpPr txBox="1"/>
          <p:nvPr/>
        </p:nvSpPr>
        <p:spPr>
          <a:xfrm>
            <a:off x="9095118" y="80513"/>
            <a:ext cx="2886973"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Levels for the onstage performance. These blocks are also very useful because they are lightweight meaning the actors can move them around on stage if they would like to. These blocks can also be decorated to suit the show that is being performed. These blocks also come in different sizes.  </a:t>
            </a:r>
          </a:p>
        </p:txBody>
      </p:sp>
    </p:spTree>
    <p:extLst>
      <p:ext uri="{BB962C8B-B14F-4D97-AF65-F5344CB8AC3E}">
        <p14:creationId xmlns:p14="http://schemas.microsoft.com/office/powerpoint/2010/main" val="3309141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4ABCAC-F2E3-A8DD-5818-79EF8B97ADA8}"/>
              </a:ext>
            </a:extLst>
          </p:cNvPr>
          <p:cNvSpPr/>
          <p:nvPr/>
        </p:nvSpPr>
        <p:spPr>
          <a:xfrm>
            <a:off x="2875" y="-4313"/>
            <a:ext cx="5017698" cy="920150"/>
          </a:xfrm>
          <a:prstGeom prst="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a:solidFill>
                  <a:schemeClr val="tx1"/>
                </a:solidFill>
                <a:latin typeface="Calibri"/>
                <a:cs typeface="Calibri"/>
              </a:rPr>
              <a:t>Show - </a:t>
            </a:r>
            <a:r>
              <a:rPr lang="en-GB" sz="4000" b="1">
                <a:solidFill>
                  <a:schemeClr val="tx1"/>
                </a:solidFill>
                <a:latin typeface="Calibri"/>
                <a:ea typeface="+mn-lt"/>
                <a:cs typeface="+mn-lt"/>
              </a:rPr>
              <a:t>Pomona</a:t>
            </a:r>
            <a:endParaRPr lang="en-GB" b="1">
              <a:solidFill>
                <a:schemeClr val="tx1"/>
              </a:solidFill>
              <a:latin typeface="Calibri"/>
            </a:endParaRPr>
          </a:p>
        </p:txBody>
      </p:sp>
      <p:pic>
        <p:nvPicPr>
          <p:cNvPr id="3" name="Picture 3" descr="A picture containing diagram&#10;&#10;Description automatically generated">
            <a:extLst>
              <a:ext uri="{FF2B5EF4-FFF2-40B4-BE49-F238E27FC236}">
                <a16:creationId xmlns:a16="http://schemas.microsoft.com/office/drawing/2014/main" id="{CC005433-74A2-995D-0B80-FBA7FE8A62F4}"/>
              </a:ext>
            </a:extLst>
          </p:cNvPr>
          <p:cNvPicPr>
            <a:picLocks noChangeAspect="1"/>
          </p:cNvPicPr>
          <p:nvPr/>
        </p:nvPicPr>
        <p:blipFill>
          <a:blip r:embed="rId2"/>
          <a:stretch>
            <a:fillRect/>
          </a:stretch>
        </p:blipFill>
        <p:spPr>
          <a:xfrm>
            <a:off x="8626" y="918665"/>
            <a:ext cx="5029199" cy="3065348"/>
          </a:xfrm>
          <a:prstGeom prst="rect">
            <a:avLst/>
          </a:prstGeom>
        </p:spPr>
      </p:pic>
      <p:pic>
        <p:nvPicPr>
          <p:cNvPr id="4" name="Picture 4">
            <a:extLst>
              <a:ext uri="{FF2B5EF4-FFF2-40B4-BE49-F238E27FC236}">
                <a16:creationId xmlns:a16="http://schemas.microsoft.com/office/drawing/2014/main" id="{824E4B49-DFD7-947C-0744-3E8029DDF3C5}"/>
              </a:ext>
            </a:extLst>
          </p:cNvPr>
          <p:cNvPicPr>
            <a:picLocks noChangeAspect="1"/>
          </p:cNvPicPr>
          <p:nvPr/>
        </p:nvPicPr>
        <p:blipFill>
          <a:blip r:embed="rId3"/>
          <a:stretch>
            <a:fillRect/>
          </a:stretch>
        </p:blipFill>
        <p:spPr>
          <a:xfrm>
            <a:off x="-5751" y="3895539"/>
            <a:ext cx="5043577" cy="2963186"/>
          </a:xfrm>
          <a:prstGeom prst="rect">
            <a:avLst/>
          </a:prstGeom>
        </p:spPr>
      </p:pic>
      <p:sp>
        <p:nvSpPr>
          <p:cNvPr id="5" name="TextBox 4">
            <a:extLst>
              <a:ext uri="{FF2B5EF4-FFF2-40B4-BE49-F238E27FC236}">
                <a16:creationId xmlns:a16="http://schemas.microsoft.com/office/drawing/2014/main" id="{46DDD927-201A-2370-3EC4-F8F43FFF983E}"/>
              </a:ext>
            </a:extLst>
          </p:cNvPr>
          <p:cNvSpPr txBox="1"/>
          <p:nvPr/>
        </p:nvSpPr>
        <p:spPr>
          <a:xfrm>
            <a:off x="5400135" y="454325"/>
            <a:ext cx="6898257"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I had the pleasure of watching the third year acting students from the university of Wales trinity of saint David preform the highly entertaining play 'Pomona'.  </a:t>
            </a:r>
          </a:p>
          <a:p>
            <a:r>
              <a:rPr lang="en-GB" sz="2400">
                <a:latin typeface="Calibri"/>
                <a:cs typeface="Calibri"/>
              </a:rPr>
              <a:t>The set that they used within this performance was very minimalistic. They had a painted background to give the show a bit of colour. I also think that the background also represents the dark passages that are mentions throughout the performance. </a:t>
            </a:r>
          </a:p>
          <a:p>
            <a:r>
              <a:rPr lang="en-GB" sz="2400">
                <a:latin typeface="Calibri"/>
                <a:cs typeface="Calibri"/>
              </a:rPr>
              <a:t>During this performance, the actors use block rostra to show different levels within their performance. The actors also used the rostra to represent the changing of one scene to another. I personally think that the use of the blocks is a really good idea because the actors can move them around the stage themselves and this made the show flow smoothly. </a:t>
            </a:r>
          </a:p>
        </p:txBody>
      </p:sp>
    </p:spTree>
    <p:extLst>
      <p:ext uri="{BB962C8B-B14F-4D97-AF65-F5344CB8AC3E}">
        <p14:creationId xmlns:p14="http://schemas.microsoft.com/office/powerpoint/2010/main" val="39019011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D8869D-1976-0DA1-A4BB-E88FF42AA3AC}"/>
              </a:ext>
            </a:extLst>
          </p:cNvPr>
          <p:cNvSpPr/>
          <p:nvPr/>
        </p:nvSpPr>
        <p:spPr>
          <a:xfrm>
            <a:off x="2875" y="-4313"/>
            <a:ext cx="6081620" cy="920150"/>
          </a:xfrm>
          <a:prstGeom prst="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000" b="1">
                <a:solidFill>
                  <a:schemeClr val="tx1"/>
                </a:solidFill>
                <a:latin typeface="Calibri"/>
                <a:cs typeface="Calibri"/>
              </a:rPr>
              <a:t>Show - </a:t>
            </a:r>
            <a:r>
              <a:rPr lang="en-GB" sz="4000" b="1">
                <a:solidFill>
                  <a:schemeClr val="tx1"/>
                </a:solidFill>
                <a:latin typeface="Calibri"/>
                <a:ea typeface="+mn-lt"/>
                <a:cs typeface="+mn-lt"/>
              </a:rPr>
              <a:t>Little Revolution</a:t>
            </a:r>
            <a:endParaRPr lang="en-GB" b="1">
              <a:solidFill>
                <a:schemeClr val="tx1"/>
              </a:solidFill>
              <a:latin typeface="Calibri"/>
              <a:cs typeface="Calibri"/>
            </a:endParaRPr>
          </a:p>
        </p:txBody>
      </p:sp>
      <p:pic>
        <p:nvPicPr>
          <p:cNvPr id="4" name="Picture 4" descr="A group of people on a stage&#10;&#10;Description automatically generated">
            <a:extLst>
              <a:ext uri="{FF2B5EF4-FFF2-40B4-BE49-F238E27FC236}">
                <a16:creationId xmlns:a16="http://schemas.microsoft.com/office/drawing/2014/main" id="{368E1487-0059-2E43-2608-7050F0DC0725}"/>
              </a:ext>
            </a:extLst>
          </p:cNvPr>
          <p:cNvPicPr>
            <a:picLocks noChangeAspect="1"/>
          </p:cNvPicPr>
          <p:nvPr/>
        </p:nvPicPr>
        <p:blipFill>
          <a:blip r:embed="rId2"/>
          <a:stretch>
            <a:fillRect/>
          </a:stretch>
        </p:blipFill>
        <p:spPr>
          <a:xfrm>
            <a:off x="8626" y="912627"/>
            <a:ext cx="6107501" cy="5924141"/>
          </a:xfrm>
          <a:prstGeom prst="rect">
            <a:avLst/>
          </a:prstGeom>
        </p:spPr>
      </p:pic>
      <p:sp>
        <p:nvSpPr>
          <p:cNvPr id="6" name="TextBox 5">
            <a:extLst>
              <a:ext uri="{FF2B5EF4-FFF2-40B4-BE49-F238E27FC236}">
                <a16:creationId xmlns:a16="http://schemas.microsoft.com/office/drawing/2014/main" id="{51EEF56A-21D7-5687-7E10-12DDDB03F780}"/>
              </a:ext>
            </a:extLst>
          </p:cNvPr>
          <p:cNvSpPr txBox="1"/>
          <p:nvPr/>
        </p:nvSpPr>
        <p:spPr>
          <a:xfrm>
            <a:off x="6277153" y="238665"/>
            <a:ext cx="5805579"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I had the pleasure of watching the third year acting students from the university of Wales trinity of saint David preform the highly entertaining play 'Little Revolution'. </a:t>
            </a:r>
          </a:p>
          <a:p>
            <a:r>
              <a:rPr lang="en-GB" sz="2400">
                <a:latin typeface="Calibri"/>
                <a:cs typeface="Calibri"/>
              </a:rPr>
              <a:t>This was a very interesting show to watch as it shows the harsh realities of some of the lives of people who are treated differently because of their class or race and the resulting conflict that can occur from it. </a:t>
            </a:r>
          </a:p>
          <a:p>
            <a:r>
              <a:rPr lang="en-GB" sz="2400">
                <a:latin typeface="Calibri"/>
                <a:cs typeface="Calibri"/>
              </a:rPr>
              <a:t>The set for this production was amazing. I really like the fact that they used scaffolding and covered it with posters because it showed the multiple opinions of the characters during that show. </a:t>
            </a:r>
          </a:p>
          <a:p>
            <a:r>
              <a:rPr lang="en-GB" sz="2400">
                <a:latin typeface="Calibri"/>
                <a:cs typeface="Calibri"/>
              </a:rPr>
              <a:t>I also like how the audience were sitting on decorated block rostra because it is like the audience became part of the show itself. </a:t>
            </a:r>
          </a:p>
        </p:txBody>
      </p:sp>
    </p:spTree>
    <p:extLst>
      <p:ext uri="{BB962C8B-B14F-4D97-AF65-F5344CB8AC3E}">
        <p14:creationId xmlns:p14="http://schemas.microsoft.com/office/powerpoint/2010/main" val="15654014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925E5-9A33-34BB-8C8E-96A68A57547E}"/>
              </a:ext>
            </a:extLst>
          </p:cNvPr>
          <p:cNvSpPr>
            <a:spLocks noGrp="1"/>
          </p:cNvSpPr>
          <p:nvPr>
            <p:ph type="title"/>
          </p:nvPr>
        </p:nvSpPr>
        <p:spPr/>
        <p:txBody>
          <a:bodyPr/>
          <a:lstStyle/>
          <a:p>
            <a:r>
              <a:rPr lang="en-GB"/>
              <a:t>References </a:t>
            </a:r>
          </a:p>
        </p:txBody>
      </p:sp>
      <p:sp>
        <p:nvSpPr>
          <p:cNvPr id="3" name="TextBox 2">
            <a:extLst>
              <a:ext uri="{FF2B5EF4-FFF2-40B4-BE49-F238E27FC236}">
                <a16:creationId xmlns:a16="http://schemas.microsoft.com/office/drawing/2014/main" id="{BDF5F9BB-6A0D-B1DD-D99D-C8B8C6F4D1E6}"/>
              </a:ext>
            </a:extLst>
          </p:cNvPr>
          <p:cNvSpPr txBox="1"/>
          <p:nvPr/>
        </p:nvSpPr>
        <p:spPr>
          <a:xfrm>
            <a:off x="80514" y="1777043"/>
            <a:ext cx="1191595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cs typeface="Calibri"/>
              </a:rPr>
              <a:t>Antoinette. (2008) </a:t>
            </a:r>
            <a:r>
              <a:rPr lang="en-US" i="1">
                <a:latin typeface="Calibri"/>
                <a:cs typeface="Calibri"/>
              </a:rPr>
              <a:t>lord of the rings</a:t>
            </a:r>
            <a:r>
              <a:rPr lang="en-US">
                <a:latin typeface="Calibri"/>
                <a:cs typeface="Calibri"/>
              </a:rPr>
              <a:t>. Available at: </a:t>
            </a:r>
            <a:r>
              <a:rPr lang="en-US">
                <a:latin typeface="Calibri"/>
                <a:cs typeface="Calibri"/>
                <a:hlinkClick r:id="rId2"/>
              </a:rPr>
              <a:t>http://www.atsparkys.com/wordpress/index.php/2008/07/lord-of-the-rings-the-musical/</a:t>
            </a:r>
            <a:r>
              <a:rPr lang="en-US">
                <a:latin typeface="Calibri"/>
                <a:cs typeface="Calibri"/>
              </a:rPr>
              <a:t> (accessed:17th May 2022). </a:t>
            </a:r>
          </a:p>
          <a:p>
            <a:r>
              <a:rPr lang="en-US" err="1">
                <a:latin typeface="Calibri"/>
                <a:cs typeface="Calibri"/>
              </a:rPr>
              <a:t>Ashwak</a:t>
            </a:r>
            <a:r>
              <a:rPr lang="en-US">
                <a:latin typeface="Calibri"/>
                <a:cs typeface="Calibri"/>
              </a:rPr>
              <a:t>. (2021) </a:t>
            </a:r>
            <a:r>
              <a:rPr lang="en-US" i="1">
                <a:latin typeface="Calibri"/>
                <a:cs typeface="Calibri"/>
              </a:rPr>
              <a:t>MIG Vs TIG welding.</a:t>
            </a:r>
            <a:r>
              <a:rPr lang="en-US">
                <a:latin typeface="Calibri"/>
                <a:cs typeface="Calibri"/>
              </a:rPr>
              <a:t> Available at: </a:t>
            </a:r>
            <a:r>
              <a:rPr lang="en-US">
                <a:latin typeface="Calibri"/>
                <a:cs typeface="Calibri"/>
                <a:hlinkClick r:id="rId3"/>
              </a:rPr>
              <a:t>https://www.electronicshub.org/mig-vs-tig-welding/</a:t>
            </a:r>
            <a:r>
              <a:rPr lang="en-US">
                <a:latin typeface="Calibri"/>
                <a:cs typeface="Calibri"/>
              </a:rPr>
              <a:t> (accessed:18th May 2022).</a:t>
            </a:r>
          </a:p>
          <a:p>
            <a:r>
              <a:rPr lang="en-US">
                <a:latin typeface="Calibri"/>
                <a:cs typeface="Calibri"/>
              </a:rPr>
              <a:t>Christena, S. (2017) </a:t>
            </a:r>
            <a:r>
              <a:rPr lang="en-US" i="1">
                <a:latin typeface="Calibri"/>
                <a:cs typeface="Calibri"/>
              </a:rPr>
              <a:t>welding for beginners</a:t>
            </a:r>
            <a:r>
              <a:rPr lang="en-US">
                <a:latin typeface="Calibri"/>
                <a:cs typeface="Calibri"/>
              </a:rPr>
              <a:t>. Available at: </a:t>
            </a:r>
            <a:r>
              <a:rPr lang="en-US">
                <a:latin typeface="Calibri"/>
                <a:cs typeface="Calibri"/>
                <a:hlinkClick r:id="rId4"/>
              </a:rPr>
              <a:t>Welding Basics for Beginners - YouTube</a:t>
            </a:r>
            <a:r>
              <a:rPr lang="en-US">
                <a:latin typeface="Calibri"/>
                <a:cs typeface="Calibri"/>
              </a:rPr>
              <a:t> (accessed:18th May 2022).</a:t>
            </a:r>
          </a:p>
          <a:p>
            <a:r>
              <a:rPr lang="en-US" err="1">
                <a:latin typeface="Calibri"/>
                <a:cs typeface="Calibri"/>
              </a:rPr>
              <a:t>Darisme</a:t>
            </a:r>
            <a:r>
              <a:rPr lang="en-US">
                <a:latin typeface="Calibri"/>
                <a:cs typeface="Calibri"/>
              </a:rPr>
              <a:t>, B. (no date) raked stage. Available at: </a:t>
            </a:r>
            <a:r>
              <a:rPr lang="en-US">
                <a:latin typeface="Calibri"/>
                <a:cs typeface="Calibri"/>
                <a:hlinkClick r:id="rId5"/>
              </a:rPr>
              <a:t>https://www.pinterest.co.uk/pin/323555554461259353/</a:t>
            </a:r>
            <a:r>
              <a:rPr lang="en-US">
                <a:latin typeface="Calibri"/>
                <a:cs typeface="Calibri"/>
              </a:rPr>
              <a:t> (accessed:17th May 2022).</a:t>
            </a:r>
          </a:p>
          <a:p>
            <a:r>
              <a:rPr lang="en-US">
                <a:latin typeface="Calibri"/>
                <a:cs typeface="Calibri"/>
              </a:rPr>
              <a:t>Finkelstein, R. (no date) </a:t>
            </a:r>
            <a:r>
              <a:rPr lang="en-US" i="1">
                <a:latin typeface="Calibri"/>
                <a:cs typeface="Calibri"/>
              </a:rPr>
              <a:t>set design</a:t>
            </a:r>
            <a:r>
              <a:rPr lang="en-US">
                <a:latin typeface="Calibri"/>
                <a:cs typeface="Calibri"/>
              </a:rPr>
              <a:t>. Available at: </a:t>
            </a:r>
            <a:r>
              <a:rPr lang="en-US">
                <a:latin typeface="Calibri"/>
                <a:cs typeface="Calibri"/>
                <a:hlinkClick r:id="rId6"/>
              </a:rPr>
              <a:t>https://www.pinterest.co.uk/pin/16255248628132991/</a:t>
            </a:r>
            <a:r>
              <a:rPr lang="en-US">
                <a:latin typeface="Calibri"/>
                <a:cs typeface="Calibri"/>
              </a:rPr>
              <a:t> (accessed:15th May 2022).</a:t>
            </a:r>
          </a:p>
          <a:p>
            <a:r>
              <a:rPr lang="en-US">
                <a:latin typeface="Calibri"/>
                <a:cs typeface="Calibri"/>
              </a:rPr>
              <a:t>Finkelstein, R. (no date) </a:t>
            </a:r>
            <a:r>
              <a:rPr lang="en-US" i="1">
                <a:latin typeface="Calibri"/>
                <a:cs typeface="Calibri"/>
              </a:rPr>
              <a:t>the miser by Moliere</a:t>
            </a:r>
            <a:r>
              <a:rPr lang="en-US">
                <a:latin typeface="Calibri"/>
                <a:cs typeface="Calibri"/>
              </a:rPr>
              <a:t>. Available at: </a:t>
            </a:r>
            <a:r>
              <a:rPr lang="en-US">
                <a:latin typeface="Calibri"/>
                <a:cs typeface="Calibri"/>
                <a:hlinkClick r:id="rId7"/>
              </a:rPr>
              <a:t>https://www.pinterest.co.uk/pin/553028029217812842/</a:t>
            </a:r>
            <a:r>
              <a:rPr lang="en-US">
                <a:latin typeface="Calibri"/>
                <a:cs typeface="Calibri"/>
              </a:rPr>
              <a:t> (accessed:17th May 2022).</a:t>
            </a:r>
          </a:p>
          <a:p>
            <a:r>
              <a:rPr lang="en-US">
                <a:latin typeface="Calibri"/>
                <a:cs typeface="Calibri"/>
              </a:rPr>
              <a:t>No author. (2015) </a:t>
            </a:r>
            <a:r>
              <a:rPr lang="en-US" i="1">
                <a:latin typeface="Calibri"/>
                <a:cs typeface="Calibri"/>
              </a:rPr>
              <a:t>building of a raked stage.</a:t>
            </a:r>
            <a:r>
              <a:rPr lang="en-US">
                <a:latin typeface="Calibri"/>
                <a:cs typeface="Calibri"/>
              </a:rPr>
              <a:t> Available at: </a:t>
            </a:r>
            <a:r>
              <a:rPr lang="en-US">
                <a:latin typeface="Calibri"/>
                <a:cs typeface="Calibri"/>
                <a:hlinkClick r:id="rId8"/>
              </a:rPr>
              <a:t>https://www.youtube.com/watch?v=binyl5WE73A</a:t>
            </a:r>
            <a:r>
              <a:rPr lang="en-US">
                <a:latin typeface="Calibri"/>
                <a:cs typeface="Calibri"/>
              </a:rPr>
              <a:t> (accessed:17th May 2022).</a:t>
            </a:r>
          </a:p>
          <a:p>
            <a:r>
              <a:rPr lang="en-US">
                <a:latin typeface="Calibri"/>
                <a:cs typeface="Calibri"/>
              </a:rPr>
              <a:t>No author. (2017) </a:t>
            </a:r>
            <a:r>
              <a:rPr lang="en-US" i="1">
                <a:latin typeface="Calibri"/>
                <a:cs typeface="Calibri"/>
              </a:rPr>
              <a:t>how to make trees for theatre. </a:t>
            </a:r>
            <a:r>
              <a:rPr lang="en-US">
                <a:latin typeface="Calibri"/>
                <a:cs typeface="Calibri"/>
              </a:rPr>
              <a:t>Available at: </a:t>
            </a:r>
            <a:r>
              <a:rPr lang="en-US">
                <a:latin typeface="Calibri"/>
                <a:cs typeface="Calibri"/>
                <a:hlinkClick r:id="rId9"/>
              </a:rPr>
              <a:t>https://www.youtube.com/watch?v=D4xVOVcWXwI</a:t>
            </a:r>
            <a:r>
              <a:rPr lang="en-US">
                <a:latin typeface="Calibri"/>
                <a:cs typeface="Calibri"/>
              </a:rPr>
              <a:t> (accessed:17th May 2022).</a:t>
            </a:r>
          </a:p>
          <a:p>
            <a:r>
              <a:rPr lang="en-US">
                <a:latin typeface="Calibri"/>
                <a:cs typeface="Calibri"/>
              </a:rPr>
              <a:t>No author. (2019) </a:t>
            </a:r>
            <a:r>
              <a:rPr lang="en-US" i="1">
                <a:latin typeface="Calibri"/>
                <a:cs typeface="Calibri"/>
              </a:rPr>
              <a:t>polystyrene cladding</a:t>
            </a:r>
            <a:r>
              <a:rPr lang="en-US">
                <a:latin typeface="Calibri"/>
                <a:cs typeface="Calibri"/>
              </a:rPr>
              <a:t>. Available at: </a:t>
            </a:r>
            <a:r>
              <a:rPr lang="en-US">
                <a:latin typeface="Calibri"/>
                <a:cs typeface="Calibri"/>
                <a:hlinkClick r:id="rId10"/>
              </a:rPr>
              <a:t>https://shgtrade.com.au/blog/2019/03/05/guide-polystyrene-cladding/</a:t>
            </a:r>
            <a:r>
              <a:rPr lang="en-US">
                <a:latin typeface="Calibri"/>
                <a:cs typeface="Calibri"/>
              </a:rPr>
              <a:t> (accessed:18th May 2022).</a:t>
            </a:r>
          </a:p>
        </p:txBody>
      </p:sp>
    </p:spTree>
    <p:extLst>
      <p:ext uri="{BB962C8B-B14F-4D97-AF65-F5344CB8AC3E}">
        <p14:creationId xmlns:p14="http://schemas.microsoft.com/office/powerpoint/2010/main" val="240235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925E5-9A33-34BB-8C8E-96A68A57547E}"/>
              </a:ext>
            </a:extLst>
          </p:cNvPr>
          <p:cNvSpPr>
            <a:spLocks noGrp="1"/>
          </p:cNvSpPr>
          <p:nvPr>
            <p:ph type="title"/>
          </p:nvPr>
        </p:nvSpPr>
        <p:spPr/>
        <p:txBody>
          <a:bodyPr/>
          <a:lstStyle/>
          <a:p>
            <a:r>
              <a:rPr lang="en-GB"/>
              <a:t>References </a:t>
            </a:r>
          </a:p>
        </p:txBody>
      </p:sp>
      <p:sp>
        <p:nvSpPr>
          <p:cNvPr id="5" name="TextBox 4">
            <a:extLst>
              <a:ext uri="{FF2B5EF4-FFF2-40B4-BE49-F238E27FC236}">
                <a16:creationId xmlns:a16="http://schemas.microsoft.com/office/drawing/2014/main" id="{D0FA85D7-719C-67EB-A21F-B3213FA84FAF}"/>
              </a:ext>
            </a:extLst>
          </p:cNvPr>
          <p:cNvSpPr txBox="1"/>
          <p:nvPr/>
        </p:nvSpPr>
        <p:spPr>
          <a:xfrm>
            <a:off x="152401" y="1877684"/>
            <a:ext cx="1188719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cs typeface="Calibri"/>
              </a:rPr>
              <a:t>No author. (2021) </a:t>
            </a:r>
            <a:r>
              <a:rPr lang="en-US" i="1">
                <a:latin typeface="Calibri"/>
                <a:cs typeface="Calibri"/>
              </a:rPr>
              <a:t>standard stairs angle</a:t>
            </a:r>
            <a:r>
              <a:rPr lang="en-US">
                <a:latin typeface="Calibri"/>
                <a:cs typeface="Calibri"/>
              </a:rPr>
              <a:t>. Available at : </a:t>
            </a:r>
            <a:r>
              <a:rPr lang="en-US">
                <a:latin typeface="Calibri"/>
                <a:cs typeface="Calibri"/>
                <a:hlinkClick r:id="rId2"/>
              </a:rPr>
              <a:t>https://blog.lapeyrestair.com/standard-stair-angle#:~:text=The%20standard%20staircase%20angle%20for,easily%20during%20an%20emergency%20situation</a:t>
            </a:r>
            <a:r>
              <a:rPr lang="en-US">
                <a:latin typeface="Calibri"/>
                <a:cs typeface="Calibri"/>
              </a:rPr>
              <a:t> (accessed:17th May 2022).</a:t>
            </a:r>
          </a:p>
          <a:p>
            <a:r>
              <a:rPr lang="en-US">
                <a:latin typeface="Calibri"/>
                <a:ea typeface="+mn-lt"/>
                <a:cs typeface="+mn-lt"/>
              </a:rPr>
              <a:t>No author. (2022) </a:t>
            </a:r>
            <a:r>
              <a:rPr lang="en-US" i="1">
                <a:latin typeface="Calibri"/>
                <a:ea typeface="+mn-lt"/>
                <a:cs typeface="+mn-lt"/>
              </a:rPr>
              <a:t>little revolution</a:t>
            </a:r>
            <a:r>
              <a:rPr lang="en-US">
                <a:latin typeface="Calibri"/>
                <a:ea typeface="+mn-lt"/>
                <a:cs typeface="+mn-lt"/>
              </a:rPr>
              <a:t>. Available at: </a:t>
            </a:r>
            <a:r>
              <a:rPr lang="en-US">
                <a:latin typeface="Calibri"/>
                <a:ea typeface="+mn-lt"/>
                <a:cs typeface="+mn-lt"/>
                <a:hlinkClick r:id="rId3"/>
              </a:rPr>
              <a:t>https://instagram.com/littlereveloutionuwtsd?igshid=YmMyMTA2M2Y=</a:t>
            </a:r>
            <a:r>
              <a:rPr lang="en-US">
                <a:latin typeface="Calibri"/>
                <a:ea typeface="+mn-lt"/>
                <a:cs typeface="+mn-lt"/>
              </a:rPr>
              <a:t> (accessed 23</a:t>
            </a:r>
            <a:r>
              <a:rPr lang="en-US" baseline="30000">
                <a:latin typeface="Calibri"/>
                <a:ea typeface="+mn-lt"/>
                <a:cs typeface="+mn-lt"/>
              </a:rPr>
              <a:t>rd</a:t>
            </a:r>
            <a:r>
              <a:rPr lang="en-US">
                <a:latin typeface="Calibri"/>
                <a:ea typeface="+mn-lt"/>
                <a:cs typeface="+mn-lt"/>
              </a:rPr>
              <a:t> May 2022). </a:t>
            </a:r>
            <a:endParaRPr lang="en-US">
              <a:latin typeface="Calibri"/>
              <a:cs typeface="Calibri"/>
            </a:endParaRPr>
          </a:p>
          <a:p>
            <a:r>
              <a:rPr lang="en-US">
                <a:latin typeface="Calibri"/>
                <a:ea typeface="+mn-lt"/>
                <a:cs typeface="+mn-lt"/>
              </a:rPr>
              <a:t>No author. (2022) </a:t>
            </a:r>
            <a:r>
              <a:rPr lang="en-US" i="1">
                <a:latin typeface="Calibri"/>
                <a:ea typeface="+mn-lt"/>
                <a:cs typeface="+mn-lt"/>
              </a:rPr>
              <a:t>Pomona.</a:t>
            </a:r>
            <a:r>
              <a:rPr lang="en-US">
                <a:latin typeface="Calibri"/>
                <a:ea typeface="+mn-lt"/>
                <a:cs typeface="+mn-lt"/>
              </a:rPr>
              <a:t> Available at: </a:t>
            </a:r>
            <a:r>
              <a:rPr lang="en-US">
                <a:latin typeface="Calibri"/>
                <a:ea typeface="+mn-lt"/>
                <a:cs typeface="+mn-lt"/>
                <a:hlinkClick r:id="rId4"/>
              </a:rPr>
              <a:t>https://instagram.com/pomonauwtsd2022?igshid=YmMyMTA2M2Y=</a:t>
            </a:r>
            <a:r>
              <a:rPr lang="en-US">
                <a:latin typeface="Calibri"/>
                <a:ea typeface="+mn-lt"/>
                <a:cs typeface="+mn-lt"/>
              </a:rPr>
              <a:t>(accessed 23</a:t>
            </a:r>
            <a:r>
              <a:rPr lang="en-US" baseline="30000">
                <a:latin typeface="Calibri"/>
                <a:ea typeface="+mn-lt"/>
                <a:cs typeface="+mn-lt"/>
              </a:rPr>
              <a:t>rd</a:t>
            </a:r>
            <a:r>
              <a:rPr lang="en-US">
                <a:latin typeface="Calibri"/>
                <a:ea typeface="+mn-lt"/>
                <a:cs typeface="+mn-lt"/>
              </a:rPr>
              <a:t> May 2022). </a:t>
            </a:r>
            <a:endParaRPr lang="en-US"/>
          </a:p>
          <a:p>
            <a:r>
              <a:rPr lang="en-US">
                <a:latin typeface="Calibri"/>
                <a:cs typeface="Calibri"/>
              </a:rPr>
              <a:t>No author. (2022) </a:t>
            </a:r>
            <a:r>
              <a:rPr lang="en-US" i="1">
                <a:latin typeface="Calibri"/>
                <a:cs typeface="Calibri"/>
              </a:rPr>
              <a:t>stick welding</a:t>
            </a:r>
            <a:r>
              <a:rPr lang="en-US">
                <a:latin typeface="Calibri"/>
                <a:cs typeface="Calibri"/>
              </a:rPr>
              <a:t>. Available at: </a:t>
            </a:r>
            <a:r>
              <a:rPr lang="en-US">
                <a:latin typeface="Calibri"/>
                <a:cs typeface="Calibri"/>
                <a:hlinkClick r:id="rId5"/>
              </a:rPr>
              <a:t>https://weldguru.com/mig-vs-stick-welding/</a:t>
            </a:r>
            <a:r>
              <a:rPr lang="en-US">
                <a:latin typeface="Calibri"/>
                <a:cs typeface="Calibri"/>
              </a:rPr>
              <a:t> (accessed:18th May 2022).</a:t>
            </a:r>
          </a:p>
          <a:p>
            <a:r>
              <a:rPr lang="en-US">
                <a:latin typeface="Calibri"/>
                <a:cs typeface="Calibri"/>
              </a:rPr>
              <a:t>No author. (No date) </a:t>
            </a:r>
            <a:r>
              <a:rPr lang="en-US" i="1">
                <a:latin typeface="Calibri"/>
                <a:cs typeface="Calibri"/>
              </a:rPr>
              <a:t>Air Compressor.</a:t>
            </a:r>
            <a:r>
              <a:rPr lang="en-US">
                <a:latin typeface="Calibri"/>
                <a:cs typeface="Calibri"/>
              </a:rPr>
              <a:t> Available at: </a:t>
            </a:r>
            <a:r>
              <a:rPr lang="en-US">
                <a:latin typeface="Calibri"/>
                <a:cs typeface="Calibri"/>
                <a:hlinkClick r:id="rId6"/>
              </a:rPr>
              <a:t>https://hyundaipowerequipment.co.uk/hyundai-200-litre-air-compressor-14cfm-145psi-electric-3hp-hy3200s</a:t>
            </a:r>
            <a:r>
              <a:rPr lang="en-US">
                <a:latin typeface="Calibri"/>
                <a:cs typeface="Calibri"/>
              </a:rPr>
              <a:t> (accessed:13th May 2022).</a:t>
            </a:r>
          </a:p>
          <a:p>
            <a:r>
              <a:rPr lang="en-US">
                <a:latin typeface="Calibri"/>
                <a:cs typeface="Calibri"/>
              </a:rPr>
              <a:t>No author. (No date) </a:t>
            </a:r>
            <a:r>
              <a:rPr lang="en-US" i="1">
                <a:latin typeface="Calibri"/>
                <a:cs typeface="Calibri"/>
              </a:rPr>
              <a:t>Cleat.</a:t>
            </a:r>
            <a:r>
              <a:rPr lang="en-US">
                <a:latin typeface="Calibri"/>
                <a:cs typeface="Calibri"/>
              </a:rPr>
              <a:t> Available at: </a:t>
            </a:r>
            <a:r>
              <a:rPr lang="en-US">
                <a:latin typeface="Calibri"/>
                <a:cs typeface="Calibri"/>
                <a:hlinkClick r:id="rId7"/>
              </a:rPr>
              <a:t>https://www.ironmongeryworld.com/4-cast-iron-cleat-hook-black.html</a:t>
            </a:r>
            <a:r>
              <a:rPr lang="en-US">
                <a:latin typeface="Calibri"/>
                <a:cs typeface="Calibri"/>
              </a:rPr>
              <a:t> (accessed:15th May 2022).</a:t>
            </a:r>
          </a:p>
          <a:p>
            <a:r>
              <a:rPr lang="en-US">
                <a:latin typeface="Calibri"/>
                <a:cs typeface="Calibri"/>
              </a:rPr>
              <a:t>No author. (No date) </a:t>
            </a:r>
            <a:r>
              <a:rPr lang="en-US" i="1">
                <a:latin typeface="Calibri"/>
                <a:cs typeface="Calibri"/>
              </a:rPr>
              <a:t>drum revolve appeal</a:t>
            </a:r>
            <a:r>
              <a:rPr lang="en-US">
                <a:latin typeface="Calibri"/>
                <a:cs typeface="Calibri"/>
              </a:rPr>
              <a:t>. Available at: </a:t>
            </a:r>
            <a:r>
              <a:rPr lang="en-US">
                <a:latin typeface="Calibri"/>
                <a:cs typeface="Calibri"/>
                <a:hlinkClick r:id="rId8"/>
              </a:rPr>
              <a:t>https://www.nationaltheatre.org.uk/content/drum-revolve-appeal-gallery</a:t>
            </a:r>
            <a:r>
              <a:rPr lang="en-US">
                <a:latin typeface="Calibri"/>
                <a:cs typeface="Calibri"/>
              </a:rPr>
              <a:t> (accessed:17th May 2022).</a:t>
            </a:r>
          </a:p>
          <a:p>
            <a:r>
              <a:rPr lang="en-US">
                <a:latin typeface="Calibri"/>
                <a:cs typeface="Calibri"/>
              </a:rPr>
              <a:t>No author. (No date) Flats</a:t>
            </a:r>
            <a:r>
              <a:rPr lang="en-US" i="1">
                <a:latin typeface="Calibri"/>
                <a:cs typeface="Calibri"/>
              </a:rPr>
              <a:t>.</a:t>
            </a:r>
            <a:r>
              <a:rPr lang="en-US">
                <a:latin typeface="Calibri"/>
                <a:cs typeface="Calibri"/>
              </a:rPr>
              <a:t> Available at: </a:t>
            </a:r>
            <a:r>
              <a:rPr lang="en-US">
                <a:latin typeface="Calibri"/>
                <a:cs typeface="Calibri"/>
                <a:hlinkClick r:id="rId9"/>
              </a:rPr>
              <a:t>https://www.theatrecrafts.com/pages/home/topics/scenic-stage-design/flats-types-methods/</a:t>
            </a:r>
            <a:r>
              <a:rPr lang="en-US">
                <a:latin typeface="Calibri"/>
                <a:cs typeface="Calibri"/>
              </a:rPr>
              <a:t> (accessed:15th May 2022).</a:t>
            </a:r>
          </a:p>
          <a:p>
            <a:r>
              <a:rPr lang="en-US">
                <a:latin typeface="Calibri"/>
                <a:cs typeface="Calibri"/>
              </a:rPr>
              <a:t>No author. (No date)</a:t>
            </a:r>
            <a:r>
              <a:rPr lang="en-US" i="1">
                <a:latin typeface="Calibri"/>
                <a:cs typeface="Calibri"/>
              </a:rPr>
              <a:t> </a:t>
            </a:r>
            <a:r>
              <a:rPr lang="en-US" i="1" err="1">
                <a:latin typeface="Calibri"/>
                <a:cs typeface="Calibri"/>
              </a:rPr>
              <a:t>Jesmonite</a:t>
            </a:r>
            <a:r>
              <a:rPr lang="en-US">
                <a:latin typeface="Calibri"/>
                <a:cs typeface="Calibri"/>
              </a:rPr>
              <a:t>. Available at: </a:t>
            </a:r>
            <a:r>
              <a:rPr lang="en-US">
                <a:latin typeface="Calibri"/>
                <a:cs typeface="Calibri"/>
                <a:hlinkClick r:id="rId10"/>
              </a:rPr>
              <a:t>https://en.wikipedia.org/wiki/Jesmonite</a:t>
            </a:r>
            <a:r>
              <a:rPr lang="en-US">
                <a:latin typeface="Calibri"/>
                <a:cs typeface="Calibri"/>
              </a:rPr>
              <a:t> (accessed:18th May 2022).</a:t>
            </a:r>
          </a:p>
          <a:p>
            <a:endParaRPr lang="en-US">
              <a:latin typeface="Calibri"/>
              <a:cs typeface="Calibri"/>
            </a:endParaRPr>
          </a:p>
        </p:txBody>
      </p:sp>
    </p:spTree>
    <p:extLst>
      <p:ext uri="{BB962C8B-B14F-4D97-AF65-F5344CB8AC3E}">
        <p14:creationId xmlns:p14="http://schemas.microsoft.com/office/powerpoint/2010/main" val="26471692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925E5-9A33-34BB-8C8E-96A68A57547E}"/>
              </a:ext>
            </a:extLst>
          </p:cNvPr>
          <p:cNvSpPr>
            <a:spLocks noGrp="1"/>
          </p:cNvSpPr>
          <p:nvPr>
            <p:ph type="title"/>
          </p:nvPr>
        </p:nvSpPr>
        <p:spPr/>
        <p:txBody>
          <a:bodyPr/>
          <a:lstStyle/>
          <a:p>
            <a:r>
              <a:rPr lang="en-GB"/>
              <a:t>References </a:t>
            </a:r>
          </a:p>
        </p:txBody>
      </p:sp>
      <p:sp>
        <p:nvSpPr>
          <p:cNvPr id="5" name="TextBox 4">
            <a:extLst>
              <a:ext uri="{FF2B5EF4-FFF2-40B4-BE49-F238E27FC236}">
                <a16:creationId xmlns:a16="http://schemas.microsoft.com/office/drawing/2014/main" id="{D0FA85D7-719C-67EB-A21F-B3213FA84FAF}"/>
              </a:ext>
            </a:extLst>
          </p:cNvPr>
          <p:cNvSpPr txBox="1"/>
          <p:nvPr/>
        </p:nvSpPr>
        <p:spPr>
          <a:xfrm>
            <a:off x="166778" y="1834552"/>
            <a:ext cx="1188719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cs typeface="Calibri"/>
              </a:rPr>
              <a:t>No author. (No date) </a:t>
            </a:r>
            <a:r>
              <a:rPr lang="en-US" i="1">
                <a:latin typeface="Calibri"/>
                <a:cs typeface="Calibri"/>
              </a:rPr>
              <a:t>jigsaw</a:t>
            </a:r>
            <a:r>
              <a:rPr lang="en-US">
                <a:latin typeface="Calibri"/>
                <a:cs typeface="Calibri"/>
              </a:rPr>
              <a:t>. Available at: </a:t>
            </a:r>
            <a:r>
              <a:rPr lang="en-US">
                <a:latin typeface="Calibri"/>
                <a:cs typeface="Calibri"/>
                <a:hlinkClick r:id="rId2"/>
              </a:rPr>
              <a:t>https://www.protrade.co.uk/product/festool-psbc420eb-18v-jigsaw-body/</a:t>
            </a:r>
            <a:r>
              <a:rPr lang="en-US">
                <a:latin typeface="Calibri"/>
                <a:cs typeface="Calibri"/>
              </a:rPr>
              <a:t> (accessed:13th May 2022).</a:t>
            </a:r>
            <a:endParaRPr lang="en-US">
              <a:ea typeface="+mn-lt"/>
              <a:cs typeface="+mn-lt"/>
            </a:endParaRPr>
          </a:p>
          <a:p>
            <a:r>
              <a:rPr lang="en-US">
                <a:latin typeface="Calibri"/>
                <a:ea typeface="+mn-lt"/>
                <a:cs typeface="+mn-lt"/>
              </a:rPr>
              <a:t>No author. (no date) </a:t>
            </a:r>
            <a:r>
              <a:rPr lang="en-US" i="1">
                <a:latin typeface="Calibri"/>
                <a:ea typeface="+mn-lt"/>
                <a:cs typeface="+mn-lt"/>
              </a:rPr>
              <a:t>pros and cons of steel</a:t>
            </a:r>
            <a:r>
              <a:rPr lang="en-US">
                <a:latin typeface="Calibri"/>
                <a:ea typeface="+mn-lt"/>
                <a:cs typeface="+mn-lt"/>
              </a:rPr>
              <a:t>. Available at: </a:t>
            </a:r>
            <a:r>
              <a:rPr lang="en-US">
                <a:latin typeface="Calibri"/>
                <a:ea typeface="+mn-lt"/>
                <a:cs typeface="+mn-lt"/>
                <a:hlinkClick r:id="rId3"/>
              </a:rPr>
              <a:t>https://www.builderspace.com/pros-and-cons-of-using-steel-in-construction-projects</a:t>
            </a:r>
            <a:r>
              <a:rPr lang="en-US">
                <a:latin typeface="Calibri"/>
                <a:ea typeface="+mn-lt"/>
                <a:cs typeface="+mn-lt"/>
              </a:rPr>
              <a:t> (accessed:18th May 2022). </a:t>
            </a:r>
            <a:endParaRPr lang="en-US"/>
          </a:p>
          <a:p>
            <a:r>
              <a:rPr lang="en-US">
                <a:latin typeface="Calibri"/>
                <a:cs typeface="Calibri"/>
              </a:rPr>
              <a:t>No author. (No date) rail saw. Available at: </a:t>
            </a:r>
            <a:r>
              <a:rPr lang="en-US">
                <a:latin typeface="Calibri"/>
                <a:cs typeface="Calibri"/>
                <a:hlinkClick r:id="rId4"/>
              </a:rPr>
              <a:t>https://www.axminstertools.com/festool-ts-55-feq-plus-plunge-saw-1-400mm-guide-rail-ax1040679</a:t>
            </a:r>
            <a:r>
              <a:rPr lang="en-US">
                <a:latin typeface="Calibri"/>
                <a:cs typeface="Calibri"/>
              </a:rPr>
              <a:t> (accessed: 13th May 2022).</a:t>
            </a:r>
            <a:endParaRPr lang="en-US">
              <a:ea typeface="+mn-lt"/>
              <a:cs typeface="+mn-lt"/>
            </a:endParaRPr>
          </a:p>
          <a:p>
            <a:r>
              <a:rPr lang="en-US">
                <a:latin typeface="Calibri"/>
                <a:cs typeface="Calibri"/>
              </a:rPr>
              <a:t>No author. (No date) </a:t>
            </a:r>
            <a:r>
              <a:rPr lang="en-US" i="1">
                <a:latin typeface="Calibri"/>
                <a:cs typeface="Calibri"/>
              </a:rPr>
              <a:t>revolving stage. </a:t>
            </a:r>
            <a:r>
              <a:rPr lang="en-US">
                <a:latin typeface="Calibri"/>
                <a:cs typeface="Calibri"/>
              </a:rPr>
              <a:t>Available at: </a:t>
            </a:r>
            <a:r>
              <a:rPr lang="en-US">
                <a:latin typeface="Calibri"/>
                <a:cs typeface="Calibri"/>
                <a:hlinkClick r:id="rId5"/>
              </a:rPr>
              <a:t>https://www.pinterest.co.uk/pin/744501382126154414/</a:t>
            </a:r>
            <a:r>
              <a:rPr lang="en-US">
                <a:latin typeface="Calibri"/>
                <a:cs typeface="Calibri"/>
              </a:rPr>
              <a:t> (accessed:17th May 2022).</a:t>
            </a:r>
            <a:endParaRPr lang="en-US"/>
          </a:p>
          <a:p>
            <a:r>
              <a:rPr lang="en-US">
                <a:latin typeface="Calibri"/>
                <a:cs typeface="Calibri"/>
              </a:rPr>
              <a:t>No author. (No date) set building and design. Available at: </a:t>
            </a:r>
            <a:r>
              <a:rPr lang="en-US">
                <a:latin typeface="Calibri"/>
                <a:cs typeface="Calibri"/>
                <a:hlinkClick r:id="rId6"/>
              </a:rPr>
              <a:t>http://www.theatricalproduction.co.uk/set.html</a:t>
            </a:r>
            <a:r>
              <a:rPr lang="en-US">
                <a:latin typeface="Calibri"/>
                <a:cs typeface="Calibri"/>
              </a:rPr>
              <a:t> (accessed:13th May 2022).</a:t>
            </a:r>
          </a:p>
          <a:p>
            <a:r>
              <a:rPr lang="en-US">
                <a:latin typeface="Calibri"/>
                <a:cs typeface="Calibri"/>
              </a:rPr>
              <a:t>No author. (No date) </a:t>
            </a:r>
            <a:r>
              <a:rPr lang="en-US" i="1">
                <a:latin typeface="Calibri"/>
                <a:cs typeface="Calibri"/>
              </a:rPr>
              <a:t>set design</a:t>
            </a:r>
            <a:r>
              <a:rPr lang="en-US">
                <a:latin typeface="Calibri"/>
                <a:cs typeface="Calibri"/>
              </a:rPr>
              <a:t>. Available at: </a:t>
            </a:r>
            <a:r>
              <a:rPr lang="en-US">
                <a:latin typeface="Calibri"/>
                <a:cs typeface="Calibri"/>
                <a:hlinkClick r:id="rId7"/>
              </a:rPr>
              <a:t>https://www.pinterest.co.uk/pin/116038127872535017/</a:t>
            </a:r>
            <a:r>
              <a:rPr lang="en-US">
                <a:latin typeface="Calibri"/>
                <a:cs typeface="Calibri"/>
              </a:rPr>
              <a:t> (accessed:16th May 2022).</a:t>
            </a:r>
          </a:p>
          <a:p>
            <a:r>
              <a:rPr lang="en-US">
                <a:latin typeface="Calibri"/>
                <a:cs typeface="Calibri"/>
              </a:rPr>
              <a:t>No author. (No date)</a:t>
            </a:r>
            <a:r>
              <a:rPr lang="en-US" sz="900">
                <a:solidFill>
                  <a:srgbClr val="030303"/>
                </a:solidFill>
                <a:latin typeface="Calibri"/>
                <a:cs typeface="Calibri"/>
              </a:rPr>
              <a:t> </a:t>
            </a:r>
            <a:r>
              <a:rPr lang="en-US" i="1">
                <a:solidFill>
                  <a:srgbClr val="030303"/>
                </a:solidFill>
                <a:latin typeface="Calibri"/>
                <a:cs typeface="Calibri"/>
              </a:rPr>
              <a:t>sliding compound </a:t>
            </a:r>
            <a:r>
              <a:rPr lang="en-US" i="1" err="1">
                <a:solidFill>
                  <a:srgbClr val="030303"/>
                </a:solidFill>
                <a:latin typeface="Calibri"/>
                <a:cs typeface="Calibri"/>
              </a:rPr>
              <a:t>mitre</a:t>
            </a:r>
            <a:r>
              <a:rPr lang="en-US" i="1">
                <a:solidFill>
                  <a:srgbClr val="030303"/>
                </a:solidFill>
                <a:latin typeface="Calibri"/>
                <a:cs typeface="Calibri"/>
              </a:rPr>
              <a:t> saw</a:t>
            </a:r>
            <a:r>
              <a:rPr lang="en-US">
                <a:solidFill>
                  <a:srgbClr val="030303"/>
                </a:solidFill>
                <a:latin typeface="Calibri"/>
                <a:cs typeface="Calibri"/>
              </a:rPr>
              <a:t>.</a:t>
            </a:r>
            <a:r>
              <a:rPr lang="en-US">
                <a:latin typeface="Calibri"/>
                <a:cs typeface="Calibri"/>
              </a:rPr>
              <a:t> Available at: </a:t>
            </a:r>
            <a:r>
              <a:rPr lang="en-US">
                <a:latin typeface="Calibri"/>
                <a:cs typeface="Calibri"/>
                <a:hlinkClick r:id="rId8"/>
              </a:rPr>
              <a:t>https://ffx.co.uk/Product/Get/Festool-575304-Ks120-Reb-240V-4014549299234-240V-260Mm-Kapex-Sliding-Compound-Mitre-Saw</a:t>
            </a:r>
            <a:r>
              <a:rPr lang="en-US">
                <a:latin typeface="Calibri"/>
                <a:cs typeface="Calibri"/>
              </a:rPr>
              <a:t> (accessed:13th May 2022).</a:t>
            </a:r>
          </a:p>
          <a:p>
            <a:r>
              <a:rPr lang="en-US">
                <a:latin typeface="Calibri"/>
                <a:cs typeface="Calibri"/>
              </a:rPr>
              <a:t>No author. (No date) </a:t>
            </a:r>
            <a:r>
              <a:rPr lang="en-US" i="1">
                <a:latin typeface="Calibri"/>
                <a:cs typeface="Calibri"/>
              </a:rPr>
              <a:t>stage trucks</a:t>
            </a:r>
            <a:r>
              <a:rPr lang="en-US">
                <a:latin typeface="Calibri"/>
                <a:cs typeface="Calibri"/>
              </a:rPr>
              <a:t>. Available at: </a:t>
            </a:r>
            <a:r>
              <a:rPr lang="en-US">
                <a:latin typeface="Calibri"/>
                <a:cs typeface="Calibri"/>
                <a:hlinkClick r:id="rId9"/>
              </a:rPr>
              <a:t>http://www.dramainfoweb.co.uk/pages/scenery_1.html</a:t>
            </a:r>
            <a:r>
              <a:rPr lang="en-US">
                <a:latin typeface="Calibri"/>
                <a:cs typeface="Calibri"/>
              </a:rPr>
              <a:t> (accessed:17th May 2022).</a:t>
            </a:r>
          </a:p>
          <a:p>
            <a:r>
              <a:rPr lang="en-US">
                <a:latin typeface="Calibri"/>
                <a:cs typeface="Calibri"/>
              </a:rPr>
              <a:t>No author. (No date) </a:t>
            </a:r>
            <a:r>
              <a:rPr lang="en-US" i="1">
                <a:latin typeface="Calibri"/>
                <a:cs typeface="Calibri"/>
              </a:rPr>
              <a:t>Staplegun</a:t>
            </a:r>
            <a:r>
              <a:rPr lang="en-US">
                <a:latin typeface="Calibri"/>
                <a:cs typeface="Calibri"/>
              </a:rPr>
              <a:t>. Available at: </a:t>
            </a:r>
            <a:r>
              <a:rPr lang="en-US">
                <a:latin typeface="Calibri"/>
                <a:cs typeface="Calibri"/>
                <a:hlinkClick r:id="rId10"/>
              </a:rPr>
              <a:t>https://www.machinemart.co.uk/p/csg1c-air-staplegun/</a:t>
            </a:r>
            <a:r>
              <a:rPr lang="en-US">
                <a:latin typeface="Calibri"/>
                <a:cs typeface="Calibri"/>
              </a:rPr>
              <a:t> (accessed: 13</a:t>
            </a:r>
            <a:r>
              <a:rPr lang="en-US" baseline="30000">
                <a:latin typeface="Calibri"/>
                <a:cs typeface="Calibri"/>
              </a:rPr>
              <a:t>th</a:t>
            </a:r>
            <a:r>
              <a:rPr lang="en-US">
                <a:latin typeface="Calibri"/>
                <a:cs typeface="Calibri"/>
              </a:rPr>
              <a:t> May 2022).</a:t>
            </a:r>
          </a:p>
          <a:p>
            <a:endParaRPr lang="en-US">
              <a:latin typeface="Calibri"/>
              <a:cs typeface="Calibri"/>
            </a:endParaRPr>
          </a:p>
          <a:p>
            <a:endParaRPr lang="en-US">
              <a:latin typeface="Calibri"/>
              <a:cs typeface="Calibri"/>
            </a:endParaRPr>
          </a:p>
        </p:txBody>
      </p:sp>
    </p:spTree>
    <p:extLst>
      <p:ext uri="{BB962C8B-B14F-4D97-AF65-F5344CB8AC3E}">
        <p14:creationId xmlns:p14="http://schemas.microsoft.com/office/powerpoint/2010/main" val="17391384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925E5-9A33-34BB-8C8E-96A68A57547E}"/>
              </a:ext>
            </a:extLst>
          </p:cNvPr>
          <p:cNvSpPr>
            <a:spLocks noGrp="1"/>
          </p:cNvSpPr>
          <p:nvPr>
            <p:ph type="title"/>
          </p:nvPr>
        </p:nvSpPr>
        <p:spPr/>
        <p:txBody>
          <a:bodyPr/>
          <a:lstStyle/>
          <a:p>
            <a:r>
              <a:rPr lang="en-GB"/>
              <a:t>References </a:t>
            </a:r>
          </a:p>
        </p:txBody>
      </p:sp>
      <p:sp>
        <p:nvSpPr>
          <p:cNvPr id="5" name="TextBox 4">
            <a:extLst>
              <a:ext uri="{FF2B5EF4-FFF2-40B4-BE49-F238E27FC236}">
                <a16:creationId xmlns:a16="http://schemas.microsoft.com/office/drawing/2014/main" id="{D0FA85D7-719C-67EB-A21F-B3213FA84FAF}"/>
              </a:ext>
            </a:extLst>
          </p:cNvPr>
          <p:cNvSpPr txBox="1"/>
          <p:nvPr/>
        </p:nvSpPr>
        <p:spPr>
          <a:xfrm>
            <a:off x="152401" y="1877684"/>
            <a:ext cx="1188719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cs typeface="Calibri"/>
              </a:rPr>
              <a:t>No author. (No date) </a:t>
            </a:r>
            <a:r>
              <a:rPr lang="en-US" i="1">
                <a:latin typeface="Calibri"/>
                <a:cs typeface="Calibri"/>
              </a:rPr>
              <a:t>Table Saw</a:t>
            </a:r>
            <a:r>
              <a:rPr lang="en-US">
                <a:latin typeface="Calibri"/>
                <a:cs typeface="Calibri"/>
              </a:rPr>
              <a:t>. Available at: </a:t>
            </a:r>
            <a:r>
              <a:rPr lang="en-US">
                <a:latin typeface="Calibri"/>
                <a:cs typeface="Calibri"/>
                <a:hlinkClick r:id="rId2"/>
              </a:rPr>
              <a:t>https://www.machinery4wood.co.uk/Jet-JTS-315SP-M-TABLE-SAW-230V/P36248</a:t>
            </a:r>
            <a:r>
              <a:rPr lang="en-US">
                <a:latin typeface="Calibri"/>
                <a:cs typeface="Calibri"/>
              </a:rPr>
              <a:t> (accessed:13th May 2022). </a:t>
            </a:r>
            <a:endParaRPr lang="en-US">
              <a:ea typeface="+mn-lt"/>
              <a:cs typeface="+mn-lt"/>
            </a:endParaRPr>
          </a:p>
          <a:p>
            <a:r>
              <a:rPr lang="en-US">
                <a:latin typeface="Calibri"/>
                <a:cs typeface="Calibri"/>
              </a:rPr>
              <a:t>No author. (No date) </a:t>
            </a:r>
            <a:r>
              <a:rPr lang="en-US" i="1">
                <a:latin typeface="Calibri"/>
                <a:cs typeface="Calibri"/>
              </a:rPr>
              <a:t>To Kill a Mockingbird tree</a:t>
            </a:r>
            <a:r>
              <a:rPr lang="en-US">
                <a:latin typeface="Calibri"/>
                <a:cs typeface="Calibri"/>
              </a:rPr>
              <a:t>. Available at: </a:t>
            </a:r>
            <a:r>
              <a:rPr lang="en-US">
                <a:latin typeface="Calibri"/>
                <a:cs typeface="Calibri"/>
                <a:hlinkClick r:id="rId3"/>
              </a:rPr>
              <a:t>https://www.pinterest.co.uk/pin/506443920577854063/</a:t>
            </a:r>
            <a:r>
              <a:rPr lang="en-US">
                <a:latin typeface="Calibri"/>
                <a:cs typeface="Calibri"/>
              </a:rPr>
              <a:t> (accessed:17th May 2022).</a:t>
            </a:r>
            <a:endParaRPr lang="en-US">
              <a:latin typeface="The Hand Bold"/>
              <a:cs typeface="Calibri"/>
            </a:endParaRPr>
          </a:p>
          <a:p>
            <a:r>
              <a:rPr lang="en-US" err="1">
                <a:latin typeface="Calibri"/>
                <a:cs typeface="Calibri"/>
              </a:rPr>
              <a:t>Ortiona</a:t>
            </a:r>
            <a:r>
              <a:rPr lang="en-US">
                <a:latin typeface="Calibri"/>
                <a:cs typeface="Calibri"/>
              </a:rPr>
              <a:t>, E. (2019) </a:t>
            </a:r>
            <a:r>
              <a:rPr lang="en-US" i="1">
                <a:latin typeface="Calibri"/>
                <a:cs typeface="Calibri"/>
              </a:rPr>
              <a:t>rotating house</a:t>
            </a:r>
            <a:r>
              <a:rPr lang="en-US">
                <a:latin typeface="Calibri"/>
                <a:cs typeface="Calibri"/>
              </a:rPr>
              <a:t>. Available at: </a:t>
            </a:r>
            <a:r>
              <a:rPr lang="en-US">
                <a:latin typeface="Calibri"/>
                <a:cs typeface="Calibri"/>
                <a:hlinkClick r:id="rId4"/>
              </a:rPr>
              <a:t>https://www.nida.edu.au/news/learning-on-the-revolve</a:t>
            </a:r>
            <a:r>
              <a:rPr lang="en-US">
                <a:latin typeface="Calibri"/>
                <a:cs typeface="Calibri"/>
              </a:rPr>
              <a:t> (accessed:17th May 2022).</a:t>
            </a:r>
            <a:endParaRPr lang="en-US"/>
          </a:p>
          <a:p>
            <a:r>
              <a:rPr lang="en-US">
                <a:latin typeface="Calibri"/>
                <a:cs typeface="Calibri"/>
              </a:rPr>
              <a:t>Reavley, K. (2017) revolving stage. Available at: </a:t>
            </a:r>
            <a:r>
              <a:rPr lang="en-US">
                <a:latin typeface="Calibri"/>
                <a:cs typeface="Calibri"/>
                <a:hlinkClick r:id="rId5"/>
              </a:rPr>
              <a:t>https://grabcad.com/library/revolving-stage-1</a:t>
            </a:r>
            <a:r>
              <a:rPr lang="en-US">
                <a:latin typeface="Calibri"/>
                <a:cs typeface="Calibri"/>
              </a:rPr>
              <a:t> (accessed:17th May 2022).</a:t>
            </a:r>
          </a:p>
          <a:p>
            <a:r>
              <a:rPr lang="en-US">
                <a:latin typeface="Calibri"/>
                <a:cs typeface="Calibri"/>
              </a:rPr>
              <a:t>Teague, B. (no date) </a:t>
            </a:r>
            <a:r>
              <a:rPr lang="en-US" i="1">
                <a:latin typeface="Calibri"/>
                <a:cs typeface="Calibri"/>
              </a:rPr>
              <a:t>how to build a revolve or turntable</a:t>
            </a:r>
            <a:r>
              <a:rPr lang="en-US">
                <a:latin typeface="Calibri"/>
                <a:cs typeface="Calibri"/>
              </a:rPr>
              <a:t>. Available at: </a:t>
            </a:r>
            <a:r>
              <a:rPr lang="en-US">
                <a:latin typeface="Calibri"/>
                <a:cs typeface="Calibri"/>
                <a:hlinkClick r:id="rId6"/>
              </a:rPr>
              <a:t>https://hosting.iar.unicamp.br/lab/luz/ld/Arquitetura%20teatral/Manuais/how_to_build_a_revolve_or_turntable_an_illustred_guide.pdf</a:t>
            </a:r>
            <a:r>
              <a:rPr lang="en-US">
                <a:latin typeface="Calibri"/>
                <a:cs typeface="Calibri"/>
              </a:rPr>
              <a:t> (accessed:17th May 2022).</a:t>
            </a:r>
          </a:p>
          <a:p>
            <a:r>
              <a:rPr lang="en-US">
                <a:latin typeface="Calibri"/>
                <a:cs typeface="Calibri"/>
              </a:rPr>
              <a:t>Teague, B. (no date) </a:t>
            </a:r>
            <a:r>
              <a:rPr lang="en-US" i="1">
                <a:latin typeface="Calibri"/>
                <a:cs typeface="Calibri"/>
              </a:rPr>
              <a:t>how to build theatre stairs</a:t>
            </a:r>
            <a:r>
              <a:rPr lang="en-US">
                <a:latin typeface="Calibri"/>
                <a:cs typeface="Calibri"/>
              </a:rPr>
              <a:t>. Available at: </a:t>
            </a:r>
            <a:r>
              <a:rPr lang="en-US">
                <a:latin typeface="Calibri"/>
                <a:cs typeface="Calibri"/>
                <a:hlinkClick r:id="rId7"/>
              </a:rPr>
              <a:t>https://inspectapedia.com/hazmat/Theatre_Stairs_Teague.pdf</a:t>
            </a:r>
            <a:r>
              <a:rPr lang="en-US">
                <a:latin typeface="Calibri"/>
                <a:cs typeface="Calibri"/>
              </a:rPr>
              <a:t> (accessed:17th May 2022).</a:t>
            </a:r>
          </a:p>
          <a:p>
            <a:r>
              <a:rPr lang="en-US">
                <a:latin typeface="Calibri"/>
                <a:cs typeface="Calibri"/>
              </a:rPr>
              <a:t>Velling, A. (2021) </a:t>
            </a:r>
            <a:r>
              <a:rPr lang="en-US" i="1">
                <a:latin typeface="Calibri"/>
                <a:cs typeface="Calibri"/>
              </a:rPr>
              <a:t>sheet metal</a:t>
            </a:r>
            <a:r>
              <a:rPr lang="en-US">
                <a:latin typeface="Calibri"/>
                <a:cs typeface="Calibri"/>
              </a:rPr>
              <a:t>. Available at: </a:t>
            </a:r>
            <a:r>
              <a:rPr lang="en-US">
                <a:latin typeface="Calibri"/>
                <a:cs typeface="Calibri"/>
                <a:hlinkClick r:id="rId8"/>
              </a:rPr>
              <a:t>https://fractory.com/sheet-metal/</a:t>
            </a:r>
            <a:r>
              <a:rPr lang="en-US">
                <a:latin typeface="Calibri"/>
                <a:cs typeface="Calibri"/>
              </a:rPr>
              <a:t> (accessed:18th May 2022).</a:t>
            </a:r>
          </a:p>
          <a:p>
            <a:endParaRPr lang="en-US">
              <a:latin typeface="Calibri"/>
              <a:cs typeface="Calibri"/>
            </a:endParaRPr>
          </a:p>
        </p:txBody>
      </p:sp>
    </p:spTree>
    <p:extLst>
      <p:ext uri="{BB962C8B-B14F-4D97-AF65-F5344CB8AC3E}">
        <p14:creationId xmlns:p14="http://schemas.microsoft.com/office/powerpoint/2010/main" val="324747231"/>
      </p:ext>
    </p:extLst>
  </p:cSld>
  <p:clrMapOvr>
    <a:masterClrMapping/>
  </p:clrMapOvr>
</p:sld>
</file>

<file path=ppt/theme/theme1.xml><?xml version="1.0" encoding="utf-8"?>
<a:theme xmlns:a="http://schemas.openxmlformats.org/drawingml/2006/main" name="SketchyVTI">
  <a:themeElements>
    <a:clrScheme name="AnalogousFromDarkSeedLeftStep">
      <a:dk1>
        <a:srgbClr val="000000"/>
      </a:dk1>
      <a:lt1>
        <a:srgbClr val="FFFFFF"/>
      </a:lt1>
      <a:dk2>
        <a:srgbClr val="1C2131"/>
      </a:dk2>
      <a:lt2>
        <a:srgbClr val="F0F3F2"/>
      </a:lt2>
      <a:accent1>
        <a:srgbClr val="C84891"/>
      </a:accent1>
      <a:accent2>
        <a:srgbClr val="B636B4"/>
      </a:accent2>
      <a:accent3>
        <a:srgbClr val="9548C8"/>
      </a:accent3>
      <a:accent4>
        <a:srgbClr val="5039B7"/>
      </a:accent4>
      <a:accent5>
        <a:srgbClr val="4866C8"/>
      </a:accent5>
      <a:accent6>
        <a:srgbClr val="3689B6"/>
      </a:accent6>
      <a:hlink>
        <a:srgbClr val="3F48BF"/>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5008</Words>
  <Application>Microsoft Office PowerPoint</Application>
  <PresentationFormat>Widescreen</PresentationFormat>
  <Paragraphs>248</Paragraphs>
  <Slides>36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The Hand Bold</vt:lpstr>
      <vt:lpstr>The Serif Hand Black</vt:lpstr>
      <vt:lpstr>YouTube Sans</vt:lpstr>
      <vt:lpstr>SketchyVTI</vt:lpstr>
      <vt:lpstr>Scenic Construction process workbook </vt:lpstr>
      <vt:lpstr>Objectives </vt:lpstr>
      <vt:lpstr>Rules of the course </vt:lpstr>
      <vt:lpstr>PowerPoint Presentation</vt:lpstr>
      <vt:lpstr>PowerPoint Presentation</vt:lpstr>
      <vt:lpstr>PowerPoint Presentation</vt:lpstr>
      <vt:lpstr>Frames – set  boards</vt:lpstr>
      <vt:lpstr>Set boards - Hollywood</vt:lpstr>
      <vt:lpstr>Set boards - Broadway </vt:lpstr>
      <vt:lpstr>tips</vt:lpstr>
      <vt:lpstr>steps/tread</vt:lpstr>
      <vt:lpstr>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 williams</dc:creator>
  <cp:lastModifiedBy>holly williams</cp:lastModifiedBy>
  <cp:revision>2</cp:revision>
  <dcterms:created xsi:type="dcterms:W3CDTF">2022-02-02T23:41:00Z</dcterms:created>
  <dcterms:modified xsi:type="dcterms:W3CDTF">2022-05-23T14:55:05Z</dcterms:modified>
</cp:coreProperties>
</file>