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56" r:id="rId2"/>
    <p:sldId id="257" r:id="rId3"/>
    <p:sldId id="260" r:id="rId4"/>
    <p:sldId id="259" r:id="rId5"/>
    <p:sldId id="294" r:id="rId6"/>
    <p:sldId id="295" r:id="rId7"/>
    <p:sldId id="320" r:id="rId8"/>
    <p:sldId id="322" r:id="rId9"/>
    <p:sldId id="315" r:id="rId10"/>
    <p:sldId id="316" r:id="rId11"/>
    <p:sldId id="296" r:id="rId12"/>
    <p:sldId id="297" r:id="rId13"/>
    <p:sldId id="321" r:id="rId14"/>
    <p:sldId id="300" r:id="rId15"/>
    <p:sldId id="301" r:id="rId16"/>
    <p:sldId id="302" r:id="rId17"/>
    <p:sldId id="303" r:id="rId18"/>
    <p:sldId id="309" r:id="rId19"/>
    <p:sldId id="310" r:id="rId20"/>
    <p:sldId id="305" r:id="rId21"/>
    <p:sldId id="304" r:id="rId22"/>
    <p:sldId id="311" r:id="rId23"/>
    <p:sldId id="312" r:id="rId24"/>
    <p:sldId id="313" r:id="rId25"/>
    <p:sldId id="314" r:id="rId26"/>
    <p:sldId id="306" r:id="rId27"/>
    <p:sldId id="307" r:id="rId28"/>
    <p:sldId id="317" r:id="rId29"/>
    <p:sldId id="318" r:id="rId30"/>
    <p:sldId id="319" r:id="rId31"/>
    <p:sldId id="258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11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modSld">
      <pc:chgData name="Lara Hopkinson" userId="4c46a3d6-da89-4616-bd45-1b70e49404c2" providerId="ADAL" clId="{7F1F0841-190A-46F8-9915-0C9D4FD90F14}" dt="2026-03-16T12:16:51.003" v="388" actId="478"/>
      <pc:docMkLst>
        <pc:docMk/>
      </pc:docMkLst>
      <pc:sldChg chg="delSp mod">
        <pc:chgData name="Lara Hopkinson" userId="4c46a3d6-da89-4616-bd45-1b70e49404c2" providerId="ADAL" clId="{7F1F0841-190A-46F8-9915-0C9D4FD90F14}" dt="2026-03-16T12:16:51.003" v="388" actId="478"/>
        <pc:sldMkLst>
          <pc:docMk/>
          <pc:sldMk cId="2716057864" sldId="297"/>
        </pc:sldMkLst>
        <pc:spChg chg="del">
          <ac:chgData name="Lara Hopkinson" userId="4c46a3d6-da89-4616-bd45-1b70e49404c2" providerId="ADAL" clId="{7F1F0841-190A-46F8-9915-0C9D4FD90F14}" dt="2026-03-16T12:16:51.003" v="388" actId="478"/>
          <ac:spMkLst>
            <pc:docMk/>
            <pc:sldMk cId="2716057864" sldId="297"/>
            <ac:spMk id="6" creationId="{F475C506-C8F5-F4F6-2C07-D2994D8452CA}"/>
          </ac:spMkLst>
        </pc:spChg>
      </pc:sldChg>
      <pc:sldChg chg="addSp delSp modSp mod">
        <pc:chgData name="Lara Hopkinson" userId="4c46a3d6-da89-4616-bd45-1b70e49404c2" providerId="ADAL" clId="{7F1F0841-190A-46F8-9915-0C9D4FD90F14}" dt="2026-03-16T12:16:35.183" v="387" actId="14100"/>
        <pc:sldMkLst>
          <pc:docMk/>
          <pc:sldMk cId="3910393616" sldId="315"/>
        </pc:sldMkLst>
        <pc:spChg chg="mod">
          <ac:chgData name="Lara Hopkinson" userId="4c46a3d6-da89-4616-bd45-1b70e49404c2" providerId="ADAL" clId="{7F1F0841-190A-46F8-9915-0C9D4FD90F14}" dt="2026-03-16T12:16:23.124" v="382" actId="20577"/>
          <ac:spMkLst>
            <pc:docMk/>
            <pc:sldMk cId="3910393616" sldId="315"/>
            <ac:spMk id="3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6-03-16T12:15:32.694" v="365" actId="20577"/>
          <ac:spMkLst>
            <pc:docMk/>
            <pc:sldMk cId="3910393616" sldId="315"/>
            <ac:spMk id="5" creationId="{00000000-0000-0000-0000-000000000000}"/>
          </ac:spMkLst>
        </pc:spChg>
        <pc:picChg chg="add mod modCrop">
          <ac:chgData name="Lara Hopkinson" userId="4c46a3d6-da89-4616-bd45-1b70e49404c2" providerId="ADAL" clId="{7F1F0841-190A-46F8-9915-0C9D4FD90F14}" dt="2026-03-16T12:16:35.183" v="387" actId="14100"/>
          <ac:picMkLst>
            <pc:docMk/>
            <pc:sldMk cId="3910393616" sldId="315"/>
            <ac:picMk id="4" creationId="{4FAB2E3A-2770-426B-9A7C-8531365C1EE3}"/>
          </ac:picMkLst>
        </pc:picChg>
        <pc:picChg chg="del">
          <ac:chgData name="Lara Hopkinson" userId="4c46a3d6-da89-4616-bd45-1b70e49404c2" providerId="ADAL" clId="{7F1F0841-190A-46F8-9915-0C9D4FD90F14}" dt="2026-03-16T12:15:35.534" v="366" actId="478"/>
          <ac:picMkLst>
            <pc:docMk/>
            <pc:sldMk cId="3910393616" sldId="315"/>
            <ac:picMk id="8" creationId="{3372285D-369E-6EE1-7034-8A034CC6556D}"/>
          </ac:picMkLst>
        </pc:picChg>
      </pc:sldChg>
      <pc:sldChg chg="addSp modSp new mod">
        <pc:chgData name="Lara Hopkinson" userId="4c46a3d6-da89-4616-bd45-1b70e49404c2" providerId="ADAL" clId="{7F1F0841-190A-46F8-9915-0C9D4FD90F14}" dt="2026-03-16T12:12:31.253" v="361" actId="1076"/>
        <pc:sldMkLst>
          <pc:docMk/>
          <pc:sldMk cId="3766720611" sldId="322"/>
        </pc:sldMkLst>
        <pc:spChg chg="mod">
          <ac:chgData name="Lara Hopkinson" userId="4c46a3d6-da89-4616-bd45-1b70e49404c2" providerId="ADAL" clId="{7F1F0841-190A-46F8-9915-0C9D4FD90F14}" dt="2026-03-16T12:03:35.687" v="347" actId="313"/>
          <ac:spMkLst>
            <pc:docMk/>
            <pc:sldMk cId="3766720611" sldId="322"/>
            <ac:spMk id="2" creationId="{CA64F3E7-60B9-1D67-5062-0FDC9654CC06}"/>
          </ac:spMkLst>
        </pc:spChg>
        <pc:spChg chg="mod">
          <ac:chgData name="Lara Hopkinson" userId="4c46a3d6-da89-4616-bd45-1b70e49404c2" providerId="ADAL" clId="{7F1F0841-190A-46F8-9915-0C9D4FD90F14}" dt="2026-03-16T11:58:10.324" v="23" actId="20577"/>
          <ac:spMkLst>
            <pc:docMk/>
            <pc:sldMk cId="3766720611" sldId="322"/>
            <ac:spMk id="3" creationId="{E12596C9-4AF8-452A-5434-B08F49721D6C}"/>
          </ac:spMkLst>
        </pc:spChg>
        <pc:picChg chg="add mod modCrop">
          <ac:chgData name="Lara Hopkinson" userId="4c46a3d6-da89-4616-bd45-1b70e49404c2" providerId="ADAL" clId="{7F1F0841-190A-46F8-9915-0C9D4FD90F14}" dt="2026-03-16T12:12:04.826" v="354" actId="732"/>
          <ac:picMkLst>
            <pc:docMk/>
            <pc:sldMk cId="3766720611" sldId="322"/>
            <ac:picMk id="5" creationId="{8D32EB16-3502-924B-1E89-1E1F87CEB8DD}"/>
          </ac:picMkLst>
        </pc:picChg>
        <pc:picChg chg="add mod modCrop">
          <ac:chgData name="Lara Hopkinson" userId="4c46a3d6-da89-4616-bd45-1b70e49404c2" providerId="ADAL" clId="{7F1F0841-190A-46F8-9915-0C9D4FD90F14}" dt="2026-03-16T12:12:31.253" v="361" actId="1076"/>
          <ac:picMkLst>
            <pc:docMk/>
            <pc:sldMk cId="3766720611" sldId="322"/>
            <ac:picMk id="7" creationId="{D0481CA5-976D-4A94-4A89-6519549A236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2DE8E-B47C-43C7-A449-BCF8968994F9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1EE8D0-0911-4119-A00D-41E37CAD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664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1EE8D0-0911-4119-A00D-41E37CADBFA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368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06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178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9628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0792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1111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38853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92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896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8301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629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531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0541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C3E8B-D2A8-45C1-9A07-1D45A0BA4FF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42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  <p15:guide id="3" pos="1098">
          <p15:clr>
            <a:srgbClr val="F26B43"/>
          </p15:clr>
        </p15:guide>
        <p15:guide id="4" pos="5364">
          <p15:clr>
            <a:srgbClr val="F26B43"/>
          </p15:clr>
        </p15:guide>
        <p15:guide id="5" pos="738">
          <p15:clr>
            <a:srgbClr val="F26B43"/>
          </p15:clr>
        </p15:guide>
        <p15:guide id="6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gs.ac.uk/" TargetMode="External"/><Relationship Id="rId3" Type="http://schemas.openxmlformats.org/officeDocument/2006/relationships/hyperlink" Target="http://www.wales.gov.uk/" TargetMode="External"/><Relationship Id="rId7" Type="http://schemas.openxmlformats.org/officeDocument/2006/relationships/hyperlink" Target="http://www.eiug.org.uk/" TargetMode="External"/><Relationship Id="rId2" Type="http://schemas.openxmlformats.org/officeDocument/2006/relationships/hyperlink" Target="http://www.ie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c.europa.eu/" TargetMode="External"/><Relationship Id="rId5" Type="http://schemas.openxmlformats.org/officeDocument/2006/relationships/hyperlink" Target="http://www.theccc.org.uk/" TargetMode="External"/><Relationship Id="rId4" Type="http://schemas.openxmlformats.org/officeDocument/2006/relationships/hyperlink" Target="http://www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309671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Energy efficiency</a:t>
            </a:r>
          </a:p>
          <a:p>
            <a:pPr lvl="1"/>
            <a:r>
              <a:rPr lang="en-GB" dirty="0"/>
              <a:t>Definitions</a:t>
            </a:r>
          </a:p>
          <a:p>
            <a:pPr lvl="1"/>
            <a:r>
              <a:rPr lang="en-GB" dirty="0"/>
              <a:t>Policy</a:t>
            </a:r>
          </a:p>
          <a:p>
            <a:pPr lvl="1"/>
            <a:r>
              <a:rPr lang="en-GB" dirty="0"/>
              <a:t>Practice (looking at differing sectors)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topic</a:t>
            </a:r>
          </a:p>
        </p:txBody>
      </p:sp>
    </p:spTree>
    <p:extLst>
      <p:ext uri="{BB962C8B-B14F-4D97-AF65-F5344CB8AC3E}">
        <p14:creationId xmlns:p14="http://schemas.microsoft.com/office/powerpoint/2010/main" val="155590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</a:t>
            </a:r>
            <a:r>
              <a:rPr lang="en-GB" i="1" dirty="0"/>
              <a:t>the goal to reduce the amount of energy required to provide products &amp; services</a:t>
            </a:r>
            <a:r>
              <a:rPr lang="en-GB" dirty="0"/>
              <a:t>”</a:t>
            </a:r>
          </a:p>
          <a:p>
            <a:endParaRPr lang="en-GB" dirty="0"/>
          </a:p>
          <a:p>
            <a:r>
              <a:rPr lang="en-GB" i="1" dirty="0"/>
              <a:t>“using less energy to provide the same service” OR</a:t>
            </a:r>
          </a:p>
          <a:p>
            <a:endParaRPr lang="en-GB" i="1" dirty="0"/>
          </a:p>
          <a:p>
            <a:r>
              <a:rPr lang="en-GB" i="1" dirty="0"/>
              <a:t>“using less energy to provide the same level of energy”</a:t>
            </a:r>
          </a:p>
          <a:p>
            <a:endParaRPr lang="en-GB" i="1" dirty="0"/>
          </a:p>
          <a:p>
            <a:r>
              <a:rPr lang="en-GB" i="1" dirty="0"/>
              <a:t>“a way of managing and restraining growth in energy consumption”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definitions…</a:t>
            </a:r>
          </a:p>
        </p:txBody>
      </p:sp>
    </p:spTree>
    <p:extLst>
      <p:ext uri="{BB962C8B-B14F-4D97-AF65-F5344CB8AC3E}">
        <p14:creationId xmlns:p14="http://schemas.microsoft.com/office/powerpoint/2010/main" val="297440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wsa user\AppData\Local\Microsoft\Windows\Temporary Internet Files\Content.IE5\OVFA714F\question-marks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18400" y="1690689"/>
            <a:ext cx="6408610" cy="480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does this mean for us?</a:t>
            </a:r>
          </a:p>
        </p:txBody>
      </p:sp>
    </p:spTree>
    <p:extLst>
      <p:ext uri="{BB962C8B-B14F-4D97-AF65-F5344CB8AC3E}">
        <p14:creationId xmlns:p14="http://schemas.microsoft.com/office/powerpoint/2010/main" val="95771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important in relation to the low carbon agenda?</a:t>
            </a:r>
          </a:p>
        </p:txBody>
      </p:sp>
      <p:pic>
        <p:nvPicPr>
          <p:cNvPr id="4" name="Picture 2" descr="C:\Users\wsa user\AppData\Local\Microsoft\Windows\Temporary Internet Files\Content.IE5\OVFA714F\question-mark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5656" y="1722641"/>
            <a:ext cx="6408712" cy="4802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596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UK – Climate Change Act 2008</a:t>
            </a:r>
          </a:p>
          <a:p>
            <a:pPr lvl="1"/>
            <a:r>
              <a:rPr lang="en-GB" dirty="0"/>
              <a:t>100% reduction in GHG emissions by 2050 (1990 levels)</a:t>
            </a:r>
          </a:p>
          <a:p>
            <a:pPr lvl="1"/>
            <a:endParaRPr lang="en-GB" dirty="0"/>
          </a:p>
          <a:p>
            <a:r>
              <a:rPr lang="en-GB" dirty="0"/>
              <a:t>Wales – Climate Change Strategy</a:t>
            </a:r>
          </a:p>
          <a:p>
            <a:pPr lvl="1"/>
            <a:r>
              <a:rPr lang="en-GB" dirty="0"/>
              <a:t>3% reduction in GHG emissions each year from 2011 (baseline of average emissions 2006-2010)</a:t>
            </a:r>
          </a:p>
          <a:p>
            <a:pPr lvl="1"/>
            <a:endParaRPr lang="en-GB" dirty="0"/>
          </a:p>
          <a:p>
            <a:r>
              <a:rPr lang="en-GB" dirty="0"/>
              <a:t>Paris Agreement 2015</a:t>
            </a:r>
          </a:p>
          <a:p>
            <a:pPr lvl="1"/>
            <a:r>
              <a:rPr lang="en-GB" dirty="0"/>
              <a:t>Reduction in GHG emissions to avoid increased global temperature increases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relation to policy context…</a:t>
            </a:r>
          </a:p>
        </p:txBody>
      </p:sp>
    </p:spTree>
    <p:extLst>
      <p:ext uri="{BB962C8B-B14F-4D97-AF65-F5344CB8AC3E}">
        <p14:creationId xmlns:p14="http://schemas.microsoft.com/office/powerpoint/2010/main" val="4234849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9D4DC81-066C-C90E-35D6-D994E3EEC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Covers energy efficiency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90% homes use fossil-based fuels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⅓ of UK gas use; increases in prices driven annual costs to £2,000+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Many homes &amp; commercial properties are energy inefficient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By 2025, 700,000 homes will be upgraded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By 2050, all buildings will be energy efficient with low carbon heating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DE49D25-57BF-71E6-371D-E46F3B48D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665" y="365126"/>
            <a:ext cx="6967686" cy="1325563"/>
          </a:xfrm>
        </p:spPr>
        <p:txBody>
          <a:bodyPr/>
          <a:lstStyle/>
          <a:p>
            <a:r>
              <a:rPr lang="en-GB" dirty="0"/>
              <a:t>British Energy Security Strategy 2022</a:t>
            </a:r>
          </a:p>
        </p:txBody>
      </p:sp>
    </p:spTree>
    <p:extLst>
      <p:ext uri="{BB962C8B-B14F-4D97-AF65-F5344CB8AC3E}">
        <p14:creationId xmlns:p14="http://schemas.microsoft.com/office/powerpoint/2010/main" val="3978471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A64F3E7-60B9-1D67-5062-0FDC9654C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the Energy &amp; Climate Intelligence Unit (2024):</a:t>
            </a:r>
          </a:p>
          <a:p>
            <a:pPr lvl="1"/>
            <a:r>
              <a:rPr lang="en-GB" dirty="0"/>
              <a:t>Only 3 of 10 key commitments met</a:t>
            </a:r>
          </a:p>
          <a:p>
            <a:pPr lvl="1"/>
            <a:r>
              <a:rPr lang="en-GB" dirty="0"/>
              <a:t>Not on track to insulate 450,000 homes</a:t>
            </a:r>
          </a:p>
          <a:p>
            <a:pPr lvl="1"/>
            <a:r>
              <a:rPr lang="en-GB" dirty="0"/>
              <a:t>Only 2 new offshore windfarms have been agreed</a:t>
            </a:r>
          </a:p>
          <a:p>
            <a:pPr lvl="1"/>
            <a:r>
              <a:rPr lang="en-GB" dirty="0"/>
              <a:t>Delays to Green Heat Market Mechanism (boiler manufacturers)</a:t>
            </a:r>
          </a:p>
          <a:p>
            <a:pPr lvl="1"/>
            <a:r>
              <a:rPr lang="en-GB" dirty="0"/>
              <a:t>New auctions for North Sea oil / gas deemed ‘unnecessary’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12596C9-4AF8-452A-5434-B08F49721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Progress to date?</a:t>
            </a:r>
            <a:endParaRPr lang="en-US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D32EB16-3502-924B-1E89-1E1F87CEB8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01" t="35824" r="5900" b="52364"/>
          <a:stretch>
            <a:fillRect/>
          </a:stretch>
        </p:blipFill>
        <p:spPr>
          <a:xfrm>
            <a:off x="1475656" y="3933056"/>
            <a:ext cx="6336704" cy="720080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0481CA5-976D-4A94-4A89-6519549A23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01" t="57087" r="5900" b="12201"/>
          <a:stretch>
            <a:fillRect/>
          </a:stretch>
        </p:blipFill>
        <p:spPr>
          <a:xfrm>
            <a:off x="1475656" y="4653136"/>
            <a:ext cx="6336704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72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Projected UK emissions 2024-2050 compared with 2023-2050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19895"/>
            <a:ext cx="4473148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The Energy Emissions Projections, UK, 2026</a:t>
            </a:r>
          </a:p>
        </p:txBody>
      </p:sp>
      <p:pic>
        <p:nvPicPr>
          <p:cNvPr id="4" name="Picture 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4FAB2E3A-2770-426B-9A7C-8531365C1E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825" t="31100" r="27950" b="29919"/>
          <a:stretch>
            <a:fillRect/>
          </a:stretch>
        </p:blipFill>
        <p:spPr>
          <a:xfrm>
            <a:off x="1403649" y="1767028"/>
            <a:ext cx="6432054" cy="461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393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2" y="1988840"/>
            <a:ext cx="8337669" cy="372489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for savings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0185"/>
            <a:ext cx="4595810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The Energy Efficiency Strategy, UK, 2012, p14</a:t>
            </a:r>
          </a:p>
        </p:txBody>
      </p:sp>
    </p:spTree>
    <p:extLst>
      <p:ext uri="{BB962C8B-B14F-4D97-AF65-F5344CB8AC3E}">
        <p14:creationId xmlns:p14="http://schemas.microsoft.com/office/powerpoint/2010/main" val="296399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1690689"/>
            <a:ext cx="2352675" cy="19431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 in practice?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0467" y="1690689"/>
            <a:ext cx="2570871" cy="19431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540185"/>
            <a:ext cx="8267584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Sources: Huffington Post / Energy Green Builders / Saving energy at home / </a:t>
            </a:r>
            <a:r>
              <a:rPr lang="en-GB" sz="1600" dirty="0" err="1"/>
              <a:t>Inhabitat</a:t>
            </a:r>
            <a:r>
              <a:rPr lang="en-GB" sz="1600" dirty="0"/>
              <a:t> / FOE Cardiff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6797" y="1675236"/>
            <a:ext cx="1958553" cy="1958553"/>
          </a:xfrm>
          <a:prstGeom prst="rect">
            <a:avLst/>
          </a:prstGeom>
        </p:spPr>
      </p:pic>
      <p:pic>
        <p:nvPicPr>
          <p:cNvPr id="1028" name="Picture 4" descr="Image result for high speed rai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455" y="4004420"/>
            <a:ext cx="3242717" cy="193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62778" y="3986995"/>
            <a:ext cx="2588037" cy="1938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760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Transport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E47E68-E5AD-52D8-6870-84C0F440D817}"/>
              </a:ext>
            </a:extLst>
          </p:cNvPr>
          <p:cNvSpPr txBox="1"/>
          <p:nvPr/>
        </p:nvSpPr>
        <p:spPr>
          <a:xfrm>
            <a:off x="0" y="6519446"/>
            <a:ext cx="4220707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Energy Consumption in the UK, 2023, p6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363806-4D34-2670-F678-0832B16F3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484784"/>
            <a:ext cx="7363258" cy="4692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05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0FD7483-09B0-2236-0A38-ABA1B2D791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15" t="17987" r="22232" b="22390"/>
          <a:stretch/>
        </p:blipFill>
        <p:spPr>
          <a:xfrm>
            <a:off x="230134" y="242920"/>
            <a:ext cx="8676067" cy="6219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57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Eco-driving</a:t>
            </a:r>
          </a:p>
          <a:p>
            <a:r>
              <a:rPr lang="en-GB" dirty="0"/>
              <a:t>Promoting walking &amp; cycling</a:t>
            </a:r>
          </a:p>
          <a:p>
            <a:r>
              <a:rPr lang="en-GB" dirty="0"/>
              <a:t>Investment in rail services</a:t>
            </a:r>
          </a:p>
          <a:p>
            <a:pPr lvl="1"/>
            <a:r>
              <a:rPr lang="en-GB" dirty="0"/>
              <a:t>Including electrification of lines</a:t>
            </a:r>
          </a:p>
          <a:p>
            <a:r>
              <a:rPr lang="en-GB" dirty="0"/>
              <a:t>Eco buses</a:t>
            </a:r>
          </a:p>
          <a:p>
            <a:pPr lvl="1"/>
            <a:r>
              <a:rPr lang="en-GB" dirty="0"/>
              <a:t>Hybrid</a:t>
            </a:r>
          </a:p>
          <a:p>
            <a:pPr lvl="1"/>
            <a:r>
              <a:rPr lang="en-GB" dirty="0"/>
              <a:t>Pure electric</a:t>
            </a:r>
          </a:p>
          <a:p>
            <a:pPr lvl="1"/>
            <a:r>
              <a:rPr lang="en-GB" dirty="0"/>
              <a:t>“Bio bus”</a:t>
            </a:r>
          </a:p>
          <a:p>
            <a:pPr lvl="1"/>
            <a:r>
              <a:rPr lang="en-GB" dirty="0"/>
              <a:t>Biodiesel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measures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5085184"/>
            <a:ext cx="2809875" cy="16287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6555" y="3158331"/>
            <a:ext cx="2705100" cy="16859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555" y="925270"/>
            <a:ext cx="2687050" cy="2012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289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intensity in buildings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8D6F5E-5E04-0C40-7073-D0278D8F2596}"/>
              </a:ext>
            </a:extLst>
          </p:cNvPr>
          <p:cNvSpPr txBox="1"/>
          <p:nvPr/>
        </p:nvSpPr>
        <p:spPr>
          <a:xfrm>
            <a:off x="0" y="6519446"/>
            <a:ext cx="4273606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Energy Consumption in the UK 2023, p10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CF7A01A-6F51-4D50-1601-E2B69DB98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945656"/>
            <a:ext cx="8097672" cy="437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707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Household energy consumption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0185"/>
            <a:ext cx="5621988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Energy Efficiency Trends and Policies in the UK, 2012, p22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407" y="1484785"/>
            <a:ext cx="7943319" cy="4771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916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988840"/>
            <a:ext cx="7989988" cy="372373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Household electricity consumption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0185"/>
            <a:ext cx="5621988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Energy Efficiency Trends and Policies in the UK, 2012, p23</a:t>
            </a:r>
          </a:p>
        </p:txBody>
      </p:sp>
    </p:spTree>
    <p:extLst>
      <p:ext uri="{BB962C8B-B14F-4D97-AF65-F5344CB8AC3E}">
        <p14:creationId xmlns:p14="http://schemas.microsoft.com/office/powerpoint/2010/main" val="319197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Electrical appliance consumption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999" y="2708920"/>
            <a:ext cx="8636001" cy="302736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1743465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Increasing efficiency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1575" y="1960389"/>
            <a:ext cx="7343775" cy="40818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2997534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Heat loss potential (domestic)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1558701"/>
            <a:ext cx="5699923" cy="514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1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Supplier obligations</a:t>
            </a:r>
          </a:p>
          <a:p>
            <a:pPr lvl="1"/>
            <a:r>
              <a:rPr lang="en-GB" dirty="0"/>
              <a:t>Funding of cavity wall, loft and solid wall insulation</a:t>
            </a:r>
          </a:p>
          <a:p>
            <a:r>
              <a:rPr lang="en-GB" dirty="0"/>
              <a:t>Green Deal</a:t>
            </a:r>
          </a:p>
          <a:p>
            <a:pPr lvl="1"/>
            <a:r>
              <a:rPr lang="en-GB" dirty="0"/>
              <a:t>Programme for building refurbishment</a:t>
            </a:r>
          </a:p>
          <a:p>
            <a:pPr lvl="1"/>
            <a:r>
              <a:rPr lang="en-GB" dirty="0"/>
              <a:t>Pay as you save mechanism</a:t>
            </a:r>
          </a:p>
          <a:p>
            <a:r>
              <a:rPr lang="en-GB" dirty="0"/>
              <a:t>Behaviour change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Measures to improve domestic buildings</a:t>
            </a:r>
          </a:p>
        </p:txBody>
      </p:sp>
      <p:pic>
        <p:nvPicPr>
          <p:cNvPr id="2050" name="Picture 2" descr="http://www.energy-uk.org.uk/images/policy_img/2013/eco-we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77072"/>
            <a:ext cx="3600450" cy="24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5898" y="4077072"/>
            <a:ext cx="3242485" cy="242873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40185"/>
            <a:ext cx="2962927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Sources: Energy UK / switch-solar</a:t>
            </a:r>
          </a:p>
        </p:txBody>
      </p:sp>
    </p:spTree>
    <p:extLst>
      <p:ext uri="{BB962C8B-B14F-4D97-AF65-F5344CB8AC3E}">
        <p14:creationId xmlns:p14="http://schemas.microsoft.com/office/powerpoint/2010/main" val="420040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Driven by European Directives / legislation</a:t>
            </a:r>
          </a:p>
          <a:p>
            <a:r>
              <a:rPr lang="en-GB" dirty="0"/>
              <a:t>Minimum energy efficiency standards</a:t>
            </a:r>
          </a:p>
          <a:p>
            <a:pPr lvl="1"/>
            <a:r>
              <a:rPr lang="en-GB" dirty="0"/>
              <a:t>Energy labels</a:t>
            </a:r>
          </a:p>
          <a:p>
            <a:pPr lvl="1"/>
            <a:r>
              <a:rPr lang="en-GB" dirty="0" err="1"/>
              <a:t>Ecodesign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Energy STAR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efficiency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890963"/>
            <a:ext cx="6210300" cy="2286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0185"/>
            <a:ext cx="2717475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European Commission</a:t>
            </a:r>
          </a:p>
        </p:txBody>
      </p:sp>
    </p:spTree>
    <p:extLst>
      <p:ext uri="{BB962C8B-B14F-4D97-AF65-F5344CB8AC3E}">
        <p14:creationId xmlns:p14="http://schemas.microsoft.com/office/powerpoint/2010/main" val="636028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1575" y="1825624"/>
            <a:ext cx="7343775" cy="455570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Dedicated Regulations covering the following appliances:</a:t>
            </a:r>
          </a:p>
          <a:p>
            <a:pPr lvl="1"/>
            <a:r>
              <a:rPr lang="en-GB" dirty="0"/>
              <a:t>Air conditioners</a:t>
            </a:r>
          </a:p>
          <a:p>
            <a:pPr lvl="1"/>
            <a:r>
              <a:rPr lang="en-GB" dirty="0"/>
              <a:t>Domestic ovens and range hoods</a:t>
            </a:r>
          </a:p>
          <a:p>
            <a:pPr lvl="1"/>
            <a:r>
              <a:rPr lang="en-GB" dirty="0"/>
              <a:t>Electrical lamps and luminaires</a:t>
            </a:r>
          </a:p>
          <a:p>
            <a:pPr lvl="1"/>
            <a:r>
              <a:rPr lang="en-GB" dirty="0"/>
              <a:t>Electronic displays including TVs</a:t>
            </a:r>
          </a:p>
          <a:p>
            <a:pPr lvl="1"/>
            <a:r>
              <a:rPr lang="en-GB" dirty="0"/>
              <a:t>Heaters and water heaters</a:t>
            </a:r>
          </a:p>
          <a:p>
            <a:pPr lvl="1"/>
            <a:r>
              <a:rPr lang="en-GB" dirty="0"/>
              <a:t>Household dishwashers</a:t>
            </a:r>
          </a:p>
          <a:p>
            <a:pPr lvl="1"/>
            <a:r>
              <a:rPr lang="en-GB" dirty="0"/>
              <a:t>Household refrigerating appliances</a:t>
            </a:r>
          </a:p>
          <a:p>
            <a:pPr lvl="1"/>
            <a:r>
              <a:rPr lang="en-GB" dirty="0"/>
              <a:t>Household tumble driers</a:t>
            </a:r>
          </a:p>
          <a:p>
            <a:pPr lvl="1"/>
            <a:r>
              <a:rPr lang="en-GB" dirty="0"/>
              <a:t>Household washing machines</a:t>
            </a:r>
          </a:p>
          <a:p>
            <a:pPr lvl="1"/>
            <a:r>
              <a:rPr lang="en-GB" dirty="0"/>
              <a:t>Local space heaters</a:t>
            </a:r>
          </a:p>
          <a:p>
            <a:pPr lvl="1"/>
            <a:r>
              <a:rPr lang="en-GB" dirty="0"/>
              <a:t>Smart phones</a:t>
            </a:r>
          </a:p>
          <a:p>
            <a:pPr lvl="1"/>
            <a:r>
              <a:rPr lang="en-GB" dirty="0"/>
              <a:t>Solid fuel boilers</a:t>
            </a:r>
          </a:p>
          <a:p>
            <a:pPr lvl="1"/>
            <a:r>
              <a:rPr lang="en-GB" dirty="0"/>
              <a:t>Televisions</a:t>
            </a:r>
          </a:p>
          <a:p>
            <a:pPr lvl="1"/>
            <a:r>
              <a:rPr lang="en-GB" dirty="0"/>
              <a:t>Vacuum cleaners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labelling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276872"/>
            <a:ext cx="2161032" cy="43190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6262"/>
            <a:ext cx="2191818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UK Government</a:t>
            </a:r>
          </a:p>
        </p:txBody>
      </p:sp>
    </p:spTree>
    <p:extLst>
      <p:ext uri="{BB962C8B-B14F-4D97-AF65-F5344CB8AC3E}">
        <p14:creationId xmlns:p14="http://schemas.microsoft.com/office/powerpoint/2010/main" val="328539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511" y="1772816"/>
            <a:ext cx="8081839" cy="3816424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Eco-design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0185"/>
            <a:ext cx="1799082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CE Marking</a:t>
            </a:r>
          </a:p>
        </p:txBody>
      </p:sp>
    </p:spTree>
    <p:extLst>
      <p:ext uri="{BB962C8B-B14F-4D97-AF65-F5344CB8AC3E}">
        <p14:creationId xmlns:p14="http://schemas.microsoft.com/office/powerpoint/2010/main" val="98868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690689"/>
            <a:ext cx="5184576" cy="3901393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Star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6540185"/>
            <a:ext cx="1801775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Energy Star</a:t>
            </a:r>
          </a:p>
        </p:txBody>
      </p:sp>
    </p:spTree>
    <p:extLst>
      <p:ext uri="{BB962C8B-B14F-4D97-AF65-F5344CB8AC3E}">
        <p14:creationId xmlns:p14="http://schemas.microsoft.com/office/powerpoint/2010/main" val="161222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9271C7-B01C-1D27-4245-A9B50BD9C129}"/>
              </a:ext>
            </a:extLst>
          </p:cNvPr>
          <p:cNvSpPr txBox="1"/>
          <p:nvPr/>
        </p:nvSpPr>
        <p:spPr>
          <a:xfrm>
            <a:off x="0" y="6519446"/>
            <a:ext cx="4324902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Energy Consumption in the UK, 2023, p12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7046E7-0AC3-9035-1E70-E70CFDBB5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173" y="1525137"/>
            <a:ext cx="8936618" cy="4640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58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Finance &amp; banking</a:t>
            </a:r>
          </a:p>
          <a:p>
            <a:r>
              <a:rPr lang="en-GB" dirty="0"/>
              <a:t>Information Technology </a:t>
            </a:r>
          </a:p>
          <a:p>
            <a:r>
              <a:rPr lang="en-GB" dirty="0"/>
              <a:t>Construction</a:t>
            </a:r>
          </a:p>
          <a:p>
            <a:r>
              <a:rPr lang="en-GB" dirty="0"/>
              <a:t>Oil &amp; gas</a:t>
            </a:r>
          </a:p>
          <a:p>
            <a:r>
              <a:rPr lang="en-GB" dirty="0"/>
              <a:t>Government</a:t>
            </a:r>
          </a:p>
          <a:p>
            <a:r>
              <a:rPr lang="en-GB" dirty="0"/>
              <a:t>Healthcare</a:t>
            </a:r>
          </a:p>
          <a:p>
            <a:r>
              <a:rPr lang="en-GB" dirty="0"/>
              <a:t>Wholesale &amp; retail</a:t>
            </a:r>
          </a:p>
          <a:p>
            <a:r>
              <a:rPr lang="en-GB" dirty="0"/>
              <a:t>Transport &amp; logistics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Manufacturing</a:t>
            </a:r>
          </a:p>
          <a:p>
            <a:pPr lvl="1"/>
            <a:r>
              <a:rPr lang="en-GB" dirty="0"/>
              <a:t>Food &amp; beverages, metal products, chemicals, pharmaceuticals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industries in the UK</a:t>
            </a:r>
          </a:p>
        </p:txBody>
      </p:sp>
    </p:spTree>
    <p:extLst>
      <p:ext uri="{BB962C8B-B14F-4D97-AF65-F5344CB8AC3E}">
        <p14:creationId xmlns:p14="http://schemas.microsoft.com/office/powerpoint/2010/main" val="191673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Steel</a:t>
            </a:r>
          </a:p>
          <a:p>
            <a:r>
              <a:rPr lang="en-GB" dirty="0"/>
              <a:t>Chemicals *</a:t>
            </a:r>
          </a:p>
          <a:p>
            <a:r>
              <a:rPr lang="en-GB" dirty="0"/>
              <a:t>Paper *</a:t>
            </a:r>
          </a:p>
          <a:p>
            <a:r>
              <a:rPr lang="en-GB" dirty="0"/>
              <a:t>Mineral products</a:t>
            </a:r>
          </a:p>
          <a:p>
            <a:r>
              <a:rPr lang="en-GB" dirty="0"/>
              <a:t>Glass</a:t>
            </a:r>
          </a:p>
          <a:p>
            <a:r>
              <a:rPr lang="en-GB" dirty="0"/>
              <a:t>Ceramics</a:t>
            </a:r>
          </a:p>
          <a:p>
            <a:r>
              <a:rPr lang="en-GB" dirty="0"/>
              <a:t>Industrial gases</a:t>
            </a:r>
          </a:p>
          <a:p>
            <a:r>
              <a:rPr lang="en-GB" dirty="0"/>
              <a:t>Food processing *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energy intensive industries</a:t>
            </a:r>
          </a:p>
        </p:txBody>
      </p:sp>
    </p:spTree>
    <p:extLst>
      <p:ext uri="{BB962C8B-B14F-4D97-AF65-F5344CB8AC3E}">
        <p14:creationId xmlns:p14="http://schemas.microsoft.com/office/powerpoint/2010/main" val="2813437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Applied to business customers only</a:t>
            </a:r>
          </a:p>
          <a:p>
            <a:pPr lvl="1"/>
            <a:r>
              <a:rPr lang="en-GB" dirty="0"/>
              <a:t>Reduces social security payments by employers</a:t>
            </a:r>
          </a:p>
          <a:p>
            <a:pPr lvl="1"/>
            <a:r>
              <a:rPr lang="en-GB" dirty="0"/>
              <a:t>Promotes energy efficiency / low carbon technologies</a:t>
            </a:r>
          </a:p>
          <a:p>
            <a:r>
              <a:rPr lang="en-GB" dirty="0"/>
              <a:t>Two rates:</a:t>
            </a:r>
          </a:p>
          <a:p>
            <a:pPr lvl="1"/>
            <a:r>
              <a:rPr lang="en-GB" dirty="0"/>
              <a:t>Main rate</a:t>
            </a:r>
          </a:p>
          <a:p>
            <a:pPr lvl="1"/>
            <a:r>
              <a:rPr lang="en-GB" dirty="0"/>
              <a:t>Carbon Price Support rate</a:t>
            </a:r>
          </a:p>
          <a:p>
            <a:pPr lvl="1"/>
            <a:r>
              <a:rPr lang="en-GB" dirty="0"/>
              <a:t>Also potential to pay a further reduced rate</a:t>
            </a:r>
          </a:p>
          <a:p>
            <a:r>
              <a:rPr lang="en-GB" dirty="0"/>
              <a:t>Some fuels are exempt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Electricity tax: Climate Change Levy</a:t>
            </a:r>
          </a:p>
        </p:txBody>
      </p:sp>
    </p:spTree>
    <p:extLst>
      <p:ext uri="{BB962C8B-B14F-4D97-AF65-F5344CB8AC3E}">
        <p14:creationId xmlns:p14="http://schemas.microsoft.com/office/powerpoint/2010/main" val="259816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3568" y="11138"/>
            <a:ext cx="4248472" cy="1257622"/>
          </a:xfrm>
        </p:spPr>
        <p:txBody>
          <a:bodyPr/>
          <a:lstStyle/>
          <a:p>
            <a:r>
              <a:rPr lang="en-GB" dirty="0"/>
              <a:t>Current rates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18293" y="6521074"/>
            <a:ext cx="5496698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UK Government, CCL: application, rates and exemptions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4CF10A-F822-A8A3-80BD-FBE019E8E2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5" t="28738" r="42913" b="18106"/>
          <a:stretch/>
        </p:blipFill>
        <p:spPr>
          <a:xfrm>
            <a:off x="133262" y="1291829"/>
            <a:ext cx="4824536" cy="32403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8945C8-A0CA-9183-5734-4CF4B07232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13" t="31100" r="35826" b="19288"/>
          <a:stretch/>
        </p:blipFill>
        <p:spPr>
          <a:xfrm>
            <a:off x="3779911" y="3515849"/>
            <a:ext cx="5253705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666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0000"/>
              </a:lnSpc>
            </a:pPr>
            <a:r>
              <a:rPr lang="en-GB" dirty="0"/>
              <a:t>DESNZ (2023) Energy &amp; Emissions Projections 2022 – 2040 </a:t>
            </a:r>
          </a:p>
          <a:p>
            <a:pPr>
              <a:lnSpc>
                <a:spcPct val="110000"/>
              </a:lnSpc>
            </a:pPr>
            <a:r>
              <a:rPr lang="en-GB" dirty="0"/>
              <a:t>Energy Consumption in the UK, 2023</a:t>
            </a:r>
          </a:p>
          <a:p>
            <a:pPr>
              <a:lnSpc>
                <a:spcPct val="100000"/>
              </a:lnSpc>
            </a:pPr>
            <a:r>
              <a:rPr lang="en-GB" dirty="0"/>
              <a:t>International Energy Agency (</a:t>
            </a:r>
            <a:r>
              <a:rPr lang="en-GB" dirty="0">
                <a:hlinkClick r:id="rId2"/>
              </a:rPr>
              <a:t>www.iea.org</a:t>
            </a:r>
            <a:r>
              <a:rPr lang="en-GB" dirty="0"/>
              <a:t>)</a:t>
            </a:r>
          </a:p>
          <a:p>
            <a:pPr>
              <a:lnSpc>
                <a:spcPct val="100000"/>
              </a:lnSpc>
            </a:pPr>
            <a:r>
              <a:rPr lang="en-GB" dirty="0"/>
              <a:t>Welsh Government (</a:t>
            </a:r>
            <a:r>
              <a:rPr lang="en-GB" dirty="0">
                <a:hlinkClick r:id="rId3"/>
              </a:rPr>
              <a:t>www.wales.gov.uk</a:t>
            </a:r>
            <a:r>
              <a:rPr lang="en-GB" dirty="0"/>
              <a:t>)</a:t>
            </a:r>
          </a:p>
          <a:p>
            <a:pPr>
              <a:lnSpc>
                <a:spcPct val="100000"/>
              </a:lnSpc>
            </a:pPr>
            <a:r>
              <a:rPr lang="en-GB" dirty="0"/>
              <a:t>UK Government (</a:t>
            </a:r>
            <a:r>
              <a:rPr lang="en-GB" dirty="0">
                <a:hlinkClick r:id="rId4"/>
              </a:rPr>
              <a:t>www.gov.uk</a:t>
            </a:r>
            <a:r>
              <a:rPr lang="en-GB" dirty="0"/>
              <a:t>) </a:t>
            </a:r>
          </a:p>
          <a:p>
            <a:pPr>
              <a:lnSpc>
                <a:spcPct val="100000"/>
              </a:lnSpc>
            </a:pPr>
            <a:r>
              <a:rPr lang="en-GB" dirty="0"/>
              <a:t>Committee on Climate Change (</a:t>
            </a:r>
            <a:r>
              <a:rPr lang="en-GB" dirty="0">
                <a:hlinkClick r:id="rId5"/>
              </a:rPr>
              <a:t>www.theccc.org.uk</a:t>
            </a:r>
            <a:r>
              <a:rPr lang="en-GB" dirty="0"/>
              <a:t>)</a:t>
            </a:r>
          </a:p>
          <a:p>
            <a:pPr>
              <a:lnSpc>
                <a:spcPct val="100000"/>
              </a:lnSpc>
            </a:pPr>
            <a:r>
              <a:rPr lang="en-GB" dirty="0"/>
              <a:t>European Commission (</a:t>
            </a:r>
            <a:r>
              <a:rPr lang="en-GB" dirty="0">
                <a:hlinkClick r:id="rId6"/>
              </a:rPr>
              <a:t>www.ec.europa.eu</a:t>
            </a:r>
            <a:r>
              <a:rPr lang="en-GB" dirty="0"/>
              <a:t>)</a:t>
            </a:r>
          </a:p>
          <a:p>
            <a:pPr>
              <a:lnSpc>
                <a:spcPct val="100000"/>
              </a:lnSpc>
            </a:pPr>
            <a:r>
              <a:rPr lang="en-GB" dirty="0"/>
              <a:t>Energy Intensive Users Group (</a:t>
            </a:r>
            <a:r>
              <a:rPr lang="en-GB" dirty="0">
                <a:hlinkClick r:id="rId7"/>
              </a:rPr>
              <a:t>www.eiug.org.uk</a:t>
            </a:r>
            <a:r>
              <a:rPr lang="en-GB" dirty="0"/>
              <a:t>)</a:t>
            </a:r>
          </a:p>
          <a:p>
            <a:pPr>
              <a:lnSpc>
                <a:spcPct val="100000"/>
              </a:lnSpc>
            </a:pPr>
            <a:r>
              <a:rPr lang="en-GB" dirty="0"/>
              <a:t>British Geological Survey (</a:t>
            </a:r>
            <a:r>
              <a:rPr lang="en-GB" dirty="0">
                <a:hlinkClick r:id="rId8"/>
              </a:rPr>
              <a:t>www.bgs.ac.uk</a:t>
            </a:r>
            <a:r>
              <a:rPr lang="en-GB" dirty="0"/>
              <a:t>) 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195862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M5X01778 Low carbon policy</Template>
  <TotalTime>0</TotalTime>
  <Words>782</Words>
  <Application>Microsoft Office PowerPoint</Application>
  <PresentationFormat>On-screen Show (4:3)</PresentationFormat>
  <Paragraphs>152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Cambria</vt:lpstr>
      <vt:lpstr>Cloud skipper design template</vt:lpstr>
      <vt:lpstr>Low Carbon Technologies</vt:lpstr>
      <vt:lpstr>Todays topic</vt:lpstr>
      <vt:lpstr>A few definitions…</vt:lpstr>
      <vt:lpstr>What does this mean for us?</vt:lpstr>
      <vt:lpstr>Is it important in relation to the low carbon agenda?</vt:lpstr>
      <vt:lpstr>In relation to policy context…</vt:lpstr>
      <vt:lpstr>British Energy Security Strategy 2022</vt:lpstr>
      <vt:lpstr>Progress to date?</vt:lpstr>
      <vt:lpstr>Projected UK emissions 2024-2050 compared with 2023-2050</vt:lpstr>
      <vt:lpstr>Potential for savings</vt:lpstr>
      <vt:lpstr>What does this mean in practice?</vt:lpstr>
      <vt:lpstr>Transport </vt:lpstr>
      <vt:lpstr>PowerPoint Presentation</vt:lpstr>
      <vt:lpstr>Other measures</vt:lpstr>
      <vt:lpstr>Energy intensity in buildings</vt:lpstr>
      <vt:lpstr>Household energy consumption</vt:lpstr>
      <vt:lpstr>Household electricity consumption</vt:lpstr>
      <vt:lpstr>Electrical appliance consumption</vt:lpstr>
      <vt:lpstr>Increasing efficiency</vt:lpstr>
      <vt:lpstr>Heat loss potential (domestic)</vt:lpstr>
      <vt:lpstr>Measures to improve domestic buildings</vt:lpstr>
      <vt:lpstr>Product efficiency</vt:lpstr>
      <vt:lpstr>Energy labelling</vt:lpstr>
      <vt:lpstr>Eco-design</vt:lpstr>
      <vt:lpstr>Energy Star</vt:lpstr>
      <vt:lpstr>Industry </vt:lpstr>
      <vt:lpstr>Top industries in the UK</vt:lpstr>
      <vt:lpstr>UK energy intensive industries</vt:lpstr>
      <vt:lpstr>Electricity tax: Climate Change Levy</vt:lpstr>
      <vt:lpstr>Current rates</vt:lpstr>
      <vt:lpstr>Useful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Low Carbon Technologies</dc:title>
  <dc:creator>Lara Hopkinson</dc:creator>
  <cp:lastModifiedBy>Lara Hopkinson</cp:lastModifiedBy>
  <cp:revision>58</cp:revision>
  <dcterms:created xsi:type="dcterms:W3CDTF">2017-01-05T15:17:04Z</dcterms:created>
  <dcterms:modified xsi:type="dcterms:W3CDTF">2026-03-16T12:16:53Z</dcterms:modified>
</cp:coreProperties>
</file>