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2B008-5FA4-DAB7-4F95-7888CD46D8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1372DE-FABE-7D51-6531-DB8763FC0A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5274E0-9D17-E8D2-90EB-DF62AFFF4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0044-07D9-4125-ADF8-18A8F0B78B8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BD409-F464-8616-0539-F704C6563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49418-8117-CCCA-E4D9-623AD940E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54539-C128-455F-94CB-471A597FA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618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C4A1F-C29C-EF1E-4046-979867DE6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6F98D-2FAD-6BD6-0859-01536172E6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320D93-3819-56A4-CB46-6388B179F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0044-07D9-4125-ADF8-18A8F0B78B8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3BF78-0AE1-A5AE-490C-3F4DE58DA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2504B-CA38-98A8-44AB-163BA833D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54539-C128-455F-94CB-471A597FA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287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785D2-24F1-0EF9-9347-D6EF34F90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DD0011-5B79-9E56-8B7E-CE325D1917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D3BE4E-0EC3-42CF-F944-1ADB478089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0044-07D9-4125-ADF8-18A8F0B78B8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10AA68-DA97-D63D-F7BC-7D33273D2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5A79BF-4E08-B343-C6B9-C0B466E4E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54539-C128-455F-94CB-471A597FA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67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58A2A-286D-3C53-3430-1F96BEC82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0F533-48DB-B679-CACE-B1C00C28AC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FCAAFA-3BB2-98F1-8B50-D63CE4DEAB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8D76BA-1095-B9CA-1DFD-84F53F211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0044-07D9-4125-ADF8-18A8F0B78B8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76EEC8-9526-77E3-1A89-26E5EDE54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D7E410-AC88-A199-5DC6-283D6B875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54539-C128-455F-94CB-471A597FA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285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79313-B9B3-9C3A-A286-BA29E37E0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3E8835-8BDE-875C-7446-046995DBA0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8CDC74-F0C2-CE96-B48F-80A1542012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DA7767-5CF0-0A09-6A1B-6D36F784F9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50CFC2-ADA1-C886-6A4A-A7E0CEF961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316B77-93AF-8EB7-14BC-B8DCD54BB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0044-07D9-4125-ADF8-18A8F0B78B8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241959-7859-0A7D-AFFD-A20CF0BFB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965B6D-B8AC-9885-9133-214E128F7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54539-C128-455F-94CB-471A597FA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813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D7C8-024D-544A-24ED-4422F67A0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9696E8-D429-552E-1743-C5123AEAC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0044-07D9-4125-ADF8-18A8F0B78B8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E9E138-C4EB-14C5-4E71-B34F0E56D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A8400D-F82A-FC1D-9DCB-1643A5B53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54539-C128-455F-94CB-471A597FA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722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29CB10-7E3D-1D27-3F78-B02FB6CEA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0044-07D9-4125-ADF8-18A8F0B78B8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8071C4-B96D-9FFC-6095-24988489F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E9A323-81D1-0160-D0E7-885795302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54539-C128-455F-94CB-471A597FA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135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5DE1F-DB7B-8CDE-4457-B4E98CEE7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DF864-5BB5-DAEE-E406-721BE657E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9AFE77-84AF-A72C-A7BC-A6A6B0FE60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56B99F-89DF-B971-EED1-F68CC7CF3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0044-07D9-4125-ADF8-18A8F0B78B8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6A08E1-47CF-F2A4-9BAD-0B476880B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94CCE4-2651-D729-7E66-97F1F3DDF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54539-C128-455F-94CB-471A597FA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844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277A1-E99E-B8C5-CECB-EA0C29BCC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24954D-F56A-4C89-0514-ACF28652A3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052FF7-AF04-C165-B84D-A7B7B7D203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E41E6E-6BAC-5DDE-9C32-BBD6E323B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0044-07D9-4125-ADF8-18A8F0B78B8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C42755-F4D4-0890-9365-AAE041F67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92FFDA-9BF3-AEE3-97AB-8A9A0A2D9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54539-C128-455F-94CB-471A597FA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221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68527-A6ED-5D70-C980-C462B29DE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8D0D90-2850-D567-0A7C-ADF4D9483C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8ACBB7-B2BB-3FD2-F632-C72ED8E94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0044-07D9-4125-ADF8-18A8F0B78B8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5DA611-A162-E30C-64C5-B3D683CFF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09E415-3B24-71B1-8B2C-B17A0B584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54539-C128-455F-94CB-471A597FA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116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CD4973-704B-268D-8F3F-D3EADAF6AB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F49B14-8459-920A-E0C9-023E94AFD4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D89A8E-732F-4D06-C61A-97D786FAF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0044-07D9-4125-ADF8-18A8F0B78B8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9FEF94-23E0-E19D-CED7-8EC3B9379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FB78A-1F2C-5B43-4E27-5B16214B2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54539-C128-455F-94CB-471A597FA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364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2349C8-921A-3C73-CE5D-801FE5F14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7315EF-0454-DB67-4F3F-2F17584036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92061-200A-5156-8710-7EB99276DF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5C0044-07D9-4125-ADF8-18A8F0B78B8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8B25EC-5C41-B66C-74CF-4E3E3B6FAD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2DDB4-815F-49A0-41F1-5DC99F5EFB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254539-C128-455F-94CB-471A597FA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55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5E7D1-DAEF-15C7-AEF6-A615746778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193800"/>
            <a:ext cx="9144000" cy="2387600"/>
          </a:xfrm>
        </p:spPr>
        <p:txBody>
          <a:bodyPr/>
          <a:lstStyle/>
          <a:p>
            <a:r>
              <a:rPr lang="en-GB" b="1" u="sng" dirty="0"/>
              <a:t>Japanese Shinto </a:t>
            </a:r>
            <a:r>
              <a:rPr lang="en-US" dirty="0">
                <a:solidFill>
                  <a:srgbClr val="FF0000"/>
                </a:solidFill>
              </a:rPr>
              <a:t>⛩</a:t>
            </a:r>
            <a:endParaRPr lang="en-GB" dirty="0">
              <a:solidFill>
                <a:srgbClr val="FF0000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FE7399D-3B52-023D-4960-01D31A5FA6A4}"/>
              </a:ext>
            </a:extLst>
          </p:cNvPr>
          <p:cNvGrpSpPr/>
          <p:nvPr/>
        </p:nvGrpSpPr>
        <p:grpSpPr>
          <a:xfrm>
            <a:off x="699534" y="4383832"/>
            <a:ext cx="3059837" cy="2322310"/>
            <a:chOff x="1040468" y="1193800"/>
            <a:chExt cx="3682451" cy="2823340"/>
          </a:xfrm>
        </p:grpSpPr>
        <p:pic>
          <p:nvPicPr>
            <p:cNvPr id="5" name="Picture 4" descr="fff ">
              <a:extLst>
                <a:ext uri="{FF2B5EF4-FFF2-40B4-BE49-F238E27FC236}">
                  <a16:creationId xmlns:a16="http://schemas.microsoft.com/office/drawing/2014/main" id="{3401FC8D-DBB9-1976-923F-D55940CEE4F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0468" y="1193800"/>
              <a:ext cx="3682451" cy="245400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74D6FB8-DDF1-714F-0C8E-DC0FA3D1E010}"/>
                </a:ext>
              </a:extLst>
            </p:cNvPr>
            <p:cNvSpPr txBox="1"/>
            <p:nvPr/>
          </p:nvSpPr>
          <p:spPr>
            <a:xfrm>
              <a:off x="1040468" y="3647808"/>
              <a:ext cx="3682451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i="1" dirty="0"/>
                <a:t>Miko</a:t>
              </a:r>
              <a:r>
                <a:rPr lang="en-GB" dirty="0"/>
                <a:t> performing a </a:t>
              </a:r>
              <a:r>
                <a:rPr lang="en-GB" i="1" dirty="0"/>
                <a:t>kagura</a:t>
              </a:r>
              <a:r>
                <a:rPr lang="en-GB" dirty="0"/>
                <a:t> 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31A7FD44-38F3-67E9-EB93-3C193AF60CC1}"/>
              </a:ext>
            </a:extLst>
          </p:cNvPr>
          <p:cNvSpPr txBox="1"/>
          <p:nvPr/>
        </p:nvSpPr>
        <p:spPr>
          <a:xfrm>
            <a:off x="8952700" y="1314958"/>
            <a:ext cx="2539766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Kami: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spirits residing in natural objects, deities and people. B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oth malevolent and benevolent.</a:t>
            </a:r>
            <a:endParaRPr lang="en-GB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74412D3-3EC2-6770-64A5-1EC8802A365D}"/>
              </a:ext>
            </a:extLst>
          </p:cNvPr>
          <p:cNvGrpSpPr/>
          <p:nvPr/>
        </p:nvGrpSpPr>
        <p:grpSpPr>
          <a:xfrm>
            <a:off x="4780250" y="1338266"/>
            <a:ext cx="3151571" cy="5367876"/>
            <a:chOff x="7979545" y="676275"/>
            <a:chExt cx="2400490" cy="5252269"/>
          </a:xfrm>
        </p:grpSpPr>
        <p:pic>
          <p:nvPicPr>
            <p:cNvPr id="9" name="Picture 8" descr="A picture containing text, doll&#10;&#10;Description automatically generated">
              <a:extLst>
                <a:ext uri="{FF2B5EF4-FFF2-40B4-BE49-F238E27FC236}">
                  <a16:creationId xmlns:a16="http://schemas.microsoft.com/office/drawing/2014/main" id="{A392B196-5687-8521-6C7E-5D383E4B864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79546" y="676275"/>
              <a:ext cx="2400489" cy="460593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CAC7AFF-6FD3-8DE1-D942-1ADFBE91FA88}"/>
                </a:ext>
              </a:extLst>
            </p:cNvPr>
            <p:cNvSpPr txBox="1"/>
            <p:nvPr/>
          </p:nvSpPr>
          <p:spPr>
            <a:xfrm>
              <a:off x="7979545" y="5282213"/>
              <a:ext cx="2400489" cy="646331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Amaterasu emerges from the cave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670DFFB-F8B9-4A7D-6F9B-516CBEB7641D}"/>
              </a:ext>
            </a:extLst>
          </p:cNvPr>
          <p:cNvGrpSpPr/>
          <p:nvPr/>
        </p:nvGrpSpPr>
        <p:grpSpPr>
          <a:xfrm>
            <a:off x="8952700" y="2913444"/>
            <a:ext cx="2539766" cy="3792698"/>
            <a:chOff x="7459767" y="1153669"/>
            <a:chExt cx="2513861" cy="3618987"/>
          </a:xfrm>
        </p:grpSpPr>
        <p:pic>
          <p:nvPicPr>
            <p:cNvPr id="15" name="Picture 14" descr="A person sitting in a chair&#10;&#10;Description automatically generated with medium confidence">
              <a:extLst>
                <a:ext uri="{FF2B5EF4-FFF2-40B4-BE49-F238E27FC236}">
                  <a16:creationId xmlns:a16="http://schemas.microsoft.com/office/drawing/2014/main" id="{ACD1C0E3-0595-07A3-A95C-3EAEAB88B91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59767" y="1153669"/>
              <a:ext cx="2513861" cy="3242881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7576826-DB53-9514-EB9B-432D39FD3BBF}"/>
                </a:ext>
              </a:extLst>
            </p:cNvPr>
            <p:cNvSpPr txBox="1"/>
            <p:nvPr/>
          </p:nvSpPr>
          <p:spPr>
            <a:xfrm>
              <a:off x="7459767" y="4403324"/>
              <a:ext cx="2513861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Emperor Meiji, 1873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291F17D-EE17-F561-0E24-F76A761E6DD3}"/>
              </a:ext>
            </a:extLst>
          </p:cNvPr>
          <p:cNvGrpSpPr/>
          <p:nvPr/>
        </p:nvGrpSpPr>
        <p:grpSpPr>
          <a:xfrm>
            <a:off x="699533" y="1306408"/>
            <a:ext cx="3059838" cy="2964815"/>
            <a:chOff x="699533" y="1058501"/>
            <a:chExt cx="3059838" cy="2964815"/>
          </a:xfrm>
        </p:grpSpPr>
        <p:pic>
          <p:nvPicPr>
            <p:cNvPr id="22" name="Picture 21" descr="A picture containing water, outdoor, sky, boat&#10;&#10;Description automatically generated">
              <a:extLst>
                <a:ext uri="{FF2B5EF4-FFF2-40B4-BE49-F238E27FC236}">
                  <a16:creationId xmlns:a16="http://schemas.microsoft.com/office/drawing/2014/main" id="{261A4D73-0101-932C-9FAB-2FFDC197487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9534" y="1058501"/>
              <a:ext cx="3059837" cy="204148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</p:pic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6C5FD13B-282A-D3D5-D831-5D6274598708}"/>
                </a:ext>
              </a:extLst>
            </p:cNvPr>
            <p:cNvSpPr txBox="1">
              <a:spLocks/>
            </p:cNvSpPr>
            <p:nvPr/>
          </p:nvSpPr>
          <p:spPr>
            <a:xfrm>
              <a:off x="699533" y="3099986"/>
              <a:ext cx="3059837" cy="92333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A </a:t>
              </a:r>
              <a:r>
                <a:rPr lang="en-GB" i="1" dirty="0"/>
                <a:t>Torii </a:t>
              </a:r>
              <a:r>
                <a:rPr lang="en-GB" dirty="0"/>
                <a:t>gate. An iconic Shinto symbol that marks the entrance to shrines</a:t>
              </a:r>
              <a:endParaRPr lang="en-GB" i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2774901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15552-BAE0-E0CE-2D94-9F7689CD7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677880"/>
          </a:xfrm>
        </p:spPr>
        <p:txBody>
          <a:bodyPr>
            <a:normAutofit/>
          </a:bodyPr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2DA4D-0966-FB35-A998-FE9A7146F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575" y="1677880"/>
            <a:ext cx="11585359" cy="51046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/>
              <a:t>Images Used:</a:t>
            </a:r>
          </a:p>
          <a:p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Meow, Jordy,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The Torii Gate At Itsukushima Shrine On The Island Of Itsukushima (Popularly Known As </a:t>
            </a:r>
            <a:r>
              <a:rPr lang="en-US" sz="1200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Miyajima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) In Hiroshima Prefecture, Japan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2012 &lt;https://commons.wikimedia.org/wiki/File:Itsukushima_Gate.jpg&gt; [Accessed 22 May 2022]</a:t>
            </a:r>
          </a:p>
          <a:p>
            <a:r>
              <a:rPr lang="en-GB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Mikomai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 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Urayasu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No Mai (</a:t>
            </a:r>
            <a:r>
              <a:rPr lang="ja-JP" alt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浦安の舞</a:t>
            </a:r>
            <a:r>
              <a:rPr lang="en-US" altLang="ja-JP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) 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Is A Type Of Kagura (Sacred Music And Dancing Performed At Shrines) (Miko-Mai Is Female Shinto Dance That The Young Girls Each Carry A Small Baton With Bells).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2001 &lt;https://commons.wikimedia.org/wiki/File:Urayasu-no-Mai-Kagura.jpg&gt; [Accessed 23 May 2022]</a:t>
            </a:r>
          </a:p>
          <a:p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Kunisada, Utagawa,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Japanese Sun Goddess Amaterasu Emerging From A Cave. (This Is A Part Of The Full Artwork).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1856 &lt;https://commons.wikimedia.org/wiki/File:Amaterasu_cave_crop.jpg&gt; [Accessed 23 May 2022]</a:t>
            </a:r>
          </a:p>
          <a:p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Kuichi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Uchida,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Mutsuhito The Meiji Emperor 1873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1873 &lt;https://commons.wikimedia.org/wiki/File:Mutsuhito-Emperor-Meiji-1873.png&gt; [Accessed 23 May 2022]</a:t>
            </a:r>
          </a:p>
          <a:p>
            <a:pPr marL="0" indent="0">
              <a:buNone/>
            </a:pPr>
            <a:r>
              <a:rPr lang="en-US" sz="1200" dirty="0">
                <a:solidFill>
                  <a:srgbClr val="000000"/>
                </a:solidFill>
                <a:latin typeface="Open Sans" panose="020B0606030504020204" pitchFamily="34" charset="0"/>
              </a:rPr>
              <a:t>Bibliography:</a:t>
            </a:r>
            <a:endParaRPr lang="en-US" sz="1200" dirty="0"/>
          </a:p>
          <a:p>
            <a:r>
              <a:rPr lang="en-US" sz="1200" dirty="0"/>
              <a:t>Breen, John., and Mark. </a:t>
            </a:r>
            <a:r>
              <a:rPr lang="en-US" sz="1200" dirty="0" err="1"/>
              <a:t>Teeuwen</a:t>
            </a:r>
            <a:r>
              <a:rPr lang="en-US" sz="1200" dirty="0"/>
              <a:t>, </a:t>
            </a:r>
            <a:r>
              <a:rPr lang="en-US" sz="1200" i="1" dirty="0"/>
              <a:t>Shinto in History : Ways of the Kami </a:t>
            </a:r>
            <a:r>
              <a:rPr lang="en-US" sz="1200" dirty="0"/>
              <a:t>(Richmond: Curzon, 1999)</a:t>
            </a:r>
          </a:p>
          <a:p>
            <a:r>
              <a:rPr lang="en-US" sz="1200" dirty="0"/>
              <a:t>  </a:t>
            </a:r>
            <a:r>
              <a:rPr lang="en-US" sz="1200" dirty="0" err="1"/>
              <a:t>Creemers</a:t>
            </a:r>
            <a:r>
              <a:rPr lang="en-US" sz="1200" dirty="0"/>
              <a:t>, </a:t>
            </a:r>
            <a:r>
              <a:rPr lang="en-US" sz="1200" dirty="0" err="1"/>
              <a:t>Wilhelmus</a:t>
            </a:r>
            <a:r>
              <a:rPr lang="en-US" sz="1200" dirty="0"/>
              <a:t> H. M., </a:t>
            </a:r>
            <a:r>
              <a:rPr lang="en-US" sz="1200" i="1" dirty="0"/>
              <a:t>Shrine Shinto after World War II</a:t>
            </a:r>
            <a:r>
              <a:rPr lang="en-US" sz="1200" dirty="0"/>
              <a:t>. (Leiden: E.J. Brill, 1968)</a:t>
            </a:r>
          </a:p>
          <a:p>
            <a:r>
              <a:rPr lang="en-US" sz="1200" dirty="0"/>
              <a:t>  Hartz, Paula., </a:t>
            </a:r>
            <a:r>
              <a:rPr lang="en-US" sz="1200" i="1" dirty="0"/>
              <a:t>Shinto</a:t>
            </a:r>
            <a:r>
              <a:rPr lang="en-US" sz="1200" dirty="0"/>
              <a:t>, 3rd ed. (New York: Chelsea House, 2009)</a:t>
            </a:r>
          </a:p>
          <a:p>
            <a:r>
              <a:rPr lang="en-US" sz="1200" dirty="0"/>
              <a:t>  Ono, </a:t>
            </a:r>
            <a:r>
              <a:rPr lang="en-US" sz="1200" dirty="0" err="1"/>
              <a:t>Sokyo</a:t>
            </a:r>
            <a:r>
              <a:rPr lang="en-US" sz="1200" dirty="0"/>
              <a:t>., </a:t>
            </a:r>
            <a:r>
              <a:rPr lang="en-US" sz="1200" i="1" dirty="0"/>
              <a:t>Shinto : the Kami Way</a:t>
            </a:r>
            <a:r>
              <a:rPr lang="en-US" sz="1200" dirty="0"/>
              <a:t>. (Rutland, Vermont: Tuttle, 1962)</a:t>
            </a:r>
          </a:p>
          <a:p>
            <a:r>
              <a:rPr lang="en-US" sz="1200" dirty="0"/>
              <a:t>  </a:t>
            </a:r>
            <a:r>
              <a:rPr lang="en-US" sz="1200" dirty="0" err="1"/>
              <a:t>Yusa</a:t>
            </a:r>
            <a:r>
              <a:rPr lang="en-US" sz="1200" dirty="0"/>
              <a:t>, Michiko., and Ninian - Smart, Japanese Religions (London: Routledge, 2001)</a:t>
            </a:r>
          </a:p>
          <a:p>
            <a:endParaRPr lang="en-US" sz="1050" dirty="0"/>
          </a:p>
          <a:p>
            <a:endParaRPr lang="en-US" sz="1050" dirty="0"/>
          </a:p>
          <a:p>
            <a:pPr marL="0" indent="0">
              <a:buNone/>
            </a:pP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41655556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</TotalTime>
  <Words>367</Words>
  <Application>Microsoft Office PowerPoint</Application>
  <PresentationFormat>Widescreen</PresentationFormat>
  <Paragraphs>19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Open Sans</vt:lpstr>
      <vt:lpstr>Office Theme</vt:lpstr>
      <vt:lpstr>Japanese Shinto ⛩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Japanese Shinto ⛩</dc:title>
  <dc:creator>Felix Whiteley-Bristow</dc:creator>
  <cp:lastModifiedBy>Felix Whiteley-Bristow</cp:lastModifiedBy>
  <cp:revision>6</cp:revision>
  <dcterms:created xsi:type="dcterms:W3CDTF">2022-05-23T02:00:50Z</dcterms:created>
  <dcterms:modified xsi:type="dcterms:W3CDTF">2022-05-23T03:09:23Z</dcterms:modified>
</cp:coreProperties>
</file>