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Proxima Nova"/>
      <p:regular r:id="rId18"/>
      <p:bold r:id="rId19"/>
      <p:italic r:id="rId20"/>
      <p:boldItalic r:id="rId21"/>
    </p:embeddedFont>
    <p:embeddedFont>
      <p:font typeface="Alfa Slab One"/>
      <p:regular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ProximaNova-italic.fntdata"/><Relationship Id="rId11" Type="http://schemas.openxmlformats.org/officeDocument/2006/relationships/slide" Target="slides/slide6.xml"/><Relationship Id="rId22" Type="http://schemas.openxmlformats.org/officeDocument/2006/relationships/font" Target="fonts/AlfaSlabOne-regular.fntdata"/><Relationship Id="rId10" Type="http://schemas.openxmlformats.org/officeDocument/2006/relationships/slide" Target="slides/slide5.xml"/><Relationship Id="rId21" Type="http://schemas.openxmlformats.org/officeDocument/2006/relationships/font" Target="fonts/ProximaNova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ProximaNova-bold.fntdata"/><Relationship Id="rId6" Type="http://schemas.openxmlformats.org/officeDocument/2006/relationships/slide" Target="slides/slide1.xml"/><Relationship Id="rId18" Type="http://schemas.openxmlformats.org/officeDocument/2006/relationships/font" Target="fonts/ProximaNova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h223af982e145148d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h223af982e145148d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No specialised </a:t>
            </a:r>
            <a:r>
              <a:rPr lang="en-GB"/>
              <a:t>institutions</a:t>
            </a:r>
            <a:r>
              <a:rPr lang="en-GB"/>
              <a:t> </a:t>
            </a:r>
            <a:r>
              <a:rPr lang="en-GB"/>
              <a:t>for</a:t>
            </a:r>
            <a:r>
              <a:rPr lang="en-GB"/>
              <a:t> teacher voice pedagogy or voice teaching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Personal struggles, curiosity &amp; module 5 artifact - how teacher learn what they learn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To fill the gap in existing literature especially from this asian region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h223af982e145148d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h223af982e145148d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In India, higher educational structure are available for Indian classical music but not for western music. 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Constraints - fee, affluent middle class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h223af982e145148d_0_8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h223af982e145148d_0_8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Pedagogic layout in India - exam-driven. Exams are the primary mode of learning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No study - gap - closest is </a:t>
            </a:r>
            <a:r>
              <a:rPr lang="en-GB">
                <a:solidFill>
                  <a:schemeClr val="dk1"/>
                </a:solidFill>
                <a:highlight>
                  <a:srgbClr val="FFFFFF"/>
                </a:highlight>
              </a:rPr>
              <a:t>Dumlavwalla</a:t>
            </a:r>
            <a:r>
              <a:rPr lang="en-GB">
                <a:solidFill>
                  <a:schemeClr val="dk1"/>
                </a:solidFill>
                <a:highlight>
                  <a:srgbClr val="FFFFFF"/>
                </a:highlight>
              </a:rPr>
              <a:t> (2019) comparative study of piano teachers in India and Philippines, on </a:t>
            </a:r>
            <a:r>
              <a:rPr lang="en-GB">
                <a:solidFill>
                  <a:schemeClr val="dk1"/>
                </a:solidFill>
                <a:highlight>
                  <a:srgbClr val="FFFFFF"/>
                </a:highlight>
              </a:rPr>
              <a:t>professional</a:t>
            </a:r>
            <a:r>
              <a:rPr lang="en-GB">
                <a:solidFill>
                  <a:schemeClr val="dk1"/>
                </a:solidFill>
                <a:highlight>
                  <a:srgbClr val="FFFFFF"/>
                </a:highlight>
              </a:rPr>
              <a:t> development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h223af982e145148d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h223af982e145148d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What you did and why?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Participant information, procedure followed, ethical concerns mitigation, data analysis methods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What justifications do you have for choosing the methodology and data collection methods you have engaged with?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h50fb668a4452d28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h50fb668a4452d28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h223af982e145148d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h223af982e145148d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Mixed methods - to capture both qual &amp; quant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/>
              <a:t>Participant information, procedure followed, ethical concerns mitigation, data analysis methods</a:t>
            </a:r>
            <a:endParaRPr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What justifications do you have for choosing the methodology and data collection methods you have engaged with?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h223af982e145148d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h223af982e145148d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were the findings - qual and quant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rgbClr val="666666"/>
                </a:solidFill>
                <a:latin typeface="Proxima Nova"/>
                <a:ea typeface="Proxima Nova"/>
                <a:cs typeface="Proxima Nova"/>
                <a:sym typeface="Proxima Nova"/>
              </a:rPr>
              <a:t>N = 25; 15 females, 6 males and 1 unidentified.</a:t>
            </a:r>
            <a:endParaRPr sz="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h50fb668a4452d282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h50fb668a4452d282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h223af982e145148d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h223af982e145148d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What did your data analysis reveal?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How the results contribute to the expansion of knowledge in your field.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Pitfall of Mentor based learning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rPr lang="en-GB">
                <a:solidFill>
                  <a:schemeClr val="dk1"/>
                </a:solidFill>
              </a:rPr>
              <a:t>VPCK - need for current college to incorporate vocal pedagogy into their courses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AutoNum type="arabicPeriod"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h223af982e145148d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h223af982e145148d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could be done differently?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can results be further explored?</a:t>
            </a:r>
            <a:endParaRPr/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100"/>
              <a:buFont typeface="Proxima Nova"/>
              <a:buAutoNum type="arabicPeriod"/>
            </a:pPr>
            <a:r>
              <a:rPr lang="en-GB">
                <a:solidFill>
                  <a:srgbClr val="666666"/>
                </a:solidFill>
                <a:latin typeface="Proxima Nova"/>
                <a:ea typeface="Proxima Nova"/>
                <a:cs typeface="Proxima Nova"/>
                <a:sym typeface="Proxima Nova"/>
              </a:rPr>
              <a:t>implies that there is high reliance on information from these platforms. </a:t>
            </a:r>
            <a:endParaRPr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100"/>
              <a:buFont typeface="Proxima Nova"/>
              <a:buAutoNum type="arabicPeriod"/>
            </a:pPr>
            <a:r>
              <a:rPr lang="en-GB">
                <a:solidFill>
                  <a:srgbClr val="666666"/>
                </a:solidFill>
                <a:latin typeface="Proxima Nova"/>
                <a:ea typeface="Proxima Nova"/>
                <a:cs typeface="Proxima Nova"/>
                <a:sym typeface="Proxima Nova"/>
              </a:rPr>
              <a:t>to train young teachers.</a:t>
            </a:r>
            <a:endParaRPr>
              <a:solidFill>
                <a:srgbClr val="666666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100"/>
              <a:buFont typeface="Proxima Nova"/>
              <a:buAutoNum type="arabicPeriod"/>
            </a:pPr>
            <a:r>
              <a:rPr lang="en-GB">
                <a:solidFill>
                  <a:srgbClr val="666666"/>
                </a:solidFill>
                <a:latin typeface="Proxima Nova"/>
                <a:ea typeface="Proxima Nova"/>
                <a:cs typeface="Proxima Nova"/>
                <a:sym typeface="Proxima Nova"/>
              </a:rPr>
              <a:t>- to offer CME courses in India.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h223af982e145148d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h223af982e145148d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4278300" y="2751163"/>
            <a:ext cx="5874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595975"/>
            <a:ext cx="8520600" cy="1957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3165823"/>
            <a:ext cx="8520600" cy="73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311700" y="2480550"/>
            <a:ext cx="8114400" cy="2445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800"/>
              <a:buNone/>
              <a:defRPr sz="6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311700" y="6318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1" name="Google Shape;31;p7"/>
          <p:cNvSpPr txBox="1"/>
          <p:nvPr>
            <p:ph idx="1" type="body"/>
          </p:nvPr>
        </p:nvSpPr>
        <p:spPr>
          <a:xfrm>
            <a:off x="311700" y="1490875"/>
            <a:ext cx="2808000" cy="30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title"/>
          </p:nvPr>
        </p:nvSpPr>
        <p:spPr>
          <a:xfrm>
            <a:off x="490250" y="526350"/>
            <a:ext cx="5683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9"/>
          <p:cNvSpPr/>
          <p:nvPr/>
        </p:nvSpPr>
        <p:spPr>
          <a:xfrm>
            <a:off x="4572000" y="10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8" name="Google Shape;3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9"/>
          <p:cNvSpPr txBox="1"/>
          <p:nvPr>
            <p:ph type="title"/>
          </p:nvPr>
        </p:nvSpPr>
        <p:spPr>
          <a:xfrm>
            <a:off x="265500" y="1375599"/>
            <a:ext cx="4045200" cy="1551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0" name="Google Shape;40;p9"/>
          <p:cNvSpPr txBox="1"/>
          <p:nvPr>
            <p:ph idx="1" type="subTitle"/>
          </p:nvPr>
        </p:nvSpPr>
        <p:spPr>
          <a:xfrm>
            <a:off x="265500" y="2981125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idx="1" type="body"/>
          </p:nvPr>
        </p:nvSpPr>
        <p:spPr>
          <a:xfrm>
            <a:off x="319500" y="4233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lfa Slab One"/>
              <a:buNone/>
              <a:defRPr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1pPr>
          </a:lstStyle>
          <a:p/>
        </p:txBody>
      </p:sp>
      <p:sp>
        <p:nvSpPr>
          <p:cNvPr id="45" name="Google Shape;45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/>
          <p:nvPr>
            <p:ph hasCustomPrompt="1" type="title"/>
          </p:nvPr>
        </p:nvSpPr>
        <p:spPr>
          <a:xfrm>
            <a:off x="311700" y="1167925"/>
            <a:ext cx="8520600" cy="198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0"/>
              <a:buNone/>
              <a:defRPr sz="11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322425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ameday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000"/>
              <a:buFont typeface="Alfa Slab One"/>
              <a:buNone/>
              <a:defRPr sz="3000">
                <a:solidFill>
                  <a:schemeClr val="accent3"/>
                </a:solidFill>
                <a:latin typeface="Alfa Slab One"/>
                <a:ea typeface="Alfa Slab One"/>
                <a:cs typeface="Alfa Slab One"/>
                <a:sym typeface="Alfa Slab One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roxima Nova"/>
              <a:buChar char="●"/>
              <a:defRPr sz="18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○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■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●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○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■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●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○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roxima Nova"/>
              <a:buChar char="■"/>
              <a:defRPr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b.ed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11700" y="997813"/>
            <a:ext cx="8520600" cy="2528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378">
                <a:highlight>
                  <a:srgbClr val="FFFFFF"/>
                </a:highlight>
              </a:rPr>
              <a:t>Western vocal teachers in India: their educational pathways, beliefs about qualification and professional development</a:t>
            </a:r>
            <a:endParaRPr sz="1878">
              <a:highlight>
                <a:srgbClr val="FFFFFF"/>
              </a:highlight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highlight>
                  <a:srgbClr val="FFFFFF"/>
                </a:highlight>
              </a:rPr>
              <a:t>			</a:t>
            </a:r>
            <a:endParaRPr/>
          </a:p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311700" y="39478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Student ID: 2320705</a:t>
            </a:r>
            <a:endParaRPr/>
          </a:p>
        </p:txBody>
      </p:sp>
      <p:sp>
        <p:nvSpPr>
          <p:cNvPr id="58" name="Google Shape;58;p13"/>
          <p:cNvSpPr txBox="1"/>
          <p:nvPr>
            <p:ph idx="1" type="subTitle"/>
          </p:nvPr>
        </p:nvSpPr>
        <p:spPr>
          <a:xfrm>
            <a:off x="385275" y="2052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MODULE 6</a:t>
            </a:r>
            <a:endParaRPr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64" name="Google Shape;64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000"/>
              <a:buAutoNum type="arabicPeriod"/>
            </a:pPr>
            <a:r>
              <a:rPr lang="en-GB" sz="2000">
                <a:solidFill>
                  <a:srgbClr val="434343"/>
                </a:solidFill>
              </a:rPr>
              <a:t>Background of western music education in India</a:t>
            </a:r>
            <a:endParaRPr sz="2000">
              <a:solidFill>
                <a:srgbClr val="434343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434343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rgbClr val="434343"/>
              </a:buClr>
              <a:buSzPts val="2000"/>
              <a:buAutoNum type="arabicPeriod"/>
            </a:pPr>
            <a:r>
              <a:rPr lang="en-GB" sz="2000">
                <a:solidFill>
                  <a:srgbClr val="434343"/>
                </a:solidFill>
              </a:rPr>
              <a:t>Personal story</a:t>
            </a:r>
            <a:endParaRPr sz="2000">
              <a:solidFill>
                <a:srgbClr val="434343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434343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rgbClr val="434343"/>
              </a:buClr>
              <a:buSzPts val="2000"/>
              <a:buAutoNum type="arabicPeriod"/>
            </a:pPr>
            <a:r>
              <a:rPr lang="en-GB" sz="2000">
                <a:solidFill>
                  <a:srgbClr val="434343"/>
                </a:solidFill>
              </a:rPr>
              <a:t>Lack of </a:t>
            </a:r>
            <a:r>
              <a:rPr lang="en-GB" sz="2000">
                <a:solidFill>
                  <a:srgbClr val="434343"/>
                </a:solidFill>
              </a:rPr>
              <a:t>available</a:t>
            </a:r>
            <a:r>
              <a:rPr lang="en-GB" sz="2000">
                <a:solidFill>
                  <a:srgbClr val="434343"/>
                </a:solidFill>
              </a:rPr>
              <a:t> literature in this field</a:t>
            </a:r>
            <a:endParaRPr sz="20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Literature Review</a:t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Lack of higher education </a:t>
            </a:r>
            <a:r>
              <a:rPr lang="en-GB"/>
              <a:t>structure</a:t>
            </a:r>
            <a:r>
              <a:rPr lang="en-GB"/>
              <a:t> for western vocal education (Arockiam, 2024)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Constraints</a:t>
            </a:r>
            <a:endParaRPr/>
          </a:p>
          <a:p>
            <a:pPr indent="0" lvl="0" marL="9144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High fee, Affluent class (Avis, 2020)</a:t>
            </a:r>
            <a:endParaRPr/>
          </a:p>
          <a:p>
            <a:pPr indent="0" lvl="0" marL="9144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Performance Vs teaching education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Literature Review</a:t>
            </a:r>
            <a:endParaRPr/>
          </a:p>
        </p:txBody>
      </p:sp>
      <p:sp>
        <p:nvSpPr>
          <p:cNvPr id="76" name="Google Shape;76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Learning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	Exam Boards (Clausen and Chatterjee, 2012)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	Informal learning from other teachers (Pwint Oo, 2016)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/>
              <a:t>Professional development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	No peer-reviewed or </a:t>
            </a:r>
            <a:r>
              <a:rPr lang="en-GB"/>
              <a:t>empirical study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Question</a:t>
            </a:r>
            <a:endParaRPr/>
          </a:p>
        </p:txBody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9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How do western vocal teachers in India without the scaffolding of the higher vocal education system, learn and grow in their profession?</a:t>
            </a:r>
            <a:endParaRPr sz="2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4 sub RQs</a:t>
            </a:r>
            <a:endParaRPr/>
          </a:p>
        </p:txBody>
      </p:sp>
      <p:sp>
        <p:nvSpPr>
          <p:cNvPr id="88" name="Google Shape;88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AutoNum type="arabicPeriod"/>
            </a:pPr>
            <a:r>
              <a:rPr lang="en-GB" sz="2400">
                <a:solidFill>
                  <a:srgbClr val="434343"/>
                </a:solidFill>
              </a:rPr>
              <a:t>How</a:t>
            </a:r>
            <a:r>
              <a:rPr i="1" lang="en-GB" sz="2400">
                <a:solidFill>
                  <a:srgbClr val="434343"/>
                </a:solidFill>
              </a:rPr>
              <a:t> </a:t>
            </a:r>
            <a:r>
              <a:rPr b="1" i="1" lang="en-GB" sz="2400">
                <a:solidFill>
                  <a:srgbClr val="434343"/>
                </a:solidFill>
              </a:rPr>
              <a:t>learning and professional developments happen</a:t>
            </a:r>
            <a:r>
              <a:rPr b="1" lang="en-GB" sz="2400">
                <a:solidFill>
                  <a:srgbClr val="434343"/>
                </a:solidFill>
              </a:rPr>
              <a:t> </a:t>
            </a:r>
            <a:r>
              <a:rPr lang="en-GB" sz="2400">
                <a:solidFill>
                  <a:srgbClr val="434343"/>
                </a:solidFill>
              </a:rPr>
              <a:t>among western voice teachers in India?</a:t>
            </a:r>
            <a:endParaRPr sz="2400">
              <a:solidFill>
                <a:srgbClr val="434343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AutoNum type="arabicPeriod"/>
            </a:pPr>
            <a:r>
              <a:rPr lang="en-GB" sz="2400">
                <a:solidFill>
                  <a:srgbClr val="434343"/>
                </a:solidFill>
              </a:rPr>
              <a:t>What are the </a:t>
            </a:r>
            <a:r>
              <a:rPr b="1" i="1" lang="en-GB" sz="2400">
                <a:solidFill>
                  <a:srgbClr val="434343"/>
                </a:solidFill>
              </a:rPr>
              <a:t>challenges</a:t>
            </a:r>
            <a:r>
              <a:rPr lang="en-GB" sz="2400">
                <a:solidFill>
                  <a:srgbClr val="434343"/>
                </a:solidFill>
              </a:rPr>
              <a:t> that western voice teachers in India are facing in professional development?</a:t>
            </a:r>
            <a:endParaRPr sz="2400">
              <a:solidFill>
                <a:srgbClr val="434343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AutoNum type="arabicPeriod"/>
            </a:pPr>
            <a:r>
              <a:rPr lang="en-GB" sz="2400">
                <a:solidFill>
                  <a:srgbClr val="434343"/>
                </a:solidFill>
              </a:rPr>
              <a:t>What </a:t>
            </a:r>
            <a:r>
              <a:rPr b="1" i="1" lang="en-GB" sz="2400">
                <a:solidFill>
                  <a:srgbClr val="434343"/>
                </a:solidFill>
              </a:rPr>
              <a:t>educational pathways</a:t>
            </a:r>
            <a:r>
              <a:rPr b="1" lang="en-GB" sz="2400">
                <a:solidFill>
                  <a:srgbClr val="434343"/>
                </a:solidFill>
              </a:rPr>
              <a:t> </a:t>
            </a:r>
            <a:r>
              <a:rPr lang="en-GB" sz="2400">
                <a:solidFill>
                  <a:srgbClr val="434343"/>
                </a:solidFill>
              </a:rPr>
              <a:t>teachers undertake to enter the vocal teaching profession?</a:t>
            </a:r>
            <a:endParaRPr sz="2400">
              <a:solidFill>
                <a:srgbClr val="434343"/>
              </a:solidFill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AutoNum type="arabicPeriod"/>
            </a:pPr>
            <a:r>
              <a:rPr lang="en-GB" sz="2400">
                <a:solidFill>
                  <a:srgbClr val="434343"/>
                </a:solidFill>
              </a:rPr>
              <a:t>What </a:t>
            </a:r>
            <a:r>
              <a:rPr b="1" i="1" lang="en-GB" sz="2400">
                <a:solidFill>
                  <a:srgbClr val="434343"/>
                </a:solidFill>
              </a:rPr>
              <a:t>qualifications</a:t>
            </a:r>
            <a:r>
              <a:rPr lang="en-GB" sz="2400">
                <a:solidFill>
                  <a:srgbClr val="434343"/>
                </a:solidFill>
              </a:rPr>
              <a:t> are believed to be necessary to become western vocal teacher in India?</a:t>
            </a:r>
            <a:endParaRPr sz="2400">
              <a:solidFill>
                <a:srgbClr val="434343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>
            <a:off x="311700" y="2373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Design</a:t>
            </a:r>
            <a:endParaRPr/>
          </a:p>
        </p:txBody>
      </p:sp>
      <p:pic>
        <p:nvPicPr>
          <p:cNvPr id="94" name="Google Shape;94;p19" title="MODULE 6 - Research design.png"/>
          <p:cNvPicPr preferRelativeResize="0"/>
          <p:nvPr/>
        </p:nvPicPr>
        <p:blipFill rotWithShape="1">
          <a:blip r:embed="rId3">
            <a:alphaModFix/>
          </a:blip>
          <a:srcRect b="42332" l="13714" r="13261" t="6684"/>
          <a:stretch/>
        </p:blipFill>
        <p:spPr>
          <a:xfrm>
            <a:off x="2430450" y="810050"/>
            <a:ext cx="4386249" cy="4333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0"/>
          <p:cNvSpPr txBox="1"/>
          <p:nvPr>
            <p:ph type="title"/>
          </p:nvPr>
        </p:nvSpPr>
        <p:spPr>
          <a:xfrm>
            <a:off x="311700" y="445025"/>
            <a:ext cx="2412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Findings</a:t>
            </a:r>
            <a:endParaRPr/>
          </a:p>
        </p:txBody>
      </p:sp>
      <p:pic>
        <p:nvPicPr>
          <p:cNvPr id="100" name="Google Shape;100;p20" title="Screenshot 2026-10-08 at 2.57.18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35025" y="223525"/>
            <a:ext cx="3094751" cy="4421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Findings</a:t>
            </a:r>
            <a:endParaRPr/>
          </a:p>
        </p:txBody>
      </p:sp>
      <p:pic>
        <p:nvPicPr>
          <p:cNvPr id="106" name="Google Shape;106;p21" title="Screenshot 2026-10-08 at 2.57.37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55450" y="0"/>
            <a:ext cx="4156625" cy="5323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Discussion</a:t>
            </a:r>
            <a:endParaRPr/>
          </a:p>
        </p:txBody>
      </p:sp>
      <p:sp>
        <p:nvSpPr>
          <p:cNvPr id="112" name="Google Shape;112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Learning - Mentor- based learning &amp; Social &amp; relational learning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Professional Development - formal &amp; certification pathways &amp; Digital media </a:t>
            </a:r>
            <a:r>
              <a:rPr lang="en-GB"/>
              <a:t>learning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Qualifications</a:t>
            </a:r>
            <a:r>
              <a:rPr lang="en-GB"/>
              <a:t> </a:t>
            </a:r>
            <a:endParaRPr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AutoNum type="alphaLcPeriod"/>
            </a:pPr>
            <a:r>
              <a:rPr lang="en-GB" sz="1800"/>
              <a:t>Graded music exams</a:t>
            </a:r>
            <a:endParaRPr sz="1800"/>
          </a:p>
          <a:p>
            <a:pPr indent="-342900" lvl="1" marL="914400" rtl="0" algn="l">
              <a:spcBef>
                <a:spcPts val="0"/>
              </a:spcBef>
              <a:spcAft>
                <a:spcPts val="0"/>
              </a:spcAft>
              <a:buSzPts val="1800"/>
              <a:buAutoNum type="alphaLcPeriod"/>
            </a:pPr>
            <a:r>
              <a:rPr lang="en-GB" sz="1800"/>
              <a:t>Importance of Vocal pedagogical content knowledge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-GB"/>
              <a:t>Contradiction</a:t>
            </a:r>
            <a:r>
              <a:rPr lang="en-GB"/>
              <a:t> of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B.Ed</a:t>
            </a:r>
            <a:r>
              <a:rPr lang="en-GB"/>
              <a:t> and Relational competency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CPD Barriers - No quant instruments - Limitation 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-GB"/>
              <a:t>Qual - Lack of Access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Recommendations</a:t>
            </a:r>
            <a:endParaRPr/>
          </a:p>
        </p:txBody>
      </p:sp>
      <p:sp>
        <p:nvSpPr>
          <p:cNvPr id="118" name="Google Shape;118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GB" sz="2200"/>
              <a:t>CPD Barriers - Role of </a:t>
            </a:r>
            <a:r>
              <a:rPr lang="en-GB" sz="2200"/>
              <a:t>Institutions</a:t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GB" sz="2200"/>
              <a:t>Implication of increase in digital media learning </a:t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GB" sz="2200"/>
              <a:t>Empowering Experienced teachers </a:t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GB" sz="2200"/>
              <a:t>Exam Boards </a:t>
            </a:r>
            <a:endParaRPr sz="2200"/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SzPts val="2200"/>
              <a:buAutoNum type="arabicPeriod"/>
            </a:pPr>
            <a:r>
              <a:rPr lang="en-GB" sz="2200"/>
              <a:t>Collaborative learning forums </a:t>
            </a:r>
            <a:endParaRPr sz="22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</p:txBody>
      </p:sp>
      <p:sp>
        <p:nvSpPr>
          <p:cNvPr id="124" name="Google Shape;124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Arockiam, A. (2024).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Exploring the musical, cultural and social identities of young Indians learning Western classical music in India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[online] https://research-repository.st-andrews.ac.uk/handle/10023/29858. Available at: https://hdl.handle.net/10023/29858.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Avis, R. (2020). Higher music education, India and ethnography: A case study of KM music conservatory students.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Ethnomusicology Forum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29(2), pp.230–249. doi:10.1080/17411912.2020.1850316.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Clausen, B. and Chatterjee, S. (2012).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Dealing with ‘western classical music’ in Indian music schools. a case study in Kolkata, Bangalore, Goa and Mumbai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Creswell, J.W. and Plano Clark, V.L. (2017).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Designing and conducting mixed methods research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SAGE Publications.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Fetters, M.D., Curry, L.A. and Creswell, J.W. (2013). Achieving integration in mixed methods designs—Principles and practices.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Services Research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48(6pt2), pp.2134–2156. doi:10.1111/1475-6773.12117.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1100"/>
              </a:spcBef>
              <a:spcAft>
                <a:spcPts val="110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Pwint Oo, M.N.C.H. (2016). The status and the problem of western vocal music teaching in Myanmar. </a:t>
            </a:r>
            <a:r>
              <a:rPr i="1"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Journal of Advanced Research in Social Sciences and Humanities</a:t>
            </a: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1(1). doi:10.26500/jarssh-01-2016-0102.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Gameday">
  <a:themeElements>
    <a:clrScheme name="Gameday">
      <a:dk1>
        <a:srgbClr val="4285F4"/>
      </a:dk1>
      <a:lt1>
        <a:srgbClr val="FFFFFF"/>
      </a:lt1>
      <a:dk2>
        <a:srgbClr val="666666"/>
      </a:dk2>
      <a:lt2>
        <a:srgbClr val="D9D9D9"/>
      </a:lt2>
      <a:accent1>
        <a:srgbClr val="455A64"/>
      </a:accent1>
      <a:accent2>
        <a:srgbClr val="607D8B"/>
      </a:accent2>
      <a:accent3>
        <a:srgbClr val="FF5722"/>
      </a:accent3>
      <a:accent4>
        <a:srgbClr val="D84315"/>
      </a:accent4>
      <a:accent5>
        <a:srgbClr val="1C3AA9"/>
      </a:accent5>
      <a:accent6>
        <a:srgbClr val="FFAB40"/>
      </a:accent6>
      <a:hlink>
        <a:srgbClr val="1C3AA9"/>
      </a:hlink>
      <a:folHlink>
        <a:srgbClr val="1C3A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