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notesMasterIdLst>
    <p:notesMasterId r:id="rId11"/>
  </p:notesMasterIdLst>
  <p:sldIdLst>
    <p:sldId id="257" r:id="rId2"/>
    <p:sldId id="258" r:id="rId3"/>
    <p:sldId id="260" r:id="rId4"/>
    <p:sldId id="261" r:id="rId5"/>
    <p:sldId id="262" r:id="rId6"/>
    <p:sldId id="263" r:id="rId7"/>
    <p:sldId id="264" r:id="rId8"/>
    <p:sldId id="265" r:id="rId9"/>
    <p:sldId id="259"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13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diagrams/_rels/data1.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image" Target="../media/image7.svg" /><Relationship Id="rId1" Type="http://schemas.openxmlformats.org/officeDocument/2006/relationships/image" Target="../media/image6.png" /><Relationship Id="rId4" Type="http://schemas.openxmlformats.org/officeDocument/2006/relationships/image" Target="../media/image9.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image" Target="../media/image7.svg" /><Relationship Id="rId1" Type="http://schemas.openxmlformats.org/officeDocument/2006/relationships/image" Target="../media/image6.png" /><Relationship Id="rId4" Type="http://schemas.openxmlformats.org/officeDocument/2006/relationships/image" Target="../media/image9.sv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0FEAAE-6E78-40FC-96C7-0A35BF908F4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73F1DB7-5265-4905-9E3C-35E615153475}">
      <dgm:prSet custT="1"/>
      <dgm:spPr/>
      <dgm:t>
        <a:bodyPr/>
        <a:lstStyle/>
        <a:p>
          <a:pPr algn="just">
            <a:lnSpc>
              <a:spcPct val="100000"/>
            </a:lnSpc>
          </a:pPr>
          <a:r>
            <a:rPr lang="en-GB" sz="1200" b="0" dirty="0">
              <a:latin typeface="Arial" panose="020B0604020202020204" pitchFamily="34" charset="0"/>
              <a:cs typeface="Arial" panose="020B0604020202020204" pitchFamily="34" charset="0"/>
            </a:rPr>
            <a:t>The sole trader must register with HMRC within three months of becoming self-employed by calling or registering online. And provide the HMRC with the name, date of birth, address, phone number, National Insurance number, business name and type, and date of commencement (British Business Bank, 2022). </a:t>
          </a:r>
          <a:endParaRPr lang="en-US" sz="1200" b="0" dirty="0">
            <a:latin typeface="Arial" panose="020B0604020202020204" pitchFamily="34" charset="0"/>
            <a:cs typeface="Arial" panose="020B0604020202020204" pitchFamily="34" charset="0"/>
          </a:endParaRPr>
        </a:p>
      </dgm:t>
    </dgm:pt>
    <dgm:pt modelId="{D09FB994-8F10-431D-A5B9-38BB59F3612B}" type="parTrans" cxnId="{74DF61EE-9C1E-48C9-BEBD-67EED2CED2D2}">
      <dgm:prSet/>
      <dgm:spPr/>
      <dgm:t>
        <a:bodyPr/>
        <a:lstStyle/>
        <a:p>
          <a:endParaRPr lang="en-US"/>
        </a:p>
      </dgm:t>
    </dgm:pt>
    <dgm:pt modelId="{74AB92A4-8C99-48F7-84DE-6A447B626F8B}" type="sibTrans" cxnId="{74DF61EE-9C1E-48C9-BEBD-67EED2CED2D2}">
      <dgm:prSet/>
      <dgm:spPr/>
      <dgm:t>
        <a:bodyPr/>
        <a:lstStyle/>
        <a:p>
          <a:endParaRPr lang="en-US"/>
        </a:p>
      </dgm:t>
    </dgm:pt>
    <dgm:pt modelId="{F1EA00FF-C3E6-4CD6-98ED-735F6E647719}">
      <dgm:prSet custT="1"/>
      <dgm:spPr/>
      <dgm:t>
        <a:bodyPr/>
        <a:lstStyle/>
        <a:p>
          <a:pPr algn="just">
            <a:lnSpc>
              <a:spcPct val="100000"/>
            </a:lnSpc>
          </a:pPr>
          <a:r>
            <a:rPr lang="en-GB" sz="1200" dirty="0">
              <a:latin typeface="Arial" panose="020B0604020202020204" pitchFamily="34" charset="0"/>
              <a:cs typeface="Arial" panose="020B0604020202020204" pitchFamily="34" charset="0"/>
            </a:rPr>
            <a:t>The responsibilities of the sole trader are to keep business records and expense records, yearly filing of a Self-Assessment tax return, payment of Income Tax and Class 2 and Class 4 National Insurance. If the revenue exceeds £85,000, it is mandatory to register for VAT (Gov.uk, 2023).</a:t>
          </a:r>
          <a:endParaRPr lang="en-US" sz="1200" dirty="0">
            <a:latin typeface="Arial" panose="020B0604020202020204" pitchFamily="34" charset="0"/>
            <a:cs typeface="Arial" panose="020B0604020202020204" pitchFamily="34" charset="0"/>
          </a:endParaRPr>
        </a:p>
      </dgm:t>
    </dgm:pt>
    <dgm:pt modelId="{63E84BBD-AAE3-4C38-80BF-F510F20DCFB5}" type="parTrans" cxnId="{4C51677A-57AA-427F-93D6-CD94BB6F2C12}">
      <dgm:prSet/>
      <dgm:spPr/>
      <dgm:t>
        <a:bodyPr/>
        <a:lstStyle/>
        <a:p>
          <a:endParaRPr lang="en-US"/>
        </a:p>
      </dgm:t>
    </dgm:pt>
    <dgm:pt modelId="{4DF768EE-AFEA-4F68-91C4-235D0A79830B}" type="sibTrans" cxnId="{4C51677A-57AA-427F-93D6-CD94BB6F2C12}">
      <dgm:prSet/>
      <dgm:spPr/>
      <dgm:t>
        <a:bodyPr/>
        <a:lstStyle/>
        <a:p>
          <a:endParaRPr lang="en-US"/>
        </a:p>
      </dgm:t>
    </dgm:pt>
    <dgm:pt modelId="{7304674D-0DFA-4507-AFC8-5BFF5C072F37}" type="pres">
      <dgm:prSet presAssocID="{C80FEAAE-6E78-40FC-96C7-0A35BF908F49}" presName="root" presStyleCnt="0">
        <dgm:presLayoutVars>
          <dgm:dir/>
          <dgm:resizeHandles val="exact"/>
        </dgm:presLayoutVars>
      </dgm:prSet>
      <dgm:spPr/>
    </dgm:pt>
    <dgm:pt modelId="{6087B98D-3D6F-4DF5-A624-BF8F73F6CE8C}" type="pres">
      <dgm:prSet presAssocID="{273F1DB7-5265-4905-9E3C-35E615153475}" presName="compNode" presStyleCnt="0"/>
      <dgm:spPr/>
    </dgm:pt>
    <dgm:pt modelId="{0D41CEE1-920A-4412-94C3-C2DC3DDF726E}" type="pres">
      <dgm:prSet presAssocID="{273F1DB7-5265-4905-9E3C-35E61515347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DBD65EFB-633A-4C1B-9BFA-57E6D3235435}" type="pres">
      <dgm:prSet presAssocID="{273F1DB7-5265-4905-9E3C-35E615153475}" presName="spaceRect" presStyleCnt="0"/>
      <dgm:spPr/>
    </dgm:pt>
    <dgm:pt modelId="{D5460C67-D09E-4CB6-97CB-F59A889E8C9F}" type="pres">
      <dgm:prSet presAssocID="{273F1DB7-5265-4905-9E3C-35E615153475}" presName="textRect" presStyleLbl="revTx" presStyleIdx="0" presStyleCnt="2" custScaleY="137280">
        <dgm:presLayoutVars>
          <dgm:chMax val="1"/>
          <dgm:chPref val="1"/>
        </dgm:presLayoutVars>
      </dgm:prSet>
      <dgm:spPr/>
    </dgm:pt>
    <dgm:pt modelId="{A1EA0AB0-F7EA-4BCB-BD34-1B4C6951C8EE}" type="pres">
      <dgm:prSet presAssocID="{74AB92A4-8C99-48F7-84DE-6A447B626F8B}" presName="sibTrans" presStyleCnt="0"/>
      <dgm:spPr/>
    </dgm:pt>
    <dgm:pt modelId="{FF5C9E5D-57AB-4D22-8C16-85B745774F0B}" type="pres">
      <dgm:prSet presAssocID="{F1EA00FF-C3E6-4CD6-98ED-735F6E647719}" presName="compNode" presStyleCnt="0"/>
      <dgm:spPr/>
    </dgm:pt>
    <dgm:pt modelId="{D9270694-4E10-4C81-90A4-2F2B2B0F01C8}" type="pres">
      <dgm:prSet presAssocID="{F1EA00FF-C3E6-4CD6-98ED-735F6E64771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nk Check"/>
        </a:ext>
      </dgm:extLst>
    </dgm:pt>
    <dgm:pt modelId="{A33162E5-ABA4-4E27-9106-A5BF5140F454}" type="pres">
      <dgm:prSet presAssocID="{F1EA00FF-C3E6-4CD6-98ED-735F6E647719}" presName="spaceRect" presStyleCnt="0"/>
      <dgm:spPr/>
    </dgm:pt>
    <dgm:pt modelId="{AC97C1A0-7F52-4AD1-816D-C4F1AA1C406E}" type="pres">
      <dgm:prSet presAssocID="{F1EA00FF-C3E6-4CD6-98ED-735F6E647719}" presName="textRect" presStyleLbl="revTx" presStyleIdx="1" presStyleCnt="2" custScaleX="98263" custScaleY="137041">
        <dgm:presLayoutVars>
          <dgm:chMax val="1"/>
          <dgm:chPref val="1"/>
        </dgm:presLayoutVars>
      </dgm:prSet>
      <dgm:spPr/>
    </dgm:pt>
  </dgm:ptLst>
  <dgm:cxnLst>
    <dgm:cxn modelId="{ED85A700-4AD2-49CB-A1D8-EA09CD86A821}" type="presOf" srcId="{273F1DB7-5265-4905-9E3C-35E615153475}" destId="{D5460C67-D09E-4CB6-97CB-F59A889E8C9F}" srcOrd="0" destOrd="0" presId="urn:microsoft.com/office/officeart/2018/2/layout/IconLabelList"/>
    <dgm:cxn modelId="{FA4C3F50-DA0C-478E-9CEF-99DC5DFC33C8}" type="presOf" srcId="{F1EA00FF-C3E6-4CD6-98ED-735F6E647719}" destId="{AC97C1A0-7F52-4AD1-816D-C4F1AA1C406E}" srcOrd="0" destOrd="0" presId="urn:microsoft.com/office/officeart/2018/2/layout/IconLabelList"/>
    <dgm:cxn modelId="{4C51677A-57AA-427F-93D6-CD94BB6F2C12}" srcId="{C80FEAAE-6E78-40FC-96C7-0A35BF908F49}" destId="{F1EA00FF-C3E6-4CD6-98ED-735F6E647719}" srcOrd="1" destOrd="0" parTransId="{63E84BBD-AAE3-4C38-80BF-F510F20DCFB5}" sibTransId="{4DF768EE-AFEA-4F68-91C4-235D0A79830B}"/>
    <dgm:cxn modelId="{549A9298-1B77-4088-8DB1-A9E03901CD62}" type="presOf" srcId="{C80FEAAE-6E78-40FC-96C7-0A35BF908F49}" destId="{7304674D-0DFA-4507-AFC8-5BFF5C072F37}" srcOrd="0" destOrd="0" presId="urn:microsoft.com/office/officeart/2018/2/layout/IconLabelList"/>
    <dgm:cxn modelId="{74DF61EE-9C1E-48C9-BEBD-67EED2CED2D2}" srcId="{C80FEAAE-6E78-40FC-96C7-0A35BF908F49}" destId="{273F1DB7-5265-4905-9E3C-35E615153475}" srcOrd="0" destOrd="0" parTransId="{D09FB994-8F10-431D-A5B9-38BB59F3612B}" sibTransId="{74AB92A4-8C99-48F7-84DE-6A447B626F8B}"/>
    <dgm:cxn modelId="{EA9303E1-91A7-44DA-946E-53D38CA70B92}" type="presParOf" srcId="{7304674D-0DFA-4507-AFC8-5BFF5C072F37}" destId="{6087B98D-3D6F-4DF5-A624-BF8F73F6CE8C}" srcOrd="0" destOrd="0" presId="urn:microsoft.com/office/officeart/2018/2/layout/IconLabelList"/>
    <dgm:cxn modelId="{B2C68493-57EF-4E22-AA69-3B817C52E016}" type="presParOf" srcId="{6087B98D-3D6F-4DF5-A624-BF8F73F6CE8C}" destId="{0D41CEE1-920A-4412-94C3-C2DC3DDF726E}" srcOrd="0" destOrd="0" presId="urn:microsoft.com/office/officeart/2018/2/layout/IconLabelList"/>
    <dgm:cxn modelId="{920768E6-97A3-4083-B4EB-C0F5E9C22146}" type="presParOf" srcId="{6087B98D-3D6F-4DF5-A624-BF8F73F6CE8C}" destId="{DBD65EFB-633A-4C1B-9BFA-57E6D3235435}" srcOrd="1" destOrd="0" presId="urn:microsoft.com/office/officeart/2018/2/layout/IconLabelList"/>
    <dgm:cxn modelId="{8759CC59-ECC2-4FB6-B8AD-58FE52F069E6}" type="presParOf" srcId="{6087B98D-3D6F-4DF5-A624-BF8F73F6CE8C}" destId="{D5460C67-D09E-4CB6-97CB-F59A889E8C9F}" srcOrd="2" destOrd="0" presId="urn:microsoft.com/office/officeart/2018/2/layout/IconLabelList"/>
    <dgm:cxn modelId="{2ADC7E26-C3CB-4CEF-826C-4A892CAC0C62}" type="presParOf" srcId="{7304674D-0DFA-4507-AFC8-5BFF5C072F37}" destId="{A1EA0AB0-F7EA-4BCB-BD34-1B4C6951C8EE}" srcOrd="1" destOrd="0" presId="urn:microsoft.com/office/officeart/2018/2/layout/IconLabelList"/>
    <dgm:cxn modelId="{F307694E-D602-4780-87C2-B93D3566784D}" type="presParOf" srcId="{7304674D-0DFA-4507-AFC8-5BFF5C072F37}" destId="{FF5C9E5D-57AB-4D22-8C16-85B745774F0B}" srcOrd="2" destOrd="0" presId="urn:microsoft.com/office/officeart/2018/2/layout/IconLabelList"/>
    <dgm:cxn modelId="{76BDA5EC-417A-4FC8-BCA7-97FE543B5A00}" type="presParOf" srcId="{FF5C9E5D-57AB-4D22-8C16-85B745774F0B}" destId="{D9270694-4E10-4C81-90A4-2F2B2B0F01C8}" srcOrd="0" destOrd="0" presId="urn:microsoft.com/office/officeart/2018/2/layout/IconLabelList"/>
    <dgm:cxn modelId="{AA1E973E-BAF7-400F-9D50-080B106D50EC}" type="presParOf" srcId="{FF5C9E5D-57AB-4D22-8C16-85B745774F0B}" destId="{A33162E5-ABA4-4E27-9106-A5BF5140F454}" srcOrd="1" destOrd="0" presId="urn:microsoft.com/office/officeart/2018/2/layout/IconLabelList"/>
    <dgm:cxn modelId="{0C1AA46F-46A1-437E-86AF-9C37E7B3A4CB}" type="presParOf" srcId="{FF5C9E5D-57AB-4D22-8C16-85B745774F0B}" destId="{AC97C1A0-7F52-4AD1-816D-C4F1AA1C406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41CEE1-920A-4412-94C3-C2DC3DDF726E}">
      <dsp:nvSpPr>
        <dsp:cNvPr id="0" name=""/>
        <dsp:cNvSpPr/>
      </dsp:nvSpPr>
      <dsp:spPr>
        <a:xfrm>
          <a:off x="705520" y="492"/>
          <a:ext cx="768076" cy="7680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460C67-D09E-4CB6-97CB-F59A889E8C9F}">
      <dsp:nvSpPr>
        <dsp:cNvPr id="0" name=""/>
        <dsp:cNvSpPr/>
      </dsp:nvSpPr>
      <dsp:spPr>
        <a:xfrm>
          <a:off x="236140" y="882451"/>
          <a:ext cx="1706835" cy="2998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533400">
            <a:lnSpc>
              <a:spcPct val="100000"/>
            </a:lnSpc>
            <a:spcBef>
              <a:spcPct val="0"/>
            </a:spcBef>
            <a:spcAft>
              <a:spcPct val="35000"/>
            </a:spcAft>
            <a:buNone/>
          </a:pPr>
          <a:r>
            <a:rPr lang="en-GB" sz="1200" b="0" kern="1200" dirty="0">
              <a:latin typeface="Arial" panose="020B0604020202020204" pitchFamily="34" charset="0"/>
              <a:cs typeface="Arial" panose="020B0604020202020204" pitchFamily="34" charset="0"/>
            </a:rPr>
            <a:t>The sole trader must register with HMRC within three months of becoming self-employed by calling or registering online. And provide the HMRC with the name, date of birth, address, phone number, National Insurance number, business name and type, and date of commencement (British Business Bank, 2022). </a:t>
          </a:r>
          <a:endParaRPr lang="en-US" sz="1200" b="0" kern="1200" dirty="0">
            <a:latin typeface="Arial" panose="020B0604020202020204" pitchFamily="34" charset="0"/>
            <a:cs typeface="Arial" panose="020B0604020202020204" pitchFamily="34" charset="0"/>
          </a:endParaRPr>
        </a:p>
      </dsp:txBody>
      <dsp:txXfrm>
        <a:off x="236140" y="882451"/>
        <a:ext cx="1706835" cy="2998492"/>
      </dsp:txXfrm>
    </dsp:sp>
    <dsp:sp modelId="{D9270694-4E10-4C81-90A4-2F2B2B0F01C8}">
      <dsp:nvSpPr>
        <dsp:cNvPr id="0" name=""/>
        <dsp:cNvSpPr/>
      </dsp:nvSpPr>
      <dsp:spPr>
        <a:xfrm>
          <a:off x="2711053" y="1797"/>
          <a:ext cx="768076" cy="7680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97C1A0-7F52-4AD1-816D-C4F1AA1C406E}">
      <dsp:nvSpPr>
        <dsp:cNvPr id="0" name=""/>
        <dsp:cNvSpPr/>
      </dsp:nvSpPr>
      <dsp:spPr>
        <a:xfrm>
          <a:off x="2256239" y="886366"/>
          <a:ext cx="1648055" cy="2993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The responsibilities of the sole trader are to keep business records and expense records, yearly filing of a Self-Assessment tax return, payment of Income Tax and Class 2 and Class 4 National Insurance. If the revenue exceeds £85,000, it is mandatory to register for VAT (Gov.uk, 2023).</a:t>
          </a:r>
          <a:endParaRPr lang="en-US" sz="1200" kern="1200" dirty="0">
            <a:latin typeface="Arial" panose="020B0604020202020204" pitchFamily="34" charset="0"/>
            <a:cs typeface="Arial" panose="020B0604020202020204" pitchFamily="34" charset="0"/>
          </a:endParaRPr>
        </a:p>
      </dsp:txBody>
      <dsp:txXfrm>
        <a:off x="2256239" y="886366"/>
        <a:ext cx="1648055" cy="299327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B8297B-EF70-4653-9C2E-9FF65987CE7D}" type="datetimeFigureOut">
              <a:rPr lang="en-GB" smtClean="0"/>
              <a:t>17/07/2023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3500C1-062C-4663-BF72-2F2426059F3F}" type="slidenum">
              <a:rPr lang="en-GB" smtClean="0"/>
              <a:t>‹#›</a:t>
            </a:fld>
            <a:endParaRPr lang="en-GB"/>
          </a:p>
        </p:txBody>
      </p:sp>
    </p:spTree>
    <p:extLst>
      <p:ext uri="{BB962C8B-B14F-4D97-AF65-F5344CB8AC3E}">
        <p14:creationId xmlns:p14="http://schemas.microsoft.com/office/powerpoint/2010/main" val="3267430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3500C1-062C-4663-BF72-2F2426059F3F}" type="slidenum">
              <a:rPr lang="en-GB" smtClean="0"/>
              <a:t>1</a:t>
            </a:fld>
            <a:endParaRPr lang="en-GB"/>
          </a:p>
        </p:txBody>
      </p:sp>
    </p:spTree>
    <p:extLst>
      <p:ext uri="{BB962C8B-B14F-4D97-AF65-F5344CB8AC3E}">
        <p14:creationId xmlns:p14="http://schemas.microsoft.com/office/powerpoint/2010/main" val="3659439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C71465-0CBE-411F-A17E-E84C1533C3E6}" type="datetimeFigureOut">
              <a:rPr lang="en-GB" smtClean="0"/>
              <a:t>17/07/2023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496442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C71465-0CBE-411F-A17E-E84C1533C3E6}" type="datetimeFigureOut">
              <a:rPr lang="en-GB" smtClean="0"/>
              <a:t>17/07/2023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4207523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C71465-0CBE-411F-A17E-E84C1533C3E6}" type="datetimeFigureOut">
              <a:rPr lang="en-GB" smtClean="0"/>
              <a:t>17/07/2023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3405632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C71465-0CBE-411F-A17E-E84C1533C3E6}" type="datetimeFigureOut">
              <a:rPr lang="en-GB" smtClean="0"/>
              <a:t>17/07/2023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4191111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C71465-0CBE-411F-A17E-E84C1533C3E6}" type="datetimeFigureOut">
              <a:rPr lang="en-GB" smtClean="0"/>
              <a:t>17/07/2023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774953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C71465-0CBE-411F-A17E-E84C1533C3E6}" type="datetimeFigureOut">
              <a:rPr lang="en-GB" smtClean="0"/>
              <a:t>17/07/2023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2830349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C71465-0CBE-411F-A17E-E84C1533C3E6}" type="datetimeFigureOut">
              <a:rPr lang="en-GB" smtClean="0"/>
              <a:t>17/07/2023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2540542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C71465-0CBE-411F-A17E-E84C1533C3E6}" type="datetimeFigureOut">
              <a:rPr lang="en-GB" smtClean="0"/>
              <a:t>17/07/2023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3200297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C71465-0CBE-411F-A17E-E84C1533C3E6}" type="datetimeFigureOut">
              <a:rPr lang="en-GB" smtClean="0"/>
              <a:t>17/07/2023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4071280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C71465-0CBE-411F-A17E-E84C1533C3E6}" type="datetimeFigureOut">
              <a:rPr lang="en-GB" smtClean="0"/>
              <a:t>17/07/2023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34982852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C71465-0CBE-411F-A17E-E84C1533C3E6}" type="datetimeFigureOut">
              <a:rPr lang="en-GB" smtClean="0"/>
              <a:t>17/07/2023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5315177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C71465-0CBE-411F-A17E-E84C1533C3E6}" type="datetimeFigureOut">
              <a:rPr lang="en-GB" smtClean="0"/>
              <a:t>17/07/2023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13926439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C71465-0CBE-411F-A17E-E84C1533C3E6}" type="datetimeFigureOut">
              <a:rPr lang="en-GB" smtClean="0"/>
              <a:t>17/07/2023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435406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C71465-0CBE-411F-A17E-E84C1533C3E6}" type="datetimeFigureOut">
              <a:rPr lang="en-GB" smtClean="0"/>
              <a:t>17/07/2023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14878384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C71465-0CBE-411F-A17E-E84C1533C3E6}" type="datetimeFigureOut">
              <a:rPr lang="en-GB" smtClean="0"/>
              <a:t>17/07/2023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14359690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C71465-0CBE-411F-A17E-E84C1533C3E6}" type="datetimeFigureOut">
              <a:rPr lang="en-GB" smtClean="0"/>
              <a:t>17/07/2023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176428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DC71465-0CBE-411F-A17E-E84C1533C3E6}" type="datetimeFigureOut">
              <a:rPr lang="en-GB" smtClean="0"/>
              <a:t>17/07/2023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E1ED994-8D06-45B2-BA8A-24C8BD2350B8}" type="slidenum">
              <a:rPr lang="en-GB" smtClean="0"/>
              <a:t>‹#›</a:t>
            </a:fld>
            <a:endParaRPr lang="en-GB"/>
          </a:p>
        </p:txBody>
      </p:sp>
    </p:spTree>
    <p:extLst>
      <p:ext uri="{BB962C8B-B14F-4D97-AF65-F5344CB8AC3E}">
        <p14:creationId xmlns:p14="http://schemas.microsoft.com/office/powerpoint/2010/main" val="4092136331"/>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 id="2147483816" r:id="rId13"/>
    <p:sldLayoutId id="2147483817" r:id="rId14"/>
    <p:sldLayoutId id="2147483818" r:id="rId15"/>
    <p:sldLayoutId id="214748381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image" Target="../media/image2.png" /><Relationship Id="rId1" Type="http://schemas.openxmlformats.org/officeDocument/2006/relationships/slideLayout" Target="../slideLayouts/slideLayout1.xml" /><Relationship Id="rId4" Type="http://schemas.openxmlformats.org/officeDocument/2006/relationships/image" Target="../media/image4.png" /></Relationships>
</file>

<file path=ppt/slides/_rels/slide3.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10.xml" /></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4.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3" Type="http://schemas.openxmlformats.org/officeDocument/2006/relationships/hyperlink" Target="https://www.statista.com/statistics/1303754/market-value-of-clean-beauty-worldwide/?kw=&amp;crmtag=adwords&amp;gclid=CjwKCAjw5MOlBhBTEiwAAJ8e1lbeiGyjObNieh5sKwzd0ohgannJXYiZj0o996b54LwVTQuQP6hAahoCWbAQAvD_BwE" TargetMode="External" /><Relationship Id="rId2" Type="http://schemas.openxmlformats.org/officeDocument/2006/relationships/hyperlink" Target="https://www.nutraingredients.com/Article/2020/04/08/thousands-sign-petition-demanding-holland-barrett-store-closures" TargetMode="External" /><Relationship Id="rId1" Type="http://schemas.openxmlformats.org/officeDocument/2006/relationships/slideLayout" Target="../slideLayouts/slideLayout10.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065C6DF-1D5A-65D4-F4A3-BEAC869FDFCA}"/>
              </a:ext>
            </a:extLst>
          </p:cNvPr>
          <p:cNvPicPr>
            <a:picLocks noChangeAspect="1"/>
          </p:cNvPicPr>
          <p:nvPr/>
        </p:nvPicPr>
        <p:blipFill>
          <a:blip r:embed="rId3"/>
          <a:stretch>
            <a:fillRect/>
          </a:stretch>
        </p:blipFill>
        <p:spPr>
          <a:xfrm>
            <a:off x="924234" y="61241"/>
            <a:ext cx="2709252" cy="1266114"/>
          </a:xfrm>
          <a:prstGeom prst="rect">
            <a:avLst/>
          </a:prstGeom>
        </p:spPr>
      </p:pic>
      <p:sp>
        <p:nvSpPr>
          <p:cNvPr id="5" name="Title 4">
            <a:extLst>
              <a:ext uri="{FF2B5EF4-FFF2-40B4-BE49-F238E27FC236}">
                <a16:creationId xmlns:a16="http://schemas.microsoft.com/office/drawing/2014/main" id="{09DEC0AD-731D-601D-2C33-8204DC076B61}"/>
              </a:ext>
            </a:extLst>
          </p:cNvPr>
          <p:cNvSpPr>
            <a:spLocks noGrp="1"/>
          </p:cNvSpPr>
          <p:nvPr>
            <p:ph type="ctrTitle"/>
          </p:nvPr>
        </p:nvSpPr>
        <p:spPr>
          <a:xfrm>
            <a:off x="1524000" y="530942"/>
            <a:ext cx="9144000" cy="4159045"/>
          </a:xfrm>
        </p:spPr>
        <p:txBody>
          <a:bodyPr>
            <a:normAutofit/>
          </a:bodyPr>
          <a:lstStyle/>
          <a:p>
            <a:pPr algn="ctr">
              <a:lnSpc>
                <a:spcPct val="150000"/>
              </a:lnSpc>
              <a:spcAft>
                <a:spcPts val="800"/>
              </a:spcAft>
            </a:pPr>
            <a:r>
              <a:rPr lang="en-GB" sz="2400" b="1" kern="100" dirty="0">
                <a:solidFill>
                  <a:srgbClr val="000000"/>
                </a:solidFill>
                <a:effectLst/>
                <a:latin typeface="Trebuchet MS" panose="020B0603020202020204" pitchFamily="34" charset="0"/>
                <a:ea typeface="Calibri" panose="020F0502020204030204" pitchFamily="34" charset="0"/>
                <a:cs typeface="Times New Roman" panose="02020603050405020304" pitchFamily="18" charset="0"/>
              </a:rPr>
              <a:t>BA (Honours) Business Management</a:t>
            </a:r>
            <a:br>
              <a:rPr lang="en-GB" sz="2400" b="1" kern="100" dirty="0">
                <a:effectLst/>
                <a:latin typeface="Trebuchet MS" panose="020B0603020202020204" pitchFamily="34" charset="0"/>
                <a:ea typeface="Calibri" panose="020F0502020204030204" pitchFamily="34" charset="0"/>
                <a:cs typeface="Times New Roman" panose="02020603050405020304" pitchFamily="18" charset="0"/>
              </a:rPr>
            </a:br>
            <a:r>
              <a:rPr lang="en-GB" sz="2400" b="1" kern="100" dirty="0">
                <a:solidFill>
                  <a:srgbClr val="000000"/>
                </a:solidFill>
                <a:effectLst/>
                <a:latin typeface="Trebuchet MS" panose="020B0603020202020204" pitchFamily="34" charset="0"/>
                <a:ea typeface="Calibri" panose="020F0502020204030204" pitchFamily="34" charset="0"/>
                <a:cs typeface="Times New Roman" panose="02020603050405020304" pitchFamily="18" charset="0"/>
              </a:rPr>
              <a:t>Entrepreneurship (LCBB5001)</a:t>
            </a:r>
            <a:br>
              <a:rPr lang="en-GB" sz="2400" b="1" kern="100" dirty="0">
                <a:effectLst/>
                <a:latin typeface="Trebuchet MS" panose="020B0603020202020204" pitchFamily="34" charset="0"/>
                <a:ea typeface="Calibri" panose="020F0502020204030204" pitchFamily="34" charset="0"/>
                <a:cs typeface="Times New Roman" panose="02020603050405020304" pitchFamily="18" charset="0"/>
              </a:rPr>
            </a:br>
            <a:r>
              <a:rPr lang="en-GB" sz="2400" b="1" kern="100" dirty="0">
                <a:solidFill>
                  <a:srgbClr val="000000"/>
                </a:solidFill>
                <a:effectLst/>
                <a:latin typeface="Trebuchet MS" panose="020B0603020202020204" pitchFamily="34" charset="0"/>
                <a:ea typeface="Calibri" panose="020F0502020204030204" pitchFamily="34" charset="0"/>
                <a:cs typeface="Times New Roman" panose="02020603050405020304" pitchFamily="18" charset="0"/>
              </a:rPr>
              <a:t>Lecturer: Vasilios </a:t>
            </a:r>
            <a:r>
              <a:rPr lang="en-GB" sz="2400" b="1" kern="100" dirty="0" err="1">
                <a:solidFill>
                  <a:srgbClr val="000000"/>
                </a:solidFill>
                <a:effectLst/>
                <a:latin typeface="Trebuchet MS" panose="020B0603020202020204" pitchFamily="34" charset="0"/>
                <a:ea typeface="Calibri" panose="020F0502020204030204" pitchFamily="34" charset="0"/>
                <a:cs typeface="Times New Roman" panose="02020603050405020304" pitchFamily="18" charset="0"/>
              </a:rPr>
              <a:t>Tavlaridis</a:t>
            </a:r>
            <a:br>
              <a:rPr lang="en-GB" sz="2400" b="1" kern="100" dirty="0">
                <a:effectLst/>
                <a:latin typeface="Trebuchet MS" panose="020B0603020202020204" pitchFamily="34" charset="0"/>
                <a:ea typeface="Calibri" panose="020F0502020204030204" pitchFamily="34" charset="0"/>
                <a:cs typeface="Times New Roman" panose="02020603050405020304" pitchFamily="18" charset="0"/>
              </a:rPr>
            </a:br>
            <a:r>
              <a:rPr lang="en-GB" sz="2400" b="1" kern="100" dirty="0">
                <a:solidFill>
                  <a:srgbClr val="000000"/>
                </a:solidFill>
                <a:effectLst/>
                <a:latin typeface="Trebuchet MS" panose="020B0603020202020204" pitchFamily="34" charset="0"/>
                <a:ea typeface="Calibri" panose="020F0502020204030204" pitchFamily="34" charset="0"/>
                <a:cs typeface="Times New Roman" panose="02020603050405020304" pitchFamily="18" charset="0"/>
              </a:rPr>
              <a:t>Assignment Title: “Nurture Beauty Boutique” Presentation</a:t>
            </a:r>
            <a:br>
              <a:rPr lang="en-GB" sz="2400" b="1" kern="100" dirty="0">
                <a:effectLst/>
                <a:latin typeface="Trebuchet MS" panose="020B0603020202020204" pitchFamily="34" charset="0"/>
                <a:ea typeface="Calibri" panose="020F0502020204030204" pitchFamily="34" charset="0"/>
                <a:cs typeface="Times New Roman" panose="02020603050405020304" pitchFamily="18" charset="0"/>
              </a:rPr>
            </a:br>
            <a:r>
              <a:rPr lang="en-GB" sz="2400" b="1" kern="100" dirty="0">
                <a:solidFill>
                  <a:srgbClr val="000000"/>
                </a:solidFill>
                <a:effectLst/>
                <a:latin typeface="Trebuchet MS" panose="020B0603020202020204" pitchFamily="34" charset="0"/>
                <a:ea typeface="Calibri" panose="020F0502020204030204" pitchFamily="34" charset="0"/>
                <a:cs typeface="Times New Roman" panose="02020603050405020304" pitchFamily="18" charset="0"/>
              </a:rPr>
              <a:t>Rodica Cirlan (2123003)</a:t>
            </a:r>
            <a:endParaRPr lang="en-GB" sz="2400" b="1" dirty="0">
              <a:latin typeface="Trebuchet MS" panose="020B0603020202020204" pitchFamily="34" charset="0"/>
              <a:cs typeface="Times New Roman" panose="02020603050405020304" pitchFamily="18" charset="0"/>
            </a:endParaRPr>
          </a:p>
        </p:txBody>
      </p:sp>
    </p:spTree>
    <p:extLst>
      <p:ext uri="{BB962C8B-B14F-4D97-AF65-F5344CB8AC3E}">
        <p14:creationId xmlns:p14="http://schemas.microsoft.com/office/powerpoint/2010/main" val="12482790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F18D1CF-6183-31BC-F258-502948552F54}"/>
              </a:ext>
            </a:extLst>
          </p:cNvPr>
          <p:cNvSpPr>
            <a:spLocks noGrp="1"/>
          </p:cNvSpPr>
          <p:nvPr>
            <p:ph type="ctrTitle"/>
          </p:nvPr>
        </p:nvSpPr>
        <p:spPr>
          <a:xfrm>
            <a:off x="4974337" y="983226"/>
            <a:ext cx="4299666" cy="1189703"/>
          </a:xfrm>
        </p:spPr>
        <p:txBody>
          <a:bodyPr>
            <a:normAutofit/>
          </a:bodyPr>
          <a:lstStyle/>
          <a:p>
            <a:pPr algn="l">
              <a:lnSpc>
                <a:spcPct val="90000"/>
              </a:lnSpc>
            </a:pPr>
            <a:br>
              <a:rPr lang="en-GB" sz="2400" dirty="0"/>
            </a:br>
            <a:endParaRPr lang="en-GB" sz="2200" dirty="0"/>
          </a:p>
        </p:txBody>
      </p:sp>
      <p:sp>
        <p:nvSpPr>
          <p:cNvPr id="5" name="Subtitle 4">
            <a:extLst>
              <a:ext uri="{FF2B5EF4-FFF2-40B4-BE49-F238E27FC236}">
                <a16:creationId xmlns:a16="http://schemas.microsoft.com/office/drawing/2014/main" id="{7D3FF816-7C4F-8A1A-4695-FC2E68B0F2C6}"/>
              </a:ext>
            </a:extLst>
          </p:cNvPr>
          <p:cNvSpPr>
            <a:spLocks noGrp="1"/>
          </p:cNvSpPr>
          <p:nvPr>
            <p:ph type="subTitle" idx="1"/>
          </p:nvPr>
        </p:nvSpPr>
        <p:spPr>
          <a:xfrm>
            <a:off x="3894304" y="1931378"/>
            <a:ext cx="4158315" cy="4213784"/>
          </a:xfrm>
        </p:spPr>
        <p:txBody>
          <a:bodyPr>
            <a:noAutofit/>
          </a:bodyPr>
          <a:lstStyle/>
          <a:p>
            <a:pPr algn="just"/>
            <a:r>
              <a:rPr lang="en-GB" sz="2400" dirty="0">
                <a:solidFill>
                  <a:schemeClr val="tx1"/>
                </a:solidFill>
                <a:latin typeface="Arial" panose="020B0604020202020204" pitchFamily="34" charset="0"/>
                <a:cs typeface="Arial" panose="020B0604020202020204" pitchFamily="34" charset="0"/>
              </a:rPr>
              <a:t>According to a study conducted by Mintel in 2021, nearly nine out of ten Brits (89%) shop on Amazon, and the number of people with access to Amazon Prime reached a record of 50% in 2020 (Mintel, 2021).</a:t>
            </a:r>
          </a:p>
        </p:txBody>
      </p:sp>
      <p:sp>
        <p:nvSpPr>
          <p:cNvPr id="12" name="Isosceles Triangle 11">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9" name="Graphic 8" descr="Shopping cart">
            <a:extLst>
              <a:ext uri="{FF2B5EF4-FFF2-40B4-BE49-F238E27FC236}">
                <a16:creationId xmlns:a16="http://schemas.microsoft.com/office/drawing/2014/main" id="{C7AC734C-2A41-775C-FE54-F4E6026C5FC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36549" y="1931377"/>
            <a:ext cx="2962867" cy="2962867"/>
          </a:xfrm>
          <a:prstGeom prst="rect">
            <a:avLst/>
          </a:prstGeom>
        </p:spPr>
      </p:pic>
      <p:pic>
        <p:nvPicPr>
          <p:cNvPr id="7" name="Picture 6" descr="Businesswoman thumbs up">
            <a:extLst>
              <a:ext uri="{FF2B5EF4-FFF2-40B4-BE49-F238E27FC236}">
                <a16:creationId xmlns:a16="http://schemas.microsoft.com/office/drawing/2014/main" id="{4C7887AF-D125-8D82-2DF1-5181BB63C4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20333" y="0"/>
            <a:ext cx="2133703" cy="6858000"/>
          </a:xfrm>
          <a:prstGeom prst="rect">
            <a:avLst/>
          </a:prstGeom>
        </p:spPr>
      </p:pic>
    </p:spTree>
    <p:extLst>
      <p:ext uri="{BB962C8B-B14F-4D97-AF65-F5344CB8AC3E}">
        <p14:creationId xmlns:p14="http://schemas.microsoft.com/office/powerpoint/2010/main" val="245338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9"/>
                                        </p:tgtEl>
                                        <p:attrNameLst>
                                          <p:attrName>style.visibility</p:attrName>
                                        </p:attrNameLst>
                                      </p:cBhvr>
                                      <p:to>
                                        <p:strVal val="visible"/>
                                      </p:to>
                                    </p:set>
                                    <p:animEffect transition="in" filter="fade">
                                      <p:cBhvr>
                                        <p:cTn id="7" dur="700"/>
                                        <p:tgtEl>
                                          <p:spTgt spid="9"/>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4"/>
                                        </p:tgtEl>
                                        <p:attrNameLst>
                                          <p:attrName>style.visibility</p:attrName>
                                        </p:attrNameLst>
                                      </p:cBhvr>
                                      <p:to>
                                        <p:strVal val="visible"/>
                                      </p:to>
                                    </p:set>
                                    <p:animEffect transition="in" filter="fade">
                                      <p:cBhvr>
                                        <p:cTn id="13"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 name="Group 10">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EEB50E7B-CF2E-D888-0948-ED358D8F536C}"/>
              </a:ext>
            </a:extLst>
          </p:cNvPr>
          <p:cNvSpPr>
            <a:spLocks noGrp="1"/>
          </p:cNvSpPr>
          <p:nvPr>
            <p:ph type="title"/>
          </p:nvPr>
        </p:nvSpPr>
        <p:spPr>
          <a:xfrm>
            <a:off x="2849562" y="609600"/>
            <a:ext cx="6424440" cy="1320800"/>
          </a:xfrm>
        </p:spPr>
        <p:txBody>
          <a:bodyPr vert="horz" lIns="91440" tIns="45720" rIns="91440" bIns="45720" rtlCol="0" anchor="t">
            <a:normAutofit/>
          </a:bodyPr>
          <a:lstStyle/>
          <a:p>
            <a:r>
              <a:rPr lang="en-US" sz="3600" dirty="0"/>
              <a:t>Overview of the Business Idea</a:t>
            </a:r>
          </a:p>
        </p:txBody>
      </p:sp>
      <p:pic>
        <p:nvPicPr>
          <p:cNvPr id="7" name="Picture 6" descr="Person popping bubble">
            <a:extLst>
              <a:ext uri="{FF2B5EF4-FFF2-40B4-BE49-F238E27FC236}">
                <a16:creationId xmlns:a16="http://schemas.microsoft.com/office/drawing/2014/main" id="{FB81027A-7F2C-2F33-334B-50E6811C5C8D}"/>
              </a:ext>
            </a:extLst>
          </p:cNvPr>
          <p:cNvPicPr>
            <a:picLocks noChangeAspect="1"/>
          </p:cNvPicPr>
          <p:nvPr/>
        </p:nvPicPr>
        <p:blipFill rotWithShape="1">
          <a:blip r:embed="rId2"/>
          <a:srcRect l="33774" r="36368"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45" name="Isosceles Triangle 22">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 Placeholder 4">
            <a:extLst>
              <a:ext uri="{FF2B5EF4-FFF2-40B4-BE49-F238E27FC236}">
                <a16:creationId xmlns:a16="http://schemas.microsoft.com/office/drawing/2014/main" id="{BFE1E83A-BFE1-E5A8-EF2A-8EEEDE712E00}"/>
              </a:ext>
            </a:extLst>
          </p:cNvPr>
          <p:cNvSpPr>
            <a:spLocks noGrp="1"/>
          </p:cNvSpPr>
          <p:nvPr>
            <p:ph type="body" idx="1"/>
          </p:nvPr>
        </p:nvSpPr>
        <p:spPr>
          <a:xfrm>
            <a:off x="2849562" y="2160589"/>
            <a:ext cx="6424440" cy="3880773"/>
          </a:xfrm>
        </p:spPr>
        <p:txBody>
          <a:bodyPr vert="horz" lIns="91440" tIns="45720" rIns="91440" bIns="45720" rtlCol="0">
            <a:noAutofit/>
          </a:bodyPr>
          <a:lstStyle/>
          <a:p>
            <a:pPr marL="285750" indent="-285750" algn="just">
              <a:buFont typeface="Wingdings" panose="05000000000000000000" pitchFamily="2" charset="2"/>
              <a:buChar char="Ø"/>
            </a:pPr>
            <a:r>
              <a:rPr lang="en-US" dirty="0">
                <a:latin typeface="Arial" panose="020B0604020202020204" pitchFamily="34" charset="0"/>
                <a:cs typeface="Arial" panose="020B0604020202020204" pitchFamily="34" charset="0"/>
              </a:rPr>
              <a:t>Start selling as an individual seller on Amazon as this is recommended by Amazon for start-uppers, and trade beauty products for women. </a:t>
            </a:r>
          </a:p>
          <a:p>
            <a:pPr marL="285750" indent="-285750" algn="just">
              <a:buFont typeface="Wingdings" panose="05000000000000000000" pitchFamily="2" charset="2"/>
              <a:buChar char="Ø"/>
            </a:pPr>
            <a:r>
              <a:rPr lang="en-US" dirty="0">
                <a:latin typeface="Arial" panose="020B0604020202020204" pitchFamily="34" charset="0"/>
                <a:cs typeface="Arial" panose="020B0604020202020204" pitchFamily="34" charset="0"/>
              </a:rPr>
              <a:t>The name of the shop will be “Nurture Beauty Boutique” and it will consist of products such as lip balms, lash and eyebrow serums, face masks, real silk bonnets and foot peel masks, with more added later. </a:t>
            </a:r>
          </a:p>
          <a:p>
            <a:pPr marL="285750" indent="-285750" algn="just">
              <a:buFont typeface="Wingdings" panose="05000000000000000000" pitchFamily="2" charset="2"/>
              <a:buChar char="Ø"/>
            </a:pPr>
            <a:r>
              <a:rPr lang="en-US" dirty="0">
                <a:latin typeface="Arial" panose="020B0604020202020204" pitchFamily="34" charset="0"/>
                <a:cs typeface="Arial" panose="020B0604020202020204" pitchFamily="34" charset="0"/>
              </a:rPr>
              <a:t>The aim of my shop will be to nurture natural beauty with affordable, clean and high-quality products. </a:t>
            </a:r>
          </a:p>
          <a:p>
            <a:pPr marL="285750" indent="-285750" algn="just">
              <a:buFont typeface="Wingdings" panose="05000000000000000000" pitchFamily="2" charset="2"/>
              <a:buChar char="Ø"/>
            </a:pPr>
            <a:r>
              <a:rPr lang="en-US" dirty="0">
                <a:latin typeface="Arial" panose="020B0604020202020204" pitchFamily="34" charset="0"/>
                <a:cs typeface="Arial" panose="020B0604020202020204" pitchFamily="34" charset="0"/>
              </a:rPr>
              <a:t>The business will be fully based online with no physical location and initially, the products will be stored in my house, however, after six months of trading, if the sales are consistent, I would like to use Amazon fulfilment </a:t>
            </a:r>
            <a:r>
              <a:rPr lang="en-US" dirty="0" err="1">
                <a:latin typeface="Arial" panose="020B0604020202020204" pitchFamily="34" charset="0"/>
                <a:cs typeface="Arial" panose="020B0604020202020204" pitchFamily="34" charset="0"/>
              </a:rPr>
              <a:t>centres</a:t>
            </a:r>
            <a:r>
              <a:rPr lang="en-US"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901939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E171D11-6801-6435-1B2F-ED700E29169C}"/>
              </a:ext>
            </a:extLst>
          </p:cNvPr>
          <p:cNvSpPr>
            <a:spLocks noGrp="1"/>
          </p:cNvSpPr>
          <p:nvPr>
            <p:ph type="title"/>
          </p:nvPr>
        </p:nvSpPr>
        <p:spPr/>
        <p:txBody>
          <a:bodyPr>
            <a:normAutofit fontScale="90000"/>
          </a:bodyPr>
          <a:lstStyle/>
          <a:p>
            <a:r>
              <a:rPr lang="en-GB" sz="4800" kern="100" dirty="0">
                <a:effectLst/>
                <a:ea typeface="Calibri" panose="020F0502020204030204" pitchFamily="34" charset="0"/>
                <a:cs typeface="Times New Roman" panose="02020603050405020304" pitchFamily="18" charset="0"/>
              </a:rPr>
              <a:t>Legal Format of the Company</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7" name="Content Placeholder 6">
            <a:extLst>
              <a:ext uri="{FF2B5EF4-FFF2-40B4-BE49-F238E27FC236}">
                <a16:creationId xmlns:a16="http://schemas.microsoft.com/office/drawing/2014/main" id="{512CAD1F-2F42-2E22-618D-A3484689C3F9}"/>
              </a:ext>
            </a:extLst>
          </p:cNvPr>
          <p:cNvSpPr>
            <a:spLocks noGrp="1"/>
          </p:cNvSpPr>
          <p:nvPr>
            <p:ph sz="half" idx="1"/>
          </p:nvPr>
        </p:nvSpPr>
        <p:spPr>
          <a:xfrm>
            <a:off x="677334" y="3024188"/>
            <a:ext cx="4184035" cy="3017173"/>
          </a:xfrm>
        </p:spPr>
        <p:txBody>
          <a:bodyPr>
            <a:normAutofit/>
          </a:bodyPr>
          <a:lstStyle/>
          <a:p>
            <a:pPr marL="285750" indent="-285750" algn="ctr">
              <a:buFont typeface="Wingdings" panose="05000000000000000000" pitchFamily="2" charset="2"/>
              <a:buChar char="Ø"/>
            </a:pPr>
            <a:r>
              <a:rPr lang="en-GB" sz="1200" kern="100" dirty="0">
                <a:solidFill>
                  <a:srgbClr val="000000"/>
                </a:solidFill>
                <a:latin typeface="Arial" panose="020B0604020202020204" pitchFamily="34" charset="0"/>
                <a:ea typeface="Calibri" panose="020F0502020204030204" pitchFamily="34" charset="0"/>
                <a:cs typeface="Times New Roman" panose="02020603050405020304" pitchFamily="18" charset="0"/>
              </a:rPr>
              <a:t>I will be a sole trader initially when the sales increase, I will open a Limited Company. </a:t>
            </a:r>
          </a:p>
          <a:p>
            <a:pPr marL="285750" indent="-285750" algn="ctr">
              <a:buFont typeface="Wingdings" panose="05000000000000000000" pitchFamily="2" charset="2"/>
              <a:buChar char="Ø"/>
            </a:pPr>
            <a:r>
              <a:rPr lang="en-GB" sz="1200" dirty="0">
                <a:solidFill>
                  <a:schemeClr val="tx1"/>
                </a:solidFill>
                <a:latin typeface="Arial" panose="020B0604020202020204" pitchFamily="34" charset="0"/>
                <a:cs typeface="Arial" panose="020B0604020202020204" pitchFamily="34" charset="0"/>
              </a:rPr>
              <a:t>Being a sole trader involves little effort and a new business may be started immediately with minimum paperwork and full control over the operation.</a:t>
            </a:r>
          </a:p>
          <a:p>
            <a:pPr marL="0" indent="0" algn="ctr">
              <a:buNone/>
            </a:pPr>
            <a:endParaRPr lang="en-GB" sz="1200" dirty="0"/>
          </a:p>
        </p:txBody>
      </p:sp>
      <p:graphicFrame>
        <p:nvGraphicFramePr>
          <p:cNvPr id="10" name="Text Placeholder 7">
            <a:extLst>
              <a:ext uri="{FF2B5EF4-FFF2-40B4-BE49-F238E27FC236}">
                <a16:creationId xmlns:a16="http://schemas.microsoft.com/office/drawing/2014/main" id="{724147DC-DDD0-D695-1F51-952E3D3EC3DA}"/>
              </a:ext>
            </a:extLst>
          </p:cNvPr>
          <p:cNvGraphicFramePr>
            <a:graphicFrameLocks noGrp="1"/>
          </p:cNvGraphicFramePr>
          <p:nvPr>
            <p:ph sz="half" idx="2"/>
            <p:extLst>
              <p:ext uri="{D42A27DB-BD31-4B8C-83A1-F6EECF244321}">
                <p14:modId xmlns:p14="http://schemas.microsoft.com/office/powerpoint/2010/main" val="3317363839"/>
              </p:ext>
            </p:extLst>
          </p:nvPr>
        </p:nvGraphicFramePr>
        <p:xfrm>
          <a:off x="5089525" y="2160588"/>
          <a:ext cx="4184650"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5694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4CBD9203-F444-5943-B9B1-D1349B8287BB}"/>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a:t>Management of the Company</a:t>
            </a:r>
          </a:p>
        </p:txBody>
      </p:sp>
      <p:sp>
        <p:nvSpPr>
          <p:cNvPr id="3" name="Content Placeholder 2">
            <a:extLst>
              <a:ext uri="{FF2B5EF4-FFF2-40B4-BE49-F238E27FC236}">
                <a16:creationId xmlns:a16="http://schemas.microsoft.com/office/drawing/2014/main" id="{CD33BF4B-2174-6C68-11EE-39AF23051F81}"/>
              </a:ext>
            </a:extLst>
          </p:cNvPr>
          <p:cNvSpPr>
            <a:spLocks noGrp="1"/>
          </p:cNvSpPr>
          <p:nvPr>
            <p:ph sz="half" idx="1"/>
          </p:nvPr>
        </p:nvSpPr>
        <p:spPr>
          <a:xfrm>
            <a:off x="677863" y="2161001"/>
            <a:ext cx="4183861" cy="3880610"/>
          </a:xfrm>
        </p:spPr>
        <p:txBody>
          <a:bodyPr>
            <a:normAutofit/>
          </a:bodyPr>
          <a:lstStyle/>
          <a:p>
            <a:pPr marL="339471" indent="-339471" algn="just" defTabSz="452628">
              <a:spcBef>
                <a:spcPts val="990"/>
              </a:spcBef>
              <a:buFont typeface="Wingdings" panose="05000000000000000000" pitchFamily="2" charset="2"/>
              <a:buChar char="Ø"/>
            </a:pPr>
            <a:r>
              <a:rPr lang="en-GB" kern="1200" dirty="0">
                <a:solidFill>
                  <a:schemeClr val="tx1">
                    <a:lumMod val="75000"/>
                    <a:lumOff val="25000"/>
                  </a:schemeClr>
                </a:solidFill>
                <a:latin typeface="Arial" panose="020B0604020202020204" pitchFamily="34" charset="0"/>
                <a:cs typeface="Arial" panose="020B0604020202020204" pitchFamily="34" charset="0"/>
              </a:rPr>
              <a:t>The management of the company will be the owner. Initially, the owner will set up an Amazon account and start looking and negotiating with suppliers. </a:t>
            </a:r>
          </a:p>
          <a:p>
            <a:pPr marL="339471" indent="-339471" algn="just" defTabSz="452628">
              <a:spcBef>
                <a:spcPts val="990"/>
              </a:spcBef>
              <a:buFont typeface="Wingdings" panose="05000000000000000000" pitchFamily="2" charset="2"/>
              <a:buChar char="Ø"/>
            </a:pPr>
            <a:r>
              <a:rPr lang="en-GB" kern="1200" dirty="0">
                <a:solidFill>
                  <a:schemeClr val="tx1">
                    <a:lumMod val="75000"/>
                    <a:lumOff val="25000"/>
                  </a:schemeClr>
                </a:solidFill>
                <a:latin typeface="Arial" panose="020B0604020202020204" pitchFamily="34" charset="0"/>
                <a:cs typeface="Arial" panose="020B0604020202020204" pitchFamily="34" charset="0"/>
              </a:rPr>
              <a:t>Generally, the owner will do marketing and sales and manage the business's operational side. As well as the owner will keep a record of all sales, profit/loss, packaging, shipping costs and custom duty fees in an Excel spreadsheet. </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C0EFBA29-6C04-4207-FD31-CC9B0A89603E}"/>
              </a:ext>
            </a:extLst>
          </p:cNvPr>
          <p:cNvSpPr>
            <a:spLocks noGrp="1"/>
          </p:cNvSpPr>
          <p:nvPr>
            <p:ph sz="half" idx="2"/>
          </p:nvPr>
        </p:nvSpPr>
        <p:spPr>
          <a:xfrm>
            <a:off x="5090315" y="2161001"/>
            <a:ext cx="4183860" cy="3880611"/>
          </a:xfrm>
        </p:spPr>
        <p:txBody>
          <a:bodyPr>
            <a:normAutofit/>
          </a:bodyPr>
          <a:lstStyle/>
          <a:p>
            <a:pPr marL="339471" indent="-339471" algn="just" defTabSz="452628">
              <a:spcBef>
                <a:spcPts val="990"/>
              </a:spcBef>
              <a:buFont typeface="Wingdings" panose="05000000000000000000" pitchFamily="2" charset="2"/>
              <a:buChar char="Ø"/>
            </a:pPr>
            <a:r>
              <a:rPr lang="en-GB" kern="1200" dirty="0">
                <a:solidFill>
                  <a:schemeClr val="tx1">
                    <a:lumMod val="75000"/>
                    <a:lumOff val="25000"/>
                  </a:schemeClr>
                </a:solidFill>
                <a:latin typeface="Arial" panose="020B0604020202020204" pitchFamily="34" charset="0"/>
                <a:cs typeface="Arial" panose="020B0604020202020204" pitchFamily="34" charset="0"/>
              </a:rPr>
              <a:t>However, an accountant will be outsourced to file the annual tax return. </a:t>
            </a:r>
          </a:p>
          <a:p>
            <a:pPr marL="339471" indent="-339471" algn="just" defTabSz="452628">
              <a:spcBef>
                <a:spcPts val="990"/>
              </a:spcBef>
              <a:buFont typeface="Wingdings" panose="05000000000000000000" pitchFamily="2" charset="2"/>
              <a:buChar char="Ø"/>
            </a:pPr>
            <a:r>
              <a:rPr lang="en-GB" kern="1200" dirty="0">
                <a:solidFill>
                  <a:schemeClr val="tx1">
                    <a:lumMod val="75000"/>
                    <a:lumOff val="25000"/>
                  </a:schemeClr>
                </a:solidFill>
                <a:latin typeface="Arial" panose="020B0604020202020204" pitchFamily="34" charset="0"/>
                <a:cs typeface="Arial" panose="020B0604020202020204" pitchFamily="34" charset="0"/>
              </a:rPr>
              <a:t>As well as to create a website, an IT company will be hired.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0875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5" name="Rectangle 2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F84193-3839-92DE-9434-9B422E67D0DE}"/>
              </a:ext>
            </a:extLst>
          </p:cNvPr>
          <p:cNvSpPr>
            <a:spLocks noGrp="1"/>
          </p:cNvSpPr>
          <p:nvPr>
            <p:ph type="title"/>
          </p:nvPr>
        </p:nvSpPr>
        <p:spPr>
          <a:xfrm>
            <a:off x="1286933" y="609600"/>
            <a:ext cx="10197494" cy="1099457"/>
          </a:xfrm>
        </p:spPr>
        <p:txBody>
          <a:bodyPr vert="horz" lIns="91440" tIns="45720" rIns="91440" bIns="45720" rtlCol="0" anchor="t">
            <a:normAutofit/>
          </a:bodyPr>
          <a:lstStyle/>
          <a:p>
            <a:r>
              <a:rPr lang="en-US"/>
              <a:t>USP and Reasons for Starting the Business</a:t>
            </a:r>
          </a:p>
        </p:txBody>
      </p:sp>
      <p:sp>
        <p:nvSpPr>
          <p:cNvPr id="24" name="Isosceles Triangle 2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298A0E3-2599-F618-B5BB-74C8E70EDB6C}"/>
              </a:ext>
            </a:extLst>
          </p:cNvPr>
          <p:cNvSpPr>
            <a:spLocks noGrp="1"/>
          </p:cNvSpPr>
          <p:nvPr>
            <p:ph sz="half" idx="1"/>
          </p:nvPr>
        </p:nvSpPr>
        <p:spPr>
          <a:xfrm>
            <a:off x="1562068" y="1948543"/>
            <a:ext cx="4413366" cy="4093481"/>
          </a:xfrm>
        </p:spPr>
        <p:txBody>
          <a:bodyPr>
            <a:normAutofit lnSpcReduction="10000"/>
          </a:bodyPr>
          <a:lstStyle/>
          <a:p>
            <a:pPr marL="360045" indent="-360045" algn="just" defTabSz="480060">
              <a:spcBef>
                <a:spcPts val="1050"/>
              </a:spcBef>
              <a:buFont typeface="Wingdings" panose="05000000000000000000" pitchFamily="2" charset="2"/>
              <a:buChar char="Ø"/>
            </a:pPr>
            <a:r>
              <a:rPr lang="en-GB" sz="1890" kern="1200" dirty="0">
                <a:solidFill>
                  <a:schemeClr val="tx1">
                    <a:lumMod val="75000"/>
                    <a:lumOff val="25000"/>
                  </a:schemeClr>
                </a:solidFill>
                <a:latin typeface="+mn-lt"/>
                <a:ea typeface="+mn-ea"/>
                <a:cs typeface="+mn-cs"/>
              </a:rPr>
              <a:t>The company’s unique selling point will be trading with clean, high-quality beauty products at affordable prices.</a:t>
            </a:r>
          </a:p>
          <a:p>
            <a:pPr marL="360045" indent="-360045" algn="just" defTabSz="480060">
              <a:spcBef>
                <a:spcPts val="1050"/>
              </a:spcBef>
              <a:buFont typeface="Wingdings" panose="05000000000000000000" pitchFamily="2" charset="2"/>
              <a:buChar char="Ø"/>
            </a:pPr>
            <a:r>
              <a:rPr lang="en-GB" sz="1890" kern="1200" dirty="0">
                <a:solidFill>
                  <a:schemeClr val="tx1">
                    <a:lumMod val="75000"/>
                    <a:lumOff val="25000"/>
                  </a:schemeClr>
                </a:solidFill>
                <a:latin typeface="+mn-lt"/>
                <a:ea typeface="+mn-ea"/>
                <a:cs typeface="+mn-cs"/>
              </a:rPr>
              <a:t>Accessibility: free next-day delivery when using Amazon Prime. </a:t>
            </a:r>
          </a:p>
          <a:p>
            <a:pPr>
              <a:buFont typeface="Wingdings" panose="05000000000000000000" pitchFamily="2" charset="2"/>
              <a:buChar char="Ø"/>
            </a:pPr>
            <a:endParaRPr lang="en-GB" dirty="0"/>
          </a:p>
        </p:txBody>
      </p:sp>
      <p:sp>
        <p:nvSpPr>
          <p:cNvPr id="4" name="Content Placeholder 3">
            <a:extLst>
              <a:ext uri="{FF2B5EF4-FFF2-40B4-BE49-F238E27FC236}">
                <a16:creationId xmlns:a16="http://schemas.microsoft.com/office/drawing/2014/main" id="{B7E28D42-D9BA-ECA7-8F84-FB434618207E}"/>
              </a:ext>
            </a:extLst>
          </p:cNvPr>
          <p:cNvSpPr>
            <a:spLocks noGrp="1"/>
          </p:cNvSpPr>
          <p:nvPr>
            <p:ph sz="half" idx="2"/>
          </p:nvPr>
        </p:nvSpPr>
        <p:spPr>
          <a:xfrm>
            <a:off x="6216565" y="1948543"/>
            <a:ext cx="4413365" cy="4093482"/>
          </a:xfrm>
        </p:spPr>
        <p:txBody>
          <a:bodyPr>
            <a:normAutofit lnSpcReduction="10000"/>
          </a:bodyPr>
          <a:lstStyle/>
          <a:p>
            <a:pPr marL="360045" indent="-360045" algn="just" defTabSz="480060">
              <a:spcBef>
                <a:spcPts val="1050"/>
              </a:spcBef>
              <a:buFont typeface="Wingdings" panose="05000000000000000000" pitchFamily="2" charset="2"/>
              <a:buChar char="Ø"/>
            </a:pPr>
            <a:r>
              <a:rPr lang="en-GB" sz="1700" kern="1200" dirty="0">
                <a:solidFill>
                  <a:schemeClr val="tx1">
                    <a:lumMod val="75000"/>
                    <a:lumOff val="25000"/>
                  </a:schemeClr>
                </a:solidFill>
                <a:latin typeface="+mn-lt"/>
                <a:ea typeface="+mn-ea"/>
                <a:cs typeface="+mn-cs"/>
              </a:rPr>
              <a:t>Trends: people become more health conscious and buy clean cosmetics. By 2028, according to Statista (2023), the value of the clean beauty market worldwide is anticipated to exceed $</a:t>
            </a:r>
            <a:r>
              <a:rPr lang="en-GB" sz="1700" dirty="0"/>
              <a:t>15.3</a:t>
            </a:r>
            <a:r>
              <a:rPr lang="en-GB" sz="1700" kern="1200" dirty="0">
                <a:solidFill>
                  <a:schemeClr val="tx1">
                    <a:lumMod val="75000"/>
                    <a:lumOff val="25000"/>
                  </a:schemeClr>
                </a:solidFill>
                <a:latin typeface="+mn-lt"/>
                <a:ea typeface="+mn-ea"/>
                <a:cs typeface="+mn-cs"/>
              </a:rPr>
              <a:t> billion, which in 2023 is $8.3 billion.</a:t>
            </a:r>
          </a:p>
          <a:p>
            <a:pPr marL="360045" indent="-360045" algn="just" defTabSz="480060">
              <a:spcBef>
                <a:spcPts val="1050"/>
              </a:spcBef>
              <a:buFont typeface="Wingdings" panose="05000000000000000000" pitchFamily="2" charset="2"/>
              <a:buChar char="Ø"/>
            </a:pPr>
            <a:r>
              <a:rPr lang="en-GB" sz="1700" kern="1200" dirty="0">
                <a:solidFill>
                  <a:schemeClr val="tx1">
                    <a:lumMod val="75000"/>
                    <a:lumOff val="25000"/>
                  </a:schemeClr>
                </a:solidFill>
                <a:latin typeface="+mn-lt"/>
                <a:ea typeface="+mn-ea"/>
                <a:cs typeface="+mn-cs"/>
              </a:rPr>
              <a:t> Possibility to reach millions of customers</a:t>
            </a:r>
          </a:p>
          <a:p>
            <a:pPr marL="360045" indent="-360045" algn="just" defTabSz="480060">
              <a:spcBef>
                <a:spcPts val="1050"/>
              </a:spcBef>
              <a:buFont typeface="Wingdings" panose="05000000000000000000" pitchFamily="2" charset="2"/>
              <a:buChar char="Ø"/>
            </a:pPr>
            <a:r>
              <a:rPr lang="en-GB" sz="1700" kern="1200" dirty="0">
                <a:solidFill>
                  <a:schemeClr val="tx1">
                    <a:lumMod val="75000"/>
                    <a:lumOff val="25000"/>
                  </a:schemeClr>
                </a:solidFill>
                <a:latin typeface="+mn-lt"/>
                <a:ea typeface="+mn-ea"/>
                <a:cs typeface="+mn-cs"/>
              </a:rPr>
              <a:t> 	A vast selection of suppliers</a:t>
            </a:r>
          </a:p>
          <a:p>
            <a:pPr marL="360045" indent="-360045" algn="just" defTabSz="480060">
              <a:spcBef>
                <a:spcPts val="1050"/>
              </a:spcBef>
              <a:buFont typeface="Wingdings" panose="05000000000000000000" pitchFamily="2" charset="2"/>
              <a:buChar char="Ø"/>
            </a:pPr>
            <a:r>
              <a:rPr lang="en-GB" sz="1700" kern="1200" dirty="0">
                <a:solidFill>
                  <a:schemeClr val="tx1">
                    <a:lumMod val="75000"/>
                    <a:lumOff val="25000"/>
                  </a:schemeClr>
                </a:solidFill>
                <a:latin typeface="+mn-lt"/>
                <a:ea typeface="+mn-ea"/>
                <a:cs typeface="+mn-cs"/>
              </a:rPr>
              <a:t> 	Possibility to earn a high margin</a:t>
            </a:r>
          </a:p>
          <a:p>
            <a:pPr marL="360045" indent="-360045" algn="just" defTabSz="480060">
              <a:spcBef>
                <a:spcPts val="1050"/>
              </a:spcBef>
              <a:buFont typeface="Wingdings" panose="05000000000000000000" pitchFamily="2" charset="2"/>
              <a:buChar char="Ø"/>
            </a:pPr>
            <a:r>
              <a:rPr lang="en-GB" sz="1700" kern="1200" dirty="0">
                <a:solidFill>
                  <a:schemeClr val="tx1">
                    <a:lumMod val="75000"/>
                    <a:lumOff val="25000"/>
                  </a:schemeClr>
                </a:solidFill>
                <a:latin typeface="+mn-lt"/>
                <a:ea typeface="+mn-ea"/>
                <a:cs typeface="+mn-cs"/>
              </a:rPr>
              <a:t> 	Low start-up cost</a:t>
            </a:r>
          </a:p>
          <a:p>
            <a:pPr marL="360045" indent="-360045" algn="just" defTabSz="480060">
              <a:spcBef>
                <a:spcPts val="1050"/>
              </a:spcBef>
              <a:buFont typeface="Wingdings" panose="05000000000000000000" pitchFamily="2" charset="2"/>
              <a:buChar char="Ø"/>
            </a:pPr>
            <a:r>
              <a:rPr lang="en-GB" sz="1700" kern="1200" dirty="0">
                <a:solidFill>
                  <a:schemeClr val="tx1">
                    <a:lumMod val="75000"/>
                    <a:lumOff val="25000"/>
                  </a:schemeClr>
                </a:solidFill>
                <a:latin typeface="+mn-lt"/>
                <a:ea typeface="+mn-ea"/>
                <a:cs typeface="+mn-cs"/>
              </a:rPr>
              <a:t> 	The advantage of working remotely</a:t>
            </a:r>
          </a:p>
          <a:p>
            <a:pPr marL="360045" indent="-360045" defTabSz="480060">
              <a:spcBef>
                <a:spcPts val="1050"/>
              </a:spcBef>
              <a:buFont typeface="Wingdings" panose="05000000000000000000" pitchFamily="2" charset="2"/>
              <a:buChar char="Ø"/>
            </a:pPr>
            <a:endParaRPr lang="en-GB" sz="1700" kern="1200" dirty="0">
              <a:solidFill>
                <a:schemeClr val="tx1">
                  <a:lumMod val="75000"/>
                  <a:lumOff val="25000"/>
                </a:schemeClr>
              </a:solidFill>
              <a:latin typeface="+mn-lt"/>
              <a:ea typeface="+mn-ea"/>
              <a:cs typeface="+mn-cs"/>
            </a:endParaRPr>
          </a:p>
          <a:p>
            <a:pPr marL="360045" indent="-360045" defTabSz="480060">
              <a:spcBef>
                <a:spcPts val="1050"/>
              </a:spcBef>
              <a:buFont typeface="Wingdings" panose="05000000000000000000" pitchFamily="2" charset="2"/>
              <a:buChar char="Ø"/>
            </a:pPr>
            <a:endParaRPr lang="en-GB" sz="1700" kern="1200" dirty="0">
              <a:solidFill>
                <a:schemeClr val="tx1">
                  <a:lumMod val="75000"/>
                  <a:lumOff val="25000"/>
                </a:schemeClr>
              </a:solidFill>
              <a:latin typeface="+mn-lt"/>
              <a:ea typeface="+mn-ea"/>
              <a:cs typeface="+mn-cs"/>
            </a:endParaRPr>
          </a:p>
          <a:p>
            <a:pPr marL="360045" indent="-360045" defTabSz="480060">
              <a:spcBef>
                <a:spcPts val="1050"/>
              </a:spcBef>
              <a:buFont typeface="Wingdings" panose="05000000000000000000" pitchFamily="2" charset="2"/>
              <a:buChar char="Ø"/>
            </a:pPr>
            <a:endParaRPr lang="en-GB" sz="1700" kern="1200" dirty="0">
              <a:solidFill>
                <a:schemeClr val="tx1">
                  <a:lumMod val="75000"/>
                  <a:lumOff val="25000"/>
                </a:schemeClr>
              </a:solidFill>
              <a:latin typeface="+mn-lt"/>
              <a:ea typeface="+mn-ea"/>
              <a:cs typeface="+mn-cs"/>
            </a:endParaRPr>
          </a:p>
          <a:p>
            <a:pPr>
              <a:buFont typeface="Wingdings" panose="05000000000000000000" pitchFamily="2" charset="2"/>
              <a:buChar char="Ø"/>
            </a:pPr>
            <a:endParaRPr lang="en-GB" sz="1700" dirty="0"/>
          </a:p>
        </p:txBody>
      </p:sp>
    </p:spTree>
    <p:extLst>
      <p:ext uri="{BB962C8B-B14F-4D97-AF65-F5344CB8AC3E}">
        <p14:creationId xmlns:p14="http://schemas.microsoft.com/office/powerpoint/2010/main" val="2116545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0" name="Group 79">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1" name="Straight Connector 80">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2" name="Straight Connector 81">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3"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Isosceles Triangle 84">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Isosceles Triangle 89">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DF0A01B-A837-4FD1-ACE1-7B634AAAA729}"/>
              </a:ext>
            </a:extLst>
          </p:cNvPr>
          <p:cNvSpPr>
            <a:spLocks noGrp="1"/>
          </p:cNvSpPr>
          <p:nvPr>
            <p:ph type="title"/>
          </p:nvPr>
        </p:nvSpPr>
        <p:spPr>
          <a:xfrm>
            <a:off x="5536734" y="609600"/>
            <a:ext cx="3737268" cy="1320800"/>
          </a:xfrm>
        </p:spPr>
        <p:txBody>
          <a:bodyPr vert="horz" lIns="91440" tIns="45720" rIns="91440" bIns="45720" rtlCol="0" anchor="t">
            <a:normAutofit/>
          </a:bodyPr>
          <a:lstStyle/>
          <a:p>
            <a:r>
              <a:rPr lang="en-US"/>
              <a:t>Investment Required</a:t>
            </a:r>
            <a:endParaRPr lang="en-US" dirty="0"/>
          </a:p>
        </p:txBody>
      </p:sp>
      <p:sp>
        <p:nvSpPr>
          <p:cNvPr id="3" name="Content Placeholder 2">
            <a:extLst>
              <a:ext uri="{FF2B5EF4-FFF2-40B4-BE49-F238E27FC236}">
                <a16:creationId xmlns:a16="http://schemas.microsoft.com/office/drawing/2014/main" id="{960F83A2-8193-1945-529E-F1B93B8D0E8A}"/>
              </a:ext>
            </a:extLst>
          </p:cNvPr>
          <p:cNvSpPr>
            <a:spLocks noGrp="1"/>
          </p:cNvSpPr>
          <p:nvPr>
            <p:ph sz="half" idx="1"/>
          </p:nvPr>
        </p:nvSpPr>
        <p:spPr>
          <a:xfrm>
            <a:off x="5209563" y="2160589"/>
            <a:ext cx="4064439" cy="3880773"/>
          </a:xfrm>
        </p:spPr>
        <p:txBody>
          <a:bodyPr vert="horz" lIns="91440" tIns="45720" rIns="91440" bIns="45720" rtlCol="0">
            <a:normAutofit lnSpcReduction="10000"/>
          </a:bodyPr>
          <a:lstStyle/>
          <a:p>
            <a:pPr marL="0" indent="0" algn="just">
              <a:lnSpc>
                <a:spcPct val="90000"/>
              </a:lnSpc>
              <a:buNone/>
            </a:pPr>
            <a:r>
              <a:rPr lang="en-US" dirty="0">
                <a:solidFill>
                  <a:schemeClr val="tx1"/>
                </a:solidFill>
                <a:latin typeface="Arial" panose="020B0604020202020204" pitchFamily="34" charset="0"/>
                <a:cs typeface="Arial" panose="020B0604020202020204" pitchFamily="34" charset="0"/>
              </a:rPr>
              <a:t>The required investment is £15000, to cover costs such as:</a:t>
            </a:r>
          </a:p>
          <a:p>
            <a:pPr algn="just">
              <a:lnSpc>
                <a:spcPct val="9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the stock of products</a:t>
            </a:r>
          </a:p>
          <a:p>
            <a:pPr algn="just">
              <a:lnSpc>
                <a:spcPct val="9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shipping from the supplier</a:t>
            </a:r>
          </a:p>
          <a:p>
            <a:pPr algn="just">
              <a:lnSpc>
                <a:spcPct val="9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Amazon selling fee (0,75 p per item)</a:t>
            </a:r>
          </a:p>
          <a:p>
            <a:pPr algn="just">
              <a:lnSpc>
                <a:spcPct val="90000"/>
              </a:lnSpc>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Amazon Referral Fee (8.16% for items with a total sale price of up to £10.00 and 15.3% for products with a total sale price of over £10.00)</a:t>
            </a:r>
          </a:p>
          <a:p>
            <a:pPr algn="just">
              <a:lnSpc>
                <a:spcPct val="9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Website creation, accountant fees, advertising costs and director’s wage. </a:t>
            </a:r>
          </a:p>
          <a:p>
            <a:pPr>
              <a:lnSpc>
                <a:spcPct val="90000"/>
              </a:lnSpc>
            </a:pPr>
            <a:endParaRPr lang="en-US" dirty="0">
              <a:solidFill>
                <a:schemeClr val="tx1"/>
              </a:solidFill>
              <a:latin typeface="Arial" panose="020B0604020202020204" pitchFamily="34" charset="0"/>
              <a:cs typeface="Arial" panose="020B0604020202020204" pitchFamily="34" charset="0"/>
            </a:endParaRPr>
          </a:p>
          <a:p>
            <a:pPr>
              <a:lnSpc>
                <a:spcPct val="90000"/>
              </a:lnSpc>
            </a:pPr>
            <a:endParaRPr lang="en-US" sz="1500" dirty="0"/>
          </a:p>
          <a:p>
            <a:pPr>
              <a:lnSpc>
                <a:spcPct val="90000"/>
              </a:lnSpc>
            </a:pPr>
            <a:endParaRPr lang="en-US" sz="1500" dirty="0"/>
          </a:p>
          <a:p>
            <a:pPr>
              <a:lnSpc>
                <a:spcPct val="90000"/>
              </a:lnSpc>
            </a:pPr>
            <a:endParaRPr lang="en-US" sz="1500" dirty="0"/>
          </a:p>
          <a:p>
            <a:pPr>
              <a:lnSpc>
                <a:spcPct val="90000"/>
              </a:lnSpc>
            </a:pPr>
            <a:endParaRPr lang="en-US" sz="1500" dirty="0"/>
          </a:p>
          <a:p>
            <a:pPr marL="0" indent="0">
              <a:lnSpc>
                <a:spcPct val="90000"/>
              </a:lnSpc>
            </a:pPr>
            <a:endParaRPr lang="en-US" sz="1500" dirty="0"/>
          </a:p>
          <a:p>
            <a:pPr marL="0" indent="0">
              <a:lnSpc>
                <a:spcPct val="90000"/>
              </a:lnSpc>
            </a:pPr>
            <a:endParaRPr lang="en-US" sz="1500" dirty="0"/>
          </a:p>
          <a:p>
            <a:pPr marL="0" indent="0">
              <a:lnSpc>
                <a:spcPct val="90000"/>
              </a:lnSpc>
            </a:pPr>
            <a:endParaRPr lang="en-US" sz="1500" dirty="0"/>
          </a:p>
        </p:txBody>
      </p:sp>
      <p:pic>
        <p:nvPicPr>
          <p:cNvPr id="6" name="Content Placeholder 5" descr="Stacks of gold coins">
            <a:extLst>
              <a:ext uri="{FF2B5EF4-FFF2-40B4-BE49-F238E27FC236}">
                <a16:creationId xmlns:a16="http://schemas.microsoft.com/office/drawing/2014/main" id="{C1E070D9-0A46-0EB2-B64E-479F717C217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7229" r="20260"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2" name="Isosceles Triangle 9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87800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9" name="Group 10">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DD487119-D841-5DF2-BEC4-131D1AE4A899}"/>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a:t>Competition (Local/ International) </a:t>
            </a:r>
          </a:p>
        </p:txBody>
      </p:sp>
      <p:sp>
        <p:nvSpPr>
          <p:cNvPr id="3" name="Content Placeholder 2">
            <a:extLst>
              <a:ext uri="{FF2B5EF4-FFF2-40B4-BE49-F238E27FC236}">
                <a16:creationId xmlns:a16="http://schemas.microsoft.com/office/drawing/2014/main" id="{134E6D22-6946-18AC-1F04-C927B5BA9EC9}"/>
              </a:ext>
            </a:extLst>
          </p:cNvPr>
          <p:cNvSpPr>
            <a:spLocks noGrp="1"/>
          </p:cNvSpPr>
          <p:nvPr>
            <p:ph sz="half" idx="1"/>
          </p:nvPr>
        </p:nvSpPr>
        <p:spPr>
          <a:xfrm>
            <a:off x="575746" y="2152857"/>
            <a:ext cx="4011440" cy="3720686"/>
          </a:xfrm>
        </p:spPr>
        <p:txBody>
          <a:bodyPr>
            <a:normAutofit/>
          </a:bodyPr>
          <a:lstStyle/>
          <a:p>
            <a:pPr marL="0" indent="0" algn="just" defTabSz="434340">
              <a:lnSpc>
                <a:spcPct val="90000"/>
              </a:lnSpc>
              <a:spcBef>
                <a:spcPts val="950"/>
              </a:spcBef>
              <a:buNone/>
            </a:pPr>
            <a:r>
              <a:rPr lang="en-GB" sz="1700" kern="1200" dirty="0">
                <a:solidFill>
                  <a:schemeClr val="accent1"/>
                </a:solidFill>
                <a:latin typeface="Arial" panose="020B0604020202020204" pitchFamily="34" charset="0"/>
                <a:ea typeface="+mn-ea"/>
                <a:cs typeface="Arial" panose="020B0604020202020204" pitchFamily="34" charset="0"/>
              </a:rPr>
              <a:t>Local</a:t>
            </a:r>
          </a:p>
          <a:p>
            <a:pPr marL="325755" indent="-325755" algn="just" defTabSz="434340">
              <a:lnSpc>
                <a:spcPct val="90000"/>
              </a:lnSpc>
              <a:spcBef>
                <a:spcPts val="950"/>
              </a:spcBef>
              <a:buFont typeface="Wingdings" panose="05000000000000000000" pitchFamily="2" charset="2"/>
              <a:buChar char="Ø"/>
            </a:pPr>
            <a:r>
              <a:rPr lang="en-GB" sz="1700" kern="1200" dirty="0">
                <a:solidFill>
                  <a:schemeClr val="tx1"/>
                </a:solidFill>
                <a:latin typeface="Arial" panose="020B0604020202020204" pitchFamily="34" charset="0"/>
                <a:ea typeface="+mn-ea"/>
                <a:cs typeface="Arial" panose="020B0604020202020204" pitchFamily="34" charset="0"/>
              </a:rPr>
              <a:t>Boots</a:t>
            </a:r>
          </a:p>
          <a:p>
            <a:pPr marL="325755" indent="-325755" algn="just" defTabSz="434340">
              <a:lnSpc>
                <a:spcPct val="90000"/>
              </a:lnSpc>
              <a:spcBef>
                <a:spcPts val="950"/>
              </a:spcBef>
              <a:buFont typeface="Wingdings" panose="05000000000000000000" pitchFamily="2" charset="2"/>
              <a:buChar char="Ø"/>
            </a:pPr>
            <a:r>
              <a:rPr lang="en-GB" sz="1700" kern="1200" dirty="0" err="1">
                <a:solidFill>
                  <a:schemeClr val="tx1"/>
                </a:solidFill>
                <a:latin typeface="Arial" panose="020B0604020202020204" pitchFamily="34" charset="0"/>
                <a:ea typeface="+mn-ea"/>
                <a:cs typeface="Arial" panose="020B0604020202020204" pitchFamily="34" charset="0"/>
              </a:rPr>
              <a:t>Holland&amp;Barret</a:t>
            </a:r>
            <a:endParaRPr lang="en-GB" sz="1700" kern="1200" dirty="0">
              <a:solidFill>
                <a:schemeClr val="tx1"/>
              </a:solidFill>
              <a:latin typeface="Arial" panose="020B0604020202020204" pitchFamily="34" charset="0"/>
              <a:ea typeface="+mn-ea"/>
              <a:cs typeface="Arial" panose="020B0604020202020204" pitchFamily="34" charset="0"/>
            </a:endParaRPr>
          </a:p>
          <a:p>
            <a:pPr marL="325755" indent="-325755" algn="just" defTabSz="434340">
              <a:lnSpc>
                <a:spcPct val="90000"/>
              </a:lnSpc>
              <a:spcBef>
                <a:spcPts val="950"/>
              </a:spcBef>
              <a:buFont typeface="Wingdings" panose="05000000000000000000" pitchFamily="2" charset="2"/>
              <a:buChar char="Ø"/>
            </a:pPr>
            <a:r>
              <a:rPr lang="en-GB" sz="1700" kern="1200" dirty="0">
                <a:solidFill>
                  <a:schemeClr val="tx1"/>
                </a:solidFill>
                <a:latin typeface="Arial" panose="020B0604020202020204" pitchFamily="34" charset="0"/>
                <a:ea typeface="+mn-ea"/>
                <a:cs typeface="Arial" panose="020B0604020202020204" pitchFamily="34" charset="0"/>
              </a:rPr>
              <a:t>My Pure</a:t>
            </a:r>
          </a:p>
          <a:p>
            <a:pPr marL="325755" indent="-325755" algn="just" defTabSz="434340">
              <a:lnSpc>
                <a:spcPct val="90000"/>
              </a:lnSpc>
              <a:spcBef>
                <a:spcPts val="950"/>
              </a:spcBef>
              <a:buFont typeface="Wingdings" panose="05000000000000000000" pitchFamily="2" charset="2"/>
              <a:buChar char="Ø"/>
            </a:pPr>
            <a:r>
              <a:rPr lang="en-GB" sz="1700" kern="1200" dirty="0" err="1">
                <a:solidFill>
                  <a:schemeClr val="tx1"/>
                </a:solidFill>
                <a:latin typeface="Arial" panose="020B0604020202020204" pitchFamily="34" charset="0"/>
                <a:ea typeface="+mn-ea"/>
                <a:cs typeface="Arial" panose="020B0604020202020204" pitchFamily="34" charset="0"/>
              </a:rPr>
              <a:t>Naturisimo</a:t>
            </a:r>
            <a:endParaRPr lang="en-GB" sz="1700" kern="1200" dirty="0">
              <a:solidFill>
                <a:schemeClr val="tx1"/>
              </a:solidFill>
              <a:latin typeface="Arial" panose="020B0604020202020204" pitchFamily="34" charset="0"/>
              <a:ea typeface="+mn-ea"/>
              <a:cs typeface="Arial" panose="020B0604020202020204" pitchFamily="34" charset="0"/>
            </a:endParaRPr>
          </a:p>
          <a:p>
            <a:pPr marL="325755" indent="-325755" algn="just" defTabSz="434340">
              <a:lnSpc>
                <a:spcPct val="90000"/>
              </a:lnSpc>
              <a:spcBef>
                <a:spcPts val="950"/>
              </a:spcBef>
              <a:buFont typeface="Wingdings" panose="05000000000000000000" pitchFamily="2" charset="2"/>
              <a:buChar char="Ø"/>
            </a:pPr>
            <a:r>
              <a:rPr lang="en-GB" sz="1700" kern="1200" dirty="0">
                <a:solidFill>
                  <a:schemeClr val="tx1"/>
                </a:solidFill>
                <a:latin typeface="Arial" panose="020B0604020202020204" pitchFamily="34" charset="0"/>
                <a:ea typeface="+mn-ea"/>
                <a:cs typeface="Arial" panose="020B0604020202020204" pitchFamily="34" charset="0"/>
              </a:rPr>
              <a:t>Only Naturals</a:t>
            </a:r>
          </a:p>
          <a:p>
            <a:pPr marL="0" indent="0" algn="just" defTabSz="434340">
              <a:lnSpc>
                <a:spcPct val="90000"/>
              </a:lnSpc>
              <a:spcBef>
                <a:spcPts val="950"/>
              </a:spcBef>
              <a:buNone/>
            </a:pPr>
            <a:r>
              <a:rPr lang="en-GB" sz="1700" kern="1200" dirty="0">
                <a:solidFill>
                  <a:schemeClr val="accent1"/>
                </a:solidFill>
                <a:latin typeface="Arial" panose="020B0604020202020204" pitchFamily="34" charset="0"/>
                <a:ea typeface="+mn-ea"/>
                <a:cs typeface="Arial" panose="020B0604020202020204" pitchFamily="34" charset="0"/>
              </a:rPr>
              <a:t>International</a:t>
            </a:r>
          </a:p>
          <a:p>
            <a:pPr marL="325755" indent="-325755" algn="just" defTabSz="434340">
              <a:lnSpc>
                <a:spcPct val="90000"/>
              </a:lnSpc>
              <a:spcBef>
                <a:spcPts val="950"/>
              </a:spcBef>
              <a:buFont typeface="Wingdings" panose="05000000000000000000" pitchFamily="2" charset="2"/>
              <a:buChar char="Ø"/>
            </a:pPr>
            <a:r>
              <a:rPr lang="en-GB" sz="1700" kern="1200" dirty="0" err="1">
                <a:solidFill>
                  <a:schemeClr val="tx1"/>
                </a:solidFill>
                <a:latin typeface="Arial" panose="020B0604020202020204" pitchFamily="34" charset="0"/>
                <a:ea typeface="+mn-ea"/>
                <a:cs typeface="Arial" panose="020B0604020202020204" pitchFamily="34" charset="0"/>
              </a:rPr>
              <a:t>Iherb</a:t>
            </a:r>
            <a:endParaRPr lang="en-GB" sz="1700" kern="1200" dirty="0">
              <a:solidFill>
                <a:schemeClr val="tx1"/>
              </a:solidFill>
              <a:latin typeface="Arial" panose="020B0604020202020204" pitchFamily="34" charset="0"/>
              <a:ea typeface="+mn-ea"/>
              <a:cs typeface="Arial" panose="020B0604020202020204" pitchFamily="34" charset="0"/>
            </a:endParaRPr>
          </a:p>
          <a:p>
            <a:pPr marL="325755" indent="-325755" algn="just" defTabSz="434340">
              <a:lnSpc>
                <a:spcPct val="90000"/>
              </a:lnSpc>
              <a:spcBef>
                <a:spcPts val="950"/>
              </a:spcBef>
              <a:buFont typeface="Wingdings" panose="05000000000000000000" pitchFamily="2" charset="2"/>
              <a:buChar char="Ø"/>
            </a:pPr>
            <a:r>
              <a:rPr lang="en-GB" sz="1700" kern="1200" dirty="0">
                <a:solidFill>
                  <a:schemeClr val="tx1"/>
                </a:solidFill>
                <a:latin typeface="Arial" panose="020B0604020202020204" pitchFamily="34" charset="0"/>
                <a:ea typeface="+mn-ea"/>
                <a:cs typeface="Arial" panose="020B0604020202020204" pitchFamily="34" charset="0"/>
              </a:rPr>
              <a:t>Makeup.uk</a:t>
            </a:r>
          </a:p>
          <a:p>
            <a:pPr marL="325755" indent="-325755" algn="just" defTabSz="434340">
              <a:lnSpc>
                <a:spcPct val="90000"/>
              </a:lnSpc>
              <a:spcBef>
                <a:spcPts val="950"/>
              </a:spcBef>
              <a:buFont typeface="Wingdings" panose="05000000000000000000" pitchFamily="2" charset="2"/>
              <a:buChar char="Ø"/>
            </a:pPr>
            <a:r>
              <a:rPr lang="en-GB" sz="1700" kern="1200" dirty="0">
                <a:solidFill>
                  <a:schemeClr val="tx1"/>
                </a:solidFill>
                <a:latin typeface="Arial" panose="020B0604020202020204" pitchFamily="34" charset="0"/>
                <a:ea typeface="+mn-ea"/>
                <a:cs typeface="Arial" panose="020B0604020202020204" pitchFamily="34" charset="0"/>
              </a:rPr>
              <a:t>Sephora</a:t>
            </a:r>
          </a:p>
          <a:p>
            <a:pPr marL="0" indent="0" algn="just">
              <a:lnSpc>
                <a:spcPct val="90000"/>
              </a:lnSpc>
              <a:buNone/>
            </a:pPr>
            <a:endParaRPr lang="en-GB" sz="1700" dirty="0">
              <a:solidFill>
                <a:schemeClr val="accent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AC1C4789-C515-643C-F2AC-BACA26939E6C}"/>
              </a:ext>
            </a:extLst>
          </p:cNvPr>
          <p:cNvSpPr>
            <a:spLocks noGrp="1"/>
          </p:cNvSpPr>
          <p:nvPr>
            <p:ph sz="half" idx="2"/>
          </p:nvPr>
        </p:nvSpPr>
        <p:spPr>
          <a:xfrm>
            <a:off x="5043024" y="2321338"/>
            <a:ext cx="4011439" cy="3720687"/>
          </a:xfrm>
        </p:spPr>
        <p:txBody>
          <a:bodyPr>
            <a:normAutofit/>
          </a:bodyPr>
          <a:lstStyle/>
          <a:p>
            <a:pPr marL="0" indent="0" algn="just" defTabSz="434340">
              <a:spcBef>
                <a:spcPts val="950"/>
              </a:spcBef>
              <a:buNone/>
            </a:pPr>
            <a:endParaRPr lang="en-GB" sz="2280" kern="1200">
              <a:solidFill>
                <a:schemeClr val="tx1">
                  <a:lumMod val="75000"/>
                  <a:lumOff val="25000"/>
                </a:schemeClr>
              </a:solidFill>
              <a:latin typeface="Arial" panose="020B0604020202020204" pitchFamily="34" charset="0"/>
              <a:ea typeface="+mn-ea"/>
              <a:cs typeface="Arial" panose="020B0604020202020204" pitchFamily="34" charset="0"/>
            </a:endParaRPr>
          </a:p>
          <a:p>
            <a:pPr>
              <a:buFont typeface="Wingdings" panose="05000000000000000000" pitchFamily="2" charset="2"/>
              <a:buChar char="Ø"/>
            </a:pPr>
            <a:endParaRPr lang="en-GB" dirty="0"/>
          </a:p>
        </p:txBody>
      </p:sp>
      <p:pic>
        <p:nvPicPr>
          <p:cNvPr id="5" name="Picture 4">
            <a:extLst>
              <a:ext uri="{FF2B5EF4-FFF2-40B4-BE49-F238E27FC236}">
                <a16:creationId xmlns:a16="http://schemas.microsoft.com/office/drawing/2014/main" id="{B9DC105A-B944-C548-2902-65472875A9D5}"/>
              </a:ext>
            </a:extLst>
          </p:cNvPr>
          <p:cNvPicPr>
            <a:picLocks noChangeAspect="1"/>
          </p:cNvPicPr>
          <p:nvPr/>
        </p:nvPicPr>
        <p:blipFill>
          <a:blip r:embed="rId2"/>
          <a:stretch>
            <a:fillRect/>
          </a:stretch>
        </p:blipFill>
        <p:spPr>
          <a:xfrm>
            <a:off x="4216729" y="2160588"/>
            <a:ext cx="4922896" cy="3521707"/>
          </a:xfrm>
          <a:prstGeom prst="rect">
            <a:avLst/>
          </a:prstGeom>
        </p:spPr>
      </p:pic>
      <p:sp>
        <p:nvSpPr>
          <p:cNvPr id="7" name="TextBox 6">
            <a:extLst>
              <a:ext uri="{FF2B5EF4-FFF2-40B4-BE49-F238E27FC236}">
                <a16:creationId xmlns:a16="http://schemas.microsoft.com/office/drawing/2014/main" id="{116B53A7-77D6-E008-A37E-310CCDB64EC1}"/>
              </a:ext>
            </a:extLst>
          </p:cNvPr>
          <p:cNvSpPr txBox="1"/>
          <p:nvPr/>
        </p:nvSpPr>
        <p:spPr>
          <a:xfrm>
            <a:off x="4137289" y="5773841"/>
            <a:ext cx="6099906" cy="369332"/>
          </a:xfrm>
          <a:prstGeom prst="rect">
            <a:avLst/>
          </a:prstGeom>
          <a:noFill/>
        </p:spPr>
        <p:txBody>
          <a:bodyPr wrap="square">
            <a:spAutoFit/>
          </a:bodyPr>
          <a:lstStyle/>
          <a:p>
            <a:r>
              <a:rPr lang="en-GB" dirty="0" err="1"/>
              <a:t>NutraIngredients</a:t>
            </a:r>
            <a:r>
              <a:rPr lang="en-GB" dirty="0"/>
              <a:t> Europe (2023)</a:t>
            </a:r>
          </a:p>
        </p:txBody>
      </p:sp>
    </p:spTree>
    <p:extLst>
      <p:ext uri="{BB962C8B-B14F-4D97-AF65-F5344CB8AC3E}">
        <p14:creationId xmlns:p14="http://schemas.microsoft.com/office/powerpoint/2010/main" val="3474619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86446BE-99FA-A454-B41F-D67565EC9B48}"/>
              </a:ext>
            </a:extLst>
          </p:cNvPr>
          <p:cNvSpPr>
            <a:spLocks noGrp="1"/>
          </p:cNvSpPr>
          <p:nvPr>
            <p:ph type="title"/>
          </p:nvPr>
        </p:nvSpPr>
        <p:spPr>
          <a:xfrm>
            <a:off x="547077" y="353457"/>
            <a:ext cx="8726926" cy="890955"/>
          </a:xfrm>
        </p:spPr>
        <p:txBody>
          <a:bodyPr>
            <a:normAutofit/>
          </a:bodyPr>
          <a:lstStyle/>
          <a:p>
            <a:r>
              <a:rPr lang="en-GB" dirty="0"/>
              <a:t>References</a:t>
            </a:r>
          </a:p>
        </p:txBody>
      </p:sp>
      <p:sp>
        <p:nvSpPr>
          <p:cNvPr id="5" name="Text Placeholder 4">
            <a:extLst>
              <a:ext uri="{FF2B5EF4-FFF2-40B4-BE49-F238E27FC236}">
                <a16:creationId xmlns:a16="http://schemas.microsoft.com/office/drawing/2014/main" id="{5A6A2548-F232-4227-37CF-271B3F5A7CC2}"/>
              </a:ext>
            </a:extLst>
          </p:cNvPr>
          <p:cNvSpPr>
            <a:spLocks noGrp="1"/>
          </p:cNvSpPr>
          <p:nvPr>
            <p:ph type="body" idx="1"/>
          </p:nvPr>
        </p:nvSpPr>
        <p:spPr>
          <a:xfrm>
            <a:off x="353961" y="1524000"/>
            <a:ext cx="8642555" cy="5134708"/>
          </a:xfrm>
        </p:spPr>
        <p:txBody>
          <a:bodyPr>
            <a:normAutofit fontScale="77500" lnSpcReduction="20000"/>
          </a:bodyPr>
          <a:lstStyle/>
          <a:p>
            <a:pPr marL="342900" indent="-342900" algn="just">
              <a:lnSpc>
                <a:spcPct val="160000"/>
              </a:lnSpc>
              <a:buFont typeface="+mj-lt"/>
              <a:buAutoNum type="arabicPeriod"/>
            </a:pPr>
            <a:r>
              <a:rPr lang="en-GB" dirty="0">
                <a:solidFill>
                  <a:schemeClr val="tx1"/>
                </a:solidFill>
                <a:latin typeface="Arial" panose="020B0604020202020204" pitchFamily="34" charset="0"/>
                <a:cs typeface="Arial" panose="020B0604020202020204" pitchFamily="34" charset="0"/>
              </a:rPr>
              <a:t>British Business Bank (2022) </a:t>
            </a:r>
            <a:r>
              <a:rPr lang="en-GB" i="1" dirty="0">
                <a:solidFill>
                  <a:schemeClr val="tx1"/>
                </a:solidFill>
                <a:latin typeface="Arial" panose="020B0604020202020204" pitchFamily="34" charset="0"/>
                <a:cs typeface="Arial" panose="020B0604020202020204" pitchFamily="34" charset="0"/>
              </a:rPr>
              <a:t>How to register as a sole trader.</a:t>
            </a:r>
            <a:r>
              <a:rPr lang="en-GB" dirty="0">
                <a:solidFill>
                  <a:schemeClr val="tx1"/>
                </a:solidFill>
                <a:latin typeface="Arial" panose="020B0604020202020204" pitchFamily="34" charset="0"/>
                <a:cs typeface="Arial" panose="020B0604020202020204" pitchFamily="34" charset="0"/>
              </a:rPr>
              <a:t> Available at: </a:t>
            </a:r>
            <a:br>
              <a:rPr lang="en-GB" dirty="0">
                <a:solidFill>
                  <a:schemeClr val="tx1"/>
                </a:solidFill>
                <a:latin typeface="Arial" panose="020B0604020202020204" pitchFamily="34" charset="0"/>
                <a:cs typeface="Arial" panose="020B0604020202020204" pitchFamily="34" charset="0"/>
              </a:rPr>
            </a:br>
            <a:r>
              <a:rPr lang="en-GB" dirty="0">
                <a:solidFill>
                  <a:schemeClr val="tx1"/>
                </a:solidFill>
                <a:latin typeface="Arial" panose="020B0604020202020204" pitchFamily="34" charset="0"/>
                <a:cs typeface="Arial" panose="020B0604020202020204" pitchFamily="34" charset="0"/>
              </a:rPr>
              <a:t>https://www.startuploans.co.uk/business-guidance/register-sole-trader/ (Accessed: 04 June 2023).</a:t>
            </a:r>
          </a:p>
          <a:p>
            <a:pPr marL="342900" indent="-342900" algn="just">
              <a:lnSpc>
                <a:spcPct val="160000"/>
              </a:lnSpc>
              <a:buFont typeface="+mj-lt"/>
              <a:buAutoNum type="arabicPeriod"/>
            </a:pPr>
            <a:r>
              <a:rPr lang="en-GB" dirty="0">
                <a:solidFill>
                  <a:schemeClr val="tx1"/>
                </a:solidFill>
                <a:latin typeface="Arial" panose="020B0604020202020204" pitchFamily="34" charset="0"/>
                <a:cs typeface="Arial" panose="020B0604020202020204" pitchFamily="34" charset="0"/>
              </a:rPr>
              <a:t>Gov.uk (2023) </a:t>
            </a:r>
            <a:r>
              <a:rPr lang="en-GB" i="1" dirty="0">
                <a:solidFill>
                  <a:schemeClr val="tx1"/>
                </a:solidFill>
                <a:latin typeface="Arial" panose="020B0604020202020204" pitchFamily="34" charset="0"/>
                <a:cs typeface="Arial" panose="020B0604020202020204" pitchFamily="34" charset="0"/>
              </a:rPr>
              <a:t>Set up as a sole Trader</a:t>
            </a:r>
            <a:r>
              <a:rPr lang="en-GB" dirty="0">
                <a:solidFill>
                  <a:schemeClr val="tx1"/>
                </a:solidFill>
                <a:latin typeface="Arial" panose="020B0604020202020204" pitchFamily="34" charset="0"/>
                <a:cs typeface="Arial" panose="020B0604020202020204" pitchFamily="34" charset="0"/>
              </a:rPr>
              <a:t>. Available at:  https://www.gov.uk/set-up-sole-trader (Accessed: 05 June 2023).</a:t>
            </a:r>
          </a:p>
          <a:p>
            <a:pPr marL="342900" indent="-342900" algn="just">
              <a:lnSpc>
                <a:spcPct val="160000"/>
              </a:lnSpc>
              <a:buFont typeface="+mj-lt"/>
              <a:buAutoNum type="arabicPeriod"/>
            </a:pPr>
            <a:r>
              <a:rPr lang="en-GB" dirty="0">
                <a:solidFill>
                  <a:schemeClr val="tx1"/>
                </a:solidFill>
                <a:latin typeface="Arial" panose="020B0604020202020204" pitchFamily="34" charset="0"/>
                <a:cs typeface="Arial" panose="020B0604020202020204" pitchFamily="34" charset="0"/>
              </a:rPr>
              <a:t>Mintel (2021) </a:t>
            </a:r>
            <a:r>
              <a:rPr lang="en-GB" i="1" dirty="0">
                <a:solidFill>
                  <a:schemeClr val="tx1"/>
                </a:solidFill>
                <a:latin typeface="Arial" panose="020B0604020202020204" pitchFamily="34" charset="0"/>
                <a:cs typeface="Arial" panose="020B0604020202020204" pitchFamily="34" charset="0"/>
              </a:rPr>
              <a:t>Three quarters of Brits would shop at an Amazon grocery store. </a:t>
            </a:r>
            <a:r>
              <a:rPr lang="en-GB" dirty="0">
                <a:solidFill>
                  <a:schemeClr val="tx1"/>
                </a:solidFill>
                <a:latin typeface="Arial" panose="020B0604020202020204" pitchFamily="34" charset="0"/>
                <a:cs typeface="Arial" panose="020B0604020202020204" pitchFamily="34" charset="0"/>
              </a:rPr>
              <a:t>Available at: https://www.mintel.com/press-centre/three-quarters-of-brits-would-shop-at-an-amazon-grocery-store/ (Accessed: 04 June 2023).</a:t>
            </a:r>
          </a:p>
          <a:p>
            <a:pPr marL="342900" indent="-342900" algn="just">
              <a:lnSpc>
                <a:spcPct val="160000"/>
              </a:lnSpc>
              <a:buFont typeface="+mj-lt"/>
              <a:buAutoNum type="arabicPeriod"/>
            </a:pPr>
            <a:r>
              <a:rPr lang="en-GB" dirty="0" err="1">
                <a:solidFill>
                  <a:schemeClr val="tx1"/>
                </a:solidFill>
                <a:latin typeface="Arial" panose="020B0604020202020204" pitchFamily="34" charset="0"/>
                <a:cs typeface="Arial" panose="020B0604020202020204" pitchFamily="34" charset="0"/>
              </a:rPr>
              <a:t>NutraIngredients</a:t>
            </a:r>
            <a:r>
              <a:rPr lang="en-GB" dirty="0">
                <a:solidFill>
                  <a:schemeClr val="tx1"/>
                </a:solidFill>
                <a:latin typeface="Arial" panose="020B0604020202020204" pitchFamily="34" charset="0"/>
                <a:cs typeface="Arial" panose="020B0604020202020204" pitchFamily="34" charset="0"/>
              </a:rPr>
              <a:t> Europe (2023)</a:t>
            </a:r>
            <a:r>
              <a:rPr lang="en-GB" i="1" dirty="0">
                <a:solidFill>
                  <a:schemeClr val="tx1"/>
                </a:solidFill>
                <a:latin typeface="Arial" panose="020B0604020202020204" pitchFamily="34" charset="0"/>
                <a:cs typeface="Arial" panose="020B0604020202020204" pitchFamily="34" charset="0"/>
              </a:rPr>
              <a:t>Thousands Sign Petition Demanding Holland &amp; Barret Store Closures</a:t>
            </a:r>
            <a:r>
              <a:rPr lang="en-GB" dirty="0">
                <a:solidFill>
                  <a:schemeClr val="tx1"/>
                </a:solidFill>
                <a:latin typeface="Arial" panose="020B0604020202020204" pitchFamily="34" charset="0"/>
                <a:cs typeface="Arial" panose="020B0604020202020204" pitchFamily="34" charset="0"/>
              </a:rPr>
              <a:t>. Available at: </a:t>
            </a:r>
            <a:r>
              <a:rPr lang="en-GB"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https://www.nutraingredients.com/Article/2020/04/08/thousands-sign-petition-demanding-holland-barrett-store-closures</a:t>
            </a:r>
            <a:r>
              <a:rPr lang="en-GB" dirty="0">
                <a:solidFill>
                  <a:schemeClr val="tx1"/>
                </a:solidFill>
                <a:latin typeface="Arial" panose="020B0604020202020204" pitchFamily="34" charset="0"/>
                <a:cs typeface="Arial" panose="020B0604020202020204" pitchFamily="34" charset="0"/>
              </a:rPr>
              <a:t> (Accessed: 05 June 2023).</a:t>
            </a:r>
          </a:p>
          <a:p>
            <a:pPr marL="342900" indent="-342900" algn="just">
              <a:lnSpc>
                <a:spcPct val="160000"/>
              </a:lnSpc>
              <a:buFont typeface="+mj-lt"/>
              <a:buAutoNum type="arabicPeriod"/>
            </a:pPr>
            <a:r>
              <a:rPr lang="en-GB" dirty="0">
                <a:solidFill>
                  <a:schemeClr val="tx1"/>
                </a:solidFill>
                <a:latin typeface="Arial" panose="020B0604020202020204" pitchFamily="34" charset="0"/>
                <a:cs typeface="Arial" panose="020B0604020202020204" pitchFamily="34" charset="0"/>
              </a:rPr>
              <a:t>Statista (2023) </a:t>
            </a:r>
            <a:r>
              <a:rPr lang="en-GB" i="1" dirty="0">
                <a:solidFill>
                  <a:schemeClr val="tx1"/>
                </a:solidFill>
                <a:latin typeface="Arial" panose="020B0604020202020204" pitchFamily="34" charset="0"/>
                <a:cs typeface="Arial" panose="020B0604020202020204" pitchFamily="34" charset="0"/>
              </a:rPr>
              <a:t>Market value of clean beauty worldwide from 2021 to 2028. </a:t>
            </a:r>
            <a:r>
              <a:rPr lang="en-GB" dirty="0">
                <a:solidFill>
                  <a:schemeClr val="tx1"/>
                </a:solidFill>
                <a:latin typeface="Arial" panose="020B0604020202020204" pitchFamily="34" charset="0"/>
                <a:cs typeface="Arial" panose="020B0604020202020204" pitchFamily="34" charset="0"/>
              </a:rPr>
              <a:t>Available at</a:t>
            </a:r>
            <a:r>
              <a:rPr lang="en-GB" i="1" dirty="0">
                <a:solidFill>
                  <a:schemeClr val="tx1"/>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https://www.statista.com/statistics/1303754/market-value-of-clean-beauty-worldwide/?kw=&amp;crmtag=adwords&amp;gclid=CjwKCAjw5MOlBhBTEiwAAJ8e1lbeiGyjObNieh5sKwzd0ohgannJXYiZj0o996b54LwVTQuQP6hAahoCWbAQAvD_BwE</a:t>
            </a:r>
            <a:r>
              <a:rPr lang="en-GB" dirty="0">
                <a:solidFill>
                  <a:schemeClr val="tx1"/>
                </a:solidFill>
                <a:latin typeface="Arial" panose="020B0604020202020204" pitchFamily="34" charset="0"/>
                <a:cs typeface="Arial" panose="020B0604020202020204" pitchFamily="34" charset="0"/>
              </a:rPr>
              <a:t> (Accessed: 14 June 2023).</a:t>
            </a:r>
          </a:p>
          <a:p>
            <a:pPr marL="342900" indent="-342900" algn="just">
              <a:lnSpc>
                <a:spcPct val="160000"/>
              </a:lnSpc>
              <a:buFont typeface="+mj-lt"/>
              <a:buAutoNum type="arabicPeriod"/>
            </a:pPr>
            <a:endParaRPr lang="en-GB" dirty="0">
              <a:solidFill>
                <a:schemeClr val="tx1"/>
              </a:solidFill>
            </a:endParaRPr>
          </a:p>
          <a:p>
            <a:endParaRPr lang="en-GB" dirty="0"/>
          </a:p>
        </p:txBody>
      </p:sp>
    </p:spTree>
    <p:extLst>
      <p:ext uri="{BB962C8B-B14F-4D97-AF65-F5344CB8AC3E}">
        <p14:creationId xmlns:p14="http://schemas.microsoft.com/office/powerpoint/2010/main" val="340009236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418</TotalTime>
  <Words>900</Words>
  <Application>Microsoft Office PowerPoint</Application>
  <PresentationFormat>Widescreen</PresentationFormat>
  <Paragraphs>61</Paragraphs>
  <Slides>9</Slides>
  <Notes>1</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Facet</vt:lpstr>
      <vt:lpstr>BA (Honours) Business Management Entrepreneurship (LCBB5001) Lecturer: Vasilios Tavlaridis Assignment Title: “Nurture Beauty Boutique” Presentation Rodica Cirlan (2123003)</vt:lpstr>
      <vt:lpstr> </vt:lpstr>
      <vt:lpstr>Overview of the Business Idea</vt:lpstr>
      <vt:lpstr>Legal Format of the Company </vt:lpstr>
      <vt:lpstr>Management of the Company</vt:lpstr>
      <vt:lpstr>USP and Reasons for Starting the Business</vt:lpstr>
      <vt:lpstr>Investment Required</vt:lpstr>
      <vt:lpstr>Competition (Local/ International)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(Honours) Business Management Entrepreneurship (LCBB5001) Lecturer: Vasilios Tavlaridis Assignment Title: “Nurture Beauty Boutique” Presentation Rodica Cirlan (2123003)</dc:title>
  <dc:creator>Rodica Cirlan</dc:creator>
  <cp:lastModifiedBy>Rodica Cirlan</cp:lastModifiedBy>
  <cp:revision>17</cp:revision>
  <dcterms:created xsi:type="dcterms:W3CDTF">2023-07-03T10:48:25Z</dcterms:created>
  <dcterms:modified xsi:type="dcterms:W3CDTF">2023-07-17T11:36:44Z</dcterms:modified>
</cp:coreProperties>
</file>