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diagrams/layout2.xml" ContentType="application/vnd.openxmlformats-officedocument.drawingml.diagramLayout+xml"/>
  <Override PartName="/ppt/diagrams/layout3.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diagrams/colors2.xml" ContentType="application/vnd.openxmlformats-officedocument.drawingml.diagramColors+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23"/>
  </p:notesMasterIdLst>
  <p:sldIdLst>
    <p:sldId id="261" r:id="rId2"/>
    <p:sldId id="260" r:id="rId3"/>
    <p:sldId id="262" r:id="rId4"/>
    <p:sldId id="257" r:id="rId5"/>
    <p:sldId id="258" r:id="rId6"/>
    <p:sldId id="263" r:id="rId7"/>
    <p:sldId id="266" r:id="rId8"/>
    <p:sldId id="267" r:id="rId9"/>
    <p:sldId id="268" r:id="rId10"/>
    <p:sldId id="277" r:id="rId11"/>
    <p:sldId id="259" r:id="rId12"/>
    <p:sldId id="269" r:id="rId13"/>
    <p:sldId id="272" r:id="rId14"/>
    <p:sldId id="256" r:id="rId15"/>
    <p:sldId id="264" r:id="rId16"/>
    <p:sldId id="273" r:id="rId17"/>
    <p:sldId id="274" r:id="rId18"/>
    <p:sldId id="275" r:id="rId19"/>
    <p:sldId id="276" r:id="rId20"/>
    <p:sldId id="270" r:id="rId21"/>
    <p:sldId id="27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569" autoAdjust="0"/>
    <p:restoredTop sz="94650"/>
  </p:normalViewPr>
  <p:slideViewPr>
    <p:cSldViewPr snapToGrid="0">
      <p:cViewPr>
        <p:scale>
          <a:sx n="80" d="100"/>
          <a:sy n="80" d="100"/>
        </p:scale>
        <p:origin x="-758" y="-149"/>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image" Target="../media/image2.jpeg"/><Relationship Id="rId5" Type="http://schemas.openxmlformats.org/officeDocument/2006/relationships/image" Target="../media/image6.jpeg"/><Relationship Id="rId4" Type="http://schemas.openxmlformats.org/officeDocument/2006/relationships/image" Target="../media/image5.jpeg"/></Relationships>
</file>

<file path=ppt/diagrams/_rels/data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 Id="rId4" Type="http://schemas.openxmlformats.org/officeDocument/2006/relationships/image" Target="../media/image13.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311.jpeg"/><Relationship Id="rId1" Type="http://schemas.openxmlformats.org/officeDocument/2006/relationships/image" Target="../media/image221.jpeg"/><Relationship Id="rId5" Type="http://schemas.openxmlformats.org/officeDocument/2006/relationships/image" Target="../media/image61.jpeg"/><Relationship Id="rId4" Type="http://schemas.openxmlformats.org/officeDocument/2006/relationships/image" Target="../media/image51.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101.jpeg"/><Relationship Id="rId1" Type="http://schemas.openxmlformats.org/officeDocument/2006/relationships/image" Target="../media/image91.jpeg"/><Relationship Id="rId4" Type="http://schemas.openxmlformats.org/officeDocument/2006/relationships/image" Target="../media/image12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D0F8A1-8605-374F-A4A1-302171D6E1B2}" type="doc">
      <dgm:prSet loTypeId="urn:microsoft.com/office/officeart/2005/8/layout/vList3#1" loCatId="cycle" qsTypeId="urn:microsoft.com/office/officeart/2005/8/quickstyle/simple1" qsCatId="simple" csTypeId="urn:microsoft.com/office/officeart/2005/8/colors/accent1_2" csCatId="accent1" phldr="1"/>
      <dgm:spPr/>
      <dgm:t>
        <a:bodyPr/>
        <a:lstStyle/>
        <a:p>
          <a:endParaRPr lang="en-US"/>
        </a:p>
      </dgm:t>
    </dgm:pt>
    <dgm:pt modelId="{164DCB25-4843-AC44-B616-39217580475D}">
      <dgm:prSet/>
      <dgm:spPr>
        <a:solidFill>
          <a:srgbClr val="C00000"/>
        </a:solidFill>
        <a:ln>
          <a:solidFill>
            <a:srgbClr val="FF0000"/>
          </a:solidFill>
        </a:ln>
      </dgm:spPr>
      <dgm:t>
        <a:bodyPr/>
        <a:lstStyle/>
        <a:p>
          <a:r>
            <a:rPr lang="en-US" dirty="0"/>
            <a:t>Leonard Hondor (2115347)</a:t>
          </a:r>
          <a:endParaRPr lang="en-GB" dirty="0"/>
        </a:p>
      </dgm:t>
    </dgm:pt>
    <dgm:pt modelId="{D8D475F2-4AF0-F843-B625-6BD4936CA546}" type="parTrans" cxnId="{2DCFC8F9-1EF8-8843-9292-F51B184D88AC}">
      <dgm:prSet/>
      <dgm:spPr/>
      <dgm:t>
        <a:bodyPr/>
        <a:lstStyle/>
        <a:p>
          <a:endParaRPr lang="en-US"/>
        </a:p>
      </dgm:t>
    </dgm:pt>
    <dgm:pt modelId="{BEE1B013-6AD6-9649-9BFE-A76963C7C5E3}" type="sibTrans" cxnId="{2DCFC8F9-1EF8-8843-9292-F51B184D88AC}">
      <dgm:prSet/>
      <dgm:spPr/>
      <dgm:t>
        <a:bodyPr/>
        <a:lstStyle/>
        <a:p>
          <a:endParaRPr lang="en-US"/>
        </a:p>
      </dgm:t>
    </dgm:pt>
    <dgm:pt modelId="{7CBEC45A-C698-2247-87C0-CC7BD6D678BD}">
      <dgm:prSet/>
      <dgm:spPr>
        <a:solidFill>
          <a:srgbClr val="0070C0"/>
        </a:solidFill>
      </dgm:spPr>
      <dgm:t>
        <a:bodyPr/>
        <a:lstStyle/>
        <a:p>
          <a:r>
            <a:rPr lang="en-US" dirty="0"/>
            <a:t>Florin Adrian Fizesan  (2116189)</a:t>
          </a:r>
          <a:endParaRPr lang="en-GB" dirty="0"/>
        </a:p>
      </dgm:t>
    </dgm:pt>
    <dgm:pt modelId="{7582F0D5-345F-8943-95E3-E8775D5F67AF}" type="parTrans" cxnId="{C0A6CD17-EAD6-D14B-820C-C425F6164FB4}">
      <dgm:prSet/>
      <dgm:spPr/>
      <dgm:t>
        <a:bodyPr/>
        <a:lstStyle/>
        <a:p>
          <a:endParaRPr lang="en-US"/>
        </a:p>
      </dgm:t>
    </dgm:pt>
    <dgm:pt modelId="{43A72A5F-7860-9540-8B56-949B77538C24}" type="sibTrans" cxnId="{C0A6CD17-EAD6-D14B-820C-C425F6164FB4}">
      <dgm:prSet/>
      <dgm:spPr/>
      <dgm:t>
        <a:bodyPr/>
        <a:lstStyle/>
        <a:p>
          <a:endParaRPr lang="en-US"/>
        </a:p>
      </dgm:t>
    </dgm:pt>
    <dgm:pt modelId="{AA3889BC-D29B-EF49-A656-C889D2BD020F}">
      <dgm:prSet/>
      <dgm:spPr>
        <a:solidFill>
          <a:srgbClr val="FFC000"/>
        </a:solidFill>
      </dgm:spPr>
      <dgm:t>
        <a:bodyPr/>
        <a:lstStyle/>
        <a:p>
          <a:r>
            <a:rPr lang="en-US" dirty="0"/>
            <a:t>Marius </a:t>
          </a:r>
          <a:r>
            <a:rPr lang="en-US" dirty="0" err="1"/>
            <a:t>Alexandru</a:t>
          </a:r>
          <a:r>
            <a:rPr lang="en-US" dirty="0"/>
            <a:t> </a:t>
          </a:r>
          <a:r>
            <a:rPr lang="en-US" dirty="0" err="1"/>
            <a:t>Chitu</a:t>
          </a:r>
          <a:r>
            <a:rPr lang="en-US" dirty="0"/>
            <a:t> (2115465)</a:t>
          </a:r>
          <a:endParaRPr lang="en-GB" dirty="0"/>
        </a:p>
      </dgm:t>
    </dgm:pt>
    <dgm:pt modelId="{0F521403-4433-214E-B399-C67F2641B9FD}" type="parTrans" cxnId="{5BC35050-774E-EB43-9A95-4F8181DF51E6}">
      <dgm:prSet/>
      <dgm:spPr/>
      <dgm:t>
        <a:bodyPr/>
        <a:lstStyle/>
        <a:p>
          <a:endParaRPr lang="en-US"/>
        </a:p>
      </dgm:t>
    </dgm:pt>
    <dgm:pt modelId="{20B07E86-DCB1-8D4F-B950-81302357D3B3}" type="sibTrans" cxnId="{5BC35050-774E-EB43-9A95-4F8181DF51E6}">
      <dgm:prSet/>
      <dgm:spPr/>
      <dgm:t>
        <a:bodyPr/>
        <a:lstStyle/>
        <a:p>
          <a:endParaRPr lang="en-US"/>
        </a:p>
      </dgm:t>
    </dgm:pt>
    <dgm:pt modelId="{2005E853-AC96-1948-B604-EC37F7C7E434}">
      <dgm:prSet/>
      <dgm:spPr>
        <a:solidFill>
          <a:srgbClr val="7030A0"/>
        </a:solidFill>
      </dgm:spPr>
      <dgm:t>
        <a:bodyPr/>
        <a:lstStyle/>
        <a:p>
          <a:r>
            <a:rPr lang="en-US" dirty="0"/>
            <a:t>Catalin Borosu (2115218)</a:t>
          </a:r>
          <a:endParaRPr lang="en-GB" dirty="0"/>
        </a:p>
      </dgm:t>
    </dgm:pt>
    <dgm:pt modelId="{AB7885EB-24C9-DA41-9AC5-C4D7FFA79AC9}" type="parTrans" cxnId="{4A76B263-C738-7D4A-8AB0-A8371ED04021}">
      <dgm:prSet/>
      <dgm:spPr/>
      <dgm:t>
        <a:bodyPr/>
        <a:lstStyle/>
        <a:p>
          <a:endParaRPr lang="en-US"/>
        </a:p>
      </dgm:t>
    </dgm:pt>
    <dgm:pt modelId="{1C211334-C354-CE48-BB16-402510063FB3}" type="sibTrans" cxnId="{4A76B263-C738-7D4A-8AB0-A8371ED04021}">
      <dgm:prSet/>
      <dgm:spPr/>
      <dgm:t>
        <a:bodyPr/>
        <a:lstStyle/>
        <a:p>
          <a:endParaRPr lang="en-US"/>
        </a:p>
      </dgm:t>
    </dgm:pt>
    <dgm:pt modelId="{E402EA05-B14C-6842-A828-A68912C7D7F7}">
      <dgm:prSet/>
      <dgm:spPr>
        <a:solidFill>
          <a:srgbClr val="92D050"/>
        </a:solidFill>
      </dgm:spPr>
      <dgm:t>
        <a:bodyPr/>
        <a:lstStyle/>
        <a:p>
          <a:r>
            <a:rPr lang="en-US" dirty="0"/>
            <a:t>Cosmin Constantin Mihai (2115663)</a:t>
          </a:r>
          <a:endParaRPr lang="en-GB" dirty="0"/>
        </a:p>
      </dgm:t>
    </dgm:pt>
    <dgm:pt modelId="{7A9B58D5-95F3-7047-A61E-7222B7A40718}" type="parTrans" cxnId="{A1D2CD9B-5D50-0045-95BB-4CD154190213}">
      <dgm:prSet/>
      <dgm:spPr/>
      <dgm:t>
        <a:bodyPr/>
        <a:lstStyle/>
        <a:p>
          <a:endParaRPr lang="en-US"/>
        </a:p>
      </dgm:t>
    </dgm:pt>
    <dgm:pt modelId="{4F00665C-D0AB-C347-8EC8-40C6794CF557}" type="sibTrans" cxnId="{A1D2CD9B-5D50-0045-95BB-4CD154190213}">
      <dgm:prSet/>
      <dgm:spPr/>
      <dgm:t>
        <a:bodyPr/>
        <a:lstStyle/>
        <a:p>
          <a:endParaRPr lang="en-US"/>
        </a:p>
      </dgm:t>
    </dgm:pt>
    <dgm:pt modelId="{B68778F8-DEC8-7B43-A797-C0F927382377}" type="pres">
      <dgm:prSet presAssocID="{46D0F8A1-8605-374F-A4A1-302171D6E1B2}" presName="linearFlow" presStyleCnt="0">
        <dgm:presLayoutVars>
          <dgm:dir/>
          <dgm:resizeHandles val="exact"/>
        </dgm:presLayoutVars>
      </dgm:prSet>
      <dgm:spPr/>
      <dgm:t>
        <a:bodyPr/>
        <a:lstStyle/>
        <a:p>
          <a:endParaRPr lang="en-US"/>
        </a:p>
      </dgm:t>
    </dgm:pt>
    <dgm:pt modelId="{0FDDB257-0034-B145-84F5-211A21C3BB49}" type="pres">
      <dgm:prSet presAssocID="{164DCB25-4843-AC44-B616-39217580475D}" presName="composite" presStyleCnt="0"/>
      <dgm:spPr/>
    </dgm:pt>
    <dgm:pt modelId="{C830ADA0-7A85-8D42-9095-3248B97E9620}" type="pres">
      <dgm:prSet presAssocID="{164DCB25-4843-AC44-B616-39217580475D}" presName="imgShp" presStyleLbl="fgImgPlace1" presStyleIdx="0" presStyleCnt="5" custScaleX="138386" custScaleY="145940"/>
      <dgm:spPr>
        <a:blipFill>
          <a:blip xmlns:r="http://schemas.openxmlformats.org/officeDocument/2006/relationships" r:embed="rId1">
            <a:extLst>
              <a:ext uri="{28A0092B-C50C-407E-A947-70E740481C1C}">
                <a14:useLocalDpi xmlns="" xmlns:a14="http://schemas.microsoft.com/office/drawing/2010/main" val="0"/>
              </a:ext>
            </a:extLst>
          </a:blip>
          <a:srcRect/>
          <a:stretch>
            <a:fillRect t="-17000" b="-17000"/>
          </a:stretch>
        </a:blipFill>
      </dgm:spPr>
    </dgm:pt>
    <dgm:pt modelId="{A629A884-C408-AA4E-8F12-1C278233F719}" type="pres">
      <dgm:prSet presAssocID="{164DCB25-4843-AC44-B616-39217580475D}" presName="txShp" presStyleLbl="node1" presStyleIdx="0" presStyleCnt="5">
        <dgm:presLayoutVars>
          <dgm:bulletEnabled val="1"/>
        </dgm:presLayoutVars>
      </dgm:prSet>
      <dgm:spPr/>
      <dgm:t>
        <a:bodyPr/>
        <a:lstStyle/>
        <a:p>
          <a:endParaRPr lang="en-US"/>
        </a:p>
      </dgm:t>
    </dgm:pt>
    <dgm:pt modelId="{05A12C4B-E46D-8742-B124-84229C4E5770}" type="pres">
      <dgm:prSet presAssocID="{BEE1B013-6AD6-9649-9BFE-A76963C7C5E3}" presName="spacing" presStyleCnt="0"/>
      <dgm:spPr/>
    </dgm:pt>
    <dgm:pt modelId="{A6A46702-B27D-7E40-B6E8-48BD5A70B2CA}" type="pres">
      <dgm:prSet presAssocID="{7CBEC45A-C698-2247-87C0-CC7BD6D678BD}" presName="composite" presStyleCnt="0"/>
      <dgm:spPr/>
    </dgm:pt>
    <dgm:pt modelId="{684ADC97-7C01-DF4A-AF5E-FE42164FD769}" type="pres">
      <dgm:prSet presAssocID="{7CBEC45A-C698-2247-87C0-CC7BD6D678BD}" presName="imgShp" presStyleLbl="fgImgPlace1" presStyleIdx="1" presStyleCnt="5" custScaleX="134739" custScaleY="142620" custLinFactY="48374" custLinFactNeighborX="4407" custLinFactNeighborY="100000"/>
      <dgm:spPr>
        <a:blipFill>
          <a:blip xmlns:r="http://schemas.openxmlformats.org/officeDocument/2006/relationships" r:embed="rId2">
            <a:extLst>
              <a:ext uri="{28A0092B-C50C-407E-A947-70E740481C1C}">
                <a14:useLocalDpi xmlns="" xmlns:a14="http://schemas.microsoft.com/office/drawing/2010/main" val="0"/>
              </a:ext>
            </a:extLst>
          </a:blip>
          <a:srcRect/>
          <a:stretch>
            <a:fillRect t="-17000" b="-17000"/>
          </a:stretch>
        </a:blipFill>
      </dgm:spPr>
    </dgm:pt>
    <dgm:pt modelId="{B28DCB9B-86C4-3E45-AC48-544FF06348F9}" type="pres">
      <dgm:prSet presAssocID="{7CBEC45A-C698-2247-87C0-CC7BD6D678BD}" presName="txShp" presStyleLbl="node1" presStyleIdx="1" presStyleCnt="5" custLinFactY="51312" custLinFactNeighborX="624" custLinFactNeighborY="100000">
        <dgm:presLayoutVars>
          <dgm:bulletEnabled val="1"/>
        </dgm:presLayoutVars>
      </dgm:prSet>
      <dgm:spPr/>
      <dgm:t>
        <a:bodyPr/>
        <a:lstStyle/>
        <a:p>
          <a:endParaRPr lang="en-US"/>
        </a:p>
      </dgm:t>
    </dgm:pt>
    <dgm:pt modelId="{BC28E1CE-473A-9B40-B6FA-A9B2BB64A732}" type="pres">
      <dgm:prSet presAssocID="{43A72A5F-7860-9540-8B56-949B77538C24}" presName="spacing" presStyleCnt="0"/>
      <dgm:spPr/>
    </dgm:pt>
    <dgm:pt modelId="{D348DAEC-E9A7-CA4E-BE6D-38264EA6EE07}" type="pres">
      <dgm:prSet presAssocID="{AA3889BC-D29B-EF49-A656-C889D2BD020F}" presName="composite" presStyleCnt="0"/>
      <dgm:spPr/>
    </dgm:pt>
    <dgm:pt modelId="{C923CFA1-8E43-5447-95BA-60295F5AE59C}" type="pres">
      <dgm:prSet presAssocID="{AA3889BC-D29B-EF49-A656-C889D2BD020F}" presName="imgShp" presStyleLbl="fgImgPlace1" presStyleIdx="2" presStyleCnt="5" custScaleX="137673" custScaleY="138304" custLinFactY="100000" custLinFactNeighborX="11753" custLinFactNeighborY="195278"/>
      <dgm:spPr>
        <a:blipFill>
          <a:blip xmlns:r="http://schemas.openxmlformats.org/officeDocument/2006/relationships" r:embed="rId3">
            <a:extLst>
              <a:ext uri="{28A0092B-C50C-407E-A947-70E740481C1C}">
                <a14:useLocalDpi xmlns="" xmlns:a14="http://schemas.microsoft.com/office/drawing/2010/main" val="0"/>
              </a:ext>
            </a:extLst>
          </a:blip>
          <a:srcRect/>
          <a:stretch>
            <a:fillRect t="-39000" b="-39000"/>
          </a:stretch>
        </a:blipFill>
      </dgm:spPr>
    </dgm:pt>
    <dgm:pt modelId="{8A9F7C0F-81C9-F041-9434-A45AD64539E0}" type="pres">
      <dgm:prSet presAssocID="{AA3889BC-D29B-EF49-A656-C889D2BD020F}" presName="txShp" presStyleLbl="node1" presStyleIdx="2" presStyleCnt="5" custLinFactY="100000" custLinFactNeighborX="925" custLinFactNeighborY="196748">
        <dgm:presLayoutVars>
          <dgm:bulletEnabled val="1"/>
        </dgm:presLayoutVars>
      </dgm:prSet>
      <dgm:spPr/>
      <dgm:t>
        <a:bodyPr/>
        <a:lstStyle/>
        <a:p>
          <a:endParaRPr lang="en-US"/>
        </a:p>
      </dgm:t>
    </dgm:pt>
    <dgm:pt modelId="{3019ED8B-EF43-8242-80CB-C5B34D465F5F}" type="pres">
      <dgm:prSet presAssocID="{20B07E86-DCB1-8D4F-B950-81302357D3B3}" presName="spacing" presStyleCnt="0"/>
      <dgm:spPr/>
    </dgm:pt>
    <dgm:pt modelId="{CEE83518-4BB1-4048-B3D5-9B2F7BC4D66F}" type="pres">
      <dgm:prSet presAssocID="{2005E853-AC96-1948-B604-EC37F7C7E434}" presName="composite" presStyleCnt="0"/>
      <dgm:spPr/>
    </dgm:pt>
    <dgm:pt modelId="{FF35BF66-DE51-4D4E-AC94-F3E647DC6758}" type="pres">
      <dgm:prSet presAssocID="{2005E853-AC96-1948-B604-EC37F7C7E434}" presName="imgShp" presStyleLbl="fgImgPlace1" presStyleIdx="3" presStyleCnt="5" custScaleX="138710" custScaleY="137282" custLinFactY="-155507" custLinFactNeighborX="4406" custLinFactNeighborY="-200000"/>
      <dgm:spPr>
        <a:blipFill>
          <a:blip xmlns:r="http://schemas.openxmlformats.org/officeDocument/2006/relationships" r:embed="rId4">
            <a:extLst>
              <a:ext uri="{28A0092B-C50C-407E-A947-70E740481C1C}">
                <a14:useLocalDpi xmlns="" xmlns:a14="http://schemas.microsoft.com/office/drawing/2010/main" val="0"/>
              </a:ext>
            </a:extLst>
          </a:blip>
          <a:srcRect/>
          <a:stretch>
            <a:fillRect t="-17000" b="-17000"/>
          </a:stretch>
        </a:blipFill>
      </dgm:spPr>
    </dgm:pt>
    <dgm:pt modelId="{9EF889B3-CF5A-814E-99F9-77612793A1A5}" type="pres">
      <dgm:prSet presAssocID="{2005E853-AC96-1948-B604-EC37F7C7E434}" presName="txShp" presStyleLbl="node1" presStyleIdx="3" presStyleCnt="5" custLinFactY="-159916" custLinFactNeighborX="157" custLinFactNeighborY="-200000">
        <dgm:presLayoutVars>
          <dgm:bulletEnabled val="1"/>
        </dgm:presLayoutVars>
      </dgm:prSet>
      <dgm:spPr/>
      <dgm:t>
        <a:bodyPr/>
        <a:lstStyle/>
        <a:p>
          <a:endParaRPr lang="en-US"/>
        </a:p>
      </dgm:t>
    </dgm:pt>
    <dgm:pt modelId="{A927B7F5-21E5-B14E-9519-E2356F23D2EF}" type="pres">
      <dgm:prSet presAssocID="{1C211334-C354-CE48-BB16-402510063FB3}" presName="spacing" presStyleCnt="0"/>
      <dgm:spPr/>
    </dgm:pt>
    <dgm:pt modelId="{DDFAF3C4-CA9B-2C4B-B6D2-5A87CBA33F31}" type="pres">
      <dgm:prSet presAssocID="{E402EA05-B14C-6842-A828-A68912C7D7F7}" presName="composite" presStyleCnt="0"/>
      <dgm:spPr/>
    </dgm:pt>
    <dgm:pt modelId="{B7116065-FF8D-EF40-A046-0AB8EC552833}" type="pres">
      <dgm:prSet presAssocID="{E402EA05-B14C-6842-A828-A68912C7D7F7}" presName="imgShp" presStyleLbl="fgImgPlace1" presStyleIdx="4" presStyleCnt="5" custScaleX="131650" custScaleY="137247" custLinFactY="-95383" custLinFactNeighborX="10283" custLinFactNeighborY="-100000"/>
      <dgm:spPr>
        <a:blipFill>
          <a:blip xmlns:r="http://schemas.openxmlformats.org/officeDocument/2006/relationships" r:embed="rId5">
            <a:extLst>
              <a:ext uri="{28A0092B-C50C-407E-A947-70E740481C1C}">
                <a14:useLocalDpi xmlns="" xmlns:a14="http://schemas.microsoft.com/office/drawing/2010/main" val="0"/>
              </a:ext>
            </a:extLst>
          </a:blip>
          <a:srcRect/>
          <a:stretch>
            <a:fillRect t="-29000" b="-29000"/>
          </a:stretch>
        </a:blipFill>
      </dgm:spPr>
    </dgm:pt>
    <dgm:pt modelId="{58FECE1F-72AC-6A41-9D52-37FBC8525C47}" type="pres">
      <dgm:prSet presAssocID="{E402EA05-B14C-6842-A828-A68912C7D7F7}" presName="txShp" presStyleLbl="node1" presStyleIdx="4" presStyleCnt="5" custLinFactY="-92445" custLinFactNeighborX="781" custLinFactNeighborY="-100000">
        <dgm:presLayoutVars>
          <dgm:bulletEnabled val="1"/>
        </dgm:presLayoutVars>
      </dgm:prSet>
      <dgm:spPr/>
      <dgm:t>
        <a:bodyPr/>
        <a:lstStyle/>
        <a:p>
          <a:endParaRPr lang="en-US"/>
        </a:p>
      </dgm:t>
    </dgm:pt>
  </dgm:ptLst>
  <dgm:cxnLst>
    <dgm:cxn modelId="{630A6EFF-E64A-AB44-8F3B-DEF7741E289A}" type="presOf" srcId="{2005E853-AC96-1948-B604-EC37F7C7E434}" destId="{9EF889B3-CF5A-814E-99F9-77612793A1A5}" srcOrd="0" destOrd="0" presId="urn:microsoft.com/office/officeart/2005/8/layout/vList3#1"/>
    <dgm:cxn modelId="{905B3181-AA4F-B543-8579-CA33FE5282D8}" type="presOf" srcId="{164DCB25-4843-AC44-B616-39217580475D}" destId="{A629A884-C408-AA4E-8F12-1C278233F719}" srcOrd="0" destOrd="0" presId="urn:microsoft.com/office/officeart/2005/8/layout/vList3#1"/>
    <dgm:cxn modelId="{2DCFC8F9-1EF8-8843-9292-F51B184D88AC}" srcId="{46D0F8A1-8605-374F-A4A1-302171D6E1B2}" destId="{164DCB25-4843-AC44-B616-39217580475D}" srcOrd="0" destOrd="0" parTransId="{D8D475F2-4AF0-F843-B625-6BD4936CA546}" sibTransId="{BEE1B013-6AD6-9649-9BFE-A76963C7C5E3}"/>
    <dgm:cxn modelId="{F4C0F153-9BBA-FF42-A7DC-2D384F9CBA57}" type="presOf" srcId="{46D0F8A1-8605-374F-A4A1-302171D6E1B2}" destId="{B68778F8-DEC8-7B43-A797-C0F927382377}" srcOrd="0" destOrd="0" presId="urn:microsoft.com/office/officeart/2005/8/layout/vList3#1"/>
    <dgm:cxn modelId="{C0A6CD17-EAD6-D14B-820C-C425F6164FB4}" srcId="{46D0F8A1-8605-374F-A4A1-302171D6E1B2}" destId="{7CBEC45A-C698-2247-87C0-CC7BD6D678BD}" srcOrd="1" destOrd="0" parTransId="{7582F0D5-345F-8943-95E3-E8775D5F67AF}" sibTransId="{43A72A5F-7860-9540-8B56-949B77538C24}"/>
    <dgm:cxn modelId="{4A76B263-C738-7D4A-8AB0-A8371ED04021}" srcId="{46D0F8A1-8605-374F-A4A1-302171D6E1B2}" destId="{2005E853-AC96-1948-B604-EC37F7C7E434}" srcOrd="3" destOrd="0" parTransId="{AB7885EB-24C9-DA41-9AC5-C4D7FFA79AC9}" sibTransId="{1C211334-C354-CE48-BB16-402510063FB3}"/>
    <dgm:cxn modelId="{5BC35050-774E-EB43-9A95-4F8181DF51E6}" srcId="{46D0F8A1-8605-374F-A4A1-302171D6E1B2}" destId="{AA3889BC-D29B-EF49-A656-C889D2BD020F}" srcOrd="2" destOrd="0" parTransId="{0F521403-4433-214E-B399-C67F2641B9FD}" sibTransId="{20B07E86-DCB1-8D4F-B950-81302357D3B3}"/>
    <dgm:cxn modelId="{A1D2CD9B-5D50-0045-95BB-4CD154190213}" srcId="{46D0F8A1-8605-374F-A4A1-302171D6E1B2}" destId="{E402EA05-B14C-6842-A828-A68912C7D7F7}" srcOrd="4" destOrd="0" parTransId="{7A9B58D5-95F3-7047-A61E-7222B7A40718}" sibTransId="{4F00665C-D0AB-C347-8EC8-40C6794CF557}"/>
    <dgm:cxn modelId="{FFF0A9C2-42CE-7D4D-8BA1-D26DAB2E265B}" type="presOf" srcId="{7CBEC45A-C698-2247-87C0-CC7BD6D678BD}" destId="{B28DCB9B-86C4-3E45-AC48-544FF06348F9}" srcOrd="0" destOrd="0" presId="urn:microsoft.com/office/officeart/2005/8/layout/vList3#1"/>
    <dgm:cxn modelId="{D17CF9A9-D2E2-1C46-A85F-C6330D2F51C1}" type="presOf" srcId="{E402EA05-B14C-6842-A828-A68912C7D7F7}" destId="{58FECE1F-72AC-6A41-9D52-37FBC8525C47}" srcOrd="0" destOrd="0" presId="urn:microsoft.com/office/officeart/2005/8/layout/vList3#1"/>
    <dgm:cxn modelId="{AE05E646-FE07-174C-8163-0B61EFB07A8A}" type="presOf" srcId="{AA3889BC-D29B-EF49-A656-C889D2BD020F}" destId="{8A9F7C0F-81C9-F041-9434-A45AD64539E0}" srcOrd="0" destOrd="0" presId="urn:microsoft.com/office/officeart/2005/8/layout/vList3#1"/>
    <dgm:cxn modelId="{868E5792-3F1D-F741-8BE3-984C6757B248}" type="presParOf" srcId="{B68778F8-DEC8-7B43-A797-C0F927382377}" destId="{0FDDB257-0034-B145-84F5-211A21C3BB49}" srcOrd="0" destOrd="0" presId="urn:microsoft.com/office/officeart/2005/8/layout/vList3#1"/>
    <dgm:cxn modelId="{075FB01C-97A4-C54F-9D0E-66709CF2C4C1}" type="presParOf" srcId="{0FDDB257-0034-B145-84F5-211A21C3BB49}" destId="{C830ADA0-7A85-8D42-9095-3248B97E9620}" srcOrd="0" destOrd="0" presId="urn:microsoft.com/office/officeart/2005/8/layout/vList3#1"/>
    <dgm:cxn modelId="{62594619-8DDA-034F-BFC2-DD530394EC70}" type="presParOf" srcId="{0FDDB257-0034-B145-84F5-211A21C3BB49}" destId="{A629A884-C408-AA4E-8F12-1C278233F719}" srcOrd="1" destOrd="0" presId="urn:microsoft.com/office/officeart/2005/8/layout/vList3#1"/>
    <dgm:cxn modelId="{1865C9FC-30CA-7746-8F28-E3A3D70024C2}" type="presParOf" srcId="{B68778F8-DEC8-7B43-A797-C0F927382377}" destId="{05A12C4B-E46D-8742-B124-84229C4E5770}" srcOrd="1" destOrd="0" presId="urn:microsoft.com/office/officeart/2005/8/layout/vList3#1"/>
    <dgm:cxn modelId="{0D547AD9-B12C-A243-B21A-A75B2D30076B}" type="presParOf" srcId="{B68778F8-DEC8-7B43-A797-C0F927382377}" destId="{A6A46702-B27D-7E40-B6E8-48BD5A70B2CA}" srcOrd="2" destOrd="0" presId="urn:microsoft.com/office/officeart/2005/8/layout/vList3#1"/>
    <dgm:cxn modelId="{30706859-C96A-2845-81A4-7F4232D7A836}" type="presParOf" srcId="{A6A46702-B27D-7E40-B6E8-48BD5A70B2CA}" destId="{684ADC97-7C01-DF4A-AF5E-FE42164FD769}" srcOrd="0" destOrd="0" presId="urn:microsoft.com/office/officeart/2005/8/layout/vList3#1"/>
    <dgm:cxn modelId="{B984D609-06F5-0D4B-8FE8-C87543397D4C}" type="presParOf" srcId="{A6A46702-B27D-7E40-B6E8-48BD5A70B2CA}" destId="{B28DCB9B-86C4-3E45-AC48-544FF06348F9}" srcOrd="1" destOrd="0" presId="urn:microsoft.com/office/officeart/2005/8/layout/vList3#1"/>
    <dgm:cxn modelId="{AF429AF2-DF85-6148-859E-F4F3770FACDF}" type="presParOf" srcId="{B68778F8-DEC8-7B43-A797-C0F927382377}" destId="{BC28E1CE-473A-9B40-B6FA-A9B2BB64A732}" srcOrd="3" destOrd="0" presId="urn:microsoft.com/office/officeart/2005/8/layout/vList3#1"/>
    <dgm:cxn modelId="{4261C874-379A-AD4D-9963-03DDF0D0E6B4}" type="presParOf" srcId="{B68778F8-DEC8-7B43-A797-C0F927382377}" destId="{D348DAEC-E9A7-CA4E-BE6D-38264EA6EE07}" srcOrd="4" destOrd="0" presId="urn:microsoft.com/office/officeart/2005/8/layout/vList3#1"/>
    <dgm:cxn modelId="{3DBDE347-24E1-3B48-A9A5-3D95A4FC4667}" type="presParOf" srcId="{D348DAEC-E9A7-CA4E-BE6D-38264EA6EE07}" destId="{C923CFA1-8E43-5447-95BA-60295F5AE59C}" srcOrd="0" destOrd="0" presId="urn:microsoft.com/office/officeart/2005/8/layout/vList3#1"/>
    <dgm:cxn modelId="{C84B3D89-C2B2-C344-B6D6-02222A872810}" type="presParOf" srcId="{D348DAEC-E9A7-CA4E-BE6D-38264EA6EE07}" destId="{8A9F7C0F-81C9-F041-9434-A45AD64539E0}" srcOrd="1" destOrd="0" presId="urn:microsoft.com/office/officeart/2005/8/layout/vList3#1"/>
    <dgm:cxn modelId="{C883BD09-7BA0-4D40-92C8-5C3B88BFD089}" type="presParOf" srcId="{B68778F8-DEC8-7B43-A797-C0F927382377}" destId="{3019ED8B-EF43-8242-80CB-C5B34D465F5F}" srcOrd="5" destOrd="0" presId="urn:microsoft.com/office/officeart/2005/8/layout/vList3#1"/>
    <dgm:cxn modelId="{87EF92B6-0D41-C740-891E-F3A4BA61A384}" type="presParOf" srcId="{B68778F8-DEC8-7B43-A797-C0F927382377}" destId="{CEE83518-4BB1-4048-B3D5-9B2F7BC4D66F}" srcOrd="6" destOrd="0" presId="urn:microsoft.com/office/officeart/2005/8/layout/vList3#1"/>
    <dgm:cxn modelId="{62ECA1C9-E8EF-3845-909C-435DA3EF12C3}" type="presParOf" srcId="{CEE83518-4BB1-4048-B3D5-9B2F7BC4D66F}" destId="{FF35BF66-DE51-4D4E-AC94-F3E647DC6758}" srcOrd="0" destOrd="0" presId="urn:microsoft.com/office/officeart/2005/8/layout/vList3#1"/>
    <dgm:cxn modelId="{ADAE7D45-841E-2247-8EC7-ADB65F56B163}" type="presParOf" srcId="{CEE83518-4BB1-4048-B3D5-9B2F7BC4D66F}" destId="{9EF889B3-CF5A-814E-99F9-77612793A1A5}" srcOrd="1" destOrd="0" presId="urn:microsoft.com/office/officeart/2005/8/layout/vList3#1"/>
    <dgm:cxn modelId="{F9724166-5DD1-FC44-8058-6B4BD4C8EAED}" type="presParOf" srcId="{B68778F8-DEC8-7B43-A797-C0F927382377}" destId="{A927B7F5-21E5-B14E-9519-E2356F23D2EF}" srcOrd="7" destOrd="0" presId="urn:microsoft.com/office/officeart/2005/8/layout/vList3#1"/>
    <dgm:cxn modelId="{74CDFAA0-E838-714A-AD74-803D3169E462}" type="presParOf" srcId="{B68778F8-DEC8-7B43-A797-C0F927382377}" destId="{DDFAF3C4-CA9B-2C4B-B6D2-5A87CBA33F31}" srcOrd="8" destOrd="0" presId="urn:microsoft.com/office/officeart/2005/8/layout/vList3#1"/>
    <dgm:cxn modelId="{FF5067EC-13AA-EE47-92F5-AA976A2C180B}" type="presParOf" srcId="{DDFAF3C4-CA9B-2C4B-B6D2-5A87CBA33F31}" destId="{B7116065-FF8D-EF40-A046-0AB8EC552833}" srcOrd="0" destOrd="0" presId="urn:microsoft.com/office/officeart/2005/8/layout/vList3#1"/>
    <dgm:cxn modelId="{7C225CB1-7459-3E4F-9767-2E4DA8AE6C1A}" type="presParOf" srcId="{DDFAF3C4-CA9B-2C4B-B6D2-5A87CBA33F31}" destId="{58FECE1F-72AC-6A41-9D52-37FBC8525C47}" srcOrd="1" destOrd="0" presId="urn:microsoft.com/office/officeart/2005/8/layout/vList3#1"/>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6DEB6B-4C68-40CF-90F5-0D26FD8AF990}" type="doc">
      <dgm:prSet loTypeId="urn:microsoft.com/office/officeart/2005/8/layout/vList3#2" loCatId="process" qsTypeId="urn:microsoft.com/office/officeart/2005/8/quickstyle/simple1" qsCatId="simple" csTypeId="urn:microsoft.com/office/officeart/2005/8/colors/colorful5" csCatId="colorful" phldr="1"/>
      <dgm:spPr/>
      <dgm:t>
        <a:bodyPr/>
        <a:lstStyle/>
        <a:p>
          <a:endParaRPr lang="en-US"/>
        </a:p>
      </dgm:t>
    </dgm:pt>
    <dgm:pt modelId="{A06431AB-D406-4385-8909-B2423E587656}">
      <dgm:prSet custT="1"/>
      <dgm:spPr>
        <a:solidFill>
          <a:srgbClr val="0070C0"/>
        </a:solidFill>
      </dgm:spPr>
      <dgm:t>
        <a:bodyPr/>
        <a:lstStyle/>
        <a:p>
          <a:r>
            <a:rPr lang="en-US" sz="1800" b="0" i="0" dirty="0" smtClean="0"/>
            <a:t>During their time at Stanford University in 1998, Larry Page and Sergey </a:t>
          </a:r>
          <a:r>
            <a:rPr lang="en-US" sz="1800" b="0" i="0" dirty="0" err="1" smtClean="0"/>
            <a:t>Brin</a:t>
          </a:r>
          <a:r>
            <a:rPr lang="en-US" sz="1800" b="0" i="0" dirty="0" smtClean="0"/>
            <a:t> officially launched their company from a friend's garage. (Laura Schneider, 2019)</a:t>
          </a:r>
          <a:endParaRPr lang="en-US" sz="1800" b="1" dirty="0"/>
        </a:p>
      </dgm:t>
    </dgm:pt>
    <dgm:pt modelId="{B43C552A-2DBE-4AE9-B70C-1452E9E4277F}" type="parTrans" cxnId="{AA099AA4-61AF-4D78-B04A-EF6F58DF5E1C}">
      <dgm:prSet/>
      <dgm:spPr/>
      <dgm:t>
        <a:bodyPr/>
        <a:lstStyle/>
        <a:p>
          <a:endParaRPr lang="en-US"/>
        </a:p>
      </dgm:t>
    </dgm:pt>
    <dgm:pt modelId="{F09E601D-5757-4459-AF2A-122E028DBD2A}" type="sibTrans" cxnId="{AA099AA4-61AF-4D78-B04A-EF6F58DF5E1C}">
      <dgm:prSet/>
      <dgm:spPr/>
      <dgm:t>
        <a:bodyPr/>
        <a:lstStyle/>
        <a:p>
          <a:endParaRPr lang="en-US"/>
        </a:p>
      </dgm:t>
    </dgm:pt>
    <dgm:pt modelId="{85E67226-84A9-4760-BFB0-374722C98C40}">
      <dgm:prSet custT="1"/>
      <dgm:spPr>
        <a:solidFill>
          <a:srgbClr val="C00000"/>
        </a:solidFill>
      </dgm:spPr>
      <dgm:t>
        <a:bodyPr/>
        <a:lstStyle/>
        <a:p>
          <a:r>
            <a:rPr lang="en-US" sz="2000" b="0" i="0" dirty="0" smtClean="0"/>
            <a:t>Google turned down Yahoo's bid for $3 billion in 2002 as it reportedly felt it was worth at least $5 billion (Alex Castro, 2018)</a:t>
          </a:r>
          <a:endParaRPr lang="en-US" sz="2000" dirty="0"/>
        </a:p>
      </dgm:t>
    </dgm:pt>
    <dgm:pt modelId="{0A174C80-EE2F-4B82-BBCD-005D4A1AACDE}" type="parTrans" cxnId="{1F1E1B86-AA57-4E47-B0DF-CBBEEAEC3030}">
      <dgm:prSet/>
      <dgm:spPr/>
      <dgm:t>
        <a:bodyPr/>
        <a:lstStyle/>
        <a:p>
          <a:endParaRPr lang="en-US"/>
        </a:p>
      </dgm:t>
    </dgm:pt>
    <dgm:pt modelId="{4F549478-85CF-4667-8E81-259E2477EB6A}" type="sibTrans" cxnId="{1F1E1B86-AA57-4E47-B0DF-CBBEEAEC3030}">
      <dgm:prSet/>
      <dgm:spPr/>
      <dgm:t>
        <a:bodyPr/>
        <a:lstStyle/>
        <a:p>
          <a:endParaRPr lang="en-US"/>
        </a:p>
      </dgm:t>
    </dgm:pt>
    <dgm:pt modelId="{D08236B4-6CB3-459B-B525-CC552A74C72B}">
      <dgm:prSet custT="1"/>
      <dgm:spPr>
        <a:solidFill>
          <a:srgbClr val="FFC000"/>
        </a:solidFill>
      </dgm:spPr>
      <dgm:t>
        <a:bodyPr/>
        <a:lstStyle/>
        <a:p>
          <a:r>
            <a:rPr lang="en-US" sz="2000" b="0" i="0" dirty="0" smtClean="0"/>
            <a:t>According to Fortune Magazine, Google was named the best place to work in 2007 and 2008 by MBA students (Laura Schneider).</a:t>
          </a:r>
          <a:endParaRPr lang="en-US" sz="2000" dirty="0"/>
        </a:p>
      </dgm:t>
    </dgm:pt>
    <dgm:pt modelId="{D16642F5-5955-4082-BDA2-1A615D30B6A2}" type="parTrans" cxnId="{E4703A3C-BF08-4F6D-B512-61C697E403D4}">
      <dgm:prSet/>
      <dgm:spPr/>
      <dgm:t>
        <a:bodyPr/>
        <a:lstStyle/>
        <a:p>
          <a:endParaRPr lang="en-US"/>
        </a:p>
      </dgm:t>
    </dgm:pt>
    <dgm:pt modelId="{B239D9BB-941D-4C90-A9E6-FB1AC9D73B31}" type="sibTrans" cxnId="{E4703A3C-BF08-4F6D-B512-61C697E403D4}">
      <dgm:prSet/>
      <dgm:spPr/>
      <dgm:t>
        <a:bodyPr/>
        <a:lstStyle/>
        <a:p>
          <a:endParaRPr lang="en-US"/>
        </a:p>
      </dgm:t>
    </dgm:pt>
    <dgm:pt modelId="{303E197B-7022-BB4D-B16C-A56A9B6FD047}">
      <dgm:prSet/>
      <dgm:spPr>
        <a:solidFill>
          <a:schemeClr val="accent1">
            <a:lumMod val="60000"/>
            <a:lumOff val="40000"/>
          </a:schemeClr>
        </a:solidFill>
      </dgm:spPr>
      <dgm:t>
        <a:bodyPr/>
        <a:lstStyle/>
        <a:p>
          <a:r>
            <a:rPr lang="en-US" b="0" i="0" dirty="0" smtClean="0"/>
            <a:t>Were heavily censored with a disclaimer on top with Google's Chinese language version launched in 200 (Alex Castro, 2018).</a:t>
          </a:r>
          <a:endParaRPr lang="en-US" dirty="0"/>
        </a:p>
      </dgm:t>
    </dgm:pt>
    <dgm:pt modelId="{26895D97-5D8E-024A-BFD3-CEACD1EADE4B}" type="parTrans" cxnId="{A0E9936F-E6AB-FA46-A6FA-E7A1A1C494F0}">
      <dgm:prSet/>
      <dgm:spPr/>
      <dgm:t>
        <a:bodyPr/>
        <a:lstStyle/>
        <a:p>
          <a:endParaRPr lang="en-US"/>
        </a:p>
      </dgm:t>
    </dgm:pt>
    <dgm:pt modelId="{4EE4B4F4-CBAD-C841-951A-4D3F6C660F0E}" type="sibTrans" cxnId="{A0E9936F-E6AB-FA46-A6FA-E7A1A1C494F0}">
      <dgm:prSet/>
      <dgm:spPr/>
      <dgm:t>
        <a:bodyPr/>
        <a:lstStyle/>
        <a:p>
          <a:endParaRPr lang="en-US"/>
        </a:p>
      </dgm:t>
    </dgm:pt>
    <dgm:pt modelId="{08E2E65C-1FF5-394F-A040-63833E640DF2}" type="pres">
      <dgm:prSet presAssocID="{AF6DEB6B-4C68-40CF-90F5-0D26FD8AF990}" presName="linearFlow" presStyleCnt="0">
        <dgm:presLayoutVars>
          <dgm:dir/>
          <dgm:resizeHandles val="exact"/>
        </dgm:presLayoutVars>
      </dgm:prSet>
      <dgm:spPr/>
      <dgm:t>
        <a:bodyPr/>
        <a:lstStyle/>
        <a:p>
          <a:endParaRPr lang="en-US"/>
        </a:p>
      </dgm:t>
    </dgm:pt>
    <dgm:pt modelId="{98E3F0F2-70C8-AD4F-B60D-9ECBDCDCA8FD}" type="pres">
      <dgm:prSet presAssocID="{A06431AB-D406-4385-8909-B2423E587656}" presName="composite" presStyleCnt="0"/>
      <dgm:spPr/>
    </dgm:pt>
    <dgm:pt modelId="{D6D6F1D2-A230-694D-B41D-925D11499461}" type="pres">
      <dgm:prSet presAssocID="{A06431AB-D406-4385-8909-B2423E587656}" presName="imgShp" presStyleLbl="fgImgPlace1" presStyleIdx="0" presStyleCnt="4" custScaleX="115480" custScaleY="109328"/>
      <dgm:spPr>
        <a:blipFill>
          <a:blip xmlns:r="http://schemas.openxmlformats.org/officeDocument/2006/relationships" r:embed="rId1">
            <a:extLst>
              <a:ext uri="{28A0092B-C50C-407E-A947-70E740481C1C}">
                <a14:useLocalDpi xmlns="" xmlns:a14="http://schemas.microsoft.com/office/drawing/2010/main" val="0"/>
              </a:ext>
            </a:extLst>
          </a:blip>
          <a:srcRect/>
          <a:stretch>
            <a:fillRect l="-25000" r="-25000"/>
          </a:stretch>
        </a:blipFill>
      </dgm:spPr>
    </dgm:pt>
    <dgm:pt modelId="{B7F4836A-3896-E348-858A-5ECAD688CE49}" type="pres">
      <dgm:prSet presAssocID="{A06431AB-D406-4385-8909-B2423E587656}" presName="txShp" presStyleLbl="node1" presStyleIdx="0" presStyleCnt="4">
        <dgm:presLayoutVars>
          <dgm:bulletEnabled val="1"/>
        </dgm:presLayoutVars>
      </dgm:prSet>
      <dgm:spPr/>
      <dgm:t>
        <a:bodyPr/>
        <a:lstStyle/>
        <a:p>
          <a:endParaRPr lang="en-US"/>
        </a:p>
      </dgm:t>
    </dgm:pt>
    <dgm:pt modelId="{9B2F09C4-3462-6141-8201-96174552E696}" type="pres">
      <dgm:prSet presAssocID="{F09E601D-5757-4459-AF2A-122E028DBD2A}" presName="spacing" presStyleCnt="0"/>
      <dgm:spPr/>
    </dgm:pt>
    <dgm:pt modelId="{47E65635-78CC-2A42-AD17-DE1B415B68B4}" type="pres">
      <dgm:prSet presAssocID="{85E67226-84A9-4760-BFB0-374722C98C40}" presName="composite" presStyleCnt="0"/>
      <dgm:spPr/>
    </dgm:pt>
    <dgm:pt modelId="{E1FACF55-5B1B-D746-9FCD-D19374FE3638}" type="pres">
      <dgm:prSet presAssocID="{85E67226-84A9-4760-BFB0-374722C98C40}" presName="imgShp" presStyleLbl="fgImgPlace1" presStyleIdx="1" presStyleCnt="4" custScaleX="115676" custScaleY="114559"/>
      <dgm:spPr>
        <a:blipFill>
          <a:blip xmlns:r="http://schemas.openxmlformats.org/officeDocument/2006/relationships" r:embed="rId2">
            <a:extLst>
              <a:ext uri="{28A0092B-C50C-407E-A947-70E740481C1C}">
                <a14:useLocalDpi xmlns="" xmlns:a14="http://schemas.microsoft.com/office/drawing/2010/main" val="0"/>
              </a:ext>
            </a:extLst>
          </a:blip>
          <a:srcRect/>
          <a:stretch>
            <a:fillRect/>
          </a:stretch>
        </a:blipFill>
      </dgm:spPr>
    </dgm:pt>
    <dgm:pt modelId="{EB3CEB5A-6995-6148-B452-37ED68822243}" type="pres">
      <dgm:prSet presAssocID="{85E67226-84A9-4760-BFB0-374722C98C40}" presName="txShp" presStyleLbl="node1" presStyleIdx="1" presStyleCnt="4">
        <dgm:presLayoutVars>
          <dgm:bulletEnabled val="1"/>
        </dgm:presLayoutVars>
      </dgm:prSet>
      <dgm:spPr/>
      <dgm:t>
        <a:bodyPr/>
        <a:lstStyle/>
        <a:p>
          <a:endParaRPr lang="en-US"/>
        </a:p>
      </dgm:t>
    </dgm:pt>
    <dgm:pt modelId="{B412D6A7-CC75-5C41-B7EE-A841AB1067DC}" type="pres">
      <dgm:prSet presAssocID="{4F549478-85CF-4667-8E81-259E2477EB6A}" presName="spacing" presStyleCnt="0"/>
      <dgm:spPr/>
    </dgm:pt>
    <dgm:pt modelId="{319B6789-0B24-D844-8324-78D247D42E77}" type="pres">
      <dgm:prSet presAssocID="{D08236B4-6CB3-459B-B525-CC552A74C72B}" presName="composite" presStyleCnt="0"/>
      <dgm:spPr/>
    </dgm:pt>
    <dgm:pt modelId="{ACA0C32B-3C0E-B149-8FCC-ACD4419D3FD5}" type="pres">
      <dgm:prSet presAssocID="{D08236B4-6CB3-459B-B525-CC552A74C72B}" presName="imgShp" presStyleLbl="fgImgPlace1" presStyleIdx="2" presStyleCnt="4" custScaleX="111794" custScaleY="114414" custLinFactNeighborY="899"/>
      <dgm:spPr>
        <a:blipFill>
          <a:blip xmlns:r="http://schemas.openxmlformats.org/officeDocument/2006/relationships" r:embed="rId3">
            <a:extLst>
              <a:ext uri="{28A0092B-C50C-407E-A947-70E740481C1C}">
                <a14:useLocalDpi xmlns="" xmlns:a14="http://schemas.microsoft.com/office/drawing/2010/main" val="0"/>
              </a:ext>
            </a:extLst>
          </a:blip>
          <a:srcRect/>
          <a:stretch>
            <a:fillRect l="-50000" r="-50000"/>
          </a:stretch>
        </a:blipFill>
      </dgm:spPr>
    </dgm:pt>
    <dgm:pt modelId="{673A26AD-B279-3F44-8BA0-96E5BB99D20E}" type="pres">
      <dgm:prSet presAssocID="{D08236B4-6CB3-459B-B525-CC552A74C72B}" presName="txShp" presStyleLbl="node1" presStyleIdx="2" presStyleCnt="4" custLinFactNeighborY="-1585">
        <dgm:presLayoutVars>
          <dgm:bulletEnabled val="1"/>
        </dgm:presLayoutVars>
      </dgm:prSet>
      <dgm:spPr/>
      <dgm:t>
        <a:bodyPr/>
        <a:lstStyle/>
        <a:p>
          <a:endParaRPr lang="en-US"/>
        </a:p>
      </dgm:t>
    </dgm:pt>
    <dgm:pt modelId="{647D7687-04E5-8941-9487-64EF1C30E943}" type="pres">
      <dgm:prSet presAssocID="{B239D9BB-941D-4C90-A9E6-FB1AC9D73B31}" presName="spacing" presStyleCnt="0"/>
      <dgm:spPr/>
    </dgm:pt>
    <dgm:pt modelId="{546C9A17-E97F-C44F-9FC0-6F9C8F71D1D6}" type="pres">
      <dgm:prSet presAssocID="{303E197B-7022-BB4D-B16C-A56A9B6FD047}" presName="composite" presStyleCnt="0"/>
      <dgm:spPr/>
    </dgm:pt>
    <dgm:pt modelId="{04619ECA-4BA7-974D-AB65-1FA45A6AE14E}" type="pres">
      <dgm:prSet presAssocID="{303E197B-7022-BB4D-B16C-A56A9B6FD047}" presName="imgShp" presStyleLbl="fgImgPlace1" presStyleIdx="3" presStyleCnt="4" custScaleX="113847" custScaleY="111052" custLinFactNeighborX="793" custLinFactNeighborY="3963"/>
      <dgm:spPr>
        <a:blipFill>
          <a:blip xmlns:r="http://schemas.openxmlformats.org/officeDocument/2006/relationships" r:embed="rId4">
            <a:extLst>
              <a:ext uri="{28A0092B-C50C-407E-A947-70E740481C1C}">
                <a14:useLocalDpi xmlns="" xmlns:a14="http://schemas.microsoft.com/office/drawing/2010/main" val="0"/>
              </a:ext>
            </a:extLst>
          </a:blip>
          <a:srcRect/>
          <a:stretch>
            <a:fillRect l="-25000" r="-25000"/>
          </a:stretch>
        </a:blipFill>
      </dgm:spPr>
    </dgm:pt>
    <dgm:pt modelId="{1D3F9758-5BE4-F540-BC79-C4114D86F1E3}" type="pres">
      <dgm:prSet presAssocID="{303E197B-7022-BB4D-B16C-A56A9B6FD047}" presName="txShp" presStyleLbl="node1" presStyleIdx="3" presStyleCnt="4">
        <dgm:presLayoutVars>
          <dgm:bulletEnabled val="1"/>
        </dgm:presLayoutVars>
      </dgm:prSet>
      <dgm:spPr/>
      <dgm:t>
        <a:bodyPr/>
        <a:lstStyle/>
        <a:p>
          <a:endParaRPr lang="en-US"/>
        </a:p>
      </dgm:t>
    </dgm:pt>
  </dgm:ptLst>
  <dgm:cxnLst>
    <dgm:cxn modelId="{C7FA08A4-1FF9-0A4D-AA29-0101D8116E8A}" type="presOf" srcId="{D08236B4-6CB3-459B-B525-CC552A74C72B}" destId="{673A26AD-B279-3F44-8BA0-96E5BB99D20E}" srcOrd="0" destOrd="0" presId="urn:microsoft.com/office/officeart/2005/8/layout/vList3#2"/>
    <dgm:cxn modelId="{AA099AA4-61AF-4D78-B04A-EF6F58DF5E1C}" srcId="{AF6DEB6B-4C68-40CF-90F5-0D26FD8AF990}" destId="{A06431AB-D406-4385-8909-B2423E587656}" srcOrd="0" destOrd="0" parTransId="{B43C552A-2DBE-4AE9-B70C-1452E9E4277F}" sibTransId="{F09E601D-5757-4459-AF2A-122E028DBD2A}"/>
    <dgm:cxn modelId="{1F1E1B86-AA57-4E47-B0DF-CBBEEAEC3030}" srcId="{AF6DEB6B-4C68-40CF-90F5-0D26FD8AF990}" destId="{85E67226-84A9-4760-BFB0-374722C98C40}" srcOrd="1" destOrd="0" parTransId="{0A174C80-EE2F-4B82-BBCD-005D4A1AACDE}" sibTransId="{4F549478-85CF-4667-8E81-259E2477EB6A}"/>
    <dgm:cxn modelId="{B8FC66DF-4F32-7D4C-8769-D994C26C0B76}" type="presOf" srcId="{A06431AB-D406-4385-8909-B2423E587656}" destId="{B7F4836A-3896-E348-858A-5ECAD688CE49}" srcOrd="0" destOrd="0" presId="urn:microsoft.com/office/officeart/2005/8/layout/vList3#2"/>
    <dgm:cxn modelId="{EF6C4D31-F36D-5049-942A-BA166356F83B}" type="presOf" srcId="{303E197B-7022-BB4D-B16C-A56A9B6FD047}" destId="{1D3F9758-5BE4-F540-BC79-C4114D86F1E3}" srcOrd="0" destOrd="0" presId="urn:microsoft.com/office/officeart/2005/8/layout/vList3#2"/>
    <dgm:cxn modelId="{95A0D21B-5DCC-4649-A1EA-25A27C7E9817}" type="presOf" srcId="{85E67226-84A9-4760-BFB0-374722C98C40}" destId="{EB3CEB5A-6995-6148-B452-37ED68822243}" srcOrd="0" destOrd="0" presId="urn:microsoft.com/office/officeart/2005/8/layout/vList3#2"/>
    <dgm:cxn modelId="{A0E9936F-E6AB-FA46-A6FA-E7A1A1C494F0}" srcId="{AF6DEB6B-4C68-40CF-90F5-0D26FD8AF990}" destId="{303E197B-7022-BB4D-B16C-A56A9B6FD047}" srcOrd="3" destOrd="0" parTransId="{26895D97-5D8E-024A-BFD3-CEACD1EADE4B}" sibTransId="{4EE4B4F4-CBAD-C841-951A-4D3F6C660F0E}"/>
    <dgm:cxn modelId="{8373D9FE-B33E-3741-A3A4-912443BAD621}" type="presOf" srcId="{AF6DEB6B-4C68-40CF-90F5-0D26FD8AF990}" destId="{08E2E65C-1FF5-394F-A040-63833E640DF2}" srcOrd="0" destOrd="0" presId="urn:microsoft.com/office/officeart/2005/8/layout/vList3#2"/>
    <dgm:cxn modelId="{E4703A3C-BF08-4F6D-B512-61C697E403D4}" srcId="{AF6DEB6B-4C68-40CF-90F5-0D26FD8AF990}" destId="{D08236B4-6CB3-459B-B525-CC552A74C72B}" srcOrd="2" destOrd="0" parTransId="{D16642F5-5955-4082-BDA2-1A615D30B6A2}" sibTransId="{B239D9BB-941D-4C90-A9E6-FB1AC9D73B31}"/>
    <dgm:cxn modelId="{EE92AAE4-3EC8-D642-BC4F-818AD8977EF7}" type="presParOf" srcId="{08E2E65C-1FF5-394F-A040-63833E640DF2}" destId="{98E3F0F2-70C8-AD4F-B60D-9ECBDCDCA8FD}" srcOrd="0" destOrd="0" presId="urn:microsoft.com/office/officeart/2005/8/layout/vList3#2"/>
    <dgm:cxn modelId="{B80B0C98-631D-8042-937D-15F15575D782}" type="presParOf" srcId="{98E3F0F2-70C8-AD4F-B60D-9ECBDCDCA8FD}" destId="{D6D6F1D2-A230-694D-B41D-925D11499461}" srcOrd="0" destOrd="0" presId="urn:microsoft.com/office/officeart/2005/8/layout/vList3#2"/>
    <dgm:cxn modelId="{EF6AFE71-7AB6-4543-B7B1-4E2B576A7286}" type="presParOf" srcId="{98E3F0F2-70C8-AD4F-B60D-9ECBDCDCA8FD}" destId="{B7F4836A-3896-E348-858A-5ECAD688CE49}" srcOrd="1" destOrd="0" presId="urn:microsoft.com/office/officeart/2005/8/layout/vList3#2"/>
    <dgm:cxn modelId="{63FECB4C-6B95-BA4A-9145-2175A53D9CF8}" type="presParOf" srcId="{08E2E65C-1FF5-394F-A040-63833E640DF2}" destId="{9B2F09C4-3462-6141-8201-96174552E696}" srcOrd="1" destOrd="0" presId="urn:microsoft.com/office/officeart/2005/8/layout/vList3#2"/>
    <dgm:cxn modelId="{01A2B7EC-09E1-E142-93C4-12F687252FB1}" type="presParOf" srcId="{08E2E65C-1FF5-394F-A040-63833E640DF2}" destId="{47E65635-78CC-2A42-AD17-DE1B415B68B4}" srcOrd="2" destOrd="0" presId="urn:microsoft.com/office/officeart/2005/8/layout/vList3#2"/>
    <dgm:cxn modelId="{1FDE1AC4-8E8E-5D4F-9493-11E367FE39E1}" type="presParOf" srcId="{47E65635-78CC-2A42-AD17-DE1B415B68B4}" destId="{E1FACF55-5B1B-D746-9FCD-D19374FE3638}" srcOrd="0" destOrd="0" presId="urn:microsoft.com/office/officeart/2005/8/layout/vList3#2"/>
    <dgm:cxn modelId="{B1BC403A-4B30-F943-840C-50C959251698}" type="presParOf" srcId="{47E65635-78CC-2A42-AD17-DE1B415B68B4}" destId="{EB3CEB5A-6995-6148-B452-37ED68822243}" srcOrd="1" destOrd="0" presId="urn:microsoft.com/office/officeart/2005/8/layout/vList3#2"/>
    <dgm:cxn modelId="{18553E2D-D773-7848-B47A-F88FF3192B56}" type="presParOf" srcId="{08E2E65C-1FF5-394F-A040-63833E640DF2}" destId="{B412D6A7-CC75-5C41-B7EE-A841AB1067DC}" srcOrd="3" destOrd="0" presId="urn:microsoft.com/office/officeart/2005/8/layout/vList3#2"/>
    <dgm:cxn modelId="{CF8CBD4E-59F4-9F4C-BE94-36FEE492960E}" type="presParOf" srcId="{08E2E65C-1FF5-394F-A040-63833E640DF2}" destId="{319B6789-0B24-D844-8324-78D247D42E77}" srcOrd="4" destOrd="0" presId="urn:microsoft.com/office/officeart/2005/8/layout/vList3#2"/>
    <dgm:cxn modelId="{2CF70C86-DFDE-8B4D-9A87-3B23BA3BB8D0}" type="presParOf" srcId="{319B6789-0B24-D844-8324-78D247D42E77}" destId="{ACA0C32B-3C0E-B149-8FCC-ACD4419D3FD5}" srcOrd="0" destOrd="0" presId="urn:microsoft.com/office/officeart/2005/8/layout/vList3#2"/>
    <dgm:cxn modelId="{E3C728CB-C903-4642-B1E3-D19D85C8114B}" type="presParOf" srcId="{319B6789-0B24-D844-8324-78D247D42E77}" destId="{673A26AD-B279-3F44-8BA0-96E5BB99D20E}" srcOrd="1" destOrd="0" presId="urn:microsoft.com/office/officeart/2005/8/layout/vList3#2"/>
    <dgm:cxn modelId="{08706A04-D503-F245-8EB2-16A2C238771E}" type="presParOf" srcId="{08E2E65C-1FF5-394F-A040-63833E640DF2}" destId="{647D7687-04E5-8941-9487-64EF1C30E943}" srcOrd="5" destOrd="0" presId="urn:microsoft.com/office/officeart/2005/8/layout/vList3#2"/>
    <dgm:cxn modelId="{BD4205FA-0812-3B42-9A7D-110470C961F9}" type="presParOf" srcId="{08E2E65C-1FF5-394F-A040-63833E640DF2}" destId="{546C9A17-E97F-C44F-9FC0-6F9C8F71D1D6}" srcOrd="6" destOrd="0" presId="urn:microsoft.com/office/officeart/2005/8/layout/vList3#2"/>
    <dgm:cxn modelId="{622C9155-38E0-0144-AE21-FD6366FA5C12}" type="presParOf" srcId="{546C9A17-E97F-C44F-9FC0-6F9C8F71D1D6}" destId="{04619ECA-4BA7-974D-AB65-1FA45A6AE14E}" srcOrd="0" destOrd="0" presId="urn:microsoft.com/office/officeart/2005/8/layout/vList3#2"/>
    <dgm:cxn modelId="{A7063355-9D0A-8843-9731-268F03AF8794}" type="presParOf" srcId="{546C9A17-E97F-C44F-9FC0-6F9C8F71D1D6}" destId="{1D3F9758-5BE4-F540-BC79-C4114D86F1E3}" srcOrd="1" destOrd="0" presId="urn:microsoft.com/office/officeart/2005/8/layout/vList3#2"/>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E1F0B6-EF4C-45C6-AAB5-1477E6DBF83F}" type="doc">
      <dgm:prSet loTypeId="urn:microsoft.com/office/officeart/2005/8/layout/equation2" loCatId="process" qsTypeId="urn:microsoft.com/office/officeart/2005/8/quickstyle/simple1" qsCatId="simple" csTypeId="urn:microsoft.com/office/officeart/2005/8/colors/accent1_2" csCatId="accent1" phldr="1"/>
      <dgm:spPr/>
    </dgm:pt>
    <dgm:pt modelId="{3C3872D3-76E1-4195-854C-A90F4BCF63B8}">
      <dgm:prSet phldrT="[Text]"/>
      <dgm:spPr/>
      <dgm:t>
        <a:bodyPr/>
        <a:lstStyle/>
        <a:p>
          <a:r>
            <a:rPr lang="en-US" dirty="0" smtClean="0"/>
            <a:t>What happen next? </a:t>
          </a:r>
          <a:endParaRPr lang="en-US" dirty="0"/>
        </a:p>
      </dgm:t>
    </dgm:pt>
    <dgm:pt modelId="{232FB156-F975-4420-A754-A0ED24A134CE}" type="parTrans" cxnId="{4E545C9B-F163-4C15-AEEB-B05C17DA5DE9}">
      <dgm:prSet/>
      <dgm:spPr/>
      <dgm:t>
        <a:bodyPr/>
        <a:lstStyle/>
        <a:p>
          <a:endParaRPr lang="en-US"/>
        </a:p>
      </dgm:t>
    </dgm:pt>
    <dgm:pt modelId="{AF370831-44E6-4DFE-B865-615435352B90}" type="sibTrans" cxnId="{4E545C9B-F163-4C15-AEEB-B05C17DA5DE9}">
      <dgm:prSet/>
      <dgm:spPr/>
      <dgm:t>
        <a:bodyPr/>
        <a:lstStyle/>
        <a:p>
          <a:endParaRPr lang="en-US"/>
        </a:p>
      </dgm:t>
    </dgm:pt>
    <dgm:pt modelId="{706A084C-0234-4DD7-8CDE-8DBD08C10B57}" type="pres">
      <dgm:prSet presAssocID="{71E1F0B6-EF4C-45C6-AAB5-1477E6DBF83F}" presName="Name0" presStyleCnt="0">
        <dgm:presLayoutVars>
          <dgm:dir/>
          <dgm:resizeHandles val="exact"/>
        </dgm:presLayoutVars>
      </dgm:prSet>
      <dgm:spPr/>
    </dgm:pt>
    <dgm:pt modelId="{0BD11257-BFEE-4756-9A0D-0649272D7A4F}" type="pres">
      <dgm:prSet presAssocID="{71E1F0B6-EF4C-45C6-AAB5-1477E6DBF83F}" presName="vNodes" presStyleCnt="0"/>
      <dgm:spPr/>
    </dgm:pt>
    <dgm:pt modelId="{ABB8AAB0-B72B-40F7-8F92-8DB5504E9C9D}" type="pres">
      <dgm:prSet presAssocID="{71E1F0B6-EF4C-45C6-AAB5-1477E6DBF83F}" presName="lastNode" presStyleLbl="node1" presStyleIdx="0" presStyleCnt="1" custLinFactNeighborX="3646" custLinFactNeighborY="2279">
        <dgm:presLayoutVars>
          <dgm:bulletEnabled val="1"/>
        </dgm:presLayoutVars>
      </dgm:prSet>
      <dgm:spPr/>
      <dgm:t>
        <a:bodyPr/>
        <a:lstStyle/>
        <a:p>
          <a:endParaRPr lang="en-US"/>
        </a:p>
      </dgm:t>
    </dgm:pt>
  </dgm:ptLst>
  <dgm:cxnLst>
    <dgm:cxn modelId="{AA518330-D380-4011-B22E-2CE087EC00A5}" type="presOf" srcId="{3C3872D3-76E1-4195-854C-A90F4BCF63B8}" destId="{ABB8AAB0-B72B-40F7-8F92-8DB5504E9C9D}" srcOrd="0" destOrd="0" presId="urn:microsoft.com/office/officeart/2005/8/layout/equation2"/>
    <dgm:cxn modelId="{4E545C9B-F163-4C15-AEEB-B05C17DA5DE9}" srcId="{71E1F0B6-EF4C-45C6-AAB5-1477E6DBF83F}" destId="{3C3872D3-76E1-4195-854C-A90F4BCF63B8}" srcOrd="0" destOrd="0" parTransId="{232FB156-F975-4420-A754-A0ED24A134CE}" sibTransId="{AF370831-44E6-4DFE-B865-615435352B90}"/>
    <dgm:cxn modelId="{DC40A77C-F0C1-4333-A8AB-B623D3DE819B}" type="presOf" srcId="{71E1F0B6-EF4C-45C6-AAB5-1477E6DBF83F}" destId="{706A084C-0234-4DD7-8CDE-8DBD08C10B57}" srcOrd="0" destOrd="0" presId="urn:microsoft.com/office/officeart/2005/8/layout/equation2"/>
    <dgm:cxn modelId="{46DCBE58-427A-4883-BEB0-4234ABFD8F69}" type="presParOf" srcId="{706A084C-0234-4DD7-8CDE-8DBD08C10B57}" destId="{0BD11257-BFEE-4756-9A0D-0649272D7A4F}" srcOrd="0" destOrd="0" presId="urn:microsoft.com/office/officeart/2005/8/layout/equation2"/>
    <dgm:cxn modelId="{5A0103EE-5DCF-4C93-98DB-C28200910E3D}" type="presParOf" srcId="{706A084C-0234-4DD7-8CDE-8DBD08C10B57}" destId="{ABB8AAB0-B72B-40F7-8F92-8DB5504E9C9D}" srcOrd="1" destOrd="0" presId="urn:microsoft.com/office/officeart/2005/8/layout/equation2"/>
  </dgm:cxnLst>
  <dgm:bg/>
  <dgm:whole/>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9A884-C408-AA4E-8F12-1C278233F719}">
      <dsp:nvSpPr>
        <dsp:cNvPr id="0" name=""/>
        <dsp:cNvSpPr/>
      </dsp:nvSpPr>
      <dsp:spPr>
        <a:xfrm rot="10800000">
          <a:off x="1761218" y="149738"/>
          <a:ext cx="6101728" cy="648380"/>
        </a:xfrm>
        <a:prstGeom prst="homePlate">
          <a:avLst/>
        </a:prstGeom>
        <a:solidFill>
          <a:srgbClr val="C00000"/>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918"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Leonard </a:t>
          </a:r>
          <a:r>
            <a:rPr lang="en-US" sz="2900" kern="1200" dirty="0" err="1"/>
            <a:t>Hondor</a:t>
          </a:r>
          <a:r>
            <a:rPr lang="en-US" sz="2900" kern="1200" dirty="0"/>
            <a:t> (2115347)</a:t>
          </a:r>
          <a:endParaRPr lang="en-GB" sz="2900" kern="1200" dirty="0"/>
        </a:p>
      </dsp:txBody>
      <dsp:txXfrm rot="10800000">
        <a:off x="1923313" y="149738"/>
        <a:ext cx="5939633" cy="648380"/>
      </dsp:txXfrm>
    </dsp:sp>
    <dsp:sp modelId="{C830ADA0-7A85-8D42-9095-3248B97E9620}">
      <dsp:nvSpPr>
        <dsp:cNvPr id="0" name=""/>
        <dsp:cNvSpPr/>
      </dsp:nvSpPr>
      <dsp:spPr>
        <a:xfrm>
          <a:off x="1312584" y="805"/>
          <a:ext cx="897267" cy="946246"/>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28DCB9B-86C4-3E45-AC48-544FF06348F9}">
      <dsp:nvSpPr>
        <dsp:cNvPr id="0" name=""/>
        <dsp:cNvSpPr/>
      </dsp:nvSpPr>
      <dsp:spPr>
        <a:xfrm rot="10800000">
          <a:off x="1755306" y="1278767"/>
          <a:ext cx="6101728" cy="648380"/>
        </a:xfrm>
        <a:prstGeom prst="homePlate">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918"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Florin Adrian </a:t>
          </a:r>
          <a:r>
            <a:rPr lang="en-US" sz="2900" kern="1200" dirty="0" err="1"/>
            <a:t>Fizesan</a:t>
          </a:r>
          <a:r>
            <a:rPr lang="en-US" sz="2900" kern="1200" dirty="0"/>
            <a:t>  (2116189)</a:t>
          </a:r>
          <a:endParaRPr lang="en-GB" sz="2900" kern="1200" dirty="0"/>
        </a:p>
      </dsp:txBody>
      <dsp:txXfrm rot="10800000">
        <a:off x="1917401" y="1278767"/>
        <a:ext cx="5939633" cy="648380"/>
      </dsp:txXfrm>
    </dsp:sp>
    <dsp:sp modelId="{684ADC97-7C01-DF4A-AF5E-FE42164FD769}">
      <dsp:nvSpPr>
        <dsp:cNvPr id="0" name=""/>
        <dsp:cNvSpPr/>
      </dsp:nvSpPr>
      <dsp:spPr>
        <a:xfrm>
          <a:off x="1318496" y="1140597"/>
          <a:ext cx="873621" cy="924719"/>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9F7C0F-81C9-F041-9434-A45AD64539E0}">
      <dsp:nvSpPr>
        <dsp:cNvPr id="0" name=""/>
        <dsp:cNvSpPr/>
      </dsp:nvSpPr>
      <dsp:spPr>
        <a:xfrm rot="10800000">
          <a:off x="1760062" y="2383041"/>
          <a:ext cx="6101728" cy="648380"/>
        </a:xfrm>
        <a:prstGeom prst="homePlat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918"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Marius </a:t>
          </a:r>
          <a:r>
            <a:rPr lang="en-US" sz="2900" kern="1200" dirty="0" err="1"/>
            <a:t>Alexandru</a:t>
          </a:r>
          <a:r>
            <a:rPr lang="en-US" sz="2900" kern="1200" dirty="0"/>
            <a:t> </a:t>
          </a:r>
          <a:r>
            <a:rPr lang="en-US" sz="2900" kern="1200" dirty="0" err="1"/>
            <a:t>Chitu</a:t>
          </a:r>
          <a:r>
            <a:rPr lang="en-US" sz="2900" kern="1200" dirty="0"/>
            <a:t> (2115465)</a:t>
          </a:r>
          <a:endParaRPr lang="en-GB" sz="2900" kern="1200" dirty="0"/>
        </a:p>
      </dsp:txBody>
      <dsp:txXfrm rot="10800000">
        <a:off x="1922157" y="2383041"/>
        <a:ext cx="5939633" cy="648380"/>
      </dsp:txXfrm>
    </dsp:sp>
    <dsp:sp modelId="{C923CFA1-8E43-5447-95BA-60295F5AE59C}">
      <dsp:nvSpPr>
        <dsp:cNvPr id="0" name=""/>
        <dsp:cNvSpPr/>
      </dsp:nvSpPr>
      <dsp:spPr>
        <a:xfrm>
          <a:off x="1313740" y="2258864"/>
          <a:ext cx="892644" cy="896735"/>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39000" b="-3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F889B3-CF5A-814E-99F9-77612793A1A5}">
      <dsp:nvSpPr>
        <dsp:cNvPr id="0" name=""/>
        <dsp:cNvSpPr/>
      </dsp:nvSpPr>
      <dsp:spPr>
        <a:xfrm rot="10800000">
          <a:off x="1761743" y="3470010"/>
          <a:ext cx="6101728" cy="648380"/>
        </a:xfrm>
        <a:prstGeom prst="homePlate">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918"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err="1"/>
            <a:t>Catalin</a:t>
          </a:r>
          <a:r>
            <a:rPr lang="en-US" sz="2900" kern="1200" dirty="0"/>
            <a:t> </a:t>
          </a:r>
          <a:r>
            <a:rPr lang="en-US" sz="2900" kern="1200" dirty="0" err="1"/>
            <a:t>Borosu</a:t>
          </a:r>
          <a:r>
            <a:rPr lang="en-US" sz="2900" kern="1200" dirty="0"/>
            <a:t> (2115218)</a:t>
          </a:r>
          <a:endParaRPr lang="en-GB" sz="2900" kern="1200" dirty="0"/>
        </a:p>
      </dsp:txBody>
      <dsp:txXfrm rot="10800000">
        <a:off x="1923838" y="3470010"/>
        <a:ext cx="5939633" cy="648380"/>
      </dsp:txXfrm>
    </dsp:sp>
    <dsp:sp modelId="{FF35BF66-DE51-4D4E-AC94-F3E647DC6758}">
      <dsp:nvSpPr>
        <dsp:cNvPr id="0" name=""/>
        <dsp:cNvSpPr/>
      </dsp:nvSpPr>
      <dsp:spPr>
        <a:xfrm>
          <a:off x="1312059" y="3349146"/>
          <a:ext cx="899368" cy="890109"/>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8FECE1F-72AC-6A41-9D52-37FBC8525C47}">
      <dsp:nvSpPr>
        <dsp:cNvPr id="0" name=""/>
        <dsp:cNvSpPr/>
      </dsp:nvSpPr>
      <dsp:spPr>
        <a:xfrm rot="10800000">
          <a:off x="1750299" y="4553553"/>
          <a:ext cx="6101728" cy="648380"/>
        </a:xfrm>
        <a:prstGeom prst="homePlate">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918"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Cosmin Constantin Mihai (2115663)</a:t>
          </a:r>
          <a:endParaRPr lang="en-GB" sz="2900" kern="1200" dirty="0"/>
        </a:p>
      </dsp:txBody>
      <dsp:txXfrm rot="10800000">
        <a:off x="1912394" y="4553553"/>
        <a:ext cx="5939633" cy="648380"/>
      </dsp:txXfrm>
    </dsp:sp>
    <dsp:sp modelId="{B7116065-FF8D-EF40-A046-0AB8EC552833}">
      <dsp:nvSpPr>
        <dsp:cNvPr id="0" name=""/>
        <dsp:cNvSpPr/>
      </dsp:nvSpPr>
      <dsp:spPr>
        <a:xfrm>
          <a:off x="1323503" y="4432802"/>
          <a:ext cx="853592" cy="889882"/>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t="-29000" b="-2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F4836A-3896-E348-858A-5ECAD688CE49}">
      <dsp:nvSpPr>
        <dsp:cNvPr id="0" name=""/>
        <dsp:cNvSpPr/>
      </dsp:nvSpPr>
      <dsp:spPr>
        <a:xfrm rot="10800000">
          <a:off x="1758077" y="54220"/>
          <a:ext cx="5657533" cy="1153652"/>
        </a:xfrm>
        <a:prstGeom prst="homePlate">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729" tIns="68580" rIns="128016"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Larry Page and Sergey Brin official launch their company from their friend’s garage while they were students at Stanford University in 1998.(Laura Schneider, 2019)</a:t>
          </a:r>
        </a:p>
      </dsp:txBody>
      <dsp:txXfrm rot="10800000">
        <a:off x="2046490" y="54220"/>
        <a:ext cx="5369120" cy="1153652"/>
      </dsp:txXfrm>
    </dsp:sp>
    <dsp:sp modelId="{D6D6F1D2-A230-694D-B41D-925D11499461}">
      <dsp:nvSpPr>
        <dsp:cNvPr id="0" name=""/>
        <dsp:cNvSpPr/>
      </dsp:nvSpPr>
      <dsp:spPr>
        <a:xfrm>
          <a:off x="1091958" y="413"/>
          <a:ext cx="1332237" cy="1261264"/>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3CEB5A-6995-6148-B452-37ED68822243}">
      <dsp:nvSpPr>
        <dsp:cNvPr id="0" name=""/>
        <dsp:cNvSpPr/>
      </dsp:nvSpPr>
      <dsp:spPr>
        <a:xfrm rot="10800000">
          <a:off x="1758642" y="1690032"/>
          <a:ext cx="5657533" cy="1153652"/>
        </a:xfrm>
        <a:prstGeom prst="homePlate">
          <a:avLst/>
        </a:prstGeom>
        <a:solidFill>
          <a:srgbClr val="C0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729" tIns="76200" rIns="14224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In 2002, Yahoo tried to acquire Google for $3 billion. Google reportedly turned down the deal as it felt it was worth at least $5 billion.</a:t>
          </a:r>
          <a:r>
            <a:rPr lang="en-GB" sz="2000" b="0" i="0" kern="1200" dirty="0"/>
            <a:t> (Alex Castro, 2018)</a:t>
          </a:r>
          <a:endParaRPr lang="en-US" sz="2000" kern="1200" dirty="0"/>
        </a:p>
      </dsp:txBody>
      <dsp:txXfrm rot="10800000">
        <a:off x="2047055" y="1690032"/>
        <a:ext cx="5369120" cy="1153652"/>
      </dsp:txXfrm>
    </dsp:sp>
    <dsp:sp modelId="{E1FACF55-5B1B-D746-9FCD-D19374FE3638}">
      <dsp:nvSpPr>
        <dsp:cNvPr id="0" name=""/>
        <dsp:cNvSpPr/>
      </dsp:nvSpPr>
      <dsp:spPr>
        <a:xfrm>
          <a:off x="1091393" y="1606052"/>
          <a:ext cx="1334498" cy="1321612"/>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3A26AD-B279-3F44-8BA0-96E5BB99D20E}">
      <dsp:nvSpPr>
        <dsp:cNvPr id="0" name=""/>
        <dsp:cNvSpPr/>
      </dsp:nvSpPr>
      <dsp:spPr>
        <a:xfrm rot="10800000">
          <a:off x="1747446" y="3355182"/>
          <a:ext cx="5657533" cy="1153652"/>
        </a:xfrm>
        <a:prstGeom prst="homePlat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729" tIns="76200" rIns="14224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In 2006 Google was selected as the ideal place to work by MBA students, and Fortune Magazine named Google the best place to work in 2007 and 2008.(Laura Schneider)</a:t>
          </a:r>
        </a:p>
      </dsp:txBody>
      <dsp:txXfrm rot="10800000">
        <a:off x="2035859" y="3355182"/>
        <a:ext cx="5369120" cy="1153652"/>
      </dsp:txXfrm>
    </dsp:sp>
    <dsp:sp modelId="{ACA0C32B-3C0E-B149-8FCC-ACD4419D3FD5}">
      <dsp:nvSpPr>
        <dsp:cNvPr id="0" name=""/>
        <dsp:cNvSpPr/>
      </dsp:nvSpPr>
      <dsp:spPr>
        <a:xfrm>
          <a:off x="1102589" y="3282409"/>
          <a:ext cx="1289713" cy="1319939"/>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50000" r="-5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3F9758-5BE4-F540-BC79-C4114D86F1E3}">
      <dsp:nvSpPr>
        <dsp:cNvPr id="0" name=""/>
        <dsp:cNvSpPr/>
      </dsp:nvSpPr>
      <dsp:spPr>
        <a:xfrm rot="10800000">
          <a:off x="1753367" y="5000102"/>
          <a:ext cx="5657533" cy="1153652"/>
        </a:xfrm>
        <a:prstGeom prst="homePlate">
          <a:avLst/>
        </a:prstGeom>
        <a:solidFill>
          <a:schemeClr val="accent1">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729" tIns="68580" rIns="128016" bIns="68580" numCol="1" spcCol="1270" anchor="ctr" anchorCtr="0">
          <a:noAutofit/>
        </a:bodyPr>
        <a:lstStyle/>
        <a:p>
          <a:pPr marL="0" lvl="0" indent="0" algn="ctr" defTabSz="800100">
            <a:lnSpc>
              <a:spcPct val="90000"/>
            </a:lnSpc>
            <a:spcBef>
              <a:spcPct val="0"/>
            </a:spcBef>
            <a:spcAft>
              <a:spcPct val="35000"/>
            </a:spcAft>
            <a:buNone/>
          </a:pPr>
          <a:r>
            <a:rPr lang="en-US" sz="1800" kern="1200" dirty="0"/>
            <a:t>Google launched a Chinese language version of its website for users in China in 2005. Results were heavily censored with a disclaimer on top. (Alex Castro, 2018)</a:t>
          </a:r>
        </a:p>
      </dsp:txBody>
      <dsp:txXfrm rot="10800000">
        <a:off x="2041780" y="5000102"/>
        <a:ext cx="5369120" cy="1153652"/>
      </dsp:txXfrm>
    </dsp:sp>
    <dsp:sp modelId="{04619ECA-4BA7-974D-AB65-1FA45A6AE14E}">
      <dsp:nvSpPr>
        <dsp:cNvPr id="0" name=""/>
        <dsp:cNvSpPr/>
      </dsp:nvSpPr>
      <dsp:spPr>
        <a:xfrm>
          <a:off x="1096668" y="4936351"/>
          <a:ext cx="1313398" cy="1281153"/>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2">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723833-F4C1-A441-B8F1-301DC1890973}" type="datetimeFigureOut">
              <a:rPr lang="en-US" smtClean="0"/>
              <a:pPr/>
              <a:t>12/14/2021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63382-E927-264E-AB67-B4BD1087FAD1}" type="slidenum">
              <a:rPr lang="en-US" smtClean="0"/>
              <a:pPr/>
              <a:t>‹#›</a:t>
            </a:fld>
            <a:endParaRPr lang="en-US"/>
          </a:p>
        </p:txBody>
      </p:sp>
    </p:spTree>
    <p:extLst>
      <p:ext uri="{BB962C8B-B14F-4D97-AF65-F5344CB8AC3E}">
        <p14:creationId xmlns="" xmlns:p14="http://schemas.microsoft.com/office/powerpoint/2010/main" val="4228700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o-RO" dirty="0"/>
          </a:p>
        </p:txBody>
      </p:sp>
      <p:sp>
        <p:nvSpPr>
          <p:cNvPr id="4" name="Slide Number Placeholder 3"/>
          <p:cNvSpPr>
            <a:spLocks noGrp="1"/>
          </p:cNvSpPr>
          <p:nvPr>
            <p:ph type="sldNum" sz="quarter" idx="10"/>
          </p:nvPr>
        </p:nvSpPr>
        <p:spPr/>
        <p:txBody>
          <a:bodyPr/>
          <a:lstStyle/>
          <a:p>
            <a:fld id="{7C7FB9DB-5321-44AB-9E8E-ECF6A087B898}" type="slidenum">
              <a:rPr lang="ro-RO" smtClean="0"/>
              <a:pPr/>
              <a:t>14</a:t>
            </a:fld>
            <a:endParaRPr lang="ro-RO"/>
          </a:p>
        </p:txBody>
      </p:sp>
    </p:spTree>
    <p:extLst>
      <p:ext uri="{BB962C8B-B14F-4D97-AF65-F5344CB8AC3E}">
        <p14:creationId xmlns="" xmlns:p14="http://schemas.microsoft.com/office/powerpoint/2010/main" val="25099754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6E73F29-4811-E740-BE8F-8D8D96B32931}" type="datetime1">
              <a:rPr lang="en-GB" smtClean="0"/>
              <a:pPr/>
              <a:t>14/12/2021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3308237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FAFAC5-B9B3-4049-A63A-4107DCA06A48}" type="datetime1">
              <a:rPr lang="en-GB" smtClean="0"/>
              <a:pPr/>
              <a:t>14/12/2021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9804778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A11D32-3E25-A54B-AF25-1C10BB3FF804}" type="datetime1">
              <a:rPr lang="en-GB" smtClean="0"/>
              <a:pPr/>
              <a:t>14/12/2021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2776114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4462C8-EB97-D145-ADD8-80F04E0CB58B}" type="datetime1">
              <a:rPr lang="en-GB" smtClean="0"/>
              <a:pPr/>
              <a:t>14/12/2021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824620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3166A0-7B41-0D4B-B07A-6E1DEA2D958C}" type="datetime1">
              <a:rPr lang="en-GB" smtClean="0"/>
              <a:pPr/>
              <a:t>14/12/2021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251508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45D515-EAC3-9A4A-84AF-CFDABE82B414}" type="datetime1">
              <a:rPr lang="en-GB" smtClean="0"/>
              <a:pPr/>
              <a:t>14/12/2021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1514495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004576-252B-D846-A80E-EDEE087790C7}" type="datetime1">
              <a:rPr lang="en-GB" smtClean="0"/>
              <a:pPr/>
              <a:t>14/12/2021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766464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799BAC-C724-844D-91B1-D02FE5263B82}" type="datetime1">
              <a:rPr lang="en-GB" smtClean="0"/>
              <a:pPr/>
              <a:t>14/12/2021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4210082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8F01AA-174D-0A43-A5EF-875FA124F30A}" type="datetime1">
              <a:rPr lang="en-GB" smtClean="0"/>
              <a:pPr/>
              <a:t>14/12/2021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244897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42D8A3-5680-7849-A5DC-6A4391F24D01}" type="datetime1">
              <a:rPr lang="en-GB" smtClean="0"/>
              <a:pPr/>
              <a:t>14/12/2021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3182774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7BD440-22F6-724E-A45B-99605144C6C9}" type="datetime1">
              <a:rPr lang="en-GB" smtClean="0"/>
              <a:pPr/>
              <a:t>14/12/2021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13668587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CEC352-24C9-034A-9976-F67A36097B1A}" type="datetime1">
              <a:rPr lang="en-GB" smtClean="0"/>
              <a:pPr/>
              <a:t>14/12/2021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2560696238"/>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businessinsider.com/google-is-the-best-company-to-work-for-in-america-2016-4?r=US&amp;IR=T" TargetMode="External"/><Relationship Id="rId2" Type="http://schemas.openxmlformats.org/officeDocument/2006/relationships/image" Target="../media/image7.gif"/><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microsoft.com/office/2007/relationships/diagramDrawing" Target="../diagrams/drawing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19.jpeg"/><Relationship Id="rId7" Type="http://schemas.openxmlformats.org/officeDocument/2006/relationships/diagramLayout" Target="../diagrams/layout3.xml"/><Relationship Id="rId2" Type="http://schemas.openxmlformats.org/officeDocument/2006/relationships/image" Target="../media/image18.jpeg"/><Relationship Id="rId1" Type="http://schemas.openxmlformats.org/officeDocument/2006/relationships/slideLayout" Target="../slideLayouts/slideLayout7.xml"/><Relationship Id="rId6" Type="http://schemas.openxmlformats.org/officeDocument/2006/relationships/diagramData" Target="../diagrams/data3.xml"/><Relationship Id="rId5" Type="http://schemas.openxmlformats.org/officeDocument/2006/relationships/image" Target="../media/image21.jpeg"/><Relationship Id="rId4" Type="http://schemas.openxmlformats.org/officeDocument/2006/relationships/image" Target="../media/image20.jpeg"/><Relationship Id="rId9" Type="http://schemas.openxmlformats.org/officeDocument/2006/relationships/diagramColors" Target="../diagrams/colors3.xml"/></Relationships>
</file>

<file path=ppt/slides/_rels/slide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 Id="rId5" Type="http://schemas.openxmlformats.org/officeDocument/2006/relationships/image" Target="../media/image30.jpeg"/><Relationship Id="rId4" Type="http://schemas.openxmlformats.org/officeDocument/2006/relationships/image" Target="../media/image29.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1.xml"/><Relationship Id="rId5" Type="http://schemas.openxmlformats.org/officeDocument/2006/relationships/image" Target="../media/image39.jpeg"/><Relationship Id="rId4" Type="http://schemas.openxmlformats.org/officeDocument/2006/relationships/image" Target="../media/image38.jpeg"/></Relationships>
</file>

<file path=ppt/slides/_rels/slide20.xml.rels><?xml version="1.0" encoding="UTF-8" standalone="yes"?>
<Relationships xmlns="http://schemas.openxmlformats.org/package/2006/relationships"><Relationship Id="rId3" Type="http://schemas.openxmlformats.org/officeDocument/2006/relationships/hyperlink" Target="https://cdn.sparkfun.com/datasheets/Sensors/GPS/fundamentals_of_gps_receivers-v1.pdf" TargetMode="External"/><Relationship Id="rId2" Type="http://schemas.openxmlformats.org/officeDocument/2006/relationships/hyperlink" Target="https://www.bing.com/search?q=0006015.pdf+(wa.gov)&amp;cvid=e48247dae71341998f33b76891767409&amp;aqs=edge..69i57j69i65.1598j0j1&amp;pglt=2083&amp;FORM=ANNTA1&amp;PC=U531" TargetMode="External"/><Relationship Id="rId1" Type="http://schemas.openxmlformats.org/officeDocument/2006/relationships/slideLayout" Target="../slideLayouts/slideLayout7.xml"/><Relationship Id="rId5" Type="http://schemas.openxmlformats.org/officeDocument/2006/relationships/hyperlink" Target="https://www.theverge.com/2018/9/5/17823490/google-20th-birthday-anniversary-history-milestones" TargetMode="External"/><Relationship Id="rId4" Type="http://schemas.openxmlformats.org/officeDocument/2006/relationships/hyperlink" Target="https://www.thebalancecareers.com/google-overview-company-culture-and-history-2071320"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bing.com/images/search?q=GPS+Satellite&amp;form=IRTRRL&amp;first=1&amp;tsc=ImageBasicHover" TargetMode="External"/><Relationship Id="rId3" Type="http://schemas.openxmlformats.org/officeDocument/2006/relationships/hyperlink" Target="https://evolve-systems.com/how-google-maps-can-benefit-your-business/" TargetMode="External"/><Relationship Id="rId7" Type="http://schemas.openxmlformats.org/officeDocument/2006/relationships/hyperlink" Target="https://www.quora.com/What-are-the-advantages-of-Google-Maps" TargetMode="External"/><Relationship Id="rId2" Type="http://schemas.openxmlformats.org/officeDocument/2006/relationships/hyperlink" Target="https://evolve-systems.com/" TargetMode="External"/><Relationship Id="rId1" Type="http://schemas.openxmlformats.org/officeDocument/2006/relationships/slideLayout" Target="../slideLayouts/slideLayout7.xml"/><Relationship Id="rId6" Type="http://schemas.openxmlformats.org/officeDocument/2006/relationships/hyperlink" Target="https://www.quora.com/" TargetMode="External"/><Relationship Id="rId5" Type="http://schemas.openxmlformats.org/officeDocument/2006/relationships/hyperlink" Target="https://www.techwalla.com/articles/disadvantages-advantages-of-using-the-google-maps-website" TargetMode="External"/><Relationship Id="rId10" Type="http://schemas.openxmlformats.org/officeDocument/2006/relationships/hyperlink" Target="https://www.bing.com/images/search?view=detailV2&amp;ccid=qEuBnqOe&amp;id=DC3E793F723A6D937BCCA4148950A92BB4B53986&amp;thid=OIP.qEuBnqOemek2Op9zR5mh-QHaEo&amp;mediaurl=https%3a%2f%2fth.bing.com%2fth%2fid%2fR.a84b819ea39e99e9363a9f734799a1f9%3frik%3dhjm1tCupUIkUpA%26riu%3dhttp%253a%252f%252fwww.pixelstalk.net%252fwp-content%252fuploads%252f2016%252f06%252fWorld-travel-map-wallpaper-high-definition.jpg%26ehk%3dvT%252bAypR6zaZvOtdvWRTREfY6D5uvXcybcItFKo5tmus%253d%26risl%3d%26pid%3dImgRaw%26r%3d0&amp;exph=1200&amp;expw=1920&amp;q=map+picture&amp;simid=608002098956105675&amp;FORM=IRPRST&amp;ck=0FEB2CA079425EF5414B3A215ADD423E&amp;selectedIndex=18&amp;ajaxhist=0&amp;ajaxserp=0" TargetMode="External"/><Relationship Id="rId4" Type="http://schemas.openxmlformats.org/officeDocument/2006/relationships/hyperlink" Target="https://www.techwalla.com/" TargetMode="External"/><Relationship Id="rId9" Type="http://schemas.openxmlformats.org/officeDocument/2006/relationships/hyperlink" Target="https://www.bing.com/images/search?view=detailV2&amp;ccid=3L9jwIu+&amp;id=AC35437BD678DD028987AAA92C36447FF33ABCFE&amp;thid=OIP.3L9jwIu-GxlefCVJCcXvlwHaEK&amp;mediaurl=https://video.cgtn.com/news/2020-06-23/BeiDou-Navigation-Satellite-System-Three-generations-of-excellence-Ry4yOKUH84/video/fa6ab04b507e4899a2f5cbaf0da53e76/fa6ab04b507e4899a2f5cbaf0da53e76.jpeg&amp;cdnurl=https://th.bing.com/th/id/R.dcbf63c08bbe1b195e7c254909c5ef97?rik=%2frw6839ENiypqg&amp;pid=ImgRaw&amp;r=0&amp;exph=551&amp;expw=980&amp;q=GPS+Satellite&amp;simid=608025107102447813&amp;FORM=IRPRST&amp;ck=DF398E31E54EA0AA480E8BBC42A13BF8&amp;selectedIndex=47&amp;ajaxhist=0&amp;ajaxserp=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 xmlns:a16="http://schemas.microsoft.com/office/drawing/2014/main" id="{E9361D0E-0B35-42DA-8779-9780B96F55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 xmlns:a16="http://schemas.microsoft.com/office/drawing/2014/main" id="{6EECC08E-F4F5-429A-B70B-B378AC0B0CE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14514"/>
            <a:ext cx="4767943" cy="6843486"/>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95000"/>
                </a:prstClr>
              </a:solidFill>
              <a:effectLst/>
              <a:uLnTx/>
              <a:uFillTx/>
              <a:latin typeface="Calibri" panose="020F0502020204030204"/>
              <a:ea typeface="+mn-ea"/>
              <a:cs typeface="+mn-cs"/>
            </a:endParaRPr>
          </a:p>
        </p:txBody>
      </p:sp>
      <p:sp>
        <p:nvSpPr>
          <p:cNvPr id="2" name="Title 1">
            <a:extLst>
              <a:ext uri="{FF2B5EF4-FFF2-40B4-BE49-F238E27FC236}">
                <a16:creationId xmlns="" xmlns:a16="http://schemas.microsoft.com/office/drawing/2014/main" id="{22A67DA6-37B0-FD46-A2A5-CD9F6F1615A6}"/>
              </a:ext>
            </a:extLst>
          </p:cNvPr>
          <p:cNvSpPr>
            <a:spLocks noGrp="1"/>
          </p:cNvSpPr>
          <p:nvPr>
            <p:ph type="title"/>
          </p:nvPr>
        </p:nvSpPr>
        <p:spPr>
          <a:xfrm>
            <a:off x="1" y="0"/>
            <a:ext cx="4767942" cy="6843486"/>
          </a:xfrm>
        </p:spPr>
        <p:txBody>
          <a:bodyPr vert="horz" lIns="91440" tIns="45720" rIns="91440" bIns="45720" rtlCol="0" anchor="ctr">
            <a:normAutofit/>
          </a:bodyPr>
          <a:lstStyle/>
          <a:p>
            <a:pPr algn="ctr"/>
            <a:r>
              <a:rPr lang="en-US" sz="2800" kern="1200" dirty="0">
                <a:solidFill>
                  <a:schemeClr val="bg1">
                    <a:alpha val="60000"/>
                  </a:schemeClr>
                </a:solidFill>
                <a:latin typeface="+mj-lt"/>
                <a:ea typeface="+mj-ea"/>
                <a:cs typeface="+mj-cs"/>
              </a:rPr>
              <a:t>       </a:t>
            </a:r>
            <a:r>
              <a:rPr lang="en-US" sz="4000" b="1" kern="1200" dirty="0">
                <a:solidFill>
                  <a:schemeClr val="bg1">
                    <a:alpha val="60000"/>
                  </a:schemeClr>
                </a:solidFill>
                <a:latin typeface="+mj-lt"/>
                <a:ea typeface="+mj-ea"/>
                <a:cs typeface="+mj-cs"/>
              </a:rPr>
              <a:t>Digital Skills and Research Methods</a:t>
            </a:r>
            <a:br>
              <a:rPr lang="en-US" sz="4000" b="1" kern="1200" dirty="0">
                <a:solidFill>
                  <a:schemeClr val="bg1">
                    <a:alpha val="60000"/>
                  </a:schemeClr>
                </a:solidFill>
                <a:latin typeface="+mj-lt"/>
                <a:ea typeface="+mj-ea"/>
                <a:cs typeface="+mj-cs"/>
              </a:rPr>
            </a:br>
            <a:r>
              <a:rPr lang="en-US" sz="2800" kern="1200" dirty="0">
                <a:solidFill>
                  <a:schemeClr val="bg1">
                    <a:alpha val="60000"/>
                  </a:schemeClr>
                </a:solidFill>
                <a:latin typeface="+mj-lt"/>
                <a:ea typeface="+mj-ea"/>
                <a:cs typeface="+mj-cs"/>
              </a:rPr>
              <a:t>                                     (BMSW4003_LON)</a:t>
            </a:r>
          </a:p>
        </p:txBody>
      </p:sp>
      <p:pic>
        <p:nvPicPr>
          <p:cNvPr id="4" name="Picture 4" descr="Dylan Day poetry share, UWTSD, Carmarthen | Discover Dylan Thomas">
            <a:extLst>
              <a:ext uri="{FF2B5EF4-FFF2-40B4-BE49-F238E27FC236}">
                <a16:creationId xmlns="" xmlns:a16="http://schemas.microsoft.com/office/drawing/2014/main" id="{9F4F4F35-EE5F-7E41-A2CB-415BD036DE87}"/>
              </a:ext>
            </a:extLst>
          </p:cNvPr>
          <p:cNvPicPr>
            <a:picLocks noChangeAspect="1" noChangeArrowheads="1"/>
          </p:cNvPicPr>
          <p:nvPr/>
        </p:nvPicPr>
        <p:blipFill>
          <a:blip r:embed="rId2">
            <a:extLst>
              <a:ext uri="{28A0092B-C50C-407E-A947-70E740481C1C}">
                <a14:useLocalDpi xmlns="" xmlns:a14="http://schemas.microsoft.com/office/drawing/2010/main" val="0"/>
              </a:ext>
            </a:extLst>
          </a:blip>
          <a:stretch>
            <a:fillRect/>
          </a:stretch>
        </p:blipFill>
        <p:spPr bwMode="auto">
          <a:xfrm>
            <a:off x="5647234" y="1557350"/>
            <a:ext cx="5673320" cy="2269328"/>
          </a:xfrm>
          <a:prstGeom prst="rect">
            <a:avLst/>
          </a:prstGeom>
          <a:noFill/>
          <a:extLst>
            <a:ext uri="{909E8E84-426E-40DD-AFC4-6F175D3DCCD1}">
              <a14:hiddenFill xmlns="" xmlns:a14="http://schemas.microsoft.com/office/drawing/2010/main">
                <a:solidFill>
                  <a:srgbClr val="FFFFFF"/>
                </a:solidFill>
              </a14:hiddenFill>
            </a:ext>
          </a:extLst>
        </p:spPr>
      </p:pic>
      <p:sp>
        <p:nvSpPr>
          <p:cNvPr id="5" name="TextBox 4">
            <a:extLst>
              <a:ext uri="{FF2B5EF4-FFF2-40B4-BE49-F238E27FC236}">
                <a16:creationId xmlns="" xmlns:a16="http://schemas.microsoft.com/office/drawing/2014/main" id="{5CFD94FF-8C08-014D-9E6E-FFAB10A4A865}"/>
              </a:ext>
            </a:extLst>
          </p:cNvPr>
          <p:cNvSpPr txBox="1"/>
          <p:nvPr/>
        </p:nvSpPr>
        <p:spPr>
          <a:xfrm>
            <a:off x="5647234" y="4183911"/>
            <a:ext cx="5673320" cy="1903229"/>
          </a:xfrm>
          <a:prstGeom prst="rect">
            <a:avLst/>
          </a:prstGeom>
        </p:spPr>
        <p:txBody>
          <a:bodyPr vert="horz" lIns="91440" tIns="45720" rIns="91440" bIns="45720" rtlCol="0" anchor="t">
            <a:normAutofit/>
          </a:bodyPr>
          <a:lstStyle/>
          <a:p>
            <a:pPr algn="ctr" defTabSz="914400">
              <a:lnSpc>
                <a:spcPct val="90000"/>
              </a:lnSpc>
              <a:spcAft>
                <a:spcPts val="600"/>
              </a:spcAft>
            </a:pPr>
            <a:r>
              <a:rPr lang="en-US" sz="2000" b="1" dirty="0">
                <a:solidFill>
                  <a:schemeClr val="bg1"/>
                </a:solidFill>
              </a:rPr>
              <a:t> </a:t>
            </a:r>
            <a:r>
              <a:rPr lang="en-US" sz="5400" b="1" dirty="0">
                <a:solidFill>
                  <a:srgbClr val="0070C0"/>
                </a:solidFill>
              </a:rPr>
              <a:t>G</a:t>
            </a:r>
            <a:r>
              <a:rPr lang="en-US" sz="5400" b="1" dirty="0">
                <a:solidFill>
                  <a:srgbClr val="C00000"/>
                </a:solidFill>
              </a:rPr>
              <a:t>o</a:t>
            </a:r>
            <a:r>
              <a:rPr lang="en-US" sz="5400" b="1" dirty="0">
                <a:solidFill>
                  <a:srgbClr val="FFC000"/>
                </a:solidFill>
              </a:rPr>
              <a:t>o</a:t>
            </a:r>
            <a:r>
              <a:rPr lang="en-US" sz="5400" b="1" dirty="0">
                <a:solidFill>
                  <a:srgbClr val="0070C0"/>
                </a:solidFill>
              </a:rPr>
              <a:t>g</a:t>
            </a:r>
            <a:r>
              <a:rPr lang="en-US" sz="5400" b="1" dirty="0">
                <a:solidFill>
                  <a:srgbClr val="00B050"/>
                </a:solidFill>
              </a:rPr>
              <a:t>l</a:t>
            </a:r>
            <a:r>
              <a:rPr lang="en-US" sz="5400" b="1" dirty="0">
                <a:solidFill>
                  <a:srgbClr val="C00000"/>
                </a:solidFill>
              </a:rPr>
              <a:t>e</a:t>
            </a:r>
            <a:r>
              <a:rPr lang="en-US" sz="5400" b="1" dirty="0">
                <a:solidFill>
                  <a:schemeClr val="bg1"/>
                </a:solidFill>
              </a:rPr>
              <a:t> </a:t>
            </a:r>
            <a:r>
              <a:rPr lang="en-US" sz="5400" b="1" dirty="0">
                <a:solidFill>
                  <a:srgbClr val="FFFF00"/>
                </a:solidFill>
              </a:rPr>
              <a:t>Maps</a:t>
            </a:r>
          </a:p>
          <a:p>
            <a:pPr algn="ctr" defTabSz="914400">
              <a:lnSpc>
                <a:spcPct val="90000"/>
              </a:lnSpc>
              <a:spcAft>
                <a:spcPts val="600"/>
              </a:spcAft>
            </a:pPr>
            <a:r>
              <a:rPr lang="en-US" sz="2000" dirty="0">
                <a:solidFill>
                  <a:schemeClr val="bg1"/>
                </a:solidFill>
              </a:rPr>
              <a:t>                                </a:t>
            </a:r>
          </a:p>
          <a:p>
            <a:pPr algn="ctr" defTabSz="914400">
              <a:lnSpc>
                <a:spcPct val="90000"/>
              </a:lnSpc>
              <a:spcAft>
                <a:spcPts val="600"/>
              </a:spcAft>
            </a:pPr>
            <a:r>
              <a:rPr lang="en-US" sz="2000" dirty="0">
                <a:solidFill>
                  <a:srgbClr val="FF0000"/>
                </a:solidFill>
              </a:rPr>
              <a:t>       </a:t>
            </a:r>
            <a:r>
              <a:rPr lang="en-US" sz="3200" dirty="0">
                <a:solidFill>
                  <a:srgbClr val="FF0000"/>
                </a:solidFill>
              </a:rPr>
              <a:t>Group 5</a:t>
            </a:r>
          </a:p>
          <a:p>
            <a:pPr indent="-228600" algn="ctr" defTabSz="914400">
              <a:lnSpc>
                <a:spcPct val="90000"/>
              </a:lnSpc>
              <a:spcAft>
                <a:spcPts val="600"/>
              </a:spcAft>
              <a:buFont typeface="Arial" panose="020B0604020202020204" pitchFamily="34" charset="0"/>
              <a:buChar char="•"/>
            </a:pPr>
            <a:endParaRPr lang="en-US" sz="2000" dirty="0">
              <a:solidFill>
                <a:schemeClr val="bg1"/>
              </a:solidFill>
            </a:endParaRPr>
          </a:p>
          <a:p>
            <a:pPr indent="-228600" algn="ctr" defTabSz="914400">
              <a:lnSpc>
                <a:spcPct val="90000"/>
              </a:lnSpc>
              <a:spcAft>
                <a:spcPts val="600"/>
              </a:spcAft>
              <a:buFont typeface="Arial" panose="020B0604020202020204" pitchFamily="34" charset="0"/>
              <a:buChar char="•"/>
            </a:pPr>
            <a:endParaRPr lang="en-US" sz="2000" dirty="0">
              <a:solidFill>
                <a:schemeClr val="bg1"/>
              </a:solidFill>
            </a:endParaRPr>
          </a:p>
          <a:p>
            <a:pPr indent="-228600" algn="ctr" defTabSz="914400">
              <a:lnSpc>
                <a:spcPct val="90000"/>
              </a:lnSpc>
              <a:spcAft>
                <a:spcPts val="600"/>
              </a:spcAft>
              <a:buFont typeface="Arial" panose="020B0604020202020204" pitchFamily="34" charset="0"/>
              <a:buChar char="•"/>
            </a:pPr>
            <a:endParaRPr lang="en-US" sz="2000" dirty="0">
              <a:solidFill>
                <a:schemeClr val="bg1"/>
              </a:solidFill>
            </a:endParaRPr>
          </a:p>
        </p:txBody>
      </p:sp>
      <p:sp>
        <p:nvSpPr>
          <p:cNvPr id="7" name="TextBox 6"/>
          <p:cNvSpPr txBox="1"/>
          <p:nvPr/>
        </p:nvSpPr>
        <p:spPr>
          <a:xfrm>
            <a:off x="8820150" y="6067425"/>
            <a:ext cx="3371850" cy="369332"/>
          </a:xfrm>
          <a:prstGeom prst="rect">
            <a:avLst/>
          </a:prstGeom>
          <a:noFill/>
        </p:spPr>
        <p:txBody>
          <a:bodyPr wrap="square" rtlCol="0">
            <a:spAutoFit/>
          </a:bodyPr>
          <a:lstStyle/>
          <a:p>
            <a:r>
              <a:rPr lang="en-US"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Lecturer: Koushik Modak</a:t>
            </a:r>
            <a:endParaRPr lang="en-US"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 xmlns:p14="http://schemas.microsoft.com/office/powerpoint/2010/main" val="126752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 xmlns:a16="http://schemas.microsoft.com/office/drawing/2014/main" id="{1E7A2232-A382-8444-AB55-91134045E52A}"/>
              </a:ext>
            </a:extLst>
          </p:cNvPr>
          <p:cNvGraphicFramePr/>
          <p:nvPr>
            <p:extLst>
              <p:ext uri="{D42A27DB-BD31-4B8C-83A1-F6EECF244321}">
                <p14:modId xmlns="" xmlns:p14="http://schemas.microsoft.com/office/powerpoint/2010/main" val="55817956"/>
              </p:ext>
            </p:extLst>
          </p:nvPr>
        </p:nvGraphicFramePr>
        <p:xfrm>
          <a:off x="1135117" y="654926"/>
          <a:ext cx="9175531" cy="53234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Slide Number Placeholder 1">
            <a:extLst>
              <a:ext uri="{FF2B5EF4-FFF2-40B4-BE49-F238E27FC236}">
                <a16:creationId xmlns="" xmlns:a16="http://schemas.microsoft.com/office/drawing/2014/main" id="{BBA49F09-06EF-4445-A531-8CDD2F934A22}"/>
              </a:ext>
            </a:extLst>
          </p:cNvPr>
          <p:cNvSpPr>
            <a:spLocks noGrp="1"/>
          </p:cNvSpPr>
          <p:nvPr>
            <p:ph type="sldNum" sz="quarter" idx="12"/>
          </p:nvPr>
        </p:nvSpPr>
        <p:spPr/>
        <p:txBody>
          <a:bodyPr/>
          <a:lstStyle/>
          <a:p>
            <a:fld id="{5DB745F6-8F8F-4E40-89C7-4AAE05E18AA3}" type="slidenum">
              <a:rPr lang="en-GB" smtClean="0"/>
              <a:pPr/>
              <a:t>2</a:t>
            </a:fld>
            <a:endParaRPr lang="en-GB"/>
          </a:p>
        </p:txBody>
      </p:sp>
    </p:spTree>
    <p:extLst>
      <p:ext uri="{BB962C8B-B14F-4D97-AF65-F5344CB8AC3E}">
        <p14:creationId xmlns="" xmlns:p14="http://schemas.microsoft.com/office/powerpoint/2010/main" val="806257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64F2ECE-0AF8-5F4B-9A71-16EE37F899BE}"/>
              </a:ext>
            </a:extLst>
          </p:cNvPr>
          <p:cNvSpPr>
            <a:spLocks noGrp="1"/>
          </p:cNvSpPr>
          <p:nvPr>
            <p:ph type="title"/>
          </p:nvPr>
        </p:nvSpPr>
        <p:spPr/>
        <p:txBody>
          <a:bodyPr/>
          <a:lstStyle/>
          <a:p>
            <a:endParaRPr lang="en-US"/>
          </a:p>
        </p:txBody>
      </p:sp>
      <p:pic>
        <p:nvPicPr>
          <p:cNvPr id="2050" name="Picture 2" descr="Earth Day 2012">
            <a:extLst>
              <a:ext uri="{FF2B5EF4-FFF2-40B4-BE49-F238E27FC236}">
                <a16:creationId xmlns="" xmlns:a16="http://schemas.microsoft.com/office/drawing/2014/main" id="{4D8263FA-8C9D-AD45-BA99-077E9740042C}"/>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0" y="0"/>
            <a:ext cx="12192000" cy="6629400"/>
          </a:xfrm>
          <a:prstGeom prst="rect">
            <a:avLst/>
          </a:prstGeom>
          <a:noFill/>
          <a:extLst>
            <a:ext uri="{909E8E84-426E-40DD-AFC4-6F175D3DCCD1}">
              <a14:hiddenFill xmlns="" xmlns:a14="http://schemas.microsoft.com/office/drawing/2010/main">
                <a:solidFill>
                  <a:srgbClr val="FFFFFF"/>
                </a:solidFill>
              </a14:hiddenFill>
            </a:ext>
          </a:extLst>
        </p:spPr>
      </p:pic>
      <p:sp>
        <p:nvSpPr>
          <p:cNvPr id="3" name="Slide Number Placeholder 2">
            <a:extLst>
              <a:ext uri="{FF2B5EF4-FFF2-40B4-BE49-F238E27FC236}">
                <a16:creationId xmlns="" xmlns:a16="http://schemas.microsoft.com/office/drawing/2014/main" id="{22C0F43A-9EB2-DF46-A6E0-CFBB5FD7C4AB}"/>
              </a:ext>
            </a:extLst>
          </p:cNvPr>
          <p:cNvSpPr>
            <a:spLocks noGrp="1"/>
          </p:cNvSpPr>
          <p:nvPr>
            <p:ph type="sldNum" sz="quarter" idx="12"/>
          </p:nvPr>
        </p:nvSpPr>
        <p:spPr/>
        <p:txBody>
          <a:bodyPr/>
          <a:lstStyle/>
          <a:p>
            <a:fld id="{5DB745F6-8F8F-4E40-89C7-4AAE05E18AA3}" type="slidenum">
              <a:rPr lang="en-GB" smtClean="0"/>
              <a:pPr/>
              <a:t>3</a:t>
            </a:fld>
            <a:endParaRPr lang="en-GB"/>
          </a:p>
        </p:txBody>
      </p:sp>
      <p:sp>
        <p:nvSpPr>
          <p:cNvPr id="5" name="TextBox 4"/>
          <p:cNvSpPr txBox="1"/>
          <p:nvPr/>
        </p:nvSpPr>
        <p:spPr>
          <a:xfrm>
            <a:off x="0" y="6581001"/>
            <a:ext cx="12192000" cy="276999"/>
          </a:xfrm>
          <a:prstGeom prst="rect">
            <a:avLst/>
          </a:prstGeom>
          <a:noFill/>
        </p:spPr>
        <p:txBody>
          <a:bodyPr wrap="square" rtlCol="0">
            <a:spAutoFit/>
          </a:bodyPr>
          <a:lstStyle/>
          <a:p>
            <a:r>
              <a:rPr lang="en-US" sz="1200" dirty="0" smtClean="0">
                <a:solidFill>
                  <a:schemeClr val="bg1"/>
                </a:solidFill>
                <a:hlinkClick r:id="rId3"/>
              </a:rPr>
              <a:t>https://www.businessinsider.com/google-is-the-best-company-to-work-for-in-america-2016-4?r=US&amp;IR=T#most-googlers-think-their-work-makes-the-world-a-better-place-2</a:t>
            </a:r>
            <a:r>
              <a:rPr lang="en-US" sz="1200" dirty="0" smtClean="0">
                <a:solidFill>
                  <a:schemeClr val="bg1"/>
                </a:solidFill>
              </a:rPr>
              <a:t> </a:t>
            </a:r>
            <a:endParaRPr lang="en-US" sz="1200" dirty="0"/>
          </a:p>
        </p:txBody>
      </p:sp>
    </p:spTree>
    <p:extLst>
      <p:ext uri="{BB962C8B-B14F-4D97-AF65-F5344CB8AC3E}">
        <p14:creationId xmlns="" xmlns:p14="http://schemas.microsoft.com/office/powerpoint/2010/main" val="509419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0" name="Rectangle 72">
            <a:extLst>
              <a:ext uri="{FF2B5EF4-FFF2-40B4-BE49-F238E27FC236}">
                <a16:creationId xmlns="" xmlns:a16="http://schemas.microsoft.com/office/drawing/2014/main" id="{9AA72BD9-2C5A-4EDC-931F-5AA08EACA0F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Colorful Google Maps Marker | Risan Bagja">
            <a:extLst>
              <a:ext uri="{FF2B5EF4-FFF2-40B4-BE49-F238E27FC236}">
                <a16:creationId xmlns="" xmlns:a16="http://schemas.microsoft.com/office/drawing/2014/main" id="{3598BAE8-6592-0644-AFB6-E74FFB553856}"/>
              </a:ext>
            </a:extLst>
          </p:cNvPr>
          <p:cNvPicPr>
            <a:picLocks noChangeAspect="1" noChangeArrowheads="1"/>
          </p:cNvPicPr>
          <p:nvPr/>
        </p:nvPicPr>
        <p:blipFill rotWithShape="1">
          <a:blip r:embed="rId2">
            <a:extLst>
              <a:ext uri="{28A0092B-C50C-407E-A947-70E740481C1C}">
                <a14:useLocalDpi xmlns="" xmlns:a14="http://schemas.microsoft.com/office/drawing/2010/main" val="0"/>
              </a:ext>
            </a:extLst>
          </a:blip>
          <a:srcRect t="6595" r="35356" b="2496"/>
          <a:stretch/>
        </p:blipFill>
        <p:spPr bwMode="auto">
          <a:xfrm>
            <a:off x="3522468" y="10"/>
            <a:ext cx="8669532" cy="6857990"/>
          </a:xfrm>
          <a:prstGeom prst="rect">
            <a:avLst/>
          </a:prstGeom>
          <a:noFill/>
          <a:extLst>
            <a:ext uri="{909E8E84-426E-40DD-AFC4-6F175D3DCCD1}">
              <a14:hiddenFill xmlns="" xmlns:a14="http://schemas.microsoft.com/office/drawing/2010/main">
                <a:solidFill>
                  <a:srgbClr val="FFFFFF"/>
                </a:solidFill>
              </a14:hiddenFill>
            </a:ext>
          </a:extLst>
        </p:spPr>
      </p:pic>
      <p:sp>
        <p:nvSpPr>
          <p:cNvPr id="1031" name="Rectangle 74">
            <a:extLst>
              <a:ext uri="{FF2B5EF4-FFF2-40B4-BE49-F238E27FC236}">
                <a16:creationId xmlns="" xmlns:a16="http://schemas.microsoft.com/office/drawing/2014/main" id="{DD3981AC-7B61-4947-BCF3-F7AA7FA385B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DF73FF56-8E66-4A55-BE82-BD5E111E84E0}"/>
              </a:ext>
            </a:extLst>
          </p:cNvPr>
          <p:cNvSpPr>
            <a:spLocks noGrp="1"/>
          </p:cNvSpPr>
          <p:nvPr>
            <p:ph type="title"/>
          </p:nvPr>
        </p:nvSpPr>
        <p:spPr>
          <a:xfrm>
            <a:off x="1234637" y="781304"/>
            <a:ext cx="4989181" cy="1405890"/>
          </a:xfrm>
        </p:spPr>
        <p:txBody>
          <a:bodyPr vert="horz" lIns="91440" tIns="45720" rIns="91440" bIns="45720" rtlCol="0" anchor="b">
            <a:noAutofit/>
          </a:bodyPr>
          <a:lstStyle/>
          <a:p>
            <a:r>
              <a:rPr lang="en-US" sz="3200" b="1" dirty="0"/>
              <a:t>Introduction of Global Positioning System (</a:t>
            </a:r>
            <a:r>
              <a:rPr lang="en-US" sz="3200" b="1" dirty="0">
                <a:solidFill>
                  <a:srgbClr val="7030A0"/>
                </a:solidFill>
              </a:rPr>
              <a:t>GPS</a:t>
            </a:r>
            <a:r>
              <a:rPr lang="en-US" sz="3200" b="1" dirty="0"/>
              <a:t>) used by </a:t>
            </a:r>
            <a:br>
              <a:rPr lang="en-US" sz="3200" b="1" dirty="0"/>
            </a:br>
            <a:r>
              <a:rPr lang="en-US" sz="3600" b="1" dirty="0">
                <a:solidFill>
                  <a:srgbClr val="0070C0"/>
                </a:solidFill>
              </a:rPr>
              <a:t>G</a:t>
            </a:r>
            <a:r>
              <a:rPr lang="en-US" sz="3600" b="1" dirty="0">
                <a:solidFill>
                  <a:srgbClr val="C00000"/>
                </a:solidFill>
              </a:rPr>
              <a:t>o</a:t>
            </a:r>
            <a:r>
              <a:rPr lang="en-US" sz="3600" b="1" dirty="0">
                <a:solidFill>
                  <a:srgbClr val="FFC000"/>
                </a:solidFill>
              </a:rPr>
              <a:t>o</a:t>
            </a:r>
            <a:r>
              <a:rPr lang="en-US" sz="3600" b="1" dirty="0">
                <a:solidFill>
                  <a:srgbClr val="0070C0"/>
                </a:solidFill>
              </a:rPr>
              <a:t>g</a:t>
            </a:r>
            <a:r>
              <a:rPr lang="en-US" sz="3600" b="1" dirty="0">
                <a:solidFill>
                  <a:srgbClr val="00B050"/>
                </a:solidFill>
              </a:rPr>
              <a:t>l</a:t>
            </a:r>
            <a:r>
              <a:rPr lang="en-US" sz="3600" b="1" dirty="0">
                <a:solidFill>
                  <a:srgbClr val="C00000"/>
                </a:solidFill>
              </a:rPr>
              <a:t>e</a:t>
            </a:r>
            <a:r>
              <a:rPr lang="en-US" sz="3200" b="1" dirty="0"/>
              <a:t> </a:t>
            </a:r>
            <a:r>
              <a:rPr lang="en-US" sz="3200" b="1" dirty="0">
                <a:solidFill>
                  <a:srgbClr val="FFFF00"/>
                </a:solidFill>
              </a:rPr>
              <a:t>Maps</a:t>
            </a:r>
          </a:p>
        </p:txBody>
      </p:sp>
      <p:sp>
        <p:nvSpPr>
          <p:cNvPr id="77" name="Rectangle 76">
            <a:extLst>
              <a:ext uri="{FF2B5EF4-FFF2-40B4-BE49-F238E27FC236}">
                <a16:creationId xmlns="" xmlns:a16="http://schemas.microsoft.com/office/drawing/2014/main" id="{55D4142C-5077-457F-A6AD-3FECFDB3968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9" name="Rectangle 78">
            <a:extLst>
              <a:ext uri="{FF2B5EF4-FFF2-40B4-BE49-F238E27FC236}">
                <a16:creationId xmlns="" xmlns:a16="http://schemas.microsoft.com/office/drawing/2014/main" id="{7A5F0580-5EE9-419F-96EE-B6529EF6E7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 xmlns:a16="http://schemas.microsoft.com/office/drawing/2014/main" id="{40EAD711-5602-344C-8DCB-B2F35D4EEDDB}"/>
              </a:ext>
            </a:extLst>
          </p:cNvPr>
          <p:cNvSpPr txBox="1"/>
          <p:nvPr/>
        </p:nvSpPr>
        <p:spPr>
          <a:xfrm>
            <a:off x="371094" y="2718054"/>
            <a:ext cx="4989182" cy="3990278"/>
          </a:xfrm>
          <a:prstGeom prst="rect">
            <a:avLst/>
          </a:prstGeom>
        </p:spPr>
        <p:txBody>
          <a:bodyPr vert="horz" lIns="91440" tIns="45720" rIns="91440" bIns="45720" rtlCol="0" anchor="t">
            <a:normAutofit lnSpcReduction="10000"/>
          </a:bodyPr>
          <a:lstStyle/>
          <a:p>
            <a:pPr marL="285750" lvl="0" indent="-228600" defTabSz="914400">
              <a:lnSpc>
                <a:spcPct val="90000"/>
              </a:lnSpc>
              <a:spcAft>
                <a:spcPts val="600"/>
              </a:spcAft>
              <a:buFont typeface="Arial" panose="020B0604020202020204" pitchFamily="34" charset="0"/>
              <a:buChar char="•"/>
            </a:pPr>
            <a:r>
              <a:rPr lang="en-US" sz="2000" dirty="0" smtClean="0"/>
              <a:t>An object's location, speed, and direction can be tracked and determined with the help of the Global Positioning System (GPS), a satellite-based system developed in the 1990s.</a:t>
            </a:r>
          </a:p>
          <a:p>
            <a:pPr marL="285750" lvl="0" indent="-228600" defTabSz="914400">
              <a:lnSpc>
                <a:spcPct val="90000"/>
              </a:lnSpc>
              <a:spcAft>
                <a:spcPts val="600"/>
              </a:spcAft>
              <a:buFont typeface="Arial" panose="020B0604020202020204" pitchFamily="34" charset="0"/>
              <a:buChar char="•"/>
            </a:pPr>
            <a:r>
              <a:rPr lang="en-US" sz="2000" dirty="0" smtClean="0"/>
              <a:t>GPS (Global Positioning System) technology is primarily utilized by law enforcement agencies to detect and enforce traffic violations (Leick, 2004).</a:t>
            </a:r>
            <a:endParaRPr lang="en-US" sz="2000" dirty="0"/>
          </a:p>
          <a:p>
            <a:pPr marL="285750" lvl="0" indent="-228600" defTabSz="914400">
              <a:lnSpc>
                <a:spcPct val="90000"/>
              </a:lnSpc>
              <a:spcAft>
                <a:spcPts val="600"/>
              </a:spcAft>
              <a:buFont typeface="Arial" panose="020B0604020202020204" pitchFamily="34" charset="0"/>
              <a:buChar char="•"/>
            </a:pPr>
            <a:endParaRPr lang="en-US" sz="1300" dirty="0"/>
          </a:p>
          <a:p>
            <a:pPr marL="285750" lvl="0" indent="-228600" defTabSz="914400">
              <a:lnSpc>
                <a:spcPct val="90000"/>
              </a:lnSpc>
              <a:spcAft>
                <a:spcPts val="600"/>
              </a:spcAft>
              <a:buFont typeface="Arial" panose="020B0604020202020204" pitchFamily="34" charset="0"/>
              <a:buChar char="•"/>
            </a:pPr>
            <a:r>
              <a:rPr lang="en-US" sz="2000" dirty="0" smtClean="0"/>
              <a:t>In 2005, Google launched Maps, a new way people could "get from A to B.". More than one billion people use Google Maps around the world today (Google Blog).</a:t>
            </a:r>
            <a:endParaRPr lang="en-US" sz="2000" dirty="0"/>
          </a:p>
          <a:p>
            <a:pPr marL="285750" lvl="0" indent="-228600" defTabSz="914400">
              <a:lnSpc>
                <a:spcPct val="90000"/>
              </a:lnSpc>
              <a:spcAft>
                <a:spcPts val="600"/>
              </a:spcAft>
              <a:buFont typeface="Arial" panose="020B0604020202020204" pitchFamily="34" charset="0"/>
              <a:buChar char="•"/>
            </a:pPr>
            <a:endParaRPr lang="en-US" sz="1300" dirty="0"/>
          </a:p>
          <a:p>
            <a:pPr lvl="0" indent="-228600" defTabSz="914400">
              <a:lnSpc>
                <a:spcPct val="90000"/>
              </a:lnSpc>
              <a:spcAft>
                <a:spcPts val="600"/>
              </a:spcAft>
              <a:buFont typeface="Arial" panose="020B0604020202020204" pitchFamily="34" charset="0"/>
              <a:buChar char="•"/>
            </a:pPr>
            <a:endParaRPr lang="en-US" sz="1300" dirty="0"/>
          </a:p>
        </p:txBody>
      </p:sp>
      <p:sp>
        <p:nvSpPr>
          <p:cNvPr id="3" name="Slide Number Placeholder 2">
            <a:extLst>
              <a:ext uri="{FF2B5EF4-FFF2-40B4-BE49-F238E27FC236}">
                <a16:creationId xmlns="" xmlns:a16="http://schemas.microsoft.com/office/drawing/2014/main" id="{D1689362-3000-8B4B-B374-D9D22E37C434}"/>
              </a:ext>
            </a:extLst>
          </p:cNvPr>
          <p:cNvSpPr>
            <a:spLocks noGrp="1"/>
          </p:cNvSpPr>
          <p:nvPr>
            <p:ph type="sldNum" sz="quarter" idx="12"/>
          </p:nvPr>
        </p:nvSpPr>
        <p:spPr/>
        <p:txBody>
          <a:bodyPr/>
          <a:lstStyle/>
          <a:p>
            <a:fld id="{5DB745F6-8F8F-4E40-89C7-4AAE05E18AA3}" type="slidenum">
              <a:rPr lang="en-GB" smtClean="0"/>
              <a:pPr/>
              <a:t>4</a:t>
            </a:fld>
            <a:endParaRPr lang="en-GB" dirty="0"/>
          </a:p>
        </p:txBody>
      </p:sp>
      <p:sp>
        <p:nvSpPr>
          <p:cNvPr id="11" name="TextBox 10"/>
          <p:cNvSpPr txBox="1"/>
          <p:nvPr/>
        </p:nvSpPr>
        <p:spPr>
          <a:xfrm>
            <a:off x="10496550" y="6604084"/>
            <a:ext cx="1695450" cy="253916"/>
          </a:xfrm>
          <a:prstGeom prst="rect">
            <a:avLst/>
          </a:prstGeom>
          <a:noFill/>
        </p:spPr>
        <p:txBody>
          <a:bodyPr wrap="square" rtlCol="0">
            <a:spAutoFit/>
          </a:bodyPr>
          <a:lstStyle/>
          <a:p>
            <a:r>
              <a:rPr lang="en-US" sz="1050" dirty="0" smtClean="0">
                <a:solidFill>
                  <a:schemeClr val="bg1"/>
                </a:solidFill>
              </a:rPr>
              <a:t>(Google,2021)</a:t>
            </a:r>
            <a:endParaRPr lang="en-US" sz="1050" dirty="0">
              <a:solidFill>
                <a:schemeClr val="bg1"/>
              </a:solidFill>
            </a:endParaRPr>
          </a:p>
        </p:txBody>
      </p:sp>
    </p:spTree>
    <p:extLst>
      <p:ext uri="{BB962C8B-B14F-4D97-AF65-F5344CB8AC3E}">
        <p14:creationId xmlns="" xmlns:p14="http://schemas.microsoft.com/office/powerpoint/2010/main" val="2060961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Why Has Google Restructured Under A New Company Called Alphabet?">
            <a:extLst>
              <a:ext uri="{FF2B5EF4-FFF2-40B4-BE49-F238E27FC236}">
                <a16:creationId xmlns="" xmlns:a16="http://schemas.microsoft.com/office/drawing/2014/main" id="{C13CA56F-5539-AE43-AACD-89F3C64B6A21}"/>
              </a:ext>
            </a:extLst>
          </p:cNvPr>
          <p:cNvPicPr>
            <a:picLocks noChangeAspect="1" noChangeArrowheads="1"/>
          </p:cNvPicPr>
          <p:nvPr/>
        </p:nvPicPr>
        <p:blipFill rotWithShape="1">
          <a:blip r:embed="rId2">
            <a:duotone>
              <a:prstClr val="black"/>
              <a:prstClr val="white"/>
            </a:duotone>
            <a:alphaModFix amt="35000"/>
            <a:extLst>
              <a:ext uri="{28A0092B-C50C-407E-A947-70E740481C1C}">
                <a14:useLocalDpi xmlns="" xmlns:a14="http://schemas.microsoft.com/office/drawing/2010/main" val="0"/>
              </a:ext>
            </a:extLst>
          </a:blip>
          <a:srcRect/>
          <a:stretch/>
        </p:blipFill>
        <p:spPr bwMode="auto">
          <a:xfrm>
            <a:off x="20" y="0"/>
            <a:ext cx="12191980" cy="6857990"/>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itle 1">
            <a:extLst>
              <a:ext uri="{FF2B5EF4-FFF2-40B4-BE49-F238E27FC236}">
                <a16:creationId xmlns="" xmlns:a16="http://schemas.microsoft.com/office/drawing/2014/main" id="{753DE22E-96CE-40F8-AC76-13E2E5B572F0}"/>
              </a:ext>
            </a:extLst>
          </p:cNvPr>
          <p:cNvSpPr>
            <a:spLocks noGrp="1"/>
          </p:cNvSpPr>
          <p:nvPr>
            <p:ph type="title"/>
          </p:nvPr>
        </p:nvSpPr>
        <p:spPr>
          <a:xfrm>
            <a:off x="0" y="1065860"/>
            <a:ext cx="4331800" cy="4726276"/>
          </a:xfrm>
        </p:spPr>
        <p:txBody>
          <a:bodyPr>
            <a:normAutofit/>
          </a:bodyPr>
          <a:lstStyle/>
          <a:p>
            <a:pPr algn="r"/>
            <a:r>
              <a:rPr lang="en-GB" sz="3600" dirty="0">
                <a:latin typeface="Microsoft GothicNeo" panose="02000300000000000000" pitchFamily="2" charset="-127"/>
                <a:ea typeface="Microsoft GothicNeo" panose="02000300000000000000" pitchFamily="2" charset="-127"/>
              </a:rPr>
              <a:t>Background and history of </a:t>
            </a:r>
            <a:r>
              <a:rPr lang="en-GB" sz="4800" b="1" dirty="0">
                <a:solidFill>
                  <a:srgbClr val="0070C0"/>
                </a:solidFill>
                <a:latin typeface="Microsoft GothicNeo" panose="02000300000000000000" pitchFamily="2" charset="-127"/>
                <a:ea typeface="Microsoft GothicNeo" panose="02000300000000000000" pitchFamily="2" charset="-127"/>
              </a:rPr>
              <a:t>G</a:t>
            </a:r>
            <a:r>
              <a:rPr lang="en-GB" sz="4800" b="1" dirty="0">
                <a:solidFill>
                  <a:srgbClr val="C00000"/>
                </a:solidFill>
                <a:latin typeface="Microsoft GothicNeo" panose="02000300000000000000" pitchFamily="2" charset="-127"/>
                <a:ea typeface="Microsoft GothicNeo" panose="02000300000000000000" pitchFamily="2" charset="-127"/>
              </a:rPr>
              <a:t>o</a:t>
            </a:r>
            <a:r>
              <a:rPr lang="en-GB" sz="4800" b="1" dirty="0">
                <a:solidFill>
                  <a:srgbClr val="FFC000"/>
                </a:solidFill>
                <a:latin typeface="Microsoft GothicNeo" panose="02000300000000000000" pitchFamily="2" charset="-127"/>
                <a:ea typeface="Microsoft GothicNeo" panose="02000300000000000000" pitchFamily="2" charset="-127"/>
              </a:rPr>
              <a:t>o</a:t>
            </a:r>
            <a:r>
              <a:rPr lang="en-GB" sz="4800" b="1" dirty="0">
                <a:solidFill>
                  <a:srgbClr val="0070C0"/>
                </a:solidFill>
                <a:latin typeface="Microsoft GothicNeo" panose="02000300000000000000" pitchFamily="2" charset="-127"/>
                <a:ea typeface="Microsoft GothicNeo" panose="02000300000000000000" pitchFamily="2" charset="-127"/>
              </a:rPr>
              <a:t>g</a:t>
            </a:r>
            <a:r>
              <a:rPr lang="en-GB" sz="4800" b="1" dirty="0">
                <a:solidFill>
                  <a:srgbClr val="00B050"/>
                </a:solidFill>
                <a:latin typeface="Microsoft GothicNeo" panose="02000300000000000000" pitchFamily="2" charset="-127"/>
                <a:ea typeface="Microsoft GothicNeo" panose="02000300000000000000" pitchFamily="2" charset="-127"/>
              </a:rPr>
              <a:t>l</a:t>
            </a:r>
            <a:r>
              <a:rPr lang="en-GB" sz="4800" b="1" dirty="0">
                <a:solidFill>
                  <a:srgbClr val="C00000"/>
                </a:solidFill>
                <a:latin typeface="Microsoft GothicNeo" panose="02000300000000000000" pitchFamily="2" charset="-127"/>
                <a:ea typeface="Microsoft GothicNeo" panose="02000300000000000000" pitchFamily="2" charset="-127"/>
              </a:rPr>
              <a:t>e</a:t>
            </a:r>
            <a:r>
              <a:rPr lang="en-GB" sz="4000" dirty="0">
                <a:latin typeface="Microsoft GothicNeo" panose="02000300000000000000" pitchFamily="2" charset="-127"/>
                <a:ea typeface="Microsoft GothicNeo" panose="02000300000000000000" pitchFamily="2" charset="-127"/>
              </a:rPr>
              <a:t> </a:t>
            </a:r>
            <a:r>
              <a:rPr lang="en-GB" sz="3600" dirty="0">
                <a:latin typeface="Microsoft GothicNeo" panose="02000300000000000000" pitchFamily="2" charset="-127"/>
                <a:ea typeface="Microsoft GothicNeo" panose="02000300000000000000" pitchFamily="2" charset="-127"/>
              </a:rPr>
              <a:t>company</a:t>
            </a:r>
          </a:p>
        </p:txBody>
      </p:sp>
      <p:graphicFrame>
        <p:nvGraphicFramePr>
          <p:cNvPr id="1036" name="Content Placeholder 2">
            <a:extLst>
              <a:ext uri="{FF2B5EF4-FFF2-40B4-BE49-F238E27FC236}">
                <a16:creationId xmlns="" xmlns:a16="http://schemas.microsoft.com/office/drawing/2014/main" id="{5B933E81-419F-4ED8-A94A-AB36E366E249}"/>
              </a:ext>
            </a:extLst>
          </p:cNvPr>
          <p:cNvGraphicFramePr/>
          <p:nvPr>
            <p:extLst>
              <p:ext uri="{D42A27DB-BD31-4B8C-83A1-F6EECF244321}">
                <p14:modId xmlns="" xmlns:p14="http://schemas.microsoft.com/office/powerpoint/2010/main" val="4008616266"/>
              </p:ext>
            </p:extLst>
          </p:nvPr>
        </p:nvGraphicFramePr>
        <p:xfrm>
          <a:off x="3836824" y="320041"/>
          <a:ext cx="8507569" cy="62179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 xmlns:a16="http://schemas.microsoft.com/office/drawing/2014/main" id="{E9EA2F27-3BDB-8C48-89F9-A0B684AE9B44}"/>
              </a:ext>
            </a:extLst>
          </p:cNvPr>
          <p:cNvSpPr>
            <a:spLocks noGrp="1"/>
          </p:cNvSpPr>
          <p:nvPr>
            <p:ph type="sldNum" sz="quarter" idx="12"/>
          </p:nvPr>
        </p:nvSpPr>
        <p:spPr/>
        <p:txBody>
          <a:bodyPr/>
          <a:lstStyle/>
          <a:p>
            <a:fld id="{5DB745F6-8F8F-4E40-89C7-4AAE05E18AA3}" type="slidenum">
              <a:rPr lang="en-GB" smtClean="0"/>
              <a:pPr/>
              <a:t>5</a:t>
            </a:fld>
            <a:endParaRPr lang="en-GB" dirty="0"/>
          </a:p>
        </p:txBody>
      </p:sp>
      <p:sp>
        <p:nvSpPr>
          <p:cNvPr id="7" name="TextBox 6"/>
          <p:cNvSpPr txBox="1"/>
          <p:nvPr/>
        </p:nvSpPr>
        <p:spPr>
          <a:xfrm>
            <a:off x="9803511" y="3163443"/>
            <a:ext cx="1426464" cy="261610"/>
          </a:xfrm>
          <a:prstGeom prst="rect">
            <a:avLst/>
          </a:prstGeom>
          <a:noFill/>
        </p:spPr>
        <p:txBody>
          <a:bodyPr wrap="square" rtlCol="0">
            <a:spAutoFit/>
          </a:bodyPr>
          <a:lstStyle/>
          <a:p>
            <a:r>
              <a:rPr lang="en-US" sz="1100" dirty="0" smtClean="0"/>
              <a:t>(Google,2021) </a:t>
            </a:r>
            <a:endParaRPr lang="en-US" sz="1100" dirty="0"/>
          </a:p>
        </p:txBody>
      </p:sp>
      <p:sp>
        <p:nvSpPr>
          <p:cNvPr id="9" name="TextBox 8"/>
          <p:cNvSpPr txBox="1"/>
          <p:nvPr/>
        </p:nvSpPr>
        <p:spPr>
          <a:xfrm>
            <a:off x="9734169" y="6474714"/>
            <a:ext cx="1495806" cy="261610"/>
          </a:xfrm>
          <a:prstGeom prst="rect">
            <a:avLst/>
          </a:prstGeom>
          <a:noFill/>
        </p:spPr>
        <p:txBody>
          <a:bodyPr wrap="square" rtlCol="0">
            <a:spAutoFit/>
          </a:bodyPr>
          <a:lstStyle/>
          <a:p>
            <a:r>
              <a:rPr lang="en-US" sz="1100" dirty="0" smtClean="0"/>
              <a:t>(Google,2021)</a:t>
            </a:r>
            <a:endParaRPr lang="en-US" sz="1100" dirty="0"/>
          </a:p>
        </p:txBody>
      </p:sp>
      <p:sp>
        <p:nvSpPr>
          <p:cNvPr id="10" name="TextBox 9"/>
          <p:cNvSpPr txBox="1"/>
          <p:nvPr/>
        </p:nvSpPr>
        <p:spPr>
          <a:xfrm>
            <a:off x="9891902" y="4828413"/>
            <a:ext cx="1347597" cy="261610"/>
          </a:xfrm>
          <a:prstGeom prst="rect">
            <a:avLst/>
          </a:prstGeom>
          <a:noFill/>
        </p:spPr>
        <p:txBody>
          <a:bodyPr wrap="square" rtlCol="0">
            <a:spAutoFit/>
          </a:bodyPr>
          <a:lstStyle/>
          <a:p>
            <a:r>
              <a:rPr lang="en-US" sz="1100" dirty="0" smtClean="0"/>
              <a:t>(Google,2021)</a:t>
            </a:r>
            <a:endParaRPr lang="en-US" sz="1100" dirty="0"/>
          </a:p>
        </p:txBody>
      </p:sp>
      <p:sp>
        <p:nvSpPr>
          <p:cNvPr id="11" name="TextBox 10"/>
          <p:cNvSpPr txBox="1"/>
          <p:nvPr/>
        </p:nvSpPr>
        <p:spPr>
          <a:xfrm>
            <a:off x="9925050" y="1514475"/>
            <a:ext cx="1323975" cy="253916"/>
          </a:xfrm>
          <a:prstGeom prst="rect">
            <a:avLst/>
          </a:prstGeom>
          <a:noFill/>
        </p:spPr>
        <p:txBody>
          <a:bodyPr wrap="square" rtlCol="0">
            <a:spAutoFit/>
          </a:bodyPr>
          <a:lstStyle/>
          <a:p>
            <a:r>
              <a:rPr lang="en-US" sz="1050" dirty="0" smtClean="0"/>
              <a:t>(Google,2021)</a:t>
            </a:r>
            <a:endParaRPr lang="en-US" sz="1050" dirty="0"/>
          </a:p>
        </p:txBody>
      </p:sp>
    </p:spTree>
    <p:extLst>
      <p:ext uri="{BB962C8B-B14F-4D97-AF65-F5344CB8AC3E}">
        <p14:creationId xmlns="" xmlns:p14="http://schemas.microsoft.com/office/powerpoint/2010/main" val="136613946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76">
            <a:extLst>
              <a:ext uri="{FF2B5EF4-FFF2-40B4-BE49-F238E27FC236}">
                <a16:creationId xmlns="" xmlns:a16="http://schemas.microsoft.com/office/drawing/2014/main" id="{C4E4288A-DFC8-40A2-90E5-70E851A933A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5" name="Group 78">
            <a:extLst>
              <a:ext uri="{FF2B5EF4-FFF2-40B4-BE49-F238E27FC236}">
                <a16:creationId xmlns="" xmlns:a16="http://schemas.microsoft.com/office/drawing/2014/main" id="{B63C2D82-D4FA-4A37-BB01-1E7B21E4FF20}"/>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965199" y="634058"/>
            <a:ext cx="1128382" cy="847206"/>
            <a:chOff x="5307830" y="325570"/>
            <a:chExt cx="1128382" cy="847206"/>
          </a:xfrm>
        </p:grpSpPr>
        <p:sp>
          <p:nvSpPr>
            <p:cNvPr id="80" name="Freeform 5">
              <a:extLst>
                <a:ext uri="{FF2B5EF4-FFF2-40B4-BE49-F238E27FC236}">
                  <a16:creationId xmlns="" xmlns:a16="http://schemas.microsoft.com/office/drawing/2014/main" id="{C94E7FEF-0CE9-4AC2-94BB-02230C6DC0DF}"/>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036" name="Freeform 5">
              <a:extLst>
                <a:ext uri="{FF2B5EF4-FFF2-40B4-BE49-F238E27FC236}">
                  <a16:creationId xmlns="" xmlns:a16="http://schemas.microsoft.com/office/drawing/2014/main" id="{EB546CC0-C1BC-48D2-8DA9-4B60283165C9}"/>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037" name="Freeform: Shape 82">
            <a:extLst>
              <a:ext uri="{FF2B5EF4-FFF2-40B4-BE49-F238E27FC236}">
                <a16:creationId xmlns="" xmlns:a16="http://schemas.microsoft.com/office/drawing/2014/main" id="{FDF32B5C-56CA-41B2-B98F-3B71817347B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290946" y="450563"/>
            <a:ext cx="1366757" cy="1232062"/>
          </a:xfrm>
          <a:custGeom>
            <a:avLst/>
            <a:gdLst>
              <a:gd name="connsiteX0" fmla="*/ 389939 w 1366757"/>
              <a:gd name="connsiteY0" fmla="*/ 0 h 1232062"/>
              <a:gd name="connsiteX1" fmla="*/ 978131 w 1366757"/>
              <a:gd name="connsiteY1" fmla="*/ 0 h 1232062"/>
              <a:gd name="connsiteX2" fmla="*/ 1062158 w 1366757"/>
              <a:gd name="connsiteY2" fmla="*/ 48072 h 1232062"/>
              <a:gd name="connsiteX3" fmla="*/ 1356254 w 1366757"/>
              <a:gd name="connsiteY3" fmla="*/ 566179 h 1232062"/>
              <a:gd name="connsiteX4" fmla="*/ 1356254 w 1366757"/>
              <a:gd name="connsiteY4" fmla="*/ 665884 h 1232062"/>
              <a:gd name="connsiteX5" fmla="*/ 1062158 w 1366757"/>
              <a:gd name="connsiteY5" fmla="*/ 1183990 h 1232062"/>
              <a:gd name="connsiteX6" fmla="*/ 978131 w 1366757"/>
              <a:gd name="connsiteY6" fmla="*/ 1232062 h 1232062"/>
              <a:gd name="connsiteX7" fmla="*/ 389939 w 1366757"/>
              <a:gd name="connsiteY7" fmla="*/ 1232062 h 1232062"/>
              <a:gd name="connsiteX8" fmla="*/ 305913 w 1366757"/>
              <a:gd name="connsiteY8" fmla="*/ 1183990 h 1232062"/>
              <a:gd name="connsiteX9" fmla="*/ 11817 w 1366757"/>
              <a:gd name="connsiteY9" fmla="*/ 665884 h 1232062"/>
              <a:gd name="connsiteX10" fmla="*/ 11817 w 1366757"/>
              <a:gd name="connsiteY10" fmla="*/ 566179 h 1232062"/>
              <a:gd name="connsiteX11" fmla="*/ 305913 w 1366757"/>
              <a:gd name="connsiteY11" fmla="*/ 48072 h 1232062"/>
              <a:gd name="connsiteX12" fmla="*/ 389939 w 1366757"/>
              <a:gd name="connsiteY12" fmla="*/ 0 h 1232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6757" h="1232062">
                <a:moveTo>
                  <a:pt x="389939" y="0"/>
                </a:moveTo>
                <a:cubicBezTo>
                  <a:pt x="978131" y="0"/>
                  <a:pt x="978131" y="0"/>
                  <a:pt x="978131" y="0"/>
                </a:cubicBezTo>
                <a:cubicBezTo>
                  <a:pt x="1007891" y="0"/>
                  <a:pt x="1046404" y="21366"/>
                  <a:pt x="1062158" y="48072"/>
                </a:cubicBezTo>
                <a:cubicBezTo>
                  <a:pt x="1356254" y="566179"/>
                  <a:pt x="1356254" y="566179"/>
                  <a:pt x="1356254" y="566179"/>
                </a:cubicBezTo>
                <a:cubicBezTo>
                  <a:pt x="1370259" y="594666"/>
                  <a:pt x="1370259" y="637396"/>
                  <a:pt x="1356254" y="665884"/>
                </a:cubicBezTo>
                <a:cubicBezTo>
                  <a:pt x="1062158" y="1183990"/>
                  <a:pt x="1062158" y="1183990"/>
                  <a:pt x="1062158" y="1183990"/>
                </a:cubicBezTo>
                <a:cubicBezTo>
                  <a:pt x="1046404" y="1210698"/>
                  <a:pt x="1007891" y="1232062"/>
                  <a:pt x="978131" y="1232062"/>
                </a:cubicBezTo>
                <a:lnTo>
                  <a:pt x="389939" y="1232062"/>
                </a:lnTo>
                <a:cubicBezTo>
                  <a:pt x="358429" y="1232062"/>
                  <a:pt x="319917" y="1210698"/>
                  <a:pt x="305913" y="1183990"/>
                </a:cubicBezTo>
                <a:cubicBezTo>
                  <a:pt x="11817" y="665884"/>
                  <a:pt x="11817" y="665884"/>
                  <a:pt x="11817" y="665884"/>
                </a:cubicBezTo>
                <a:cubicBezTo>
                  <a:pt x="-3939" y="637396"/>
                  <a:pt x="-3939" y="594666"/>
                  <a:pt x="11817" y="566179"/>
                </a:cubicBezTo>
                <a:cubicBezTo>
                  <a:pt x="305913" y="48072"/>
                  <a:pt x="305913" y="48072"/>
                  <a:pt x="305913" y="48072"/>
                </a:cubicBezTo>
                <a:cubicBezTo>
                  <a:pt x="319917" y="21366"/>
                  <a:pt x="358429" y="0"/>
                  <a:pt x="389939" y="0"/>
                </a:cubicBezTo>
                <a:close/>
              </a:path>
            </a:pathLst>
          </a:custGeom>
          <a:solidFill>
            <a:schemeClr val="bg1"/>
          </a:solidFill>
          <a:ln w="50800" cmpd="sng">
            <a:solidFill>
              <a:schemeClr val="tx1"/>
            </a:solid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1028" name="Picture 4" descr="Concerning Google Inc.&amp;#39;s Ethical Issues – Rosalyn Lee&amp;#39;s Blog">
            <a:extLst>
              <a:ext uri="{FF2B5EF4-FFF2-40B4-BE49-F238E27FC236}">
                <a16:creationId xmlns="" xmlns:a16="http://schemas.microsoft.com/office/drawing/2014/main" id="{A06B858C-B11F-498B-BEE4-B408E32C66B0}"/>
              </a:ext>
            </a:extLst>
          </p:cNvPr>
          <p:cNvPicPr>
            <a:picLocks noChangeAspect="1" noChangeArrowheads="1"/>
          </p:cNvPicPr>
          <p:nvPr/>
        </p:nvPicPr>
        <p:blipFill>
          <a:blip r:embed="rId2" cstate="print">
            <a:extLst>
              <a:ext uri="{28A0092B-C50C-407E-A947-70E740481C1C}">
                <a14:useLocalDpi xmlns="" xmlns:a14="http://schemas.microsoft.com/office/drawing/2010/main" val="0"/>
              </a:ext>
            </a:extLst>
          </a:blip>
          <a:stretch>
            <a:fillRect/>
          </a:stretch>
        </p:blipFill>
        <p:spPr bwMode="auto">
          <a:xfrm>
            <a:off x="8547011" y="919171"/>
            <a:ext cx="854627" cy="294846"/>
          </a:xfrm>
          <a:prstGeom prst="rect">
            <a:avLst/>
          </a:prstGeom>
          <a:noFill/>
          <a:extLst>
            <a:ext uri="{909E8E84-426E-40DD-AFC4-6F175D3DCCD1}">
              <a14:hiddenFill xmlns="" xmlns:a14="http://schemas.microsoft.com/office/drawing/2010/main">
                <a:solidFill>
                  <a:srgbClr val="FFFFFF"/>
                </a:solidFill>
              </a14:hiddenFill>
            </a:ext>
          </a:extLst>
        </p:spPr>
      </p:pic>
      <p:sp useBgFill="1">
        <p:nvSpPr>
          <p:cNvPr id="1038" name="Freeform: Shape 84">
            <a:extLst>
              <a:ext uri="{FF2B5EF4-FFF2-40B4-BE49-F238E27FC236}">
                <a16:creationId xmlns="" xmlns:a16="http://schemas.microsoft.com/office/drawing/2014/main" id="{D13042C5-FBFD-461A-A131-5C448FAF37E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930791" y="1799112"/>
            <a:ext cx="4808198" cy="4261906"/>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ln w="50800" cmpd="sng">
            <a:solidFill>
              <a:schemeClr val="tx1"/>
            </a:solid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1032" name="Picture 8" descr="Google Maps setting you should change right now to regain privacy">
            <a:extLst>
              <a:ext uri="{FF2B5EF4-FFF2-40B4-BE49-F238E27FC236}">
                <a16:creationId xmlns="" xmlns:a16="http://schemas.microsoft.com/office/drawing/2014/main" id="{D0140DFE-F86D-4206-BF2F-26C8023E5416}"/>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tretch>
            <a:fillRect/>
          </a:stretch>
        </p:blipFill>
        <p:spPr bwMode="auto">
          <a:xfrm>
            <a:off x="7962044" y="3157698"/>
            <a:ext cx="2745693" cy="1544453"/>
          </a:xfrm>
          <a:prstGeom prst="rect">
            <a:avLst/>
          </a:prstGeom>
          <a:noFill/>
          <a:extLst>
            <a:ext uri="{909E8E84-426E-40DD-AFC4-6F175D3DCCD1}">
              <a14:hiddenFill xmlns="" xmlns:a14="http://schemas.microsoft.com/office/drawing/2010/main">
                <a:solidFill>
                  <a:srgbClr val="FFFFFF"/>
                </a:solidFill>
              </a14:hiddenFill>
            </a:ext>
          </a:extLst>
        </p:spPr>
      </p:pic>
      <p:sp>
        <p:nvSpPr>
          <p:cNvPr id="87" name="Freeform: Shape 86">
            <a:extLst>
              <a:ext uri="{FF2B5EF4-FFF2-40B4-BE49-F238E27FC236}">
                <a16:creationId xmlns="" xmlns:a16="http://schemas.microsoft.com/office/drawing/2014/main" id="{53339482-2518-48ED-BB8A-78BA44D806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32560" y="1208098"/>
            <a:ext cx="2426310" cy="2187196"/>
          </a:xfrm>
          <a:custGeom>
            <a:avLst/>
            <a:gdLst>
              <a:gd name="connsiteX0" fmla="*/ 638327 w 2237370"/>
              <a:gd name="connsiteY0" fmla="*/ 0 h 2016876"/>
              <a:gd name="connsiteX1" fmla="*/ 1601193 w 2237370"/>
              <a:gd name="connsiteY1" fmla="*/ 0 h 2016876"/>
              <a:gd name="connsiteX2" fmla="*/ 1738744 w 2237370"/>
              <a:gd name="connsiteY2" fmla="*/ 78694 h 2016876"/>
              <a:gd name="connsiteX3" fmla="*/ 2220176 w 2237370"/>
              <a:gd name="connsiteY3" fmla="*/ 926830 h 2016876"/>
              <a:gd name="connsiteX4" fmla="*/ 2220176 w 2237370"/>
              <a:gd name="connsiteY4" fmla="*/ 1090047 h 2016876"/>
              <a:gd name="connsiteX5" fmla="*/ 1738744 w 2237370"/>
              <a:gd name="connsiteY5" fmla="*/ 1938183 h 2016876"/>
              <a:gd name="connsiteX6" fmla="*/ 1601193 w 2237370"/>
              <a:gd name="connsiteY6" fmla="*/ 2016876 h 2016876"/>
              <a:gd name="connsiteX7" fmla="*/ 638327 w 2237370"/>
              <a:gd name="connsiteY7" fmla="*/ 2016876 h 2016876"/>
              <a:gd name="connsiteX8" fmla="*/ 500776 w 2237370"/>
              <a:gd name="connsiteY8" fmla="*/ 1938183 h 2016876"/>
              <a:gd name="connsiteX9" fmla="*/ 19344 w 2237370"/>
              <a:gd name="connsiteY9" fmla="*/ 1090047 h 2016876"/>
              <a:gd name="connsiteX10" fmla="*/ 19344 w 2237370"/>
              <a:gd name="connsiteY10" fmla="*/ 926830 h 2016876"/>
              <a:gd name="connsiteX11" fmla="*/ 500776 w 2237370"/>
              <a:gd name="connsiteY11" fmla="*/ 78694 h 2016876"/>
              <a:gd name="connsiteX12" fmla="*/ 638327 w 2237370"/>
              <a:gd name="connsiteY12" fmla="*/ 0 h 2016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7370" h="2016876">
                <a:moveTo>
                  <a:pt x="638327" y="0"/>
                </a:moveTo>
                <a:cubicBezTo>
                  <a:pt x="1601193" y="0"/>
                  <a:pt x="1601193" y="0"/>
                  <a:pt x="1601193" y="0"/>
                </a:cubicBezTo>
                <a:cubicBezTo>
                  <a:pt x="1649909" y="0"/>
                  <a:pt x="1712954" y="34975"/>
                  <a:pt x="1738744" y="78694"/>
                </a:cubicBezTo>
                <a:cubicBezTo>
                  <a:pt x="2220176" y="926830"/>
                  <a:pt x="2220176" y="926830"/>
                  <a:pt x="2220176" y="926830"/>
                </a:cubicBezTo>
                <a:cubicBezTo>
                  <a:pt x="2243102" y="973464"/>
                  <a:pt x="2243102" y="1043413"/>
                  <a:pt x="2220176" y="1090047"/>
                </a:cubicBezTo>
                <a:cubicBezTo>
                  <a:pt x="1738744" y="1938183"/>
                  <a:pt x="1738744" y="1938183"/>
                  <a:pt x="1738744" y="1938183"/>
                </a:cubicBezTo>
                <a:cubicBezTo>
                  <a:pt x="1712954" y="1981902"/>
                  <a:pt x="1649909" y="2016876"/>
                  <a:pt x="1601193" y="2016876"/>
                </a:cubicBezTo>
                <a:lnTo>
                  <a:pt x="638327" y="2016876"/>
                </a:lnTo>
                <a:cubicBezTo>
                  <a:pt x="586746" y="2016876"/>
                  <a:pt x="523702" y="1981902"/>
                  <a:pt x="500776" y="1938183"/>
                </a:cubicBezTo>
                <a:cubicBezTo>
                  <a:pt x="19344" y="1090047"/>
                  <a:pt x="19344" y="1090047"/>
                  <a:pt x="19344" y="1090047"/>
                </a:cubicBezTo>
                <a:cubicBezTo>
                  <a:pt x="-6448" y="1043413"/>
                  <a:pt x="-6448" y="973464"/>
                  <a:pt x="19344" y="926830"/>
                </a:cubicBezTo>
                <a:cubicBezTo>
                  <a:pt x="500776" y="78694"/>
                  <a:pt x="500776" y="78694"/>
                  <a:pt x="500776" y="78694"/>
                </a:cubicBezTo>
                <a:cubicBezTo>
                  <a:pt x="523702" y="34975"/>
                  <a:pt x="586746" y="0"/>
                  <a:pt x="638327" y="0"/>
                </a:cubicBezTo>
                <a:close/>
              </a:path>
            </a:pathLst>
          </a:custGeom>
          <a:solidFill>
            <a:schemeClr val="bg1"/>
          </a:solidFill>
          <a:ln w="50800" cmpd="sng">
            <a:solidFill>
              <a:schemeClr val="tx1"/>
            </a:solid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1026" name="Picture 2" descr="The ethics of Google Maps and Google Earth – lydiarasch">
            <a:extLst>
              <a:ext uri="{FF2B5EF4-FFF2-40B4-BE49-F238E27FC236}">
                <a16:creationId xmlns="" xmlns:a16="http://schemas.microsoft.com/office/drawing/2014/main" id="{403133E3-E4FC-48A9-BA6E-385B7E036390}"/>
              </a:ext>
            </a:extLst>
          </p:cNvPr>
          <p:cNvPicPr>
            <a:picLocks noChangeAspect="1" noChangeArrowheads="1"/>
          </p:cNvPicPr>
          <p:nvPr/>
        </p:nvPicPr>
        <p:blipFill>
          <a:blip r:embed="rId4">
            <a:extLst>
              <a:ext uri="{28A0092B-C50C-407E-A947-70E740481C1C}">
                <a14:useLocalDpi xmlns="" xmlns:a14="http://schemas.microsoft.com/office/drawing/2010/main" val="0"/>
              </a:ext>
            </a:extLst>
          </a:blip>
          <a:stretch>
            <a:fillRect/>
          </a:stretch>
        </p:blipFill>
        <p:spPr bwMode="auto">
          <a:xfrm>
            <a:off x="6751674" y="1682625"/>
            <a:ext cx="1520416" cy="1092279"/>
          </a:xfrm>
          <a:prstGeom prst="rect">
            <a:avLst/>
          </a:prstGeom>
          <a:noFill/>
          <a:extLst>
            <a:ext uri="{909E8E84-426E-40DD-AFC4-6F175D3DCCD1}">
              <a14:hiddenFill xmlns="" xmlns:a14="http://schemas.microsoft.com/office/drawing/2010/main">
                <a:solidFill>
                  <a:srgbClr val="FFFFFF"/>
                </a:solidFill>
              </a14:hiddenFill>
            </a:ext>
          </a:extLst>
        </p:spPr>
      </p:pic>
      <p:sp>
        <p:nvSpPr>
          <p:cNvPr id="5" name="TextBox 4">
            <a:extLst>
              <a:ext uri="{FF2B5EF4-FFF2-40B4-BE49-F238E27FC236}">
                <a16:creationId xmlns="" xmlns:a16="http://schemas.microsoft.com/office/drawing/2014/main" id="{AFBB1D4B-CD91-49BC-A587-FCBAF1E2046D}"/>
              </a:ext>
            </a:extLst>
          </p:cNvPr>
          <p:cNvSpPr txBox="1"/>
          <p:nvPr/>
        </p:nvSpPr>
        <p:spPr>
          <a:xfrm>
            <a:off x="95693" y="1682625"/>
            <a:ext cx="5711112" cy="5026519"/>
          </a:xfrm>
          <a:prstGeom prst="rect">
            <a:avLst/>
          </a:prstGeom>
        </p:spPr>
        <p:txBody>
          <a:bodyPr vert="horz" lIns="91440" tIns="45720" rIns="91440" bIns="45720" rtlCol="0">
            <a:normAutofit fontScale="55000" lnSpcReduction="20000"/>
          </a:bodyPr>
          <a:lstStyle/>
          <a:p>
            <a:pPr defTabSz="914400">
              <a:lnSpc>
                <a:spcPct val="90000"/>
              </a:lnSpc>
              <a:spcAft>
                <a:spcPts val="600"/>
              </a:spcAft>
            </a:pPr>
            <a:r>
              <a:rPr lang="en-US" sz="3600" b="1" i="0" dirty="0">
                <a:effectLst/>
              </a:rPr>
              <a:t>Challenges faced by </a:t>
            </a:r>
            <a:r>
              <a:rPr lang="en-US" sz="5900" b="1" i="0" dirty="0">
                <a:solidFill>
                  <a:srgbClr val="0070C0"/>
                </a:solidFill>
                <a:effectLst/>
              </a:rPr>
              <a:t>G</a:t>
            </a:r>
            <a:r>
              <a:rPr lang="en-US" sz="5900" b="1" i="0" dirty="0">
                <a:solidFill>
                  <a:srgbClr val="C00000"/>
                </a:solidFill>
                <a:effectLst/>
              </a:rPr>
              <a:t>o</a:t>
            </a:r>
            <a:r>
              <a:rPr lang="en-US" sz="5900" b="1" i="0" dirty="0">
                <a:solidFill>
                  <a:srgbClr val="FFC000"/>
                </a:solidFill>
                <a:effectLst/>
              </a:rPr>
              <a:t>o</a:t>
            </a:r>
            <a:r>
              <a:rPr lang="en-US" sz="5900" b="1" i="0" dirty="0">
                <a:solidFill>
                  <a:srgbClr val="0070C0"/>
                </a:solidFill>
                <a:effectLst/>
              </a:rPr>
              <a:t>g</a:t>
            </a:r>
            <a:r>
              <a:rPr lang="en-US" sz="5900" b="1" i="0" dirty="0">
                <a:solidFill>
                  <a:srgbClr val="00B050"/>
                </a:solidFill>
                <a:effectLst/>
              </a:rPr>
              <a:t>l</a:t>
            </a:r>
            <a:r>
              <a:rPr lang="en-US" sz="5900" b="1" i="0" dirty="0">
                <a:solidFill>
                  <a:srgbClr val="FFC000"/>
                </a:solidFill>
                <a:effectLst/>
              </a:rPr>
              <a:t>e</a:t>
            </a:r>
            <a:r>
              <a:rPr lang="en-US" sz="5900" b="1" i="0" dirty="0">
                <a:effectLst/>
              </a:rPr>
              <a:t> </a:t>
            </a:r>
            <a:r>
              <a:rPr lang="en-US" sz="5900" b="1" i="0" dirty="0">
                <a:solidFill>
                  <a:srgbClr val="FFFF00"/>
                </a:solidFill>
                <a:effectLst/>
              </a:rPr>
              <a:t>Maps</a:t>
            </a:r>
            <a:r>
              <a:rPr lang="en-US" sz="5900" b="1" i="0" dirty="0">
                <a:effectLst/>
              </a:rPr>
              <a:t>:</a:t>
            </a:r>
          </a:p>
          <a:p>
            <a:pPr defTabSz="914400">
              <a:lnSpc>
                <a:spcPct val="90000"/>
              </a:lnSpc>
              <a:spcAft>
                <a:spcPts val="600"/>
              </a:spcAft>
              <a:buFont typeface="Arial" pitchFamily="34" charset="0"/>
              <a:buChar char="•"/>
            </a:pPr>
            <a:r>
              <a:rPr lang="en-US" sz="2900" b="1" i="0" dirty="0">
                <a:effectLst/>
              </a:rPr>
              <a:t> </a:t>
            </a:r>
            <a:r>
              <a:rPr lang="en-US" sz="2900" dirty="0" smtClean="0"/>
              <a:t>A Berlin artist has tricked the app company, making Google Maps believe that traffic in Berlin was halted. Simon </a:t>
            </a:r>
            <a:r>
              <a:rPr lang="en-US" sz="2900" dirty="0" err="1" smtClean="0"/>
              <a:t>Weckert</a:t>
            </a:r>
            <a:r>
              <a:rPr lang="en-US" sz="2900" dirty="0" smtClean="0"/>
              <a:t> is the one who did the trick.</a:t>
            </a:r>
            <a:endParaRPr lang="en-US" sz="2900" b="0" i="0" dirty="0">
              <a:effectLst/>
            </a:endParaRPr>
          </a:p>
          <a:p>
            <a:pPr marL="285750" indent="-228600" defTabSz="914400">
              <a:lnSpc>
                <a:spcPct val="90000"/>
              </a:lnSpc>
              <a:spcAft>
                <a:spcPts val="600"/>
              </a:spcAft>
              <a:buFont typeface="Arial" panose="020B0604020202020204" pitchFamily="34" charset="0"/>
              <a:buChar char="•"/>
            </a:pPr>
            <a:r>
              <a:rPr lang="en-US" sz="2900" b="0" i="0" dirty="0">
                <a:effectLst/>
              </a:rPr>
              <a:t> </a:t>
            </a:r>
            <a:r>
              <a:rPr lang="en-US" sz="2900" dirty="0" smtClean="0"/>
              <a:t>The violation of privacy resulting from the introduction of the GPS technology in Google Maps , which knows every time the location of the user, creates different ethical dilemmas.</a:t>
            </a:r>
            <a:endParaRPr lang="en-US" sz="2900" b="0" i="0" dirty="0" smtClean="0">
              <a:effectLst/>
            </a:endParaRPr>
          </a:p>
          <a:p>
            <a:pPr marL="285750" indent="-228600" defTabSz="914400">
              <a:lnSpc>
                <a:spcPct val="90000"/>
              </a:lnSpc>
              <a:spcAft>
                <a:spcPts val="600"/>
              </a:spcAft>
              <a:buFont typeface="Arial" panose="020B0604020202020204" pitchFamily="34" charset="0"/>
              <a:buChar char="•"/>
            </a:pPr>
            <a:endParaRPr lang="en-US" sz="3200" b="0" i="0" dirty="0">
              <a:effectLst/>
            </a:endParaRPr>
          </a:p>
          <a:p>
            <a:pPr marL="285750" indent="-228600" defTabSz="914400">
              <a:lnSpc>
                <a:spcPct val="90000"/>
              </a:lnSpc>
              <a:spcAft>
                <a:spcPts val="600"/>
              </a:spcAft>
              <a:buFont typeface="Arial" panose="020B0604020202020204" pitchFamily="34" charset="0"/>
              <a:buChar char="•"/>
            </a:pPr>
            <a:r>
              <a:rPr lang="en-US" sz="2900" dirty="0" smtClean="0"/>
              <a:t>Users said that by compromising their privacy, they benefited commercially. (</a:t>
            </a:r>
            <a:r>
              <a:rPr lang="en-US" sz="2900" dirty="0" err="1" smtClean="0"/>
              <a:t>Cann</a:t>
            </a:r>
            <a:r>
              <a:rPr lang="en-US" sz="2900" dirty="0" smtClean="0"/>
              <a:t> 2</a:t>
            </a:r>
            <a:endParaRPr lang="en-US" sz="2900" b="0" i="0" dirty="0">
              <a:effectLst/>
            </a:endParaRPr>
          </a:p>
          <a:p>
            <a:pPr marL="285750" indent="-228600" defTabSz="914400">
              <a:lnSpc>
                <a:spcPct val="90000"/>
              </a:lnSpc>
              <a:spcAft>
                <a:spcPts val="600"/>
              </a:spcAft>
              <a:buFont typeface="Arial" panose="020B0604020202020204" pitchFamily="34" charset="0"/>
              <a:buChar char="•"/>
            </a:pPr>
            <a:endParaRPr lang="en-US" sz="3200" b="0" i="0" dirty="0">
              <a:effectLst/>
            </a:endParaRPr>
          </a:p>
          <a:p>
            <a:pPr marL="285750" indent="-228600" defTabSz="914400">
              <a:lnSpc>
                <a:spcPct val="90000"/>
              </a:lnSpc>
              <a:spcAft>
                <a:spcPts val="600"/>
              </a:spcAft>
              <a:buFont typeface="Arial" panose="020B0604020202020204" pitchFamily="34" charset="0"/>
              <a:buChar char="•"/>
            </a:pPr>
            <a:r>
              <a:rPr lang="en-US" sz="2900" dirty="0" smtClean="0"/>
              <a:t>In 2011 Google Maps discontinued its Google Street feature.</a:t>
            </a:r>
          </a:p>
          <a:p>
            <a:pPr marL="285750" indent="-228600" defTabSz="914400">
              <a:lnSpc>
                <a:spcPct val="90000"/>
              </a:lnSpc>
              <a:spcAft>
                <a:spcPts val="600"/>
              </a:spcAft>
              <a:buFont typeface="Arial" panose="020B0604020202020204" pitchFamily="34" charset="0"/>
              <a:buChar char="•"/>
            </a:pPr>
            <a:endParaRPr lang="en-US" sz="2900" b="0" i="0" dirty="0" smtClean="0">
              <a:effectLst/>
            </a:endParaRPr>
          </a:p>
          <a:p>
            <a:pPr>
              <a:buFont typeface="Arial" pitchFamily="34" charset="0"/>
              <a:buChar char="•"/>
            </a:pPr>
            <a:r>
              <a:rPr lang="en-US" sz="2900" dirty="0" smtClean="0"/>
              <a:t>An ethical criticism of Google Maps was published in 2010 when it was found that the vehicles were collecting sensitive Wi-Fi data, and in 2012 Google Maps users were suing the company because there was no clear information about what data was collected, how long the data was retained, and how and for what purposes it was retained. (</a:t>
            </a:r>
            <a:r>
              <a:rPr lang="en-US" sz="2900" dirty="0" err="1" smtClean="0"/>
              <a:t>Reneescharze</a:t>
            </a:r>
            <a:r>
              <a:rPr lang="en-US" sz="2900" dirty="0" smtClean="0"/>
              <a:t>, 2004).</a:t>
            </a:r>
          </a:p>
          <a:p>
            <a:pPr>
              <a:buFont typeface="Arial" pitchFamily="34" charset="0"/>
              <a:buChar char="•"/>
            </a:pPr>
            <a:r>
              <a:rPr lang="en-US" sz="1400" dirty="0" smtClean="0"/>
              <a:t/>
            </a:r>
            <a:br>
              <a:rPr lang="en-US" sz="1400" dirty="0" smtClean="0"/>
            </a:br>
            <a:r>
              <a:rPr lang="en-US" sz="3200" b="0" i="0" dirty="0" smtClean="0">
                <a:effectLst/>
              </a:rPr>
              <a:t> </a:t>
            </a:r>
            <a:endParaRPr lang="en-US" sz="3200" b="0" i="0" dirty="0">
              <a:effectLst/>
            </a:endParaRPr>
          </a:p>
          <a:p>
            <a:pPr marL="285750" indent="-228600" defTabSz="914400">
              <a:lnSpc>
                <a:spcPct val="90000"/>
              </a:lnSpc>
              <a:spcAft>
                <a:spcPts val="600"/>
              </a:spcAft>
              <a:buFont typeface="Arial" panose="020B0604020202020204" pitchFamily="34" charset="0"/>
              <a:buChar char="•"/>
            </a:pPr>
            <a:endParaRPr lang="en-US" sz="1000" b="0" i="0" dirty="0">
              <a:effectLst/>
            </a:endParaRPr>
          </a:p>
        </p:txBody>
      </p:sp>
      <p:sp>
        <p:nvSpPr>
          <p:cNvPr id="89" name="Freeform: Shape 88">
            <a:extLst>
              <a:ext uri="{FF2B5EF4-FFF2-40B4-BE49-F238E27FC236}">
                <a16:creationId xmlns="" xmlns:a16="http://schemas.microsoft.com/office/drawing/2014/main" id="{EEC55F4D-D9C2-4111-949F-1021A85FC8D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882185" y="4925651"/>
            <a:ext cx="1839293" cy="1658029"/>
          </a:xfrm>
          <a:custGeom>
            <a:avLst/>
            <a:gdLst>
              <a:gd name="connsiteX0" fmla="*/ 485386 w 1701304"/>
              <a:gd name="connsiteY0" fmla="*/ 0 h 1533639"/>
              <a:gd name="connsiteX1" fmla="*/ 1217552 w 1701304"/>
              <a:gd name="connsiteY1" fmla="*/ 0 h 1533639"/>
              <a:gd name="connsiteX2" fmla="*/ 1322147 w 1701304"/>
              <a:gd name="connsiteY2" fmla="*/ 59839 h 1533639"/>
              <a:gd name="connsiteX3" fmla="*/ 1688230 w 1701304"/>
              <a:gd name="connsiteY3" fmla="*/ 704765 h 1533639"/>
              <a:gd name="connsiteX4" fmla="*/ 1688230 w 1701304"/>
              <a:gd name="connsiteY4" fmla="*/ 828876 h 1533639"/>
              <a:gd name="connsiteX5" fmla="*/ 1322147 w 1701304"/>
              <a:gd name="connsiteY5" fmla="*/ 1473800 h 1533639"/>
              <a:gd name="connsiteX6" fmla="*/ 1217552 w 1701304"/>
              <a:gd name="connsiteY6" fmla="*/ 1533639 h 1533639"/>
              <a:gd name="connsiteX7" fmla="*/ 485386 w 1701304"/>
              <a:gd name="connsiteY7" fmla="*/ 1533639 h 1533639"/>
              <a:gd name="connsiteX8" fmla="*/ 380793 w 1701304"/>
              <a:gd name="connsiteY8" fmla="*/ 1473800 h 1533639"/>
              <a:gd name="connsiteX9" fmla="*/ 14709 w 1701304"/>
              <a:gd name="connsiteY9" fmla="*/ 828876 h 1533639"/>
              <a:gd name="connsiteX10" fmla="*/ 14709 w 1701304"/>
              <a:gd name="connsiteY10" fmla="*/ 704765 h 1533639"/>
              <a:gd name="connsiteX11" fmla="*/ 380793 w 1701304"/>
              <a:gd name="connsiteY11" fmla="*/ 59839 h 1533639"/>
              <a:gd name="connsiteX12" fmla="*/ 485386 w 1701304"/>
              <a:gd name="connsiteY12" fmla="*/ 0 h 1533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01304" h="1533639">
                <a:moveTo>
                  <a:pt x="485386" y="0"/>
                </a:moveTo>
                <a:cubicBezTo>
                  <a:pt x="1217552" y="0"/>
                  <a:pt x="1217552" y="0"/>
                  <a:pt x="1217552" y="0"/>
                </a:cubicBezTo>
                <a:cubicBezTo>
                  <a:pt x="1254597" y="0"/>
                  <a:pt x="1302536" y="26596"/>
                  <a:pt x="1322147" y="59839"/>
                </a:cubicBezTo>
                <a:cubicBezTo>
                  <a:pt x="1688230" y="704765"/>
                  <a:pt x="1688230" y="704765"/>
                  <a:pt x="1688230" y="704765"/>
                </a:cubicBezTo>
                <a:cubicBezTo>
                  <a:pt x="1705663" y="740225"/>
                  <a:pt x="1705663" y="793415"/>
                  <a:pt x="1688230" y="828876"/>
                </a:cubicBezTo>
                <a:cubicBezTo>
                  <a:pt x="1322147" y="1473800"/>
                  <a:pt x="1322147" y="1473800"/>
                  <a:pt x="1322147" y="1473800"/>
                </a:cubicBezTo>
                <a:cubicBezTo>
                  <a:pt x="1302536" y="1507046"/>
                  <a:pt x="1254597" y="1533639"/>
                  <a:pt x="1217552" y="1533639"/>
                </a:cubicBezTo>
                <a:lnTo>
                  <a:pt x="485386" y="1533639"/>
                </a:lnTo>
                <a:cubicBezTo>
                  <a:pt x="446164" y="1533639"/>
                  <a:pt x="398225" y="1507046"/>
                  <a:pt x="380793" y="1473800"/>
                </a:cubicBezTo>
                <a:cubicBezTo>
                  <a:pt x="14709" y="828876"/>
                  <a:pt x="14709" y="828876"/>
                  <a:pt x="14709" y="828876"/>
                </a:cubicBezTo>
                <a:cubicBezTo>
                  <a:pt x="-4903" y="793415"/>
                  <a:pt x="-4903" y="740225"/>
                  <a:pt x="14709" y="704765"/>
                </a:cubicBezTo>
                <a:cubicBezTo>
                  <a:pt x="380793" y="59839"/>
                  <a:pt x="380793" y="59839"/>
                  <a:pt x="380793" y="59839"/>
                </a:cubicBezTo>
                <a:cubicBezTo>
                  <a:pt x="398225" y="26596"/>
                  <a:pt x="446164" y="0"/>
                  <a:pt x="485386" y="0"/>
                </a:cubicBezTo>
                <a:close/>
              </a:path>
            </a:pathLst>
          </a:custGeom>
          <a:solidFill>
            <a:schemeClr val="bg1"/>
          </a:solidFill>
          <a:ln w="50800" cmpd="sng">
            <a:solidFill>
              <a:schemeClr val="tx1"/>
            </a:solid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1030" name="Picture 6" descr="ETHICAL CONCERNS OF ONLINE GEOINFORMATION SERVICES">
            <a:extLst>
              <a:ext uri="{FF2B5EF4-FFF2-40B4-BE49-F238E27FC236}">
                <a16:creationId xmlns="" xmlns:a16="http://schemas.microsoft.com/office/drawing/2014/main" id="{9593C09A-F1B2-48E1-B956-8B798238582C}"/>
              </a:ext>
            </a:extLst>
          </p:cNvPr>
          <p:cNvPicPr>
            <a:picLocks noChangeAspect="1" noChangeArrowheads="1"/>
          </p:cNvPicPr>
          <p:nvPr/>
        </p:nvPicPr>
        <p:blipFill>
          <a:blip r:embed="rId5">
            <a:extLst>
              <a:ext uri="{28A0092B-C50C-407E-A947-70E740481C1C}">
                <a14:useLocalDpi xmlns="" xmlns:a14="http://schemas.microsoft.com/office/drawing/2010/main" val="0"/>
              </a:ext>
            </a:extLst>
          </a:blip>
          <a:stretch>
            <a:fillRect/>
          </a:stretch>
        </p:blipFill>
        <p:spPr bwMode="auto">
          <a:xfrm>
            <a:off x="6259816" y="5263176"/>
            <a:ext cx="1084031" cy="982977"/>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9784509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 xmlns:a16="http://schemas.microsoft.com/office/drawing/2014/main" id="{C4E4288A-DFC8-40A2-90E5-70E851A933A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 xmlns:a16="http://schemas.microsoft.com/office/drawing/2014/main" id="{9AD93FD3-7DF2-4DC8-BD55-8B2EB5F63F2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253579"/>
            <a:ext cx="8109718" cy="4604421"/>
          </a:xfrm>
          <a:custGeom>
            <a:avLst/>
            <a:gdLst>
              <a:gd name="connsiteX0" fmla="*/ 7381313 w 8109718"/>
              <a:gd name="connsiteY0" fmla="*/ 1839459 h 4604421"/>
              <a:gd name="connsiteX1" fmla="*/ 7381313 w 8109718"/>
              <a:gd name="connsiteY1" fmla="*/ 1853646 h 4604421"/>
              <a:gd name="connsiteX2" fmla="*/ 7379359 w 8109718"/>
              <a:gd name="connsiteY2" fmla="*/ 1846552 h 4604421"/>
              <a:gd name="connsiteX3" fmla="*/ 1321854 w 8109718"/>
              <a:gd name="connsiteY3" fmla="*/ 0 h 4604421"/>
              <a:gd name="connsiteX4" fmla="*/ 5365317 w 8109718"/>
              <a:gd name="connsiteY4" fmla="*/ 0 h 4604421"/>
              <a:gd name="connsiteX5" fmla="*/ 5985373 w 8109718"/>
              <a:gd name="connsiteY5" fmla="*/ 365439 h 4604421"/>
              <a:gd name="connsiteX6" fmla="*/ 8011470 w 8109718"/>
              <a:gd name="connsiteY6" fmla="*/ 3854515 h 4604421"/>
              <a:gd name="connsiteX7" fmla="*/ 8011470 w 8109718"/>
              <a:gd name="connsiteY7" fmla="*/ 4567993 h 4604421"/>
              <a:gd name="connsiteX8" fmla="*/ 7998115 w 8109718"/>
              <a:gd name="connsiteY8" fmla="*/ 4590992 h 4604421"/>
              <a:gd name="connsiteX9" fmla="*/ 7990317 w 8109718"/>
              <a:gd name="connsiteY9" fmla="*/ 4604421 h 4604421"/>
              <a:gd name="connsiteX10" fmla="*/ 0 w 8109718"/>
              <a:gd name="connsiteY10" fmla="*/ 4604421 h 4604421"/>
              <a:gd name="connsiteX11" fmla="*/ 0 w 8109718"/>
              <a:gd name="connsiteY11" fmla="*/ 1564110 h 4604421"/>
              <a:gd name="connsiteX12" fmla="*/ 27177 w 8109718"/>
              <a:gd name="connsiteY12" fmla="*/ 1517107 h 4604421"/>
              <a:gd name="connsiteX13" fmla="*/ 693065 w 8109718"/>
              <a:gd name="connsiteY13" fmla="*/ 365439 h 4604421"/>
              <a:gd name="connsiteX14" fmla="*/ 1321854 w 8109718"/>
              <a:gd name="connsiteY14" fmla="*/ 0 h 4604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109718" h="4604421">
                <a:moveTo>
                  <a:pt x="7381313" y="1839459"/>
                </a:moveTo>
                <a:lnTo>
                  <a:pt x="7381313" y="1853646"/>
                </a:lnTo>
                <a:lnTo>
                  <a:pt x="7379359" y="1846552"/>
                </a:lnTo>
                <a:close/>
                <a:moveTo>
                  <a:pt x="1321854" y="0"/>
                </a:moveTo>
                <a:cubicBezTo>
                  <a:pt x="1321854" y="0"/>
                  <a:pt x="1321854" y="0"/>
                  <a:pt x="5365317" y="0"/>
                </a:cubicBezTo>
                <a:cubicBezTo>
                  <a:pt x="5618580" y="0"/>
                  <a:pt x="5863108" y="139215"/>
                  <a:pt x="5985373" y="365439"/>
                </a:cubicBezTo>
                <a:cubicBezTo>
                  <a:pt x="5985373" y="365439"/>
                  <a:pt x="5985373" y="365439"/>
                  <a:pt x="8011470" y="3854515"/>
                </a:cubicBezTo>
                <a:cubicBezTo>
                  <a:pt x="8142468" y="4072039"/>
                  <a:pt x="8142468" y="4350470"/>
                  <a:pt x="8011470" y="4567993"/>
                </a:cubicBezTo>
                <a:cubicBezTo>
                  <a:pt x="8011470" y="4567993"/>
                  <a:pt x="8011470" y="4567993"/>
                  <a:pt x="7998115" y="4590992"/>
                </a:cubicBezTo>
                <a:lnTo>
                  <a:pt x="7990317" y="4604421"/>
                </a:lnTo>
                <a:lnTo>
                  <a:pt x="0" y="4604421"/>
                </a:lnTo>
                <a:lnTo>
                  <a:pt x="0" y="1564110"/>
                </a:lnTo>
                <a:lnTo>
                  <a:pt x="27177" y="1517107"/>
                </a:lnTo>
                <a:cubicBezTo>
                  <a:pt x="220245" y="1183191"/>
                  <a:pt x="440895" y="801574"/>
                  <a:pt x="693065" y="365439"/>
                </a:cubicBezTo>
                <a:cubicBezTo>
                  <a:pt x="824063" y="139215"/>
                  <a:pt x="1059859" y="0"/>
                  <a:pt x="1321854"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5">
            <a:extLst>
              <a:ext uri="{FF2B5EF4-FFF2-40B4-BE49-F238E27FC236}">
                <a16:creationId xmlns="" xmlns:a16="http://schemas.microsoft.com/office/drawing/2014/main" id="{956571CF-1434-4180-A385-D4AC63B6269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7276856" y="1827416"/>
            <a:ext cx="4418320" cy="387728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5" name="Freeform: Shape 12">
            <a:extLst>
              <a:ext uri="{FF2B5EF4-FFF2-40B4-BE49-F238E27FC236}">
                <a16:creationId xmlns="" xmlns:a16="http://schemas.microsoft.com/office/drawing/2014/main" id="{19D0EF7D-8D7F-4A18-A68B-92E2D448730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952343" y="825104"/>
            <a:ext cx="2926988" cy="2594434"/>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solidFill>
            <a:schemeClr val="tx1">
              <a:lumMod val="85000"/>
              <a:lumOff val="15000"/>
              <a:alpha val="50000"/>
            </a:schemeClr>
          </a:solidFill>
          <a:ln w="508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5" name="Group 14">
            <a:extLst>
              <a:ext uri="{FF2B5EF4-FFF2-40B4-BE49-F238E27FC236}">
                <a16:creationId xmlns="" xmlns:a16="http://schemas.microsoft.com/office/drawing/2014/main" id="{C770F868-28FE-4B38-8FC7-E9C841B837F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5307830" y="567451"/>
            <a:ext cx="1128382" cy="847206"/>
            <a:chOff x="5307830" y="325570"/>
            <a:chExt cx="1128382" cy="847206"/>
          </a:xfrm>
        </p:grpSpPr>
        <p:sp>
          <p:nvSpPr>
            <p:cNvPr id="16" name="Freeform 5">
              <a:extLst>
                <a:ext uri="{FF2B5EF4-FFF2-40B4-BE49-F238E27FC236}">
                  <a16:creationId xmlns="" xmlns:a16="http://schemas.microsoft.com/office/drawing/2014/main" id="{3E5BF88F-B1F5-4A09-887A-B5CA246CACD0}"/>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7" name="Freeform 5">
              <a:extLst>
                <a:ext uri="{FF2B5EF4-FFF2-40B4-BE49-F238E27FC236}">
                  <a16:creationId xmlns="" xmlns:a16="http://schemas.microsoft.com/office/drawing/2014/main" id="{D8984A5C-991A-40D3-A4C9-7E0DCA2A7AA2}"/>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extBox 1"/>
          <p:cNvSpPr txBox="1"/>
          <p:nvPr/>
        </p:nvSpPr>
        <p:spPr>
          <a:xfrm>
            <a:off x="965199" y="2912937"/>
            <a:ext cx="4741917" cy="3093546"/>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dirty="0">
                <a:solidFill>
                  <a:schemeClr val="bg1"/>
                </a:solidFill>
              </a:rPr>
              <a:t> As part of this, you will learn how GPS works, the various sources of error, and how to correct them using differential correction either in real time or in post-processing. You will also learn about the cost and accuracy of various GPS units.  </a:t>
            </a:r>
          </a:p>
        </p:txBody>
      </p:sp>
      <p:pic>
        <p:nvPicPr>
          <p:cNvPr id="10242" name="Picture 2" descr="See the source image"/>
          <p:cNvPicPr>
            <a:picLocks noChangeAspect="1" noChangeArrowheads="1"/>
          </p:cNvPicPr>
          <p:nvPr/>
        </p:nvPicPr>
        <p:blipFill>
          <a:blip r:embed="rId2" cstate="print"/>
          <a:srcRect/>
          <a:stretch>
            <a:fillRect/>
          </a:stretch>
        </p:blipFill>
        <p:spPr bwMode="auto">
          <a:xfrm>
            <a:off x="4936067" y="110067"/>
            <a:ext cx="3556001" cy="262466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10244" name="Picture 4" descr="See the source image"/>
          <p:cNvPicPr>
            <a:picLocks noChangeAspect="1" noChangeArrowheads="1"/>
          </p:cNvPicPr>
          <p:nvPr/>
        </p:nvPicPr>
        <p:blipFill>
          <a:blip r:embed="rId3"/>
          <a:srcRect/>
          <a:stretch>
            <a:fillRect/>
          </a:stretch>
        </p:blipFill>
        <p:spPr bwMode="auto">
          <a:xfrm>
            <a:off x="8483600" y="736601"/>
            <a:ext cx="3093508" cy="261620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10248" name="Picture 8" descr="See the source image"/>
          <p:cNvPicPr>
            <a:picLocks noChangeAspect="1" noChangeArrowheads="1"/>
          </p:cNvPicPr>
          <p:nvPr/>
        </p:nvPicPr>
        <p:blipFill>
          <a:blip r:embed="rId4"/>
          <a:srcRect/>
          <a:stretch>
            <a:fillRect/>
          </a:stretch>
        </p:blipFill>
        <p:spPr bwMode="auto">
          <a:xfrm>
            <a:off x="5704416" y="2967037"/>
            <a:ext cx="2857500" cy="198120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0250" name="Picture 10" descr="See the source image"/>
          <p:cNvPicPr>
            <a:picLocks noChangeAspect="1" noChangeArrowheads="1"/>
          </p:cNvPicPr>
          <p:nvPr/>
        </p:nvPicPr>
        <p:blipFill>
          <a:blip r:embed="rId5" cstate="print"/>
          <a:srcRect/>
          <a:stretch>
            <a:fillRect/>
          </a:stretch>
        </p:blipFill>
        <p:spPr bwMode="auto">
          <a:xfrm>
            <a:off x="8492067" y="3724275"/>
            <a:ext cx="3699933" cy="2751667"/>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18" name="TextBox 17"/>
          <p:cNvSpPr txBox="1"/>
          <p:nvPr/>
        </p:nvSpPr>
        <p:spPr>
          <a:xfrm>
            <a:off x="7128935" y="2675467"/>
            <a:ext cx="1329266" cy="253916"/>
          </a:xfrm>
          <a:prstGeom prst="rect">
            <a:avLst/>
          </a:prstGeom>
          <a:noFill/>
        </p:spPr>
        <p:txBody>
          <a:bodyPr wrap="square" rtlCol="0">
            <a:spAutoFit/>
          </a:bodyPr>
          <a:lstStyle/>
          <a:p>
            <a:r>
              <a:rPr lang="en-US" sz="1050" dirty="0" smtClean="0"/>
              <a:t>(Google2021)</a:t>
            </a:r>
            <a:endParaRPr lang="en-US" sz="1050" dirty="0"/>
          </a:p>
        </p:txBody>
      </p:sp>
      <p:sp>
        <p:nvSpPr>
          <p:cNvPr id="19" name="TextBox 18"/>
          <p:cNvSpPr txBox="1"/>
          <p:nvPr/>
        </p:nvSpPr>
        <p:spPr>
          <a:xfrm>
            <a:off x="7281333" y="4936067"/>
            <a:ext cx="1202267" cy="253916"/>
          </a:xfrm>
          <a:prstGeom prst="rect">
            <a:avLst/>
          </a:prstGeom>
          <a:noFill/>
        </p:spPr>
        <p:txBody>
          <a:bodyPr wrap="square" rtlCol="0">
            <a:spAutoFit/>
          </a:bodyPr>
          <a:lstStyle/>
          <a:p>
            <a:r>
              <a:rPr lang="en-US" sz="1050" dirty="0" smtClean="0"/>
              <a:t>(Google,2021)</a:t>
            </a:r>
            <a:endParaRPr lang="en-US" sz="1050" dirty="0"/>
          </a:p>
        </p:txBody>
      </p:sp>
      <p:sp>
        <p:nvSpPr>
          <p:cNvPr id="20" name="TextBox 19"/>
          <p:cNvSpPr txBox="1"/>
          <p:nvPr/>
        </p:nvSpPr>
        <p:spPr>
          <a:xfrm>
            <a:off x="8741833" y="297392"/>
            <a:ext cx="1405467" cy="253916"/>
          </a:xfrm>
          <a:prstGeom prst="rect">
            <a:avLst/>
          </a:prstGeom>
          <a:noFill/>
        </p:spPr>
        <p:txBody>
          <a:bodyPr wrap="square" rtlCol="0">
            <a:spAutoFit/>
          </a:bodyPr>
          <a:lstStyle/>
          <a:p>
            <a:r>
              <a:rPr lang="en-US" sz="1050" dirty="0" smtClean="0"/>
              <a:t>(Google,2021)</a:t>
            </a:r>
            <a:endParaRPr lang="en-US" sz="1050" dirty="0"/>
          </a:p>
        </p:txBody>
      </p:sp>
      <p:sp>
        <p:nvSpPr>
          <p:cNvPr id="21" name="TextBox 20"/>
          <p:cNvSpPr txBox="1"/>
          <p:nvPr/>
        </p:nvSpPr>
        <p:spPr>
          <a:xfrm>
            <a:off x="10617200" y="6485467"/>
            <a:ext cx="1574800" cy="253916"/>
          </a:xfrm>
          <a:prstGeom prst="rect">
            <a:avLst/>
          </a:prstGeom>
          <a:noFill/>
        </p:spPr>
        <p:txBody>
          <a:bodyPr wrap="square" rtlCol="0">
            <a:spAutoFit/>
          </a:bodyPr>
          <a:lstStyle/>
          <a:p>
            <a:r>
              <a:rPr lang="en-US" sz="1050" dirty="0" smtClean="0"/>
              <a:t>(Google, 2021)</a:t>
            </a:r>
            <a:endParaRPr lang="en-US" sz="1050" dirty="0"/>
          </a:p>
        </p:txBody>
      </p:sp>
      <p:graphicFrame>
        <p:nvGraphicFramePr>
          <p:cNvPr id="22" name="Diagram 21"/>
          <p:cNvGraphicFramePr/>
          <p:nvPr/>
        </p:nvGraphicFramePr>
        <p:xfrm>
          <a:off x="1" y="0"/>
          <a:ext cx="4743450" cy="220027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 xmlns:p14="http://schemas.microsoft.com/office/powerpoint/2010/main" val="1849722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38431"/>
            <a:ext cx="3020421" cy="523220"/>
          </a:xfrm>
          <a:prstGeom prst="rect">
            <a:avLst/>
          </a:prstGeom>
          <a:noFill/>
        </p:spPr>
        <p:txBody>
          <a:bodyPr wrap="square" rtlCol="0">
            <a:spAutoFit/>
          </a:bodyPr>
          <a:lstStyle/>
          <a:p>
            <a:r>
              <a:rPr lang="en-GB" sz="2800" dirty="0"/>
              <a:t>Component of GPS</a:t>
            </a:r>
            <a:endParaRPr lang="en-US" sz="2800" dirty="0"/>
          </a:p>
        </p:txBody>
      </p:sp>
      <p:sp>
        <p:nvSpPr>
          <p:cNvPr id="4" name="TextBox 3"/>
          <p:cNvSpPr txBox="1"/>
          <p:nvPr/>
        </p:nvSpPr>
        <p:spPr>
          <a:xfrm>
            <a:off x="10466531" y="6581001"/>
            <a:ext cx="1725469" cy="276999"/>
          </a:xfrm>
          <a:prstGeom prst="rect">
            <a:avLst/>
          </a:prstGeom>
          <a:noFill/>
        </p:spPr>
        <p:txBody>
          <a:bodyPr wrap="square" rtlCol="0">
            <a:spAutoFit/>
          </a:bodyPr>
          <a:lstStyle/>
          <a:p>
            <a:r>
              <a:rPr lang="en-US" sz="1200" dirty="0" smtClean="0"/>
              <a:t>(Google,2021)</a:t>
            </a:r>
          </a:p>
        </p:txBody>
      </p:sp>
      <p:sp>
        <p:nvSpPr>
          <p:cNvPr id="5" name="TextBox 4"/>
          <p:cNvSpPr txBox="1"/>
          <p:nvPr/>
        </p:nvSpPr>
        <p:spPr>
          <a:xfrm>
            <a:off x="2984351" y="214283"/>
            <a:ext cx="7079544" cy="707886"/>
          </a:xfrm>
          <a:prstGeom prst="rect">
            <a:avLst/>
          </a:prstGeom>
          <a:noFill/>
        </p:spPr>
        <p:txBody>
          <a:bodyPr wrap="square" rtlCol="0">
            <a:spAutoFit/>
          </a:bodyPr>
          <a:lstStyle/>
          <a:p>
            <a:r>
              <a:rPr lang="en-US" sz="4000" b="1" dirty="0"/>
              <a:t>Insights of Modern Technology </a:t>
            </a:r>
          </a:p>
        </p:txBody>
      </p:sp>
      <p:pic>
        <p:nvPicPr>
          <p:cNvPr id="6" name="Picture 2" descr="See the source image">
            <a:extLst>
              <a:ext uri="{FF2B5EF4-FFF2-40B4-BE49-F238E27FC236}">
                <a16:creationId xmlns="" xmlns:a16="http://schemas.microsoft.com/office/drawing/2014/main" id="{A3BCC8CF-7DAB-3B40-BA4B-80067AEDC6F4}"/>
              </a:ext>
            </a:extLst>
          </p:cNvPr>
          <p:cNvPicPr>
            <a:picLocks noChangeAspect="1" noChangeArrowheads="1"/>
          </p:cNvPicPr>
          <p:nvPr/>
        </p:nvPicPr>
        <p:blipFill>
          <a:blip r:embed="rId2"/>
          <a:srcRect/>
          <a:stretch>
            <a:fillRect/>
          </a:stretch>
        </p:blipFill>
        <p:spPr bwMode="auto">
          <a:xfrm>
            <a:off x="3082566" y="990601"/>
            <a:ext cx="8924592" cy="561975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 xmlns:p14="http://schemas.microsoft.com/office/powerpoint/2010/main" val="4203839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4167174" y="142853"/>
            <a:ext cx="5000660" cy="461665"/>
          </a:xfrm>
          <a:prstGeom prst="rect">
            <a:avLst/>
          </a:prstGeom>
          <a:noFill/>
        </p:spPr>
        <p:txBody>
          <a:bodyPr wrap="square" rtlCol="0">
            <a:spAutoFit/>
          </a:bodyPr>
          <a:lstStyle/>
          <a:p>
            <a:r>
              <a:rPr lang="en-US" sz="2400" dirty="0">
                <a:solidFill>
                  <a:schemeClr val="bg1"/>
                </a:solidFill>
              </a:rPr>
              <a:t>How GPS Works </a:t>
            </a:r>
            <a:r>
              <a:rPr lang="en-US" sz="2000" dirty="0">
                <a:solidFill>
                  <a:schemeClr val="bg1"/>
                </a:solidFill>
              </a:rPr>
              <a:t>? ? ? </a:t>
            </a:r>
          </a:p>
        </p:txBody>
      </p:sp>
      <p:pic>
        <p:nvPicPr>
          <p:cNvPr id="3078" name="Picture 6" descr="See the source image"/>
          <p:cNvPicPr>
            <a:picLocks noChangeAspect="1" noChangeArrowheads="1"/>
          </p:cNvPicPr>
          <p:nvPr/>
        </p:nvPicPr>
        <p:blipFill>
          <a:blip r:embed="rId2" cstate="print"/>
          <a:srcRect/>
          <a:stretch>
            <a:fillRect/>
          </a:stretch>
        </p:blipFill>
        <p:spPr bwMode="auto">
          <a:xfrm>
            <a:off x="4274288" y="0"/>
            <a:ext cx="7917712" cy="657453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1" name="TextBox 10"/>
          <p:cNvSpPr txBox="1"/>
          <p:nvPr/>
        </p:nvSpPr>
        <p:spPr>
          <a:xfrm>
            <a:off x="0" y="2771764"/>
            <a:ext cx="4210493" cy="830997"/>
          </a:xfrm>
          <a:prstGeom prst="rect">
            <a:avLst/>
          </a:prstGeom>
          <a:noFill/>
        </p:spPr>
        <p:txBody>
          <a:bodyPr wrap="square" rtlCol="0">
            <a:spAutoFit/>
          </a:bodyPr>
          <a:lstStyle/>
          <a:p>
            <a:pPr>
              <a:buFont typeface="Arial" pitchFamily="34" charset="0"/>
              <a:buChar char="•"/>
            </a:pPr>
            <a:r>
              <a:rPr lang="en-US" sz="2400" dirty="0"/>
              <a:t>How Does a GPS Receiver Calculate Its Position and Time?</a:t>
            </a:r>
          </a:p>
        </p:txBody>
      </p:sp>
      <p:sp>
        <p:nvSpPr>
          <p:cNvPr id="7" name="TextBox 6"/>
          <p:cNvSpPr txBox="1"/>
          <p:nvPr/>
        </p:nvSpPr>
        <p:spPr>
          <a:xfrm>
            <a:off x="9559062" y="6323826"/>
            <a:ext cx="1870938" cy="276999"/>
          </a:xfrm>
          <a:prstGeom prst="rect">
            <a:avLst/>
          </a:prstGeom>
          <a:noFill/>
        </p:spPr>
        <p:txBody>
          <a:bodyPr wrap="square" rtlCol="0">
            <a:spAutoFit/>
          </a:bodyPr>
          <a:lstStyle/>
          <a:p>
            <a:r>
              <a:rPr lang="en-US" sz="1200" dirty="0" smtClean="0"/>
              <a:t>(Google,2021)</a:t>
            </a:r>
            <a:endParaRPr lang="en-US" sz="1200" dirty="0"/>
          </a:p>
        </p:txBody>
      </p:sp>
    </p:spTree>
    <p:extLst>
      <p:ext uri="{BB962C8B-B14F-4D97-AF65-F5344CB8AC3E}">
        <p14:creationId xmlns="" xmlns:p14="http://schemas.microsoft.com/office/powerpoint/2010/main" val="2459747316"/>
      </p:ext>
    </p:extLst>
  </p:cSld>
  <p:clrMapOvr>
    <a:masterClrMapping/>
  </p:clrMapOvr>
  <p:transition>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DB745F6-8F8F-4E40-89C7-4AAE05E18AA3}" type="slidenum">
              <a:rPr lang="en-GB" smtClean="0"/>
              <a:pPr/>
              <a:t>10</a:t>
            </a:fld>
            <a:endParaRPr lang="en-GB"/>
          </a:p>
        </p:txBody>
      </p:sp>
      <p:sp>
        <p:nvSpPr>
          <p:cNvPr id="3" name="Rectangle 2"/>
          <p:cNvSpPr/>
          <p:nvPr/>
        </p:nvSpPr>
        <p:spPr>
          <a:xfrm>
            <a:off x="0" y="2291834"/>
            <a:ext cx="2869825" cy="646331"/>
          </a:xfrm>
          <a:prstGeom prst="rect">
            <a:avLst/>
          </a:prstGeom>
        </p:spPr>
        <p:txBody>
          <a:bodyPr wrap="none">
            <a:spAutoFit/>
          </a:bodyPr>
          <a:lstStyle/>
          <a:p>
            <a:pPr>
              <a:buFont typeface="Arial" pitchFamily="34" charset="0"/>
              <a:buChar char="•"/>
            </a:pPr>
            <a:r>
              <a:rPr lang="en-US" sz="3600" dirty="0" smtClean="0"/>
              <a:t>GPS Accuracy</a:t>
            </a:r>
            <a:endParaRPr lang="en-US" sz="3600" dirty="0"/>
          </a:p>
        </p:txBody>
      </p:sp>
      <p:pic>
        <p:nvPicPr>
          <p:cNvPr id="35842" name="Picture 2" descr="See the source image"/>
          <p:cNvPicPr>
            <a:picLocks noChangeAspect="1" noChangeArrowheads="1"/>
          </p:cNvPicPr>
          <p:nvPr/>
        </p:nvPicPr>
        <p:blipFill>
          <a:blip r:embed="rId2"/>
          <a:srcRect/>
          <a:stretch>
            <a:fillRect/>
          </a:stretch>
        </p:blipFill>
        <p:spPr bwMode="auto">
          <a:xfrm>
            <a:off x="3242734" y="152400"/>
            <a:ext cx="8838141" cy="642937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6" name="TextBox 5"/>
          <p:cNvSpPr txBox="1"/>
          <p:nvPr/>
        </p:nvSpPr>
        <p:spPr>
          <a:xfrm>
            <a:off x="10210800" y="6604084"/>
            <a:ext cx="1981200" cy="253916"/>
          </a:xfrm>
          <a:prstGeom prst="rect">
            <a:avLst/>
          </a:prstGeom>
          <a:noFill/>
        </p:spPr>
        <p:txBody>
          <a:bodyPr wrap="square" rtlCol="0">
            <a:spAutoFit/>
          </a:bodyPr>
          <a:lstStyle/>
          <a:p>
            <a:r>
              <a:rPr lang="en-US" sz="1050" dirty="0" smtClean="0"/>
              <a:t>(Google,2021)</a:t>
            </a:r>
            <a:endParaRPr lang="en-US" sz="10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37145" y="144267"/>
            <a:ext cx="3980085" cy="584775"/>
          </a:xfrm>
          <a:prstGeom prst="rect">
            <a:avLst/>
          </a:prstGeom>
          <a:noFill/>
        </p:spPr>
        <p:txBody>
          <a:bodyPr wrap="square" rtlCol="0">
            <a:spAutoFit/>
          </a:bodyPr>
          <a:lstStyle/>
          <a:p>
            <a:pPr marL="457200" indent="-457200">
              <a:buFont typeface="Arial" panose="020B0604020202020204" pitchFamily="34" charset="0"/>
              <a:buChar char="•"/>
            </a:pPr>
            <a:r>
              <a:rPr lang="en-GB" sz="3200" b="1" dirty="0"/>
              <a:t>GPS errors</a:t>
            </a:r>
            <a:endParaRPr lang="en-US" sz="3200" b="1" dirty="0"/>
          </a:p>
        </p:txBody>
      </p:sp>
      <p:sp>
        <p:nvSpPr>
          <p:cNvPr id="4" name="TextBox 3"/>
          <p:cNvSpPr txBox="1"/>
          <p:nvPr/>
        </p:nvSpPr>
        <p:spPr>
          <a:xfrm>
            <a:off x="1524000" y="3571876"/>
            <a:ext cx="2786082" cy="400110"/>
          </a:xfrm>
          <a:prstGeom prst="rect">
            <a:avLst/>
          </a:prstGeom>
          <a:noFill/>
        </p:spPr>
        <p:txBody>
          <a:bodyPr wrap="square" rtlCol="0">
            <a:spAutoFit/>
          </a:bodyPr>
          <a:lstStyle/>
          <a:p>
            <a:pPr>
              <a:buFont typeface="Arial" pitchFamily="34" charset="0"/>
              <a:buChar char="•"/>
            </a:pPr>
            <a:r>
              <a:rPr lang="en-GB" sz="2000" dirty="0">
                <a:solidFill>
                  <a:schemeClr val="bg1"/>
                </a:solidFill>
              </a:rPr>
              <a:t>Multi-path effects </a:t>
            </a:r>
            <a:endParaRPr lang="en-US" sz="2000" dirty="0">
              <a:solidFill>
                <a:schemeClr val="bg1"/>
              </a:solidFill>
            </a:endParaRPr>
          </a:p>
        </p:txBody>
      </p:sp>
      <p:pic>
        <p:nvPicPr>
          <p:cNvPr id="2050" name="Picture 2" descr="See the source image"/>
          <p:cNvPicPr>
            <a:picLocks noChangeAspect="1" noChangeArrowheads="1"/>
          </p:cNvPicPr>
          <p:nvPr/>
        </p:nvPicPr>
        <p:blipFill>
          <a:blip r:embed="rId2"/>
          <a:srcRect/>
          <a:stretch>
            <a:fillRect/>
          </a:stretch>
        </p:blipFill>
        <p:spPr bwMode="auto">
          <a:xfrm>
            <a:off x="2931736" y="911099"/>
            <a:ext cx="9260264" cy="567258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TextBox 2">
            <a:extLst>
              <a:ext uri="{FF2B5EF4-FFF2-40B4-BE49-F238E27FC236}">
                <a16:creationId xmlns="" xmlns:a16="http://schemas.microsoft.com/office/drawing/2014/main" id="{448183AA-9ECB-0440-AF17-590CE4599B8B}"/>
              </a:ext>
            </a:extLst>
          </p:cNvPr>
          <p:cNvSpPr txBox="1"/>
          <p:nvPr/>
        </p:nvSpPr>
        <p:spPr>
          <a:xfrm>
            <a:off x="1" y="3081466"/>
            <a:ext cx="3739896" cy="461665"/>
          </a:xfrm>
          <a:prstGeom prst="rect">
            <a:avLst/>
          </a:prstGeom>
          <a:noFill/>
        </p:spPr>
        <p:txBody>
          <a:bodyPr wrap="square" rtlCol="0">
            <a:spAutoFit/>
          </a:bodyPr>
          <a:lstStyle/>
          <a:p>
            <a:pPr marL="285750" indent="-285750">
              <a:buFont typeface="Arial" panose="020B0604020202020204" pitchFamily="34" charset="0"/>
              <a:buChar char="•"/>
            </a:pPr>
            <a:r>
              <a:rPr lang="en-US" sz="2400" b="1" dirty="0"/>
              <a:t>Multi-path effects</a:t>
            </a:r>
          </a:p>
        </p:txBody>
      </p:sp>
      <p:sp>
        <p:nvSpPr>
          <p:cNvPr id="8" name="TextBox 7"/>
          <p:cNvSpPr txBox="1"/>
          <p:nvPr/>
        </p:nvSpPr>
        <p:spPr>
          <a:xfrm>
            <a:off x="10058400" y="6581001"/>
            <a:ext cx="1600200" cy="276999"/>
          </a:xfrm>
          <a:prstGeom prst="rect">
            <a:avLst/>
          </a:prstGeom>
          <a:noFill/>
        </p:spPr>
        <p:txBody>
          <a:bodyPr wrap="square" rtlCol="0">
            <a:spAutoFit/>
          </a:bodyPr>
          <a:lstStyle/>
          <a:p>
            <a:r>
              <a:rPr lang="en-US" sz="1200" dirty="0" smtClean="0"/>
              <a:t>(Google,2021)</a:t>
            </a:r>
            <a:endParaRPr lang="en-US" sz="1200" dirty="0"/>
          </a:p>
        </p:txBody>
      </p:sp>
    </p:spTree>
    <p:extLst>
      <p:ext uri="{BB962C8B-B14F-4D97-AF65-F5344CB8AC3E}">
        <p14:creationId xmlns="" xmlns:p14="http://schemas.microsoft.com/office/powerpoint/2010/main" val="17108851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See the source image"/>
          <p:cNvPicPr>
            <a:picLocks noChangeAspect="1" noChangeArrowheads="1"/>
          </p:cNvPicPr>
          <p:nvPr/>
        </p:nvPicPr>
        <p:blipFill>
          <a:blip r:embed="rId2"/>
          <a:srcRect/>
          <a:stretch>
            <a:fillRect/>
          </a:stretch>
        </p:blipFill>
        <p:spPr bwMode="auto">
          <a:xfrm>
            <a:off x="2978870" y="245097"/>
            <a:ext cx="9124525" cy="633481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8" name="TextBox 7"/>
          <p:cNvSpPr txBox="1"/>
          <p:nvPr/>
        </p:nvSpPr>
        <p:spPr>
          <a:xfrm>
            <a:off x="0" y="3035430"/>
            <a:ext cx="3120272" cy="461665"/>
          </a:xfrm>
          <a:prstGeom prst="rect">
            <a:avLst/>
          </a:prstGeom>
          <a:noFill/>
        </p:spPr>
        <p:txBody>
          <a:bodyPr wrap="square" rtlCol="0">
            <a:spAutoFit/>
          </a:bodyPr>
          <a:lstStyle/>
          <a:p>
            <a:r>
              <a:rPr lang="en-US" sz="2400" dirty="0" smtClean="0"/>
              <a:t>Satellite  geometry </a:t>
            </a:r>
            <a:endParaRPr lang="en-US" sz="2400" dirty="0"/>
          </a:p>
        </p:txBody>
      </p:sp>
      <p:sp>
        <p:nvSpPr>
          <p:cNvPr id="6" name="TextBox 5"/>
          <p:cNvSpPr txBox="1"/>
          <p:nvPr/>
        </p:nvSpPr>
        <p:spPr>
          <a:xfrm>
            <a:off x="10354150" y="6581001"/>
            <a:ext cx="1837850" cy="276999"/>
          </a:xfrm>
          <a:prstGeom prst="rect">
            <a:avLst/>
          </a:prstGeom>
          <a:noFill/>
        </p:spPr>
        <p:txBody>
          <a:bodyPr wrap="square" rtlCol="0">
            <a:spAutoFit/>
          </a:bodyPr>
          <a:lstStyle/>
          <a:p>
            <a:r>
              <a:rPr lang="en-US" sz="1200" dirty="0" smtClean="0"/>
              <a:t>(Google,2021)</a:t>
            </a:r>
            <a:endParaRPr lang="en-US" sz="1200" dirty="0"/>
          </a:p>
        </p:txBody>
      </p:sp>
    </p:spTree>
    <p:extLst>
      <p:ext uri="{BB962C8B-B14F-4D97-AF65-F5344CB8AC3E}">
        <p14:creationId xmlns="" xmlns:p14="http://schemas.microsoft.com/office/powerpoint/2010/main" val="2709649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DB745F6-8F8F-4E40-89C7-4AAE05E18AA3}" type="slidenum">
              <a:rPr lang="en-GB" smtClean="0"/>
              <a:pPr/>
              <a:t>13</a:t>
            </a:fld>
            <a:endParaRPr lang="en-GB"/>
          </a:p>
        </p:txBody>
      </p:sp>
      <p:pic>
        <p:nvPicPr>
          <p:cNvPr id="30722" name="Picture 2" descr="See the source image"/>
          <p:cNvPicPr>
            <a:picLocks noChangeAspect="1" noChangeArrowheads="1"/>
          </p:cNvPicPr>
          <p:nvPr/>
        </p:nvPicPr>
        <p:blipFill>
          <a:blip r:embed="rId2"/>
          <a:srcRect/>
          <a:stretch>
            <a:fillRect/>
          </a:stretch>
        </p:blipFill>
        <p:spPr bwMode="auto">
          <a:xfrm>
            <a:off x="4305300" y="0"/>
            <a:ext cx="4552950" cy="3260725"/>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4" name="TextBox 3"/>
          <p:cNvSpPr txBox="1"/>
          <p:nvPr/>
        </p:nvSpPr>
        <p:spPr>
          <a:xfrm>
            <a:off x="0" y="1362075"/>
            <a:ext cx="4867275" cy="707886"/>
          </a:xfrm>
          <a:prstGeom prst="rect">
            <a:avLst/>
          </a:prstGeom>
          <a:noFill/>
        </p:spPr>
        <p:txBody>
          <a:bodyPr wrap="square" rtlCol="0">
            <a:spAutoFit/>
          </a:bodyPr>
          <a:lstStyle/>
          <a:p>
            <a:r>
              <a:rPr lang="en-US" sz="4000" dirty="0" smtClean="0"/>
              <a:t>3D images examples   </a:t>
            </a:r>
            <a:endParaRPr lang="en-US" sz="4000" dirty="0"/>
          </a:p>
        </p:txBody>
      </p:sp>
      <p:pic>
        <p:nvPicPr>
          <p:cNvPr id="30724" name="Picture 4" descr="See the source image"/>
          <p:cNvPicPr>
            <a:picLocks noChangeAspect="1" noChangeArrowheads="1"/>
          </p:cNvPicPr>
          <p:nvPr/>
        </p:nvPicPr>
        <p:blipFill>
          <a:blip r:embed="rId3" cstate="print"/>
          <a:srcRect/>
          <a:stretch>
            <a:fillRect/>
          </a:stretch>
        </p:blipFill>
        <p:spPr bwMode="auto">
          <a:xfrm>
            <a:off x="155574" y="3051175"/>
            <a:ext cx="4787901" cy="343535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30726" name="Picture 6" descr="See the source image"/>
          <p:cNvPicPr>
            <a:picLocks noChangeAspect="1" noChangeArrowheads="1"/>
          </p:cNvPicPr>
          <p:nvPr/>
        </p:nvPicPr>
        <p:blipFill>
          <a:blip r:embed="rId4" cstate="print"/>
          <a:srcRect/>
          <a:stretch>
            <a:fillRect/>
          </a:stretch>
        </p:blipFill>
        <p:spPr bwMode="auto">
          <a:xfrm>
            <a:off x="8858250" y="190500"/>
            <a:ext cx="3114675" cy="288607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7" name="TextBox 6"/>
          <p:cNvSpPr txBox="1"/>
          <p:nvPr/>
        </p:nvSpPr>
        <p:spPr>
          <a:xfrm>
            <a:off x="3067051" y="6459856"/>
            <a:ext cx="1238250" cy="253916"/>
          </a:xfrm>
          <a:prstGeom prst="rect">
            <a:avLst/>
          </a:prstGeom>
          <a:noFill/>
        </p:spPr>
        <p:txBody>
          <a:bodyPr wrap="square" rtlCol="0">
            <a:spAutoFit/>
          </a:bodyPr>
          <a:lstStyle/>
          <a:p>
            <a:r>
              <a:rPr lang="en-US" sz="1050" dirty="0" smtClean="0"/>
              <a:t>(Google,2021)</a:t>
            </a:r>
            <a:endParaRPr lang="en-US" sz="1050" dirty="0"/>
          </a:p>
        </p:txBody>
      </p:sp>
      <p:sp>
        <p:nvSpPr>
          <p:cNvPr id="8" name="TextBox 7"/>
          <p:cNvSpPr txBox="1"/>
          <p:nvPr/>
        </p:nvSpPr>
        <p:spPr>
          <a:xfrm>
            <a:off x="7667625" y="2971800"/>
            <a:ext cx="1428750" cy="253916"/>
          </a:xfrm>
          <a:prstGeom prst="rect">
            <a:avLst/>
          </a:prstGeom>
          <a:noFill/>
        </p:spPr>
        <p:txBody>
          <a:bodyPr wrap="square" rtlCol="0">
            <a:spAutoFit/>
          </a:bodyPr>
          <a:lstStyle/>
          <a:p>
            <a:r>
              <a:rPr lang="en-US" sz="1050" dirty="0" smtClean="0"/>
              <a:t>(Google,2021)</a:t>
            </a:r>
            <a:endParaRPr lang="en-US" sz="1050" dirty="0"/>
          </a:p>
        </p:txBody>
      </p:sp>
      <p:sp>
        <p:nvSpPr>
          <p:cNvPr id="9" name="TextBox 8"/>
          <p:cNvSpPr txBox="1"/>
          <p:nvPr/>
        </p:nvSpPr>
        <p:spPr>
          <a:xfrm>
            <a:off x="10620375" y="3400425"/>
            <a:ext cx="1276350" cy="530915"/>
          </a:xfrm>
          <a:prstGeom prst="rect">
            <a:avLst/>
          </a:prstGeom>
          <a:noFill/>
        </p:spPr>
        <p:txBody>
          <a:bodyPr wrap="square" rtlCol="0">
            <a:spAutoFit/>
          </a:bodyPr>
          <a:lstStyle/>
          <a:p>
            <a:endParaRPr lang="en-US" sz="1050" dirty="0" smtClean="0"/>
          </a:p>
          <a:p>
            <a:r>
              <a:rPr lang="en-US" sz="1050" dirty="0" smtClean="0"/>
              <a:t>(Google,2021</a:t>
            </a:r>
            <a:r>
              <a:rPr lang="en-US" dirty="0" smtClean="0"/>
              <a:t>)</a:t>
            </a:r>
            <a:endParaRPr lang="en-US" dirty="0"/>
          </a:p>
        </p:txBody>
      </p:sp>
      <p:pic>
        <p:nvPicPr>
          <p:cNvPr id="30728" name="Picture 8" descr="See the source image"/>
          <p:cNvPicPr>
            <a:picLocks noChangeAspect="1" noChangeArrowheads="1"/>
          </p:cNvPicPr>
          <p:nvPr/>
        </p:nvPicPr>
        <p:blipFill>
          <a:blip r:embed="rId5"/>
          <a:srcRect/>
          <a:stretch>
            <a:fillRect/>
          </a:stretch>
        </p:blipFill>
        <p:spPr bwMode="auto">
          <a:xfrm>
            <a:off x="5534024" y="3305176"/>
            <a:ext cx="5229226" cy="323532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11" name="TextBox 10"/>
          <p:cNvSpPr txBox="1"/>
          <p:nvPr/>
        </p:nvSpPr>
        <p:spPr>
          <a:xfrm>
            <a:off x="8420101" y="6604084"/>
            <a:ext cx="1714500" cy="253916"/>
          </a:xfrm>
          <a:prstGeom prst="rect">
            <a:avLst/>
          </a:prstGeom>
          <a:noFill/>
        </p:spPr>
        <p:txBody>
          <a:bodyPr wrap="square" rtlCol="0">
            <a:spAutoFit/>
          </a:bodyPr>
          <a:lstStyle/>
          <a:p>
            <a:r>
              <a:rPr lang="en-US" sz="1050" dirty="0" smtClean="0"/>
              <a:t>(Google,2021)</a:t>
            </a:r>
            <a:endParaRPr lang="en-US" sz="10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8195" y="768905"/>
            <a:ext cx="10196624" cy="1222375"/>
          </a:xfrm>
        </p:spPr>
        <p:txBody>
          <a:bodyPr>
            <a:normAutofit/>
          </a:bodyPr>
          <a:lstStyle/>
          <a:p>
            <a:r>
              <a:rPr lang="en-US" sz="6600" b="1" dirty="0">
                <a:solidFill>
                  <a:srgbClr val="0070C0"/>
                </a:solidFill>
              </a:rPr>
              <a:t>G</a:t>
            </a:r>
            <a:r>
              <a:rPr lang="en-US" sz="6600" b="1" dirty="0">
                <a:solidFill>
                  <a:srgbClr val="C00000"/>
                </a:solidFill>
              </a:rPr>
              <a:t>o</a:t>
            </a:r>
            <a:r>
              <a:rPr lang="en-US" sz="6600" b="1" dirty="0">
                <a:solidFill>
                  <a:srgbClr val="FFC000"/>
                </a:solidFill>
              </a:rPr>
              <a:t>o</a:t>
            </a:r>
            <a:r>
              <a:rPr lang="en-US" sz="6600" b="1" dirty="0">
                <a:solidFill>
                  <a:srgbClr val="0070C0"/>
                </a:solidFill>
              </a:rPr>
              <a:t>g</a:t>
            </a:r>
            <a:r>
              <a:rPr lang="en-US" sz="6600" b="1" dirty="0">
                <a:solidFill>
                  <a:srgbClr val="00B050"/>
                </a:solidFill>
              </a:rPr>
              <a:t>l</a:t>
            </a:r>
            <a:r>
              <a:rPr lang="en-US" sz="6600" b="1" dirty="0">
                <a:solidFill>
                  <a:srgbClr val="C00000"/>
                </a:solidFill>
              </a:rPr>
              <a:t>e</a:t>
            </a:r>
            <a:r>
              <a:rPr lang="en-US" sz="6600" b="1" dirty="0"/>
              <a:t> </a:t>
            </a:r>
            <a:r>
              <a:rPr lang="en-US" sz="6600" dirty="0">
                <a:solidFill>
                  <a:srgbClr val="FFFF00"/>
                </a:solidFill>
              </a:rPr>
              <a:t>maps</a:t>
            </a:r>
            <a:r>
              <a:rPr lang="en-US" sz="6600" dirty="0"/>
              <a:t> </a:t>
            </a:r>
            <a:r>
              <a:rPr lang="en-US" dirty="0"/>
              <a:t>– </a:t>
            </a:r>
            <a:r>
              <a:rPr lang="en-US" sz="5400" dirty="0">
                <a:solidFill>
                  <a:schemeClr val="accent1">
                    <a:lumMod val="40000"/>
                    <a:lumOff val="60000"/>
                  </a:schemeClr>
                </a:solidFill>
              </a:rPr>
              <a:t>Positive aspects</a:t>
            </a:r>
            <a:endParaRPr lang="ro-RO" sz="5400" dirty="0">
              <a:solidFill>
                <a:schemeClr val="accent1">
                  <a:lumMod val="40000"/>
                  <a:lumOff val="60000"/>
                </a:schemeClr>
              </a:solidFill>
            </a:endParaRPr>
          </a:p>
        </p:txBody>
      </p:sp>
      <p:sp>
        <p:nvSpPr>
          <p:cNvPr id="3" name="Subtitle 2"/>
          <p:cNvSpPr>
            <a:spLocks noGrp="1"/>
          </p:cNvSpPr>
          <p:nvPr>
            <p:ph type="subTitle" idx="1"/>
          </p:nvPr>
        </p:nvSpPr>
        <p:spPr>
          <a:xfrm>
            <a:off x="1720702" y="1741783"/>
            <a:ext cx="8458200" cy="609600"/>
          </a:xfrm>
        </p:spPr>
        <p:txBody>
          <a:bodyPr>
            <a:normAutofit/>
          </a:bodyPr>
          <a:lstStyle/>
          <a:p>
            <a:r>
              <a:rPr lang="en-US" dirty="0">
                <a:latin typeface="+mj-lt"/>
              </a:rPr>
              <a:t>    </a:t>
            </a:r>
          </a:p>
        </p:txBody>
      </p:sp>
      <p:graphicFrame>
        <p:nvGraphicFramePr>
          <p:cNvPr id="4" name="Content Placeholder 3"/>
          <p:cNvGraphicFramePr>
            <a:graphicFrameLocks/>
          </p:cNvGraphicFramePr>
          <p:nvPr>
            <p:extLst>
              <p:ext uri="{D42A27DB-BD31-4B8C-83A1-F6EECF244321}">
                <p14:modId xmlns="" xmlns:p14="http://schemas.microsoft.com/office/powerpoint/2010/main" val="44645028"/>
              </p:ext>
            </p:extLst>
          </p:nvPr>
        </p:nvGraphicFramePr>
        <p:xfrm>
          <a:off x="1073887" y="2266506"/>
          <a:ext cx="10100932" cy="3810000"/>
        </p:xfrm>
        <a:graphic>
          <a:graphicData uri="http://schemas.openxmlformats.org/drawingml/2006/table">
            <a:tbl>
              <a:tblPr firstRow="1" bandRow="1">
                <a:tableStyleId>{5C22544A-7EE6-4342-B048-85BDC9FD1C3A}</a:tableStyleId>
              </a:tblPr>
              <a:tblGrid>
                <a:gridCol w="5050466">
                  <a:extLst>
                    <a:ext uri="{9D8B030D-6E8A-4147-A177-3AD203B41FA5}">
                      <a16:colId xmlns="" xmlns:a16="http://schemas.microsoft.com/office/drawing/2014/main" val="20000"/>
                    </a:ext>
                  </a:extLst>
                </a:gridCol>
                <a:gridCol w="5050466">
                  <a:extLst>
                    <a:ext uri="{9D8B030D-6E8A-4147-A177-3AD203B41FA5}">
                      <a16:colId xmlns="" xmlns:a16="http://schemas.microsoft.com/office/drawing/2014/main" val="20001"/>
                    </a:ext>
                  </a:extLst>
                </a:gridCol>
              </a:tblGrid>
              <a:tr h="370840">
                <a:tc>
                  <a:txBody>
                    <a:bodyPr/>
                    <a:lstStyle/>
                    <a:p>
                      <a:r>
                        <a:rPr lang="en-US" dirty="0" smtClean="0"/>
                        <a:t>Business</a:t>
                      </a:r>
                      <a:r>
                        <a:rPr lang="en-US" baseline="0" dirty="0" smtClean="0"/>
                        <a:t> </a:t>
                      </a:r>
                      <a:r>
                        <a:rPr lang="en-US" baseline="0" dirty="0"/>
                        <a:t>positive aspects</a:t>
                      </a:r>
                      <a:endParaRPr lang="ro-RO" dirty="0"/>
                    </a:p>
                  </a:txBody>
                  <a:tcPr/>
                </a:tc>
                <a:tc>
                  <a:txBody>
                    <a:bodyPr/>
                    <a:lstStyle/>
                    <a:p>
                      <a:r>
                        <a:rPr lang="en-US" dirty="0"/>
                        <a:t>Individuals positive aspects</a:t>
                      </a:r>
                      <a:endParaRPr lang="ro-RO" dirty="0"/>
                    </a:p>
                  </a:txBody>
                  <a:tcPr/>
                </a:tc>
                <a:extLst>
                  <a:ext uri="{0D108BD9-81ED-4DB2-BD59-A6C34878D82A}">
                    <a16:rowId xmlns="" xmlns:a16="http://schemas.microsoft.com/office/drawing/2014/main" val="10000"/>
                  </a:ext>
                </a:extLst>
              </a:tr>
              <a:tr h="3439160">
                <a:tc>
                  <a:txBody>
                    <a:bodyPr/>
                    <a:lstStyle/>
                    <a:p>
                      <a:pPr marL="285750" indent="-285750">
                        <a:lnSpc>
                          <a:spcPct val="150000"/>
                        </a:lnSpc>
                        <a:buFont typeface="Wingdings" pitchFamily="2" charset="2"/>
                        <a:buChar char="§"/>
                      </a:pPr>
                      <a:r>
                        <a:rPr lang="en-US" sz="1800" b="0" i="0" kern="1200" dirty="0" smtClean="0">
                          <a:solidFill>
                            <a:schemeClr val="dk1"/>
                          </a:solidFill>
                          <a:latin typeface="+mn-lt"/>
                          <a:ea typeface="+mn-ea"/>
                          <a:cs typeface="+mn-cs"/>
                        </a:rPr>
                        <a:t>Your business is more likely to be found this way</a:t>
                      </a:r>
                    </a:p>
                    <a:p>
                      <a:pPr marL="285750" marR="0" indent="-285750" algn="l" defTabSz="914400" rtl="0" eaLnBrk="1" fontAlgn="auto" latinLnBrk="0" hangingPunct="1">
                        <a:lnSpc>
                          <a:spcPct val="150000"/>
                        </a:lnSpc>
                        <a:spcBef>
                          <a:spcPts val="0"/>
                        </a:spcBef>
                        <a:spcAft>
                          <a:spcPts val="0"/>
                        </a:spcAft>
                        <a:buClrTx/>
                        <a:buSzTx/>
                        <a:buFont typeface="Wingdings" pitchFamily="2" charset="2"/>
                        <a:buChar char="§"/>
                        <a:tabLst/>
                        <a:defRPr/>
                      </a:pPr>
                      <a:r>
                        <a:rPr lang="en-US" dirty="0" smtClean="0"/>
                        <a:t>Allows people to quickly contact your business</a:t>
                      </a:r>
                    </a:p>
                    <a:p>
                      <a:pPr marL="285750" marR="0" indent="-285750" algn="l" defTabSz="914400" rtl="0" eaLnBrk="1" fontAlgn="auto" latinLnBrk="0" hangingPunct="1">
                        <a:lnSpc>
                          <a:spcPct val="150000"/>
                        </a:lnSpc>
                        <a:spcBef>
                          <a:spcPts val="0"/>
                        </a:spcBef>
                        <a:spcAft>
                          <a:spcPts val="0"/>
                        </a:spcAft>
                        <a:buClrTx/>
                        <a:buSzTx/>
                        <a:buFont typeface="Wingdings" pitchFamily="2" charset="2"/>
                        <a:buChar char="§"/>
                        <a:tabLst/>
                        <a:defRPr/>
                      </a:pPr>
                      <a:r>
                        <a:rPr lang="en-US" dirty="0" smtClean="0"/>
                        <a:t>Encourages people to visit your website or location</a:t>
                      </a:r>
                    </a:p>
                    <a:p>
                      <a:pPr marL="285750" indent="-285750">
                        <a:lnSpc>
                          <a:spcPct val="150000"/>
                        </a:lnSpc>
                        <a:buFont typeface="Wingdings" pitchFamily="2" charset="2"/>
                        <a:buChar char="§"/>
                      </a:pPr>
                      <a:r>
                        <a:rPr lang="en-US" sz="1800" b="0" i="0" kern="1200" dirty="0" smtClean="0">
                          <a:solidFill>
                            <a:schemeClr val="dk1"/>
                          </a:solidFill>
                          <a:latin typeface="+mn-lt"/>
                          <a:ea typeface="+mn-ea"/>
                          <a:cs typeface="+mn-cs"/>
                        </a:rPr>
                        <a:t>You can use images to display your business</a:t>
                      </a:r>
                    </a:p>
                  </a:txBody>
                  <a:tcPr/>
                </a:tc>
                <a:tc>
                  <a:txBody>
                    <a:bodyPr/>
                    <a:lstStyle/>
                    <a:p>
                      <a:pPr marL="285750" indent="-285750">
                        <a:lnSpc>
                          <a:spcPct val="150000"/>
                        </a:lnSpc>
                        <a:buFont typeface="Wingdings" pitchFamily="2" charset="2"/>
                        <a:buChar char="§"/>
                      </a:pPr>
                      <a:r>
                        <a:rPr lang="en-US" sz="1800" b="0" i="0" kern="1200" dirty="0" smtClean="0">
                          <a:solidFill>
                            <a:schemeClr val="dk1"/>
                          </a:solidFill>
                          <a:latin typeface="+mn-lt"/>
                          <a:ea typeface="+mn-ea"/>
                          <a:cs typeface="+mn-cs"/>
                        </a:rPr>
                        <a:t>Plan your trip with stops</a:t>
                      </a:r>
                    </a:p>
                    <a:p>
                      <a:pPr marL="285750" indent="-285750">
                        <a:lnSpc>
                          <a:spcPct val="150000"/>
                        </a:lnSpc>
                        <a:buFont typeface="Wingdings" pitchFamily="2" charset="2"/>
                        <a:buChar char="§"/>
                      </a:pPr>
                      <a:r>
                        <a:rPr lang="en-US" sz="1800" b="0" i="0" kern="1200" dirty="0" smtClean="0">
                          <a:solidFill>
                            <a:schemeClr val="dk1"/>
                          </a:solidFill>
                          <a:latin typeface="+mn-lt"/>
                          <a:ea typeface="+mn-ea"/>
                          <a:cs typeface="+mn-cs"/>
                        </a:rPr>
                        <a:t>Traffic for today and tomorrow</a:t>
                      </a:r>
                    </a:p>
                    <a:p>
                      <a:pPr marL="285750" indent="-285750">
                        <a:lnSpc>
                          <a:spcPct val="150000"/>
                        </a:lnSpc>
                        <a:buFont typeface="Wingdings" pitchFamily="2" charset="2"/>
                        <a:buChar char="§"/>
                      </a:pPr>
                      <a:r>
                        <a:rPr lang="en-US" sz="1800" b="0" i="0" kern="1200" dirty="0" smtClean="0">
                          <a:solidFill>
                            <a:schemeClr val="dk1"/>
                          </a:solidFill>
                          <a:latin typeface="+mn-lt"/>
                          <a:ea typeface="+mn-ea"/>
                          <a:cs typeface="+mn-cs"/>
                        </a:rPr>
                        <a:t>Maps can be downloaded offline</a:t>
                      </a:r>
                    </a:p>
                    <a:p>
                      <a:pPr marL="285750" indent="-285750">
                        <a:lnSpc>
                          <a:spcPct val="150000"/>
                        </a:lnSpc>
                        <a:buFont typeface="Wingdings" pitchFamily="2" charset="2"/>
                        <a:buChar char="§"/>
                      </a:pPr>
                      <a:r>
                        <a:rPr lang="en-US" sz="1800" b="0" i="0" kern="1200" dirty="0" smtClean="0">
                          <a:solidFill>
                            <a:schemeClr val="dk1"/>
                          </a:solidFill>
                          <a:latin typeface="+mn-lt"/>
                          <a:ea typeface="+mn-ea"/>
                          <a:cs typeface="+mn-cs"/>
                        </a:rPr>
                        <a:t>Locations can be shared</a:t>
                      </a:r>
                    </a:p>
                    <a:p>
                      <a:pPr marL="285750" indent="-285750">
                        <a:lnSpc>
                          <a:spcPct val="150000"/>
                        </a:lnSpc>
                        <a:buFont typeface="Wingdings" pitchFamily="2" charset="2"/>
                        <a:buChar char="§"/>
                      </a:pPr>
                      <a:r>
                        <a:rPr lang="en-US" sz="1800" b="0" i="0" kern="1200" dirty="0" smtClean="0">
                          <a:solidFill>
                            <a:schemeClr val="dk1"/>
                          </a:solidFill>
                          <a:latin typeface="+mn-lt"/>
                          <a:ea typeface="+mn-ea"/>
                          <a:cs typeface="+mn-cs"/>
                        </a:rPr>
                        <a:t>Create favorite locations and save them</a:t>
                      </a:r>
                      <a:endParaRPr lang="ro-RO" dirty="0"/>
                    </a:p>
                  </a:txBody>
                  <a:tcPr/>
                </a:tc>
                <a:extLst>
                  <a:ext uri="{0D108BD9-81ED-4DB2-BD59-A6C34878D82A}">
                    <a16:rowId xmlns="" xmlns:a16="http://schemas.microsoft.com/office/drawing/2014/main" val="10001"/>
                  </a:ext>
                </a:extLst>
              </a:tr>
            </a:tbl>
          </a:graphicData>
        </a:graphic>
      </p:graphicFrame>
    </p:spTree>
    <p:extLst>
      <p:ext uri="{BB962C8B-B14F-4D97-AF65-F5344CB8AC3E}">
        <p14:creationId xmlns="" xmlns:p14="http://schemas.microsoft.com/office/powerpoint/2010/main" val="7350853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0214" y="873840"/>
            <a:ext cx="11174819" cy="838200"/>
          </a:xfrm>
        </p:spPr>
        <p:txBody>
          <a:bodyPr>
            <a:normAutofit fontScale="90000"/>
          </a:bodyPr>
          <a:lstStyle/>
          <a:p>
            <a:r>
              <a:rPr lang="en-US" sz="7300" b="1" dirty="0">
                <a:solidFill>
                  <a:srgbClr val="0070C0"/>
                </a:solidFill>
              </a:rPr>
              <a:t>G</a:t>
            </a:r>
            <a:r>
              <a:rPr lang="en-US" sz="7300" b="1" dirty="0">
                <a:solidFill>
                  <a:srgbClr val="C00000"/>
                </a:solidFill>
              </a:rPr>
              <a:t>o</a:t>
            </a:r>
            <a:r>
              <a:rPr lang="en-US" sz="7300" b="1" dirty="0">
                <a:solidFill>
                  <a:srgbClr val="FFC000"/>
                </a:solidFill>
              </a:rPr>
              <a:t>o</a:t>
            </a:r>
            <a:r>
              <a:rPr lang="en-US" sz="7300" b="1" dirty="0">
                <a:solidFill>
                  <a:srgbClr val="0070C0"/>
                </a:solidFill>
              </a:rPr>
              <a:t>g</a:t>
            </a:r>
            <a:r>
              <a:rPr lang="en-US" sz="7300" b="1" dirty="0">
                <a:solidFill>
                  <a:srgbClr val="00B050"/>
                </a:solidFill>
              </a:rPr>
              <a:t>l</a:t>
            </a:r>
            <a:r>
              <a:rPr lang="en-US" sz="7300" b="1" dirty="0">
                <a:solidFill>
                  <a:srgbClr val="C00000"/>
                </a:solidFill>
              </a:rPr>
              <a:t>e</a:t>
            </a:r>
            <a:r>
              <a:rPr lang="en-US" sz="7300" dirty="0"/>
              <a:t> </a:t>
            </a:r>
            <a:r>
              <a:rPr lang="en-US" sz="7300" dirty="0">
                <a:solidFill>
                  <a:srgbClr val="FFFF00"/>
                </a:solidFill>
              </a:rPr>
              <a:t>maps</a:t>
            </a:r>
            <a:r>
              <a:rPr lang="en-US" sz="7300" dirty="0"/>
              <a:t> </a:t>
            </a:r>
            <a:r>
              <a:rPr lang="en-US" dirty="0"/>
              <a:t>– </a:t>
            </a:r>
            <a:r>
              <a:rPr lang="en-US" sz="6000" dirty="0">
                <a:solidFill>
                  <a:schemeClr val="accent5">
                    <a:lumMod val="75000"/>
                  </a:schemeClr>
                </a:solidFill>
              </a:rPr>
              <a:t>Negative aspects</a:t>
            </a:r>
            <a:endParaRPr lang="ro-RO" sz="6000" dirty="0">
              <a:solidFill>
                <a:schemeClr val="accent5">
                  <a:lumMod val="75000"/>
                </a:schemeClr>
              </a:solidFill>
            </a:endParaRPr>
          </a:p>
        </p:txBody>
      </p:sp>
      <p:graphicFrame>
        <p:nvGraphicFramePr>
          <p:cNvPr id="6" name="Content Placeholder 5"/>
          <p:cNvGraphicFramePr>
            <a:graphicFrameLocks noGrp="1"/>
          </p:cNvGraphicFramePr>
          <p:nvPr>
            <p:ph idx="1"/>
            <p:extLst>
              <p:ext uri="{D42A27DB-BD31-4B8C-83A1-F6EECF244321}">
                <p14:modId xmlns="" xmlns:p14="http://schemas.microsoft.com/office/powerpoint/2010/main" val="747140693"/>
              </p:ext>
            </p:extLst>
          </p:nvPr>
        </p:nvGraphicFramePr>
        <p:xfrm>
          <a:off x="1180214" y="2062716"/>
          <a:ext cx="9867014" cy="4414285"/>
        </p:xfrm>
        <a:graphic>
          <a:graphicData uri="http://schemas.openxmlformats.org/drawingml/2006/table">
            <a:tbl>
              <a:tblPr firstRow="1" bandRow="1">
                <a:tableStyleId>{5C22544A-7EE6-4342-B048-85BDC9FD1C3A}</a:tableStyleId>
              </a:tblPr>
              <a:tblGrid>
                <a:gridCol w="4933507">
                  <a:extLst>
                    <a:ext uri="{9D8B030D-6E8A-4147-A177-3AD203B41FA5}">
                      <a16:colId xmlns="" xmlns:a16="http://schemas.microsoft.com/office/drawing/2014/main" val="20000"/>
                    </a:ext>
                  </a:extLst>
                </a:gridCol>
                <a:gridCol w="4933507">
                  <a:extLst>
                    <a:ext uri="{9D8B030D-6E8A-4147-A177-3AD203B41FA5}">
                      <a16:colId xmlns="" xmlns:a16="http://schemas.microsoft.com/office/drawing/2014/main" val="20001"/>
                    </a:ext>
                  </a:extLst>
                </a:gridCol>
              </a:tblGrid>
              <a:tr h="420432">
                <a:tc>
                  <a:txBody>
                    <a:bodyPr/>
                    <a:lstStyle/>
                    <a:p>
                      <a:r>
                        <a:rPr lang="en-US" dirty="0"/>
                        <a:t>Negative</a:t>
                      </a:r>
                      <a:r>
                        <a:rPr lang="en-US" baseline="0" dirty="0"/>
                        <a:t> aspects</a:t>
                      </a:r>
                      <a:endParaRPr lang="ro-RO" dirty="0"/>
                    </a:p>
                  </a:txBody>
                  <a:tcPr>
                    <a:solidFill>
                      <a:srgbClr val="C00000"/>
                    </a:solidFill>
                  </a:tcPr>
                </a:tc>
                <a:tc>
                  <a:txBody>
                    <a:bodyPr/>
                    <a:lstStyle/>
                    <a:p>
                      <a:r>
                        <a:rPr lang="en-US" dirty="0"/>
                        <a:t>Short</a:t>
                      </a:r>
                      <a:r>
                        <a:rPr lang="en-US" baseline="0" dirty="0"/>
                        <a:t> Description</a:t>
                      </a:r>
                      <a:endParaRPr lang="ro-RO" dirty="0"/>
                    </a:p>
                  </a:txBody>
                  <a:tcPr>
                    <a:solidFill>
                      <a:srgbClr val="C00000"/>
                    </a:solidFill>
                  </a:tcPr>
                </a:tc>
                <a:extLst>
                  <a:ext uri="{0D108BD9-81ED-4DB2-BD59-A6C34878D82A}">
                    <a16:rowId xmlns="" xmlns:a16="http://schemas.microsoft.com/office/drawing/2014/main" val="10000"/>
                  </a:ext>
                </a:extLst>
              </a:tr>
              <a:tr h="15214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i="0" kern="1200" dirty="0" smtClean="0">
                          <a:solidFill>
                            <a:schemeClr val="dk1"/>
                          </a:solidFill>
                          <a:latin typeface="+mn-lt"/>
                          <a:ea typeface="+mn-ea"/>
                          <a:cs typeface="+mn-cs"/>
                        </a:rPr>
                        <a:t>Precision is limited</a:t>
                      </a:r>
                      <a:endParaRPr lang="ro-RO" sz="1600" b="1" dirty="0"/>
                    </a:p>
                  </a:txBody>
                  <a:tcPr>
                    <a:solidFill>
                      <a:schemeClr val="accent5">
                        <a:lumMod val="20000"/>
                        <a:lumOff val="80000"/>
                      </a:schemeClr>
                    </a:solidFill>
                  </a:tcPr>
                </a:tc>
                <a:tc>
                  <a:txBody>
                    <a:bodyPr/>
                    <a:lstStyle/>
                    <a:p>
                      <a:r>
                        <a:rPr lang="en-US" sz="1800" b="0" i="0" kern="1200" dirty="0" smtClean="0">
                          <a:solidFill>
                            <a:schemeClr val="dk1"/>
                          </a:solidFill>
                          <a:latin typeface="+mn-lt"/>
                          <a:ea typeface="+mn-ea"/>
                          <a:cs typeface="+mn-cs"/>
                        </a:rPr>
                        <a:t>There may be errors in Google Maps. A route that doesn't take you to your intended destination may appear due to ambiguities or flaws in the location data.</a:t>
                      </a:r>
                      <a:endParaRPr lang="ro-RO" sz="1600" dirty="0"/>
                    </a:p>
                  </a:txBody>
                  <a:tcPr>
                    <a:solidFill>
                      <a:schemeClr val="accent5">
                        <a:lumMod val="20000"/>
                        <a:lumOff val="80000"/>
                      </a:schemeClr>
                    </a:solidFill>
                  </a:tcPr>
                </a:tc>
                <a:extLst>
                  <a:ext uri="{0D108BD9-81ED-4DB2-BD59-A6C34878D82A}">
                    <a16:rowId xmlns="" xmlns:a16="http://schemas.microsoft.com/office/drawing/2014/main" val="10001"/>
                  </a:ext>
                </a:extLst>
              </a:tr>
              <a:tr h="1236193">
                <a:tc>
                  <a:txBody>
                    <a:bodyPr/>
                    <a:lstStyle/>
                    <a:p>
                      <a:r>
                        <a:rPr lang="en-US" sz="1800" b="1" i="0" kern="1200" dirty="0" smtClean="0">
                          <a:solidFill>
                            <a:schemeClr val="dk1"/>
                          </a:solidFill>
                          <a:latin typeface="+mn-lt"/>
                          <a:ea typeface="+mn-ea"/>
                          <a:cs typeface="+mn-cs"/>
                        </a:rPr>
                        <a:t>Criminals using it</a:t>
                      </a:r>
                      <a:endParaRPr lang="ro-RO" sz="1600" dirty="0"/>
                    </a:p>
                  </a:txBody>
                  <a:tcPr>
                    <a:solidFill>
                      <a:schemeClr val="accent5">
                        <a:lumMod val="20000"/>
                        <a:lumOff val="80000"/>
                      </a:schemeClr>
                    </a:solidFill>
                  </a:tcPr>
                </a:tc>
                <a:tc>
                  <a:txBody>
                    <a:bodyPr/>
                    <a:lstStyle/>
                    <a:p>
                      <a:r>
                        <a:rPr lang="en-US" sz="1800" b="0" i="0" kern="1200" dirty="0" smtClean="0">
                          <a:solidFill>
                            <a:schemeClr val="dk1"/>
                          </a:solidFill>
                          <a:latin typeface="+mn-lt"/>
                          <a:ea typeface="+mn-ea"/>
                          <a:cs typeface="+mn-cs"/>
                        </a:rPr>
                        <a:t>It is not lost on thieves that Google Maps offers convenience. Using Street View, you can detect property that is momentarily exposed through open windows or doors.</a:t>
                      </a:r>
                      <a:endParaRPr lang="ro-RO" sz="1600" dirty="0"/>
                    </a:p>
                  </a:txBody>
                  <a:tcPr>
                    <a:solidFill>
                      <a:schemeClr val="accent5">
                        <a:lumMod val="20000"/>
                        <a:lumOff val="80000"/>
                      </a:schemeClr>
                    </a:solidFill>
                  </a:tcPr>
                </a:tc>
                <a:extLst>
                  <a:ext uri="{0D108BD9-81ED-4DB2-BD59-A6C34878D82A}">
                    <a16:rowId xmlns="" xmlns:a16="http://schemas.microsoft.com/office/drawing/2014/main" val="10002"/>
                  </a:ext>
                </a:extLst>
              </a:tr>
              <a:tr h="1236193">
                <a:tc>
                  <a:txBody>
                    <a:bodyPr/>
                    <a:lstStyle/>
                    <a:p>
                      <a:r>
                        <a:rPr lang="en-US" sz="1800" b="1" i="0" kern="1200" dirty="0" smtClean="0">
                          <a:solidFill>
                            <a:schemeClr val="dk1"/>
                          </a:solidFill>
                          <a:latin typeface="+mn-lt"/>
                          <a:ea typeface="+mn-ea"/>
                          <a:cs typeface="+mn-cs"/>
                        </a:rPr>
                        <a:t>Embarrassing and offensive content</a:t>
                      </a:r>
                      <a:endParaRPr lang="ro-RO" sz="1600" dirty="0"/>
                    </a:p>
                  </a:txBody>
                  <a:tcPr>
                    <a:solidFill>
                      <a:schemeClr val="accent5">
                        <a:lumMod val="20000"/>
                        <a:lumOff val="80000"/>
                      </a:schemeClr>
                    </a:solidFill>
                  </a:tcPr>
                </a:tc>
                <a:tc>
                  <a:txBody>
                    <a:bodyPr/>
                    <a:lstStyle/>
                    <a:p>
                      <a:r>
                        <a:rPr lang="en-US" sz="1800" b="0" i="0" kern="1200" dirty="0" smtClean="0">
                          <a:solidFill>
                            <a:schemeClr val="dk1"/>
                          </a:solidFill>
                          <a:latin typeface="+mn-lt"/>
                          <a:ea typeface="+mn-ea"/>
                          <a:cs typeface="+mn-cs"/>
                        </a:rPr>
                        <a:t>Occasionally, Google removes the additional information it provides, including Street View images and other material from the public, from Google Maps</a:t>
                      </a:r>
                      <a:endParaRPr lang="ro-RO" sz="1600" dirty="0"/>
                    </a:p>
                  </a:txBody>
                  <a:tcPr>
                    <a:solidFill>
                      <a:schemeClr val="accent5">
                        <a:lumMod val="20000"/>
                        <a:lumOff val="80000"/>
                      </a:schemeClr>
                    </a:solidFill>
                  </a:tcPr>
                </a:tc>
                <a:extLst>
                  <a:ext uri="{0D108BD9-81ED-4DB2-BD59-A6C34878D82A}">
                    <a16:rowId xmlns="" xmlns:a16="http://schemas.microsoft.com/office/drawing/2014/main" val="10003"/>
                  </a:ext>
                </a:extLst>
              </a:tr>
            </a:tbl>
          </a:graphicData>
        </a:graphic>
      </p:graphicFrame>
    </p:spTree>
    <p:extLst>
      <p:ext uri="{BB962C8B-B14F-4D97-AF65-F5344CB8AC3E}">
        <p14:creationId xmlns="" xmlns:p14="http://schemas.microsoft.com/office/powerpoint/2010/main" val="28409798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FE18400E-C926-45CE-8C7C-BE005723C74C}"/>
              </a:ext>
            </a:extLst>
          </p:cNvPr>
          <p:cNvSpPr txBox="1"/>
          <p:nvPr/>
        </p:nvSpPr>
        <p:spPr>
          <a:xfrm>
            <a:off x="0" y="2714096"/>
            <a:ext cx="3209730" cy="646331"/>
          </a:xfrm>
          <a:prstGeom prst="rect">
            <a:avLst/>
          </a:prstGeom>
          <a:noFill/>
        </p:spPr>
        <p:txBody>
          <a:bodyPr wrap="square" rtlCol="0">
            <a:spAutoFit/>
          </a:bodyPr>
          <a:lstStyle/>
          <a:p>
            <a:pPr marL="285750" indent="-285750">
              <a:buFont typeface="Arial" panose="020B0604020202020204" pitchFamily="34" charset="0"/>
              <a:buChar char="•"/>
            </a:pPr>
            <a:r>
              <a:rPr lang="en-GB" dirty="0"/>
              <a:t>Before the introduction of google maps</a:t>
            </a:r>
          </a:p>
        </p:txBody>
      </p:sp>
      <p:pic>
        <p:nvPicPr>
          <p:cNvPr id="1028" name="Picture 4" descr="10 of the Best Google Maps Alternatives You Should Try - Make Tech Easier">
            <a:extLst>
              <a:ext uri="{FF2B5EF4-FFF2-40B4-BE49-F238E27FC236}">
                <a16:creationId xmlns:a16="http://schemas.microsoft.com/office/drawing/2014/main" xmlns="" id="{37DD00B1-CB32-4363-AA41-A66CAABBA485}"/>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3209730" y="1171574"/>
            <a:ext cx="8982270" cy="5438775"/>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Box 4"/>
          <p:cNvSpPr txBox="1"/>
          <p:nvPr/>
        </p:nvSpPr>
        <p:spPr>
          <a:xfrm>
            <a:off x="10401300" y="6604084"/>
            <a:ext cx="1790700" cy="253916"/>
          </a:xfrm>
          <a:prstGeom prst="rect">
            <a:avLst/>
          </a:prstGeom>
          <a:noFill/>
        </p:spPr>
        <p:txBody>
          <a:bodyPr wrap="square" rtlCol="0">
            <a:spAutoFit/>
          </a:bodyPr>
          <a:lstStyle/>
          <a:p>
            <a:r>
              <a:rPr lang="en-US" sz="1050" dirty="0" smtClean="0"/>
              <a:t>(Google,2021)</a:t>
            </a:r>
            <a:endParaRPr lang="en-US" sz="1050" dirty="0"/>
          </a:p>
        </p:txBody>
      </p:sp>
      <p:sp>
        <p:nvSpPr>
          <p:cNvPr id="7" name="TextBox 6"/>
          <p:cNvSpPr txBox="1"/>
          <p:nvPr/>
        </p:nvSpPr>
        <p:spPr>
          <a:xfrm>
            <a:off x="3543300" y="180975"/>
            <a:ext cx="7858125" cy="523220"/>
          </a:xfrm>
          <a:prstGeom prst="rect">
            <a:avLst/>
          </a:prstGeom>
          <a:noFill/>
        </p:spPr>
        <p:txBody>
          <a:bodyPr wrap="square" rtlCol="0">
            <a:spAutoFit/>
          </a:bodyPr>
          <a:lstStyle/>
          <a:p>
            <a:r>
              <a:rPr lang="en-US" sz="2800" dirty="0" smtClean="0"/>
              <a:t>Lessons Drawn From The Case Study</a:t>
            </a:r>
            <a:endParaRPr lang="en-US" sz="2800" dirty="0"/>
          </a:p>
        </p:txBody>
      </p:sp>
    </p:spTree>
    <p:extLst>
      <p:ext uri="{BB962C8B-B14F-4D97-AF65-F5344CB8AC3E}">
        <p14:creationId xmlns:p14="http://schemas.microsoft.com/office/powerpoint/2010/main" xmlns="" val="11713399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A757A791-78FD-46D3-A44F-BB9BDDE9D4A6}"/>
              </a:ext>
            </a:extLst>
          </p:cNvPr>
          <p:cNvSpPr txBox="1"/>
          <p:nvPr/>
        </p:nvSpPr>
        <p:spPr>
          <a:xfrm>
            <a:off x="138418" y="1132514"/>
            <a:ext cx="4278385" cy="646331"/>
          </a:xfrm>
          <a:prstGeom prst="rect">
            <a:avLst/>
          </a:prstGeom>
          <a:noFill/>
        </p:spPr>
        <p:txBody>
          <a:bodyPr wrap="square" rtlCol="0">
            <a:spAutoFit/>
          </a:bodyPr>
          <a:lstStyle/>
          <a:p>
            <a:pPr marL="285750" indent="-285750">
              <a:buFont typeface="Arial" panose="020B0604020202020204" pitchFamily="34" charset="0"/>
              <a:buChar char="•"/>
            </a:pPr>
            <a:r>
              <a:rPr lang="en-GB" dirty="0"/>
              <a:t>How google maps helps people to travel this days ?</a:t>
            </a:r>
          </a:p>
        </p:txBody>
      </p:sp>
      <p:sp>
        <p:nvSpPr>
          <p:cNvPr id="4" name="TextBox 3">
            <a:extLst>
              <a:ext uri="{FF2B5EF4-FFF2-40B4-BE49-F238E27FC236}">
                <a16:creationId xmlns:a16="http://schemas.microsoft.com/office/drawing/2014/main" xmlns="" id="{92394721-6A00-4BA9-B9E0-E18E6E6E073E}"/>
              </a:ext>
            </a:extLst>
          </p:cNvPr>
          <p:cNvSpPr txBox="1"/>
          <p:nvPr/>
        </p:nvSpPr>
        <p:spPr>
          <a:xfrm>
            <a:off x="297808" y="3942826"/>
            <a:ext cx="3959604" cy="646331"/>
          </a:xfrm>
          <a:prstGeom prst="rect">
            <a:avLst/>
          </a:prstGeom>
          <a:noFill/>
        </p:spPr>
        <p:txBody>
          <a:bodyPr wrap="square" rtlCol="0">
            <a:spAutoFit/>
          </a:bodyPr>
          <a:lstStyle/>
          <a:p>
            <a:pPr marL="285750" indent="-285750">
              <a:buFont typeface="Arial" panose="020B0604020202020204" pitchFamily="34" charset="0"/>
              <a:buChar char="•"/>
            </a:pPr>
            <a:r>
              <a:rPr lang="en-GB" dirty="0"/>
              <a:t>How easy is for people to access google maps ?</a:t>
            </a:r>
          </a:p>
        </p:txBody>
      </p:sp>
      <p:pic>
        <p:nvPicPr>
          <p:cNvPr id="2050" name="Picture 2" descr="Google Maps now shows a travel time graph to your destination -  GSMArena.com news">
            <a:extLst>
              <a:ext uri="{FF2B5EF4-FFF2-40B4-BE49-F238E27FC236}">
                <a16:creationId xmlns:a16="http://schemas.microsoft.com/office/drawing/2014/main" xmlns="" id="{D2C24C83-37BE-4F66-9CDA-694D35E056BA}"/>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4962874" y="0"/>
            <a:ext cx="6934200" cy="2990850"/>
          </a:xfrm>
          <a:prstGeom prst="rect">
            <a:avLst/>
          </a:prstGeom>
          <a:noFill/>
          <a:extLst>
            <a:ext uri="{909E8E84-426E-40DD-AFC4-6F175D3DCCD1}">
              <a14:hiddenFill xmlns:a14="http://schemas.microsoft.com/office/drawing/2010/main" xmlns="">
                <a:solidFill>
                  <a:srgbClr val="FFFFFF"/>
                </a:solidFill>
              </a14:hiddenFill>
            </a:ext>
          </a:extLst>
        </p:spPr>
      </p:pic>
      <p:pic>
        <p:nvPicPr>
          <p:cNvPr id="2052" name="Picture 4" descr="Google Maps Basic. How to get up and running with the… | by Nermien M.  Barakat | Medium">
            <a:extLst>
              <a:ext uri="{FF2B5EF4-FFF2-40B4-BE49-F238E27FC236}">
                <a16:creationId xmlns:a16="http://schemas.microsoft.com/office/drawing/2014/main" xmlns="" id="{06FC57DB-5D77-4153-867C-6D052E98FEFD}"/>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4877149" y="3345605"/>
            <a:ext cx="7029101" cy="3228975"/>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Box 5"/>
          <p:cNvSpPr txBox="1"/>
          <p:nvPr/>
        </p:nvSpPr>
        <p:spPr>
          <a:xfrm>
            <a:off x="10191751" y="3019425"/>
            <a:ext cx="1695450" cy="253916"/>
          </a:xfrm>
          <a:prstGeom prst="rect">
            <a:avLst/>
          </a:prstGeom>
          <a:noFill/>
        </p:spPr>
        <p:txBody>
          <a:bodyPr wrap="square" rtlCol="0">
            <a:spAutoFit/>
          </a:bodyPr>
          <a:lstStyle/>
          <a:p>
            <a:r>
              <a:rPr lang="en-US" sz="1050" dirty="0" smtClean="0"/>
              <a:t>(Google,2021)</a:t>
            </a:r>
            <a:endParaRPr lang="en-US" sz="1050" dirty="0"/>
          </a:p>
        </p:txBody>
      </p:sp>
      <p:sp>
        <p:nvSpPr>
          <p:cNvPr id="7" name="TextBox 6"/>
          <p:cNvSpPr txBox="1"/>
          <p:nvPr/>
        </p:nvSpPr>
        <p:spPr>
          <a:xfrm>
            <a:off x="10077450" y="6604084"/>
            <a:ext cx="1781175" cy="253916"/>
          </a:xfrm>
          <a:prstGeom prst="rect">
            <a:avLst/>
          </a:prstGeom>
          <a:noFill/>
        </p:spPr>
        <p:txBody>
          <a:bodyPr wrap="square" rtlCol="0">
            <a:spAutoFit/>
          </a:bodyPr>
          <a:lstStyle/>
          <a:p>
            <a:r>
              <a:rPr lang="en-US" sz="1050" dirty="0" smtClean="0"/>
              <a:t>(Google,2021)</a:t>
            </a:r>
            <a:endParaRPr lang="en-US" sz="1050" dirty="0"/>
          </a:p>
        </p:txBody>
      </p:sp>
    </p:spTree>
    <p:extLst>
      <p:ext uri="{BB962C8B-B14F-4D97-AF65-F5344CB8AC3E}">
        <p14:creationId xmlns:p14="http://schemas.microsoft.com/office/powerpoint/2010/main" xmlns="" val="17697045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65767C06-7C6B-420B-9F8E-D8B501F407E1}"/>
              </a:ext>
            </a:extLst>
          </p:cNvPr>
          <p:cNvSpPr txBox="1"/>
          <p:nvPr/>
        </p:nvSpPr>
        <p:spPr>
          <a:xfrm>
            <a:off x="245378" y="956237"/>
            <a:ext cx="6094602" cy="369332"/>
          </a:xfrm>
          <a:prstGeom prst="rect">
            <a:avLst/>
          </a:prstGeom>
          <a:noFill/>
        </p:spPr>
        <p:txBody>
          <a:bodyPr wrap="square">
            <a:spAutoFit/>
          </a:bodyPr>
          <a:lstStyle/>
          <a:p>
            <a:pPr marL="285750" indent="-285750">
              <a:buFont typeface="Arial" panose="020B0604020202020204" pitchFamily="34" charset="0"/>
              <a:buChar char="•"/>
            </a:pPr>
            <a:r>
              <a:rPr lang="en-GB" dirty="0"/>
              <a:t>How easy is google maps to use ?</a:t>
            </a:r>
          </a:p>
        </p:txBody>
      </p:sp>
      <p:sp>
        <p:nvSpPr>
          <p:cNvPr id="5" name="TextBox 4">
            <a:extLst>
              <a:ext uri="{FF2B5EF4-FFF2-40B4-BE49-F238E27FC236}">
                <a16:creationId xmlns:a16="http://schemas.microsoft.com/office/drawing/2014/main" xmlns="" id="{C997E391-3E64-44CE-A41E-D792ECF7A9D0}"/>
              </a:ext>
            </a:extLst>
          </p:cNvPr>
          <p:cNvSpPr txBox="1"/>
          <p:nvPr/>
        </p:nvSpPr>
        <p:spPr>
          <a:xfrm>
            <a:off x="245378" y="4051774"/>
            <a:ext cx="6094602" cy="369332"/>
          </a:xfrm>
          <a:prstGeom prst="rect">
            <a:avLst/>
          </a:prstGeom>
          <a:noFill/>
        </p:spPr>
        <p:txBody>
          <a:bodyPr wrap="square">
            <a:spAutoFit/>
          </a:bodyPr>
          <a:lstStyle/>
          <a:p>
            <a:pPr marL="285750" indent="-285750">
              <a:buFont typeface="Arial" panose="020B0604020202020204" pitchFamily="34" charset="0"/>
              <a:buChar char="•"/>
            </a:pPr>
            <a:r>
              <a:rPr lang="en-GB" dirty="0"/>
              <a:t>What google maps can improve in the future ?</a:t>
            </a:r>
          </a:p>
        </p:txBody>
      </p:sp>
      <p:pic>
        <p:nvPicPr>
          <p:cNvPr id="3074" name="Picture 2" descr="How To Make The Most Of Google Maps?">
            <a:extLst>
              <a:ext uri="{FF2B5EF4-FFF2-40B4-BE49-F238E27FC236}">
                <a16:creationId xmlns:a16="http://schemas.microsoft.com/office/drawing/2014/main" xmlns="" id="{A60DA235-991C-4F1F-8B9E-128D857055A1}"/>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5058560" y="0"/>
            <a:ext cx="7046754" cy="3429000"/>
          </a:xfrm>
          <a:prstGeom prst="rect">
            <a:avLst/>
          </a:prstGeom>
          <a:noFill/>
          <a:extLst>
            <a:ext uri="{909E8E84-426E-40DD-AFC4-6F175D3DCCD1}">
              <a14:hiddenFill xmlns:a14="http://schemas.microsoft.com/office/drawing/2010/main" xmlns="">
                <a:solidFill>
                  <a:srgbClr val="FFFFFF"/>
                </a:solidFill>
              </a14:hiddenFill>
            </a:ext>
          </a:extLst>
        </p:spPr>
      </p:pic>
      <p:pic>
        <p:nvPicPr>
          <p:cNvPr id="3076" name="Picture 4" descr="Google Maps got a tiny new feature that might significantly improve  performance">
            <a:extLst>
              <a:ext uri="{FF2B5EF4-FFF2-40B4-BE49-F238E27FC236}">
                <a16:creationId xmlns:a16="http://schemas.microsoft.com/office/drawing/2014/main" xmlns="" id="{9E96B9B3-56BD-4309-B00E-55DDE2FDB0A9}"/>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5058560" y="3790251"/>
            <a:ext cx="7133440" cy="2862263"/>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Box 5"/>
          <p:cNvSpPr txBox="1"/>
          <p:nvPr/>
        </p:nvSpPr>
        <p:spPr>
          <a:xfrm>
            <a:off x="10401300" y="3438525"/>
            <a:ext cx="1647825" cy="253916"/>
          </a:xfrm>
          <a:prstGeom prst="rect">
            <a:avLst/>
          </a:prstGeom>
          <a:noFill/>
        </p:spPr>
        <p:txBody>
          <a:bodyPr wrap="square" rtlCol="0">
            <a:spAutoFit/>
          </a:bodyPr>
          <a:lstStyle/>
          <a:p>
            <a:r>
              <a:rPr lang="en-US" sz="1050" dirty="0" smtClean="0"/>
              <a:t>(Google,2021)</a:t>
            </a:r>
            <a:endParaRPr lang="en-US" sz="1050" dirty="0"/>
          </a:p>
        </p:txBody>
      </p:sp>
      <p:sp>
        <p:nvSpPr>
          <p:cNvPr id="7" name="TextBox 6"/>
          <p:cNvSpPr txBox="1"/>
          <p:nvPr/>
        </p:nvSpPr>
        <p:spPr>
          <a:xfrm>
            <a:off x="10677525" y="6604084"/>
            <a:ext cx="1514475" cy="253916"/>
          </a:xfrm>
          <a:prstGeom prst="rect">
            <a:avLst/>
          </a:prstGeom>
          <a:noFill/>
        </p:spPr>
        <p:txBody>
          <a:bodyPr wrap="square" rtlCol="0">
            <a:spAutoFit/>
          </a:bodyPr>
          <a:lstStyle/>
          <a:p>
            <a:r>
              <a:rPr lang="en-US" sz="1050" dirty="0" smtClean="0"/>
              <a:t>(Google,2021)</a:t>
            </a:r>
            <a:endParaRPr lang="en-US" sz="1050" dirty="0"/>
          </a:p>
        </p:txBody>
      </p:sp>
    </p:spTree>
    <p:extLst>
      <p:ext uri="{BB962C8B-B14F-4D97-AF65-F5344CB8AC3E}">
        <p14:creationId xmlns:p14="http://schemas.microsoft.com/office/powerpoint/2010/main" xmlns="" val="17833246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276728" y="333375"/>
            <a:ext cx="2076447" cy="584775"/>
          </a:xfrm>
          <a:prstGeom prst="rect">
            <a:avLst/>
          </a:prstGeom>
          <a:noFill/>
        </p:spPr>
        <p:txBody>
          <a:bodyPr wrap="square" rtlCol="0">
            <a:spAutoFit/>
          </a:bodyPr>
          <a:lstStyle/>
          <a:p>
            <a:r>
              <a:rPr lang="en-US" sz="3200" dirty="0" smtClean="0"/>
              <a:t>Conclusion </a:t>
            </a:r>
            <a:endParaRPr lang="en-US" sz="3200" dirty="0"/>
          </a:p>
        </p:txBody>
      </p:sp>
      <p:pic>
        <p:nvPicPr>
          <p:cNvPr id="34818" name="Picture 2" descr="See the source image"/>
          <p:cNvPicPr>
            <a:picLocks noChangeAspect="1" noChangeArrowheads="1"/>
          </p:cNvPicPr>
          <p:nvPr/>
        </p:nvPicPr>
        <p:blipFill>
          <a:blip r:embed="rId2"/>
          <a:srcRect/>
          <a:stretch>
            <a:fillRect/>
          </a:stretch>
        </p:blipFill>
        <p:spPr bwMode="auto">
          <a:xfrm>
            <a:off x="130176" y="3979333"/>
            <a:ext cx="2909357" cy="2679700"/>
          </a:xfrm>
          <a:prstGeom prst="rect">
            <a:avLst/>
          </a:prstGeom>
          <a:noFill/>
        </p:spPr>
      </p:pic>
      <p:pic>
        <p:nvPicPr>
          <p:cNvPr id="34820" name="Picture 4" descr="See the source image"/>
          <p:cNvPicPr>
            <a:picLocks noChangeAspect="1" noChangeArrowheads="1"/>
          </p:cNvPicPr>
          <p:nvPr/>
        </p:nvPicPr>
        <p:blipFill>
          <a:blip r:embed="rId3" cstate="print"/>
          <a:srcRect/>
          <a:stretch>
            <a:fillRect/>
          </a:stretch>
        </p:blipFill>
        <p:spPr bwMode="auto">
          <a:xfrm>
            <a:off x="3054351" y="3990975"/>
            <a:ext cx="2927350" cy="2638425"/>
          </a:xfrm>
          <a:prstGeom prst="rect">
            <a:avLst/>
          </a:prstGeom>
          <a:noFill/>
        </p:spPr>
      </p:pic>
      <p:pic>
        <p:nvPicPr>
          <p:cNvPr id="34822" name="Picture 6" descr="See the source image"/>
          <p:cNvPicPr>
            <a:picLocks noChangeAspect="1" noChangeArrowheads="1"/>
          </p:cNvPicPr>
          <p:nvPr/>
        </p:nvPicPr>
        <p:blipFill>
          <a:blip r:embed="rId4"/>
          <a:srcRect/>
          <a:stretch>
            <a:fillRect/>
          </a:stretch>
        </p:blipFill>
        <p:spPr bwMode="auto">
          <a:xfrm>
            <a:off x="5972175" y="4010025"/>
            <a:ext cx="3076575" cy="2647950"/>
          </a:xfrm>
          <a:prstGeom prst="rect">
            <a:avLst/>
          </a:prstGeom>
          <a:noFill/>
        </p:spPr>
      </p:pic>
      <p:pic>
        <p:nvPicPr>
          <p:cNvPr id="34824" name="Picture 8" descr="See the source image"/>
          <p:cNvPicPr>
            <a:picLocks noChangeAspect="1" noChangeArrowheads="1"/>
          </p:cNvPicPr>
          <p:nvPr/>
        </p:nvPicPr>
        <p:blipFill>
          <a:blip r:embed="rId5" cstate="print"/>
          <a:srcRect/>
          <a:stretch>
            <a:fillRect/>
          </a:stretch>
        </p:blipFill>
        <p:spPr bwMode="auto">
          <a:xfrm>
            <a:off x="9138708" y="4010025"/>
            <a:ext cx="3053292" cy="2647950"/>
          </a:xfrm>
          <a:prstGeom prst="rect">
            <a:avLst/>
          </a:prstGeom>
          <a:noFill/>
        </p:spPr>
      </p:pic>
      <p:sp>
        <p:nvSpPr>
          <p:cNvPr id="8" name="TextBox 7"/>
          <p:cNvSpPr txBox="1"/>
          <p:nvPr/>
        </p:nvSpPr>
        <p:spPr>
          <a:xfrm>
            <a:off x="127000" y="6604084"/>
            <a:ext cx="1303866" cy="253916"/>
          </a:xfrm>
          <a:prstGeom prst="rect">
            <a:avLst/>
          </a:prstGeom>
          <a:noFill/>
        </p:spPr>
        <p:txBody>
          <a:bodyPr wrap="square" rtlCol="0">
            <a:spAutoFit/>
          </a:bodyPr>
          <a:lstStyle/>
          <a:p>
            <a:r>
              <a:rPr lang="en-US" sz="1050" dirty="0" smtClean="0"/>
              <a:t>(Google,2021)</a:t>
            </a:r>
            <a:endParaRPr lang="en-US" sz="1050" dirty="0"/>
          </a:p>
        </p:txBody>
      </p:sp>
      <p:sp>
        <p:nvSpPr>
          <p:cNvPr id="9" name="TextBox 8"/>
          <p:cNvSpPr txBox="1"/>
          <p:nvPr/>
        </p:nvSpPr>
        <p:spPr>
          <a:xfrm>
            <a:off x="3064934" y="6604084"/>
            <a:ext cx="1397000" cy="253916"/>
          </a:xfrm>
          <a:prstGeom prst="rect">
            <a:avLst/>
          </a:prstGeom>
          <a:noFill/>
        </p:spPr>
        <p:txBody>
          <a:bodyPr wrap="square" rtlCol="0">
            <a:spAutoFit/>
          </a:bodyPr>
          <a:lstStyle/>
          <a:p>
            <a:r>
              <a:rPr lang="en-US" sz="1050" dirty="0" smtClean="0"/>
              <a:t>(Google,2021)</a:t>
            </a:r>
            <a:endParaRPr lang="en-US" sz="1050" dirty="0"/>
          </a:p>
        </p:txBody>
      </p:sp>
      <p:sp>
        <p:nvSpPr>
          <p:cNvPr id="10" name="TextBox 9"/>
          <p:cNvSpPr txBox="1"/>
          <p:nvPr/>
        </p:nvSpPr>
        <p:spPr>
          <a:xfrm>
            <a:off x="6053666" y="6604084"/>
            <a:ext cx="1447800" cy="253916"/>
          </a:xfrm>
          <a:prstGeom prst="rect">
            <a:avLst/>
          </a:prstGeom>
          <a:noFill/>
        </p:spPr>
        <p:txBody>
          <a:bodyPr wrap="square" rtlCol="0">
            <a:spAutoFit/>
          </a:bodyPr>
          <a:lstStyle/>
          <a:p>
            <a:r>
              <a:rPr lang="en-US" sz="1050" dirty="0" smtClean="0"/>
              <a:t>(Google,2021)</a:t>
            </a:r>
            <a:endParaRPr lang="en-US" sz="1050" dirty="0"/>
          </a:p>
        </p:txBody>
      </p:sp>
      <p:sp>
        <p:nvSpPr>
          <p:cNvPr id="11" name="TextBox 10"/>
          <p:cNvSpPr txBox="1"/>
          <p:nvPr/>
        </p:nvSpPr>
        <p:spPr>
          <a:xfrm>
            <a:off x="9118601" y="6604084"/>
            <a:ext cx="1574800" cy="253916"/>
          </a:xfrm>
          <a:prstGeom prst="rect">
            <a:avLst/>
          </a:prstGeom>
          <a:noFill/>
        </p:spPr>
        <p:txBody>
          <a:bodyPr wrap="square" rtlCol="0">
            <a:spAutoFit/>
          </a:bodyPr>
          <a:lstStyle/>
          <a:p>
            <a:r>
              <a:rPr lang="en-US" sz="1050" dirty="0" smtClean="0"/>
              <a:t>(Google,2021)</a:t>
            </a:r>
            <a:endParaRPr lang="en-US" sz="1050" dirty="0"/>
          </a:p>
        </p:txBody>
      </p:sp>
      <p:sp>
        <p:nvSpPr>
          <p:cNvPr id="12" name="Rectangle 11"/>
          <p:cNvSpPr/>
          <p:nvPr/>
        </p:nvSpPr>
        <p:spPr>
          <a:xfrm>
            <a:off x="142875" y="1928334"/>
            <a:ext cx="10125076" cy="1815882"/>
          </a:xfrm>
          <a:prstGeom prst="rect">
            <a:avLst/>
          </a:prstGeom>
        </p:spPr>
        <p:txBody>
          <a:bodyPr wrap="square">
            <a:spAutoFit/>
          </a:bodyPr>
          <a:lstStyle/>
          <a:p>
            <a:r>
              <a:rPr lang="en-US" sz="2800" dirty="0" smtClean="0"/>
              <a:t>As a result, all the discussed changes in Google Maps as desktop and laptop applications, as well as a mobile application, prove that the product has been continuously improved. The key aspect is to make the web map easy to use through non-invasive enhancements.</a:t>
            </a:r>
            <a:r>
              <a:rPr lang="en-US" dirty="0" smtClean="0"/>
              <a:t> </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0213" y="4764384"/>
            <a:ext cx="8429684" cy="1077218"/>
          </a:xfrm>
          <a:prstGeom prst="rect">
            <a:avLst/>
          </a:prstGeom>
          <a:noFill/>
        </p:spPr>
        <p:txBody>
          <a:bodyPr wrap="square" rtlCol="0">
            <a:spAutoFit/>
          </a:bodyPr>
          <a:lstStyle/>
          <a:p>
            <a:r>
              <a:rPr lang="en-US" sz="1600" dirty="0"/>
              <a:t>Richard C. Daniels and Robert H. Huxford.,2001</a:t>
            </a:r>
            <a:r>
              <a:rPr lang="en-US" sz="1600" i="1" dirty="0">
                <a:latin typeface="Bahnschrift SemiBold" pitchFamily="34" charset="0"/>
              </a:rPr>
              <a:t>. Using Global Positioning System(GPS):How it Works,Limitesion ,and Some Guidelines for Operatin </a:t>
            </a:r>
            <a:r>
              <a:rPr lang="en-US" sz="1600" dirty="0"/>
              <a:t>:Washington Departament of Ecology Shorelands &amp;Eviromental Assistance </a:t>
            </a:r>
            <a:r>
              <a:rPr lang="en-US" sz="1600" dirty="0" smtClean="0"/>
              <a:t>Program  [Online] Available at: </a:t>
            </a:r>
            <a:r>
              <a:rPr lang="en-US" sz="1600" dirty="0" smtClean="0">
                <a:hlinkClick r:id="rId2"/>
              </a:rPr>
              <a:t>0006015.pdf (wa.gov) – Bing</a:t>
            </a:r>
            <a:r>
              <a:rPr lang="en-US" sz="1600" dirty="0" smtClean="0"/>
              <a:t> (Accessed:29</a:t>
            </a:r>
            <a:r>
              <a:rPr lang="en-US" sz="1600" baseline="30000" dirty="0" smtClean="0"/>
              <a:t>th</a:t>
            </a:r>
            <a:r>
              <a:rPr lang="en-US" sz="1600" dirty="0" smtClean="0"/>
              <a:t> November, 2021)</a:t>
            </a:r>
            <a:endParaRPr lang="en-US" sz="1600" dirty="0"/>
          </a:p>
        </p:txBody>
      </p:sp>
      <p:sp>
        <p:nvSpPr>
          <p:cNvPr id="6" name="TextBox 5"/>
          <p:cNvSpPr txBox="1"/>
          <p:nvPr/>
        </p:nvSpPr>
        <p:spPr>
          <a:xfrm>
            <a:off x="1881158" y="1500174"/>
            <a:ext cx="8215370" cy="369332"/>
          </a:xfrm>
          <a:prstGeom prst="rect">
            <a:avLst/>
          </a:prstGeom>
          <a:noFill/>
        </p:spPr>
        <p:txBody>
          <a:bodyPr wrap="square" rtlCol="0">
            <a:spAutoFit/>
          </a:bodyPr>
          <a:lstStyle/>
          <a:p>
            <a:endParaRPr lang="en-US" dirty="0"/>
          </a:p>
        </p:txBody>
      </p:sp>
      <p:sp>
        <p:nvSpPr>
          <p:cNvPr id="4" name="TextBox 3"/>
          <p:cNvSpPr txBox="1"/>
          <p:nvPr/>
        </p:nvSpPr>
        <p:spPr>
          <a:xfrm>
            <a:off x="151638" y="5819190"/>
            <a:ext cx="7572428" cy="830997"/>
          </a:xfrm>
          <a:prstGeom prst="rect">
            <a:avLst/>
          </a:prstGeom>
          <a:noFill/>
        </p:spPr>
        <p:txBody>
          <a:bodyPr wrap="square" rtlCol="0">
            <a:spAutoFit/>
          </a:bodyPr>
          <a:lstStyle/>
          <a:p>
            <a:r>
              <a:rPr lang="en-US" sz="1600" dirty="0"/>
              <a:t> Doberstein D.,2010,2011. </a:t>
            </a:r>
            <a:r>
              <a:rPr lang="en-US" sz="1600" i="1" dirty="0"/>
              <a:t>GPS Fundamentals a Hardware Approach</a:t>
            </a:r>
            <a:r>
              <a:rPr lang="en-US" sz="1600" dirty="0"/>
              <a:t>.: DKD Instruments &amp; Independent Publisher </a:t>
            </a:r>
            <a:r>
              <a:rPr lang="en-US" sz="1600" dirty="0" smtClean="0"/>
              <a:t>Services.[Online] Available at :</a:t>
            </a:r>
            <a:r>
              <a:rPr lang="en-US" sz="1600" dirty="0" smtClean="0">
                <a:hlinkClick r:id="rId3"/>
              </a:rPr>
              <a:t> </a:t>
            </a:r>
            <a:r>
              <a:rPr lang="en-US" sz="1600" dirty="0">
                <a:hlinkClick r:id="rId3"/>
              </a:rPr>
              <a:t>GPSFundBook_I_2011.cdr (sparkfun.com</a:t>
            </a:r>
            <a:r>
              <a:rPr lang="en-US" sz="1600" dirty="0" smtClean="0">
                <a:hlinkClick r:id="rId3"/>
              </a:rPr>
              <a:t>)</a:t>
            </a:r>
            <a:r>
              <a:rPr lang="en-US" sz="1600" dirty="0" smtClean="0"/>
              <a:t>(Accessesd:29</a:t>
            </a:r>
            <a:r>
              <a:rPr lang="en-US" sz="1600" baseline="30000" dirty="0" smtClean="0"/>
              <a:t>th</a:t>
            </a:r>
            <a:r>
              <a:rPr lang="en-US" sz="1600" dirty="0" smtClean="0"/>
              <a:t> November, 2021)</a:t>
            </a:r>
            <a:endParaRPr lang="en-US" sz="1600" dirty="0"/>
          </a:p>
        </p:txBody>
      </p:sp>
      <p:sp>
        <p:nvSpPr>
          <p:cNvPr id="7" name="Rectangle 6"/>
          <p:cNvSpPr/>
          <p:nvPr/>
        </p:nvSpPr>
        <p:spPr>
          <a:xfrm>
            <a:off x="182880" y="1078081"/>
            <a:ext cx="10707624" cy="2554545"/>
          </a:xfrm>
          <a:prstGeom prst="rect">
            <a:avLst/>
          </a:prstGeom>
        </p:spPr>
        <p:txBody>
          <a:bodyPr wrap="square">
            <a:spAutoFit/>
          </a:bodyPr>
          <a:lstStyle/>
          <a:p>
            <a:r>
              <a:rPr lang="en-GB" sz="1600" dirty="0" smtClean="0"/>
              <a:t>Leick, A. (2004). </a:t>
            </a:r>
            <a:r>
              <a:rPr lang="en-GB" sz="1600" i="1" dirty="0" smtClean="0"/>
              <a:t>GPS satellite surveying</a:t>
            </a:r>
            <a:r>
              <a:rPr lang="en-GB" sz="1600" dirty="0" smtClean="0"/>
              <a:t>. Hoboken, NJ: [Online]Available at: Wiley.</a:t>
            </a:r>
            <a:r>
              <a:rPr lang="en-US" sz="1600" dirty="0" smtClean="0"/>
              <a:t>https://www.nasa.gov/directorates/heo/scan/communications/policy/GPS_History.html  (Accessed:28/11/2021)</a:t>
            </a:r>
          </a:p>
          <a:p>
            <a:endParaRPr lang="en-US" sz="1600" dirty="0" smtClean="0"/>
          </a:p>
          <a:p>
            <a:pPr marL="171450" indent="-171450">
              <a:buFont typeface="Wingdings" pitchFamily="2" charset="2"/>
              <a:buChar char="§"/>
            </a:pPr>
            <a:r>
              <a:rPr lang="en-US" sz="1600" dirty="0" smtClean="0"/>
              <a:t>Laura Schneider:[Online] Available at : </a:t>
            </a:r>
            <a:r>
              <a:rPr lang="en-US" sz="1600" dirty="0" smtClean="0">
                <a:hlinkClick r:id="rId4"/>
              </a:rPr>
              <a:t>https://www.thebalancecareers.com/google-overview-company-culture-and-history-2071320</a:t>
            </a:r>
            <a:r>
              <a:rPr lang="en-US" sz="1600" dirty="0" smtClean="0"/>
              <a:t>:( Accessed: 28/11/2021)</a:t>
            </a:r>
          </a:p>
          <a:p>
            <a:pPr marL="171450" indent="-171450">
              <a:buFont typeface="Wingdings" pitchFamily="2" charset="2"/>
              <a:buChar char="§"/>
            </a:pPr>
            <a:endParaRPr lang="en-US" sz="1600" dirty="0" smtClean="0"/>
          </a:p>
          <a:p>
            <a:r>
              <a:rPr lang="en-US" sz="1600" dirty="0" smtClean="0"/>
              <a:t>Alex Castro: Available at: </a:t>
            </a:r>
            <a:r>
              <a:rPr lang="en-US" sz="1600" dirty="0" smtClean="0">
                <a:hlinkClick r:id="rId5"/>
              </a:rPr>
              <a:t>https://www.theverge.com/2018/9/5/17823490/google-20th-birthday-anniversary-history-milestones</a:t>
            </a:r>
            <a:endParaRPr lang="en-US" sz="1600" dirty="0" smtClean="0"/>
          </a:p>
          <a:p>
            <a:r>
              <a:rPr lang="en-US" sz="1600" dirty="0" smtClean="0"/>
              <a:t>(Accessed:28/12/2021)</a:t>
            </a:r>
          </a:p>
          <a:p>
            <a:r>
              <a:rPr lang="en-US" sz="1600" dirty="0" smtClean="0"/>
              <a:t>Google blog: Available at: /https://blog.google/products/maps/look-back-15-years-mapping-world/[Online] (Accessed:28/11/2021)</a:t>
            </a:r>
            <a:endParaRPr lang="en-US" sz="1600" dirty="0"/>
          </a:p>
        </p:txBody>
      </p:sp>
      <p:sp>
        <p:nvSpPr>
          <p:cNvPr id="8" name="Rectangle 7"/>
          <p:cNvSpPr/>
          <p:nvPr/>
        </p:nvSpPr>
        <p:spPr>
          <a:xfrm>
            <a:off x="165735" y="3547021"/>
            <a:ext cx="11152632" cy="830997"/>
          </a:xfrm>
          <a:prstGeom prst="rect">
            <a:avLst/>
          </a:prstGeom>
        </p:spPr>
        <p:txBody>
          <a:bodyPr wrap="square">
            <a:spAutoFit/>
          </a:bodyPr>
          <a:lstStyle/>
          <a:p>
            <a:r>
              <a:rPr lang="en-US" sz="1600" dirty="0" smtClean="0"/>
              <a:t>Cann,K (2020) ‘99 Problems for Google Maps.’ </a:t>
            </a:r>
            <a:r>
              <a:rPr lang="en-US" sz="1600" i="1" dirty="0" smtClean="0"/>
              <a:t>Ethical Geo</a:t>
            </a:r>
            <a:r>
              <a:rPr lang="en-US" sz="1600" dirty="0" smtClean="0"/>
              <a:t>.</a:t>
            </a:r>
          </a:p>
          <a:p>
            <a:r>
              <a:rPr lang="en-US" sz="1600" dirty="0" smtClean="0"/>
              <a:t>Reneescharze (2004) ‘The ethics of Google Maps and Google Earth’.</a:t>
            </a:r>
          </a:p>
          <a:p>
            <a:r>
              <a:rPr lang="en-US" sz="1600" i="1" dirty="0" smtClean="0"/>
              <a:t>World Press. - :(Accessed :28/11/2021)</a:t>
            </a:r>
            <a:endParaRPr lang="en-US" sz="1600" dirty="0"/>
          </a:p>
        </p:txBody>
      </p:sp>
      <p:sp>
        <p:nvSpPr>
          <p:cNvPr id="9" name="TextBox 8"/>
          <p:cNvSpPr txBox="1"/>
          <p:nvPr/>
        </p:nvSpPr>
        <p:spPr>
          <a:xfrm>
            <a:off x="4764024" y="365760"/>
            <a:ext cx="5038344" cy="461665"/>
          </a:xfrm>
          <a:prstGeom prst="rect">
            <a:avLst/>
          </a:prstGeom>
          <a:noFill/>
        </p:spPr>
        <p:txBody>
          <a:bodyPr wrap="square" rtlCol="0">
            <a:spAutoFit/>
          </a:bodyPr>
          <a:lstStyle/>
          <a:p>
            <a:r>
              <a:rPr lang="en-US" sz="2400" dirty="0" smtClean="0"/>
              <a:t>Reference </a:t>
            </a:r>
            <a:endParaRPr lang="en-US" sz="2400" dirty="0"/>
          </a:p>
        </p:txBody>
      </p:sp>
      <p:sp>
        <p:nvSpPr>
          <p:cNvPr id="10" name="TextBox 9"/>
          <p:cNvSpPr txBox="1"/>
          <p:nvPr/>
        </p:nvSpPr>
        <p:spPr>
          <a:xfrm>
            <a:off x="219075" y="4345306"/>
            <a:ext cx="4629150" cy="400110"/>
          </a:xfrm>
          <a:prstGeom prst="rect">
            <a:avLst/>
          </a:prstGeom>
          <a:noFill/>
        </p:spPr>
        <p:txBody>
          <a:bodyPr wrap="square" rtlCol="0">
            <a:spAutoFit/>
          </a:bodyPr>
          <a:lstStyle/>
          <a:p>
            <a:r>
              <a:rPr lang="en-US" sz="2000" dirty="0" smtClean="0"/>
              <a:t>Insight of modern technologies</a:t>
            </a:r>
            <a:r>
              <a:rPr lang="en-US" dirty="0" smtClean="0"/>
              <a:t>.</a:t>
            </a:r>
            <a:endParaRPr lang="en-US" dirty="0"/>
          </a:p>
        </p:txBody>
      </p:sp>
    </p:spTree>
    <p:extLst>
      <p:ext uri="{BB962C8B-B14F-4D97-AF65-F5344CB8AC3E}">
        <p14:creationId xmlns="" xmlns:p14="http://schemas.microsoft.com/office/powerpoint/2010/main" val="32776057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DB745F6-8F8F-4E40-89C7-4AAE05E18AA3}" type="slidenum">
              <a:rPr lang="en-GB" smtClean="0"/>
              <a:pPr/>
              <a:t>21</a:t>
            </a:fld>
            <a:endParaRPr lang="en-GB" dirty="0"/>
          </a:p>
        </p:txBody>
      </p:sp>
      <p:sp>
        <p:nvSpPr>
          <p:cNvPr id="3" name="Rectangle 2"/>
          <p:cNvSpPr/>
          <p:nvPr/>
        </p:nvSpPr>
        <p:spPr>
          <a:xfrm>
            <a:off x="323088" y="937504"/>
            <a:ext cx="11868912" cy="1754326"/>
          </a:xfrm>
          <a:prstGeom prst="rect">
            <a:avLst/>
          </a:prstGeom>
        </p:spPr>
        <p:txBody>
          <a:bodyPr wrap="square">
            <a:spAutoFit/>
          </a:bodyPr>
          <a:lstStyle/>
          <a:p>
            <a:pPr marL="171450" indent="-171450">
              <a:buFont typeface="Wingdings" pitchFamily="2" charset="2"/>
              <a:buChar char="§"/>
            </a:pPr>
            <a:r>
              <a:rPr lang="ro-RO" dirty="0" smtClean="0">
                <a:hlinkClick r:id="rId2"/>
              </a:rPr>
              <a:t>https://evolve-systems.com</a:t>
            </a:r>
            <a:r>
              <a:rPr lang="en-US" dirty="0" smtClean="0"/>
              <a:t> (2021). Why is Google Maps important for businesses? [Online] Available at: </a:t>
            </a:r>
            <a:r>
              <a:rPr lang="en-US" dirty="0" smtClean="0">
                <a:hlinkClick r:id="rId3"/>
              </a:rPr>
              <a:t>https://evolve-systems.com/how-google-maps-can-benefit-your-business/</a:t>
            </a:r>
            <a:r>
              <a:rPr lang="en-US" dirty="0" smtClean="0"/>
              <a:t> . (Accessed:  02.12.2021)</a:t>
            </a:r>
          </a:p>
          <a:p>
            <a:pPr marL="171450" indent="-171450">
              <a:buFont typeface="Wingdings" pitchFamily="2" charset="2"/>
              <a:buChar char="§"/>
            </a:pPr>
            <a:r>
              <a:rPr lang="en-US" dirty="0" smtClean="0">
                <a:hlinkClick r:id="rId4"/>
              </a:rPr>
              <a:t>https://www.techwalla.com</a:t>
            </a:r>
            <a:r>
              <a:rPr lang="en-US" dirty="0" smtClean="0"/>
              <a:t> (2021). Disadvantages &amp; Advantages of Using the Google Maps. [Online]Available at: </a:t>
            </a:r>
            <a:r>
              <a:rPr lang="en-US" dirty="0" smtClean="0">
                <a:hlinkClick r:id="rId5"/>
              </a:rPr>
              <a:t>https://www.techwalla.com/articles/disadvantages-advantages-of-using-the-google-maps-website</a:t>
            </a:r>
            <a:r>
              <a:rPr lang="en-US" dirty="0" smtClean="0"/>
              <a:t>. (Accessed: 02.12.2021)</a:t>
            </a:r>
          </a:p>
          <a:p>
            <a:pPr marL="171450" indent="-171450">
              <a:buFont typeface="Wingdings" pitchFamily="2" charset="2"/>
              <a:buChar char="§"/>
            </a:pPr>
            <a:r>
              <a:rPr lang="en-US" dirty="0" smtClean="0">
                <a:hlinkClick r:id="rId6"/>
              </a:rPr>
              <a:t>https://www.quora.com</a:t>
            </a:r>
            <a:r>
              <a:rPr lang="en-US" dirty="0" smtClean="0"/>
              <a:t> (2021). What are the advantages of Google Maps? . [Online]Available at: </a:t>
            </a:r>
            <a:r>
              <a:rPr lang="en-US" dirty="0" smtClean="0">
                <a:hlinkClick r:id="rId7"/>
              </a:rPr>
              <a:t>https://www.quora.com/What-are-the-advantages-of-Google-Maps</a:t>
            </a:r>
            <a:r>
              <a:rPr lang="en-US" dirty="0" smtClean="0"/>
              <a:t> (Accessed: 02.12.2021)</a:t>
            </a:r>
            <a:endParaRPr lang="en-US" dirty="0"/>
          </a:p>
        </p:txBody>
      </p:sp>
      <p:sp>
        <p:nvSpPr>
          <p:cNvPr id="4" name="TextBox 3"/>
          <p:cNvSpPr txBox="1"/>
          <p:nvPr/>
        </p:nvSpPr>
        <p:spPr>
          <a:xfrm>
            <a:off x="419100" y="3076575"/>
            <a:ext cx="7972425" cy="369332"/>
          </a:xfrm>
          <a:prstGeom prst="rect">
            <a:avLst/>
          </a:prstGeom>
          <a:noFill/>
        </p:spPr>
        <p:txBody>
          <a:bodyPr wrap="square" rtlCol="0">
            <a:spAutoFit/>
          </a:bodyPr>
          <a:lstStyle/>
          <a:p>
            <a:r>
              <a:rPr lang="en-US" dirty="0" smtClean="0">
                <a:hlinkClick r:id="rId8"/>
              </a:rPr>
              <a:t>Google(28/11/2021</a:t>
            </a:r>
            <a:r>
              <a:rPr lang="en-US" dirty="0" smtClean="0">
                <a:hlinkClick r:id="rId8"/>
              </a:rPr>
              <a:t>) GPS Satellite - Bing images</a:t>
            </a:r>
            <a:endParaRPr lang="en-US" dirty="0"/>
          </a:p>
        </p:txBody>
      </p:sp>
      <p:sp>
        <p:nvSpPr>
          <p:cNvPr id="5" name="TextBox 4"/>
          <p:cNvSpPr txBox="1"/>
          <p:nvPr/>
        </p:nvSpPr>
        <p:spPr>
          <a:xfrm>
            <a:off x="419100" y="2714625"/>
            <a:ext cx="4457700" cy="369332"/>
          </a:xfrm>
          <a:prstGeom prst="rect">
            <a:avLst/>
          </a:prstGeom>
          <a:noFill/>
        </p:spPr>
        <p:txBody>
          <a:bodyPr wrap="square" rtlCol="0">
            <a:spAutoFit/>
          </a:bodyPr>
          <a:lstStyle/>
          <a:p>
            <a:r>
              <a:rPr lang="en-US" dirty="0" smtClean="0"/>
              <a:t>Images </a:t>
            </a:r>
            <a:endParaRPr lang="en-US" dirty="0"/>
          </a:p>
        </p:txBody>
      </p:sp>
      <p:sp>
        <p:nvSpPr>
          <p:cNvPr id="6" name="TextBox 5"/>
          <p:cNvSpPr txBox="1"/>
          <p:nvPr/>
        </p:nvSpPr>
        <p:spPr>
          <a:xfrm flipH="1">
            <a:off x="388619" y="3429000"/>
            <a:ext cx="4240531" cy="646331"/>
          </a:xfrm>
          <a:prstGeom prst="rect">
            <a:avLst/>
          </a:prstGeom>
          <a:noFill/>
        </p:spPr>
        <p:txBody>
          <a:bodyPr wrap="square" rtlCol="0">
            <a:spAutoFit/>
          </a:bodyPr>
          <a:lstStyle/>
          <a:p>
            <a:r>
              <a:rPr lang="en-US" dirty="0" smtClean="0">
                <a:hlinkClick r:id="rId9"/>
              </a:rPr>
              <a:t>Google </a:t>
            </a:r>
            <a:r>
              <a:rPr lang="en-US" dirty="0" smtClean="0">
                <a:hlinkClick r:id="rId9"/>
              </a:rPr>
              <a:t>(</a:t>
            </a:r>
            <a:r>
              <a:rPr lang="en-US" dirty="0" smtClean="0">
                <a:hlinkClick r:id="rId9"/>
              </a:rPr>
              <a:t>29/11</a:t>
            </a:r>
            <a:r>
              <a:rPr lang="en-US" dirty="0" smtClean="0">
                <a:hlinkClick r:id="rId9"/>
              </a:rPr>
              <a:t>/2021)GPS </a:t>
            </a:r>
            <a:r>
              <a:rPr lang="en-US" dirty="0" smtClean="0">
                <a:hlinkClick r:id="rId9"/>
              </a:rPr>
              <a:t>Satellite - Bing images</a:t>
            </a:r>
            <a:endParaRPr lang="en-US" dirty="0"/>
          </a:p>
        </p:txBody>
      </p:sp>
      <p:sp>
        <p:nvSpPr>
          <p:cNvPr id="8" name="TextBox 7"/>
          <p:cNvSpPr txBox="1"/>
          <p:nvPr/>
        </p:nvSpPr>
        <p:spPr>
          <a:xfrm>
            <a:off x="400050" y="485775"/>
            <a:ext cx="6581775" cy="369332"/>
          </a:xfrm>
          <a:prstGeom prst="rect">
            <a:avLst/>
          </a:prstGeom>
          <a:noFill/>
        </p:spPr>
        <p:txBody>
          <a:bodyPr wrap="square" rtlCol="0">
            <a:spAutoFit/>
          </a:bodyPr>
          <a:lstStyle/>
          <a:p>
            <a:r>
              <a:rPr lang="en-US" dirty="0" smtClean="0"/>
              <a:t>Impact of modern technology </a:t>
            </a:r>
            <a:endParaRPr lang="en-US" dirty="0"/>
          </a:p>
        </p:txBody>
      </p:sp>
      <p:sp>
        <p:nvSpPr>
          <p:cNvPr id="9" name="TextBox 8"/>
          <p:cNvSpPr txBox="1"/>
          <p:nvPr/>
        </p:nvSpPr>
        <p:spPr>
          <a:xfrm>
            <a:off x="361950" y="4038600"/>
            <a:ext cx="4886325" cy="369332"/>
          </a:xfrm>
          <a:prstGeom prst="rect">
            <a:avLst/>
          </a:prstGeom>
          <a:noFill/>
        </p:spPr>
        <p:txBody>
          <a:bodyPr wrap="square" rtlCol="0">
            <a:spAutoFit/>
          </a:bodyPr>
          <a:lstStyle/>
          <a:p>
            <a:r>
              <a:rPr lang="en-US" dirty="0" smtClean="0">
                <a:hlinkClick r:id="rId9"/>
              </a:rPr>
              <a:t>Google(28/11/2021)GPS </a:t>
            </a:r>
            <a:r>
              <a:rPr lang="en-US" dirty="0" smtClean="0">
                <a:hlinkClick r:id="rId9"/>
              </a:rPr>
              <a:t>Satellite - Bing images</a:t>
            </a:r>
            <a:endParaRPr lang="en-US" dirty="0"/>
          </a:p>
        </p:txBody>
      </p:sp>
      <p:sp>
        <p:nvSpPr>
          <p:cNvPr id="10" name="TextBox 9"/>
          <p:cNvSpPr txBox="1"/>
          <p:nvPr/>
        </p:nvSpPr>
        <p:spPr>
          <a:xfrm>
            <a:off x="390525" y="4391025"/>
            <a:ext cx="4324350" cy="646331"/>
          </a:xfrm>
          <a:prstGeom prst="rect">
            <a:avLst/>
          </a:prstGeom>
          <a:noFill/>
        </p:spPr>
        <p:txBody>
          <a:bodyPr wrap="square" rtlCol="0">
            <a:spAutoFit/>
          </a:bodyPr>
          <a:lstStyle/>
          <a:p>
            <a:r>
              <a:rPr lang="en-US" dirty="0" smtClean="0">
                <a:hlinkClick r:id="rId10"/>
              </a:rPr>
              <a:t>Google (28/11/2021)map </a:t>
            </a:r>
            <a:r>
              <a:rPr lang="en-US" dirty="0" smtClean="0">
                <a:hlinkClick r:id="rId10"/>
              </a:rPr>
              <a:t>picture - Bing images</a:t>
            </a:r>
            <a:endParaRPr lang="en-US" dirty="0"/>
          </a:p>
        </p:txBody>
      </p:sp>
      <p:sp>
        <p:nvSpPr>
          <p:cNvPr id="12" name="TextBox 11"/>
          <p:cNvSpPr txBox="1"/>
          <p:nvPr/>
        </p:nvSpPr>
        <p:spPr>
          <a:xfrm>
            <a:off x="428625" y="5029200"/>
            <a:ext cx="10810875" cy="646331"/>
          </a:xfrm>
          <a:prstGeom prst="rect">
            <a:avLst/>
          </a:prstGeom>
          <a:noFill/>
        </p:spPr>
        <p:txBody>
          <a:bodyPr wrap="square" rtlCol="0">
            <a:spAutoFit/>
          </a:bodyPr>
          <a:lstStyle/>
          <a:p>
            <a:r>
              <a:rPr lang="en-US" dirty="0" smtClean="0"/>
              <a:t>Brisaboa, N.R., Farina, A., Luaces, M.R., Parama, J.R., Penabad, M.R., Places, A.S., &amp; Viqueira, J.R. (2003</a:t>
            </a:r>
            <a:r>
              <a:rPr lang="en-US" i="1" dirty="0" smtClean="0"/>
              <a:t>). Using geographical information systems to browse touristic information. Information Technology and Tourism</a:t>
            </a:r>
            <a:r>
              <a:rPr lang="en-US" dirty="0" smtClean="0"/>
              <a:t>, 6, 31-46. </a:t>
            </a:r>
            <a:endParaRPr lang="en-US" dirty="0"/>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1248</TotalTime>
  <Words>1048</Words>
  <Application>Microsoft Macintosh PowerPoint</Application>
  <PresentationFormat>Custom</PresentationFormat>
  <Paragraphs>134</Paragraphs>
  <Slides>21</Slides>
  <Notes>1</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       Digital Skills and Research Methods                                      (BMSW4003_LON)</vt:lpstr>
      <vt:lpstr>Slide 2</vt:lpstr>
      <vt:lpstr>Slide 3</vt:lpstr>
      <vt:lpstr>Introduction of Global Positioning System (GPS) used by  Google Maps</vt:lpstr>
      <vt:lpstr>Background and history of Google company</vt:lpstr>
      <vt:lpstr>Slide 6</vt:lpstr>
      <vt:lpstr>Slide 7</vt:lpstr>
      <vt:lpstr>Slide 8</vt:lpstr>
      <vt:lpstr>Slide 9</vt:lpstr>
      <vt:lpstr>Slide 10</vt:lpstr>
      <vt:lpstr>Slide 11</vt:lpstr>
      <vt:lpstr>Slide 12</vt:lpstr>
      <vt:lpstr>Slide 13</vt:lpstr>
      <vt:lpstr>Google maps – Positive aspects</vt:lpstr>
      <vt:lpstr>Google maps – Negative aspects</vt:lpstr>
      <vt:lpstr>Slide 16</vt:lpstr>
      <vt:lpstr>Slide 17</vt:lpstr>
      <vt:lpstr>Slide 18</vt:lpstr>
      <vt:lpstr>Slide 19</vt:lpstr>
      <vt:lpstr>Slide 20</vt:lpstr>
      <vt:lpstr>Slide 21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Leonard Hondor (2115347)</dc:creator>
  <cp:lastModifiedBy>MyPc</cp:lastModifiedBy>
  <cp:revision>60</cp:revision>
  <dcterms:created xsi:type="dcterms:W3CDTF">2021-11-27T12:46:29Z</dcterms:created>
  <dcterms:modified xsi:type="dcterms:W3CDTF">2021-12-14T18:06:23Z</dcterms:modified>
</cp:coreProperties>
</file>