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AE7319-ACBD-399B-2C1D-8690376BAAFF}" v="865" dt="2026-06-10T15:47:44.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7" d="100"/>
          <a:sy n="47" d="100"/>
        </p:scale>
        <p:origin x="66" y="1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oiz" userId="162dee13-c270-432f-b917-0d5c2f8ed1bc" providerId="ADAL" clId="{D34C9A1B-DED0-4DBC-B1A7-F00177F19C01}"/>
    <pc:docChg chg="modSld">
      <pc:chgData name="Mohammed Moiz" userId="162dee13-c270-432f-b917-0d5c2f8ed1bc" providerId="ADAL" clId="{D34C9A1B-DED0-4DBC-B1A7-F00177F19C01}" dt="2026-05-20T15:04:45.808" v="453" actId="20577"/>
      <pc:docMkLst>
        <pc:docMk/>
      </pc:docMkLst>
      <pc:sldChg chg="modSp">
        <pc:chgData name="Mohammed Moiz" userId="162dee13-c270-432f-b917-0d5c2f8ed1bc" providerId="ADAL" clId="{D34C9A1B-DED0-4DBC-B1A7-F00177F19C01}" dt="2026-05-20T14:43:21.784" v="0"/>
        <pc:sldMkLst>
          <pc:docMk/>
          <pc:sldMk cId="3258301802" sldId="266"/>
        </pc:sldMkLst>
        <pc:spChg chg="mod">
          <ac:chgData name="Mohammed Moiz" userId="162dee13-c270-432f-b917-0d5c2f8ed1bc" providerId="ADAL" clId="{D34C9A1B-DED0-4DBC-B1A7-F00177F19C01}" dt="2026-05-20T14:43:21.784" v="0"/>
          <ac:spMkLst>
            <pc:docMk/>
            <pc:sldMk cId="3258301802" sldId="266"/>
            <ac:spMk id="2" creationId="{68A8AF1C-86E0-7043-44A2-DA950ED42D52}"/>
          </ac:spMkLst>
        </pc:spChg>
      </pc:sldChg>
      <pc:sldChg chg="modSp mod">
        <pc:chgData name="Mohammed Moiz" userId="162dee13-c270-432f-b917-0d5c2f8ed1bc" providerId="ADAL" clId="{D34C9A1B-DED0-4DBC-B1A7-F00177F19C01}" dt="2026-05-20T14:43:57.834" v="40" actId="20577"/>
        <pc:sldMkLst>
          <pc:docMk/>
          <pc:sldMk cId="702059637" sldId="270"/>
        </pc:sldMkLst>
        <pc:spChg chg="mod">
          <ac:chgData name="Mohammed Moiz" userId="162dee13-c270-432f-b917-0d5c2f8ed1bc" providerId="ADAL" clId="{D34C9A1B-DED0-4DBC-B1A7-F00177F19C01}" dt="2026-05-20T14:43:57.834" v="40" actId="20577"/>
          <ac:spMkLst>
            <pc:docMk/>
            <pc:sldMk cId="702059637" sldId="270"/>
            <ac:spMk id="4" creationId="{0275301B-F9FE-639C-99FA-5A78A9B0F8AC}"/>
          </ac:spMkLst>
        </pc:spChg>
      </pc:sldChg>
      <pc:sldChg chg="addSp delSp modSp mod modAnim">
        <pc:chgData name="Mohammed Moiz" userId="162dee13-c270-432f-b917-0d5c2f8ed1bc" providerId="ADAL" clId="{D34C9A1B-DED0-4DBC-B1A7-F00177F19C01}" dt="2026-05-20T15:04:45.808" v="453" actId="20577"/>
        <pc:sldMkLst>
          <pc:docMk/>
          <pc:sldMk cId="3321023050" sldId="271"/>
        </pc:sldMkLst>
        <pc:spChg chg="mod">
          <ac:chgData name="Mohammed Moiz" userId="162dee13-c270-432f-b917-0d5c2f8ed1bc" providerId="ADAL" clId="{D34C9A1B-DED0-4DBC-B1A7-F00177F19C01}" dt="2026-05-20T14:47:49.820" v="135" actId="255"/>
          <ac:spMkLst>
            <pc:docMk/>
            <pc:sldMk cId="3321023050" sldId="271"/>
            <ac:spMk id="2" creationId="{23379A11-1CF0-5125-F775-02C08085203B}"/>
          </ac:spMkLst>
        </pc:spChg>
        <pc:spChg chg="add del mod">
          <ac:chgData name="Mohammed Moiz" userId="162dee13-c270-432f-b917-0d5c2f8ed1bc" providerId="ADAL" clId="{D34C9A1B-DED0-4DBC-B1A7-F00177F19C01}" dt="2026-05-20T15:04:45.808" v="453" actId="20577"/>
          <ac:spMkLst>
            <pc:docMk/>
            <pc:sldMk cId="3321023050" sldId="271"/>
            <ac:spMk id="3" creationId="{04A3744F-9B08-5DB9-23DC-76B7A65F7E67}"/>
          </ac:spMkLst>
        </pc:spChg>
      </pc:sldChg>
      <pc:sldChg chg="modSp">
        <pc:chgData name="Mohammed Moiz" userId="162dee13-c270-432f-b917-0d5c2f8ed1bc" providerId="ADAL" clId="{D34C9A1B-DED0-4DBC-B1A7-F00177F19C01}" dt="2026-05-20T14:43:21.784" v="0"/>
        <pc:sldMkLst>
          <pc:docMk/>
          <pc:sldMk cId="2661610389" sldId="273"/>
        </pc:sldMkLst>
        <pc:spChg chg="mod">
          <ac:chgData name="Mohammed Moiz" userId="162dee13-c270-432f-b917-0d5c2f8ed1bc" providerId="ADAL" clId="{D34C9A1B-DED0-4DBC-B1A7-F00177F19C01}" dt="2026-05-20T14:43:21.784" v="0"/>
          <ac:spMkLst>
            <pc:docMk/>
            <pc:sldMk cId="2661610389" sldId="273"/>
            <ac:spMk id="3" creationId="{881B820E-B9B3-5CF2-E1AE-F54AA3FA003E}"/>
          </ac:spMkLst>
        </pc:spChg>
      </pc:sldChg>
      <pc:sldChg chg="modSp">
        <pc:chgData name="Mohammed Moiz" userId="162dee13-c270-432f-b917-0d5c2f8ed1bc" providerId="ADAL" clId="{D34C9A1B-DED0-4DBC-B1A7-F00177F19C01}" dt="2026-05-20T14:43:21.784" v="0"/>
        <pc:sldMkLst>
          <pc:docMk/>
          <pc:sldMk cId="2319079123" sldId="337"/>
        </pc:sldMkLst>
        <pc:spChg chg="mod">
          <ac:chgData name="Mohammed Moiz" userId="162dee13-c270-432f-b917-0d5c2f8ed1bc" providerId="ADAL" clId="{D34C9A1B-DED0-4DBC-B1A7-F00177F19C01}" dt="2026-05-20T14:43:21.784" v="0"/>
          <ac:spMkLst>
            <pc:docMk/>
            <pc:sldMk cId="2319079123" sldId="337"/>
            <ac:spMk id="3" creationId="{1B4D8426-20C5-630E-80E5-EAB06B11CCD5}"/>
          </ac:spMkLst>
        </pc:spChg>
      </pc:sldChg>
      <pc:sldChg chg="modSp">
        <pc:chgData name="Mohammed Moiz" userId="162dee13-c270-432f-b917-0d5c2f8ed1bc" providerId="ADAL" clId="{D34C9A1B-DED0-4DBC-B1A7-F00177F19C01}" dt="2026-05-20T14:43:21.784" v="0"/>
        <pc:sldMkLst>
          <pc:docMk/>
          <pc:sldMk cId="642852813" sldId="363"/>
        </pc:sldMkLst>
        <pc:spChg chg="mod">
          <ac:chgData name="Mohammed Moiz" userId="162dee13-c270-432f-b917-0d5c2f8ed1bc" providerId="ADAL" clId="{D34C9A1B-DED0-4DBC-B1A7-F00177F19C01}" dt="2026-05-20T14:43:21.784" v="0"/>
          <ac:spMkLst>
            <pc:docMk/>
            <pc:sldMk cId="642852813" sldId="363"/>
            <ac:spMk id="2" creationId="{4123C5DD-9135-EA5A-0C12-57ABF0012AEF}"/>
          </ac:spMkLst>
        </pc:spChg>
      </pc:sldChg>
    </pc:docChg>
  </pc:docChgLst>
  <pc:docChgLst>
    <pc:chgData name="Mohammed Moiz (2520901)" userId="S::2520901@student.uwtsd.ac.uk::162dee13-c270-432f-b917-0d5c2f8ed1bc" providerId="AD" clId="Web-{237A88DC-8F3E-F2EA-4968-6608A4AF20E6}"/>
    <pc:docChg chg="modSld">
      <pc:chgData name="Mohammed Moiz (2520901)" userId="S::2520901@student.uwtsd.ac.uk::162dee13-c270-432f-b917-0d5c2f8ed1bc" providerId="AD" clId="Web-{237A88DC-8F3E-F2EA-4968-6608A4AF20E6}" dt="2026-05-31T20:56:26.469" v="221"/>
      <pc:docMkLst>
        <pc:docMk/>
      </pc:docMkLst>
      <pc:sldChg chg="delAnim">
        <pc:chgData name="Mohammed Moiz (2520901)" userId="S::2520901@student.uwtsd.ac.uk::162dee13-c270-432f-b917-0d5c2f8ed1bc" providerId="AD" clId="Web-{237A88DC-8F3E-F2EA-4968-6608A4AF20E6}" dt="2026-05-31T20:56:26.469" v="221"/>
        <pc:sldMkLst>
          <pc:docMk/>
          <pc:sldMk cId="3321023050" sldId="271"/>
        </pc:sldMkLst>
      </pc:sldChg>
      <pc:sldChg chg="addSp delSp modSp mod setBg">
        <pc:chgData name="Mohammed Moiz (2520901)" userId="S::2520901@student.uwtsd.ac.uk::162dee13-c270-432f-b917-0d5c2f8ed1bc" providerId="AD" clId="Web-{237A88DC-8F3E-F2EA-4968-6608A4AF20E6}" dt="2026-05-31T20:36:55.362" v="115"/>
        <pc:sldMkLst>
          <pc:docMk/>
          <pc:sldMk cId="1027608494" sldId="272"/>
        </pc:sldMkLst>
        <pc:spChg chg="mod ord">
          <ac:chgData name="Mohammed Moiz (2520901)" userId="S::2520901@student.uwtsd.ac.uk::162dee13-c270-432f-b917-0d5c2f8ed1bc" providerId="AD" clId="Web-{237A88DC-8F3E-F2EA-4968-6608A4AF20E6}" dt="2026-05-31T20:36:55.362" v="115"/>
          <ac:spMkLst>
            <pc:docMk/>
            <pc:sldMk cId="1027608494" sldId="272"/>
            <ac:spMk id="2" creationId="{8A50C2D0-4F0F-32FA-368C-29CAACE5786E}"/>
          </ac:spMkLst>
        </pc:spChg>
        <pc:spChg chg="mod ord">
          <ac:chgData name="Mohammed Moiz (2520901)" userId="S::2520901@student.uwtsd.ac.uk::162dee13-c270-432f-b917-0d5c2f8ed1bc" providerId="AD" clId="Web-{237A88DC-8F3E-F2EA-4968-6608A4AF20E6}" dt="2026-05-31T20:36:55.362" v="115"/>
          <ac:spMkLst>
            <pc:docMk/>
            <pc:sldMk cId="1027608494" sldId="272"/>
            <ac:spMk id="3" creationId="{E292113E-450D-CB08-601E-E45AB99509E7}"/>
          </ac:spMkLst>
        </pc:spChg>
        <pc:spChg chg="add">
          <ac:chgData name="Mohammed Moiz (2520901)" userId="S::2520901@student.uwtsd.ac.uk::162dee13-c270-432f-b917-0d5c2f8ed1bc" providerId="AD" clId="Web-{237A88DC-8F3E-F2EA-4968-6608A4AF20E6}" dt="2026-05-31T20:36:55.362" v="115"/>
          <ac:spMkLst>
            <pc:docMk/>
            <pc:sldMk cId="1027608494" sldId="272"/>
            <ac:spMk id="36" creationId="{B43B9CA2-4B31-4ACD-9A9F-B8E6C6420386}"/>
          </ac:spMkLst>
        </pc:spChg>
        <pc:spChg chg="add">
          <ac:chgData name="Mohammed Moiz (2520901)" userId="S::2520901@student.uwtsd.ac.uk::162dee13-c270-432f-b917-0d5c2f8ed1bc" providerId="AD" clId="Web-{237A88DC-8F3E-F2EA-4968-6608A4AF20E6}" dt="2026-05-31T20:36:55.362" v="115"/>
          <ac:spMkLst>
            <pc:docMk/>
            <pc:sldMk cId="1027608494" sldId="272"/>
            <ac:spMk id="37" creationId="{33F94DB1-BC5D-454D-845C-7BA3A1F46999}"/>
          </ac:spMkLst>
        </pc:spChg>
        <pc:spChg chg="add">
          <ac:chgData name="Mohammed Moiz (2520901)" userId="S::2520901@student.uwtsd.ac.uk::162dee13-c270-432f-b917-0d5c2f8ed1bc" providerId="AD" clId="Web-{237A88DC-8F3E-F2EA-4968-6608A4AF20E6}" dt="2026-05-31T20:36:55.362" v="115"/>
          <ac:spMkLst>
            <pc:docMk/>
            <pc:sldMk cId="1027608494" sldId="272"/>
            <ac:spMk id="38" creationId="{5676B86F-860B-4586-BCAA-C0650C09B7B9}"/>
          </ac:spMkLst>
        </pc:spChg>
        <pc:spChg chg="add">
          <ac:chgData name="Mohammed Moiz (2520901)" userId="S::2520901@student.uwtsd.ac.uk::162dee13-c270-432f-b917-0d5c2f8ed1bc" providerId="AD" clId="Web-{237A88DC-8F3E-F2EA-4968-6608A4AF20E6}" dt="2026-05-31T20:36:55.362" v="115"/>
          <ac:spMkLst>
            <pc:docMk/>
            <pc:sldMk cId="1027608494" sldId="272"/>
            <ac:spMk id="39" creationId="{8C818ED5-2F56-4171-9445-3AA4F4462396}"/>
          </ac:spMkLst>
        </pc:spChg>
        <pc:spChg chg="add">
          <ac:chgData name="Mohammed Moiz (2520901)" userId="S::2520901@student.uwtsd.ac.uk::162dee13-c270-432f-b917-0d5c2f8ed1bc" providerId="AD" clId="Web-{237A88DC-8F3E-F2EA-4968-6608A4AF20E6}" dt="2026-05-31T20:36:55.362" v="115"/>
          <ac:spMkLst>
            <pc:docMk/>
            <pc:sldMk cId="1027608494" sldId="272"/>
            <ac:spMk id="40" creationId="{DE74FCE8-866C-4AFA-B45C-FACE2A6094E4}"/>
          </ac:spMkLst>
        </pc:spChg>
        <pc:picChg chg="add mod ord">
          <ac:chgData name="Mohammed Moiz (2520901)" userId="S::2520901@student.uwtsd.ac.uk::162dee13-c270-432f-b917-0d5c2f8ed1bc" providerId="AD" clId="Web-{237A88DC-8F3E-F2EA-4968-6608A4AF20E6}" dt="2026-05-31T20:36:55.362" v="115"/>
          <ac:picMkLst>
            <pc:docMk/>
            <pc:sldMk cId="1027608494" sldId="272"/>
            <ac:picMk id="4" creationId="{6A500DB6-F8C4-50E2-C134-FFC59481E2BB}"/>
          </ac:picMkLst>
        </pc:picChg>
        <pc:picChg chg="add mod ord">
          <ac:chgData name="Mohammed Moiz (2520901)" userId="S::2520901@student.uwtsd.ac.uk::162dee13-c270-432f-b917-0d5c2f8ed1bc" providerId="AD" clId="Web-{237A88DC-8F3E-F2EA-4968-6608A4AF20E6}" dt="2026-05-31T20:36:55.362" v="115"/>
          <ac:picMkLst>
            <pc:docMk/>
            <pc:sldMk cId="1027608494" sldId="272"/>
            <ac:picMk id="5" creationId="{0A54F019-DC9B-171B-A739-785DCFD2908F}"/>
          </ac:picMkLst>
        </pc:picChg>
        <pc:picChg chg="add mod">
          <ac:chgData name="Mohammed Moiz (2520901)" userId="S::2520901@student.uwtsd.ac.uk::162dee13-c270-432f-b917-0d5c2f8ed1bc" providerId="AD" clId="Web-{237A88DC-8F3E-F2EA-4968-6608A4AF20E6}" dt="2026-05-31T20:36:55.362" v="115"/>
          <ac:picMkLst>
            <pc:docMk/>
            <pc:sldMk cId="1027608494" sldId="272"/>
            <ac:picMk id="6" creationId="{908BE974-2C8B-6274-3092-8584F70B8FDE}"/>
          </ac:picMkLst>
        </pc:picChg>
      </pc:sldChg>
      <pc:sldChg chg="addSp modSp">
        <pc:chgData name="Mohammed Moiz (2520901)" userId="S::2520901@student.uwtsd.ac.uk::162dee13-c270-432f-b917-0d5c2f8ed1bc" providerId="AD" clId="Web-{237A88DC-8F3E-F2EA-4968-6608A4AF20E6}" dt="2026-05-31T20:50:38.286" v="219" actId="20577"/>
        <pc:sldMkLst>
          <pc:docMk/>
          <pc:sldMk cId="860344735" sldId="274"/>
        </pc:sldMkLst>
        <pc:spChg chg="mod">
          <ac:chgData name="Mohammed Moiz (2520901)" userId="S::2520901@student.uwtsd.ac.uk::162dee13-c270-432f-b917-0d5c2f8ed1bc" providerId="AD" clId="Web-{237A88DC-8F3E-F2EA-4968-6608A4AF20E6}" dt="2026-05-31T20:49:38.594" v="205" actId="1076"/>
          <ac:spMkLst>
            <pc:docMk/>
            <pc:sldMk cId="860344735" sldId="274"/>
            <ac:spMk id="2" creationId="{A4625D9A-89A8-7973-B86A-02BB98C95A4B}"/>
          </ac:spMkLst>
        </pc:spChg>
        <pc:spChg chg="mod">
          <ac:chgData name="Mohammed Moiz (2520901)" userId="S::2520901@student.uwtsd.ac.uk::162dee13-c270-432f-b917-0d5c2f8ed1bc" providerId="AD" clId="Web-{237A88DC-8F3E-F2EA-4968-6608A4AF20E6}" dt="2026-05-31T20:50:01.970" v="208" actId="20577"/>
          <ac:spMkLst>
            <pc:docMk/>
            <pc:sldMk cId="860344735" sldId="274"/>
            <ac:spMk id="3" creationId="{5A83545D-6FBE-2985-5F35-4C84283CFC53}"/>
          </ac:spMkLst>
        </pc:spChg>
        <pc:spChg chg="add mod">
          <ac:chgData name="Mohammed Moiz (2520901)" userId="S::2520901@student.uwtsd.ac.uk::162dee13-c270-432f-b917-0d5c2f8ed1bc" providerId="AD" clId="Web-{237A88DC-8F3E-F2EA-4968-6608A4AF20E6}" dt="2026-05-31T20:48:20.556" v="195" actId="20577"/>
          <ac:spMkLst>
            <pc:docMk/>
            <pc:sldMk cId="860344735" sldId="274"/>
            <ac:spMk id="4" creationId="{03864B75-B7A2-2724-48E9-E3E146DD6BE9}"/>
          </ac:spMkLst>
        </pc:spChg>
        <pc:spChg chg="add mod">
          <ac:chgData name="Mohammed Moiz (2520901)" userId="S::2520901@student.uwtsd.ac.uk::162dee13-c270-432f-b917-0d5c2f8ed1bc" providerId="AD" clId="Web-{237A88DC-8F3E-F2EA-4968-6608A4AF20E6}" dt="2026-05-31T20:50:38.286" v="219" actId="20577"/>
          <ac:spMkLst>
            <pc:docMk/>
            <pc:sldMk cId="860344735" sldId="274"/>
            <ac:spMk id="5" creationId="{D263E39C-3C75-3750-7029-3C219F834216}"/>
          </ac:spMkLst>
        </pc:spChg>
        <pc:spChg chg="add mod">
          <ac:chgData name="Mohammed Moiz (2520901)" userId="S::2520901@student.uwtsd.ac.uk::162dee13-c270-432f-b917-0d5c2f8ed1bc" providerId="AD" clId="Web-{237A88DC-8F3E-F2EA-4968-6608A4AF20E6}" dt="2026-05-31T20:48:33.088" v="199" actId="20577"/>
          <ac:spMkLst>
            <pc:docMk/>
            <pc:sldMk cId="860344735" sldId="274"/>
            <ac:spMk id="6" creationId="{A857A79E-5DD0-B9C3-6E53-CC21CD63E0D9}"/>
          </ac:spMkLst>
        </pc:spChg>
      </pc:sldChg>
    </pc:docChg>
  </pc:docChgLst>
  <pc:docChgLst>
    <pc:chgData name="Mohammed Moiz (2520901)" userId="S::2520901@student.uwtsd.ac.uk::162dee13-c270-432f-b917-0d5c2f8ed1bc" providerId="AD" clId="Web-{D0AE7319-ACBD-399B-2C1D-8690376BAAFF}"/>
    <pc:docChg chg="modSld">
      <pc:chgData name="Mohammed Moiz (2520901)" userId="S::2520901@student.uwtsd.ac.uk::162dee13-c270-432f-b917-0d5c2f8ed1bc" providerId="AD" clId="Web-{D0AE7319-ACBD-399B-2C1D-8690376BAAFF}" dt="2026-06-10T15:47:44.475" v="660"/>
      <pc:docMkLst>
        <pc:docMk/>
      </pc:docMkLst>
      <pc:sldChg chg="modSp addAnim delAnim">
        <pc:chgData name="Mohammed Moiz (2520901)" userId="S::2520901@student.uwtsd.ac.uk::162dee13-c270-432f-b917-0d5c2f8ed1bc" providerId="AD" clId="Web-{D0AE7319-ACBD-399B-2C1D-8690376BAAFF}" dt="2026-06-10T15:47:44.475" v="660"/>
        <pc:sldMkLst>
          <pc:docMk/>
          <pc:sldMk cId="764605052" sldId="261"/>
        </pc:sldMkLst>
        <pc:spChg chg="mod">
          <ac:chgData name="Mohammed Moiz (2520901)" userId="S::2520901@student.uwtsd.ac.uk::162dee13-c270-432f-b917-0d5c2f8ed1bc" providerId="AD" clId="Web-{D0AE7319-ACBD-399B-2C1D-8690376BAAFF}" dt="2026-06-10T14:38:57.069" v="289" actId="1076"/>
          <ac:spMkLst>
            <pc:docMk/>
            <pc:sldMk cId="764605052" sldId="261"/>
            <ac:spMk id="2" creationId="{68A8AF1C-86E0-7043-44A2-DA950ED42D52}"/>
          </ac:spMkLst>
        </pc:spChg>
        <pc:graphicFrameChg chg="mod modGraphic">
          <ac:chgData name="Mohammed Moiz (2520901)" userId="S::2520901@student.uwtsd.ac.uk::162dee13-c270-432f-b917-0d5c2f8ed1bc" providerId="AD" clId="Web-{D0AE7319-ACBD-399B-2C1D-8690376BAAFF}" dt="2026-06-10T15:18:46.741" v="439" actId="1076"/>
          <ac:graphicFrameMkLst>
            <pc:docMk/>
            <pc:sldMk cId="764605052" sldId="261"/>
            <ac:graphicFrameMk id="7" creationId="{108D2D3F-BBD3-F859-AF29-5BEF174F1637}"/>
          </ac:graphicFrameMkLst>
        </pc:graphicFrameChg>
      </pc:sldChg>
      <pc:sldChg chg="addSp modSp">
        <pc:chgData name="Mohammed Moiz (2520901)" userId="S::2520901@student.uwtsd.ac.uk::162dee13-c270-432f-b917-0d5c2f8ed1bc" providerId="AD" clId="Web-{D0AE7319-ACBD-399B-2C1D-8690376BAAFF}" dt="2026-06-10T15:18:28.661" v="438" actId="20577"/>
        <pc:sldMkLst>
          <pc:docMk/>
          <pc:sldMk cId="2451324015" sldId="263"/>
        </pc:sldMkLst>
        <pc:spChg chg="mod">
          <ac:chgData name="Mohammed Moiz (2520901)" userId="S::2520901@student.uwtsd.ac.uk::162dee13-c270-432f-b917-0d5c2f8ed1bc" providerId="AD" clId="Web-{D0AE7319-ACBD-399B-2C1D-8690376BAAFF}" dt="2026-06-10T13:41:01.240" v="79" actId="20577"/>
          <ac:spMkLst>
            <pc:docMk/>
            <pc:sldMk cId="2451324015" sldId="263"/>
            <ac:spMk id="3" creationId="{E04C29E1-0FF6-7114-4118-5B68E71110F6}"/>
          </ac:spMkLst>
        </pc:spChg>
        <pc:spChg chg="add mod">
          <ac:chgData name="Mohammed Moiz (2520901)" userId="S::2520901@student.uwtsd.ac.uk::162dee13-c270-432f-b917-0d5c2f8ed1bc" providerId="AD" clId="Web-{D0AE7319-ACBD-399B-2C1D-8690376BAAFF}" dt="2026-06-10T15:18:28.661" v="438" actId="20577"/>
          <ac:spMkLst>
            <pc:docMk/>
            <pc:sldMk cId="2451324015" sldId="263"/>
            <ac:spMk id="4" creationId="{152F3EC2-8579-17AE-8198-F172AE9C1F1D}"/>
          </ac:spMkLst>
        </pc:spChg>
      </pc:sldChg>
      <pc:sldChg chg="modSp addAnim">
        <pc:chgData name="Mohammed Moiz (2520901)" userId="S::2520901@student.uwtsd.ac.uk::162dee13-c270-432f-b917-0d5c2f8ed1bc" providerId="AD" clId="Web-{D0AE7319-ACBD-399B-2C1D-8690376BAAFF}" dt="2026-06-10T15:44:25.367" v="656" actId="1076"/>
        <pc:sldMkLst>
          <pc:docMk/>
          <pc:sldMk cId="1037257886" sldId="265"/>
        </pc:sldMkLst>
        <pc:spChg chg="mod">
          <ac:chgData name="Mohammed Moiz (2520901)" userId="S::2520901@student.uwtsd.ac.uk::162dee13-c270-432f-b917-0d5c2f8ed1bc" providerId="AD" clId="Web-{D0AE7319-ACBD-399B-2C1D-8690376BAAFF}" dt="2026-06-10T15:36:46.678" v="590" actId="20577"/>
          <ac:spMkLst>
            <pc:docMk/>
            <pc:sldMk cId="1037257886" sldId="265"/>
            <ac:spMk id="2" creationId="{68A8AF1C-86E0-7043-44A2-DA950ED42D52}"/>
          </ac:spMkLst>
        </pc:spChg>
        <pc:spChg chg="mod">
          <ac:chgData name="Mohammed Moiz (2520901)" userId="S::2520901@student.uwtsd.ac.uk::162dee13-c270-432f-b917-0d5c2f8ed1bc" providerId="AD" clId="Web-{D0AE7319-ACBD-399B-2C1D-8690376BAAFF}" dt="2026-06-10T15:44:25.367" v="656" actId="1076"/>
          <ac:spMkLst>
            <pc:docMk/>
            <pc:sldMk cId="1037257886" sldId="265"/>
            <ac:spMk id="3" creationId="{E04C29E1-0FF6-7114-4118-5B68E71110F6}"/>
          </ac:spMkLst>
        </pc:spChg>
      </pc:sldChg>
      <pc:sldChg chg="addAnim">
        <pc:chgData name="Mohammed Moiz (2520901)" userId="S::2520901@student.uwtsd.ac.uk::162dee13-c270-432f-b917-0d5c2f8ed1bc" providerId="AD" clId="Web-{D0AE7319-ACBD-399B-2C1D-8690376BAAFF}" dt="2026-06-10T15:41:48.043" v="639"/>
        <pc:sldMkLst>
          <pc:docMk/>
          <pc:sldMk cId="1027608494" sldId="272"/>
        </pc:sldMkLst>
      </pc:sldChg>
      <pc:sldChg chg="addSp modSp addAnim">
        <pc:chgData name="Mohammed Moiz (2520901)" userId="S::2520901@student.uwtsd.ac.uk::162dee13-c270-432f-b917-0d5c2f8ed1bc" providerId="AD" clId="Web-{D0AE7319-ACBD-399B-2C1D-8690376BAAFF}" dt="2026-06-10T15:43:38.129" v="648"/>
        <pc:sldMkLst>
          <pc:docMk/>
          <pc:sldMk cId="2661610389" sldId="273"/>
        </pc:sldMkLst>
        <pc:spChg chg="mod">
          <ac:chgData name="Mohammed Moiz (2520901)" userId="S::2520901@student.uwtsd.ac.uk::162dee13-c270-432f-b917-0d5c2f8ed1bc" providerId="AD" clId="Web-{D0AE7319-ACBD-399B-2C1D-8690376BAAFF}" dt="2026-06-10T13:27:42.495" v="11" actId="20577"/>
          <ac:spMkLst>
            <pc:docMk/>
            <pc:sldMk cId="2661610389" sldId="273"/>
            <ac:spMk id="2" creationId="{F1DF348C-F75E-75E9-74BA-22A65FB9E02F}"/>
          </ac:spMkLst>
        </pc:spChg>
        <pc:spChg chg="mod">
          <ac:chgData name="Mohammed Moiz (2520901)" userId="S::2520901@student.uwtsd.ac.uk::162dee13-c270-432f-b917-0d5c2f8ed1bc" providerId="AD" clId="Web-{D0AE7319-ACBD-399B-2C1D-8690376BAAFF}" dt="2026-06-10T13:42:21.856" v="91" actId="20577"/>
          <ac:spMkLst>
            <pc:docMk/>
            <pc:sldMk cId="2661610389" sldId="273"/>
            <ac:spMk id="3" creationId="{881B820E-B9B3-5CF2-E1AE-F54AA3FA003E}"/>
          </ac:spMkLst>
        </pc:spChg>
        <pc:spChg chg="add mod">
          <ac:chgData name="Mohammed Moiz (2520901)" userId="S::2520901@student.uwtsd.ac.uk::162dee13-c270-432f-b917-0d5c2f8ed1bc" providerId="AD" clId="Web-{D0AE7319-ACBD-399B-2C1D-8690376BAAFF}" dt="2026-06-10T13:42:57.436" v="98" actId="20577"/>
          <ac:spMkLst>
            <pc:docMk/>
            <pc:sldMk cId="2661610389" sldId="273"/>
            <ac:spMk id="4" creationId="{55BB5C0E-ADE8-FE26-F6D2-B947661BE0EE}"/>
          </ac:spMkLst>
        </pc:spChg>
        <pc:spChg chg="add mod">
          <ac:chgData name="Mohammed Moiz (2520901)" userId="S::2520901@student.uwtsd.ac.uk::162dee13-c270-432f-b917-0d5c2f8ed1bc" providerId="AD" clId="Web-{D0AE7319-ACBD-399B-2C1D-8690376BAAFF}" dt="2026-06-10T13:43:21.829" v="103" actId="1076"/>
          <ac:spMkLst>
            <pc:docMk/>
            <pc:sldMk cId="2661610389" sldId="273"/>
            <ac:spMk id="5" creationId="{33BD164E-E434-36F4-2CA0-89EE8F264E19}"/>
          </ac:spMkLst>
        </pc:spChg>
        <pc:spChg chg="add mod">
          <ac:chgData name="Mohammed Moiz (2520901)" userId="S::2520901@student.uwtsd.ac.uk::162dee13-c270-432f-b917-0d5c2f8ed1bc" providerId="AD" clId="Web-{D0AE7319-ACBD-399B-2C1D-8690376BAAFF}" dt="2026-06-10T13:53:12.949" v="131" actId="20577"/>
          <ac:spMkLst>
            <pc:docMk/>
            <pc:sldMk cId="2661610389" sldId="273"/>
            <ac:spMk id="6" creationId="{3E79EF3A-C08A-AD30-7BDC-4CCEA735AB83}"/>
          </ac:spMkLst>
        </pc:spChg>
        <pc:spChg chg="add mod">
          <ac:chgData name="Mohammed Moiz (2520901)" userId="S::2520901@student.uwtsd.ac.uk::162dee13-c270-432f-b917-0d5c2f8ed1bc" providerId="AD" clId="Web-{D0AE7319-ACBD-399B-2C1D-8690376BAAFF}" dt="2026-06-10T13:53:04.636" v="129" actId="20577"/>
          <ac:spMkLst>
            <pc:docMk/>
            <pc:sldMk cId="2661610389" sldId="273"/>
            <ac:spMk id="7" creationId="{93BD03FD-C325-B9A0-BBE6-BE7B3562F07E}"/>
          </ac:spMkLst>
        </pc:spChg>
      </pc:sldChg>
      <pc:sldChg chg="addAnim">
        <pc:chgData name="Mohammed Moiz (2520901)" userId="S::2520901@student.uwtsd.ac.uk::162dee13-c270-432f-b917-0d5c2f8ed1bc" providerId="AD" clId="Web-{D0AE7319-ACBD-399B-2C1D-8690376BAAFF}" dt="2026-06-10T15:42:42.875" v="643"/>
        <pc:sldMkLst>
          <pc:docMk/>
          <pc:sldMk cId="860344735" sldId="274"/>
        </pc:sldMkLst>
      </pc:sldChg>
      <pc:sldChg chg="addSp delSp modSp addAnim">
        <pc:chgData name="Mohammed Moiz (2520901)" userId="S::2520901@student.uwtsd.ac.uk::162dee13-c270-432f-b917-0d5c2f8ed1bc" providerId="AD" clId="Web-{D0AE7319-ACBD-399B-2C1D-8690376BAAFF}" dt="2026-06-10T15:44:11.335" v="653"/>
        <pc:sldMkLst>
          <pc:docMk/>
          <pc:sldMk cId="2319079123" sldId="337"/>
        </pc:sldMkLst>
        <pc:spChg chg="mod">
          <ac:chgData name="Mohammed Moiz (2520901)" userId="S::2520901@student.uwtsd.ac.uk::162dee13-c270-432f-b917-0d5c2f8ed1bc" providerId="AD" clId="Web-{D0AE7319-ACBD-399B-2C1D-8690376BAAFF}" dt="2026-06-10T15:08:38.056" v="342" actId="14100"/>
          <ac:spMkLst>
            <pc:docMk/>
            <pc:sldMk cId="2319079123" sldId="337"/>
            <ac:spMk id="2" creationId="{F6A380E8-2AC0-F0B7-9432-FB8903B92FD6}"/>
          </ac:spMkLst>
        </pc:spChg>
        <pc:spChg chg="mod">
          <ac:chgData name="Mohammed Moiz (2520901)" userId="S::2520901@student.uwtsd.ac.uk::162dee13-c270-432f-b917-0d5c2f8ed1bc" providerId="AD" clId="Web-{D0AE7319-ACBD-399B-2C1D-8690376BAAFF}" dt="2026-06-10T15:15:41.555" v="409" actId="20577"/>
          <ac:spMkLst>
            <pc:docMk/>
            <pc:sldMk cId="2319079123" sldId="337"/>
            <ac:spMk id="3" creationId="{1B4D8426-20C5-630E-80E5-EAB06B11CCD5}"/>
          </ac:spMkLst>
        </pc:spChg>
        <pc:spChg chg="add mod">
          <ac:chgData name="Mohammed Moiz (2520901)" userId="S::2520901@student.uwtsd.ac.uk::162dee13-c270-432f-b917-0d5c2f8ed1bc" providerId="AD" clId="Web-{D0AE7319-ACBD-399B-2C1D-8690376BAAFF}" dt="2026-06-10T15:15:51.431" v="412" actId="20577"/>
          <ac:spMkLst>
            <pc:docMk/>
            <pc:sldMk cId="2319079123" sldId="337"/>
            <ac:spMk id="4" creationId="{0F1C673A-6C8B-F15D-CAFE-647FA352BD48}"/>
          </ac:spMkLst>
        </pc:spChg>
        <pc:spChg chg="add del">
          <ac:chgData name="Mohammed Moiz (2520901)" userId="S::2520901@student.uwtsd.ac.uk::162dee13-c270-432f-b917-0d5c2f8ed1bc" providerId="AD" clId="Web-{D0AE7319-ACBD-399B-2C1D-8690376BAAFF}" dt="2026-06-10T15:13:32.984" v="385"/>
          <ac:spMkLst>
            <pc:docMk/>
            <pc:sldMk cId="2319079123" sldId="337"/>
            <ac:spMk id="5" creationId="{C4E15CA0-C346-ED8C-53C5-3EF482E3E4D2}"/>
          </ac:spMkLst>
        </pc:spChg>
        <pc:spChg chg="add mod">
          <ac:chgData name="Mohammed Moiz (2520901)" userId="S::2520901@student.uwtsd.ac.uk::162dee13-c270-432f-b917-0d5c2f8ed1bc" providerId="AD" clId="Web-{D0AE7319-ACBD-399B-2C1D-8690376BAAFF}" dt="2026-06-10T15:16:07.135" v="417" actId="20577"/>
          <ac:spMkLst>
            <pc:docMk/>
            <pc:sldMk cId="2319079123" sldId="337"/>
            <ac:spMk id="6" creationId="{CDA55516-35B2-8390-B1C4-217288F5CD2B}"/>
          </ac:spMkLst>
        </pc:spChg>
        <pc:spChg chg="add mod">
          <ac:chgData name="Mohammed Moiz (2520901)" userId="S::2520901@student.uwtsd.ac.uk::162dee13-c270-432f-b917-0d5c2f8ed1bc" providerId="AD" clId="Web-{D0AE7319-ACBD-399B-2C1D-8690376BAAFF}" dt="2026-06-10T15:16:29.449" v="422" actId="20577"/>
          <ac:spMkLst>
            <pc:docMk/>
            <pc:sldMk cId="2319079123" sldId="337"/>
            <ac:spMk id="7" creationId="{4494ECB9-5B88-15BB-F5D3-667175ED7D61}"/>
          </ac:spMkLst>
        </pc:spChg>
        <pc:spChg chg="add mod">
          <ac:chgData name="Mohammed Moiz (2520901)" userId="S::2520901@student.uwtsd.ac.uk::162dee13-c270-432f-b917-0d5c2f8ed1bc" providerId="AD" clId="Web-{D0AE7319-ACBD-399B-2C1D-8690376BAAFF}" dt="2026-06-10T15:17:38.579" v="434" actId="20577"/>
          <ac:spMkLst>
            <pc:docMk/>
            <pc:sldMk cId="2319079123" sldId="337"/>
            <ac:spMk id="8" creationId="{718FA21C-2449-A14C-6797-BE9E346D9C3F}"/>
          </ac:spMkLst>
        </pc:spChg>
      </pc:sldChg>
      <pc:sldChg chg="delSp modSp">
        <pc:chgData name="Mohammed Moiz (2520901)" userId="S::2520901@student.uwtsd.ac.uk::162dee13-c270-432f-b917-0d5c2f8ed1bc" providerId="AD" clId="Web-{D0AE7319-ACBD-399B-2C1D-8690376BAAFF}" dt="2026-06-10T15:36:28.255" v="588" actId="20577"/>
        <pc:sldMkLst>
          <pc:docMk/>
          <pc:sldMk cId="642852813" sldId="363"/>
        </pc:sldMkLst>
        <pc:spChg chg="del mod">
          <ac:chgData name="Mohammed Moiz (2520901)" userId="S::2520901@student.uwtsd.ac.uk::162dee13-c270-432f-b917-0d5c2f8ed1bc" providerId="AD" clId="Web-{D0AE7319-ACBD-399B-2C1D-8690376BAAFF}" dt="2026-06-10T15:24:07.717" v="530"/>
          <ac:spMkLst>
            <pc:docMk/>
            <pc:sldMk cId="642852813" sldId="363"/>
            <ac:spMk id="9" creationId="{61E62149-100D-392D-3127-3D301273C6F0}"/>
          </ac:spMkLst>
        </pc:spChg>
        <pc:spChg chg="mod">
          <ac:chgData name="Mohammed Moiz (2520901)" userId="S::2520901@student.uwtsd.ac.uk::162dee13-c270-432f-b917-0d5c2f8ed1bc" providerId="AD" clId="Web-{D0AE7319-ACBD-399B-2C1D-8690376BAAFF}" dt="2026-06-10T15:36:28.255" v="588" actId="20577"/>
          <ac:spMkLst>
            <pc:docMk/>
            <pc:sldMk cId="642852813" sldId="363"/>
            <ac:spMk id="22" creationId="{280A6708-DF3B-47D7-80AD-BED7584E4872}"/>
          </ac:spMkLst>
        </pc:spChg>
        <pc:spChg chg="mod">
          <ac:chgData name="Mohammed Moiz (2520901)" userId="S::2520901@student.uwtsd.ac.uk::162dee13-c270-432f-b917-0d5c2f8ed1bc" providerId="AD" clId="Web-{D0AE7319-ACBD-399B-2C1D-8690376BAAFF}" dt="2026-06-10T15:36:09.894" v="584" actId="20577"/>
          <ac:spMkLst>
            <pc:docMk/>
            <pc:sldMk cId="642852813" sldId="363"/>
            <ac:spMk id="23" creationId="{8F167E83-1CE4-F3CA-7557-1CDDF3628DBE}"/>
          </ac:spMkLst>
        </pc:spChg>
        <pc:spChg chg="mod">
          <ac:chgData name="Mohammed Moiz (2520901)" userId="S::2520901@student.uwtsd.ac.uk::162dee13-c270-432f-b917-0d5c2f8ed1bc" providerId="AD" clId="Web-{D0AE7319-ACBD-399B-2C1D-8690376BAAFF}" dt="2026-06-10T15:32:37.769" v="542" actId="20577"/>
          <ac:spMkLst>
            <pc:docMk/>
            <pc:sldMk cId="642852813" sldId="363"/>
            <ac:spMk id="24" creationId="{B2F0A62B-BCD1-8AD8-F315-6F09A31F7FFE}"/>
          </ac:spMkLst>
        </pc:spChg>
        <pc:spChg chg="mod">
          <ac:chgData name="Mohammed Moiz (2520901)" userId="S::2520901@student.uwtsd.ac.uk::162dee13-c270-432f-b917-0d5c2f8ed1bc" providerId="AD" clId="Web-{D0AE7319-ACBD-399B-2C1D-8690376BAAFF}" dt="2026-06-10T15:32:41.519" v="543"/>
          <ac:spMkLst>
            <pc:docMk/>
            <pc:sldMk cId="642852813" sldId="363"/>
            <ac:spMk id="25" creationId="{2A30538D-67ED-A3A1-CFA1-39377D70B9B9}"/>
          </ac:spMkLst>
        </pc:spChg>
        <pc:spChg chg="mod">
          <ac:chgData name="Mohammed Moiz (2520901)" userId="S::2520901@student.uwtsd.ac.uk::162dee13-c270-432f-b917-0d5c2f8ed1bc" providerId="AD" clId="Web-{D0AE7319-ACBD-399B-2C1D-8690376BAAFF}" dt="2026-06-10T15:35:48.345" v="579" actId="20577"/>
          <ac:spMkLst>
            <pc:docMk/>
            <pc:sldMk cId="642852813" sldId="363"/>
            <ac:spMk id="26" creationId="{19E1DBE5-167E-78C1-BCD0-8D2DCE9A4F68}"/>
          </ac:spMkLst>
        </pc:spChg>
        <pc:spChg chg="mod">
          <ac:chgData name="Mohammed Moiz (2520901)" userId="S::2520901@student.uwtsd.ac.uk::162dee13-c270-432f-b917-0d5c2f8ed1bc" providerId="AD" clId="Web-{D0AE7319-ACBD-399B-2C1D-8690376BAAFF}" dt="2026-06-10T15:35:20.062" v="573" actId="20577"/>
          <ac:spMkLst>
            <pc:docMk/>
            <pc:sldMk cId="642852813" sldId="363"/>
            <ac:spMk id="27" creationId="{BDD08689-6B7D-0F8F-480D-F4AAD7FE2D5B}"/>
          </ac:spMkLst>
        </pc:spChg>
        <pc:spChg chg="mod">
          <ac:chgData name="Mohammed Moiz (2520901)" userId="S::2520901@student.uwtsd.ac.uk::162dee13-c270-432f-b917-0d5c2f8ed1bc" providerId="AD" clId="Web-{D0AE7319-ACBD-399B-2C1D-8690376BAAFF}" dt="2026-06-10T15:34:54.263" v="568" actId="20577"/>
          <ac:spMkLst>
            <pc:docMk/>
            <pc:sldMk cId="642852813" sldId="363"/>
            <ac:spMk id="28" creationId="{44AB04F4-8499-0CBD-C2DD-C750D2568FD9}"/>
          </ac:spMkLst>
        </pc:spChg>
        <pc:spChg chg="mod">
          <ac:chgData name="Mohammed Moiz (2520901)" userId="S::2520901@student.uwtsd.ac.uk::162dee13-c270-432f-b917-0d5c2f8ed1bc" providerId="AD" clId="Web-{D0AE7319-ACBD-399B-2C1D-8690376BAAFF}" dt="2026-06-10T15:34:31.887" v="562" actId="20577"/>
          <ac:spMkLst>
            <pc:docMk/>
            <pc:sldMk cId="642852813" sldId="363"/>
            <ac:spMk id="29" creationId="{327A92EC-E2CD-E0BC-131F-C601B5DE7C4F}"/>
          </ac:spMkLst>
        </pc:spChg>
        <pc:spChg chg="mod">
          <ac:chgData name="Mohammed Moiz (2520901)" userId="S::2520901@student.uwtsd.ac.uk::162dee13-c270-432f-b917-0d5c2f8ed1bc" providerId="AD" clId="Web-{D0AE7319-ACBD-399B-2C1D-8690376BAAFF}" dt="2026-06-10T15:33:19.163" v="550" actId="20577"/>
          <ac:spMkLst>
            <pc:docMk/>
            <pc:sldMk cId="642852813" sldId="363"/>
            <ac:spMk id="30" creationId="{93894965-CBAF-C3E0-3A1E-98F25A8DA3BD}"/>
          </ac:spMkLst>
        </pc:spChg>
        <pc:spChg chg="mod">
          <ac:chgData name="Mohammed Moiz (2520901)" userId="S::2520901@student.uwtsd.ac.uk::162dee13-c270-432f-b917-0d5c2f8ed1bc" providerId="AD" clId="Web-{D0AE7319-ACBD-399B-2C1D-8690376BAAFF}" dt="2026-06-10T15:33:56.603" v="555" actId="20577"/>
          <ac:spMkLst>
            <pc:docMk/>
            <pc:sldMk cId="642852813" sldId="363"/>
            <ac:spMk id="37" creationId="{B1E4133F-2751-3952-C07B-9EBB9CE035BD}"/>
          </ac:spMkLst>
        </pc:spChg>
        <pc:spChg chg="mod">
          <ac:chgData name="Mohammed Moiz (2520901)" userId="S::2520901@student.uwtsd.ac.uk::162dee13-c270-432f-b917-0d5c2f8ed1bc" providerId="AD" clId="Web-{D0AE7319-ACBD-399B-2C1D-8690376BAAFF}" dt="2026-06-10T15:21:26.080" v="487" actId="20577"/>
          <ac:spMkLst>
            <pc:docMk/>
            <pc:sldMk cId="642852813" sldId="363"/>
            <ac:spMk id="38" creationId="{CE1BD776-63C4-D3EE-069C-C9BBE2DC4B45}"/>
          </ac:spMkLst>
        </pc:spChg>
        <pc:spChg chg="mod">
          <ac:chgData name="Mohammed Moiz (2520901)" userId="S::2520901@student.uwtsd.ac.uk::162dee13-c270-432f-b917-0d5c2f8ed1bc" providerId="AD" clId="Web-{D0AE7319-ACBD-399B-2C1D-8690376BAAFF}" dt="2026-06-10T15:32:54.239" v="545" actId="20577"/>
          <ac:spMkLst>
            <pc:docMk/>
            <pc:sldMk cId="642852813" sldId="363"/>
            <ac:spMk id="39" creationId="{D9B946EB-160F-14E8-6E65-A3ACFE53BA8E}"/>
          </ac:spMkLst>
        </pc:spChg>
        <pc:spChg chg="mod">
          <ac:chgData name="Mohammed Moiz (2520901)" userId="S::2520901@student.uwtsd.ac.uk::162dee13-c270-432f-b917-0d5c2f8ed1bc" providerId="AD" clId="Web-{D0AE7319-ACBD-399B-2C1D-8690376BAAFF}" dt="2026-06-10T15:34:04.088" v="557" actId="20577"/>
          <ac:spMkLst>
            <pc:docMk/>
            <pc:sldMk cId="642852813" sldId="363"/>
            <ac:spMk id="40" creationId="{1A129B97-8AB0-A07D-27D5-16E805A4DF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4307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49491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3705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08045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86616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213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87343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1387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16772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177049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5391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2354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4116926584"/>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Mohammed Moiz</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2520901</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Yohan Mendis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2800" b="1" u="sng" dirty="0">
                <a:latin typeface="Arial" panose="020B0604020202020204" pitchFamily="34" charset="0"/>
                <a:cs typeface="Arial" panose="020B0604020202020204" pitchFamily="34" charset="0"/>
              </a:rPr>
              <a:t>Overview</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a:bodyPr>
          <a:lstStyle/>
          <a:p>
            <a:pPr marL="0" indent="0">
              <a:buNone/>
            </a:pPr>
            <a:r>
              <a:rPr lang="en-GB" sz="2400"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Give a summary of Basil’s Bakery and outline the types and extent of problems they are facing.</a:t>
            </a:r>
          </a:p>
          <a:p>
            <a:pPr lvl="1">
              <a:lnSpc>
                <a:spcPct val="120000"/>
              </a:lnSpc>
            </a:pPr>
            <a:r>
              <a:rPr lang="en-GB" dirty="0">
                <a:latin typeface="Arial" panose="020B0604020202020204" pitchFamily="34" charset="0"/>
                <a:cs typeface="Arial" panose="020B0604020202020204" pitchFamily="34" charset="0"/>
              </a:rPr>
              <a:t>Analyse and apply the PESTEL framework, including its strengths and weaknesses.</a:t>
            </a:r>
          </a:p>
          <a:p>
            <a:pPr lvl="1">
              <a:lnSpc>
                <a:spcPct val="120000"/>
              </a:lnSpc>
            </a:pPr>
            <a:r>
              <a:rPr lang="en-GB" dirty="0">
                <a:latin typeface="Arial" panose="020B0604020202020204" pitchFamily="34" charset="0"/>
                <a:cs typeface="Arial" panose="020B0604020202020204" pitchFamily="34" charset="0"/>
              </a:rPr>
              <a:t>Analyse and apply the Cause-and-Effect model.</a:t>
            </a:r>
          </a:p>
          <a:p>
            <a:pPr lvl="1">
              <a:lnSpc>
                <a:spcPct val="120000"/>
              </a:lnSpc>
            </a:pPr>
            <a:r>
              <a:rPr lang="en-GB" dirty="0">
                <a:latin typeface="Arial" panose="020B0604020202020204" pitchFamily="34" charset="0"/>
                <a:cs typeface="Arial" panose="020B0604020202020204" pitchFamily="34" charset="0"/>
              </a:rPr>
              <a:t>And, to conclude, give a summary of </a:t>
            </a:r>
            <a:r>
              <a:rPr lang="en-GB">
                <a:latin typeface="Arial" panose="020B0604020202020204" pitchFamily="34" charset="0"/>
                <a:cs typeface="Arial" panose="020B0604020202020204" pitchFamily="34" charset="0"/>
              </a:rPr>
              <a:t>the main </a:t>
            </a:r>
            <a:r>
              <a:rPr lang="en-GB" dirty="0">
                <a:latin typeface="Arial" panose="020B0604020202020204" pitchFamily="34" charset="0"/>
                <a:cs typeface="Arial" panose="020B0604020202020204" pitchFamily="34" charset="0"/>
              </a:rPr>
              <a:t>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splay of donuts on shelves&#10;&#10;AI-generated content may be incorrect.">
            <a:extLst>
              <a:ext uri="{FF2B5EF4-FFF2-40B4-BE49-F238E27FC236}">
                <a16:creationId xmlns:a16="http://schemas.microsoft.com/office/drawing/2014/main" id="{0A54F019-DC9B-171B-A739-785DCFD2908F}"/>
              </a:ext>
            </a:extLst>
          </p:cNvPr>
          <p:cNvPicPr>
            <a:picLocks noChangeAspect="1"/>
          </p:cNvPicPr>
          <p:nvPr/>
        </p:nvPicPr>
        <p:blipFill>
          <a:blip r:embed="rId2"/>
          <a:srcRect l="13040" r="15086" b="1"/>
          <a:stretch>
            <a:fillRect/>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6" name="Picture 5" descr="A person making dough on a table&#10;&#10;AI-generated content may be incorrect.">
            <a:extLst>
              <a:ext uri="{FF2B5EF4-FFF2-40B4-BE49-F238E27FC236}">
                <a16:creationId xmlns:a16="http://schemas.microsoft.com/office/drawing/2014/main" id="{908BE974-2C8B-6274-3092-8584F70B8FDE}"/>
              </a:ext>
            </a:extLst>
          </p:cNvPr>
          <p:cNvPicPr>
            <a:picLocks noChangeAspect="1"/>
          </p:cNvPicPr>
          <p:nvPr/>
        </p:nvPicPr>
        <p:blipFill>
          <a:blip r:embed="rId3"/>
          <a:srcRect l="13972" r="5217" b="1"/>
          <a:stretch>
            <a:fillRect/>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4" name="Picture 3" descr="A group of loaves of bread&#10;&#10;AI-generated content may be incorrect.">
            <a:extLst>
              <a:ext uri="{FF2B5EF4-FFF2-40B4-BE49-F238E27FC236}">
                <a16:creationId xmlns:a16="http://schemas.microsoft.com/office/drawing/2014/main" id="{6A500DB6-F8C4-50E2-C134-FFC59481E2BB}"/>
              </a:ext>
            </a:extLst>
          </p:cNvPr>
          <p:cNvPicPr>
            <a:picLocks noChangeAspect="1"/>
          </p:cNvPicPr>
          <p:nvPr/>
        </p:nvPicPr>
        <p:blipFill>
          <a:blip r:embed="rId4"/>
          <a:srcRect l="11915" r="15301" b="2"/>
          <a:stretch>
            <a:fillRect/>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37" name="Freeform: Shape 1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Freeform: Shape 1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48056" y="685800"/>
            <a:ext cx="4922338" cy="1325563"/>
          </a:xfrm>
        </p:spPr>
        <p:txBody>
          <a:bodyPr>
            <a:normAutofit/>
          </a:bodyPr>
          <a:lstStyle/>
          <a:p>
            <a:r>
              <a:rPr lang="en-GB" sz="3400" b="1" u="sng">
                <a:latin typeface="Arial"/>
                <a:cs typeface="Arial"/>
              </a:rPr>
              <a:t>Overview of Basil’s Bakery. </a:t>
            </a:r>
            <a:endParaRPr lang="en-GB" sz="3400" b="1">
              <a:latin typeface="Arial"/>
              <a:cs typeface="Arial"/>
            </a:endParaRPr>
          </a:p>
        </p:txBody>
      </p:sp>
      <p:sp>
        <p:nvSpPr>
          <p:cNvPr id="39" name="Rectangle 38">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48056" y="2514600"/>
            <a:ext cx="4922338" cy="3666744"/>
          </a:xfrm>
        </p:spPr>
        <p:txBody>
          <a:bodyPr vert="horz" lIns="91440" tIns="45720" rIns="91440" bIns="45720" rtlCol="0">
            <a:normAutofit/>
          </a:bodyPr>
          <a:lstStyle/>
          <a:p>
            <a:r>
              <a:rPr lang="en-GB" sz="2000">
                <a:latin typeface="Arial"/>
                <a:ea typeface="Calibri"/>
                <a:cs typeface="Arial"/>
              </a:rPr>
              <a:t>Independent</a:t>
            </a:r>
            <a:r>
              <a:rPr lang="en-GB" sz="2000">
                <a:latin typeface="Arial"/>
                <a:ea typeface="+mn-lt"/>
                <a:cs typeface="Arial"/>
              </a:rPr>
              <a:t> bakery in a retail park in Coventry, West Midlands.</a:t>
            </a:r>
            <a:endParaRPr lang="en-GB" sz="2000">
              <a:latin typeface="Arial"/>
              <a:cs typeface="Arial"/>
            </a:endParaRPr>
          </a:p>
          <a:p>
            <a:r>
              <a:rPr lang="en-GB" sz="2000">
                <a:latin typeface="Arial"/>
                <a:ea typeface="+mn-lt"/>
                <a:cs typeface="Arial"/>
              </a:rPr>
              <a:t>Founded in 2015 by Basil, an experienced baker.</a:t>
            </a:r>
            <a:endParaRPr lang="en-GB" sz="2000">
              <a:latin typeface="Arial"/>
              <a:ea typeface="Calibri"/>
              <a:cs typeface="Arial"/>
            </a:endParaRPr>
          </a:p>
          <a:p>
            <a:r>
              <a:rPr lang="en-GB" sz="2000">
                <a:latin typeface="Arial"/>
                <a:ea typeface="+mn-lt"/>
                <a:cs typeface="Arial"/>
              </a:rPr>
              <a:t>Specialises in high-quality organic breads, cakes and pastries.</a:t>
            </a:r>
            <a:endParaRPr lang="en-GB" sz="2000">
              <a:latin typeface="Arial"/>
              <a:ea typeface="Calibri"/>
              <a:cs typeface="Arial"/>
            </a:endParaRPr>
          </a:p>
          <a:p>
            <a:r>
              <a:rPr lang="en-GB" sz="2000">
                <a:latin typeface="Arial"/>
                <a:ea typeface="+mn-lt"/>
                <a:cs typeface="Arial"/>
              </a:rPr>
              <a:t>Popular with shoppers, retail staff, warehouse and office workers.</a:t>
            </a:r>
            <a:endParaRPr lang="en-GB" sz="2000">
              <a:latin typeface="Arial"/>
              <a:ea typeface="Calibri"/>
              <a:cs typeface="Arial"/>
            </a:endParaRPr>
          </a:p>
          <a:p>
            <a:r>
              <a:rPr lang="en-GB" sz="2000">
                <a:latin typeface="Arial"/>
                <a:ea typeface="+mn-lt"/>
                <a:cs typeface="Arial"/>
              </a:rPr>
              <a:t>Built a reputation for quality products and convenience.</a:t>
            </a:r>
            <a:endParaRPr lang="en-GB" sz="2000">
              <a:latin typeface="Arial"/>
              <a:ea typeface="Calibri"/>
              <a:cs typeface="Arial"/>
            </a:endParaRPr>
          </a:p>
          <a:p>
            <a:endParaRPr lang="en-GB" sz="2000">
              <a:latin typeface="Calibri"/>
              <a:ea typeface="Calibri"/>
              <a:cs typeface="Calibri"/>
            </a:endParaRPr>
          </a:p>
          <a:p>
            <a:endParaRPr lang="en-GB" sz="2000">
              <a:latin typeface="Calibri"/>
              <a:ea typeface="Calibri"/>
              <a:cs typeface="Calibri"/>
            </a:endParaRPr>
          </a:p>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500"/>
                                        <p:tgtEl>
                                          <p:spTgt spid="3">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248995"/>
            <a:ext cx="11179834" cy="738618"/>
          </a:xfrm>
        </p:spPr>
        <p:txBody>
          <a:bodyPr>
            <a:normAutofit/>
          </a:bodyPr>
          <a:lstStyle/>
          <a:p>
            <a:pPr algn="ctr"/>
            <a:r>
              <a:rPr lang="en-GB" sz="2900" b="1" u="sng">
                <a:latin typeface="Arial"/>
                <a:cs typeface="Arial"/>
              </a:rPr>
              <a:t>Insight into the problems Basil’s Bakery are facing. </a:t>
            </a:r>
            <a:endParaRPr lang="en-GB" sz="2900">
              <a:latin typeface="Arial"/>
              <a:cs typeface="Arial"/>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34120" y="1440693"/>
            <a:ext cx="4697628" cy="1464837"/>
          </a:xfrm>
        </p:spPr>
        <p:txBody>
          <a:bodyPr vert="horz" lIns="91440" tIns="45720" rIns="91440" bIns="45720" rtlCol="0" anchor="t">
            <a:normAutofit/>
          </a:bodyPr>
          <a:lstStyle/>
          <a:p>
            <a:pPr marL="0" indent="0">
              <a:buNone/>
            </a:pPr>
            <a:r>
              <a:rPr lang="en-GB" sz="2000" b="1">
                <a:latin typeface="Arial"/>
                <a:ea typeface="+mn-lt"/>
                <a:cs typeface="Arial"/>
              </a:rPr>
              <a:t>Core Problem</a:t>
            </a:r>
            <a:endParaRPr lang="en-US" sz="2000">
              <a:latin typeface="Arial"/>
              <a:ea typeface="Calibri" panose="020F0502020204030204"/>
              <a:cs typeface="Arial"/>
            </a:endParaRPr>
          </a:p>
          <a:p>
            <a:r>
              <a:rPr lang="en-GB" sz="1800">
                <a:latin typeface="Arial"/>
                <a:ea typeface="+mn-lt"/>
                <a:cs typeface="Arial"/>
              </a:rPr>
              <a:t>Sales have dropped at approximately 25% below 2019 levels. </a:t>
            </a:r>
            <a:endParaRPr lang="en-GB" sz="1800">
              <a:latin typeface="Arial"/>
              <a:cs typeface="Arial"/>
            </a:endParaRPr>
          </a:p>
          <a:p>
            <a:pPr marL="0" indent="0">
              <a:buNone/>
            </a:pPr>
            <a:endParaRPr lang="en-GB" b="1" dirty="0">
              <a:ea typeface="+mn-lt"/>
              <a:cs typeface="+mn-lt"/>
            </a:endParaRPr>
          </a:p>
          <a:p>
            <a:pPr>
              <a:lnSpc>
                <a:spcPct val="120000"/>
              </a:lnSpc>
            </a:pPr>
            <a:endParaRPr lang="en-GB" dirty="0">
              <a:solidFill>
                <a:srgbClr val="FFFFFF"/>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864B75-B7A2-2724-48E9-E3E146DD6BE9}"/>
              </a:ext>
            </a:extLst>
          </p:cNvPr>
          <p:cNvSpPr txBox="1"/>
          <p:nvPr/>
        </p:nvSpPr>
        <p:spPr>
          <a:xfrm>
            <a:off x="6215680" y="1436163"/>
            <a:ext cx="583074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Internal Issues (within Basil’s control)</a:t>
            </a:r>
            <a:endParaRPr lang="en-GB" sz="2000">
              <a:latin typeface="Arial"/>
              <a:cs typeface="Arial"/>
            </a:endParaRPr>
          </a:p>
          <a:p>
            <a:pPr marL="285750" indent="-285750">
              <a:buFont typeface="Arial"/>
              <a:buChar char="•"/>
            </a:pPr>
            <a:r>
              <a:rPr lang="en-GB">
                <a:latin typeface="Arial"/>
                <a:ea typeface="+mn-lt"/>
                <a:cs typeface="Arial"/>
              </a:rPr>
              <a:t>No delivery service despite customer demand. </a:t>
            </a:r>
            <a:endParaRPr lang="en-GB">
              <a:latin typeface="Arial"/>
              <a:cs typeface="Arial"/>
            </a:endParaRPr>
          </a:p>
          <a:p>
            <a:pPr marL="285750" indent="-285750">
              <a:buFont typeface="Arial"/>
              <a:buChar char="•"/>
            </a:pPr>
            <a:r>
              <a:rPr lang="en-GB">
                <a:latin typeface="Arial"/>
                <a:ea typeface="+mn-lt"/>
                <a:cs typeface="Arial"/>
              </a:rPr>
              <a:t>Limited pre-order system causing queues and missed sales. </a:t>
            </a:r>
            <a:endParaRPr lang="en-GB">
              <a:latin typeface="Arial"/>
              <a:cs typeface="Arial"/>
            </a:endParaRPr>
          </a:p>
          <a:p>
            <a:pPr marL="285750" indent="-285750">
              <a:buFont typeface="Arial"/>
              <a:buChar char="•"/>
            </a:pPr>
            <a:r>
              <a:rPr lang="en-GB">
                <a:latin typeface="Arial"/>
                <a:ea typeface="+mn-lt"/>
                <a:cs typeface="Arial"/>
              </a:rPr>
              <a:t>Inconsistent ability to answer customer calls. </a:t>
            </a:r>
            <a:endParaRPr lang="en-GB">
              <a:latin typeface="Arial"/>
              <a:cs typeface="Arial"/>
            </a:endParaRPr>
          </a:p>
          <a:p>
            <a:pPr marL="285750" indent="-285750">
              <a:buFont typeface="Arial"/>
              <a:buChar char="•"/>
            </a:pPr>
            <a:r>
              <a:rPr lang="en-GB">
                <a:latin typeface="Arial"/>
                <a:ea typeface="+mn-lt"/>
                <a:cs typeface="Arial"/>
              </a:rPr>
              <a:t>Limited ability to scale production beyond onsite baking. </a:t>
            </a:r>
            <a:endParaRPr lang="en-GB">
              <a:latin typeface="Arial"/>
              <a:cs typeface="Arial"/>
            </a:endParaRPr>
          </a:p>
        </p:txBody>
      </p:sp>
      <p:sp>
        <p:nvSpPr>
          <p:cNvPr id="5" name="TextBox 4">
            <a:extLst>
              <a:ext uri="{FF2B5EF4-FFF2-40B4-BE49-F238E27FC236}">
                <a16:creationId xmlns:a16="http://schemas.microsoft.com/office/drawing/2014/main" id="{D263E39C-3C75-3750-7029-3C219F834216}"/>
              </a:ext>
            </a:extLst>
          </p:cNvPr>
          <p:cNvSpPr txBox="1"/>
          <p:nvPr/>
        </p:nvSpPr>
        <p:spPr>
          <a:xfrm>
            <a:off x="615091" y="3734553"/>
            <a:ext cx="5134877"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External Issues (outside Basil’s control)</a:t>
            </a:r>
            <a:endParaRPr lang="en-GB" sz="2000">
              <a:latin typeface="Arial"/>
              <a:cs typeface="Arial"/>
            </a:endParaRPr>
          </a:p>
          <a:p>
            <a:pPr marL="285750" indent="-285750">
              <a:buFont typeface="Arial"/>
              <a:buChar char="•"/>
            </a:pPr>
            <a:r>
              <a:rPr lang="en-GB">
                <a:latin typeface="Arial"/>
                <a:ea typeface="+mn-lt"/>
                <a:cs typeface="Arial"/>
              </a:rPr>
              <a:t>Reduced footfall in the retail park since COVID-19. </a:t>
            </a:r>
            <a:endParaRPr lang="en-GB">
              <a:latin typeface="Arial"/>
              <a:cs typeface="Arial"/>
            </a:endParaRPr>
          </a:p>
          <a:p>
            <a:pPr marL="285750" indent="-285750">
              <a:buFont typeface="Arial"/>
              <a:buChar char="•"/>
            </a:pPr>
            <a:r>
              <a:rPr lang="en-GB" dirty="0">
                <a:latin typeface="Arial"/>
                <a:ea typeface="+mn-lt"/>
                <a:cs typeface="Arial"/>
              </a:rPr>
              <a:t>Closure of nearby shops reducing </a:t>
            </a:r>
            <a:r>
              <a:rPr lang="en-GB">
                <a:latin typeface="Arial"/>
                <a:ea typeface="+mn-lt"/>
                <a:cs typeface="Arial"/>
              </a:rPr>
              <a:t>regular customers</a:t>
            </a:r>
            <a:r>
              <a:rPr lang="en-GB" dirty="0">
                <a:latin typeface="Arial"/>
                <a:ea typeface="+mn-lt"/>
                <a:cs typeface="Arial"/>
              </a:rPr>
              <a:t>. </a:t>
            </a:r>
            <a:endParaRPr lang="en-GB" dirty="0">
              <a:latin typeface="Arial"/>
              <a:cs typeface="Arial"/>
            </a:endParaRPr>
          </a:p>
          <a:p>
            <a:pPr marL="285750" indent="-285750">
              <a:buFont typeface="Arial"/>
              <a:buChar char="•"/>
            </a:pPr>
            <a:r>
              <a:rPr lang="en-GB">
                <a:latin typeface="Arial"/>
                <a:ea typeface="+mn-lt"/>
                <a:cs typeface="Arial"/>
              </a:rPr>
              <a:t>Hybrid working reducing daily customer demand. </a:t>
            </a:r>
            <a:endParaRPr lang="en-GB">
              <a:latin typeface="Arial"/>
              <a:cs typeface="Arial"/>
            </a:endParaRPr>
          </a:p>
          <a:p>
            <a:pPr marL="285750" indent="-285750">
              <a:buFont typeface="Arial"/>
              <a:buChar char="•"/>
            </a:pPr>
            <a:r>
              <a:rPr lang="en-GB">
                <a:latin typeface="Arial"/>
                <a:ea typeface="+mn-lt"/>
                <a:cs typeface="Arial"/>
              </a:rPr>
              <a:t>Rising costs (rent, utilities, insurance). </a:t>
            </a:r>
            <a:endParaRPr lang="en-GB">
              <a:latin typeface="Arial"/>
              <a:cs typeface="Arial"/>
            </a:endParaRPr>
          </a:p>
          <a:p>
            <a:pPr marL="285750" indent="-285750">
              <a:buFont typeface="Arial"/>
              <a:buChar char="•"/>
            </a:pPr>
            <a:r>
              <a:rPr lang="en-GB">
                <a:latin typeface="Arial"/>
                <a:ea typeface="+mn-lt"/>
                <a:cs typeface="Arial"/>
              </a:rPr>
              <a:t>Unpredictable costs of organic ingredients. </a:t>
            </a:r>
            <a:endParaRPr lang="en-GB">
              <a:latin typeface="Arial"/>
              <a:cs typeface="Arial"/>
            </a:endParaRPr>
          </a:p>
          <a:p>
            <a:endParaRPr lang="en-GB"/>
          </a:p>
        </p:txBody>
      </p:sp>
      <p:sp>
        <p:nvSpPr>
          <p:cNvPr id="6" name="TextBox 5">
            <a:extLst>
              <a:ext uri="{FF2B5EF4-FFF2-40B4-BE49-F238E27FC236}">
                <a16:creationId xmlns:a16="http://schemas.microsoft.com/office/drawing/2014/main" id="{A857A79E-5DD0-B9C3-6E53-CC21CD63E0D9}"/>
              </a:ext>
            </a:extLst>
          </p:cNvPr>
          <p:cNvSpPr txBox="1"/>
          <p:nvPr/>
        </p:nvSpPr>
        <p:spPr>
          <a:xfrm>
            <a:off x="6213130" y="3734608"/>
            <a:ext cx="5575154"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Calibri"/>
                <a:cs typeface="Arial"/>
              </a:rPr>
              <a:t>Overall Situation</a:t>
            </a:r>
            <a:endParaRPr lang="en-GB" sz="2000">
              <a:latin typeface="Arial"/>
              <a:cs typeface="Arial"/>
            </a:endParaRPr>
          </a:p>
          <a:p>
            <a:pPr marL="285750" indent="-285750">
              <a:buFont typeface="Arial"/>
              <a:buChar char="•"/>
            </a:pPr>
            <a:r>
              <a:rPr lang="en-GB">
                <a:latin typeface="Arial"/>
                <a:ea typeface="+mn-lt"/>
                <a:cs typeface="Arial"/>
              </a:rPr>
              <a:t>Sales decline is caused by multiple linked factors. </a:t>
            </a:r>
            <a:endParaRPr lang="en-GB">
              <a:latin typeface="Arial"/>
              <a:cs typeface="Arial"/>
            </a:endParaRPr>
          </a:p>
          <a:p>
            <a:pPr marL="285750" indent="-285750">
              <a:buFont typeface="Arial"/>
              <a:buChar char="•"/>
            </a:pPr>
            <a:r>
              <a:rPr lang="en-GB">
                <a:latin typeface="Arial"/>
                <a:ea typeface="+mn-lt"/>
                <a:cs typeface="Arial"/>
              </a:rPr>
              <a:t>External changes are the main driver of reduced demand. </a:t>
            </a:r>
            <a:endParaRPr lang="en-GB">
              <a:latin typeface="Arial"/>
              <a:cs typeface="Arial"/>
            </a:endParaRPr>
          </a:p>
          <a:p>
            <a:pPr marL="285750" indent="-285750">
              <a:buFont typeface="Arial"/>
              <a:buChar char="•"/>
            </a:pPr>
            <a:r>
              <a:rPr lang="en-GB">
                <a:latin typeface="Arial"/>
                <a:ea typeface="+mn-lt"/>
                <a:cs typeface="Arial"/>
              </a:rPr>
              <a:t>Internal issues limit Basil’s ability to respond effectively.</a:t>
            </a:r>
            <a:endParaRPr lang="en-GB">
              <a:latin typeface="Arial"/>
              <a:cs typeface="Arial"/>
            </a:endParaRPr>
          </a:p>
          <a:p>
            <a:pPr algn="l"/>
            <a:endParaRPr lang="en-GB" dirty="0">
              <a:ea typeface="Calibri"/>
              <a:cs typeface="Calibri"/>
            </a:endParaRPr>
          </a:p>
        </p:txBody>
      </p:sp>
    </p:spTree>
    <p:extLst>
      <p:ext uri="{BB962C8B-B14F-4D97-AF65-F5344CB8AC3E}">
        <p14:creationId xmlns:p14="http://schemas.microsoft.com/office/powerpoint/2010/main" val="86034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a:latin typeface="Arial"/>
                <a:cs typeface="Arial"/>
              </a:rPr>
              <a:t>PESTEL Framework Critique</a:t>
            </a:r>
            <a:endParaRPr lang="en-GB" sz="3200" b="1">
              <a:latin typeface="Arial"/>
              <a:cs typeface="Arial"/>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62148" y="1815729"/>
            <a:ext cx="3825834" cy="2154403"/>
          </a:xfrm>
        </p:spPr>
        <p:txBody>
          <a:bodyPr vert="horz" lIns="91440" tIns="45720" rIns="91440" bIns="45720" rtlCol="0" anchor="t">
            <a:normAutofit/>
          </a:bodyPr>
          <a:lstStyle/>
          <a:p>
            <a:pPr marL="0" indent="0">
              <a:lnSpc>
                <a:spcPct val="100000"/>
              </a:lnSpc>
              <a:buNone/>
            </a:pPr>
            <a:r>
              <a:rPr lang="en-GB" sz="1600" b="1" dirty="0">
                <a:latin typeface="Arial"/>
                <a:ea typeface="+mn-lt"/>
                <a:cs typeface="Arial"/>
              </a:rPr>
              <a:t>What it is:</a:t>
            </a:r>
            <a:br>
              <a:rPr lang="en-GB" b="1" dirty="0">
                <a:ea typeface="+mn-lt"/>
                <a:cs typeface="+mn-lt"/>
              </a:rPr>
            </a:br>
            <a:r>
              <a:rPr lang="en-GB" b="1" dirty="0">
                <a:ea typeface="+mn-lt"/>
                <a:cs typeface="+mn-lt"/>
              </a:rPr>
              <a:t> </a:t>
            </a:r>
            <a:r>
              <a:rPr lang="en-GB" sz="1500" dirty="0">
                <a:latin typeface="Arial"/>
                <a:ea typeface="+mn-lt"/>
                <a:cs typeface="Arial"/>
              </a:rPr>
              <a:t>The PESTEL framework is a strategic tool used to analyse the external environmental factors that </a:t>
            </a:r>
            <a:r>
              <a:rPr lang="en-GB" sz="1500">
                <a:latin typeface="Arial"/>
                <a:ea typeface="+mn-lt"/>
                <a:cs typeface="Arial"/>
              </a:rPr>
              <a:t>affect a business. It is six categories: </a:t>
            </a:r>
            <a:r>
              <a:rPr lang="en-GB" sz="1500" dirty="0">
                <a:latin typeface="Arial"/>
                <a:ea typeface="+mn-lt"/>
                <a:cs typeface="Arial"/>
              </a:rPr>
              <a:t>Political, Economic, Social, Technological, Environmental, and Legal </a:t>
            </a:r>
            <a:r>
              <a:rPr lang="en-GB" sz="1500" b="1" dirty="0">
                <a:latin typeface="Arial"/>
                <a:ea typeface="+mn-lt"/>
                <a:cs typeface="Arial"/>
              </a:rPr>
              <a:t>(Yüksel, 2012)</a:t>
            </a:r>
            <a:endParaRPr lang="en-US" sz="1500" b="1" dirty="0">
              <a:latin typeface="Arial"/>
              <a:cs typeface="Arial"/>
            </a:endParaRPr>
          </a:p>
          <a:p>
            <a:pPr marL="0" indent="0">
              <a:lnSpc>
                <a:spcPct val="100000"/>
              </a:lnSpc>
              <a:buNone/>
            </a:pPr>
            <a:endParaRPr lang="en-GB" sz="1800" dirty="0">
              <a:latin typeface="Arial" panose="020B0604020202020204" pitchFamily="34" charset="0"/>
              <a:ea typeface="Calibri"/>
              <a:cs typeface="Arial" panose="020B0604020202020204" pitchFamily="34" charset="0"/>
            </a:endParaRPr>
          </a:p>
        </p:txBody>
      </p:sp>
      <p:sp>
        <p:nvSpPr>
          <p:cNvPr id="4" name="TextBox 3">
            <a:extLst>
              <a:ext uri="{FF2B5EF4-FFF2-40B4-BE49-F238E27FC236}">
                <a16:creationId xmlns:a16="http://schemas.microsoft.com/office/drawing/2014/main" id="{55BB5C0E-ADE8-FE26-F6D2-B947661BE0EE}"/>
              </a:ext>
            </a:extLst>
          </p:cNvPr>
          <p:cNvSpPr txBox="1"/>
          <p:nvPr/>
        </p:nvSpPr>
        <p:spPr>
          <a:xfrm>
            <a:off x="4656116" y="1806039"/>
            <a:ext cx="3688277" cy="1308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ea typeface="+mn-lt"/>
                <a:cs typeface="Arial"/>
              </a:rPr>
              <a:t>Why it is used:</a:t>
            </a:r>
            <a:br>
              <a:rPr lang="en-US" b="1" dirty="0">
                <a:ea typeface="+mn-lt"/>
                <a:cs typeface="+mn-lt"/>
              </a:rPr>
            </a:br>
            <a:r>
              <a:rPr lang="en-US" b="1" dirty="0">
                <a:ea typeface="+mn-lt"/>
                <a:cs typeface="+mn-lt"/>
              </a:rPr>
              <a:t> </a:t>
            </a:r>
            <a:r>
              <a:rPr lang="en-US" sz="1500">
                <a:latin typeface="Arial"/>
                <a:ea typeface="+mn-lt"/>
                <a:cs typeface="Arial"/>
              </a:rPr>
              <a:t>It helps businesses understand trends, risks, and opportunities</a:t>
            </a:r>
            <a:r>
              <a:rPr lang="en-US" sz="1500" dirty="0">
                <a:latin typeface="Arial"/>
                <a:ea typeface="+mn-lt"/>
                <a:cs typeface="Arial"/>
              </a:rPr>
              <a:t> </a:t>
            </a:r>
            <a:r>
              <a:rPr lang="en-US" sz="1500">
                <a:latin typeface="Arial"/>
                <a:ea typeface="+mn-lt"/>
                <a:cs typeface="Arial"/>
              </a:rPr>
              <a:t>in the external environment, supporting strategic planning and decision-making.</a:t>
            </a:r>
            <a:endParaRPr lang="en-US" sz="1500">
              <a:latin typeface="Arial"/>
              <a:cs typeface="Arial"/>
            </a:endParaRPr>
          </a:p>
        </p:txBody>
      </p:sp>
      <p:sp>
        <p:nvSpPr>
          <p:cNvPr id="5" name="TextBox 4">
            <a:extLst>
              <a:ext uri="{FF2B5EF4-FFF2-40B4-BE49-F238E27FC236}">
                <a16:creationId xmlns:a16="http://schemas.microsoft.com/office/drawing/2014/main" id="{33BD164E-E434-36F4-2CA0-89EE8F264E19}"/>
              </a:ext>
            </a:extLst>
          </p:cNvPr>
          <p:cNvSpPr txBox="1"/>
          <p:nvPr/>
        </p:nvSpPr>
        <p:spPr>
          <a:xfrm>
            <a:off x="8598724" y="1814944"/>
            <a:ext cx="3165762"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ea typeface="+mn-lt"/>
                <a:cs typeface="Arial"/>
              </a:rPr>
              <a:t>Where/how it is used:</a:t>
            </a:r>
            <a:br>
              <a:rPr lang="en-US" b="1" dirty="0">
                <a:ea typeface="+mn-lt"/>
                <a:cs typeface="+mn-lt"/>
              </a:rPr>
            </a:br>
            <a:r>
              <a:rPr lang="en-US" b="1" dirty="0">
                <a:ea typeface="+mn-lt"/>
                <a:cs typeface="+mn-lt"/>
              </a:rPr>
              <a:t> </a:t>
            </a:r>
            <a:r>
              <a:rPr lang="en-US" sz="1500">
                <a:latin typeface="Arial"/>
                <a:ea typeface="+mn-lt"/>
                <a:cs typeface="Arial"/>
              </a:rPr>
              <a:t>Used by companies across industries, especially when entering new markets, launching products, or reviewing long-term strategies. It can also inform risk assessments and scenario planning.</a:t>
            </a:r>
            <a:endParaRPr lang="en-US" sz="1500">
              <a:latin typeface="Arial"/>
              <a:cs typeface="Arial"/>
            </a:endParaRPr>
          </a:p>
        </p:txBody>
      </p:sp>
      <p:sp>
        <p:nvSpPr>
          <p:cNvPr id="6" name="TextBox 5">
            <a:extLst>
              <a:ext uri="{FF2B5EF4-FFF2-40B4-BE49-F238E27FC236}">
                <a16:creationId xmlns:a16="http://schemas.microsoft.com/office/drawing/2014/main" id="{3E79EF3A-C08A-AD30-7BDC-4CCEA735AB83}"/>
              </a:ext>
            </a:extLst>
          </p:cNvPr>
          <p:cNvSpPr txBox="1"/>
          <p:nvPr/>
        </p:nvSpPr>
        <p:spPr>
          <a:xfrm>
            <a:off x="463137" y="4103914"/>
            <a:ext cx="4474028" cy="26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a:ea typeface="+mn-lt"/>
                <a:cs typeface="+mn-lt"/>
              </a:rPr>
              <a:t>Benefits:</a:t>
            </a:r>
            <a:endParaRPr lang="en-US" sz="1900"/>
          </a:p>
          <a:p>
            <a:pPr marL="285750" indent="-285750">
              <a:buFont typeface="Arial"/>
              <a:buChar char="•"/>
            </a:pPr>
            <a:r>
              <a:rPr lang="en-US">
                <a:latin typeface="Arial"/>
                <a:ea typeface="+mn-lt"/>
                <a:cs typeface="Arial"/>
              </a:rPr>
              <a:t>Provides a structured overview of external factors. </a:t>
            </a:r>
            <a:endParaRPr lang="en-US">
              <a:latin typeface="Arial"/>
              <a:cs typeface="Arial"/>
            </a:endParaRPr>
          </a:p>
          <a:p>
            <a:pPr marL="285750" indent="-285750">
              <a:buFont typeface="Arial"/>
              <a:buChar char="•"/>
            </a:pPr>
            <a:r>
              <a:rPr lang="en-US" dirty="0">
                <a:latin typeface="Arial"/>
                <a:ea typeface="+mn-lt"/>
                <a:cs typeface="Arial"/>
              </a:rPr>
              <a:t>Helps identify opportunities and threats. </a:t>
            </a:r>
            <a:endParaRPr lang="en-US">
              <a:latin typeface="Arial"/>
              <a:cs typeface="Arial"/>
            </a:endParaRPr>
          </a:p>
          <a:p>
            <a:pPr marL="285750" indent="-285750">
              <a:buFont typeface="Arial"/>
              <a:buChar char="•"/>
            </a:pPr>
            <a:r>
              <a:rPr lang="en-US">
                <a:latin typeface="Arial"/>
                <a:ea typeface="+mn-lt"/>
                <a:cs typeface="Arial"/>
              </a:rPr>
              <a:t>Supports long-term strategic thinking. </a:t>
            </a:r>
            <a:endParaRPr lang="en-US">
              <a:latin typeface="Arial"/>
              <a:cs typeface="Arial"/>
            </a:endParaRPr>
          </a:p>
          <a:p>
            <a:pPr marL="285750" indent="-285750">
              <a:buFont typeface="Arial"/>
              <a:buChar char="•"/>
            </a:pPr>
            <a:r>
              <a:rPr lang="en-US">
                <a:latin typeface="Arial"/>
                <a:ea typeface="+mn-lt"/>
                <a:cs typeface="Arial"/>
              </a:rPr>
              <a:t>Easy to communicate to stakeholders </a:t>
            </a:r>
            <a:r>
              <a:rPr lang="en-US" b="1">
                <a:latin typeface="Arial"/>
                <a:ea typeface="+mn-lt"/>
                <a:cs typeface="Arial"/>
              </a:rPr>
              <a:t>(Perera, 2020)</a:t>
            </a:r>
            <a:endParaRPr lang="en-US" b="1">
              <a:latin typeface="Arial"/>
              <a:cs typeface="Arial"/>
            </a:endParaRPr>
          </a:p>
          <a:p>
            <a:pPr algn="l"/>
            <a:endParaRPr lang="en-US" dirty="0">
              <a:ea typeface="Calibri"/>
              <a:cs typeface="Calibri"/>
            </a:endParaRPr>
          </a:p>
        </p:txBody>
      </p:sp>
      <p:sp>
        <p:nvSpPr>
          <p:cNvPr id="7" name="TextBox 6">
            <a:extLst>
              <a:ext uri="{FF2B5EF4-FFF2-40B4-BE49-F238E27FC236}">
                <a16:creationId xmlns:a16="http://schemas.microsoft.com/office/drawing/2014/main" id="{93BD03FD-C325-B9A0-BBE6-BE7B3562F07E}"/>
              </a:ext>
            </a:extLst>
          </p:cNvPr>
          <p:cNvSpPr txBox="1"/>
          <p:nvPr/>
        </p:nvSpPr>
        <p:spPr>
          <a:xfrm>
            <a:off x="5910943" y="4027713"/>
            <a:ext cx="5682342" cy="26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a:latin typeface="Arial"/>
                <a:ea typeface="+mn-lt"/>
                <a:cs typeface="Arial"/>
              </a:rPr>
              <a:t>Criticisms:</a:t>
            </a:r>
            <a:endParaRPr lang="en-US" sz="1900">
              <a:latin typeface="Arial"/>
              <a:cs typeface="Arial"/>
            </a:endParaRPr>
          </a:p>
          <a:p>
            <a:pPr marL="285750" indent="-285750">
              <a:buFont typeface="Arial"/>
              <a:buChar char="•"/>
            </a:pPr>
            <a:r>
              <a:rPr lang="en-US">
                <a:latin typeface="Arial"/>
                <a:ea typeface="+mn-lt"/>
                <a:cs typeface="Arial"/>
              </a:rPr>
              <a:t>Can be too broad, lacking specific actionable insights. </a:t>
            </a:r>
            <a:endParaRPr lang="en-US">
              <a:latin typeface="Arial"/>
              <a:cs typeface="Arial"/>
            </a:endParaRPr>
          </a:p>
          <a:p>
            <a:pPr marL="285750" indent="-285750">
              <a:buFont typeface="Arial"/>
              <a:buChar char="•"/>
            </a:pPr>
            <a:r>
              <a:rPr lang="en-US">
                <a:latin typeface="Arial"/>
                <a:ea typeface="+mn-lt"/>
                <a:cs typeface="Arial"/>
              </a:rPr>
              <a:t>Often static, not capturing rapid changes in dynamic markets. </a:t>
            </a:r>
            <a:endParaRPr lang="en-US">
              <a:latin typeface="Arial"/>
              <a:cs typeface="Arial"/>
            </a:endParaRPr>
          </a:p>
          <a:p>
            <a:pPr marL="285750" indent="-285750">
              <a:buFont typeface="Arial"/>
              <a:buChar char="•"/>
            </a:pPr>
            <a:r>
              <a:rPr lang="en-US">
                <a:latin typeface="Arial"/>
                <a:ea typeface="+mn-lt"/>
                <a:cs typeface="Arial"/>
              </a:rPr>
              <a:t>Does not show interconnections between factors. </a:t>
            </a:r>
            <a:endParaRPr lang="en-US">
              <a:latin typeface="Arial"/>
              <a:cs typeface="Arial"/>
            </a:endParaRPr>
          </a:p>
          <a:p>
            <a:pPr marL="285750" indent="-285750">
              <a:buFont typeface="Arial"/>
              <a:buChar char="•"/>
            </a:pPr>
            <a:r>
              <a:rPr lang="en-US">
                <a:latin typeface="Arial"/>
                <a:ea typeface="+mn-lt"/>
                <a:cs typeface="Arial"/>
              </a:rPr>
              <a:t>Risk of over-simplification, ignoring industry-specific challenges </a:t>
            </a:r>
            <a:r>
              <a:rPr lang="en-US" b="1">
                <a:latin typeface="Arial"/>
                <a:ea typeface="+mn-lt"/>
                <a:cs typeface="Arial"/>
              </a:rPr>
              <a:t>(Gupta, 2013)</a:t>
            </a:r>
            <a:endParaRPr lang="en-US" b="1">
              <a:latin typeface="Arial"/>
              <a:cs typeface="Arial"/>
            </a:endParaRPr>
          </a:p>
          <a:p>
            <a:pPr algn="l"/>
            <a:endParaRPr lang="en-US" dirty="0">
              <a:ea typeface="Calibri"/>
              <a:cs typeface="Calibri"/>
            </a:endParaRPr>
          </a:p>
        </p:txBody>
      </p:sp>
    </p:spTree>
    <p:extLst>
      <p:ext uri="{BB962C8B-B14F-4D97-AF65-F5344CB8AC3E}">
        <p14:creationId xmlns:p14="http://schemas.microsoft.com/office/powerpoint/2010/main" val="266161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900" decel="100000" fill="hold"/>
                                        <p:tgtEl>
                                          <p:spTgt spid="5"/>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115043"/>
            <a:ext cx="10827390" cy="558517"/>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u="sng">
                <a:latin typeface="Arial"/>
                <a:cs typeface="Arial"/>
              </a:rPr>
              <a:t>PESTEL Framework </a:t>
            </a:r>
            <a:br>
              <a:rPr lang="en-GB" b="1" u="sng" dirty="0"/>
            </a:br>
            <a:br>
              <a:rPr lang="en-GB" b="1" dirty="0">
                <a:latin typeface="Arial"/>
                <a:cs typeface="Arial"/>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33391704"/>
              </p:ext>
            </p:extLst>
          </p:nvPr>
        </p:nvGraphicFramePr>
        <p:xfrm>
          <a:off x="682304" y="778225"/>
          <a:ext cx="10827387" cy="5860052"/>
        </p:xfrm>
        <a:graphic>
          <a:graphicData uri="http://schemas.openxmlformats.org/drawingml/2006/table">
            <a:tbl>
              <a:tblPr firstRow="1" bandRow="1">
                <a:tableStyleId>{5C22544A-7EE6-4342-B048-85BDC9FD1C3A}</a:tableStyleId>
              </a:tblPr>
              <a:tblGrid>
                <a:gridCol w="1821559">
                  <a:extLst>
                    <a:ext uri="{9D8B030D-6E8A-4147-A177-3AD203B41FA5}">
                      <a16:colId xmlns:a16="http://schemas.microsoft.com/office/drawing/2014/main" val="1284065850"/>
                    </a:ext>
                  </a:extLst>
                </a:gridCol>
                <a:gridCol w="1857783">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37657">
                  <a:extLst>
                    <a:ext uri="{9D8B030D-6E8A-4147-A177-3AD203B41FA5}">
                      <a16:colId xmlns:a16="http://schemas.microsoft.com/office/drawing/2014/main" val="446382655"/>
                    </a:ext>
                  </a:extLst>
                </a:gridCol>
                <a:gridCol w="1627518">
                  <a:extLst>
                    <a:ext uri="{9D8B030D-6E8A-4147-A177-3AD203B41FA5}">
                      <a16:colId xmlns:a16="http://schemas.microsoft.com/office/drawing/2014/main" val="3644160467"/>
                    </a:ext>
                  </a:extLst>
                </a:gridCol>
                <a:gridCol w="1831244">
                  <a:extLst>
                    <a:ext uri="{9D8B030D-6E8A-4147-A177-3AD203B41FA5}">
                      <a16:colId xmlns:a16="http://schemas.microsoft.com/office/drawing/2014/main" val="66830876"/>
                    </a:ext>
                  </a:extLst>
                </a:gridCol>
              </a:tblGrid>
              <a:tr h="1150892">
                <a:tc>
                  <a:txBody>
                    <a:bodyPr/>
                    <a:lstStyle/>
                    <a:p>
                      <a:endParaRPr lang="en-GB" sz="1600" dirty="0"/>
                    </a:p>
                    <a:p>
                      <a:pPr algn="ctr"/>
                      <a:r>
                        <a:rPr lang="en-GB" sz="2400" dirty="0">
                          <a:solidFill>
                            <a:schemeClr val="tx1"/>
                          </a:solidFill>
                        </a:rPr>
                        <a:t>Political  Factors</a:t>
                      </a:r>
                    </a:p>
                  </a:txBody>
                  <a:tcPr>
                    <a:solidFill>
                      <a:srgbClr val="FF0000"/>
                    </a:solidFill>
                  </a:tcPr>
                </a:tc>
                <a:tc>
                  <a:txBody>
                    <a:bodyPr/>
                    <a:lstStyle/>
                    <a:p>
                      <a:endParaRPr lang="en-GB" sz="1600" dirty="0"/>
                    </a:p>
                    <a:p>
                      <a:pPr algn="ctr"/>
                      <a:r>
                        <a:rPr lang="en-GB" sz="2400" dirty="0">
                          <a:solidFill>
                            <a:schemeClr val="tx1"/>
                          </a:solidFill>
                        </a:rPr>
                        <a:t>Economic Factors</a:t>
                      </a:r>
                    </a:p>
                  </a:txBody>
                  <a:tcPr>
                    <a:solidFill>
                      <a:schemeClr val="accent1"/>
                    </a:solidFill>
                  </a:tcPr>
                </a:tc>
                <a:tc>
                  <a:txBody>
                    <a:bodyPr/>
                    <a:lstStyle/>
                    <a:p>
                      <a:endParaRPr lang="en-GB" sz="1600" dirty="0"/>
                    </a:p>
                    <a:p>
                      <a:pPr algn="ctr"/>
                      <a:r>
                        <a:rPr lang="en-GB" sz="2400" dirty="0">
                          <a:solidFill>
                            <a:schemeClr val="tx1"/>
                          </a:solidFill>
                        </a:rPr>
                        <a:t>Social Factors</a:t>
                      </a:r>
                    </a:p>
                  </a:txBody>
                  <a:tcPr>
                    <a:solidFill>
                      <a:srgbClr val="ED7D31"/>
                    </a:solid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solidFill>
                      <a:schemeClr val="accent6"/>
                    </a:solidFill>
                  </a:tcPr>
                </a:tc>
                <a:tc>
                  <a:txBody>
                    <a:bodyPr/>
                    <a:lstStyle/>
                    <a:p>
                      <a:endParaRPr lang="en-GB" sz="1600" dirty="0"/>
                    </a:p>
                    <a:p>
                      <a:pPr algn="ctr"/>
                      <a:r>
                        <a:rPr lang="en-GB" sz="2400" dirty="0">
                          <a:solidFill>
                            <a:schemeClr val="tx1"/>
                          </a:solidFill>
                        </a:rPr>
                        <a:t>Legal Factors</a:t>
                      </a:r>
                    </a:p>
                  </a:txBody>
                  <a:tcPr>
                    <a:solidFill>
                      <a:schemeClr val="bg1">
                        <a:lumMod val="50000"/>
                        <a:lumOff val="50000"/>
                      </a:schemeClr>
                    </a:solidFill>
                  </a:tcPr>
                </a:tc>
                <a:tc>
                  <a:txBody>
                    <a:bodyPr/>
                    <a:lstStyle/>
                    <a:p>
                      <a:endParaRPr lang="en-GB" sz="1600" dirty="0"/>
                    </a:p>
                    <a:p>
                      <a:pPr algn="ctr"/>
                      <a:r>
                        <a:rPr lang="en-GB" sz="2100" dirty="0">
                          <a:solidFill>
                            <a:schemeClr val="tx1"/>
                          </a:solidFill>
                        </a:rPr>
                        <a:t>Environmental Factors</a:t>
                      </a:r>
                    </a:p>
                  </a:txBody>
                  <a:tcPr>
                    <a:solidFill>
                      <a:schemeClr val="accent4">
                        <a:lumMod val="75000"/>
                      </a:schemeClr>
                    </a:solidFill>
                  </a:tcPr>
                </a:tc>
                <a:extLst>
                  <a:ext uri="{0D108BD9-81ED-4DB2-BD59-A6C34878D82A}">
                    <a16:rowId xmlns:a16="http://schemas.microsoft.com/office/drawing/2014/main" val="2083540418"/>
                  </a:ext>
                </a:extLst>
              </a:tr>
              <a:tr h="4346665">
                <a:tc>
                  <a:txBody>
                    <a:bodyPr/>
                    <a:lstStyle/>
                    <a:p>
                      <a:pPr marL="0" lvl="0" indent="0" algn="l">
                        <a:lnSpc>
                          <a:spcPct val="100000"/>
                        </a:lnSpc>
                        <a:spcBef>
                          <a:spcPts val="0"/>
                        </a:spcBef>
                        <a:spcAft>
                          <a:spcPts val="0"/>
                        </a:spcAft>
                        <a:buNone/>
                      </a:pPr>
                      <a:r>
                        <a:rPr lang="en-GB" sz="1200" b="1" dirty="0">
                          <a:solidFill>
                            <a:schemeClr val="tx1"/>
                          </a:solidFill>
                        </a:rPr>
                        <a:t>1. Business Rates </a:t>
                      </a:r>
                      <a:r>
                        <a:rPr lang="en-GB" sz="1200" b="0" i="0" u="none" strike="noStrike" noProof="0" dirty="0">
                          <a:solidFill>
                            <a:schemeClr val="tx1"/>
                          </a:solidFill>
                          <a:latin typeface="Calibri"/>
                          <a:ea typeface="Calibri"/>
                          <a:cs typeface="Calibri"/>
                        </a:rPr>
                        <a:t>Business rates have increased since 2019, raising Basil's operating costs. This reduces profitability and makes it more difficult for the bakery to maintain competitive prices.</a:t>
                      </a:r>
                      <a:endParaRPr lang="en-GB" sz="1200">
                        <a:solidFill>
                          <a:schemeClr val="tx1"/>
                        </a:solidFill>
                      </a:endParaRPr>
                    </a:p>
                    <a:p>
                      <a:pPr marL="0" lvl="0" indent="0" algn="l">
                        <a:lnSpc>
                          <a:spcPct val="100000"/>
                        </a:lnSpc>
                        <a:spcBef>
                          <a:spcPts val="0"/>
                        </a:spcBef>
                        <a:spcAft>
                          <a:spcPts val="0"/>
                        </a:spcAft>
                        <a:buNone/>
                      </a:pPr>
                      <a:r>
                        <a:rPr lang="en-GB" sz="1200" b="1">
                          <a:solidFill>
                            <a:schemeClr val="tx1"/>
                          </a:solidFill>
                        </a:rPr>
                        <a:t>2. Government Support Following COVID-19</a:t>
                      </a:r>
                      <a:endParaRPr lang="en-GB" sz="1200" b="1"/>
                    </a:p>
                    <a:p>
                      <a:pPr marL="0" lvl="0" indent="0" algn="l">
                        <a:lnSpc>
                          <a:spcPct val="100000"/>
                        </a:lnSpc>
                        <a:spcBef>
                          <a:spcPts val="0"/>
                        </a:spcBef>
                        <a:spcAft>
                          <a:spcPts val="0"/>
                        </a:spcAft>
                        <a:buNone/>
                      </a:pPr>
                      <a:r>
                        <a:rPr lang="en-GB" sz="1200" b="0" i="0" u="none" strike="noStrike" noProof="0">
                          <a:solidFill>
                            <a:schemeClr val="tx1"/>
                          </a:solidFill>
                          <a:latin typeface="Calibri"/>
                          <a:ea typeface="Calibri"/>
                          <a:cs typeface="Calibri"/>
                        </a:rPr>
                        <a:t>During lockdown, government restrictions reduced customer footfall and sales. Although restrictions have ended, customer numbers have not returned to pre-pandemic levels, creating long-term challenges for the business.</a:t>
                      </a:r>
                      <a:endParaRPr lang="en-GB" sz="1200"/>
                    </a:p>
                    <a:p>
                      <a:pPr marL="285750" lvl="0" indent="-285750">
                        <a:buFont typeface="Wingdings" panose="05000000000000000000" pitchFamily="2" charset="2"/>
                        <a:buChar char="§"/>
                      </a:pPr>
                      <a:endParaRPr lang="en-GB" sz="1400" b="1" dirty="0">
                        <a:solidFill>
                          <a:schemeClr val="tx1"/>
                        </a:solidFill>
                      </a:endParaRPr>
                    </a:p>
                  </a:txBody>
                  <a:tcPr>
                    <a:solidFill>
                      <a:srgbClr val="FF0000"/>
                    </a:solidFill>
                  </a:tcPr>
                </a:tc>
                <a:tc>
                  <a:txBody>
                    <a:bodyPr/>
                    <a:lstStyle/>
                    <a:p>
                      <a:pPr lvl="0" algn="l">
                        <a:lnSpc>
                          <a:spcPct val="100000"/>
                        </a:lnSpc>
                        <a:spcBef>
                          <a:spcPts val="0"/>
                        </a:spcBef>
                        <a:spcAft>
                          <a:spcPts val="0"/>
                        </a:spcAft>
                        <a:buNone/>
                      </a:pPr>
                      <a:r>
                        <a:rPr lang="en-GB" sz="1200" b="1">
                          <a:solidFill>
                            <a:schemeClr val="tx1"/>
                          </a:solidFill>
                          <a:latin typeface="Arial"/>
                          <a:cs typeface="Arial"/>
                        </a:rPr>
                        <a:t>1. Rising Inflation</a:t>
                      </a:r>
                      <a:endParaRPr lang="en-US" sz="1200" b="1">
                        <a:solidFill>
                          <a:schemeClr val="tx1"/>
                        </a:solidFill>
                        <a:latin typeface="Arial"/>
                        <a:cs typeface="Arial"/>
                      </a:endParaRPr>
                    </a:p>
                    <a:p>
                      <a:pPr lvl="0" algn="l">
                        <a:lnSpc>
                          <a:spcPct val="100000"/>
                        </a:lnSpc>
                        <a:spcBef>
                          <a:spcPts val="0"/>
                        </a:spcBef>
                        <a:spcAft>
                          <a:spcPts val="0"/>
                        </a:spcAft>
                        <a:buNone/>
                      </a:pPr>
                      <a:r>
                        <a:rPr lang="en-GB" sz="1200" b="0" i="0" u="none" strike="noStrike" noProof="0" dirty="0">
                          <a:solidFill>
                            <a:schemeClr val="tx1"/>
                          </a:solidFill>
                          <a:latin typeface="Arial"/>
                          <a:ea typeface="Calibri"/>
                          <a:cs typeface="Arial"/>
                        </a:rPr>
                        <a:t>Inflation has increased the cost of ingredients, utilities, insurance and rent. As a result, Basil faces higher operating costs and reduced profit margins.</a:t>
                      </a:r>
                      <a:endParaRPr lang="en-GB" sz="1200">
                        <a:solidFill>
                          <a:schemeClr val="tx1"/>
                        </a:solidFill>
                        <a:latin typeface="Arial"/>
                        <a:cs typeface="Arial"/>
                      </a:endParaRPr>
                    </a:p>
                    <a:p>
                      <a:pPr lvl="0" algn="l">
                        <a:lnSpc>
                          <a:spcPct val="100000"/>
                        </a:lnSpc>
                        <a:spcBef>
                          <a:spcPts val="0"/>
                        </a:spcBef>
                        <a:spcAft>
                          <a:spcPts val="0"/>
                        </a:spcAft>
                        <a:buNone/>
                      </a:pPr>
                      <a:r>
                        <a:rPr lang="en-GB" sz="1200" b="1">
                          <a:solidFill>
                            <a:schemeClr val="tx1"/>
                          </a:solidFill>
                          <a:latin typeface="Arial"/>
                          <a:cs typeface="Arial"/>
                        </a:rPr>
                        <a:t>2. Reduced Consumer Spending</a:t>
                      </a:r>
                    </a:p>
                    <a:p>
                      <a:pPr lvl="0" algn="l">
                        <a:lnSpc>
                          <a:spcPct val="100000"/>
                        </a:lnSpc>
                        <a:spcBef>
                          <a:spcPts val="0"/>
                        </a:spcBef>
                        <a:spcAft>
                          <a:spcPts val="0"/>
                        </a:spcAft>
                        <a:buNone/>
                      </a:pPr>
                      <a:r>
                        <a:rPr lang="en-GB" sz="1200" b="0" i="0" u="none" strike="noStrike" noProof="0" dirty="0">
                          <a:solidFill>
                            <a:schemeClr val="tx1"/>
                          </a:solidFill>
                          <a:latin typeface="Arial"/>
                          <a:ea typeface="Calibri"/>
                          <a:cs typeface="Arial"/>
                        </a:rPr>
                        <a:t>Many consumers are experiencing financial pressures from the cost-of-living crisis. This may lead customers to purchase fewer premium bakery products or seek cheaper alternatives.</a:t>
                      </a:r>
                      <a:endParaRPr lang="en-GB" sz="1200" dirty="0">
                        <a:solidFill>
                          <a:schemeClr val="tx1"/>
                        </a:solidFill>
                        <a:latin typeface="Arial"/>
                        <a:cs typeface="Arial"/>
                      </a:endParaRPr>
                    </a:p>
                    <a:p>
                      <a:pPr lvl="0">
                        <a:buNone/>
                      </a:pPr>
                      <a:endParaRPr lang="en-GB" sz="1400" b="1" dirty="0"/>
                    </a:p>
                  </a:txBody>
                  <a:tcPr>
                    <a:solidFill>
                      <a:schemeClr val="accent1"/>
                    </a:solidFill>
                  </a:tcPr>
                </a:tc>
                <a:tc>
                  <a:txBody>
                    <a:bodyPr/>
                    <a:lstStyle/>
                    <a:p>
                      <a:pPr lvl="0" algn="l">
                        <a:lnSpc>
                          <a:spcPct val="100000"/>
                        </a:lnSpc>
                        <a:spcBef>
                          <a:spcPts val="0"/>
                        </a:spcBef>
                        <a:spcAft>
                          <a:spcPts val="0"/>
                        </a:spcAft>
                        <a:buNone/>
                      </a:pPr>
                      <a:r>
                        <a:rPr lang="en-GB" sz="1100" b="1">
                          <a:solidFill>
                            <a:schemeClr val="tx1"/>
                          </a:solidFill>
                          <a:latin typeface="Arial"/>
                          <a:cs typeface="Arial"/>
                        </a:rPr>
                        <a:t>1. Hybrid Working</a:t>
                      </a:r>
                      <a:endParaRPr lang="en-US" sz="1100" b="1">
                        <a:solidFill>
                          <a:schemeClr val="tx1"/>
                        </a:solidFill>
                        <a:latin typeface="Arial"/>
                        <a:cs typeface="Arial"/>
                      </a:endParaRPr>
                    </a:p>
                    <a:p>
                      <a:pPr lvl="0" algn="l">
                        <a:lnSpc>
                          <a:spcPct val="100000"/>
                        </a:lnSpc>
                        <a:spcBef>
                          <a:spcPts val="0"/>
                        </a:spcBef>
                        <a:spcAft>
                          <a:spcPts val="0"/>
                        </a:spcAft>
                        <a:buNone/>
                      </a:pPr>
                      <a:r>
                        <a:rPr lang="en-GB" sz="1100" b="0" i="0" u="none" strike="noStrike" noProof="0" dirty="0">
                          <a:solidFill>
                            <a:schemeClr val="tx1"/>
                          </a:solidFill>
                          <a:latin typeface="Arial"/>
                          <a:ea typeface="Calibri"/>
                          <a:cs typeface="Arial"/>
                        </a:rPr>
                        <a:t>Many office workers now work from home several days per week. This has reduced the number of customers purchasing lunches and snacks from the bakery. Research suggests that hybrid working has permanently changed commuting and workplace consumption patterns</a:t>
                      </a:r>
                      <a:r>
                        <a:rPr lang="en-GB" sz="1100" b="1" i="0" u="none" strike="noStrike" noProof="0" dirty="0">
                          <a:solidFill>
                            <a:schemeClr val="tx1"/>
                          </a:solidFill>
                          <a:latin typeface="Arial"/>
                          <a:ea typeface="Calibri"/>
                          <a:cs typeface="Arial"/>
                        </a:rPr>
                        <a:t> (CIPD, 2023).</a:t>
                      </a:r>
                      <a:endParaRPr lang="en-GB" sz="1100" b="1">
                        <a:solidFill>
                          <a:schemeClr val="tx1"/>
                        </a:solidFill>
                        <a:latin typeface="Arial"/>
                        <a:cs typeface="Arial"/>
                      </a:endParaRPr>
                    </a:p>
                    <a:p>
                      <a:pPr lvl="0" algn="l">
                        <a:lnSpc>
                          <a:spcPct val="100000"/>
                        </a:lnSpc>
                        <a:spcBef>
                          <a:spcPts val="0"/>
                        </a:spcBef>
                        <a:spcAft>
                          <a:spcPts val="0"/>
                        </a:spcAft>
                        <a:buNone/>
                      </a:pPr>
                      <a:r>
                        <a:rPr lang="en-GB" sz="1100" b="1">
                          <a:solidFill>
                            <a:schemeClr val="tx1"/>
                          </a:solidFill>
                          <a:latin typeface="Arial"/>
                          <a:cs typeface="Arial"/>
                        </a:rPr>
                        <a:t>2. Changing Consumer Expectations</a:t>
                      </a:r>
                    </a:p>
                    <a:p>
                      <a:pPr lvl="0" algn="l">
                        <a:lnSpc>
                          <a:spcPct val="100000"/>
                        </a:lnSpc>
                        <a:spcBef>
                          <a:spcPts val="0"/>
                        </a:spcBef>
                        <a:spcAft>
                          <a:spcPts val="0"/>
                        </a:spcAft>
                        <a:buNone/>
                      </a:pPr>
                      <a:r>
                        <a:rPr lang="en-GB" sz="1100" b="0" i="0" u="none" strike="noStrike" noProof="0" dirty="0">
                          <a:solidFill>
                            <a:schemeClr val="tx1"/>
                          </a:solidFill>
                          <a:latin typeface="Arial"/>
                          <a:ea typeface="Calibri"/>
                          <a:cs typeface="Arial"/>
                        </a:rPr>
                        <a:t>Customers increasingly expect businesses to offer online ordering, pre-ordering and delivery services. Basil's inability to consistently provide these services may result in lost sales and reduced customer satisfaction.</a:t>
                      </a:r>
                      <a:endParaRPr lang="en-GB" sz="1100" dirty="0">
                        <a:solidFill>
                          <a:schemeClr val="tx1"/>
                        </a:solidFill>
                        <a:latin typeface="Arial"/>
                        <a:cs typeface="Arial"/>
                      </a:endParaRPr>
                    </a:p>
                    <a:p>
                      <a:pPr lvl="0">
                        <a:buNone/>
                      </a:pPr>
                      <a:endParaRPr lang="en-GB" sz="1400" b="1" dirty="0"/>
                    </a:p>
                  </a:txBody>
                  <a:tcPr>
                    <a:solidFill>
                      <a:srgbClr val="ED7D31"/>
                    </a:solidFill>
                  </a:tcPr>
                </a:tc>
                <a:tc>
                  <a:txBody>
                    <a:bodyPr/>
                    <a:lstStyle/>
                    <a:p>
                      <a:pPr lvl="0" algn="l">
                        <a:lnSpc>
                          <a:spcPct val="100000"/>
                        </a:lnSpc>
                        <a:spcBef>
                          <a:spcPts val="0"/>
                        </a:spcBef>
                        <a:spcAft>
                          <a:spcPts val="0"/>
                        </a:spcAft>
                        <a:buNone/>
                      </a:pPr>
                      <a:r>
                        <a:rPr lang="en-GB" sz="1100" b="1">
                          <a:solidFill>
                            <a:schemeClr val="tx1"/>
                          </a:solidFill>
                          <a:latin typeface="Arial"/>
                          <a:cs typeface="Arial"/>
                        </a:rPr>
                        <a:t>1. Online Ordering Systems</a:t>
                      </a:r>
                      <a:endParaRPr lang="en-US" sz="1100" b="1">
                        <a:solidFill>
                          <a:schemeClr val="tx1"/>
                        </a:solidFill>
                        <a:latin typeface="Arial"/>
                        <a:cs typeface="Arial"/>
                      </a:endParaRPr>
                    </a:p>
                    <a:p>
                      <a:pPr lvl="0" algn="l">
                        <a:lnSpc>
                          <a:spcPct val="100000"/>
                        </a:lnSpc>
                        <a:spcBef>
                          <a:spcPts val="0"/>
                        </a:spcBef>
                        <a:spcAft>
                          <a:spcPts val="0"/>
                        </a:spcAft>
                        <a:buNone/>
                      </a:pPr>
                      <a:r>
                        <a:rPr lang="en-GB" sz="1100" b="0" i="0" u="none" strike="noStrike" noProof="0">
                          <a:solidFill>
                            <a:schemeClr val="tx1"/>
                          </a:solidFill>
                          <a:latin typeface="Arial"/>
                          <a:ea typeface="Calibri"/>
                          <a:cs typeface="Arial"/>
                        </a:rPr>
                        <a:t>Basil currently relies on telephone orders, which are difficult to manage while baking. Introducing an online ordering system could reduce waiting times and improve customer convenience.</a:t>
                      </a:r>
                      <a:endParaRPr lang="en-GB" sz="1100">
                        <a:solidFill>
                          <a:schemeClr val="tx1"/>
                        </a:solidFill>
                        <a:latin typeface="Arial"/>
                        <a:cs typeface="Arial"/>
                      </a:endParaRPr>
                    </a:p>
                    <a:p>
                      <a:pPr lvl="0" algn="l">
                        <a:lnSpc>
                          <a:spcPct val="100000"/>
                        </a:lnSpc>
                        <a:spcBef>
                          <a:spcPts val="0"/>
                        </a:spcBef>
                        <a:spcAft>
                          <a:spcPts val="0"/>
                        </a:spcAft>
                        <a:buNone/>
                      </a:pPr>
                      <a:r>
                        <a:rPr lang="en-GB" sz="1100" b="1">
                          <a:solidFill>
                            <a:schemeClr val="tx1"/>
                          </a:solidFill>
                          <a:latin typeface="Arial"/>
                          <a:cs typeface="Arial"/>
                        </a:rPr>
                        <a:t>2. Delivery Technology</a:t>
                      </a:r>
                    </a:p>
                    <a:p>
                      <a:pPr lvl="0" algn="l">
                        <a:lnSpc>
                          <a:spcPct val="100000"/>
                        </a:lnSpc>
                        <a:spcBef>
                          <a:spcPts val="0"/>
                        </a:spcBef>
                        <a:spcAft>
                          <a:spcPts val="0"/>
                        </a:spcAft>
                        <a:buNone/>
                      </a:pPr>
                      <a:r>
                        <a:rPr lang="en-GB" sz="1100" b="0" i="0" u="none" strike="noStrike" noProof="0">
                          <a:solidFill>
                            <a:schemeClr val="tx1"/>
                          </a:solidFill>
                          <a:latin typeface="Arial"/>
                          <a:ea typeface="Calibri"/>
                          <a:cs typeface="Arial"/>
                        </a:rPr>
                        <a:t>Food delivery platforms allow businesses to reach customers outside their immediate location. By not utilising these technologies, Basil may be missing opportunities to increase sales and attract customers who work from home. Digital technologies are increasingly important for small business competitiveness </a:t>
                      </a:r>
                      <a:r>
                        <a:rPr lang="en-GB" sz="1100" b="1" i="0" u="none" strike="noStrike" noProof="0">
                          <a:solidFill>
                            <a:schemeClr val="tx1"/>
                          </a:solidFill>
                          <a:latin typeface="Arial"/>
                          <a:ea typeface="Calibri"/>
                          <a:cs typeface="Arial"/>
                        </a:rPr>
                        <a:t>(OECD, 2021).</a:t>
                      </a:r>
                      <a:endParaRPr lang="en-GB" sz="1100" b="1">
                        <a:solidFill>
                          <a:schemeClr val="tx1"/>
                        </a:solidFill>
                        <a:latin typeface="Arial"/>
                        <a:cs typeface="Arial"/>
                      </a:endParaRPr>
                    </a:p>
                    <a:p>
                      <a:pPr marL="0" lvl="0" indent="0">
                        <a:buNone/>
                      </a:pPr>
                      <a:endParaRPr lang="en-GB" sz="1400" b="1" dirty="0"/>
                    </a:p>
                    <a:p>
                      <a:endParaRPr lang="en-GB" sz="1400" b="1" dirty="0"/>
                    </a:p>
                  </a:txBody>
                  <a:tcPr>
                    <a:solidFill>
                      <a:schemeClr val="accent6"/>
                    </a:solidFill>
                  </a:tcPr>
                </a:tc>
                <a:tc>
                  <a:txBody>
                    <a:bodyPr/>
                    <a:lstStyle/>
                    <a:p>
                      <a:pPr lvl="0" algn="l">
                        <a:lnSpc>
                          <a:spcPct val="100000"/>
                        </a:lnSpc>
                        <a:spcBef>
                          <a:spcPts val="0"/>
                        </a:spcBef>
                        <a:spcAft>
                          <a:spcPts val="0"/>
                        </a:spcAft>
                        <a:buNone/>
                      </a:pPr>
                      <a:r>
                        <a:rPr lang="en-GB" sz="1200" b="1">
                          <a:solidFill>
                            <a:schemeClr val="tx1"/>
                          </a:solidFill>
                          <a:latin typeface="Arial"/>
                          <a:cs typeface="Arial"/>
                        </a:rPr>
                        <a:t>1. Food Safety Regulations</a:t>
                      </a:r>
                      <a:endParaRPr lang="en-US" sz="1200" b="1">
                        <a:solidFill>
                          <a:schemeClr val="tx1"/>
                        </a:solidFill>
                        <a:latin typeface="Arial"/>
                        <a:cs typeface="Arial"/>
                      </a:endParaRPr>
                    </a:p>
                    <a:p>
                      <a:pPr lvl="0" algn="l">
                        <a:lnSpc>
                          <a:spcPct val="100000"/>
                        </a:lnSpc>
                        <a:spcBef>
                          <a:spcPts val="0"/>
                        </a:spcBef>
                        <a:spcAft>
                          <a:spcPts val="0"/>
                        </a:spcAft>
                        <a:buNone/>
                      </a:pPr>
                      <a:r>
                        <a:rPr lang="en-GB" sz="1200" b="0" i="0" u="none" strike="noStrike" noProof="0" dirty="0">
                          <a:solidFill>
                            <a:schemeClr val="tx1"/>
                          </a:solidFill>
                          <a:latin typeface="Arial"/>
                          <a:ea typeface="Calibri"/>
                          <a:cs typeface="Arial"/>
                        </a:rPr>
                        <a:t>Basil must comply with food hygiene and food safety legislation to ensure products are safe for consumption. Failure to comply could lead to penalties and reputational damage.</a:t>
                      </a:r>
                      <a:endParaRPr lang="en-GB" sz="1200">
                        <a:solidFill>
                          <a:schemeClr val="tx1"/>
                        </a:solidFill>
                        <a:latin typeface="Arial"/>
                        <a:cs typeface="Arial"/>
                      </a:endParaRPr>
                    </a:p>
                    <a:p>
                      <a:pPr lvl="0" algn="l">
                        <a:lnSpc>
                          <a:spcPct val="100000"/>
                        </a:lnSpc>
                        <a:spcBef>
                          <a:spcPts val="0"/>
                        </a:spcBef>
                        <a:spcAft>
                          <a:spcPts val="0"/>
                        </a:spcAft>
                        <a:buNone/>
                      </a:pPr>
                      <a:r>
                        <a:rPr lang="en-GB" sz="1200" b="1">
                          <a:solidFill>
                            <a:schemeClr val="tx1"/>
                          </a:solidFill>
                          <a:latin typeface="Arial"/>
                          <a:cs typeface="Arial"/>
                        </a:rPr>
                        <a:t>2. Employment Legislation</a:t>
                      </a:r>
                    </a:p>
                    <a:p>
                      <a:pPr lvl="0" algn="l">
                        <a:lnSpc>
                          <a:spcPct val="100000"/>
                        </a:lnSpc>
                        <a:spcBef>
                          <a:spcPts val="0"/>
                        </a:spcBef>
                        <a:spcAft>
                          <a:spcPts val="0"/>
                        </a:spcAft>
                        <a:buNone/>
                      </a:pPr>
                      <a:r>
                        <a:rPr lang="en-GB" sz="1200" b="0" i="0" u="none" strike="noStrike" noProof="0" dirty="0">
                          <a:solidFill>
                            <a:schemeClr val="tx1"/>
                          </a:solidFill>
                          <a:latin typeface="Arial"/>
                          <a:ea typeface="Calibri"/>
                          <a:cs typeface="Arial"/>
                        </a:rPr>
                        <a:t>If Basil expands and hires staff, he must comply with UK employment laws relating to wages, working hours, contracts and workplace safety.</a:t>
                      </a:r>
                      <a:endParaRPr lang="en-GB" sz="1200">
                        <a:solidFill>
                          <a:schemeClr val="tx1"/>
                        </a:solidFill>
                        <a:latin typeface="Arial"/>
                        <a:cs typeface="Arial"/>
                      </a:endParaRPr>
                    </a:p>
                    <a:p>
                      <a:pPr marL="0" lvl="0" indent="0">
                        <a:buNone/>
                      </a:pPr>
                      <a:endParaRPr lang="en-GB" sz="1400" b="1" dirty="0"/>
                    </a:p>
                    <a:p>
                      <a:endParaRPr lang="en-GB" sz="1400" b="1" dirty="0"/>
                    </a:p>
                  </a:txBody>
                  <a:tcPr>
                    <a:solidFill>
                      <a:schemeClr val="bg1">
                        <a:lumMod val="50000"/>
                        <a:lumOff val="50000"/>
                      </a:schemeClr>
                    </a:solidFill>
                  </a:tcPr>
                </a:tc>
                <a:tc>
                  <a:txBody>
                    <a:bodyPr/>
                    <a:lstStyle/>
                    <a:p>
                      <a:pPr lvl="0" algn="l">
                        <a:lnSpc>
                          <a:spcPct val="100000"/>
                        </a:lnSpc>
                        <a:spcBef>
                          <a:spcPts val="0"/>
                        </a:spcBef>
                        <a:spcAft>
                          <a:spcPts val="0"/>
                        </a:spcAft>
                        <a:buNone/>
                      </a:pPr>
                      <a:r>
                        <a:rPr lang="en-GB" sz="1200">
                          <a:solidFill>
                            <a:schemeClr val="tx1"/>
                          </a:solidFill>
                          <a:latin typeface="Arial"/>
                          <a:cs typeface="Arial"/>
                        </a:rPr>
                        <a:t>1. Organic Ingredient Supply</a:t>
                      </a:r>
                      <a:endParaRPr lang="en-US" sz="1200">
                        <a:solidFill>
                          <a:schemeClr val="tx1"/>
                        </a:solidFill>
                        <a:latin typeface="Arial"/>
                        <a:cs typeface="Arial"/>
                      </a:endParaRPr>
                    </a:p>
                    <a:p>
                      <a:pPr lvl="0" algn="l">
                        <a:lnSpc>
                          <a:spcPct val="100000"/>
                        </a:lnSpc>
                        <a:spcBef>
                          <a:spcPts val="0"/>
                        </a:spcBef>
                        <a:spcAft>
                          <a:spcPts val="0"/>
                        </a:spcAft>
                        <a:buNone/>
                      </a:pPr>
                      <a:r>
                        <a:rPr lang="en-GB" sz="1200" b="0" i="0" u="none" strike="noStrike" noProof="0">
                          <a:solidFill>
                            <a:schemeClr val="tx1"/>
                          </a:solidFill>
                          <a:latin typeface="Arial"/>
                          <a:ea typeface="Calibri"/>
                          <a:cs typeface="Arial"/>
                        </a:rPr>
                        <a:t>Basil sources organic ingredients which can be affected by adverse weather conditions and crop failures. This creates uncertainty in stock availability and pricing.</a:t>
                      </a:r>
                      <a:endParaRPr lang="en-GB" sz="1200">
                        <a:solidFill>
                          <a:schemeClr val="tx1"/>
                        </a:solidFill>
                        <a:latin typeface="Arial"/>
                        <a:cs typeface="Arial"/>
                      </a:endParaRPr>
                    </a:p>
                    <a:p>
                      <a:pPr lvl="0" algn="l">
                        <a:lnSpc>
                          <a:spcPct val="100000"/>
                        </a:lnSpc>
                        <a:spcBef>
                          <a:spcPts val="0"/>
                        </a:spcBef>
                        <a:spcAft>
                          <a:spcPts val="0"/>
                        </a:spcAft>
                        <a:buNone/>
                      </a:pPr>
                      <a:r>
                        <a:rPr lang="en-GB" sz="1200">
                          <a:solidFill>
                            <a:schemeClr val="tx1"/>
                          </a:solidFill>
                          <a:latin typeface="Arial"/>
                          <a:cs typeface="Arial"/>
                        </a:rPr>
                        <a:t>2. Sustainability Expectations</a:t>
                      </a:r>
                    </a:p>
                    <a:p>
                      <a:pPr lvl="0" algn="l">
                        <a:lnSpc>
                          <a:spcPct val="100000"/>
                        </a:lnSpc>
                        <a:spcBef>
                          <a:spcPts val="0"/>
                        </a:spcBef>
                        <a:spcAft>
                          <a:spcPts val="0"/>
                        </a:spcAft>
                        <a:buNone/>
                      </a:pPr>
                      <a:r>
                        <a:rPr lang="en-GB" sz="1200" b="0" i="0" u="none" strike="noStrike" noProof="0">
                          <a:solidFill>
                            <a:schemeClr val="tx1"/>
                          </a:solidFill>
                          <a:latin typeface="Arial"/>
                          <a:ea typeface="Calibri"/>
                          <a:cs typeface="Arial"/>
                        </a:rPr>
                        <a:t>Consumers are becoming increasingly concerned about environmental sustainability. Basil's use of organic ingredients may provide a competitive advantage among environmentally conscious customers.</a:t>
                      </a:r>
                      <a:endParaRPr lang="en-GB" sz="1200">
                        <a:solidFill>
                          <a:schemeClr val="tx1"/>
                        </a:solidFill>
                        <a:latin typeface="Arial"/>
                        <a:cs typeface="Arial"/>
                      </a:endParaRPr>
                    </a:p>
                    <a:p>
                      <a:pPr marL="0" lvl="0" indent="0">
                        <a:buNone/>
                      </a:pPr>
                      <a:endParaRPr lang="en-GB" sz="1400" b="1" dirty="0"/>
                    </a:p>
                    <a:p>
                      <a:endParaRPr lang="en-GB" sz="1400" b="1" dirty="0"/>
                    </a:p>
                  </a:txBody>
                  <a:tcPr>
                    <a:solidFill>
                      <a:schemeClr val="accent4">
                        <a:lumMod val="75000"/>
                      </a:schemeClr>
                    </a:solid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835706"/>
          </a:xfrm>
        </p:spPr>
        <p:txBody>
          <a:bodyPr>
            <a:normAutofit/>
          </a:bodyPr>
          <a:lstStyle/>
          <a:p>
            <a:pPr algn="ctr"/>
            <a:r>
              <a:rPr lang="en-GB" sz="3200" b="1" u="sng">
                <a:latin typeface="Arial"/>
                <a:cs typeface="Arial"/>
              </a:rPr>
              <a:t>Cause-and-Effect Model Critique</a:t>
            </a:r>
            <a:endParaRPr lang="en-GB" sz="3200">
              <a:latin typeface="Arial"/>
              <a:cs typeface="Arial"/>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337457" y="1379311"/>
            <a:ext cx="3472543" cy="1608138"/>
          </a:xfrm>
        </p:spPr>
        <p:txBody>
          <a:bodyPr vert="horz" lIns="91440" tIns="45720" rIns="91440" bIns="45720" rtlCol="0" anchor="t">
            <a:noAutofit/>
          </a:bodyPr>
          <a:lstStyle/>
          <a:p>
            <a:pPr marL="0" indent="0">
              <a:lnSpc>
                <a:spcPct val="100000"/>
              </a:lnSpc>
              <a:buNone/>
            </a:pPr>
            <a:r>
              <a:rPr lang="en-GB" sz="1800" b="1">
                <a:latin typeface="Arial"/>
                <a:ea typeface="+mn-lt"/>
                <a:cs typeface="Arial"/>
              </a:rPr>
              <a:t>What It Is:</a:t>
            </a:r>
            <a:endParaRPr lang="en-US" sz="1800" b="1">
              <a:latin typeface="Arial"/>
              <a:ea typeface="+mn-lt"/>
              <a:cs typeface="Arial"/>
            </a:endParaRPr>
          </a:p>
          <a:p>
            <a:pPr marL="0" indent="0">
              <a:lnSpc>
                <a:spcPct val="100000"/>
              </a:lnSpc>
              <a:buNone/>
            </a:pPr>
            <a:r>
              <a:rPr lang="en-GB" sz="1800" dirty="0">
                <a:latin typeface="Arial"/>
                <a:ea typeface="+mn-lt"/>
                <a:cs typeface="Arial"/>
              </a:rPr>
              <a:t>The Cause-and-Effect Model, also called a Fishbone or Ishikawa Diagram, is a tool for identifying the root causes of a problem by visually mapping potential contributing factors </a:t>
            </a:r>
            <a:r>
              <a:rPr lang="en-GB" sz="1800" b="1" dirty="0">
                <a:latin typeface="Arial"/>
                <a:ea typeface="+mn-lt"/>
                <a:cs typeface="Arial"/>
              </a:rPr>
              <a:t>(Ishikawa, 1986).</a:t>
            </a:r>
            <a:endParaRPr lang="en-US" sz="1800" b="1">
              <a:latin typeface="Arial"/>
              <a:cs typeface="Arial"/>
            </a:endParaRPr>
          </a:p>
        </p:txBody>
      </p:sp>
      <p:sp>
        <p:nvSpPr>
          <p:cNvPr id="4" name="TextBox 3">
            <a:extLst>
              <a:ext uri="{FF2B5EF4-FFF2-40B4-BE49-F238E27FC236}">
                <a16:creationId xmlns:a16="http://schemas.microsoft.com/office/drawing/2014/main" id="{0F1C673A-6C8B-F15D-CAFE-647FA352BD48}"/>
              </a:ext>
            </a:extLst>
          </p:cNvPr>
          <p:cNvSpPr txBox="1"/>
          <p:nvPr/>
        </p:nvSpPr>
        <p:spPr>
          <a:xfrm>
            <a:off x="3722913" y="1382486"/>
            <a:ext cx="361405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mn-lt"/>
                <a:cs typeface="Arial"/>
              </a:rPr>
              <a:t>Why it is used:</a:t>
            </a:r>
            <a:br>
              <a:rPr lang="en-US" dirty="0">
                <a:latin typeface="Arial"/>
                <a:ea typeface="+mn-lt"/>
                <a:cs typeface="Arial"/>
              </a:rPr>
            </a:br>
            <a:r>
              <a:rPr lang="en-US" dirty="0">
                <a:latin typeface="Arial"/>
                <a:ea typeface="+mn-lt"/>
                <a:cs typeface="Arial"/>
              </a:rPr>
              <a:t> It helps </a:t>
            </a:r>
            <a:r>
              <a:rPr lang="en-US" dirty="0" err="1">
                <a:latin typeface="Arial"/>
                <a:ea typeface="+mn-lt"/>
                <a:cs typeface="Arial"/>
              </a:rPr>
              <a:t>organisations</a:t>
            </a:r>
            <a:r>
              <a:rPr lang="en-US" dirty="0">
                <a:latin typeface="Arial"/>
                <a:ea typeface="+mn-lt"/>
                <a:cs typeface="Arial"/>
              </a:rPr>
              <a:t> focus on the underlying causes of issues rather than symptoms, improving decision-making and long-term solutions </a:t>
            </a:r>
            <a:r>
              <a:rPr lang="en-US" b="1" dirty="0">
                <a:latin typeface="Arial"/>
                <a:ea typeface="+mn-lt"/>
                <a:cs typeface="Arial"/>
              </a:rPr>
              <a:t>(Ishikawa, 1986).</a:t>
            </a:r>
            <a:endParaRPr lang="en-US" b="1" dirty="0">
              <a:latin typeface="Arial"/>
              <a:cs typeface="Arial"/>
            </a:endParaRPr>
          </a:p>
        </p:txBody>
      </p:sp>
      <p:sp>
        <p:nvSpPr>
          <p:cNvPr id="6" name="TextBox 5">
            <a:extLst>
              <a:ext uri="{FF2B5EF4-FFF2-40B4-BE49-F238E27FC236}">
                <a16:creationId xmlns:a16="http://schemas.microsoft.com/office/drawing/2014/main" id="{CDA55516-35B2-8390-B1C4-217288F5CD2B}"/>
              </a:ext>
            </a:extLst>
          </p:cNvPr>
          <p:cNvSpPr txBox="1"/>
          <p:nvPr/>
        </p:nvSpPr>
        <p:spPr>
          <a:xfrm>
            <a:off x="7903029" y="1436913"/>
            <a:ext cx="3777342" cy="24468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dirty="0">
                <a:latin typeface="Arial"/>
                <a:ea typeface="+mn-lt"/>
                <a:cs typeface="Arial"/>
              </a:rPr>
              <a:t>Where/how it is used:</a:t>
            </a:r>
            <a:br>
              <a:rPr lang="en-US" sz="1700" b="1" dirty="0">
                <a:latin typeface="Arial"/>
                <a:ea typeface="+mn-lt"/>
                <a:cs typeface="Arial"/>
              </a:rPr>
            </a:br>
            <a:r>
              <a:rPr lang="en-US" sz="1700" b="1" dirty="0">
                <a:latin typeface="Arial"/>
                <a:ea typeface="+mn-lt"/>
                <a:cs typeface="Arial"/>
              </a:rPr>
              <a:t> </a:t>
            </a:r>
            <a:r>
              <a:rPr lang="en-US" sz="1700" dirty="0">
                <a:latin typeface="Arial"/>
                <a:ea typeface="+mn-lt"/>
                <a:cs typeface="Arial"/>
              </a:rPr>
              <a:t>Commonly used in quality management, business analysis, manufacturing, and healthcare. Teams brainstorm causes and </a:t>
            </a:r>
            <a:r>
              <a:rPr lang="en-US" sz="1700" dirty="0" err="1">
                <a:latin typeface="Arial"/>
                <a:ea typeface="+mn-lt"/>
                <a:cs typeface="Arial"/>
              </a:rPr>
              <a:t>organise</a:t>
            </a:r>
            <a:r>
              <a:rPr lang="en-US" sz="1700" dirty="0">
                <a:latin typeface="Arial"/>
                <a:ea typeface="+mn-lt"/>
                <a:cs typeface="Arial"/>
              </a:rPr>
              <a:t> them into categories such as People, Processes, Equipment, Environment, and Materials </a:t>
            </a:r>
            <a:r>
              <a:rPr lang="en-GB" sz="1700" b="1" dirty="0">
                <a:latin typeface="Arial"/>
                <a:ea typeface="+mn-lt"/>
                <a:cs typeface="Arial"/>
              </a:rPr>
              <a:t>(Ishikawa, 1986).</a:t>
            </a:r>
            <a:endParaRPr lang="en-GB" sz="1700" b="1" dirty="0">
              <a:latin typeface="Arial"/>
              <a:cs typeface="Arial"/>
            </a:endParaRPr>
          </a:p>
        </p:txBody>
      </p:sp>
      <p:sp>
        <p:nvSpPr>
          <p:cNvPr id="7" name="TextBox 6">
            <a:extLst>
              <a:ext uri="{FF2B5EF4-FFF2-40B4-BE49-F238E27FC236}">
                <a16:creationId xmlns:a16="http://schemas.microsoft.com/office/drawing/2014/main" id="{4494ECB9-5B88-15BB-F5D3-667175ED7D61}"/>
              </a:ext>
            </a:extLst>
          </p:cNvPr>
          <p:cNvSpPr txBox="1"/>
          <p:nvPr/>
        </p:nvSpPr>
        <p:spPr>
          <a:xfrm>
            <a:off x="413657" y="4376056"/>
            <a:ext cx="5116285"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ea typeface="+mn-lt"/>
                <a:cs typeface="Arial"/>
              </a:rPr>
              <a:t>Benefits:</a:t>
            </a:r>
            <a:endParaRPr lang="en-US" sz="2000">
              <a:latin typeface="Arial"/>
              <a:cs typeface="Arial"/>
            </a:endParaRPr>
          </a:p>
          <a:p>
            <a:pPr marL="285750" indent="-285750">
              <a:buFont typeface="Arial"/>
              <a:buChar char="•"/>
            </a:pPr>
            <a:r>
              <a:rPr lang="en-US" sz="2000">
                <a:latin typeface="Arial"/>
                <a:ea typeface="+mn-lt"/>
                <a:cs typeface="Arial"/>
              </a:rPr>
              <a:t>Encourages structured problem-solving. </a:t>
            </a:r>
            <a:endParaRPr lang="en-US" sz="2000">
              <a:latin typeface="Arial"/>
              <a:cs typeface="Arial"/>
            </a:endParaRPr>
          </a:p>
          <a:p>
            <a:pPr marL="285750" indent="-285750">
              <a:buFont typeface="Arial"/>
              <a:buChar char="•"/>
            </a:pPr>
            <a:r>
              <a:rPr lang="en-US" sz="2000">
                <a:latin typeface="Arial"/>
                <a:ea typeface="+mn-lt"/>
                <a:cs typeface="Arial"/>
              </a:rPr>
              <a:t>Promotes teamwork and brainstorming. </a:t>
            </a:r>
            <a:endParaRPr lang="en-US" sz="2000">
              <a:latin typeface="Arial"/>
              <a:cs typeface="Arial"/>
            </a:endParaRPr>
          </a:p>
          <a:p>
            <a:pPr marL="285750" indent="-285750">
              <a:buFont typeface="Arial"/>
              <a:buChar char="•"/>
            </a:pPr>
            <a:r>
              <a:rPr lang="en-US" sz="2000">
                <a:latin typeface="Arial"/>
                <a:ea typeface="+mn-lt"/>
                <a:cs typeface="Arial"/>
              </a:rPr>
              <a:t>Provides a clear visual overview of potential causes </a:t>
            </a:r>
            <a:r>
              <a:rPr lang="en-US" sz="2000" b="1">
                <a:latin typeface="Arial"/>
                <a:ea typeface="+mn-lt"/>
                <a:cs typeface="Arial"/>
              </a:rPr>
              <a:t>(Ishikawa, 1986).</a:t>
            </a:r>
            <a:endParaRPr lang="en-US" sz="2000" b="1">
              <a:latin typeface="Arial"/>
              <a:cs typeface="Arial"/>
            </a:endParaRPr>
          </a:p>
          <a:p>
            <a:pPr algn="l"/>
            <a:endParaRPr lang="en-US" dirty="0">
              <a:ea typeface="Calibri"/>
              <a:cs typeface="Calibri"/>
            </a:endParaRPr>
          </a:p>
        </p:txBody>
      </p:sp>
      <p:sp>
        <p:nvSpPr>
          <p:cNvPr id="8" name="TextBox 7">
            <a:extLst>
              <a:ext uri="{FF2B5EF4-FFF2-40B4-BE49-F238E27FC236}">
                <a16:creationId xmlns:a16="http://schemas.microsoft.com/office/drawing/2014/main" id="{718FA21C-2449-A14C-6797-BE9E346D9C3F}"/>
              </a:ext>
            </a:extLst>
          </p:cNvPr>
          <p:cNvSpPr txBox="1"/>
          <p:nvPr/>
        </p:nvSpPr>
        <p:spPr>
          <a:xfrm>
            <a:off x="6705600" y="4245428"/>
            <a:ext cx="464820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ea typeface="+mn-lt"/>
                <a:cs typeface="Arial"/>
              </a:rPr>
              <a:t>Criticisms:</a:t>
            </a:r>
            <a:endParaRPr lang="en-US" sz="2000">
              <a:latin typeface="Arial"/>
              <a:cs typeface="Arial"/>
            </a:endParaRPr>
          </a:p>
          <a:p>
            <a:pPr marL="285750" indent="-285750">
              <a:buFont typeface="Arial"/>
              <a:buChar char="•"/>
            </a:pPr>
            <a:r>
              <a:rPr lang="en-US" sz="2000">
                <a:latin typeface="Arial"/>
                <a:ea typeface="+mn-lt"/>
                <a:cs typeface="Arial"/>
              </a:rPr>
              <a:t>Relies on participants’ knowledge and opinions. </a:t>
            </a:r>
            <a:endParaRPr lang="en-US" sz="2000">
              <a:latin typeface="Arial"/>
              <a:cs typeface="Arial"/>
            </a:endParaRPr>
          </a:p>
          <a:p>
            <a:pPr marL="285750" indent="-285750">
              <a:buFont typeface="Arial"/>
              <a:buChar char="•"/>
            </a:pPr>
            <a:r>
              <a:rPr lang="en-US" sz="2000">
                <a:latin typeface="Arial"/>
                <a:ea typeface="+mn-lt"/>
                <a:cs typeface="Arial"/>
              </a:rPr>
              <a:t>Can become complex with many causes. </a:t>
            </a:r>
            <a:endParaRPr lang="en-US" sz="2000">
              <a:latin typeface="Arial"/>
              <a:cs typeface="Arial"/>
            </a:endParaRPr>
          </a:p>
          <a:p>
            <a:pPr marL="285750" indent="-285750">
              <a:buFont typeface="Arial"/>
              <a:buChar char="•"/>
            </a:pPr>
            <a:r>
              <a:rPr lang="en-US" sz="2000" dirty="0">
                <a:latin typeface="Arial"/>
                <a:ea typeface="+mn-lt"/>
                <a:cs typeface="Arial"/>
              </a:rPr>
              <a:t>Does not </a:t>
            </a:r>
            <a:r>
              <a:rPr lang="en-US" sz="2000">
                <a:latin typeface="Arial"/>
                <a:ea typeface="+mn-lt"/>
                <a:cs typeface="Arial"/>
              </a:rPr>
              <a:t>prioritize</a:t>
            </a:r>
            <a:r>
              <a:rPr lang="en-US" sz="2000" dirty="0">
                <a:latin typeface="Arial"/>
                <a:ea typeface="+mn-lt"/>
                <a:cs typeface="Arial"/>
              </a:rPr>
              <a:t> causes or prove causation—further analysis is needed </a:t>
            </a:r>
            <a:r>
              <a:rPr lang="en-US" sz="2000" b="1" dirty="0">
                <a:latin typeface="Arial"/>
                <a:ea typeface="+mn-lt"/>
                <a:cs typeface="Arial"/>
              </a:rPr>
              <a:t>(Ishikawa, 1986).</a:t>
            </a:r>
            <a:endParaRPr lang="en-US" sz="2000" b="1" dirty="0">
              <a:latin typeface="Arial"/>
              <a:cs typeface="Arial"/>
            </a:endParaRPr>
          </a:p>
          <a:p>
            <a:pPr algn="l"/>
            <a:endParaRPr lang="en-US" dirty="0">
              <a:ea typeface="Calibri"/>
              <a:cs typeface="Calibri"/>
            </a:endParaRPr>
          </a:p>
        </p:txBody>
      </p:sp>
    </p:spTree>
    <p:extLst>
      <p:ext uri="{BB962C8B-B14F-4D97-AF65-F5344CB8AC3E}">
        <p14:creationId xmlns:p14="http://schemas.microsoft.com/office/powerpoint/2010/main" val="231907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900" decel="100000" fill="hold"/>
                                        <p:tgtEl>
                                          <p:spTgt spid="4"/>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strips(downLeft)">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500" fill="hold"/>
                                        <p:tgtEl>
                                          <p:spTgt spid="7"/>
                                        </p:tgtEl>
                                        <p:attrNameLst>
                                          <p:attrName>ppt_x</p:attrName>
                                        </p:attrNameLst>
                                      </p:cBhvr>
                                      <p:tavLst>
                                        <p:tav tm="0">
                                          <p:val>
                                            <p:strVal val="#ppt_x"/>
                                          </p:val>
                                        </p:tav>
                                        <p:tav tm="100000">
                                          <p:val>
                                            <p:strVal val="#ppt_x"/>
                                          </p:val>
                                        </p:tav>
                                      </p:tavLst>
                                    </p:anim>
                                    <p:anim calcmode="lin" valueType="num">
                                      <p:cBhvr additive="base">
                                        <p:cTn id="2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a:solidFill>
                  <a:schemeClr val="bg1"/>
                </a:solidFill>
                <a:latin typeface="Arial"/>
                <a:cs typeface="Arial"/>
              </a:rPr>
              <a:t>Loss Of Sales</a:t>
            </a:r>
            <a:endParaRPr lang="en-GB" sz="1200" b="1" dirty="0">
              <a:solidFill>
                <a:schemeClr val="bg1"/>
              </a:solidFill>
              <a:latin typeface="Arial"/>
              <a:cs typeface="Arial"/>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mn-lt"/>
                <a:cs typeface="Arial"/>
              </a:rPr>
              <a:t>Empty retail units reduce overall footfall</a:t>
            </a:r>
            <a:endParaRPr lang="en-US">
              <a:solidFill>
                <a:schemeClr val="bg1"/>
              </a:solidFill>
              <a:latin typeface="Arial"/>
              <a:cs typeface="Arial"/>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Calibri"/>
                <a:cs typeface="Arial"/>
              </a:rPr>
              <a:t>Fewer</a:t>
            </a:r>
            <a:r>
              <a:rPr lang="en-GB" sz="1200" dirty="0">
                <a:solidFill>
                  <a:schemeClr val="bg1"/>
                </a:solidFill>
                <a:latin typeface="Arial"/>
                <a:ea typeface="+mn-lt"/>
                <a:cs typeface="Arial"/>
              </a:rPr>
              <a:t> visitors in the retail park post-COVID</a:t>
            </a:r>
            <a:endParaRPr lang="en-GB" sz="1200" dirty="0">
              <a:solidFill>
                <a:schemeClr val="bg1"/>
              </a:solidFill>
              <a:latin typeface="Arial"/>
              <a:cs typeface="Arial"/>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46331"/>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cs typeface="Arial"/>
              </a:rPr>
              <a:t>People working from home.</a:t>
            </a:r>
          </a:p>
          <a:p>
            <a:r>
              <a:rPr lang="en-GB" sz="1200">
                <a:solidFill>
                  <a:schemeClr val="bg1"/>
                </a:solidFill>
                <a:latin typeface="Arial"/>
                <a:cs typeface="Arial"/>
              </a:rPr>
              <a:t>.</a:t>
            </a:r>
          </a:p>
          <a:p>
            <a:endParaRPr lang="en-GB" sz="1200" dirty="0">
              <a:solidFill>
                <a:schemeClr val="bg1"/>
              </a:solidFill>
              <a:latin typeface="Arial"/>
              <a:cs typeface="Arial"/>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b="0" i="0" u="none" strike="noStrike" baseline="0">
                <a:solidFill>
                  <a:srgbClr val="000000"/>
                </a:solidFill>
                <a:latin typeface="Arial"/>
              </a:rPr>
              <a:t>Less visitors in the retail park</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solidFill>
                  <a:schemeClr val="bg1"/>
                </a:solidFill>
                <a:latin typeface="Arial"/>
                <a:ea typeface="Calibri"/>
                <a:cs typeface="Arial"/>
              </a:rPr>
              <a:t>Limited</a:t>
            </a:r>
            <a:r>
              <a:rPr lang="en-GB" sz="1200" dirty="0">
                <a:solidFill>
                  <a:schemeClr val="bg1"/>
                </a:solidFill>
                <a:latin typeface="Arial"/>
                <a:ea typeface="+mn-lt"/>
                <a:cs typeface="Arial"/>
              </a:rPr>
              <a:t> sales data to identify best-selling products</a:t>
            </a:r>
            <a:endParaRPr lang="en-GB" sz="1200" dirty="0">
              <a:solidFill>
                <a:schemeClr val="bg1"/>
              </a:solidFill>
              <a:latin typeface="Arial"/>
              <a:cs typeface="Arial"/>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Calibri"/>
                <a:cs typeface="Arial"/>
              </a:rPr>
              <a:t>No</a:t>
            </a:r>
            <a:r>
              <a:rPr lang="en-GB" sz="1200" dirty="0">
                <a:solidFill>
                  <a:schemeClr val="bg1"/>
                </a:solidFill>
                <a:latin typeface="Arial"/>
                <a:ea typeface="+mn-lt"/>
                <a:cs typeface="Arial"/>
              </a:rPr>
              <a:t> tracking of customer orders or waiting times</a:t>
            </a:r>
            <a:endParaRPr lang="en-GB" sz="1200" dirty="0">
              <a:solidFill>
                <a:schemeClr val="bg1"/>
              </a:solidFill>
              <a:latin typeface="Arial"/>
              <a:cs typeface="Arial"/>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Calibri"/>
                <a:cs typeface="Arial"/>
              </a:rPr>
              <a:t>Supply</a:t>
            </a:r>
            <a:r>
              <a:rPr lang="en-GB" sz="1200">
                <a:solidFill>
                  <a:schemeClr val="bg1"/>
                </a:solidFill>
                <a:latin typeface="Arial"/>
                <a:ea typeface="+mn-lt"/>
                <a:cs typeface="Arial"/>
              </a:rPr>
              <a:t> can be </a:t>
            </a:r>
            <a:r>
              <a:rPr lang="en-GB" sz="1200" dirty="0">
                <a:solidFill>
                  <a:schemeClr val="bg1"/>
                </a:solidFill>
                <a:latin typeface="Arial"/>
                <a:ea typeface="+mn-lt"/>
                <a:cs typeface="Arial"/>
              </a:rPr>
              <a:t>unpredictable due to crop failures</a:t>
            </a:r>
            <a:endParaRPr lang="en-GB" sz="1200" dirty="0">
              <a:solidFill>
                <a:schemeClr val="bg1"/>
              </a:solidFill>
              <a:latin typeface="Arial"/>
              <a:cs typeface="Arial"/>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Calibri"/>
                <a:cs typeface="Arial"/>
              </a:rPr>
              <a:t>Organic</a:t>
            </a:r>
            <a:r>
              <a:rPr lang="en-GB" sz="1200" dirty="0">
                <a:solidFill>
                  <a:schemeClr val="bg1"/>
                </a:solidFill>
                <a:latin typeface="Arial"/>
                <a:ea typeface="+mn-lt"/>
                <a:cs typeface="Arial"/>
              </a:rPr>
              <a:t> ingredients are expensive</a:t>
            </a:r>
            <a:endParaRPr lang="en-GB" sz="1200" dirty="0">
              <a:solidFill>
                <a:schemeClr val="bg1"/>
              </a:solidFill>
              <a:latin typeface="Arial"/>
              <a:cs typeface="Arial"/>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646331"/>
          </a:xfrm>
          <a:prstGeom prst="rect">
            <a:avLst/>
          </a:prstGeom>
          <a:noFill/>
          <a:ln w="12700">
            <a:solidFill>
              <a:schemeClr val="tx1"/>
            </a:solidFill>
          </a:ln>
        </p:spPr>
        <p:txBody>
          <a:bodyPr wrap="square" lIns="91440" tIns="45720" rIns="91440" bIns="45720" rtlCol="0" anchor="t">
            <a:spAutoFit/>
          </a:bodyPr>
          <a:lstStyle/>
          <a:p>
            <a:r>
              <a:rPr lang="en-US" sz="1200">
                <a:solidFill>
                  <a:schemeClr val="bg1"/>
                </a:solidFill>
                <a:latin typeface="Arial"/>
                <a:cs typeface="Arial"/>
              </a:rPr>
              <a:t>Lack of online orderin</a:t>
            </a:r>
            <a:r>
              <a:rPr lang="en-US"/>
              <a:t>g platform</a:t>
            </a:r>
            <a:endParaRPr lang="en-GB" sz="1200" dirty="0">
              <a:solidFill>
                <a:schemeClr val="bg1"/>
              </a:solidFill>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646331"/>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Calibri"/>
                <a:cs typeface="Arial"/>
              </a:rPr>
              <a:t>No</a:t>
            </a:r>
            <a:r>
              <a:rPr lang="en-GB" sz="1200" dirty="0">
                <a:solidFill>
                  <a:schemeClr val="bg1"/>
                </a:solidFill>
                <a:latin typeface="Arial"/>
                <a:ea typeface="+mn-lt"/>
                <a:cs typeface="Arial"/>
              </a:rPr>
              <a:t> use of digital payment or point-of-sale technology for efficiency</a:t>
            </a:r>
            <a:endParaRPr lang="en-GB" sz="1200" dirty="0">
              <a:solidFill>
                <a:schemeClr val="bg1"/>
              </a:solidFill>
              <a:latin typeface="Arial"/>
              <a:cs typeface="Arial"/>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830997"/>
          </a:xfrm>
          <a:prstGeom prst="rect">
            <a:avLst/>
          </a:prstGeom>
          <a:noFill/>
          <a:ln w="12700">
            <a:solidFill>
              <a:schemeClr val="tx1"/>
            </a:solidFill>
          </a:ln>
        </p:spPr>
        <p:txBody>
          <a:bodyPr wrap="square" lIns="91440" tIns="45720" rIns="91440" bIns="45720" rtlCol="0" anchor="t">
            <a:spAutoFit/>
          </a:bodyPr>
          <a:lstStyle/>
          <a:p>
            <a:r>
              <a:rPr lang="en-GB" sz="1200">
                <a:solidFill>
                  <a:schemeClr val="bg1"/>
                </a:solidFill>
                <a:latin typeface="Arial"/>
                <a:ea typeface="+mn-lt"/>
                <a:cs typeface="Arial"/>
              </a:rPr>
              <a:t>No consistent pre-ordering system for customers </a:t>
            </a:r>
            <a:endParaRPr lang="en-US" sz="1200">
              <a:solidFill>
                <a:schemeClr val="bg1"/>
              </a:solidFill>
              <a:latin typeface="Arial"/>
              <a:ea typeface="Calibri" panose="020F0502020204030204"/>
              <a:cs typeface="Arial"/>
            </a:endParaRPr>
          </a:p>
          <a:p>
            <a:r>
              <a:rPr lang="en-GB" sz="1200" dirty="0">
                <a:solidFill>
                  <a:schemeClr val="bg1"/>
                </a:solidFill>
                <a:latin typeface="Arial"/>
                <a:ea typeface="+mn-lt"/>
                <a:cs typeface="Arial"/>
              </a:rPr>
              <a:t> </a:t>
            </a:r>
            <a:endParaRPr lang="en-GB" sz="1200" dirty="0">
              <a:solidFill>
                <a:schemeClr val="bg1"/>
              </a:solidFill>
              <a:latin typeface="Arial"/>
              <a:ea typeface="Calibri" panose="020F0502020204030204"/>
              <a:cs typeface="Arial"/>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lIns="91440" tIns="45720" rIns="91440" bIns="45720" rtlCol="0" anchor="t">
            <a:spAutoFit/>
          </a:bodyPr>
          <a:lstStyle/>
          <a:p>
            <a:r>
              <a:rPr lang="en-GB" sz="1200" b="0" i="0" u="none" strike="noStrike" baseline="0" dirty="0">
                <a:solidFill>
                  <a:srgbClr val="000000"/>
                </a:solidFill>
                <a:latin typeface="Arial"/>
                <a:ea typeface="Segoe UI"/>
                <a:cs typeface="Segoe UI"/>
              </a:rPr>
              <a:t>Limited delivery options </a:t>
            </a:r>
            <a:r>
              <a:rPr lang="en-GB" sz="1200">
                <a:solidFill>
                  <a:srgbClr val="000000"/>
                </a:solidFill>
                <a:latin typeface="Arial"/>
                <a:ea typeface="Segoe UI"/>
                <a:cs typeface="Segoe UI"/>
              </a:rPr>
              <a:t>to reach</a:t>
            </a:r>
            <a:r>
              <a:rPr lang="en-GB" sz="1200" b="0" i="0" u="none" strike="noStrike" baseline="0" dirty="0">
                <a:solidFill>
                  <a:srgbClr val="000000"/>
                </a:solidFill>
                <a:latin typeface="Arial"/>
                <a:ea typeface="Segoe UI"/>
                <a:cs typeface="Segoe UI"/>
              </a:rPr>
              <a:t> </a:t>
            </a:r>
            <a:r>
              <a:rPr lang="en-GB" sz="1200" dirty="0">
                <a:solidFill>
                  <a:srgbClr val="000000"/>
                </a:solidFill>
                <a:latin typeface="Arial"/>
                <a:ea typeface="Segoe UI"/>
                <a:cs typeface="Segoe UI"/>
              </a:rPr>
              <a:t>home-</a:t>
            </a:r>
            <a:r>
              <a:rPr lang="en-GB" sz="1200">
                <a:solidFill>
                  <a:srgbClr val="000000"/>
                </a:solidFill>
                <a:latin typeface="Arial"/>
                <a:ea typeface="Segoe UI"/>
                <a:cs typeface="Segoe UI"/>
              </a:rPr>
              <a:t>working customers</a:t>
            </a:r>
            <a:endParaRPr lang="en-GB" sz="1200" dirty="0" err="1">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a:latin typeface="Arial"/>
                <a:cs typeface="Arial"/>
              </a:rPr>
              <a:t>Key Findings </a:t>
            </a:r>
            <a:br>
              <a:rPr lang="en-GB" sz="3200" b="1" dirty="0">
                <a:latin typeface="Arial" panose="020B0604020202020204" pitchFamily="34" charset="0"/>
                <a:cs typeface="Arial" panose="020B0604020202020204" pitchFamily="34" charset="0"/>
              </a:rPr>
            </a:br>
            <a:endParaRPr lang="en-GB" sz="3200">
              <a:latin typeface="Arial"/>
              <a:cs typeface="Aria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338963"/>
            <a:ext cx="10515600" cy="4351338"/>
          </a:xfrm>
        </p:spPr>
        <p:txBody>
          <a:bodyPr vert="horz" lIns="91440" tIns="45720" rIns="91440" bIns="45720" rtlCol="0" anchor="t">
            <a:normAutofit fontScale="85000" lnSpcReduction="10000"/>
          </a:bodyPr>
          <a:lstStyle/>
          <a:p>
            <a:pPr marL="0" indent="0">
              <a:buNone/>
            </a:pPr>
            <a:r>
              <a:rPr lang="en-GB" sz="2400" b="1">
                <a:latin typeface="Arial"/>
                <a:ea typeface="+mn-lt"/>
                <a:cs typeface="Arial"/>
              </a:rPr>
              <a:t>Key Finding 1: Reduced Customer Footfall</a:t>
            </a:r>
            <a:br>
              <a:rPr lang="en-GB" sz="2400" b="1" dirty="0">
                <a:latin typeface="Arial"/>
                <a:ea typeface="+mn-lt"/>
                <a:cs typeface="Arial"/>
              </a:rPr>
            </a:br>
            <a:r>
              <a:rPr lang="en-GB" sz="2400" b="1" dirty="0">
                <a:latin typeface="Arial"/>
                <a:ea typeface="+mn-lt"/>
                <a:cs typeface="Arial"/>
              </a:rPr>
              <a:t> </a:t>
            </a:r>
            <a:r>
              <a:rPr lang="en-GB" sz="2400">
                <a:latin typeface="Arial"/>
                <a:ea typeface="+mn-lt"/>
                <a:cs typeface="Arial"/>
              </a:rPr>
              <a:t>The decline in visitors to the retail park, partly due to shop closures and hybrid working, has significantly reduced walk-in sales. Loyal customers who used to work locally no longer visit daily.</a:t>
            </a:r>
            <a:endParaRPr lang="en-GB" sz="1000">
              <a:latin typeface="Arial"/>
              <a:ea typeface="+mn-lt"/>
              <a:cs typeface="Arial"/>
            </a:endParaRPr>
          </a:p>
          <a:p>
            <a:pPr marL="0" indent="0">
              <a:buNone/>
            </a:pPr>
            <a:r>
              <a:rPr lang="en-GB" sz="2400" b="1">
                <a:latin typeface="Arial"/>
                <a:ea typeface="+mn-lt"/>
                <a:cs typeface="Arial"/>
              </a:rPr>
              <a:t>Key Finding 2: Operational Limitations</a:t>
            </a:r>
            <a:br>
              <a:rPr lang="en-GB" sz="2400" b="1" dirty="0">
                <a:latin typeface="Arial"/>
                <a:ea typeface="+mn-lt"/>
                <a:cs typeface="Arial"/>
              </a:rPr>
            </a:br>
            <a:r>
              <a:rPr lang="en-GB" sz="2400">
                <a:latin typeface="Arial"/>
                <a:ea typeface="+mn-lt"/>
                <a:cs typeface="Arial"/>
              </a:rPr>
              <a:t> Basil lacks an effective pre-ordering system, online ordering, or delivery service. This prevents the bakery from serving home-working customers or managing busy periods efficiently.</a:t>
            </a:r>
            <a:endParaRPr lang="en-GB">
              <a:latin typeface="Arial"/>
              <a:cs typeface="Arial"/>
            </a:endParaRPr>
          </a:p>
          <a:p>
            <a:pPr marL="0" indent="0">
              <a:buNone/>
            </a:pPr>
            <a:r>
              <a:rPr lang="en-GB" sz="2400" b="1" dirty="0">
                <a:latin typeface="Arial"/>
                <a:ea typeface="+mn-lt"/>
                <a:cs typeface="Arial"/>
              </a:rPr>
              <a:t>Key Finding 3: Rising Costs and Unpredictable Supply</a:t>
            </a:r>
            <a:br>
              <a:rPr lang="en-GB" sz="2400" b="1" dirty="0">
                <a:latin typeface="Arial"/>
                <a:ea typeface="+mn-lt"/>
                <a:cs typeface="Arial"/>
              </a:rPr>
            </a:br>
            <a:r>
              <a:rPr lang="en-GB" sz="2400" b="1" dirty="0">
                <a:latin typeface="Arial"/>
                <a:ea typeface="+mn-lt"/>
                <a:cs typeface="Arial"/>
              </a:rPr>
              <a:t> </a:t>
            </a:r>
            <a:r>
              <a:rPr lang="en-GB" sz="2400" dirty="0">
                <a:latin typeface="Arial"/>
                <a:ea typeface="+mn-lt"/>
                <a:cs typeface="Arial"/>
              </a:rPr>
              <a:t>Operating costs (rent, utilities, business rates) have increased since 2019. Organic ingredient prices are volatile, making budgeting and maintaining profit margins challenging.</a:t>
            </a:r>
          </a:p>
          <a:p>
            <a:pPr>
              <a:buNone/>
            </a:pPr>
            <a:r>
              <a:rPr lang="en-GB" sz="2400" b="1">
                <a:latin typeface="Arial"/>
                <a:ea typeface="+mn-lt"/>
                <a:cs typeface="Arial"/>
              </a:rPr>
              <a:t>Key Finding 4: Opportunities for Digital and Business Expansion</a:t>
            </a:r>
            <a:endParaRPr lang="en-GB">
              <a:latin typeface="Arial"/>
              <a:ea typeface="+mn-lt"/>
              <a:cs typeface="Arial"/>
            </a:endParaRPr>
          </a:p>
          <a:p>
            <a:pPr>
              <a:buNone/>
            </a:pPr>
            <a:r>
              <a:rPr lang="en-GB" sz="2400" dirty="0">
                <a:latin typeface="Arial"/>
                <a:ea typeface="+mn-lt"/>
                <a:cs typeface="Arial"/>
              </a:rPr>
              <a:t>Introducing online ordering, delivery, and click-and-collect services, along with </a:t>
            </a:r>
            <a:r>
              <a:rPr lang="en-GB" sz="2400">
                <a:latin typeface="Arial"/>
                <a:ea typeface="+mn-lt"/>
                <a:cs typeface="Arial"/>
              </a:rPr>
              <a:t>business-to business sales (corporate catering, local offices), could help offset reduced footfall and reach </a:t>
            </a:r>
            <a:r>
              <a:rPr lang="en-GB" sz="2400" dirty="0">
                <a:latin typeface="Arial"/>
                <a:ea typeface="+mn-lt"/>
                <a:cs typeface="Arial"/>
              </a:rPr>
              <a:t>new customer segments.</a:t>
            </a:r>
            <a:endParaRPr lang="en-GB">
              <a:latin typeface="Arial"/>
              <a:ea typeface="Calibri"/>
              <a:cs typeface="Arial"/>
            </a:endParaRPr>
          </a:p>
          <a:p>
            <a:pPr marL="0" indent="0">
              <a:buNone/>
            </a:pPr>
            <a:endParaRPr lang="en-GB" sz="2400" b="1" dirty="0">
              <a:ea typeface="Calibri"/>
              <a:cs typeface="Calibri"/>
            </a:endParaRPr>
          </a:p>
        </p:txBody>
      </p:sp>
    </p:spTree>
    <p:extLst>
      <p:ext uri="{BB962C8B-B14F-4D97-AF65-F5344CB8AC3E}">
        <p14:creationId xmlns:p14="http://schemas.microsoft.com/office/powerpoint/2010/main" val="103725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
        <p:nvSpPr>
          <p:cNvPr id="4" name="TextBox 3">
            <a:extLst>
              <a:ext uri="{FF2B5EF4-FFF2-40B4-BE49-F238E27FC236}">
                <a16:creationId xmlns:a16="http://schemas.microsoft.com/office/drawing/2014/main" id="{152F3EC2-8579-17AE-8198-F172AE9C1F1D}"/>
              </a:ext>
            </a:extLst>
          </p:cNvPr>
          <p:cNvSpPr txBox="1"/>
          <p:nvPr/>
        </p:nvSpPr>
        <p:spPr>
          <a:xfrm>
            <a:off x="838200" y="1724891"/>
            <a:ext cx="105225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ea typeface="+mn-lt"/>
                <a:cs typeface="Arial"/>
              </a:rPr>
              <a:t>Yüksel, I. (2012). </a:t>
            </a:r>
            <a:r>
              <a:rPr lang="en-US" i="1" dirty="0">
                <a:latin typeface="Arial"/>
                <a:ea typeface="+mn-lt"/>
                <a:cs typeface="Arial"/>
              </a:rPr>
              <a:t>Developing a multi-criteria decision making model for PESTEL analysis.</a:t>
            </a:r>
            <a:r>
              <a:rPr lang="en-US" dirty="0">
                <a:latin typeface="Arial"/>
                <a:ea typeface="+mn-lt"/>
                <a:cs typeface="Arial"/>
              </a:rPr>
              <a:t> </a:t>
            </a:r>
            <a:r>
              <a:rPr lang="en-US" i="1" dirty="0">
                <a:latin typeface="Arial"/>
                <a:ea typeface="+mn-lt"/>
                <a:cs typeface="Arial"/>
              </a:rPr>
              <a:t>International Journal of Business and Management.</a:t>
            </a:r>
            <a:r>
              <a:rPr lang="en-US" dirty="0">
                <a:latin typeface="Arial"/>
                <a:ea typeface="+mn-lt"/>
                <a:cs typeface="Arial"/>
              </a:rPr>
              <a:t> </a:t>
            </a:r>
            <a:endParaRPr lang="en-US">
              <a:latin typeface="Arial"/>
              <a:cs typeface="Arial"/>
            </a:endParaRPr>
          </a:p>
          <a:p>
            <a:pPr marL="285750" indent="-285750">
              <a:buFont typeface="Arial"/>
              <a:buChar char="•"/>
            </a:pPr>
            <a:r>
              <a:rPr lang="en-US">
                <a:latin typeface="Arial"/>
                <a:ea typeface="+mn-lt"/>
                <a:cs typeface="Arial"/>
              </a:rPr>
              <a:t>Perera, R. (2020). </a:t>
            </a:r>
            <a:r>
              <a:rPr lang="en-US" i="1">
                <a:latin typeface="Arial"/>
                <a:ea typeface="+mn-lt"/>
                <a:cs typeface="Arial"/>
              </a:rPr>
              <a:t>Strategic tools for business analysis: PESTEL.</a:t>
            </a:r>
            <a:r>
              <a:rPr lang="en-US" dirty="0">
                <a:latin typeface="Arial"/>
                <a:ea typeface="+mn-lt"/>
                <a:cs typeface="Arial"/>
              </a:rPr>
              <a:t> </a:t>
            </a:r>
            <a:r>
              <a:rPr lang="en-US" i="1">
                <a:latin typeface="Arial"/>
                <a:ea typeface="+mn-lt"/>
                <a:cs typeface="Arial"/>
              </a:rPr>
              <a:t>Journal of Business Strategy.</a:t>
            </a:r>
            <a:r>
              <a:rPr lang="en-US" dirty="0">
                <a:latin typeface="Arial"/>
                <a:ea typeface="+mn-lt"/>
                <a:cs typeface="Arial"/>
              </a:rPr>
              <a:t> </a:t>
            </a:r>
            <a:endParaRPr lang="en-US">
              <a:latin typeface="Arial"/>
              <a:cs typeface="Arial"/>
            </a:endParaRPr>
          </a:p>
          <a:p>
            <a:pPr marL="285750" indent="-285750">
              <a:buFont typeface="Arial"/>
              <a:buChar char="•"/>
            </a:pPr>
            <a:r>
              <a:rPr lang="en-US">
                <a:latin typeface="Arial"/>
                <a:ea typeface="+mn-lt"/>
                <a:cs typeface="Arial"/>
              </a:rPr>
              <a:t>Gupta, A. (2013). </a:t>
            </a:r>
            <a:r>
              <a:rPr lang="en-US" i="1">
                <a:latin typeface="Arial"/>
                <a:ea typeface="+mn-lt"/>
                <a:cs typeface="Arial"/>
              </a:rPr>
              <a:t>Environment &amp; PEST Analysis: An Approach to External Business Environment.</a:t>
            </a:r>
            <a:r>
              <a:rPr lang="en-US" dirty="0">
                <a:latin typeface="Arial"/>
                <a:ea typeface="+mn-lt"/>
                <a:cs typeface="Arial"/>
              </a:rPr>
              <a:t> </a:t>
            </a:r>
            <a:r>
              <a:rPr lang="en-US" i="1">
                <a:latin typeface="Arial"/>
                <a:ea typeface="+mn-lt"/>
                <a:cs typeface="Arial"/>
              </a:rPr>
              <a:t>International Journal of Modern Social Sciences.</a:t>
            </a:r>
            <a:endParaRPr lang="en-US" i="1">
              <a:latin typeface="Arial"/>
              <a:cs typeface="Arial"/>
            </a:endParaRPr>
          </a:p>
          <a:p>
            <a:pPr marL="285750" indent="-285750">
              <a:buFont typeface="Arial"/>
              <a:buChar char="•"/>
            </a:pPr>
            <a:r>
              <a:rPr lang="en-US">
                <a:latin typeface="Arial"/>
                <a:ea typeface="+mn-lt"/>
                <a:cs typeface="Arial"/>
              </a:rPr>
              <a:t>Chartered Institute of Personnel and Development (2023) </a:t>
            </a:r>
            <a:r>
              <a:rPr lang="en-US" i="1">
                <a:latin typeface="Arial"/>
                <a:ea typeface="+mn-lt"/>
                <a:cs typeface="Arial"/>
              </a:rPr>
              <a:t>Flexible and hybrid working practices in the UK</a:t>
            </a:r>
            <a:r>
              <a:rPr lang="en-US">
                <a:latin typeface="Arial"/>
                <a:ea typeface="+mn-lt"/>
                <a:cs typeface="Arial"/>
              </a:rPr>
              <a:t>. London: CIPD.</a:t>
            </a:r>
            <a:endParaRPr lang="en-US" dirty="0">
              <a:latin typeface="Arial"/>
              <a:ea typeface="Calibri"/>
              <a:cs typeface="Arial"/>
            </a:endParaRPr>
          </a:p>
          <a:p>
            <a:pPr marL="285750" indent="-285750">
              <a:buFont typeface="Arial"/>
              <a:buChar char="•"/>
            </a:pPr>
            <a:r>
              <a:rPr lang="en-US" dirty="0" err="1">
                <a:latin typeface="Arial"/>
                <a:ea typeface="+mn-lt"/>
                <a:cs typeface="Arial"/>
              </a:rPr>
              <a:t>Organisation</a:t>
            </a:r>
            <a:r>
              <a:rPr lang="en-US" dirty="0">
                <a:latin typeface="Arial"/>
                <a:ea typeface="+mn-lt"/>
                <a:cs typeface="Arial"/>
              </a:rPr>
              <a:t> for Economic Co-operation and Development (2021) </a:t>
            </a:r>
            <a:r>
              <a:rPr lang="en-US" i="1" dirty="0">
                <a:latin typeface="Arial"/>
                <a:ea typeface="+mn-lt"/>
                <a:cs typeface="Arial"/>
              </a:rPr>
              <a:t>The Digital Transformation of SMEs</a:t>
            </a:r>
            <a:r>
              <a:rPr lang="en-US" dirty="0">
                <a:latin typeface="Arial"/>
                <a:ea typeface="+mn-lt"/>
                <a:cs typeface="Arial"/>
              </a:rPr>
              <a:t>. Paris: OECD Publishing.</a:t>
            </a:r>
            <a:endParaRPr lang="en-US" dirty="0">
              <a:latin typeface="Arial"/>
              <a:ea typeface="Calibri"/>
              <a:cs typeface="Arial"/>
            </a:endParaRPr>
          </a:p>
          <a:p>
            <a:pPr marL="285750" indent="-285750">
              <a:buFont typeface="Arial"/>
              <a:buChar char="•"/>
            </a:pPr>
            <a:r>
              <a:rPr lang="en-US">
                <a:latin typeface="Arial"/>
                <a:ea typeface="+mn-lt"/>
                <a:cs typeface="Arial"/>
              </a:rPr>
              <a:t>Ishikawa, K. (1986) </a:t>
            </a:r>
            <a:r>
              <a:rPr lang="en-US" i="1">
                <a:latin typeface="Arial"/>
                <a:ea typeface="+mn-lt"/>
                <a:cs typeface="Arial"/>
              </a:rPr>
              <a:t>Guide to Quality Control</a:t>
            </a:r>
            <a:r>
              <a:rPr lang="en-US">
                <a:latin typeface="Arial"/>
                <a:ea typeface="+mn-lt"/>
                <a:cs typeface="Arial"/>
              </a:rPr>
              <a:t>. Tokyo: Asian Productivity Organization.</a:t>
            </a:r>
            <a:endParaRPr lang="en-US" dirty="0">
              <a:latin typeface="Arial"/>
              <a:ea typeface="Calibri"/>
              <a:cs typeface="Arial"/>
            </a:endParaRPr>
          </a:p>
          <a:p>
            <a:endParaRPr lang="en-US" i="1" dirty="0">
              <a:ea typeface="Calibri"/>
              <a:cs typeface="Calibri"/>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cef0a8d568a5cf0666bfb44728cddfe">
  <xsd:schema xmlns:xsd="http://www.w3.org/2001/XMLSchema" xmlns:xs="http://www.w3.org/2001/XMLSchema" xmlns:p="http://schemas.microsoft.com/office/2006/metadata/properties" xmlns:ns3="901b7179-a49d-4669-ab88-101a0e80079b" targetNamespace="http://schemas.microsoft.com/office/2006/metadata/properties" ma:root="true" ma:fieldsID="cc32c2d71cee7f26a9c745ad6670cbe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www.w3.org/XML/1998/namespace"/>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901b7179-a49d-4669-ab88-101a0e80079b"/>
    <ds:schemaRef ds:uri="http://schemas.openxmlformats.org/package/2006/metadata/core-properties"/>
  </ds:schemaRefs>
</ds:datastoreItem>
</file>

<file path=customXml/itemProps3.xml><?xml version="1.0" encoding="utf-8"?>
<ds:datastoreItem xmlns:ds="http://schemas.openxmlformats.org/officeDocument/2006/customXml" ds:itemID="{0C949FAD-52B6-4752-97EE-9AE6A928A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1972</TotalTime>
  <Words>681</Words>
  <Application>Microsoft Office PowerPoint</Application>
  <PresentationFormat>Widescreen</PresentationFormat>
  <Paragraphs>135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Overview </vt:lpstr>
      <vt:lpstr>Overview of Basil’s Bakery. </vt:lpstr>
      <vt:lpstr>Insight into the problems Basil’s Bakery are facing. </vt:lpstr>
      <vt:lpstr>PESTEL Framework Critique</vt:lpstr>
      <vt:lpstr>  PESTEL Framework   </vt:lpstr>
      <vt:lpstr>Cause-and-Effect Model Critique</vt:lpstr>
      <vt:lpstr>PowerPoint Presentation</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Mohammed Moiz</cp:lastModifiedBy>
  <cp:revision>531</cp:revision>
  <dcterms:created xsi:type="dcterms:W3CDTF">2024-01-29T11:42:05Z</dcterms:created>
  <dcterms:modified xsi:type="dcterms:W3CDTF">2026-06-10T15:47:44Z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