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6" r:id="rId13"/>
    <p:sldId id="267" r:id="rId14"/>
    <p:sldId id="270" r:id="rId15"/>
    <p:sldId id="26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76"/>
  </p:normalViewPr>
  <p:slideViewPr>
    <p:cSldViewPr snapToGrid="0">
      <p:cViewPr varScale="1">
        <p:scale>
          <a:sx n="106" d="100"/>
          <a:sy n="106" d="100"/>
        </p:scale>
        <p:origin x="79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E20B79-E23B-4A68-8B13-1FA53709AD73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0EA11AA-925D-4764-9228-3C93A87D996E}">
      <dgm:prSet/>
      <dgm:spPr/>
      <dgm:t>
        <a:bodyPr/>
        <a:lstStyle/>
        <a:p>
          <a:r>
            <a:rPr lang="en-US"/>
            <a:t>Accessibility: </a:t>
          </a:r>
        </a:p>
      </dgm:t>
    </dgm:pt>
    <dgm:pt modelId="{2656FC19-6C64-457A-BF0F-E14ECCA92B25}" type="parTrans" cxnId="{CFB46E2F-594C-43E8-AE8C-0F3B520DAC78}">
      <dgm:prSet/>
      <dgm:spPr/>
      <dgm:t>
        <a:bodyPr/>
        <a:lstStyle/>
        <a:p>
          <a:endParaRPr lang="en-US"/>
        </a:p>
      </dgm:t>
    </dgm:pt>
    <dgm:pt modelId="{92A80919-BEAA-44C5-8481-7F9EC630B8DB}" type="sibTrans" cxnId="{CFB46E2F-594C-43E8-AE8C-0F3B520DAC78}">
      <dgm:prSet/>
      <dgm:spPr/>
      <dgm:t>
        <a:bodyPr/>
        <a:lstStyle/>
        <a:p>
          <a:endParaRPr lang="en-US"/>
        </a:p>
      </dgm:t>
    </dgm:pt>
    <dgm:pt modelId="{393F53EE-3AAD-4594-936C-EBBC540BD863}">
      <dgm:prSet/>
      <dgm:spPr/>
      <dgm:t>
        <a:bodyPr/>
        <a:lstStyle/>
        <a:p>
          <a:r>
            <a:rPr lang="en-US"/>
            <a:t>Provide safe, well-lit walking paths and shuttle services for guests.</a:t>
          </a:r>
        </a:p>
      </dgm:t>
    </dgm:pt>
    <dgm:pt modelId="{D514DA0D-C806-4C34-B41B-3AA9D50D6180}" type="parTrans" cxnId="{70E963D7-AEA7-4AEC-AB02-58B18D1C4AE4}">
      <dgm:prSet/>
      <dgm:spPr/>
      <dgm:t>
        <a:bodyPr/>
        <a:lstStyle/>
        <a:p>
          <a:endParaRPr lang="en-US"/>
        </a:p>
      </dgm:t>
    </dgm:pt>
    <dgm:pt modelId="{71D6A93C-7E8A-489D-9DE7-BA967E716538}" type="sibTrans" cxnId="{70E963D7-AEA7-4AEC-AB02-58B18D1C4AE4}">
      <dgm:prSet/>
      <dgm:spPr/>
      <dgm:t>
        <a:bodyPr/>
        <a:lstStyle/>
        <a:p>
          <a:endParaRPr lang="en-US"/>
        </a:p>
      </dgm:t>
    </dgm:pt>
    <dgm:pt modelId="{65D5B5E4-7D0D-4FF6-8B1B-BA9D6C037713}">
      <dgm:prSet/>
      <dgm:spPr/>
      <dgm:t>
        <a:bodyPr/>
        <a:lstStyle/>
        <a:p>
          <a:r>
            <a:rPr lang="en-US"/>
            <a:t>Terrain Safety: </a:t>
          </a:r>
        </a:p>
      </dgm:t>
    </dgm:pt>
    <dgm:pt modelId="{A7B09076-058A-40E6-919A-16FA27F91A36}" type="parTrans" cxnId="{A7C10CF8-D29D-4E0F-8E0D-899AC9A7CADB}">
      <dgm:prSet/>
      <dgm:spPr/>
      <dgm:t>
        <a:bodyPr/>
        <a:lstStyle/>
        <a:p>
          <a:endParaRPr lang="en-US"/>
        </a:p>
      </dgm:t>
    </dgm:pt>
    <dgm:pt modelId="{CAC7E0A5-47A9-4F32-A1E1-D03682812F5F}" type="sibTrans" cxnId="{A7C10CF8-D29D-4E0F-8E0D-899AC9A7CADB}">
      <dgm:prSet/>
      <dgm:spPr/>
      <dgm:t>
        <a:bodyPr/>
        <a:lstStyle/>
        <a:p>
          <a:endParaRPr lang="en-US"/>
        </a:p>
      </dgm:t>
    </dgm:pt>
    <dgm:pt modelId="{92C80797-E292-4802-8845-35B92308DE92}">
      <dgm:prSet/>
      <dgm:spPr/>
      <dgm:t>
        <a:bodyPr/>
        <a:lstStyle/>
        <a:p>
          <a:r>
            <a:rPr lang="en-US"/>
            <a:t>Prepare the quarry’s rugged landscape with guided pathways.</a:t>
          </a:r>
        </a:p>
      </dgm:t>
    </dgm:pt>
    <dgm:pt modelId="{5B02A9B7-5C27-4671-BEE6-02F0DC2F1C4A}" type="parTrans" cxnId="{1E481102-483F-4CCF-BE08-E91AAA8FF8B3}">
      <dgm:prSet/>
      <dgm:spPr/>
      <dgm:t>
        <a:bodyPr/>
        <a:lstStyle/>
        <a:p>
          <a:endParaRPr lang="en-US"/>
        </a:p>
      </dgm:t>
    </dgm:pt>
    <dgm:pt modelId="{78334E1A-EA08-4D3E-8540-DD4DC95833F9}" type="sibTrans" cxnId="{1E481102-483F-4CCF-BE08-E91AAA8FF8B3}">
      <dgm:prSet/>
      <dgm:spPr/>
      <dgm:t>
        <a:bodyPr/>
        <a:lstStyle/>
        <a:p>
          <a:endParaRPr lang="en-US"/>
        </a:p>
      </dgm:t>
    </dgm:pt>
    <dgm:pt modelId="{5FDAF7D0-2EDE-4F61-9B62-FD8AAB961CF7}">
      <dgm:prSet/>
      <dgm:spPr/>
      <dgm:t>
        <a:bodyPr/>
        <a:lstStyle/>
        <a:p>
          <a:r>
            <a:rPr lang="en-US"/>
            <a:t>Weather Preparedness: </a:t>
          </a:r>
        </a:p>
      </dgm:t>
    </dgm:pt>
    <dgm:pt modelId="{76EA73DD-C022-4BEC-9E2D-3E13E51087D3}" type="parTrans" cxnId="{1E87DE7C-4316-4A64-9319-6A8C93ECDA16}">
      <dgm:prSet/>
      <dgm:spPr/>
      <dgm:t>
        <a:bodyPr/>
        <a:lstStyle/>
        <a:p>
          <a:endParaRPr lang="en-US"/>
        </a:p>
      </dgm:t>
    </dgm:pt>
    <dgm:pt modelId="{1A49360C-7027-4FB6-B883-4F99124A956A}" type="sibTrans" cxnId="{1E87DE7C-4316-4A64-9319-6A8C93ECDA16}">
      <dgm:prSet/>
      <dgm:spPr/>
      <dgm:t>
        <a:bodyPr/>
        <a:lstStyle/>
        <a:p>
          <a:endParaRPr lang="en-US"/>
        </a:p>
      </dgm:t>
    </dgm:pt>
    <dgm:pt modelId="{B167D9A3-5F4B-46C1-B675-289FB91C4EA9}">
      <dgm:prSet/>
      <dgm:spPr/>
      <dgm:t>
        <a:bodyPr/>
        <a:lstStyle/>
        <a:p>
          <a:r>
            <a:rPr lang="en-US"/>
            <a:t>Include rain shelters and flexible scheduling due to unpredictable weather.</a:t>
          </a:r>
        </a:p>
      </dgm:t>
    </dgm:pt>
    <dgm:pt modelId="{737FD6EE-7433-4492-9FAA-05E2999EF96C}" type="parTrans" cxnId="{18E1E83D-D0D7-4E38-B466-B633E5EE2C8B}">
      <dgm:prSet/>
      <dgm:spPr/>
      <dgm:t>
        <a:bodyPr/>
        <a:lstStyle/>
        <a:p>
          <a:endParaRPr lang="en-US"/>
        </a:p>
      </dgm:t>
    </dgm:pt>
    <dgm:pt modelId="{13A3E5D7-87C4-4869-B5C5-DFD446941978}" type="sibTrans" cxnId="{18E1E83D-D0D7-4E38-B466-B633E5EE2C8B}">
      <dgm:prSet/>
      <dgm:spPr/>
      <dgm:t>
        <a:bodyPr/>
        <a:lstStyle/>
        <a:p>
          <a:endParaRPr lang="en-US"/>
        </a:p>
      </dgm:t>
    </dgm:pt>
    <dgm:pt modelId="{112032F0-19BB-4431-BD98-4DCDDFBC6025}">
      <dgm:prSet/>
      <dgm:spPr/>
      <dgm:t>
        <a:bodyPr/>
        <a:lstStyle/>
        <a:p>
          <a:r>
            <a:rPr lang="en-US"/>
            <a:t>Environmental Protection: </a:t>
          </a:r>
        </a:p>
      </dgm:t>
    </dgm:pt>
    <dgm:pt modelId="{E0E61854-6D94-417C-B9BA-6DADECD820CD}" type="parTrans" cxnId="{CAC51602-1F18-4CCB-9A05-E710CEEB53F9}">
      <dgm:prSet/>
      <dgm:spPr/>
      <dgm:t>
        <a:bodyPr/>
        <a:lstStyle/>
        <a:p>
          <a:endParaRPr lang="en-US"/>
        </a:p>
      </dgm:t>
    </dgm:pt>
    <dgm:pt modelId="{DFA64D86-8B11-4A42-834A-2A5FF2B09A98}" type="sibTrans" cxnId="{CAC51602-1F18-4CCB-9A05-E710CEEB53F9}">
      <dgm:prSet/>
      <dgm:spPr/>
      <dgm:t>
        <a:bodyPr/>
        <a:lstStyle/>
        <a:p>
          <a:endParaRPr lang="en-US"/>
        </a:p>
      </dgm:t>
    </dgm:pt>
    <dgm:pt modelId="{8FC9C1D3-08C8-410E-9F5A-54765FE86204}">
      <dgm:prSet/>
      <dgm:spPr/>
      <dgm:t>
        <a:bodyPr/>
        <a:lstStyle/>
        <a:p>
          <a:r>
            <a:rPr lang="en-US"/>
            <a:t>Use eco-friendly generators, waste management, and preserve natural habitats.</a:t>
          </a:r>
        </a:p>
      </dgm:t>
    </dgm:pt>
    <dgm:pt modelId="{ADD104EC-8B30-49FB-A9C4-14788B769179}" type="parTrans" cxnId="{B5A60864-ECFE-4B1E-9A05-4C8C8B66A85A}">
      <dgm:prSet/>
      <dgm:spPr/>
      <dgm:t>
        <a:bodyPr/>
        <a:lstStyle/>
        <a:p>
          <a:endParaRPr lang="en-US"/>
        </a:p>
      </dgm:t>
    </dgm:pt>
    <dgm:pt modelId="{9FDDDD85-353A-4173-BFF7-9630BED7050C}" type="sibTrans" cxnId="{B5A60864-ECFE-4B1E-9A05-4C8C8B66A85A}">
      <dgm:prSet/>
      <dgm:spPr/>
      <dgm:t>
        <a:bodyPr/>
        <a:lstStyle/>
        <a:p>
          <a:endParaRPr lang="en-US"/>
        </a:p>
      </dgm:t>
    </dgm:pt>
    <dgm:pt modelId="{39A3E5B5-858E-4E4C-AEC4-6A7245F5D3AC}">
      <dgm:prSet/>
      <dgm:spPr/>
      <dgm:t>
        <a:bodyPr/>
        <a:lstStyle/>
        <a:p>
          <a:r>
            <a:rPr lang="en-US"/>
            <a:t>Lighting &amp; Audio Setup: </a:t>
          </a:r>
        </a:p>
      </dgm:t>
    </dgm:pt>
    <dgm:pt modelId="{A44D6773-5D03-49B1-AAC4-E0E5D097C147}" type="parTrans" cxnId="{A61A879B-C229-41B2-90A6-B1E36526C6F6}">
      <dgm:prSet/>
      <dgm:spPr/>
      <dgm:t>
        <a:bodyPr/>
        <a:lstStyle/>
        <a:p>
          <a:endParaRPr lang="en-US"/>
        </a:p>
      </dgm:t>
    </dgm:pt>
    <dgm:pt modelId="{A9279172-1062-403D-B0C5-C9AC6551F1E4}" type="sibTrans" cxnId="{A61A879B-C229-41B2-90A6-B1E36526C6F6}">
      <dgm:prSet/>
      <dgm:spPr/>
      <dgm:t>
        <a:bodyPr/>
        <a:lstStyle/>
        <a:p>
          <a:endParaRPr lang="en-US"/>
        </a:p>
      </dgm:t>
    </dgm:pt>
    <dgm:pt modelId="{680C1C0D-C8C6-4229-9FDE-B863F367A953}">
      <dgm:prSet/>
      <dgm:spPr/>
      <dgm:t>
        <a:bodyPr/>
        <a:lstStyle/>
        <a:p>
          <a:r>
            <a:rPr lang="en-US"/>
            <a:t>Ensure outdoor lighting and wireless headphone systems are securely tested.</a:t>
          </a:r>
        </a:p>
      </dgm:t>
    </dgm:pt>
    <dgm:pt modelId="{566BBB57-259E-4E84-8ED3-92B1665A39F1}" type="parTrans" cxnId="{49E93216-D9FF-4941-A4D5-242DE197F3F0}">
      <dgm:prSet/>
      <dgm:spPr/>
      <dgm:t>
        <a:bodyPr/>
        <a:lstStyle/>
        <a:p>
          <a:endParaRPr lang="en-US"/>
        </a:p>
      </dgm:t>
    </dgm:pt>
    <dgm:pt modelId="{9F1D1576-6371-4F74-8D6E-EB94FD2DB8CD}" type="sibTrans" cxnId="{49E93216-D9FF-4941-A4D5-242DE197F3F0}">
      <dgm:prSet/>
      <dgm:spPr/>
      <dgm:t>
        <a:bodyPr/>
        <a:lstStyle/>
        <a:p>
          <a:endParaRPr lang="en-US"/>
        </a:p>
      </dgm:t>
    </dgm:pt>
    <dgm:pt modelId="{73EF9186-8533-4668-8972-4D4FA89FA68D}">
      <dgm:prSet/>
      <dgm:spPr/>
      <dgm:t>
        <a:bodyPr/>
        <a:lstStyle/>
        <a:p>
          <a:r>
            <a:rPr lang="en-US"/>
            <a:t>Security &amp; Crowd Control: </a:t>
          </a:r>
        </a:p>
      </dgm:t>
    </dgm:pt>
    <dgm:pt modelId="{A1463DE3-C93A-4F79-9F82-824927DBB27E}" type="parTrans" cxnId="{3479E5A3-BD13-48F5-9FAD-CF36607C7C92}">
      <dgm:prSet/>
      <dgm:spPr/>
      <dgm:t>
        <a:bodyPr/>
        <a:lstStyle/>
        <a:p>
          <a:endParaRPr lang="en-US"/>
        </a:p>
      </dgm:t>
    </dgm:pt>
    <dgm:pt modelId="{6C760FB1-9AE9-437D-B37E-CE01AFE07494}" type="sibTrans" cxnId="{3479E5A3-BD13-48F5-9FAD-CF36607C7C92}">
      <dgm:prSet/>
      <dgm:spPr/>
      <dgm:t>
        <a:bodyPr/>
        <a:lstStyle/>
        <a:p>
          <a:endParaRPr lang="en-US"/>
        </a:p>
      </dgm:t>
    </dgm:pt>
    <dgm:pt modelId="{16E05233-4461-48F6-97CE-E2C8681A320C}">
      <dgm:prSet/>
      <dgm:spPr/>
      <dgm:t>
        <a:bodyPr/>
        <a:lstStyle/>
        <a:p>
          <a:r>
            <a:rPr lang="en-US"/>
            <a:t>Hire trained personnel for safe nighttime operations.</a:t>
          </a:r>
        </a:p>
      </dgm:t>
    </dgm:pt>
    <dgm:pt modelId="{967FEA0A-29FF-4AB2-910E-69A167DFB04C}" type="parTrans" cxnId="{160CB18E-41E1-4FF7-8557-2B933CE537FF}">
      <dgm:prSet/>
      <dgm:spPr/>
      <dgm:t>
        <a:bodyPr/>
        <a:lstStyle/>
        <a:p>
          <a:endParaRPr lang="en-US"/>
        </a:p>
      </dgm:t>
    </dgm:pt>
    <dgm:pt modelId="{01905DDF-D4CC-48BD-9350-CFDCABAA0DA1}" type="sibTrans" cxnId="{160CB18E-41E1-4FF7-8557-2B933CE537FF}">
      <dgm:prSet/>
      <dgm:spPr/>
      <dgm:t>
        <a:bodyPr/>
        <a:lstStyle/>
        <a:p>
          <a:endParaRPr lang="en-US"/>
        </a:p>
      </dgm:t>
    </dgm:pt>
    <dgm:pt modelId="{78C0283A-04C1-4A1D-8AC3-C25DAF2AAB2C}">
      <dgm:prSet/>
      <dgm:spPr/>
      <dgm:t>
        <a:bodyPr/>
        <a:lstStyle/>
        <a:p>
          <a:r>
            <a:rPr lang="en-US"/>
            <a:t>Transport Coordination: </a:t>
          </a:r>
        </a:p>
      </dgm:t>
    </dgm:pt>
    <dgm:pt modelId="{B4494B65-267B-4559-B5D2-7F52D346434B}" type="parTrans" cxnId="{5532F8D7-FF90-44C1-BDA8-C648C0B81710}">
      <dgm:prSet/>
      <dgm:spPr/>
      <dgm:t>
        <a:bodyPr/>
        <a:lstStyle/>
        <a:p>
          <a:endParaRPr lang="en-US"/>
        </a:p>
      </dgm:t>
    </dgm:pt>
    <dgm:pt modelId="{F5A3668E-6059-42BC-B618-1F1BE8FEE80E}" type="sibTrans" cxnId="{5532F8D7-FF90-44C1-BDA8-C648C0B81710}">
      <dgm:prSet/>
      <dgm:spPr/>
      <dgm:t>
        <a:bodyPr/>
        <a:lstStyle/>
        <a:p>
          <a:endParaRPr lang="en-US"/>
        </a:p>
      </dgm:t>
    </dgm:pt>
    <dgm:pt modelId="{80E38F93-8E7C-4B94-BC18-DDE43CE59E81}">
      <dgm:prSet/>
      <dgm:spPr/>
      <dgm:t>
        <a:bodyPr/>
        <a:lstStyle/>
        <a:p>
          <a:r>
            <a:rPr lang="en-US"/>
            <a:t>Shuttle buses and parking management for ease of access.</a:t>
          </a:r>
        </a:p>
      </dgm:t>
    </dgm:pt>
    <dgm:pt modelId="{58E8DA69-E3EE-4359-86CD-99F4FB2AB1BD}" type="parTrans" cxnId="{B0A1038B-D2B2-44A8-8476-86A8A3A32F00}">
      <dgm:prSet/>
      <dgm:spPr/>
      <dgm:t>
        <a:bodyPr/>
        <a:lstStyle/>
        <a:p>
          <a:endParaRPr lang="en-US"/>
        </a:p>
      </dgm:t>
    </dgm:pt>
    <dgm:pt modelId="{78D3BD02-F0B2-4423-A9BE-E4F36393CA20}" type="sibTrans" cxnId="{B0A1038B-D2B2-44A8-8476-86A8A3A32F00}">
      <dgm:prSet/>
      <dgm:spPr/>
      <dgm:t>
        <a:bodyPr/>
        <a:lstStyle/>
        <a:p>
          <a:endParaRPr lang="en-US"/>
        </a:p>
      </dgm:t>
    </dgm:pt>
    <dgm:pt modelId="{980BEDA2-871D-4E2A-AC8C-A88176794226}">
      <dgm:prSet/>
      <dgm:spPr/>
      <dgm:t>
        <a:bodyPr/>
        <a:lstStyle/>
        <a:p>
          <a:r>
            <a:rPr lang="en-US"/>
            <a:t>Catering Requirements: </a:t>
          </a:r>
        </a:p>
      </dgm:t>
    </dgm:pt>
    <dgm:pt modelId="{D6702DD5-C4EA-43C5-A973-B75A82B9D34E}" type="parTrans" cxnId="{B6884C38-571D-4351-8675-E39B2967DA59}">
      <dgm:prSet/>
      <dgm:spPr/>
      <dgm:t>
        <a:bodyPr/>
        <a:lstStyle/>
        <a:p>
          <a:endParaRPr lang="en-US"/>
        </a:p>
      </dgm:t>
    </dgm:pt>
    <dgm:pt modelId="{828A6B97-6B1C-4A40-AC36-0659F6B30C60}" type="sibTrans" cxnId="{B6884C38-571D-4351-8675-E39B2967DA59}">
      <dgm:prSet/>
      <dgm:spPr/>
      <dgm:t>
        <a:bodyPr/>
        <a:lstStyle/>
        <a:p>
          <a:endParaRPr lang="en-US"/>
        </a:p>
      </dgm:t>
    </dgm:pt>
    <dgm:pt modelId="{78434CB2-259F-4706-ADCB-E16B9530C6CC}">
      <dgm:prSet/>
      <dgm:spPr/>
      <dgm:t>
        <a:bodyPr/>
        <a:lstStyle/>
        <a:p>
          <a:r>
            <a:rPr lang="en-US"/>
            <a:t>Partner with Welsh food vendors and consider dietary needs.</a:t>
          </a:r>
        </a:p>
      </dgm:t>
    </dgm:pt>
    <dgm:pt modelId="{4E43C5C1-A529-4A71-967A-AE3F29030717}" type="parTrans" cxnId="{39C4E4D5-D768-4998-AA9E-80205A2807E8}">
      <dgm:prSet/>
      <dgm:spPr/>
      <dgm:t>
        <a:bodyPr/>
        <a:lstStyle/>
        <a:p>
          <a:endParaRPr lang="en-US"/>
        </a:p>
      </dgm:t>
    </dgm:pt>
    <dgm:pt modelId="{638F08E8-CAFE-4034-A08B-D6654A8B6D64}" type="sibTrans" cxnId="{39C4E4D5-D768-4998-AA9E-80205A2807E8}">
      <dgm:prSet/>
      <dgm:spPr/>
      <dgm:t>
        <a:bodyPr/>
        <a:lstStyle/>
        <a:p>
          <a:endParaRPr lang="en-US"/>
        </a:p>
      </dgm:t>
    </dgm:pt>
    <dgm:pt modelId="{2FDA7697-C3AA-4945-906E-C681438BAAEA}">
      <dgm:prSet/>
      <dgm:spPr/>
      <dgm:t>
        <a:bodyPr/>
        <a:lstStyle/>
        <a:p>
          <a:r>
            <a:rPr lang="en-US"/>
            <a:t>Emergency Services: </a:t>
          </a:r>
        </a:p>
      </dgm:t>
    </dgm:pt>
    <dgm:pt modelId="{311DDD18-78B7-4998-BFC3-720977F02B37}" type="parTrans" cxnId="{DCA602CA-057A-499E-9500-B2E0801102B0}">
      <dgm:prSet/>
      <dgm:spPr/>
      <dgm:t>
        <a:bodyPr/>
        <a:lstStyle/>
        <a:p>
          <a:endParaRPr lang="en-US"/>
        </a:p>
      </dgm:t>
    </dgm:pt>
    <dgm:pt modelId="{93C857A0-7B5B-46D4-A0B0-2D31AB051AF4}" type="sibTrans" cxnId="{DCA602CA-057A-499E-9500-B2E0801102B0}">
      <dgm:prSet/>
      <dgm:spPr/>
      <dgm:t>
        <a:bodyPr/>
        <a:lstStyle/>
        <a:p>
          <a:endParaRPr lang="en-US"/>
        </a:p>
      </dgm:t>
    </dgm:pt>
    <dgm:pt modelId="{0BAD17A9-6555-4A5D-9C0A-251498D23371}">
      <dgm:prSet/>
      <dgm:spPr/>
      <dgm:t>
        <a:bodyPr/>
        <a:lstStyle/>
        <a:p>
          <a:r>
            <a:rPr lang="en-US"/>
            <a:t>On-site medical team and emergency protocols in place.</a:t>
          </a:r>
        </a:p>
      </dgm:t>
    </dgm:pt>
    <dgm:pt modelId="{3B4CE962-5A15-4189-A4F2-DB767350578A}" type="parTrans" cxnId="{6674922F-0943-41D9-8C52-69CA01E109B8}">
      <dgm:prSet/>
      <dgm:spPr/>
      <dgm:t>
        <a:bodyPr/>
        <a:lstStyle/>
        <a:p>
          <a:endParaRPr lang="en-US"/>
        </a:p>
      </dgm:t>
    </dgm:pt>
    <dgm:pt modelId="{2DB93608-26F2-491A-AEEF-E9A17918A9E5}" type="sibTrans" cxnId="{6674922F-0943-41D9-8C52-69CA01E109B8}">
      <dgm:prSet/>
      <dgm:spPr/>
      <dgm:t>
        <a:bodyPr/>
        <a:lstStyle/>
        <a:p>
          <a:endParaRPr lang="en-US"/>
        </a:p>
      </dgm:t>
    </dgm:pt>
    <dgm:pt modelId="{853B6888-032E-4C8B-95DB-D7A2E367914D}">
      <dgm:prSet/>
      <dgm:spPr/>
      <dgm:t>
        <a:bodyPr/>
        <a:lstStyle/>
        <a:p>
          <a:r>
            <a:rPr lang="en-US"/>
            <a:t>Community Engagement: </a:t>
          </a:r>
        </a:p>
      </dgm:t>
    </dgm:pt>
    <dgm:pt modelId="{552C8C25-50C8-475A-9D49-9A6D847A8603}" type="parTrans" cxnId="{2529FEC0-DF54-48E5-8428-914204CECE61}">
      <dgm:prSet/>
      <dgm:spPr/>
      <dgm:t>
        <a:bodyPr/>
        <a:lstStyle/>
        <a:p>
          <a:endParaRPr lang="en-US"/>
        </a:p>
      </dgm:t>
    </dgm:pt>
    <dgm:pt modelId="{5DB3C03B-840B-4331-852B-93A039AA0EDB}" type="sibTrans" cxnId="{2529FEC0-DF54-48E5-8428-914204CECE61}">
      <dgm:prSet/>
      <dgm:spPr/>
      <dgm:t>
        <a:bodyPr/>
        <a:lstStyle/>
        <a:p>
          <a:endParaRPr lang="en-US"/>
        </a:p>
      </dgm:t>
    </dgm:pt>
    <dgm:pt modelId="{A01BDA9C-283D-487E-8C37-FB4ED3458C4B}">
      <dgm:prSet/>
      <dgm:spPr/>
      <dgm:t>
        <a:bodyPr/>
        <a:lstStyle/>
        <a:p>
          <a:r>
            <a:rPr lang="en-US"/>
            <a:t>Liaise with locals and authorities to build goodwill and secure permits.</a:t>
          </a:r>
        </a:p>
      </dgm:t>
    </dgm:pt>
    <dgm:pt modelId="{B1A46A4A-07BB-43F2-B0BE-F914EC5D9A75}" type="parTrans" cxnId="{E90153B9-AC15-4952-9FF8-AB79D726A900}">
      <dgm:prSet/>
      <dgm:spPr/>
      <dgm:t>
        <a:bodyPr/>
        <a:lstStyle/>
        <a:p>
          <a:endParaRPr lang="en-US"/>
        </a:p>
      </dgm:t>
    </dgm:pt>
    <dgm:pt modelId="{97893EE0-4224-48AD-AD9D-4DE974B12E15}" type="sibTrans" cxnId="{E90153B9-AC15-4952-9FF8-AB79D726A900}">
      <dgm:prSet/>
      <dgm:spPr/>
      <dgm:t>
        <a:bodyPr/>
        <a:lstStyle/>
        <a:p>
          <a:endParaRPr lang="en-US"/>
        </a:p>
      </dgm:t>
    </dgm:pt>
    <dgm:pt modelId="{8139AB2F-B044-41EF-85F7-7AEC173A2738}" type="pres">
      <dgm:prSet presAssocID="{50E20B79-E23B-4A68-8B13-1FA53709AD73}" presName="Name0" presStyleCnt="0">
        <dgm:presLayoutVars>
          <dgm:dir/>
          <dgm:animLvl val="lvl"/>
          <dgm:resizeHandles val="exact"/>
        </dgm:presLayoutVars>
      </dgm:prSet>
      <dgm:spPr/>
    </dgm:pt>
    <dgm:pt modelId="{D2DC0CC8-5AE6-441E-BE90-EC89FF5CD61F}" type="pres">
      <dgm:prSet presAssocID="{00EA11AA-925D-4764-9228-3C93A87D996E}" presName="linNode" presStyleCnt="0"/>
      <dgm:spPr/>
    </dgm:pt>
    <dgm:pt modelId="{85805FBE-F114-42AA-AC57-5BFB6229E20D}" type="pres">
      <dgm:prSet presAssocID="{00EA11AA-925D-4764-9228-3C93A87D996E}" presName="parentText" presStyleLbl="node1" presStyleIdx="0" presStyleCnt="10">
        <dgm:presLayoutVars>
          <dgm:chMax val="1"/>
          <dgm:bulletEnabled val="1"/>
        </dgm:presLayoutVars>
      </dgm:prSet>
      <dgm:spPr/>
    </dgm:pt>
    <dgm:pt modelId="{BDC1562B-FA1F-4811-8EAA-6CF2E0A3E59D}" type="pres">
      <dgm:prSet presAssocID="{00EA11AA-925D-4764-9228-3C93A87D996E}" presName="descendantText" presStyleLbl="alignAccFollowNode1" presStyleIdx="0" presStyleCnt="10">
        <dgm:presLayoutVars>
          <dgm:bulletEnabled val="1"/>
        </dgm:presLayoutVars>
      </dgm:prSet>
      <dgm:spPr/>
    </dgm:pt>
    <dgm:pt modelId="{5B4B582B-3575-4846-A04F-6F41FA1AE2CC}" type="pres">
      <dgm:prSet presAssocID="{92A80919-BEAA-44C5-8481-7F9EC630B8DB}" presName="sp" presStyleCnt="0"/>
      <dgm:spPr/>
    </dgm:pt>
    <dgm:pt modelId="{71317DDE-E640-4953-8D09-FA9E2C67E1CD}" type="pres">
      <dgm:prSet presAssocID="{65D5B5E4-7D0D-4FF6-8B1B-BA9D6C037713}" presName="linNode" presStyleCnt="0"/>
      <dgm:spPr/>
    </dgm:pt>
    <dgm:pt modelId="{CA573FC0-D943-450B-A8E1-8690A468AB60}" type="pres">
      <dgm:prSet presAssocID="{65D5B5E4-7D0D-4FF6-8B1B-BA9D6C037713}" presName="parentText" presStyleLbl="node1" presStyleIdx="1" presStyleCnt="10">
        <dgm:presLayoutVars>
          <dgm:chMax val="1"/>
          <dgm:bulletEnabled val="1"/>
        </dgm:presLayoutVars>
      </dgm:prSet>
      <dgm:spPr/>
    </dgm:pt>
    <dgm:pt modelId="{30B48216-333D-4E81-A471-1C1E6F3E1C07}" type="pres">
      <dgm:prSet presAssocID="{65D5B5E4-7D0D-4FF6-8B1B-BA9D6C037713}" presName="descendantText" presStyleLbl="alignAccFollowNode1" presStyleIdx="1" presStyleCnt="10">
        <dgm:presLayoutVars>
          <dgm:bulletEnabled val="1"/>
        </dgm:presLayoutVars>
      </dgm:prSet>
      <dgm:spPr/>
    </dgm:pt>
    <dgm:pt modelId="{60B6836C-500D-4800-BDBE-D5C92B06C7B7}" type="pres">
      <dgm:prSet presAssocID="{CAC7E0A5-47A9-4F32-A1E1-D03682812F5F}" presName="sp" presStyleCnt="0"/>
      <dgm:spPr/>
    </dgm:pt>
    <dgm:pt modelId="{6249EFE4-4AAE-4BB5-B74A-343E928FB390}" type="pres">
      <dgm:prSet presAssocID="{5FDAF7D0-2EDE-4F61-9B62-FD8AAB961CF7}" presName="linNode" presStyleCnt="0"/>
      <dgm:spPr/>
    </dgm:pt>
    <dgm:pt modelId="{B12E2248-63E7-4B3D-BF89-56F18D8F7A13}" type="pres">
      <dgm:prSet presAssocID="{5FDAF7D0-2EDE-4F61-9B62-FD8AAB961CF7}" presName="parentText" presStyleLbl="node1" presStyleIdx="2" presStyleCnt="10">
        <dgm:presLayoutVars>
          <dgm:chMax val="1"/>
          <dgm:bulletEnabled val="1"/>
        </dgm:presLayoutVars>
      </dgm:prSet>
      <dgm:spPr/>
    </dgm:pt>
    <dgm:pt modelId="{56F99055-DD31-4027-B30A-EB1B0B270898}" type="pres">
      <dgm:prSet presAssocID="{5FDAF7D0-2EDE-4F61-9B62-FD8AAB961CF7}" presName="descendantText" presStyleLbl="alignAccFollowNode1" presStyleIdx="2" presStyleCnt="10">
        <dgm:presLayoutVars>
          <dgm:bulletEnabled val="1"/>
        </dgm:presLayoutVars>
      </dgm:prSet>
      <dgm:spPr/>
    </dgm:pt>
    <dgm:pt modelId="{15BA8436-D227-4FAF-BD0C-7FD7FFF441C9}" type="pres">
      <dgm:prSet presAssocID="{1A49360C-7027-4FB6-B883-4F99124A956A}" presName="sp" presStyleCnt="0"/>
      <dgm:spPr/>
    </dgm:pt>
    <dgm:pt modelId="{38EA726A-2B2A-4889-BCE4-E3494E0EBDAE}" type="pres">
      <dgm:prSet presAssocID="{112032F0-19BB-4431-BD98-4DCDDFBC6025}" presName="linNode" presStyleCnt="0"/>
      <dgm:spPr/>
    </dgm:pt>
    <dgm:pt modelId="{758A61EE-CF3F-411A-858C-1E0D19FAEB0A}" type="pres">
      <dgm:prSet presAssocID="{112032F0-19BB-4431-BD98-4DCDDFBC6025}" presName="parentText" presStyleLbl="node1" presStyleIdx="3" presStyleCnt="10">
        <dgm:presLayoutVars>
          <dgm:chMax val="1"/>
          <dgm:bulletEnabled val="1"/>
        </dgm:presLayoutVars>
      </dgm:prSet>
      <dgm:spPr/>
    </dgm:pt>
    <dgm:pt modelId="{0F2E6AF0-EF73-45A7-AAC2-FEC1DA4DAE54}" type="pres">
      <dgm:prSet presAssocID="{112032F0-19BB-4431-BD98-4DCDDFBC6025}" presName="descendantText" presStyleLbl="alignAccFollowNode1" presStyleIdx="3" presStyleCnt="10">
        <dgm:presLayoutVars>
          <dgm:bulletEnabled val="1"/>
        </dgm:presLayoutVars>
      </dgm:prSet>
      <dgm:spPr/>
    </dgm:pt>
    <dgm:pt modelId="{281BC596-A907-404E-8CFA-B24F0494B3E0}" type="pres">
      <dgm:prSet presAssocID="{DFA64D86-8B11-4A42-834A-2A5FF2B09A98}" presName="sp" presStyleCnt="0"/>
      <dgm:spPr/>
    </dgm:pt>
    <dgm:pt modelId="{793645BD-33C3-42FF-A281-BC4EE4576F1D}" type="pres">
      <dgm:prSet presAssocID="{39A3E5B5-858E-4E4C-AEC4-6A7245F5D3AC}" presName="linNode" presStyleCnt="0"/>
      <dgm:spPr/>
    </dgm:pt>
    <dgm:pt modelId="{C99F19B1-FA4D-4E51-BD55-867DDEAB9508}" type="pres">
      <dgm:prSet presAssocID="{39A3E5B5-858E-4E4C-AEC4-6A7245F5D3AC}" presName="parentText" presStyleLbl="node1" presStyleIdx="4" presStyleCnt="10">
        <dgm:presLayoutVars>
          <dgm:chMax val="1"/>
          <dgm:bulletEnabled val="1"/>
        </dgm:presLayoutVars>
      </dgm:prSet>
      <dgm:spPr/>
    </dgm:pt>
    <dgm:pt modelId="{F0B209EE-1EED-4FBC-A82B-8EECC6DABB68}" type="pres">
      <dgm:prSet presAssocID="{39A3E5B5-858E-4E4C-AEC4-6A7245F5D3AC}" presName="descendantText" presStyleLbl="alignAccFollowNode1" presStyleIdx="4" presStyleCnt="10">
        <dgm:presLayoutVars>
          <dgm:bulletEnabled val="1"/>
        </dgm:presLayoutVars>
      </dgm:prSet>
      <dgm:spPr/>
    </dgm:pt>
    <dgm:pt modelId="{C8566C3C-F7A5-4F00-8BCA-43B5332C1311}" type="pres">
      <dgm:prSet presAssocID="{A9279172-1062-403D-B0C5-C9AC6551F1E4}" presName="sp" presStyleCnt="0"/>
      <dgm:spPr/>
    </dgm:pt>
    <dgm:pt modelId="{8A3A53B2-463D-4EA5-A860-27968C1F3D57}" type="pres">
      <dgm:prSet presAssocID="{73EF9186-8533-4668-8972-4D4FA89FA68D}" presName="linNode" presStyleCnt="0"/>
      <dgm:spPr/>
    </dgm:pt>
    <dgm:pt modelId="{7145D8DC-43BE-4EBA-9C69-ADA6B70F26DF}" type="pres">
      <dgm:prSet presAssocID="{73EF9186-8533-4668-8972-4D4FA89FA68D}" presName="parentText" presStyleLbl="node1" presStyleIdx="5" presStyleCnt="10">
        <dgm:presLayoutVars>
          <dgm:chMax val="1"/>
          <dgm:bulletEnabled val="1"/>
        </dgm:presLayoutVars>
      </dgm:prSet>
      <dgm:spPr/>
    </dgm:pt>
    <dgm:pt modelId="{23725B02-5184-49A8-911A-F9892DF9AF39}" type="pres">
      <dgm:prSet presAssocID="{73EF9186-8533-4668-8972-4D4FA89FA68D}" presName="descendantText" presStyleLbl="alignAccFollowNode1" presStyleIdx="5" presStyleCnt="10">
        <dgm:presLayoutVars>
          <dgm:bulletEnabled val="1"/>
        </dgm:presLayoutVars>
      </dgm:prSet>
      <dgm:spPr/>
    </dgm:pt>
    <dgm:pt modelId="{64DD57B9-100D-40EC-9C72-DE4BE28DE358}" type="pres">
      <dgm:prSet presAssocID="{6C760FB1-9AE9-437D-B37E-CE01AFE07494}" presName="sp" presStyleCnt="0"/>
      <dgm:spPr/>
    </dgm:pt>
    <dgm:pt modelId="{71D82ABA-B44C-4635-A5C3-DC8CC3D753AE}" type="pres">
      <dgm:prSet presAssocID="{78C0283A-04C1-4A1D-8AC3-C25DAF2AAB2C}" presName="linNode" presStyleCnt="0"/>
      <dgm:spPr/>
    </dgm:pt>
    <dgm:pt modelId="{6781DC82-677A-4580-B62A-9542C483DAD0}" type="pres">
      <dgm:prSet presAssocID="{78C0283A-04C1-4A1D-8AC3-C25DAF2AAB2C}" presName="parentText" presStyleLbl="node1" presStyleIdx="6" presStyleCnt="10">
        <dgm:presLayoutVars>
          <dgm:chMax val="1"/>
          <dgm:bulletEnabled val="1"/>
        </dgm:presLayoutVars>
      </dgm:prSet>
      <dgm:spPr/>
    </dgm:pt>
    <dgm:pt modelId="{EC25A56A-20DB-4905-8E94-F237EA9A3589}" type="pres">
      <dgm:prSet presAssocID="{78C0283A-04C1-4A1D-8AC3-C25DAF2AAB2C}" presName="descendantText" presStyleLbl="alignAccFollowNode1" presStyleIdx="6" presStyleCnt="10">
        <dgm:presLayoutVars>
          <dgm:bulletEnabled val="1"/>
        </dgm:presLayoutVars>
      </dgm:prSet>
      <dgm:spPr/>
    </dgm:pt>
    <dgm:pt modelId="{AAD7651F-19E7-4B2D-8523-E0C407667D41}" type="pres">
      <dgm:prSet presAssocID="{F5A3668E-6059-42BC-B618-1F1BE8FEE80E}" presName="sp" presStyleCnt="0"/>
      <dgm:spPr/>
    </dgm:pt>
    <dgm:pt modelId="{0BD0B567-5A59-47ED-896C-910600581A68}" type="pres">
      <dgm:prSet presAssocID="{980BEDA2-871D-4E2A-AC8C-A88176794226}" presName="linNode" presStyleCnt="0"/>
      <dgm:spPr/>
    </dgm:pt>
    <dgm:pt modelId="{C5673FC9-7E3B-4D75-BC8B-940A6BC747CC}" type="pres">
      <dgm:prSet presAssocID="{980BEDA2-871D-4E2A-AC8C-A88176794226}" presName="parentText" presStyleLbl="node1" presStyleIdx="7" presStyleCnt="10">
        <dgm:presLayoutVars>
          <dgm:chMax val="1"/>
          <dgm:bulletEnabled val="1"/>
        </dgm:presLayoutVars>
      </dgm:prSet>
      <dgm:spPr/>
    </dgm:pt>
    <dgm:pt modelId="{A4C9D79D-E86A-407C-AD25-D9ED01AE95CA}" type="pres">
      <dgm:prSet presAssocID="{980BEDA2-871D-4E2A-AC8C-A88176794226}" presName="descendantText" presStyleLbl="alignAccFollowNode1" presStyleIdx="7" presStyleCnt="10">
        <dgm:presLayoutVars>
          <dgm:bulletEnabled val="1"/>
        </dgm:presLayoutVars>
      </dgm:prSet>
      <dgm:spPr/>
    </dgm:pt>
    <dgm:pt modelId="{B60645DB-91DE-4AD6-A043-33979670F691}" type="pres">
      <dgm:prSet presAssocID="{828A6B97-6B1C-4A40-AC36-0659F6B30C60}" presName="sp" presStyleCnt="0"/>
      <dgm:spPr/>
    </dgm:pt>
    <dgm:pt modelId="{86F4A04E-6577-4F70-AF83-4CA49FB6FA67}" type="pres">
      <dgm:prSet presAssocID="{2FDA7697-C3AA-4945-906E-C681438BAAEA}" presName="linNode" presStyleCnt="0"/>
      <dgm:spPr/>
    </dgm:pt>
    <dgm:pt modelId="{82AC7102-A94D-426E-AFE2-8013CAB745EB}" type="pres">
      <dgm:prSet presAssocID="{2FDA7697-C3AA-4945-906E-C681438BAAEA}" presName="parentText" presStyleLbl="node1" presStyleIdx="8" presStyleCnt="10">
        <dgm:presLayoutVars>
          <dgm:chMax val="1"/>
          <dgm:bulletEnabled val="1"/>
        </dgm:presLayoutVars>
      </dgm:prSet>
      <dgm:spPr/>
    </dgm:pt>
    <dgm:pt modelId="{31264710-84E8-4D4E-804E-25FA7DF3C8F3}" type="pres">
      <dgm:prSet presAssocID="{2FDA7697-C3AA-4945-906E-C681438BAAEA}" presName="descendantText" presStyleLbl="alignAccFollowNode1" presStyleIdx="8" presStyleCnt="10">
        <dgm:presLayoutVars>
          <dgm:bulletEnabled val="1"/>
        </dgm:presLayoutVars>
      </dgm:prSet>
      <dgm:spPr/>
    </dgm:pt>
    <dgm:pt modelId="{EF6A07F7-536F-4131-81FC-987A81AB1429}" type="pres">
      <dgm:prSet presAssocID="{93C857A0-7B5B-46D4-A0B0-2D31AB051AF4}" presName="sp" presStyleCnt="0"/>
      <dgm:spPr/>
    </dgm:pt>
    <dgm:pt modelId="{5632825A-0FFA-4746-855B-EBB97FAA1905}" type="pres">
      <dgm:prSet presAssocID="{853B6888-032E-4C8B-95DB-D7A2E367914D}" presName="linNode" presStyleCnt="0"/>
      <dgm:spPr/>
    </dgm:pt>
    <dgm:pt modelId="{4A9B086E-3B97-4D0E-A34A-FE679638B976}" type="pres">
      <dgm:prSet presAssocID="{853B6888-032E-4C8B-95DB-D7A2E367914D}" presName="parentText" presStyleLbl="node1" presStyleIdx="9" presStyleCnt="10">
        <dgm:presLayoutVars>
          <dgm:chMax val="1"/>
          <dgm:bulletEnabled val="1"/>
        </dgm:presLayoutVars>
      </dgm:prSet>
      <dgm:spPr/>
    </dgm:pt>
    <dgm:pt modelId="{CFC274B3-CC98-4664-843A-049486F5C69A}" type="pres">
      <dgm:prSet presAssocID="{853B6888-032E-4C8B-95DB-D7A2E367914D}" presName="descendantText" presStyleLbl="alignAccFollowNode1" presStyleIdx="9" presStyleCnt="10">
        <dgm:presLayoutVars>
          <dgm:bulletEnabled val="1"/>
        </dgm:presLayoutVars>
      </dgm:prSet>
      <dgm:spPr/>
    </dgm:pt>
  </dgm:ptLst>
  <dgm:cxnLst>
    <dgm:cxn modelId="{1E481102-483F-4CCF-BE08-E91AAA8FF8B3}" srcId="{65D5B5E4-7D0D-4FF6-8B1B-BA9D6C037713}" destId="{92C80797-E292-4802-8845-35B92308DE92}" srcOrd="0" destOrd="0" parTransId="{5B02A9B7-5C27-4671-BEE6-02F0DC2F1C4A}" sibTransId="{78334E1A-EA08-4D3E-8540-DD4DC95833F9}"/>
    <dgm:cxn modelId="{CAC51602-1F18-4CCB-9A05-E710CEEB53F9}" srcId="{50E20B79-E23B-4A68-8B13-1FA53709AD73}" destId="{112032F0-19BB-4431-BD98-4DCDDFBC6025}" srcOrd="3" destOrd="0" parTransId="{E0E61854-6D94-417C-B9BA-6DADECD820CD}" sibTransId="{DFA64D86-8B11-4A42-834A-2A5FF2B09A98}"/>
    <dgm:cxn modelId="{33699C08-6999-48C6-8B49-F34BB1872FA1}" type="presOf" srcId="{78C0283A-04C1-4A1D-8AC3-C25DAF2AAB2C}" destId="{6781DC82-677A-4580-B62A-9542C483DAD0}" srcOrd="0" destOrd="0" presId="urn:microsoft.com/office/officeart/2005/8/layout/vList5"/>
    <dgm:cxn modelId="{F05A6914-97D0-4C76-AF58-D8DBCDA977AB}" type="presOf" srcId="{50E20B79-E23B-4A68-8B13-1FA53709AD73}" destId="{8139AB2F-B044-41EF-85F7-7AEC173A2738}" srcOrd="0" destOrd="0" presId="urn:microsoft.com/office/officeart/2005/8/layout/vList5"/>
    <dgm:cxn modelId="{49E93216-D9FF-4941-A4D5-242DE197F3F0}" srcId="{39A3E5B5-858E-4E4C-AEC4-6A7245F5D3AC}" destId="{680C1C0D-C8C6-4229-9FDE-B863F367A953}" srcOrd="0" destOrd="0" parTransId="{566BBB57-259E-4E84-8ED3-92B1665A39F1}" sibTransId="{9F1D1576-6371-4F74-8D6E-EB94FD2DB8CD}"/>
    <dgm:cxn modelId="{EDCD5F1C-738D-46A7-ADEA-74556DA51B7F}" type="presOf" srcId="{980BEDA2-871D-4E2A-AC8C-A88176794226}" destId="{C5673FC9-7E3B-4D75-BC8B-940A6BC747CC}" srcOrd="0" destOrd="0" presId="urn:microsoft.com/office/officeart/2005/8/layout/vList5"/>
    <dgm:cxn modelId="{1E579C1C-10B3-4E86-9B5C-DA5648AD89BF}" type="presOf" srcId="{680C1C0D-C8C6-4229-9FDE-B863F367A953}" destId="{F0B209EE-1EED-4FBC-A82B-8EECC6DABB68}" srcOrd="0" destOrd="0" presId="urn:microsoft.com/office/officeart/2005/8/layout/vList5"/>
    <dgm:cxn modelId="{D8CC3827-0FA9-416F-8EFA-DB86119E37D0}" type="presOf" srcId="{39A3E5B5-858E-4E4C-AEC4-6A7245F5D3AC}" destId="{C99F19B1-FA4D-4E51-BD55-867DDEAB9508}" srcOrd="0" destOrd="0" presId="urn:microsoft.com/office/officeart/2005/8/layout/vList5"/>
    <dgm:cxn modelId="{CFB46E2F-594C-43E8-AE8C-0F3B520DAC78}" srcId="{50E20B79-E23B-4A68-8B13-1FA53709AD73}" destId="{00EA11AA-925D-4764-9228-3C93A87D996E}" srcOrd="0" destOrd="0" parTransId="{2656FC19-6C64-457A-BF0F-E14ECCA92B25}" sibTransId="{92A80919-BEAA-44C5-8481-7F9EC630B8DB}"/>
    <dgm:cxn modelId="{6674922F-0943-41D9-8C52-69CA01E109B8}" srcId="{2FDA7697-C3AA-4945-906E-C681438BAAEA}" destId="{0BAD17A9-6555-4A5D-9C0A-251498D23371}" srcOrd="0" destOrd="0" parTransId="{3B4CE962-5A15-4189-A4F2-DB767350578A}" sibTransId="{2DB93608-26F2-491A-AEEF-E9A17918A9E5}"/>
    <dgm:cxn modelId="{579E5733-870A-4F0B-A920-DA61020F9183}" type="presOf" srcId="{5FDAF7D0-2EDE-4F61-9B62-FD8AAB961CF7}" destId="{B12E2248-63E7-4B3D-BF89-56F18D8F7A13}" srcOrd="0" destOrd="0" presId="urn:microsoft.com/office/officeart/2005/8/layout/vList5"/>
    <dgm:cxn modelId="{8B818334-BAB8-4C20-8CC8-1AEF8478D0EB}" type="presOf" srcId="{2FDA7697-C3AA-4945-906E-C681438BAAEA}" destId="{82AC7102-A94D-426E-AFE2-8013CAB745EB}" srcOrd="0" destOrd="0" presId="urn:microsoft.com/office/officeart/2005/8/layout/vList5"/>
    <dgm:cxn modelId="{B6884C38-571D-4351-8675-E39B2967DA59}" srcId="{50E20B79-E23B-4A68-8B13-1FA53709AD73}" destId="{980BEDA2-871D-4E2A-AC8C-A88176794226}" srcOrd="7" destOrd="0" parTransId="{D6702DD5-C4EA-43C5-A973-B75A82B9D34E}" sibTransId="{828A6B97-6B1C-4A40-AC36-0659F6B30C60}"/>
    <dgm:cxn modelId="{18E1E83D-D0D7-4E38-B466-B633E5EE2C8B}" srcId="{5FDAF7D0-2EDE-4F61-9B62-FD8AAB961CF7}" destId="{B167D9A3-5F4B-46C1-B675-289FB91C4EA9}" srcOrd="0" destOrd="0" parTransId="{737FD6EE-7433-4492-9FAA-05E2999EF96C}" sibTransId="{13A3E5D7-87C4-4869-B5C5-DFD446941978}"/>
    <dgm:cxn modelId="{CF4DC048-7D1E-48CD-A867-532229957034}" type="presOf" srcId="{393F53EE-3AAD-4594-936C-EBBC540BD863}" destId="{BDC1562B-FA1F-4811-8EAA-6CF2E0A3E59D}" srcOrd="0" destOrd="0" presId="urn:microsoft.com/office/officeart/2005/8/layout/vList5"/>
    <dgm:cxn modelId="{7F79FE63-AE93-4885-BDB8-BFBDBB656AF5}" type="presOf" srcId="{78434CB2-259F-4706-ADCB-E16B9530C6CC}" destId="{A4C9D79D-E86A-407C-AD25-D9ED01AE95CA}" srcOrd="0" destOrd="0" presId="urn:microsoft.com/office/officeart/2005/8/layout/vList5"/>
    <dgm:cxn modelId="{B5A60864-ECFE-4B1E-9A05-4C8C8B66A85A}" srcId="{112032F0-19BB-4431-BD98-4DCDDFBC6025}" destId="{8FC9C1D3-08C8-410E-9F5A-54765FE86204}" srcOrd="0" destOrd="0" parTransId="{ADD104EC-8B30-49FB-A9C4-14788B769179}" sibTransId="{9FDDDD85-353A-4173-BFF7-9630BED7050C}"/>
    <dgm:cxn modelId="{23464F65-50C4-40E3-AA8C-ACCC915E48F6}" type="presOf" srcId="{A01BDA9C-283D-487E-8C37-FB4ED3458C4B}" destId="{CFC274B3-CC98-4664-843A-049486F5C69A}" srcOrd="0" destOrd="0" presId="urn:microsoft.com/office/officeart/2005/8/layout/vList5"/>
    <dgm:cxn modelId="{50D9B17B-D79A-46FE-BE03-F5518DD28F89}" type="presOf" srcId="{00EA11AA-925D-4764-9228-3C93A87D996E}" destId="{85805FBE-F114-42AA-AC57-5BFB6229E20D}" srcOrd="0" destOrd="0" presId="urn:microsoft.com/office/officeart/2005/8/layout/vList5"/>
    <dgm:cxn modelId="{1E87DE7C-4316-4A64-9319-6A8C93ECDA16}" srcId="{50E20B79-E23B-4A68-8B13-1FA53709AD73}" destId="{5FDAF7D0-2EDE-4F61-9B62-FD8AAB961CF7}" srcOrd="2" destOrd="0" parTransId="{76EA73DD-C022-4BEC-9E2D-3E13E51087D3}" sibTransId="{1A49360C-7027-4FB6-B883-4F99124A956A}"/>
    <dgm:cxn modelId="{38A22A88-0E0C-4290-8E29-30F104BDA6E3}" type="presOf" srcId="{B167D9A3-5F4B-46C1-B675-289FB91C4EA9}" destId="{56F99055-DD31-4027-B30A-EB1B0B270898}" srcOrd="0" destOrd="0" presId="urn:microsoft.com/office/officeart/2005/8/layout/vList5"/>
    <dgm:cxn modelId="{B0A1038B-D2B2-44A8-8476-86A8A3A32F00}" srcId="{78C0283A-04C1-4A1D-8AC3-C25DAF2AAB2C}" destId="{80E38F93-8E7C-4B94-BC18-DDE43CE59E81}" srcOrd="0" destOrd="0" parTransId="{58E8DA69-E3EE-4359-86CD-99F4FB2AB1BD}" sibTransId="{78D3BD02-F0B2-4423-A9BE-E4F36393CA20}"/>
    <dgm:cxn modelId="{7F108E8B-6857-4CB3-9149-D8784700282A}" type="presOf" srcId="{0BAD17A9-6555-4A5D-9C0A-251498D23371}" destId="{31264710-84E8-4D4E-804E-25FA7DF3C8F3}" srcOrd="0" destOrd="0" presId="urn:microsoft.com/office/officeart/2005/8/layout/vList5"/>
    <dgm:cxn modelId="{160CB18E-41E1-4FF7-8557-2B933CE537FF}" srcId="{73EF9186-8533-4668-8972-4D4FA89FA68D}" destId="{16E05233-4461-48F6-97CE-E2C8681A320C}" srcOrd="0" destOrd="0" parTransId="{967FEA0A-29FF-4AB2-910E-69A167DFB04C}" sibTransId="{01905DDF-D4CC-48BD-9350-CFDCABAA0DA1}"/>
    <dgm:cxn modelId="{A61A879B-C229-41B2-90A6-B1E36526C6F6}" srcId="{50E20B79-E23B-4A68-8B13-1FA53709AD73}" destId="{39A3E5B5-858E-4E4C-AEC4-6A7245F5D3AC}" srcOrd="4" destOrd="0" parTransId="{A44D6773-5D03-49B1-AAC4-E0E5D097C147}" sibTransId="{A9279172-1062-403D-B0C5-C9AC6551F1E4}"/>
    <dgm:cxn modelId="{4F8184A3-C539-44BA-80B9-647F1D57B578}" type="presOf" srcId="{80E38F93-8E7C-4B94-BC18-DDE43CE59E81}" destId="{EC25A56A-20DB-4905-8E94-F237EA9A3589}" srcOrd="0" destOrd="0" presId="urn:microsoft.com/office/officeart/2005/8/layout/vList5"/>
    <dgm:cxn modelId="{3479E5A3-BD13-48F5-9FAD-CF36607C7C92}" srcId="{50E20B79-E23B-4A68-8B13-1FA53709AD73}" destId="{73EF9186-8533-4668-8972-4D4FA89FA68D}" srcOrd="5" destOrd="0" parTransId="{A1463DE3-C93A-4F79-9F82-824927DBB27E}" sibTransId="{6C760FB1-9AE9-437D-B37E-CE01AFE07494}"/>
    <dgm:cxn modelId="{29B6BCB2-91B1-4968-BB52-D613EE8D9727}" type="presOf" srcId="{73EF9186-8533-4668-8972-4D4FA89FA68D}" destId="{7145D8DC-43BE-4EBA-9C69-ADA6B70F26DF}" srcOrd="0" destOrd="0" presId="urn:microsoft.com/office/officeart/2005/8/layout/vList5"/>
    <dgm:cxn modelId="{1A532EB3-A836-4EFB-A3D4-B7A748E9FEDC}" type="presOf" srcId="{8FC9C1D3-08C8-410E-9F5A-54765FE86204}" destId="{0F2E6AF0-EF73-45A7-AAC2-FEC1DA4DAE54}" srcOrd="0" destOrd="0" presId="urn:microsoft.com/office/officeart/2005/8/layout/vList5"/>
    <dgm:cxn modelId="{E90153B9-AC15-4952-9FF8-AB79D726A900}" srcId="{853B6888-032E-4C8B-95DB-D7A2E367914D}" destId="{A01BDA9C-283D-487E-8C37-FB4ED3458C4B}" srcOrd="0" destOrd="0" parTransId="{B1A46A4A-07BB-43F2-B0BE-F914EC5D9A75}" sibTransId="{97893EE0-4224-48AD-AD9D-4DE974B12E15}"/>
    <dgm:cxn modelId="{2529FEC0-DF54-48E5-8428-914204CECE61}" srcId="{50E20B79-E23B-4A68-8B13-1FA53709AD73}" destId="{853B6888-032E-4C8B-95DB-D7A2E367914D}" srcOrd="9" destOrd="0" parTransId="{552C8C25-50C8-475A-9D49-9A6D847A8603}" sibTransId="{5DB3C03B-840B-4331-852B-93A039AA0EDB}"/>
    <dgm:cxn modelId="{BE3C5FC1-AB2C-4763-823E-89C342489624}" type="presOf" srcId="{16E05233-4461-48F6-97CE-E2C8681A320C}" destId="{23725B02-5184-49A8-911A-F9892DF9AF39}" srcOrd="0" destOrd="0" presId="urn:microsoft.com/office/officeart/2005/8/layout/vList5"/>
    <dgm:cxn modelId="{DCA602CA-057A-499E-9500-B2E0801102B0}" srcId="{50E20B79-E23B-4A68-8B13-1FA53709AD73}" destId="{2FDA7697-C3AA-4945-906E-C681438BAAEA}" srcOrd="8" destOrd="0" parTransId="{311DDD18-78B7-4998-BFC3-720977F02B37}" sibTransId="{93C857A0-7B5B-46D4-A0B0-2D31AB051AF4}"/>
    <dgm:cxn modelId="{39C4E4D5-D768-4998-AA9E-80205A2807E8}" srcId="{980BEDA2-871D-4E2A-AC8C-A88176794226}" destId="{78434CB2-259F-4706-ADCB-E16B9530C6CC}" srcOrd="0" destOrd="0" parTransId="{4E43C5C1-A529-4A71-967A-AE3F29030717}" sibTransId="{638F08E8-CAFE-4034-A08B-D6654A8B6D64}"/>
    <dgm:cxn modelId="{70E963D7-AEA7-4AEC-AB02-58B18D1C4AE4}" srcId="{00EA11AA-925D-4764-9228-3C93A87D996E}" destId="{393F53EE-3AAD-4594-936C-EBBC540BD863}" srcOrd="0" destOrd="0" parTransId="{D514DA0D-C806-4C34-B41B-3AA9D50D6180}" sibTransId="{71D6A93C-7E8A-489D-9DE7-BA967E716538}"/>
    <dgm:cxn modelId="{5532F8D7-FF90-44C1-BDA8-C648C0B81710}" srcId="{50E20B79-E23B-4A68-8B13-1FA53709AD73}" destId="{78C0283A-04C1-4A1D-8AC3-C25DAF2AAB2C}" srcOrd="6" destOrd="0" parTransId="{B4494B65-267B-4559-B5D2-7F52D346434B}" sibTransId="{F5A3668E-6059-42BC-B618-1F1BE8FEE80E}"/>
    <dgm:cxn modelId="{BC4134DD-4516-4CB8-8B8D-48EA656FFB6D}" type="presOf" srcId="{112032F0-19BB-4431-BD98-4DCDDFBC6025}" destId="{758A61EE-CF3F-411A-858C-1E0D19FAEB0A}" srcOrd="0" destOrd="0" presId="urn:microsoft.com/office/officeart/2005/8/layout/vList5"/>
    <dgm:cxn modelId="{497F5CDF-0F6D-4FE5-A771-54BF66B8EEBB}" type="presOf" srcId="{92C80797-E292-4802-8845-35B92308DE92}" destId="{30B48216-333D-4E81-A471-1C1E6F3E1C07}" srcOrd="0" destOrd="0" presId="urn:microsoft.com/office/officeart/2005/8/layout/vList5"/>
    <dgm:cxn modelId="{7BCB8EE1-C96B-49A5-9CB0-499FC8E73374}" type="presOf" srcId="{65D5B5E4-7D0D-4FF6-8B1B-BA9D6C037713}" destId="{CA573FC0-D943-450B-A8E1-8690A468AB60}" srcOrd="0" destOrd="0" presId="urn:microsoft.com/office/officeart/2005/8/layout/vList5"/>
    <dgm:cxn modelId="{A7C10CF8-D29D-4E0F-8E0D-899AC9A7CADB}" srcId="{50E20B79-E23B-4A68-8B13-1FA53709AD73}" destId="{65D5B5E4-7D0D-4FF6-8B1B-BA9D6C037713}" srcOrd="1" destOrd="0" parTransId="{A7B09076-058A-40E6-919A-16FA27F91A36}" sibTransId="{CAC7E0A5-47A9-4F32-A1E1-D03682812F5F}"/>
    <dgm:cxn modelId="{2CCF65FC-1E52-462D-BAF3-3E09CCB31B27}" type="presOf" srcId="{853B6888-032E-4C8B-95DB-D7A2E367914D}" destId="{4A9B086E-3B97-4D0E-A34A-FE679638B976}" srcOrd="0" destOrd="0" presId="urn:microsoft.com/office/officeart/2005/8/layout/vList5"/>
    <dgm:cxn modelId="{750ABC25-5B60-45EE-B3B7-F77DDD4E0EAB}" type="presParOf" srcId="{8139AB2F-B044-41EF-85F7-7AEC173A2738}" destId="{D2DC0CC8-5AE6-441E-BE90-EC89FF5CD61F}" srcOrd="0" destOrd="0" presId="urn:microsoft.com/office/officeart/2005/8/layout/vList5"/>
    <dgm:cxn modelId="{3F2C58E5-C6FC-4BAF-B95B-2D15D2994788}" type="presParOf" srcId="{D2DC0CC8-5AE6-441E-BE90-EC89FF5CD61F}" destId="{85805FBE-F114-42AA-AC57-5BFB6229E20D}" srcOrd="0" destOrd="0" presId="urn:microsoft.com/office/officeart/2005/8/layout/vList5"/>
    <dgm:cxn modelId="{24F11500-7372-4A32-AA13-028C086CE884}" type="presParOf" srcId="{D2DC0CC8-5AE6-441E-BE90-EC89FF5CD61F}" destId="{BDC1562B-FA1F-4811-8EAA-6CF2E0A3E59D}" srcOrd="1" destOrd="0" presId="urn:microsoft.com/office/officeart/2005/8/layout/vList5"/>
    <dgm:cxn modelId="{16ED393D-2D44-42E9-8681-E08770BE47B9}" type="presParOf" srcId="{8139AB2F-B044-41EF-85F7-7AEC173A2738}" destId="{5B4B582B-3575-4846-A04F-6F41FA1AE2CC}" srcOrd="1" destOrd="0" presId="urn:microsoft.com/office/officeart/2005/8/layout/vList5"/>
    <dgm:cxn modelId="{972AAA13-9B01-42EF-888B-28296B4C6BC6}" type="presParOf" srcId="{8139AB2F-B044-41EF-85F7-7AEC173A2738}" destId="{71317DDE-E640-4953-8D09-FA9E2C67E1CD}" srcOrd="2" destOrd="0" presId="urn:microsoft.com/office/officeart/2005/8/layout/vList5"/>
    <dgm:cxn modelId="{7B97A7F3-0043-4F72-A7AC-76CFBE3F0DDF}" type="presParOf" srcId="{71317DDE-E640-4953-8D09-FA9E2C67E1CD}" destId="{CA573FC0-D943-450B-A8E1-8690A468AB60}" srcOrd="0" destOrd="0" presId="urn:microsoft.com/office/officeart/2005/8/layout/vList5"/>
    <dgm:cxn modelId="{41AB2185-8C09-4429-946F-3E2E016BD28E}" type="presParOf" srcId="{71317DDE-E640-4953-8D09-FA9E2C67E1CD}" destId="{30B48216-333D-4E81-A471-1C1E6F3E1C07}" srcOrd="1" destOrd="0" presId="urn:microsoft.com/office/officeart/2005/8/layout/vList5"/>
    <dgm:cxn modelId="{45F30FC5-0FA1-4044-A621-DA22E4FDE33F}" type="presParOf" srcId="{8139AB2F-B044-41EF-85F7-7AEC173A2738}" destId="{60B6836C-500D-4800-BDBE-D5C92B06C7B7}" srcOrd="3" destOrd="0" presId="urn:microsoft.com/office/officeart/2005/8/layout/vList5"/>
    <dgm:cxn modelId="{53D9EED8-3181-4C22-B61A-D1E20DC3AD7E}" type="presParOf" srcId="{8139AB2F-B044-41EF-85F7-7AEC173A2738}" destId="{6249EFE4-4AAE-4BB5-B74A-343E928FB390}" srcOrd="4" destOrd="0" presId="urn:microsoft.com/office/officeart/2005/8/layout/vList5"/>
    <dgm:cxn modelId="{2AD5D0B7-EBDF-4C9F-8105-B3A53F4D6852}" type="presParOf" srcId="{6249EFE4-4AAE-4BB5-B74A-343E928FB390}" destId="{B12E2248-63E7-4B3D-BF89-56F18D8F7A13}" srcOrd="0" destOrd="0" presId="urn:microsoft.com/office/officeart/2005/8/layout/vList5"/>
    <dgm:cxn modelId="{0A4D9347-CF6A-4B81-B178-4AF16B1FFFC4}" type="presParOf" srcId="{6249EFE4-4AAE-4BB5-B74A-343E928FB390}" destId="{56F99055-DD31-4027-B30A-EB1B0B270898}" srcOrd="1" destOrd="0" presId="urn:microsoft.com/office/officeart/2005/8/layout/vList5"/>
    <dgm:cxn modelId="{B8167C71-29EA-4646-AB8A-F1E51E3AD95D}" type="presParOf" srcId="{8139AB2F-B044-41EF-85F7-7AEC173A2738}" destId="{15BA8436-D227-4FAF-BD0C-7FD7FFF441C9}" srcOrd="5" destOrd="0" presId="urn:microsoft.com/office/officeart/2005/8/layout/vList5"/>
    <dgm:cxn modelId="{09311B55-F592-49FB-89DC-2036D15EBA62}" type="presParOf" srcId="{8139AB2F-B044-41EF-85F7-7AEC173A2738}" destId="{38EA726A-2B2A-4889-BCE4-E3494E0EBDAE}" srcOrd="6" destOrd="0" presId="urn:microsoft.com/office/officeart/2005/8/layout/vList5"/>
    <dgm:cxn modelId="{40920106-6D9E-4F0A-A005-A261564EC9A6}" type="presParOf" srcId="{38EA726A-2B2A-4889-BCE4-E3494E0EBDAE}" destId="{758A61EE-CF3F-411A-858C-1E0D19FAEB0A}" srcOrd="0" destOrd="0" presId="urn:microsoft.com/office/officeart/2005/8/layout/vList5"/>
    <dgm:cxn modelId="{8CDFFE7F-5D92-4EF7-BF98-7AEFF6C5C99E}" type="presParOf" srcId="{38EA726A-2B2A-4889-BCE4-E3494E0EBDAE}" destId="{0F2E6AF0-EF73-45A7-AAC2-FEC1DA4DAE54}" srcOrd="1" destOrd="0" presId="urn:microsoft.com/office/officeart/2005/8/layout/vList5"/>
    <dgm:cxn modelId="{21EDFBF0-7D55-4B34-8CB2-27B00350EB40}" type="presParOf" srcId="{8139AB2F-B044-41EF-85F7-7AEC173A2738}" destId="{281BC596-A907-404E-8CFA-B24F0494B3E0}" srcOrd="7" destOrd="0" presId="urn:microsoft.com/office/officeart/2005/8/layout/vList5"/>
    <dgm:cxn modelId="{A13A7951-8732-4031-AFA7-0DF732ADC649}" type="presParOf" srcId="{8139AB2F-B044-41EF-85F7-7AEC173A2738}" destId="{793645BD-33C3-42FF-A281-BC4EE4576F1D}" srcOrd="8" destOrd="0" presId="urn:microsoft.com/office/officeart/2005/8/layout/vList5"/>
    <dgm:cxn modelId="{23C110C5-E22E-4D27-8B6B-D14F6B28C516}" type="presParOf" srcId="{793645BD-33C3-42FF-A281-BC4EE4576F1D}" destId="{C99F19B1-FA4D-4E51-BD55-867DDEAB9508}" srcOrd="0" destOrd="0" presId="urn:microsoft.com/office/officeart/2005/8/layout/vList5"/>
    <dgm:cxn modelId="{83EED9AF-0857-4DE9-99E9-D1BC0A137AFE}" type="presParOf" srcId="{793645BD-33C3-42FF-A281-BC4EE4576F1D}" destId="{F0B209EE-1EED-4FBC-A82B-8EECC6DABB68}" srcOrd="1" destOrd="0" presId="urn:microsoft.com/office/officeart/2005/8/layout/vList5"/>
    <dgm:cxn modelId="{81C04796-5D12-437A-8331-3F8E82B4AD9C}" type="presParOf" srcId="{8139AB2F-B044-41EF-85F7-7AEC173A2738}" destId="{C8566C3C-F7A5-4F00-8BCA-43B5332C1311}" srcOrd="9" destOrd="0" presId="urn:microsoft.com/office/officeart/2005/8/layout/vList5"/>
    <dgm:cxn modelId="{CEF87459-9ACE-4AAD-A4A7-685D9B87A090}" type="presParOf" srcId="{8139AB2F-B044-41EF-85F7-7AEC173A2738}" destId="{8A3A53B2-463D-4EA5-A860-27968C1F3D57}" srcOrd="10" destOrd="0" presId="urn:microsoft.com/office/officeart/2005/8/layout/vList5"/>
    <dgm:cxn modelId="{CB00C7FD-D038-4CD9-ABFC-041D10A09B48}" type="presParOf" srcId="{8A3A53B2-463D-4EA5-A860-27968C1F3D57}" destId="{7145D8DC-43BE-4EBA-9C69-ADA6B70F26DF}" srcOrd="0" destOrd="0" presId="urn:microsoft.com/office/officeart/2005/8/layout/vList5"/>
    <dgm:cxn modelId="{A4DD09CF-1395-4922-A9A4-5325DA184DCB}" type="presParOf" srcId="{8A3A53B2-463D-4EA5-A860-27968C1F3D57}" destId="{23725B02-5184-49A8-911A-F9892DF9AF39}" srcOrd="1" destOrd="0" presId="urn:microsoft.com/office/officeart/2005/8/layout/vList5"/>
    <dgm:cxn modelId="{5F61C56B-9BEA-43D5-9EF7-B91D7B62A4E4}" type="presParOf" srcId="{8139AB2F-B044-41EF-85F7-7AEC173A2738}" destId="{64DD57B9-100D-40EC-9C72-DE4BE28DE358}" srcOrd="11" destOrd="0" presId="urn:microsoft.com/office/officeart/2005/8/layout/vList5"/>
    <dgm:cxn modelId="{F3401BAC-B910-48DC-947C-220A24476706}" type="presParOf" srcId="{8139AB2F-B044-41EF-85F7-7AEC173A2738}" destId="{71D82ABA-B44C-4635-A5C3-DC8CC3D753AE}" srcOrd="12" destOrd="0" presId="urn:microsoft.com/office/officeart/2005/8/layout/vList5"/>
    <dgm:cxn modelId="{40B61BEA-DA39-4A05-A26D-25EA2121B55F}" type="presParOf" srcId="{71D82ABA-B44C-4635-A5C3-DC8CC3D753AE}" destId="{6781DC82-677A-4580-B62A-9542C483DAD0}" srcOrd="0" destOrd="0" presId="urn:microsoft.com/office/officeart/2005/8/layout/vList5"/>
    <dgm:cxn modelId="{A3199ABA-3CED-4B2D-8A31-DD361C5DE6AC}" type="presParOf" srcId="{71D82ABA-B44C-4635-A5C3-DC8CC3D753AE}" destId="{EC25A56A-20DB-4905-8E94-F237EA9A3589}" srcOrd="1" destOrd="0" presId="urn:microsoft.com/office/officeart/2005/8/layout/vList5"/>
    <dgm:cxn modelId="{1B749E9A-9C93-4B9B-861D-2D0B3D8232D0}" type="presParOf" srcId="{8139AB2F-B044-41EF-85F7-7AEC173A2738}" destId="{AAD7651F-19E7-4B2D-8523-E0C407667D41}" srcOrd="13" destOrd="0" presId="urn:microsoft.com/office/officeart/2005/8/layout/vList5"/>
    <dgm:cxn modelId="{5FD2BED5-CBD4-41CD-8D14-AEAC60D040FF}" type="presParOf" srcId="{8139AB2F-B044-41EF-85F7-7AEC173A2738}" destId="{0BD0B567-5A59-47ED-896C-910600581A68}" srcOrd="14" destOrd="0" presId="urn:microsoft.com/office/officeart/2005/8/layout/vList5"/>
    <dgm:cxn modelId="{753F0711-2B3E-408D-BF47-46C5B6521FE1}" type="presParOf" srcId="{0BD0B567-5A59-47ED-896C-910600581A68}" destId="{C5673FC9-7E3B-4D75-BC8B-940A6BC747CC}" srcOrd="0" destOrd="0" presId="urn:microsoft.com/office/officeart/2005/8/layout/vList5"/>
    <dgm:cxn modelId="{2B075657-2DAB-472B-85EA-CCA376BEEF28}" type="presParOf" srcId="{0BD0B567-5A59-47ED-896C-910600581A68}" destId="{A4C9D79D-E86A-407C-AD25-D9ED01AE95CA}" srcOrd="1" destOrd="0" presId="urn:microsoft.com/office/officeart/2005/8/layout/vList5"/>
    <dgm:cxn modelId="{2F7EF02D-CC9E-46E9-8A10-554EA6D0F372}" type="presParOf" srcId="{8139AB2F-B044-41EF-85F7-7AEC173A2738}" destId="{B60645DB-91DE-4AD6-A043-33979670F691}" srcOrd="15" destOrd="0" presId="urn:microsoft.com/office/officeart/2005/8/layout/vList5"/>
    <dgm:cxn modelId="{A5D7C1AE-0CF0-47F8-9E48-8BF861C7B7EF}" type="presParOf" srcId="{8139AB2F-B044-41EF-85F7-7AEC173A2738}" destId="{86F4A04E-6577-4F70-AF83-4CA49FB6FA67}" srcOrd="16" destOrd="0" presId="urn:microsoft.com/office/officeart/2005/8/layout/vList5"/>
    <dgm:cxn modelId="{C8E19E55-7667-490E-AD9E-B8E186A5241D}" type="presParOf" srcId="{86F4A04E-6577-4F70-AF83-4CA49FB6FA67}" destId="{82AC7102-A94D-426E-AFE2-8013CAB745EB}" srcOrd="0" destOrd="0" presId="urn:microsoft.com/office/officeart/2005/8/layout/vList5"/>
    <dgm:cxn modelId="{34959CE8-B954-49CB-AA6E-4B3B122CB782}" type="presParOf" srcId="{86F4A04E-6577-4F70-AF83-4CA49FB6FA67}" destId="{31264710-84E8-4D4E-804E-25FA7DF3C8F3}" srcOrd="1" destOrd="0" presId="urn:microsoft.com/office/officeart/2005/8/layout/vList5"/>
    <dgm:cxn modelId="{11EAED63-C2AB-4AF9-B80B-E8AA9576CF93}" type="presParOf" srcId="{8139AB2F-B044-41EF-85F7-7AEC173A2738}" destId="{EF6A07F7-536F-4131-81FC-987A81AB1429}" srcOrd="17" destOrd="0" presId="urn:microsoft.com/office/officeart/2005/8/layout/vList5"/>
    <dgm:cxn modelId="{3DCF389B-6CF9-4266-980E-01878185358C}" type="presParOf" srcId="{8139AB2F-B044-41EF-85F7-7AEC173A2738}" destId="{5632825A-0FFA-4746-855B-EBB97FAA1905}" srcOrd="18" destOrd="0" presId="urn:microsoft.com/office/officeart/2005/8/layout/vList5"/>
    <dgm:cxn modelId="{59D1AD11-5C5C-4E88-9288-F0D9B35D761E}" type="presParOf" srcId="{5632825A-0FFA-4746-855B-EBB97FAA1905}" destId="{4A9B086E-3B97-4D0E-A34A-FE679638B976}" srcOrd="0" destOrd="0" presId="urn:microsoft.com/office/officeart/2005/8/layout/vList5"/>
    <dgm:cxn modelId="{2AD628FF-B0E9-4A82-ADDC-8D7F66DFC737}" type="presParOf" srcId="{5632825A-0FFA-4746-855B-EBB97FAA1905}" destId="{CFC274B3-CC98-4664-843A-049486F5C69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C1562B-FA1F-4811-8EAA-6CF2E0A3E59D}">
      <dsp:nvSpPr>
        <dsp:cNvPr id="0" name=""/>
        <dsp:cNvSpPr/>
      </dsp:nvSpPr>
      <dsp:spPr>
        <a:xfrm rot="5400000">
          <a:off x="6455825" y="-2915774"/>
          <a:ext cx="307645" cy="6220845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Provide safe, well-lit walking paths and shuttle services for guests.</a:t>
          </a:r>
        </a:p>
      </dsp:txBody>
      <dsp:txXfrm rot="-5400000">
        <a:off x="3499225" y="55844"/>
        <a:ext cx="6205827" cy="277609"/>
      </dsp:txXfrm>
    </dsp:sp>
    <dsp:sp modelId="{85805FBE-F114-42AA-AC57-5BFB6229E20D}">
      <dsp:nvSpPr>
        <dsp:cNvPr id="0" name=""/>
        <dsp:cNvSpPr/>
      </dsp:nvSpPr>
      <dsp:spPr>
        <a:xfrm>
          <a:off x="0" y="2369"/>
          <a:ext cx="3499225" cy="3845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Accessibility: </a:t>
          </a:r>
        </a:p>
      </dsp:txBody>
      <dsp:txXfrm>
        <a:off x="18772" y="21141"/>
        <a:ext cx="3461681" cy="347012"/>
      </dsp:txXfrm>
    </dsp:sp>
    <dsp:sp modelId="{30B48216-333D-4E81-A471-1C1E6F3E1C07}">
      <dsp:nvSpPr>
        <dsp:cNvPr id="0" name=""/>
        <dsp:cNvSpPr/>
      </dsp:nvSpPr>
      <dsp:spPr>
        <a:xfrm rot="5400000">
          <a:off x="6455825" y="-2511989"/>
          <a:ext cx="307645" cy="6220845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Prepare the quarry’s rugged landscape with guided pathways.</a:t>
          </a:r>
        </a:p>
      </dsp:txBody>
      <dsp:txXfrm rot="-5400000">
        <a:off x="3499225" y="459629"/>
        <a:ext cx="6205827" cy="277609"/>
      </dsp:txXfrm>
    </dsp:sp>
    <dsp:sp modelId="{CA573FC0-D943-450B-A8E1-8690A468AB60}">
      <dsp:nvSpPr>
        <dsp:cNvPr id="0" name=""/>
        <dsp:cNvSpPr/>
      </dsp:nvSpPr>
      <dsp:spPr>
        <a:xfrm>
          <a:off x="0" y="406154"/>
          <a:ext cx="3499225" cy="38455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Terrain Safety: </a:t>
          </a:r>
        </a:p>
      </dsp:txBody>
      <dsp:txXfrm>
        <a:off x="18772" y="424926"/>
        <a:ext cx="3461681" cy="347012"/>
      </dsp:txXfrm>
    </dsp:sp>
    <dsp:sp modelId="{56F99055-DD31-4027-B30A-EB1B0B270898}">
      <dsp:nvSpPr>
        <dsp:cNvPr id="0" name=""/>
        <dsp:cNvSpPr/>
      </dsp:nvSpPr>
      <dsp:spPr>
        <a:xfrm rot="5400000">
          <a:off x="6455825" y="-2108204"/>
          <a:ext cx="307645" cy="6220845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Include rain shelters and flexible scheduling due to unpredictable weather.</a:t>
          </a:r>
        </a:p>
      </dsp:txBody>
      <dsp:txXfrm rot="-5400000">
        <a:off x="3499225" y="863414"/>
        <a:ext cx="6205827" cy="277609"/>
      </dsp:txXfrm>
    </dsp:sp>
    <dsp:sp modelId="{B12E2248-63E7-4B3D-BF89-56F18D8F7A13}">
      <dsp:nvSpPr>
        <dsp:cNvPr id="0" name=""/>
        <dsp:cNvSpPr/>
      </dsp:nvSpPr>
      <dsp:spPr>
        <a:xfrm>
          <a:off x="0" y="809939"/>
          <a:ext cx="3499225" cy="38455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Weather Preparedness: </a:t>
          </a:r>
        </a:p>
      </dsp:txBody>
      <dsp:txXfrm>
        <a:off x="18772" y="828711"/>
        <a:ext cx="3461681" cy="347012"/>
      </dsp:txXfrm>
    </dsp:sp>
    <dsp:sp modelId="{0F2E6AF0-EF73-45A7-AAC2-FEC1DA4DAE54}">
      <dsp:nvSpPr>
        <dsp:cNvPr id="0" name=""/>
        <dsp:cNvSpPr/>
      </dsp:nvSpPr>
      <dsp:spPr>
        <a:xfrm rot="5400000">
          <a:off x="6455825" y="-1704419"/>
          <a:ext cx="307645" cy="6220845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Use eco-friendly generators, waste management, and preserve natural habitats.</a:t>
          </a:r>
        </a:p>
      </dsp:txBody>
      <dsp:txXfrm rot="-5400000">
        <a:off x="3499225" y="1267199"/>
        <a:ext cx="6205827" cy="277609"/>
      </dsp:txXfrm>
    </dsp:sp>
    <dsp:sp modelId="{758A61EE-CF3F-411A-858C-1E0D19FAEB0A}">
      <dsp:nvSpPr>
        <dsp:cNvPr id="0" name=""/>
        <dsp:cNvSpPr/>
      </dsp:nvSpPr>
      <dsp:spPr>
        <a:xfrm>
          <a:off x="0" y="1213724"/>
          <a:ext cx="3499225" cy="38455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Environmental Protection: </a:t>
          </a:r>
        </a:p>
      </dsp:txBody>
      <dsp:txXfrm>
        <a:off x="18772" y="1232496"/>
        <a:ext cx="3461681" cy="347012"/>
      </dsp:txXfrm>
    </dsp:sp>
    <dsp:sp modelId="{F0B209EE-1EED-4FBC-A82B-8EECC6DABB68}">
      <dsp:nvSpPr>
        <dsp:cNvPr id="0" name=""/>
        <dsp:cNvSpPr/>
      </dsp:nvSpPr>
      <dsp:spPr>
        <a:xfrm rot="5400000">
          <a:off x="6455825" y="-1300635"/>
          <a:ext cx="307645" cy="6220845"/>
        </a:xfrm>
        <a:prstGeom prst="round2Same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Ensure outdoor lighting and wireless headphone systems are securely tested.</a:t>
          </a:r>
        </a:p>
      </dsp:txBody>
      <dsp:txXfrm rot="-5400000">
        <a:off x="3499225" y="1670983"/>
        <a:ext cx="6205827" cy="277609"/>
      </dsp:txXfrm>
    </dsp:sp>
    <dsp:sp modelId="{C99F19B1-FA4D-4E51-BD55-867DDEAB9508}">
      <dsp:nvSpPr>
        <dsp:cNvPr id="0" name=""/>
        <dsp:cNvSpPr/>
      </dsp:nvSpPr>
      <dsp:spPr>
        <a:xfrm>
          <a:off x="0" y="1617509"/>
          <a:ext cx="3499225" cy="38455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Lighting &amp; Audio Setup: </a:t>
          </a:r>
        </a:p>
      </dsp:txBody>
      <dsp:txXfrm>
        <a:off x="18772" y="1636281"/>
        <a:ext cx="3461681" cy="347012"/>
      </dsp:txXfrm>
    </dsp:sp>
    <dsp:sp modelId="{23725B02-5184-49A8-911A-F9892DF9AF39}">
      <dsp:nvSpPr>
        <dsp:cNvPr id="0" name=""/>
        <dsp:cNvSpPr/>
      </dsp:nvSpPr>
      <dsp:spPr>
        <a:xfrm rot="5400000">
          <a:off x="6455825" y="-896850"/>
          <a:ext cx="307645" cy="6220845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Hire trained personnel for safe nighttime operations.</a:t>
          </a:r>
        </a:p>
      </dsp:txBody>
      <dsp:txXfrm rot="-5400000">
        <a:off x="3499225" y="2074768"/>
        <a:ext cx="6205827" cy="277609"/>
      </dsp:txXfrm>
    </dsp:sp>
    <dsp:sp modelId="{7145D8DC-43BE-4EBA-9C69-ADA6B70F26DF}">
      <dsp:nvSpPr>
        <dsp:cNvPr id="0" name=""/>
        <dsp:cNvSpPr/>
      </dsp:nvSpPr>
      <dsp:spPr>
        <a:xfrm>
          <a:off x="0" y="2021293"/>
          <a:ext cx="3499225" cy="3845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Security &amp; Crowd Control: </a:t>
          </a:r>
        </a:p>
      </dsp:txBody>
      <dsp:txXfrm>
        <a:off x="18772" y="2040065"/>
        <a:ext cx="3461681" cy="347012"/>
      </dsp:txXfrm>
    </dsp:sp>
    <dsp:sp modelId="{EC25A56A-20DB-4905-8E94-F237EA9A3589}">
      <dsp:nvSpPr>
        <dsp:cNvPr id="0" name=""/>
        <dsp:cNvSpPr/>
      </dsp:nvSpPr>
      <dsp:spPr>
        <a:xfrm rot="5400000">
          <a:off x="6455825" y="-493065"/>
          <a:ext cx="307645" cy="6220845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Shuttle buses and parking management for ease of access.</a:t>
          </a:r>
        </a:p>
      </dsp:txBody>
      <dsp:txXfrm rot="-5400000">
        <a:off x="3499225" y="2478553"/>
        <a:ext cx="6205827" cy="277609"/>
      </dsp:txXfrm>
    </dsp:sp>
    <dsp:sp modelId="{6781DC82-677A-4580-B62A-9542C483DAD0}">
      <dsp:nvSpPr>
        <dsp:cNvPr id="0" name=""/>
        <dsp:cNvSpPr/>
      </dsp:nvSpPr>
      <dsp:spPr>
        <a:xfrm>
          <a:off x="0" y="2425078"/>
          <a:ext cx="3499225" cy="38455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Transport Coordination: </a:t>
          </a:r>
        </a:p>
      </dsp:txBody>
      <dsp:txXfrm>
        <a:off x="18772" y="2443850"/>
        <a:ext cx="3461681" cy="347012"/>
      </dsp:txXfrm>
    </dsp:sp>
    <dsp:sp modelId="{A4C9D79D-E86A-407C-AD25-D9ED01AE95CA}">
      <dsp:nvSpPr>
        <dsp:cNvPr id="0" name=""/>
        <dsp:cNvSpPr/>
      </dsp:nvSpPr>
      <dsp:spPr>
        <a:xfrm rot="5400000">
          <a:off x="6455825" y="-89280"/>
          <a:ext cx="307645" cy="6220845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Partner with Welsh food vendors and consider dietary needs.</a:t>
          </a:r>
        </a:p>
      </dsp:txBody>
      <dsp:txXfrm rot="-5400000">
        <a:off x="3499225" y="2882338"/>
        <a:ext cx="6205827" cy="277609"/>
      </dsp:txXfrm>
    </dsp:sp>
    <dsp:sp modelId="{C5673FC9-7E3B-4D75-BC8B-940A6BC747CC}">
      <dsp:nvSpPr>
        <dsp:cNvPr id="0" name=""/>
        <dsp:cNvSpPr/>
      </dsp:nvSpPr>
      <dsp:spPr>
        <a:xfrm>
          <a:off x="0" y="2828863"/>
          <a:ext cx="3499225" cy="38455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Catering Requirements: </a:t>
          </a:r>
        </a:p>
      </dsp:txBody>
      <dsp:txXfrm>
        <a:off x="18772" y="2847635"/>
        <a:ext cx="3461681" cy="347012"/>
      </dsp:txXfrm>
    </dsp:sp>
    <dsp:sp modelId="{31264710-84E8-4D4E-804E-25FA7DF3C8F3}">
      <dsp:nvSpPr>
        <dsp:cNvPr id="0" name=""/>
        <dsp:cNvSpPr/>
      </dsp:nvSpPr>
      <dsp:spPr>
        <a:xfrm rot="5400000">
          <a:off x="6455825" y="314504"/>
          <a:ext cx="307645" cy="6220845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On-site medical team and emergency protocols in place.</a:t>
          </a:r>
        </a:p>
      </dsp:txBody>
      <dsp:txXfrm rot="-5400000">
        <a:off x="3499225" y="3286122"/>
        <a:ext cx="6205827" cy="277609"/>
      </dsp:txXfrm>
    </dsp:sp>
    <dsp:sp modelId="{82AC7102-A94D-426E-AFE2-8013CAB745EB}">
      <dsp:nvSpPr>
        <dsp:cNvPr id="0" name=""/>
        <dsp:cNvSpPr/>
      </dsp:nvSpPr>
      <dsp:spPr>
        <a:xfrm>
          <a:off x="0" y="3232648"/>
          <a:ext cx="3499225" cy="38455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Emergency Services: </a:t>
          </a:r>
        </a:p>
      </dsp:txBody>
      <dsp:txXfrm>
        <a:off x="18772" y="3251420"/>
        <a:ext cx="3461681" cy="347012"/>
      </dsp:txXfrm>
    </dsp:sp>
    <dsp:sp modelId="{CFC274B3-CC98-4664-843A-049486F5C69A}">
      <dsp:nvSpPr>
        <dsp:cNvPr id="0" name=""/>
        <dsp:cNvSpPr/>
      </dsp:nvSpPr>
      <dsp:spPr>
        <a:xfrm rot="5400000">
          <a:off x="6455825" y="718289"/>
          <a:ext cx="307645" cy="6220845"/>
        </a:xfrm>
        <a:prstGeom prst="round2Same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Liaise with locals and authorities to build goodwill and secure permits.</a:t>
          </a:r>
        </a:p>
      </dsp:txBody>
      <dsp:txXfrm rot="-5400000">
        <a:off x="3499225" y="3689907"/>
        <a:ext cx="6205827" cy="277609"/>
      </dsp:txXfrm>
    </dsp:sp>
    <dsp:sp modelId="{4A9B086E-3B97-4D0E-A34A-FE679638B976}">
      <dsp:nvSpPr>
        <dsp:cNvPr id="0" name=""/>
        <dsp:cNvSpPr/>
      </dsp:nvSpPr>
      <dsp:spPr>
        <a:xfrm>
          <a:off x="0" y="3636433"/>
          <a:ext cx="3499225" cy="384556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Community Engagement: </a:t>
          </a:r>
        </a:p>
      </dsp:txBody>
      <dsp:txXfrm>
        <a:off x="18772" y="3655205"/>
        <a:ext cx="3461681" cy="3470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2906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880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323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8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226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89320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89320" y="2967788"/>
            <a:ext cx="4754880" cy="3341572"/>
          </a:xfrm>
        </p:spPr>
        <p:txBody>
          <a:bodyPr lIns="45720" rIns="4572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7941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675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649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76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4068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813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0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0406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1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8" y="6470704"/>
            <a:ext cx="215414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D5E0EE7D-858C-41D2-A562-650CD8C8CE5B}" type="datetimeFigureOut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8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4" y="6470704"/>
            <a:ext cx="973666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</a:defRPr>
            </a:lvl1pPr>
          </a:lstStyle>
          <a:p>
            <a:fld id="{31FFA5C3-CA28-407B-BF0A-52102E67D3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3595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73CF3-347B-42F5-816C-7DBE6844642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NIGHT OF LIGHT AND SOUND</a:t>
            </a:r>
            <a:b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GB" sz="32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Student: Diana </a:t>
            </a:r>
            <a:r>
              <a:rPr lang="en-GB" sz="11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gabriela</a:t>
            </a: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100" b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Grecu</a:t>
            </a:r>
            <a:br>
              <a:rPr lang="en-GB" sz="11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100" b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ID: 2232653</a:t>
            </a:r>
            <a:r>
              <a:rPr lang="en-GB" sz="1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br>
              <a:rPr lang="en-RO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br>
              <a:rPr lang="en-US" sz="2800" dirty="0"/>
            </a:br>
            <a:endParaRPr lang="en-US" sz="2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EBBFF1-10A6-AD94-2638-866F6623990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1800" dirty="0"/>
              <a:t>Module Name: International Meetings Management for the Hotel Industry</a:t>
            </a:r>
            <a:br>
              <a:rPr lang="en-US" sz="1800" dirty="0"/>
            </a:br>
            <a:br>
              <a:rPr lang="en-US" sz="1800" dirty="0"/>
            </a:br>
            <a:r>
              <a:rPr lang="en-US" sz="1800" dirty="0"/>
              <a:t>Module code: BMIH6007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0854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6CB4B-C5F0-6C11-AFAB-97E86B4DC0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91C06-ED9A-394D-691B-BE4A09294F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931542"/>
            <a:ext cx="6532372" cy="4735958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Today I will present a feasibility study for “Silent Valleys: A Night of Light and Sound,” an original MICE event.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 created this concept as the event planner to match Visit </a:t>
            </a:r>
            <a:r>
              <a:rPr lang="en-US" dirty="0" err="1"/>
              <a:t>Wales'</a:t>
            </a:r>
            <a:r>
              <a:rPr lang="en-US" dirty="0"/>
              <a:t> Year of </a:t>
            </a:r>
            <a:r>
              <a:rPr lang="en-US" dirty="0" err="1"/>
              <a:t>Croeso</a:t>
            </a:r>
            <a:r>
              <a:rPr lang="en-US" dirty="0"/>
              <a:t> 2025, which celebrates the Welsh welcome and highlights the country's culture, heritage, and natural beauty (</a:t>
            </a:r>
            <a:r>
              <a:rPr lang="en-US" dirty="0" err="1"/>
              <a:t>TravelTrade</a:t>
            </a:r>
            <a:r>
              <a:rPr lang="en-US" dirty="0"/>
              <a:t>, 2025).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 will explain the event's concept, target market, operational and financial considerations, and risk management strategies to show how this event can promote Wales as a vibrant international tourist destination.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presentation will assess the event's feasibility, which I believe is innovative and deeply connected to Welsh identity.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667D4A-682E-13D8-C2BB-170776B61E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01" y="2273300"/>
            <a:ext cx="4430888" cy="33924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3C4608-A3C8-DE40-B18D-397ED6841328}"/>
              </a:ext>
            </a:extLst>
          </p:cNvPr>
          <p:cNvSpPr txBox="1"/>
          <p:nvPr/>
        </p:nvSpPr>
        <p:spPr>
          <a:xfrm>
            <a:off x="8292395" y="5797311"/>
            <a:ext cx="2959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(R, 2024)</a:t>
            </a:r>
          </a:p>
        </p:txBody>
      </p:sp>
    </p:spTree>
    <p:extLst>
      <p:ext uri="{BB962C8B-B14F-4D97-AF65-F5344CB8AC3E}">
        <p14:creationId xmlns:p14="http://schemas.microsoft.com/office/powerpoint/2010/main" val="28207314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3018CD-6EE9-86B5-C071-68D8EE58F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Event Overview and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2E701-B1EB-EE09-CEE1-DEA3B38F88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18526"/>
            <a:ext cx="6460405" cy="4839128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Silent Valleys: A Night of Light and Sound is a nighttime multisensory experience in one of Wales's slate quarries.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To create an immersive cultural journey, illuminated art installations, site-specific soundscapes, and silent discos are inspired by the quarry's natural beauty and industrial history (Ma, 2020).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Visitors can explore Welsh heritage by walking through illuminated zones while listening to curated music on wireless headphones at this event.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Leisure and corporate visitors will enjoy the event's unique mix of entertainment, education, and networking.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promotes Welsh culture in a fresh and engaging way to attract international audiences seeking authentic and memorable experiences.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event aims to make guests feel connected to </a:t>
            </a:r>
            <a:r>
              <a:rPr lang="en-US" dirty="0" err="1"/>
              <a:t>Wales'</a:t>
            </a:r>
            <a:r>
              <a:rPr lang="en-US" dirty="0"/>
              <a:t> landscape, music, and heritage while promoting the Year of </a:t>
            </a:r>
            <a:r>
              <a:rPr lang="en-US" dirty="0" err="1"/>
              <a:t>Croeso</a:t>
            </a:r>
            <a:r>
              <a:rPr lang="en-US" dirty="0"/>
              <a:t> campaign's warm hospitality.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02B2359-C956-C1FD-8404-09A175AD9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85070" y="1708393"/>
            <a:ext cx="4355813" cy="456439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45D0D0-3C9F-3582-8500-BA22870915A8}"/>
              </a:ext>
            </a:extLst>
          </p:cNvPr>
          <p:cNvSpPr txBox="1"/>
          <p:nvPr/>
        </p:nvSpPr>
        <p:spPr>
          <a:xfrm>
            <a:off x="8774130" y="6431622"/>
            <a:ext cx="25068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(Visitwales.com,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589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A7164-13E6-40F4-3B24-D92EBCB42F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Thematic Relevance – Year of </a:t>
            </a:r>
            <a:r>
              <a:rPr lang="en-US" dirty="0" err="1"/>
              <a:t>Croeso</a:t>
            </a:r>
            <a:r>
              <a:rPr lang="en-US" dirty="0"/>
              <a:t> 2025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0A609-D612-D4B5-B0A7-864EBDFB6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787703"/>
            <a:ext cx="6167782" cy="5070297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Year of </a:t>
            </a:r>
            <a:r>
              <a:rPr lang="en-US" dirty="0" err="1"/>
              <a:t>Croeso</a:t>
            </a:r>
            <a:r>
              <a:rPr lang="en-US" dirty="0"/>
              <a:t> 2025 campaign by Visit Wales promotes the warmth and inclusivity of the Welsh welcome—“</a:t>
            </a:r>
            <a:r>
              <a:rPr lang="en-US" dirty="0" err="1"/>
              <a:t>Croeso</a:t>
            </a:r>
            <a:r>
              <a:rPr lang="en-US" dirty="0"/>
              <a:t>” means “welcome” in Welsh (Wales, 2018).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campaign encourages visitors to experience Welsh culture, language, natural landscapes, and local attractions through an authentic and joyful lens, known locally as “hwyl.” (GOV.WALES, 2025).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 fully immersive experience that </a:t>
            </a:r>
            <a:r>
              <a:rPr lang="en-US" dirty="0" err="1"/>
              <a:t>emphasises</a:t>
            </a:r>
            <a:r>
              <a:rPr lang="en-US" dirty="0"/>
              <a:t> place and community, the Silent Valleys event fits this ethos.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addresses industry requests for culturally rich, experiential events beyond the typical tourist offering.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event celebrates Wales's industrial heritage through light and sound, as well as its stories and emotions.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connection helps Visit Wales promote the Welsh welcome, and by involving local artists and communities, the event embodies </a:t>
            </a:r>
            <a:r>
              <a:rPr lang="en-US" dirty="0" err="1"/>
              <a:t>Croeso</a:t>
            </a:r>
            <a:r>
              <a:rPr lang="en-US" dirty="0"/>
              <a:t> on multiple levels.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1FA9B65-F2F9-E89A-80E5-777567C10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1911" y="1787703"/>
            <a:ext cx="4689771" cy="43881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ED135A-EB66-494C-70F6-520BD530C572}"/>
              </a:ext>
            </a:extLst>
          </p:cNvPr>
          <p:cNvSpPr txBox="1"/>
          <p:nvPr/>
        </p:nvSpPr>
        <p:spPr>
          <a:xfrm>
            <a:off x="7767263" y="6287784"/>
            <a:ext cx="37397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(Forgrave,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7227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24EB8-B4B2-48D4-E0F3-F232F7582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Proposed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0A136D-B9A0-FFE3-4307-9F809C887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880171"/>
            <a:ext cx="6845876" cy="4818580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Dinorwic Slate Quarry near Llanberis in Snowdonia National Park was chosen for Silent Valleys after careful consideration.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dramatic and rugged landscape, rich industrial history, and UNESCO World Heritage status make this site ideal (BBC, 2021).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quarry's vast open space is ideal for large-scale light installations and outdoor soundscapes, while visitors can safely explore along established paths.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Its proximity to Snowdonia's major transport and accommodation hubs makes it accessible to domestic and international visitors.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Additionally, the venue has hosted outdoor events, proving its suitability. Planning includes eco-friendly power sources and strict waste management to reduce environmental impact.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Dinorwic Quarry's rare combination of natural beauty and cultural significance makes it ideal for this innovative nighttime event (Stone, 2019).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1BDE4C-2916-E0A8-43F0-37E501F98C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7262" y="1880171"/>
            <a:ext cx="4321996" cy="394675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6406D4-4346-1D4D-4CAC-80E686B29376}"/>
              </a:ext>
            </a:extLst>
          </p:cNvPr>
          <p:cNvSpPr txBox="1"/>
          <p:nvPr/>
        </p:nvSpPr>
        <p:spPr>
          <a:xfrm>
            <a:off x="8630292" y="6133672"/>
            <a:ext cx="27123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(Tripadvisor,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0712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F7E80-479D-33CB-DB16-4BC221D89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134DD0-F9ED-291B-8B4A-3175CCCF3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746607"/>
            <a:ext cx="6568473" cy="5003514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Silent Valleys targets a diverse but well-defined audience to </a:t>
            </a:r>
            <a:r>
              <a:rPr lang="en-US" dirty="0" err="1"/>
              <a:t>maximise</a:t>
            </a:r>
            <a:r>
              <a:rPr lang="en-US" dirty="0"/>
              <a:t> engagement and market appeal.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event targets international and UK cultural tourists aged 25–45 who want Instagram-worthy experiences and immersive cultural activities (Campbell et al., 2022).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These visitors are passionate about arts, heritage, and new event formats.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event also targets MICE professionals, particularly corporate event planners, travel operators, and media professionals, who can network in an inspiring setting.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Young professionals and creatives, including digital nomads who value entertainment and cultural enrichment, are also important (</a:t>
            </a:r>
            <a:r>
              <a:rPr lang="en-US" dirty="0" err="1"/>
              <a:t>Agrikolianskaia</a:t>
            </a:r>
            <a:r>
              <a:rPr lang="en-US" dirty="0"/>
              <a:t>, 2023).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We </a:t>
            </a:r>
            <a:r>
              <a:rPr lang="en-US" dirty="0" err="1"/>
              <a:t>capitalise</a:t>
            </a:r>
            <a:r>
              <a:rPr lang="en-US" dirty="0"/>
              <a:t> on Welsh hospitality and identity's emotional appeal to </a:t>
            </a:r>
            <a:r>
              <a:rPr lang="en-US" dirty="0" err="1"/>
              <a:t>travellers</a:t>
            </a:r>
            <a:r>
              <a:rPr lang="en-US" dirty="0"/>
              <a:t> seeking meaningful and authentic connections by linking the event to the Year of </a:t>
            </a:r>
            <a:r>
              <a:rPr lang="en-US" dirty="0" err="1"/>
              <a:t>Croeso</a:t>
            </a:r>
            <a:r>
              <a:rPr lang="en-US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320986-6631-A830-8E39-C08E6C1AF2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0565" y="1746607"/>
            <a:ext cx="4661435" cy="42740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AA779F-5427-2CE4-8FA2-865EFF6C47EF}"/>
              </a:ext>
            </a:extLst>
          </p:cNvPr>
          <p:cNvSpPr txBox="1"/>
          <p:nvPr/>
        </p:nvSpPr>
        <p:spPr>
          <a:xfrm>
            <a:off x="9164548" y="6088118"/>
            <a:ext cx="24451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(Patel, 2020)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9817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50ABE-ACC5-91D7-C576-0134283A9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Market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DAEFD2-9E2B-0351-875F-AA0F26577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756881"/>
            <a:ext cx="6835602" cy="4880225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Visitors want more cultural engagement and immersive activities than sightseeing, so experiential tourism is growing (</a:t>
            </a:r>
            <a:r>
              <a:rPr lang="en-US" dirty="0" err="1"/>
              <a:t>Jelinčić</a:t>
            </a:r>
            <a:r>
              <a:rPr lang="en-US" dirty="0"/>
              <a:t>, 2019).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Social media increases interest in unique, visually striking events, which fits our light and sound concept.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Wales has few large-scale nighttime cultural events in rural, heritage-rich areas, so our event can fill a gap.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Festival No.6 and Green Man Festival attract arts and music lovers(Howells, 2019). But none use a historic slate quarry with silent disco technology, giving us an edge.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Visit Wales will use its travel trade networks, creative influencer partnerships, and early engagement with international tour operators to market on digital platforms.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multi-channel approach builds excitement before the launch by reaching local and global audiences.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8948BE-98FA-E1F8-33A1-ED0B76AE67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56075" y="1756881"/>
            <a:ext cx="4125905" cy="416740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6D4634-559E-6D9F-9F8C-2A4A370B6E86}"/>
              </a:ext>
            </a:extLst>
          </p:cNvPr>
          <p:cNvSpPr txBox="1"/>
          <p:nvPr/>
        </p:nvSpPr>
        <p:spPr>
          <a:xfrm>
            <a:off x="8301519" y="6113124"/>
            <a:ext cx="3143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/>
              <a:t>(TravelTrade, 2023)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124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5D639-721C-144E-20AB-6DE833AF9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Operational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3B82D6-2850-3D1B-D23C-FC21669B27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0564" y="1900719"/>
            <a:ext cx="6229427" cy="4957281"/>
          </a:xfrm>
        </p:spPr>
        <p:txBody>
          <a:bodyPr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 err="1"/>
              <a:t>Organising</a:t>
            </a:r>
            <a:r>
              <a:rPr lang="en-US" dirty="0"/>
              <a:t> an event at Dinorwic Slate Quarry requires careful planning.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To ensure the silent disco and soundscapes work, we need lighting rigs and cutting-edge wireless headphone systems for the outdoor venue.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Welsh vendors will provide traditional catering to enhance the cultural experience (Wales, 2023).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Shuttles from nearby hotels and transport hubs will manage parking and visitor flow to improve accessibility.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Eco-friendly toilets, clear signage, and dedicated seating will improve comfort.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Professional audio-visual technicians, security guards, event coordinators, hospitality staff, and disabled access guides are needed.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Risk assessments, permits, and insurance must be obtained in advance for the outdoor venue.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This ensures a safe and smooth operation that meets MICE and leisure event standards.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2653E5-EBF3-6210-3A41-F16A61E347B0}"/>
              </a:ext>
            </a:extLst>
          </p:cNvPr>
          <p:cNvSpPr txBox="1"/>
          <p:nvPr/>
        </p:nvSpPr>
        <p:spPr>
          <a:xfrm>
            <a:off x="8455632" y="5979149"/>
            <a:ext cx="2958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(Current Archaeology, 2016)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C7A429-C207-BBE9-170C-F751EF95D5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555" y="2033873"/>
            <a:ext cx="4866526" cy="3945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325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854B3-6632-9DAE-6629-0EEFBE675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253858"/>
          </a:xfrm>
        </p:spPr>
        <p:txBody>
          <a:bodyPr/>
          <a:lstStyle/>
          <a:p>
            <a:r>
              <a:rPr lang="en-US" dirty="0"/>
              <a:t>Financial Factors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6C8EA31-3020-8DA0-EFBE-F08C5FC2EF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30628"/>
              </p:ext>
            </p:extLst>
          </p:nvPr>
        </p:nvGraphicFramePr>
        <p:xfrm>
          <a:off x="1024128" y="2008598"/>
          <a:ext cx="9720260" cy="3678391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2430065">
                  <a:extLst>
                    <a:ext uri="{9D8B030D-6E8A-4147-A177-3AD203B41FA5}">
                      <a16:colId xmlns:a16="http://schemas.microsoft.com/office/drawing/2014/main" val="1863372638"/>
                    </a:ext>
                  </a:extLst>
                </a:gridCol>
                <a:gridCol w="2430065">
                  <a:extLst>
                    <a:ext uri="{9D8B030D-6E8A-4147-A177-3AD203B41FA5}">
                      <a16:colId xmlns:a16="http://schemas.microsoft.com/office/drawing/2014/main" val="2697605671"/>
                    </a:ext>
                  </a:extLst>
                </a:gridCol>
                <a:gridCol w="2430065">
                  <a:extLst>
                    <a:ext uri="{9D8B030D-6E8A-4147-A177-3AD203B41FA5}">
                      <a16:colId xmlns:a16="http://schemas.microsoft.com/office/drawing/2014/main" val="2766059188"/>
                    </a:ext>
                  </a:extLst>
                </a:gridCol>
                <a:gridCol w="2430065">
                  <a:extLst>
                    <a:ext uri="{9D8B030D-6E8A-4147-A177-3AD203B41FA5}">
                      <a16:colId xmlns:a16="http://schemas.microsoft.com/office/drawing/2014/main" val="1027942401"/>
                    </a:ext>
                  </a:extLst>
                </a:gridCol>
              </a:tblGrid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Item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Estimated Cost (£)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Revenue Source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Estimated Income (£)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08298887"/>
                  </a:ext>
                </a:extLst>
              </a:tr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Lighting installation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15,000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Ticket sales (800 x £60)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48,000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36323785"/>
                  </a:ext>
                </a:extLst>
              </a:tr>
              <a:tr h="85269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Sound equipment (headphones etc.)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12,000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Sponsorship contributions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10,000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45247680"/>
                  </a:ext>
                </a:extLst>
              </a:tr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Staffing (AV, security, hospitality)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8,000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Vendor fees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2,000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52956227"/>
                  </a:ext>
                </a:extLst>
              </a:tr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Marketing and promotion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5,000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28631710"/>
                  </a:ext>
                </a:extLst>
              </a:tr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Venue-related services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5,000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88882871"/>
                  </a:ext>
                </a:extLst>
              </a:tr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Total Costs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£45,000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Total Revenue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>
                          <a:effectLst/>
                        </a:rPr>
                        <a:t>£60,000</a:t>
                      </a:r>
                      <a:endParaRPr lang="en-US" sz="12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53978845"/>
                  </a:ext>
                </a:extLst>
              </a:tr>
              <a:tr h="403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dirty="0">
                          <a:effectLst/>
                        </a:rPr>
                        <a:t>Projected Surplus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en-US" sz="1100">
                        <a:effectLst/>
                        <a:latin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200" dirty="0">
                          <a:effectLst/>
                        </a:rPr>
                        <a:t>£15,000</a:t>
                      </a:r>
                      <a:endParaRPr lang="en-US" sz="12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5330888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54C7607D-5D94-3B8D-1978-29E633D16F94}"/>
              </a:ext>
            </a:extLst>
          </p:cNvPr>
          <p:cNvSpPr txBox="1"/>
          <p:nvPr/>
        </p:nvSpPr>
        <p:spPr>
          <a:xfrm>
            <a:off x="952209" y="5686989"/>
            <a:ext cx="1002757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The financial model reflects profitability and sustainability while supporting cultural tourism and local economic development (</a:t>
            </a:r>
            <a:r>
              <a:rPr lang="en-US" dirty="0" err="1"/>
              <a:t>Arts.wales</a:t>
            </a:r>
            <a:r>
              <a:rPr lang="en-US" dirty="0"/>
              <a:t>, 2025).</a:t>
            </a:r>
          </a:p>
        </p:txBody>
      </p:sp>
    </p:spTree>
    <p:extLst>
      <p:ext uri="{BB962C8B-B14F-4D97-AF65-F5344CB8AC3E}">
        <p14:creationId xmlns:p14="http://schemas.microsoft.com/office/powerpoint/2010/main" val="17620782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B595E-880D-BC89-E50C-582B3351E2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Sponsorship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F76CB9-87A0-B3A3-75B9-E57674DB9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7" y="1890445"/>
            <a:ext cx="6671216" cy="4849401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Event success requires a strong sponsorship strategy. There are potential primary sponsors that match the event's cultural and technological focus.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Visit </a:t>
            </a:r>
            <a:r>
              <a:rPr lang="en-US" dirty="0" err="1"/>
              <a:t>Wales'</a:t>
            </a:r>
            <a:r>
              <a:rPr lang="en-US" dirty="0"/>
              <a:t> central role in the Year of </a:t>
            </a:r>
            <a:r>
              <a:rPr lang="en-US" dirty="0" err="1"/>
              <a:t>Croeso</a:t>
            </a:r>
            <a:r>
              <a:rPr lang="en-US" dirty="0"/>
              <a:t> campaign and dedication to Welsh tourism make them a natural partner (Industry, 2025).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Penderyn Distillery, a popular Welsh brand, offers brand synergy through local heritage and craftsmanship, enabling experiential collaborations at the event.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Sony UK can also provide cutting-edge AV equipment and demonstrate technological innovation, lending credibility and sophistication.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Event branding, digital marketing, and media coverage boost these sponsors' corporate social responsibility profiles.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Tickets with VIP access and food and beverage sales will engage attendees with authentic Welsh products and generate secondary revenue.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E02939-9926-E7A8-3C38-DF6F868D72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7536" y="1937454"/>
            <a:ext cx="4332270" cy="43353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338AF42-044A-A077-B1D0-4966E72BFDA4}"/>
              </a:ext>
            </a:extLst>
          </p:cNvPr>
          <p:cNvSpPr txBox="1"/>
          <p:nvPr/>
        </p:nvSpPr>
        <p:spPr>
          <a:xfrm>
            <a:off x="8948791" y="6391062"/>
            <a:ext cx="23116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(Gregory,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3206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B9501-70DD-4684-0A7A-F9A977A81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Stakeholders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C8F1B-E1A3-4C1B-B624-B364518DBD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78000"/>
            <a:ext cx="6824471" cy="5080000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Effective stakeholder collaboration is essential for event delivery.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Local authorities are essential for obtaining permits, complying with regulations, and building community relations.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Venue owners like </a:t>
            </a:r>
            <a:r>
              <a:rPr lang="en-US" dirty="0" err="1"/>
              <a:t>Cadw</a:t>
            </a:r>
            <a:r>
              <a:rPr lang="en-US" dirty="0"/>
              <a:t> or the National Trust must protect heritage and manage site use (</a:t>
            </a:r>
            <a:r>
              <a:rPr lang="en-US" dirty="0" err="1"/>
              <a:t>Cadw</a:t>
            </a:r>
            <a:r>
              <a:rPr lang="en-US" dirty="0"/>
              <a:t>, 2023).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Local artists and technical partners work together to </a:t>
            </a:r>
            <a:r>
              <a:rPr lang="en-US" dirty="0" err="1"/>
              <a:t>realise</a:t>
            </a:r>
            <a:r>
              <a:rPr lang="en-US" dirty="0"/>
              <a:t> the event's creative vision authentically and professionally.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Community and local business involvement boosts economic impact and goodwill, encouraging support and participation.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Emergency services, including health and safety teams, are crucial stakeholders who plan and implement safety protocols to protect guests and staff.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Continuous stakeholder communication builds trust and ensures the event respects local culture and environmental concerns, ensuring long-term success and sustainability.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EB2AAE-E709-2B6C-27B4-1DDD9F10AB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66454" y="2167026"/>
            <a:ext cx="4518013" cy="317553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2A0B68-2693-474B-A9DF-0279A062B93B}"/>
              </a:ext>
            </a:extLst>
          </p:cNvPr>
          <p:cNvSpPr txBox="1"/>
          <p:nvPr/>
        </p:nvSpPr>
        <p:spPr>
          <a:xfrm>
            <a:off x="8794679" y="5424757"/>
            <a:ext cx="2702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(Morgans Consult,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6232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FEEF9-ADE2-0623-D46F-19DB20588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Planning Considerations Specific to Venue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5F224C-C2DA-E085-4579-A2A0FB74B2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1109001"/>
              </p:ext>
            </p:extLst>
          </p:nvPr>
        </p:nvGraphicFramePr>
        <p:xfrm>
          <a:off x="1024128" y="2286000"/>
          <a:ext cx="9720071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89276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5AFB-0864-B40C-D942-9DF80ABD6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86361-2469-A158-4BA3-99B57E336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300" y="1816100"/>
            <a:ext cx="10706100" cy="4023360"/>
          </a:xfrm>
        </p:spPr>
        <p:txBody>
          <a:bodyPr/>
          <a:lstStyle/>
          <a:p>
            <a:r>
              <a:rPr lang="en-US" dirty="0"/>
              <a:t>Effective risk management ensures a safe and successful event (Reid and Ritchie, 2011). </a:t>
            </a:r>
          </a:p>
          <a:p>
            <a:endParaRPr lang="en-US" dirty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7F3DE8E8-77A7-9079-0A52-92B8FE4CCB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466891"/>
              </p:ext>
            </p:extLst>
          </p:nvPr>
        </p:nvGraphicFramePr>
        <p:xfrm>
          <a:off x="1024127" y="2324101"/>
          <a:ext cx="10811702" cy="4334849"/>
        </p:xfrm>
        <a:graphic>
          <a:graphicData uri="http://schemas.openxmlformats.org/drawingml/2006/table">
            <a:tbl>
              <a:tblPr firstRow="1" firstCol="1" bandRow="1">
                <a:tableStyleId>{17292A2E-F333-43FB-9621-5CBBE7FDCDCB}</a:tableStyleId>
              </a:tblPr>
              <a:tblGrid>
                <a:gridCol w="5405851">
                  <a:extLst>
                    <a:ext uri="{9D8B030D-6E8A-4147-A177-3AD203B41FA5}">
                      <a16:colId xmlns:a16="http://schemas.microsoft.com/office/drawing/2014/main" val="1905000113"/>
                    </a:ext>
                  </a:extLst>
                </a:gridCol>
                <a:gridCol w="5405851">
                  <a:extLst>
                    <a:ext uri="{9D8B030D-6E8A-4147-A177-3AD203B41FA5}">
                      <a16:colId xmlns:a16="http://schemas.microsoft.com/office/drawing/2014/main" val="8748830"/>
                    </a:ext>
                  </a:extLst>
                </a:gridCol>
              </a:tblGrid>
              <a:tr h="48518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</a:rPr>
                        <a:t>Risk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</a:rPr>
                        <a:t>Mitigation Strategy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94419852"/>
                  </a:ext>
                </a:extLst>
              </a:tr>
              <a:tr h="48518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</a:rPr>
                        <a:t>Weather disruptions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</a:rPr>
                        <a:t>Monitor forecasts, provide rain shelters and flexible scheduling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3183542"/>
                  </a:ext>
                </a:extLst>
              </a:tr>
              <a:tr h="59944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</a:rPr>
                        <a:t>Technical failures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</a:rPr>
                        <a:t>Use backup lighting/sound equipment and on-site AV technicians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8748431"/>
                  </a:ext>
                </a:extLst>
              </a:tr>
              <a:tr h="68476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</a:rPr>
                        <a:t>Quarry safety hazards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</a:rPr>
                        <a:t>Conduct site risk assessments; implement emergency response plans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2724146"/>
                  </a:ext>
                </a:extLst>
              </a:tr>
              <a:tr h="68476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</a:rPr>
                        <a:t>Crowd control issues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</a:rPr>
                        <a:t>Deploy trained security and establish clear communication protocols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6684441"/>
                  </a:ext>
                </a:extLst>
              </a:tr>
              <a:tr h="68476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</a:rPr>
                        <a:t>Environmental impact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</a:rPr>
                        <a:t>Enforce access control, eco-friendly practices, and site stewardship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39388924"/>
                  </a:ext>
                </a:extLst>
              </a:tr>
              <a:tr h="42726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</a:rPr>
                        <a:t>Reputational risks</a:t>
                      </a:r>
                      <a:endParaRPr lang="en-US" sz="16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</a:rPr>
                        <a:t>Engage stakeholders, ensure high-quality delivery and visitor feedback</a:t>
                      </a:r>
                      <a:endParaRPr lang="en-US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Vrinda" panose="020B0502040204020203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02831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535057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7DD9B-4F22-36E3-D17D-EF1BB04051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B2B8B3-FBA7-CF16-A836-84F038557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54124"/>
            <a:ext cx="6481572" cy="4976876"/>
          </a:xfrm>
        </p:spPr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Silent Valleys: A Night of Light and Sound is a unique and culturally rich event concept that fits Visit </a:t>
            </a:r>
            <a:r>
              <a:rPr lang="en-US" dirty="0" err="1"/>
              <a:t>Wales'</a:t>
            </a:r>
            <a:r>
              <a:rPr lang="en-US" dirty="0"/>
              <a:t> Year of </a:t>
            </a:r>
            <a:r>
              <a:rPr lang="en-US" dirty="0" err="1"/>
              <a:t>Croeso</a:t>
            </a:r>
            <a:r>
              <a:rPr lang="en-US" dirty="0"/>
              <a:t> 2025 campaign.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uses light art and music to celebrate Welsh heritage, landscape, and hospitality, giving international visitors a unique and authentic experience.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The feasibility study shows the event is financially stable, operationally viable, and can attract a defined target market.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With strong sponsorship, stakeholder collaboration, and thorough planning and risk management, this event could become </a:t>
            </a:r>
            <a:r>
              <a:rPr lang="en-US" dirty="0" err="1"/>
              <a:t>Wales'</a:t>
            </a:r>
            <a:r>
              <a:rPr lang="en-US" dirty="0"/>
              <a:t> cultural highlight.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It boosts local economies, community engagement, and global Welsh identity and tourism.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C57D6F-073C-73B3-849D-D4042AD2F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11183" y="2228671"/>
            <a:ext cx="4388349" cy="31577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E79B5E-0827-C6E5-2BF4-790B1192C05D}"/>
              </a:ext>
            </a:extLst>
          </p:cNvPr>
          <p:cNvSpPr txBox="1"/>
          <p:nvPr/>
        </p:nvSpPr>
        <p:spPr>
          <a:xfrm>
            <a:off x="8589196" y="5386468"/>
            <a:ext cx="2578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(Year of Croeso,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84445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9C85C-67E3-B710-F4F3-59E356031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REfernces</a:t>
            </a:r>
            <a:endParaRPr lang="en-US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87CEA32-FF9D-42FA-DECE-44C0878FDBA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23937" y="1658937"/>
            <a:ext cx="11012119" cy="4924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Agrikolianskaia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K. (2023).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Investigating effective ways to engage the younger generation through events Degree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Programme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in Tourism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https://www.theseus.fi/bitstream/handle/10024/817056/Agrikolianskaia_Kseniia.pdf?sequence=2.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Arts.wales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Participation and Community engagement | Arts Council of Wales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arts.wales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Available at: https://arts.wales/participation-and-community-engagement.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BBC (2021).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Unesco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 Seven reasons Wales has a new World Heritage Site.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BBC News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27 Jul. Available at: https://www.bbc.co.uk/news/uk-wales-57973511.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Cadw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(2023).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Heritage Protector |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Cadw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Gov.wales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Available at: https://cadw.gov.wales/learn/education/heritage-protector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Campbell, C., Sands, S., Montecchi, M. and Jensen Schau, H. (2022). That’s So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Instagrammable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! Understanding How Environments Generate Indirect Advertising by Cueing Consumer-Generated Content.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Journal of Advertising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51(4), pp.1–19.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://doi.org/10.1080/00913367.2022.2053901.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Current Archaeology (2016).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Welsh slate: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chiselling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through time | The Past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The-past.com. Available at: https://the-past.com/feature/welsh-slate-chiselling-through-time/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Forgrave, A.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‘I’m not worried by Welsh tourism tax, there’ll be no one left by then’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North Wales Live. Available at: https://www.walesonline.co.uk/news/wales-news/im-not-worried-tourism-tax-30910735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GOV.WALES.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Visit Wales invites world to feel the ‘hwyl’ in 2025 | GOV.WALES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https://www.gov.wales/visit-wales-invites-world-feel-hwyl-2025.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Gregory, R. (2024). [online] Wales247.co.uk. Available at: https://www.wales247.co.uk/visit-wales-announces-2025-tourism-campaign-to-welcome-visitors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Howells, S. (2019).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Unique Festivals in Wales | Best Music Festivals in Wales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Rarebits Collection. Available at: https://rarebits.co.uk/unique-festivals-in-wales/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Industry.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Year of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Croeso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https://industry.visitwales.com/get-involved/visit-wales-themed-year-campaigns/year-croeso.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Jelinčić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D.A. (2019). Creating Experiences in Cultural Tourism: From Sightseeing to Engaged Emotional Action.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Creating and Managing Experiences in Cultural Tourism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pp.3–16.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://doi.org/10.1142/9789813233683_0001.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Ma, M.-Y.S. (2020). Media soundscapes.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Manchester University Press eBooks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://doi.org/10.7765/9781526142139.00010.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Morgans Consult. (2024).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Cadw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/ Welsh Government | Projects | Morgans Consult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https://morgansconsult.com/project/cadw/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Patel, N. (2020).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Target Audience: What is it and Defining it in 6 Steps (2020)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Neil Patel. Available at: https://neilpatel.com/blog/target-audience/.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R, S. (2024).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Basic Welsh phrases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Hoseasons.co.uk. Available at: https://www.hoseasons.co.uk/blog/welsh-phrases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Reid, S. and Ritchie, B. (2011). Risk Management: Event Managers’ Attitudes, Beliefs, and Perceived Constraints.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Event Management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15(4), pp.329–341.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://doi.org/10.3727/152599511x13175676722528.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Stone, W. (2019).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Dinorwic Quarry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Westminster Stone. Available at: https://www.westminsterstone.com/inspiration/dinorwic-quarry/.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TravelTrade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(2023).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Discover the culture of Wales with Welsh experiences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https://traveltrade.visitwales.com/fact-sheets/heritage-and-culture/welsh-cultural-experiences.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TravelTrade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Wales is celebrating a Year of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Croeso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a Welsh welcome for visitors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https://traveltrade.visitwales.com/useful-information/toolkit/year-of-croeso.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Tripadvisor.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Tripadvisor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https://www.tripadvisor.com/Attraction_Review-g186448-d10138417-Reviews-Dinorwic_Slate_Quarry-Llanberis_Snowdonia_Eryri_National_Park_North_Wales_Wales.html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Visitwales.com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Year of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Croeso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Industry. Available at: https://industry.visitwales.com/get-involved/visit-wales-themed-year-campaigns/year-croeso.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Wales, V. (2023).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Food Tourism Toolkit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https://businesswales.gov.wales/foodanddrink/sites/foodanddrink/files/Food%20Tourism%20Toolkit.pdf [Accessed 17 May 2025].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Wales. (2018).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Discover Wales: our rich history, culture, heritage, and the Wales of today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Available at: https://www.wales.com/about/welcome-wales/welcome-wales.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Year of </a:t>
            </a:r>
            <a:r>
              <a:rPr kumimoji="0" lang="en-US" altLang="en-US" sz="1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Croeso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(2025). 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Year of </a:t>
            </a:r>
            <a:r>
              <a:rPr kumimoji="0" lang="en-US" altLang="en-US" sz="1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Croeso</a:t>
            </a:r>
            <a:r>
              <a:rPr kumimoji="0" lang="en-US" altLang="en-US" sz="1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 Weather-Proofing Fund for Tourism Attractions 2025-2026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. [online] Cardiff Music City. Available at: https://cardiffmusiccity.wales/2025/05/07/year-of-croeso-weather-proofing-fund-for-tourism-attractions-2025-2026/.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10278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9000"/>
                <a:satMod val="145000"/>
              </a:schemeClr>
            </a:duotone>
          </a:blip>
          <a:tile tx="0" ty="0" sx="32000" sy="32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</a:schemeClr>
              <a:schemeClr val="phClr">
                <a:shade val="95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090DCB5F-146D-478A-852A-34B16FE9F3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83</TotalTime>
  <Words>2760</Words>
  <Application>Microsoft Macintosh PowerPoint</Application>
  <PresentationFormat>Widescreen</PresentationFormat>
  <Paragraphs>173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Arial</vt:lpstr>
      <vt:lpstr>Calibri</vt:lpstr>
      <vt:lpstr>Times New Roman</vt:lpstr>
      <vt:lpstr>Tw Cen MT</vt:lpstr>
      <vt:lpstr>Tw Cen MT Condensed</vt:lpstr>
      <vt:lpstr>Wingdings 3</vt:lpstr>
      <vt:lpstr>Integral</vt:lpstr>
      <vt:lpstr>NIGHT OF LIGHT AND SOUND  Student: Diana gabriela Grecu ID: 2232653   </vt:lpstr>
      <vt:lpstr>Introduction</vt:lpstr>
      <vt:lpstr>Event Overview and Aim</vt:lpstr>
      <vt:lpstr>Thematic Relevance – Year of Croeso 2025</vt:lpstr>
      <vt:lpstr>Proposed Location</vt:lpstr>
      <vt:lpstr>Target Audience</vt:lpstr>
      <vt:lpstr>Market Factors</vt:lpstr>
      <vt:lpstr>Operational Factors</vt:lpstr>
      <vt:lpstr>Financial Factors</vt:lpstr>
      <vt:lpstr>Sponsorship Strategy</vt:lpstr>
      <vt:lpstr>Key Stakeholders</vt:lpstr>
      <vt:lpstr>Planning Considerations Specific to Venue</vt:lpstr>
      <vt:lpstr>Risk Assessment</vt:lpstr>
      <vt:lpstr>Conclusion</vt:lpstr>
      <vt:lpstr>REfernces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Diana Gabriela Grecu (2232653)</cp:lastModifiedBy>
  <cp:revision>2</cp:revision>
  <dcterms:created xsi:type="dcterms:W3CDTF">2025-05-17T06:02:41Z</dcterms:created>
  <dcterms:modified xsi:type="dcterms:W3CDTF">2025-05-20T08:03:34Z</dcterms:modified>
</cp:coreProperties>
</file>