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66"/>
  </p:notesMasterIdLst>
  <p:handoutMasterIdLst>
    <p:handoutMasterId r:id="rId67"/>
  </p:handoutMasterIdLst>
  <p:sldIdLst>
    <p:sldId id="256" r:id="rId5"/>
    <p:sldId id="257" r:id="rId6"/>
    <p:sldId id="258" r:id="rId7"/>
    <p:sldId id="259" r:id="rId8"/>
    <p:sldId id="291" r:id="rId9"/>
    <p:sldId id="308" r:id="rId10"/>
    <p:sldId id="304" r:id="rId11"/>
    <p:sldId id="260" r:id="rId12"/>
    <p:sldId id="316" r:id="rId13"/>
    <p:sldId id="261" r:id="rId14"/>
    <p:sldId id="310" r:id="rId15"/>
    <p:sldId id="312" r:id="rId16"/>
    <p:sldId id="313" r:id="rId17"/>
    <p:sldId id="314" r:id="rId18"/>
    <p:sldId id="315" r:id="rId19"/>
    <p:sldId id="328" r:id="rId20"/>
    <p:sldId id="324" r:id="rId21"/>
    <p:sldId id="327" r:id="rId22"/>
    <p:sldId id="329" r:id="rId23"/>
    <p:sldId id="311" r:id="rId24"/>
    <p:sldId id="330" r:id="rId25"/>
    <p:sldId id="344" r:id="rId26"/>
    <p:sldId id="332" r:id="rId27"/>
    <p:sldId id="262" r:id="rId28"/>
    <p:sldId id="333" r:id="rId29"/>
    <p:sldId id="334" r:id="rId30"/>
    <p:sldId id="335" r:id="rId31"/>
    <p:sldId id="336" r:id="rId32"/>
    <p:sldId id="337" r:id="rId33"/>
    <p:sldId id="275" r:id="rId34"/>
    <p:sldId id="292" r:id="rId35"/>
    <p:sldId id="338" r:id="rId36"/>
    <p:sldId id="293" r:id="rId37"/>
    <p:sldId id="339" r:id="rId38"/>
    <p:sldId id="340" r:id="rId39"/>
    <p:sldId id="341" r:id="rId40"/>
    <p:sldId id="294" r:id="rId41"/>
    <p:sldId id="342" r:id="rId42"/>
    <p:sldId id="331" r:id="rId43"/>
    <p:sldId id="343" r:id="rId44"/>
    <p:sldId id="347" r:id="rId45"/>
    <p:sldId id="346" r:id="rId46"/>
    <p:sldId id="345" r:id="rId47"/>
    <p:sldId id="300" r:id="rId48"/>
    <p:sldId id="278" r:id="rId49"/>
    <p:sldId id="280" r:id="rId50"/>
    <p:sldId id="281" r:id="rId51"/>
    <p:sldId id="282" r:id="rId52"/>
    <p:sldId id="283" r:id="rId53"/>
    <p:sldId id="284" r:id="rId54"/>
    <p:sldId id="286" r:id="rId55"/>
    <p:sldId id="287" r:id="rId56"/>
    <p:sldId id="285" r:id="rId57"/>
    <p:sldId id="296" r:id="rId58"/>
    <p:sldId id="277" r:id="rId59"/>
    <p:sldId id="289" r:id="rId60"/>
    <p:sldId id="288" r:id="rId61"/>
    <p:sldId id="348" r:id="rId62"/>
    <p:sldId id="290" r:id="rId63"/>
    <p:sldId id="274" r:id="rId64"/>
    <p:sldId id="309" r:id="rId65"/>
  </p:sldIdLst>
  <p:sldSz cx="12192000" cy="6858000"/>
  <p:notesSz cx="6858000" cy="9144000"/>
  <p:defaultTextStyle>
    <a:defPPr rtl="0">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248"/>
    <p:restoredTop sz="94628"/>
  </p:normalViewPr>
  <p:slideViewPr>
    <p:cSldViewPr snapToGrid="0">
      <p:cViewPr varScale="1">
        <p:scale>
          <a:sx n="146" d="100"/>
          <a:sy n="146" d="100"/>
        </p:scale>
        <p:origin x="184" y="968"/>
      </p:cViewPr>
      <p:guideLst/>
    </p:cSldViewPr>
  </p:slideViewPr>
  <p:notesTextViewPr>
    <p:cViewPr>
      <p:scale>
        <a:sx n="1" d="1"/>
        <a:sy n="1" d="1"/>
      </p:scale>
      <p:origin x="0" y="0"/>
    </p:cViewPr>
  </p:notesTextViewPr>
  <p:sorterViewPr>
    <p:cViewPr>
      <p:scale>
        <a:sx n="80" d="100"/>
        <a:sy n="80" d="100"/>
      </p:scale>
      <p:origin x="0" y="0"/>
    </p:cViewPr>
  </p:sorterViewPr>
  <p:notesViewPr>
    <p:cSldViewPr snapToGrid="0">
      <p:cViewPr>
        <p:scale>
          <a:sx n="1" d="2"/>
          <a:sy n="1" d="2"/>
        </p:scale>
        <p:origin x="6472" y="2936"/>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presProps" Target="presProps.xml"/><Relationship Id="rId7" Type="http://schemas.openxmlformats.org/officeDocument/2006/relationships/slide" Target="slides/slide3.xml"/><Relationship Id="rId71"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notesMaster" Target="notesMasters/notesMaster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handoutMaster" Target="handoutMasters/handout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9ADE8C-9F32-4701-90CC-3E836B63577F}" type="doc">
      <dgm:prSet loTypeId="urn:microsoft.com/office/officeart/2011/layout/InterconnectedBlockProcess" loCatId="process" qsTypeId="urn:microsoft.com/office/officeart/2005/8/quickstyle/simple1" qsCatId="simple" csTypeId="urn:microsoft.com/office/officeart/2005/8/colors/accent1_2" csCatId="accent1" phldr="1"/>
      <dgm:spPr/>
      <dgm:t>
        <a:bodyPr/>
        <a:lstStyle/>
        <a:p>
          <a:endParaRPr lang="en-GB"/>
        </a:p>
      </dgm:t>
    </dgm:pt>
    <dgm:pt modelId="{2FAE664A-8004-400C-B187-B3C1DB46FD56}">
      <dgm:prSet phldrT="[Text]" custT="1"/>
      <dgm:spPr/>
      <dgm:t>
        <a:bodyPr/>
        <a:lstStyle/>
        <a:p>
          <a:r>
            <a:rPr lang="en-GB" sz="1600" dirty="0">
              <a:latin typeface="Arial" panose="020B0604020202020204" pitchFamily="34" charset="0"/>
              <a:cs typeface="Arial" panose="020B0604020202020204" pitchFamily="34" charset="0"/>
            </a:rPr>
            <a:t>Underpinning principle</a:t>
          </a:r>
        </a:p>
      </dgm:t>
    </dgm:pt>
    <dgm:pt modelId="{13510EA1-4F58-4C0C-9440-6BB2DB3F2FE1}" type="parTrans" cxnId="{1F2ED90E-4414-4E75-9859-B9416FB9DB96}">
      <dgm:prSet/>
      <dgm:spPr/>
      <dgm:t>
        <a:bodyPr/>
        <a:lstStyle/>
        <a:p>
          <a:endParaRPr lang="en-GB"/>
        </a:p>
      </dgm:t>
    </dgm:pt>
    <dgm:pt modelId="{78DC4291-1AEF-466D-B8A5-9598566A399C}" type="sibTrans" cxnId="{1F2ED90E-4414-4E75-9859-B9416FB9DB96}">
      <dgm:prSet/>
      <dgm:spPr/>
      <dgm:t>
        <a:bodyPr/>
        <a:lstStyle/>
        <a:p>
          <a:endParaRPr lang="en-GB"/>
        </a:p>
      </dgm:t>
    </dgm:pt>
    <dgm:pt modelId="{0CDE3E0B-C887-4B91-8F29-483755EF8B62}">
      <dgm:prSet phldrT="[Text]" custT="1"/>
      <dgm:spPr/>
      <dgm:t>
        <a:bodyPr/>
        <a:lstStyle/>
        <a:p>
          <a:r>
            <a:rPr lang="en-GB" sz="1600" dirty="0">
              <a:latin typeface="Arial" panose="020B0604020202020204" pitchFamily="34" charset="0"/>
              <a:cs typeface="Arial" panose="020B0604020202020204" pitchFamily="34" charset="0"/>
            </a:rPr>
            <a:t>Wellbeing</a:t>
          </a:r>
          <a:endParaRPr lang="en-GB" sz="1400" dirty="0">
            <a:latin typeface="Arial" panose="020B0604020202020204" pitchFamily="34" charset="0"/>
            <a:cs typeface="Arial" panose="020B0604020202020204" pitchFamily="34" charset="0"/>
          </a:endParaRPr>
        </a:p>
      </dgm:t>
    </dgm:pt>
    <dgm:pt modelId="{33C7CF05-AEF5-4F31-B997-D01FA012E688}" type="parTrans" cxnId="{281B49B1-F76D-4550-B5D3-002D68C6535F}">
      <dgm:prSet/>
      <dgm:spPr/>
      <dgm:t>
        <a:bodyPr/>
        <a:lstStyle/>
        <a:p>
          <a:endParaRPr lang="en-GB"/>
        </a:p>
      </dgm:t>
    </dgm:pt>
    <dgm:pt modelId="{2991CB35-38C1-4132-8743-8C1DEDD03444}" type="sibTrans" cxnId="{281B49B1-F76D-4550-B5D3-002D68C6535F}">
      <dgm:prSet/>
      <dgm:spPr/>
      <dgm:t>
        <a:bodyPr/>
        <a:lstStyle/>
        <a:p>
          <a:endParaRPr lang="en-GB"/>
        </a:p>
      </dgm:t>
    </dgm:pt>
    <dgm:pt modelId="{A32D0577-CA87-43CF-BF92-A1D121ADCC7F}">
      <dgm:prSet phldrT="[Text]" custT="1"/>
      <dgm:spPr/>
      <dgm:t>
        <a:bodyPr/>
        <a:lstStyle/>
        <a:p>
          <a:r>
            <a:rPr lang="en-GB" sz="1600" dirty="0">
              <a:latin typeface="Arial" panose="020B0604020202020204" pitchFamily="34" charset="0"/>
              <a:cs typeface="Arial" panose="020B0604020202020204" pitchFamily="34" charset="0"/>
            </a:rPr>
            <a:t>General responsibilities and key duties</a:t>
          </a:r>
        </a:p>
      </dgm:t>
    </dgm:pt>
    <dgm:pt modelId="{5844E56B-078F-4950-B8A3-EBF37EB28FEC}" type="parTrans" cxnId="{CEFE0A62-065C-4F16-901F-C7C4EDC16264}">
      <dgm:prSet/>
      <dgm:spPr/>
      <dgm:t>
        <a:bodyPr/>
        <a:lstStyle/>
        <a:p>
          <a:endParaRPr lang="en-GB"/>
        </a:p>
      </dgm:t>
    </dgm:pt>
    <dgm:pt modelId="{4CF3EC09-2762-4F67-A1B5-A171D303A7F1}" type="sibTrans" cxnId="{CEFE0A62-065C-4F16-901F-C7C4EDC16264}">
      <dgm:prSet/>
      <dgm:spPr/>
      <dgm:t>
        <a:bodyPr/>
        <a:lstStyle/>
        <a:p>
          <a:endParaRPr lang="en-GB"/>
        </a:p>
      </dgm:t>
    </dgm:pt>
    <dgm:pt modelId="{F431189E-023F-4EBB-9290-7948501920A3}">
      <dgm:prSet phldrT="[Text]" custT="1"/>
      <dgm:spPr/>
      <dgm:t>
        <a:bodyPr/>
        <a:lstStyle/>
        <a:p>
          <a:r>
            <a:rPr lang="en-GB" sz="1600" dirty="0">
              <a:latin typeface="Arial" panose="020B0604020202020204" pitchFamily="34" charset="0"/>
              <a:cs typeface="Arial" panose="020B0604020202020204" pitchFamily="34" charset="0"/>
            </a:rPr>
            <a:t>Prevention</a:t>
          </a:r>
          <a:endParaRPr lang="en-GB" sz="1400" dirty="0">
            <a:latin typeface="Arial" panose="020B0604020202020204" pitchFamily="34" charset="0"/>
            <a:cs typeface="Arial" panose="020B0604020202020204" pitchFamily="34" charset="0"/>
          </a:endParaRPr>
        </a:p>
      </dgm:t>
    </dgm:pt>
    <dgm:pt modelId="{5AF809FD-FB5D-4B78-BEBA-4AA8F66F8FC4}" type="parTrans" cxnId="{39875558-B136-4E24-B24E-D0CFFA61430D}">
      <dgm:prSet/>
      <dgm:spPr/>
      <dgm:t>
        <a:bodyPr/>
        <a:lstStyle/>
        <a:p>
          <a:endParaRPr lang="en-GB"/>
        </a:p>
      </dgm:t>
    </dgm:pt>
    <dgm:pt modelId="{483B8850-783E-4583-93E7-86A3DEA6D2AD}" type="sibTrans" cxnId="{39875558-B136-4E24-B24E-D0CFFA61430D}">
      <dgm:prSet/>
      <dgm:spPr/>
      <dgm:t>
        <a:bodyPr/>
        <a:lstStyle/>
        <a:p>
          <a:endParaRPr lang="en-GB"/>
        </a:p>
      </dgm:t>
    </dgm:pt>
    <dgm:pt modelId="{F7951A49-A0DE-4FC0-B1F5-C9C08658CCA2}">
      <dgm:prSet phldrT="[Text]" custT="1"/>
      <dgm:spPr/>
      <dgm:t>
        <a:bodyPr/>
        <a:lstStyle/>
        <a:p>
          <a:r>
            <a:rPr lang="en-GB" sz="1600" dirty="0">
              <a:latin typeface="Arial" panose="020B0604020202020204" pitchFamily="34" charset="0"/>
              <a:cs typeface="Arial" panose="020B0604020202020204" pitchFamily="34" charset="0"/>
            </a:rPr>
            <a:t>Key processes</a:t>
          </a:r>
        </a:p>
      </dgm:t>
    </dgm:pt>
    <dgm:pt modelId="{1A5F9C4E-C3B9-49B7-B31E-110FA1A5CA26}" type="parTrans" cxnId="{4BFFEE20-9FE4-42E0-887F-6F32CDB624E3}">
      <dgm:prSet/>
      <dgm:spPr/>
      <dgm:t>
        <a:bodyPr/>
        <a:lstStyle/>
        <a:p>
          <a:endParaRPr lang="en-GB"/>
        </a:p>
      </dgm:t>
    </dgm:pt>
    <dgm:pt modelId="{AC1C1985-147A-4051-B610-0747E1396A98}" type="sibTrans" cxnId="{4BFFEE20-9FE4-42E0-887F-6F32CDB624E3}">
      <dgm:prSet/>
      <dgm:spPr/>
      <dgm:t>
        <a:bodyPr/>
        <a:lstStyle/>
        <a:p>
          <a:endParaRPr lang="en-GB"/>
        </a:p>
      </dgm:t>
    </dgm:pt>
    <dgm:pt modelId="{1327AD83-9A59-46E6-88A6-73D2897AE9A5}">
      <dgm:prSet phldrT="[Text]" custT="1"/>
      <dgm:spPr/>
      <dgm:t>
        <a:bodyPr/>
        <a:lstStyle/>
        <a:p>
          <a:r>
            <a:rPr lang="en-GB" sz="1600" dirty="0">
              <a:latin typeface="Arial" panose="020B0604020202020204" pitchFamily="34" charset="0"/>
              <a:cs typeface="Arial" panose="020B0604020202020204" pitchFamily="34" charset="0"/>
            </a:rPr>
            <a:t>Assessment and eligibility</a:t>
          </a:r>
        </a:p>
      </dgm:t>
    </dgm:pt>
    <dgm:pt modelId="{B47B58D5-30E6-4DDC-A529-5B63940E655E}" type="parTrans" cxnId="{08171892-2183-4829-AEC4-1C4567FA9374}">
      <dgm:prSet/>
      <dgm:spPr/>
      <dgm:t>
        <a:bodyPr/>
        <a:lstStyle/>
        <a:p>
          <a:endParaRPr lang="en-GB"/>
        </a:p>
      </dgm:t>
    </dgm:pt>
    <dgm:pt modelId="{4A065BD5-E238-41B7-B8D8-52806262A1E4}" type="sibTrans" cxnId="{08171892-2183-4829-AEC4-1C4567FA9374}">
      <dgm:prSet/>
      <dgm:spPr/>
      <dgm:t>
        <a:bodyPr/>
        <a:lstStyle/>
        <a:p>
          <a:endParaRPr lang="en-GB"/>
        </a:p>
      </dgm:t>
    </dgm:pt>
    <dgm:pt modelId="{DFC44752-1AEC-491A-978F-6CD8CE73D514}">
      <dgm:prSet custT="1"/>
      <dgm:spPr/>
      <dgm:t>
        <a:bodyPr/>
        <a:lstStyle/>
        <a:p>
          <a:endParaRPr lang="en-GB" sz="800" dirty="0">
            <a:latin typeface="Arial" panose="020B0604020202020204" pitchFamily="34" charset="0"/>
            <a:cs typeface="Arial" panose="020B0604020202020204" pitchFamily="34" charset="0"/>
          </a:endParaRPr>
        </a:p>
      </dgm:t>
    </dgm:pt>
    <dgm:pt modelId="{6E72963C-5483-46B6-85F0-A4AFEFBFB602}" type="parTrans" cxnId="{F5DF6602-3342-4C3A-991D-C18EC0E320DA}">
      <dgm:prSet/>
      <dgm:spPr/>
      <dgm:t>
        <a:bodyPr/>
        <a:lstStyle/>
        <a:p>
          <a:endParaRPr lang="en-GB"/>
        </a:p>
      </dgm:t>
    </dgm:pt>
    <dgm:pt modelId="{F0ED5490-C1C3-499E-99A6-C66A4B9D82D5}" type="sibTrans" cxnId="{F5DF6602-3342-4C3A-991D-C18EC0E320DA}">
      <dgm:prSet/>
      <dgm:spPr/>
      <dgm:t>
        <a:bodyPr/>
        <a:lstStyle/>
        <a:p>
          <a:endParaRPr lang="en-GB"/>
        </a:p>
      </dgm:t>
    </dgm:pt>
    <dgm:pt modelId="{2D2815C3-513B-452E-B2B3-46BAF81E0468}">
      <dgm:prSet custT="1"/>
      <dgm:spPr/>
      <dgm:t>
        <a:bodyPr/>
        <a:lstStyle/>
        <a:p>
          <a:r>
            <a:rPr lang="en-GB" sz="1600" dirty="0">
              <a:latin typeface="Arial" panose="020B0604020202020204" pitchFamily="34" charset="0"/>
              <a:cs typeface="Arial" panose="020B0604020202020204" pitchFamily="34" charset="0"/>
            </a:rPr>
            <a:t>Integration, partnerships and transitions</a:t>
          </a:r>
        </a:p>
      </dgm:t>
    </dgm:pt>
    <dgm:pt modelId="{DC496CCF-56BA-485A-88F0-C32518944541}" type="parTrans" cxnId="{67EE1DC8-5716-4DDD-8F52-57A382AD3DA3}">
      <dgm:prSet/>
      <dgm:spPr/>
      <dgm:t>
        <a:bodyPr/>
        <a:lstStyle/>
        <a:p>
          <a:endParaRPr lang="en-GB"/>
        </a:p>
      </dgm:t>
    </dgm:pt>
    <dgm:pt modelId="{563EB281-0095-4344-82AC-7ADB7FD3D18F}" type="sibTrans" cxnId="{67EE1DC8-5716-4DDD-8F52-57A382AD3DA3}">
      <dgm:prSet/>
      <dgm:spPr/>
      <dgm:t>
        <a:bodyPr/>
        <a:lstStyle/>
        <a:p>
          <a:endParaRPr lang="en-GB"/>
        </a:p>
      </dgm:t>
    </dgm:pt>
    <dgm:pt modelId="{583E8DF1-1207-477C-9800-49C32D00990D}">
      <dgm:prSet custT="1"/>
      <dgm:spPr/>
      <dgm:t>
        <a:bodyPr/>
        <a:lstStyle/>
        <a:p>
          <a:endParaRPr lang="en-GB" sz="800" dirty="0">
            <a:latin typeface="Arial" panose="020B0604020202020204" pitchFamily="34" charset="0"/>
            <a:cs typeface="Arial" panose="020B0604020202020204" pitchFamily="34" charset="0"/>
          </a:endParaRPr>
        </a:p>
      </dgm:t>
    </dgm:pt>
    <dgm:pt modelId="{0B5719D1-8E7C-4310-9963-D7F71FC2822D}" type="parTrans" cxnId="{674AB68B-53EF-430B-92A0-013E8B69AB38}">
      <dgm:prSet/>
      <dgm:spPr/>
      <dgm:t>
        <a:bodyPr/>
        <a:lstStyle/>
        <a:p>
          <a:endParaRPr lang="en-GB"/>
        </a:p>
      </dgm:t>
    </dgm:pt>
    <dgm:pt modelId="{F8645F1D-E450-4C6B-87F2-730727DDC44C}" type="sibTrans" cxnId="{674AB68B-53EF-430B-92A0-013E8B69AB38}">
      <dgm:prSet/>
      <dgm:spPr/>
      <dgm:t>
        <a:bodyPr/>
        <a:lstStyle/>
        <a:p>
          <a:endParaRPr lang="en-GB"/>
        </a:p>
      </dgm:t>
    </dgm:pt>
    <dgm:pt modelId="{11F68C9B-F66D-4D29-AC75-CE5BF4FF1A3E}">
      <dgm:prSet custT="1"/>
      <dgm:spPr/>
      <dgm:t>
        <a:bodyPr/>
        <a:lstStyle/>
        <a:p>
          <a:r>
            <a:rPr lang="en-GB" sz="1600" dirty="0">
              <a:latin typeface="Arial" panose="020B0604020202020204" pitchFamily="34" charset="0"/>
              <a:cs typeface="Arial" panose="020B0604020202020204" pitchFamily="34" charset="0"/>
            </a:rPr>
            <a:t>Information,  advice and advocacy</a:t>
          </a:r>
        </a:p>
      </dgm:t>
    </dgm:pt>
    <dgm:pt modelId="{7E13A857-3270-4BEC-9326-FEABC233BD94}" type="parTrans" cxnId="{7E264F7B-FBB4-4E23-969D-38BCD6FDF959}">
      <dgm:prSet/>
      <dgm:spPr/>
      <dgm:t>
        <a:bodyPr/>
        <a:lstStyle/>
        <a:p>
          <a:endParaRPr lang="en-GB"/>
        </a:p>
      </dgm:t>
    </dgm:pt>
    <dgm:pt modelId="{03731089-3C10-478F-970E-B1AE5918CA54}" type="sibTrans" cxnId="{7E264F7B-FBB4-4E23-969D-38BCD6FDF959}">
      <dgm:prSet/>
      <dgm:spPr/>
      <dgm:t>
        <a:bodyPr/>
        <a:lstStyle/>
        <a:p>
          <a:endParaRPr lang="en-GB"/>
        </a:p>
      </dgm:t>
    </dgm:pt>
    <dgm:pt modelId="{C6529835-EC1D-4C0C-8B82-0B9E3C54056F}">
      <dgm:prSet custT="1"/>
      <dgm:spPr/>
      <dgm:t>
        <a:bodyPr/>
        <a:lstStyle/>
        <a:p>
          <a:endParaRPr lang="en-GB" sz="800" dirty="0">
            <a:latin typeface="Arial" panose="020B0604020202020204" pitchFamily="34" charset="0"/>
            <a:cs typeface="Arial" panose="020B0604020202020204" pitchFamily="34" charset="0"/>
          </a:endParaRPr>
        </a:p>
      </dgm:t>
    </dgm:pt>
    <dgm:pt modelId="{43BD997C-0010-4E46-B6A7-AA8D70DA6A59}" type="parTrans" cxnId="{3AEA7C80-284F-4755-93A3-8A223CD9B852}">
      <dgm:prSet/>
      <dgm:spPr/>
      <dgm:t>
        <a:bodyPr/>
        <a:lstStyle/>
        <a:p>
          <a:endParaRPr lang="en-GB"/>
        </a:p>
      </dgm:t>
    </dgm:pt>
    <dgm:pt modelId="{66365D37-951C-4CE2-9C54-3CB8C1C872A8}" type="sibTrans" cxnId="{3AEA7C80-284F-4755-93A3-8A223CD9B852}">
      <dgm:prSet/>
      <dgm:spPr/>
      <dgm:t>
        <a:bodyPr/>
        <a:lstStyle/>
        <a:p>
          <a:endParaRPr lang="en-GB"/>
        </a:p>
      </dgm:t>
    </dgm:pt>
    <dgm:pt modelId="{12ECEB93-C160-4D53-807D-FF3A25A3FD48}">
      <dgm:prSet custT="1"/>
      <dgm:spPr/>
      <dgm:t>
        <a:bodyPr/>
        <a:lstStyle/>
        <a:p>
          <a:r>
            <a:rPr lang="en-GB" sz="1600" dirty="0">
              <a:latin typeface="Arial" panose="020B0604020202020204" pitchFamily="34" charset="0"/>
              <a:cs typeface="Arial" panose="020B0604020202020204" pitchFamily="34" charset="0"/>
            </a:rPr>
            <a:t>Diversity of provision and  market oversight</a:t>
          </a:r>
        </a:p>
      </dgm:t>
    </dgm:pt>
    <dgm:pt modelId="{487D8031-0E0D-4163-81AB-BB3C00E82B9C}" type="parTrans" cxnId="{0F987905-11AC-4F2F-8A70-B5364FE84CC7}">
      <dgm:prSet/>
      <dgm:spPr/>
      <dgm:t>
        <a:bodyPr/>
        <a:lstStyle/>
        <a:p>
          <a:endParaRPr lang="en-GB"/>
        </a:p>
      </dgm:t>
    </dgm:pt>
    <dgm:pt modelId="{07610104-8512-44A6-B03C-A836A7138E7B}" type="sibTrans" cxnId="{0F987905-11AC-4F2F-8A70-B5364FE84CC7}">
      <dgm:prSet/>
      <dgm:spPr/>
      <dgm:t>
        <a:bodyPr/>
        <a:lstStyle/>
        <a:p>
          <a:endParaRPr lang="en-GB"/>
        </a:p>
      </dgm:t>
    </dgm:pt>
    <dgm:pt modelId="{6A7E07C5-A622-441F-A15B-DDA01F9E38D8}">
      <dgm:prSet custT="1"/>
      <dgm:spPr/>
      <dgm:t>
        <a:bodyPr/>
        <a:lstStyle/>
        <a:p>
          <a:endParaRPr lang="en-GB" sz="800" dirty="0">
            <a:latin typeface="Arial" panose="020B0604020202020204" pitchFamily="34" charset="0"/>
            <a:cs typeface="Arial" panose="020B0604020202020204" pitchFamily="34" charset="0"/>
          </a:endParaRPr>
        </a:p>
      </dgm:t>
    </dgm:pt>
    <dgm:pt modelId="{68BC1D94-E363-47BC-97D1-F489BA863680}" type="parTrans" cxnId="{96BFF1ED-B0C2-43FB-A8D9-C32C39871E09}">
      <dgm:prSet/>
      <dgm:spPr/>
      <dgm:t>
        <a:bodyPr/>
        <a:lstStyle/>
        <a:p>
          <a:endParaRPr lang="en-GB"/>
        </a:p>
      </dgm:t>
    </dgm:pt>
    <dgm:pt modelId="{4B3830A8-DB01-4A38-A2C2-33567CCDFD12}" type="sibTrans" cxnId="{96BFF1ED-B0C2-43FB-A8D9-C32C39871E09}">
      <dgm:prSet/>
      <dgm:spPr/>
      <dgm:t>
        <a:bodyPr/>
        <a:lstStyle/>
        <a:p>
          <a:endParaRPr lang="en-GB"/>
        </a:p>
      </dgm:t>
    </dgm:pt>
    <dgm:pt modelId="{F30C3511-2B56-4C2B-8559-9EEB399126E2}">
      <dgm:prSet custT="1"/>
      <dgm:spPr/>
      <dgm:t>
        <a:bodyPr/>
        <a:lstStyle/>
        <a:p>
          <a:r>
            <a:rPr lang="en-GB" sz="1600" dirty="0">
              <a:latin typeface="Arial" panose="020B0604020202020204" pitchFamily="34" charset="0"/>
              <a:cs typeface="Arial" panose="020B0604020202020204" pitchFamily="34" charset="0"/>
            </a:rPr>
            <a:t>Safeguarding</a:t>
          </a:r>
          <a:endParaRPr lang="en-GB" sz="1400" dirty="0">
            <a:latin typeface="Arial" panose="020B0604020202020204" pitchFamily="34" charset="0"/>
            <a:cs typeface="Arial" panose="020B0604020202020204" pitchFamily="34" charset="0"/>
          </a:endParaRPr>
        </a:p>
      </dgm:t>
    </dgm:pt>
    <dgm:pt modelId="{5FE6917E-726C-451B-8606-C1A8CD978763}" type="parTrans" cxnId="{E64BAA9C-457B-4BFF-8854-566B5ED4840B}">
      <dgm:prSet/>
      <dgm:spPr/>
      <dgm:t>
        <a:bodyPr/>
        <a:lstStyle/>
        <a:p>
          <a:endParaRPr lang="en-GB"/>
        </a:p>
      </dgm:t>
    </dgm:pt>
    <dgm:pt modelId="{D87297E4-178F-4639-9A3A-75FABE8DDA6C}" type="sibTrans" cxnId="{E64BAA9C-457B-4BFF-8854-566B5ED4840B}">
      <dgm:prSet/>
      <dgm:spPr/>
      <dgm:t>
        <a:bodyPr/>
        <a:lstStyle/>
        <a:p>
          <a:endParaRPr lang="en-GB"/>
        </a:p>
      </dgm:t>
    </dgm:pt>
    <dgm:pt modelId="{E3E5FC6F-6944-4C40-B56F-2DE1B5155544}">
      <dgm:prSet custT="1"/>
      <dgm:spPr/>
      <dgm:t>
        <a:bodyPr/>
        <a:lstStyle/>
        <a:p>
          <a:endParaRPr lang="en-GB" sz="800" dirty="0">
            <a:latin typeface="Arial" panose="020B0604020202020204" pitchFamily="34" charset="0"/>
            <a:cs typeface="Arial" panose="020B0604020202020204" pitchFamily="34" charset="0"/>
          </a:endParaRPr>
        </a:p>
      </dgm:t>
    </dgm:pt>
    <dgm:pt modelId="{7F8AA8D9-9C0A-43B0-8C45-E28FE67C4045}" type="parTrans" cxnId="{22785B2A-016E-46B4-BE7F-D421EF994CF6}">
      <dgm:prSet/>
      <dgm:spPr/>
      <dgm:t>
        <a:bodyPr/>
        <a:lstStyle/>
        <a:p>
          <a:endParaRPr lang="en-GB"/>
        </a:p>
      </dgm:t>
    </dgm:pt>
    <dgm:pt modelId="{88EECC45-2388-40D6-B7CD-26AD46B63F49}" type="sibTrans" cxnId="{22785B2A-016E-46B4-BE7F-D421EF994CF6}">
      <dgm:prSet/>
      <dgm:spPr/>
      <dgm:t>
        <a:bodyPr/>
        <a:lstStyle/>
        <a:p>
          <a:endParaRPr lang="en-GB"/>
        </a:p>
      </dgm:t>
    </dgm:pt>
    <dgm:pt modelId="{9E808806-1B70-493B-ACC2-4A3BADF1EBEF}">
      <dgm:prSet custT="1"/>
      <dgm:spPr/>
      <dgm:t>
        <a:bodyPr/>
        <a:lstStyle/>
        <a:p>
          <a:r>
            <a:rPr lang="en-GB" sz="1600" dirty="0">
              <a:latin typeface="Arial" panose="020B0604020202020204" pitchFamily="34" charset="0"/>
              <a:cs typeface="Arial" panose="020B0604020202020204" pitchFamily="34" charset="0"/>
            </a:rPr>
            <a:t>Charging and financial assessment</a:t>
          </a:r>
        </a:p>
      </dgm:t>
    </dgm:pt>
    <dgm:pt modelId="{3CE89E8F-5E9C-43FB-AFCB-41BE7B44FD49}" type="parTrans" cxnId="{98455368-554B-414A-8EF0-F64BB5BCC28E}">
      <dgm:prSet/>
      <dgm:spPr/>
      <dgm:t>
        <a:bodyPr/>
        <a:lstStyle/>
        <a:p>
          <a:endParaRPr lang="en-GB"/>
        </a:p>
      </dgm:t>
    </dgm:pt>
    <dgm:pt modelId="{4388B025-D505-4F38-B82A-C14E20FAD02D}" type="sibTrans" cxnId="{98455368-554B-414A-8EF0-F64BB5BCC28E}">
      <dgm:prSet/>
      <dgm:spPr/>
      <dgm:t>
        <a:bodyPr/>
        <a:lstStyle/>
        <a:p>
          <a:endParaRPr lang="en-GB"/>
        </a:p>
      </dgm:t>
    </dgm:pt>
    <dgm:pt modelId="{23E7A88F-CF26-4664-9197-0593AF83964D}">
      <dgm:prSet custT="1"/>
      <dgm:spPr/>
      <dgm:t>
        <a:bodyPr/>
        <a:lstStyle/>
        <a:p>
          <a:endParaRPr lang="en-GB" sz="800" dirty="0">
            <a:latin typeface="Arial" panose="020B0604020202020204" pitchFamily="34" charset="0"/>
            <a:cs typeface="Arial" panose="020B0604020202020204" pitchFamily="34" charset="0"/>
          </a:endParaRPr>
        </a:p>
      </dgm:t>
    </dgm:pt>
    <dgm:pt modelId="{574B60C3-7E91-433D-9C20-1AC6078E066E}" type="parTrans" cxnId="{3861D995-234B-42CC-AD20-3516830C5EE9}">
      <dgm:prSet/>
      <dgm:spPr/>
      <dgm:t>
        <a:bodyPr/>
        <a:lstStyle/>
        <a:p>
          <a:endParaRPr lang="en-GB"/>
        </a:p>
      </dgm:t>
    </dgm:pt>
    <dgm:pt modelId="{51FE5F65-1E11-4BE9-B95C-6ED2C8F819B7}" type="sibTrans" cxnId="{3861D995-234B-42CC-AD20-3516830C5EE9}">
      <dgm:prSet/>
      <dgm:spPr/>
      <dgm:t>
        <a:bodyPr/>
        <a:lstStyle/>
        <a:p>
          <a:endParaRPr lang="en-GB"/>
        </a:p>
      </dgm:t>
    </dgm:pt>
    <dgm:pt modelId="{8E3138BA-B413-4444-B5F3-21A9970C60FA}">
      <dgm:prSet custT="1"/>
      <dgm:spPr/>
      <dgm:t>
        <a:bodyPr/>
        <a:lstStyle/>
        <a:p>
          <a:r>
            <a:rPr lang="en-GB" sz="1600" dirty="0">
              <a:latin typeface="Arial" panose="020B0604020202020204" pitchFamily="34" charset="0"/>
              <a:cs typeface="Arial" panose="020B0604020202020204" pitchFamily="34" charset="0"/>
            </a:rPr>
            <a:t>Care and support planning</a:t>
          </a:r>
        </a:p>
        <a:p>
          <a:endParaRPr lang="en-GB" sz="1000" dirty="0">
            <a:latin typeface="Arial" panose="020B0604020202020204" pitchFamily="34" charset="0"/>
            <a:cs typeface="Arial" panose="020B0604020202020204" pitchFamily="34" charset="0"/>
          </a:endParaRPr>
        </a:p>
      </dgm:t>
    </dgm:pt>
    <dgm:pt modelId="{B40719D2-2C77-4654-80C3-3CC4494A4CBF}" type="parTrans" cxnId="{19EB0A2E-07AF-4F73-A614-E1AFCF3360D9}">
      <dgm:prSet/>
      <dgm:spPr/>
      <dgm:t>
        <a:bodyPr/>
        <a:lstStyle/>
        <a:p>
          <a:endParaRPr lang="en-GB"/>
        </a:p>
      </dgm:t>
    </dgm:pt>
    <dgm:pt modelId="{22A62C43-5440-49C4-864C-8B4EEC9A4FF3}" type="sibTrans" cxnId="{19EB0A2E-07AF-4F73-A614-E1AFCF3360D9}">
      <dgm:prSet/>
      <dgm:spPr/>
      <dgm:t>
        <a:bodyPr/>
        <a:lstStyle/>
        <a:p>
          <a:endParaRPr lang="en-GB"/>
        </a:p>
      </dgm:t>
    </dgm:pt>
    <dgm:pt modelId="{661B1481-4980-4DFD-BE24-C48B0AD29276}">
      <dgm:prSet custT="1"/>
      <dgm:spPr/>
      <dgm:t>
        <a:bodyPr/>
        <a:lstStyle/>
        <a:p>
          <a:r>
            <a:rPr lang="en-GB" sz="1600" dirty="0">
              <a:latin typeface="Arial" panose="020B0604020202020204" pitchFamily="34" charset="0"/>
              <a:cs typeface="Arial" panose="020B0604020202020204" pitchFamily="34" charset="0"/>
            </a:rPr>
            <a:t>Personal budgets and direct payments</a:t>
          </a:r>
        </a:p>
      </dgm:t>
    </dgm:pt>
    <dgm:pt modelId="{A266D14C-C64B-45F8-827D-05A19BB1625F}" type="parTrans" cxnId="{85846930-BC04-43D2-A90C-83D2B6395DF2}">
      <dgm:prSet/>
      <dgm:spPr/>
      <dgm:t>
        <a:bodyPr/>
        <a:lstStyle/>
        <a:p>
          <a:endParaRPr lang="en-GB"/>
        </a:p>
      </dgm:t>
    </dgm:pt>
    <dgm:pt modelId="{E01A4F55-5CD5-4E0B-BD6E-A5F9CEB1E8A9}" type="sibTrans" cxnId="{85846930-BC04-43D2-A90C-83D2B6395DF2}">
      <dgm:prSet/>
      <dgm:spPr/>
      <dgm:t>
        <a:bodyPr/>
        <a:lstStyle/>
        <a:p>
          <a:endParaRPr lang="en-GB"/>
        </a:p>
      </dgm:t>
    </dgm:pt>
    <dgm:pt modelId="{09DB5073-ED6E-4883-9D33-920DD89D1AB1}">
      <dgm:prSet custT="1"/>
      <dgm:spPr/>
      <dgm:t>
        <a:bodyPr/>
        <a:lstStyle/>
        <a:p>
          <a:endParaRPr lang="en-GB" sz="8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Review</a:t>
          </a:r>
          <a:endParaRPr lang="en-GB" sz="1400" dirty="0">
            <a:latin typeface="Arial" panose="020B0604020202020204" pitchFamily="34" charset="0"/>
            <a:cs typeface="Arial" panose="020B0604020202020204" pitchFamily="34" charset="0"/>
          </a:endParaRPr>
        </a:p>
      </dgm:t>
    </dgm:pt>
    <dgm:pt modelId="{CFFDE0B0-065F-4ACF-91CC-37070259CE89}" type="parTrans" cxnId="{D775D5B8-756F-4429-B495-60812D573762}">
      <dgm:prSet/>
      <dgm:spPr/>
      <dgm:t>
        <a:bodyPr/>
        <a:lstStyle/>
        <a:p>
          <a:endParaRPr lang="en-GB"/>
        </a:p>
      </dgm:t>
    </dgm:pt>
    <dgm:pt modelId="{77258C0B-1F82-4A38-AC05-F93B537EFC10}" type="sibTrans" cxnId="{D775D5B8-756F-4429-B495-60812D573762}">
      <dgm:prSet/>
      <dgm:spPr/>
      <dgm:t>
        <a:bodyPr/>
        <a:lstStyle/>
        <a:p>
          <a:endParaRPr lang="en-GB"/>
        </a:p>
      </dgm:t>
    </dgm:pt>
    <dgm:pt modelId="{3D2E05D1-DE02-4B74-B154-EA68B32EAF4E}" type="pres">
      <dgm:prSet presAssocID="{B99ADE8C-9F32-4701-90CC-3E836B63577F}" presName="Name0" presStyleCnt="0">
        <dgm:presLayoutVars>
          <dgm:chMax val="7"/>
          <dgm:chPref val="5"/>
          <dgm:dir/>
          <dgm:animOne val="branch"/>
          <dgm:animLvl val="lvl"/>
        </dgm:presLayoutVars>
      </dgm:prSet>
      <dgm:spPr/>
    </dgm:pt>
    <dgm:pt modelId="{62355962-2354-42A1-A8EB-5088933A5B0F}" type="pres">
      <dgm:prSet presAssocID="{F7951A49-A0DE-4FC0-B1F5-C9C08658CCA2}" presName="ChildAccent3" presStyleCnt="0"/>
      <dgm:spPr/>
    </dgm:pt>
    <dgm:pt modelId="{036C249F-D46F-4650-A3BE-D5B1317898C3}" type="pres">
      <dgm:prSet presAssocID="{F7951A49-A0DE-4FC0-B1F5-C9C08658CCA2}" presName="ChildAccent" presStyleLbl="alignImgPlace1" presStyleIdx="0" presStyleCnt="3" custScaleX="117351"/>
      <dgm:spPr/>
    </dgm:pt>
    <dgm:pt modelId="{D75CB4AC-DEB5-4FC3-9E7D-EB90299B237B}" type="pres">
      <dgm:prSet presAssocID="{F7951A49-A0DE-4FC0-B1F5-C9C08658CCA2}" presName="Child3" presStyleLbl="revTx" presStyleIdx="0" presStyleCnt="0">
        <dgm:presLayoutVars>
          <dgm:chMax val="0"/>
          <dgm:chPref val="0"/>
          <dgm:bulletEnabled val="1"/>
        </dgm:presLayoutVars>
      </dgm:prSet>
      <dgm:spPr/>
    </dgm:pt>
    <dgm:pt modelId="{DF25AF14-7D31-4594-88A7-0C7463908D43}" type="pres">
      <dgm:prSet presAssocID="{F7951A49-A0DE-4FC0-B1F5-C9C08658CCA2}" presName="Parent3" presStyleLbl="node1" presStyleIdx="0" presStyleCnt="3" custScaleX="108474" custLinFactNeighborX="4388">
        <dgm:presLayoutVars>
          <dgm:chMax val="2"/>
          <dgm:chPref val="1"/>
          <dgm:bulletEnabled val="1"/>
        </dgm:presLayoutVars>
      </dgm:prSet>
      <dgm:spPr/>
    </dgm:pt>
    <dgm:pt modelId="{275E8275-4874-41D6-AFB4-44BBE43983BB}" type="pres">
      <dgm:prSet presAssocID="{A32D0577-CA87-43CF-BF92-A1D121ADCC7F}" presName="ChildAccent2" presStyleCnt="0"/>
      <dgm:spPr/>
    </dgm:pt>
    <dgm:pt modelId="{496BDB6D-A428-479E-BE1F-65846C14C391}" type="pres">
      <dgm:prSet presAssocID="{A32D0577-CA87-43CF-BF92-A1D121ADCC7F}" presName="ChildAccent" presStyleLbl="alignImgPlace1" presStyleIdx="1" presStyleCnt="3" custScaleX="112717"/>
      <dgm:spPr/>
    </dgm:pt>
    <dgm:pt modelId="{DA748CA4-F271-4B0B-A644-2BC4C51246CB}" type="pres">
      <dgm:prSet presAssocID="{A32D0577-CA87-43CF-BF92-A1D121ADCC7F}" presName="Child2" presStyleLbl="revTx" presStyleIdx="0" presStyleCnt="0">
        <dgm:presLayoutVars>
          <dgm:chMax val="0"/>
          <dgm:chPref val="0"/>
          <dgm:bulletEnabled val="1"/>
        </dgm:presLayoutVars>
      </dgm:prSet>
      <dgm:spPr/>
    </dgm:pt>
    <dgm:pt modelId="{50A1614A-5672-4ACD-AAC8-6F91145D6758}" type="pres">
      <dgm:prSet presAssocID="{A32D0577-CA87-43CF-BF92-A1D121ADCC7F}" presName="Parent2" presStyleLbl="node1" presStyleIdx="1" presStyleCnt="3" custScaleX="112717">
        <dgm:presLayoutVars>
          <dgm:chMax val="2"/>
          <dgm:chPref val="1"/>
          <dgm:bulletEnabled val="1"/>
        </dgm:presLayoutVars>
      </dgm:prSet>
      <dgm:spPr/>
    </dgm:pt>
    <dgm:pt modelId="{0176C62E-9B1D-4D88-A2CC-50B9046B6E67}" type="pres">
      <dgm:prSet presAssocID="{2FAE664A-8004-400C-B187-B3C1DB46FD56}" presName="ChildAccent1" presStyleCnt="0"/>
      <dgm:spPr/>
    </dgm:pt>
    <dgm:pt modelId="{90C8F417-B6EC-4B7F-9034-2A443103DEA1}" type="pres">
      <dgm:prSet presAssocID="{2FAE664A-8004-400C-B187-B3C1DB46FD56}" presName="ChildAccent" presStyleLbl="alignImgPlace1" presStyleIdx="2" presStyleCnt="3" custScaleX="84119"/>
      <dgm:spPr/>
    </dgm:pt>
    <dgm:pt modelId="{21ABD1E1-7B91-47AE-9F70-EF8AAC1E3930}" type="pres">
      <dgm:prSet presAssocID="{2FAE664A-8004-400C-B187-B3C1DB46FD56}" presName="Child1" presStyleLbl="revTx" presStyleIdx="0" presStyleCnt="0">
        <dgm:presLayoutVars>
          <dgm:chMax val="0"/>
          <dgm:chPref val="0"/>
          <dgm:bulletEnabled val="1"/>
        </dgm:presLayoutVars>
      </dgm:prSet>
      <dgm:spPr/>
    </dgm:pt>
    <dgm:pt modelId="{F5377BDC-CBE0-43D9-B1F4-280343113E6E}" type="pres">
      <dgm:prSet presAssocID="{2FAE664A-8004-400C-B187-B3C1DB46FD56}" presName="Parent1" presStyleLbl="node1" presStyleIdx="2" presStyleCnt="3" custScaleX="87283">
        <dgm:presLayoutVars>
          <dgm:chMax val="2"/>
          <dgm:chPref val="1"/>
          <dgm:bulletEnabled val="1"/>
        </dgm:presLayoutVars>
      </dgm:prSet>
      <dgm:spPr/>
    </dgm:pt>
  </dgm:ptLst>
  <dgm:cxnLst>
    <dgm:cxn modelId="{F5DF6602-3342-4C3A-991D-C18EC0E320DA}" srcId="{A32D0577-CA87-43CF-BF92-A1D121ADCC7F}" destId="{DFC44752-1AEC-491A-978F-6CD8CE73D514}" srcOrd="1" destOrd="0" parTransId="{6E72963C-5483-46B6-85F0-A4AFEFBFB602}" sibTransId="{F0ED5490-C1C3-499E-99A6-C66A4B9D82D5}"/>
    <dgm:cxn modelId="{0F987905-11AC-4F2F-8A70-B5364FE84CC7}" srcId="{A32D0577-CA87-43CF-BF92-A1D121ADCC7F}" destId="{12ECEB93-C160-4D53-807D-FF3A25A3FD48}" srcOrd="6" destOrd="0" parTransId="{487D8031-0E0D-4163-81AB-BB3C00E82B9C}" sibTransId="{07610104-8512-44A6-B03C-A836A7138E7B}"/>
    <dgm:cxn modelId="{1F2ED90E-4414-4E75-9859-B9416FB9DB96}" srcId="{B99ADE8C-9F32-4701-90CC-3E836B63577F}" destId="{2FAE664A-8004-400C-B187-B3C1DB46FD56}" srcOrd="0" destOrd="0" parTransId="{13510EA1-4F58-4C0C-9440-6BB2DB3F2FE1}" sibTransId="{78DC4291-1AEF-466D-B8A5-9598566A399C}"/>
    <dgm:cxn modelId="{95D3B512-AF13-46AC-BB9B-D7575DBA1842}" type="presOf" srcId="{1327AD83-9A59-46E6-88A6-73D2897AE9A5}" destId="{036C249F-D46F-4650-A3BE-D5B1317898C3}" srcOrd="0" destOrd="0" presId="urn:microsoft.com/office/officeart/2011/layout/InterconnectedBlockProcess"/>
    <dgm:cxn modelId="{07880513-7491-47E8-96FB-47A880358711}" type="presOf" srcId="{E3E5FC6F-6944-4C40-B56F-2DE1B5155544}" destId="{036C249F-D46F-4650-A3BE-D5B1317898C3}" srcOrd="0" destOrd="1" presId="urn:microsoft.com/office/officeart/2011/layout/InterconnectedBlockProcess"/>
    <dgm:cxn modelId="{FBFF2C1B-C432-4CA8-8F52-7B608451CAFE}" type="presOf" srcId="{583E8DF1-1207-477C-9800-49C32D00990D}" destId="{496BDB6D-A428-479E-BE1F-65846C14C391}" srcOrd="0" destOrd="3" presId="urn:microsoft.com/office/officeart/2011/layout/InterconnectedBlockProcess"/>
    <dgm:cxn modelId="{90ACAB1D-919F-46A8-88CF-5FBC655C42B3}" type="presOf" srcId="{F30C3511-2B56-4C2B-8559-9EEB399126E2}" destId="{DA748CA4-F271-4B0B-A644-2BC4C51246CB}" srcOrd="1" destOrd="8" presId="urn:microsoft.com/office/officeart/2011/layout/InterconnectedBlockProcess"/>
    <dgm:cxn modelId="{CCF9691E-255D-41B9-A110-7C83EC5A1B5E}" type="presOf" srcId="{8E3138BA-B413-4444-B5F3-21A9970C60FA}" destId="{036C249F-D46F-4650-A3BE-D5B1317898C3}" srcOrd="0" destOrd="4" presId="urn:microsoft.com/office/officeart/2011/layout/InterconnectedBlockProcess"/>
    <dgm:cxn modelId="{4BFFEE20-9FE4-42E0-887F-6F32CDB624E3}" srcId="{B99ADE8C-9F32-4701-90CC-3E836B63577F}" destId="{F7951A49-A0DE-4FC0-B1F5-C9C08658CCA2}" srcOrd="2" destOrd="0" parTransId="{1A5F9C4E-C3B9-49B7-B31E-110FA1A5CA26}" sibTransId="{AC1C1985-147A-4051-B610-0747E1396A98}"/>
    <dgm:cxn modelId="{BDA0382A-764C-418D-B5FC-3B6204B6D5EA}" type="presOf" srcId="{F431189E-023F-4EBB-9290-7948501920A3}" destId="{496BDB6D-A428-479E-BE1F-65846C14C391}" srcOrd="0" destOrd="0" presId="urn:microsoft.com/office/officeart/2011/layout/InterconnectedBlockProcess"/>
    <dgm:cxn modelId="{22785B2A-016E-46B4-BE7F-D421EF994CF6}" srcId="{F7951A49-A0DE-4FC0-B1F5-C9C08658CCA2}" destId="{E3E5FC6F-6944-4C40-B56F-2DE1B5155544}" srcOrd="1" destOrd="0" parTransId="{7F8AA8D9-9C0A-43B0-8C45-E28FE67C4045}" sibTransId="{88EECC45-2388-40D6-B7CD-26AD46B63F49}"/>
    <dgm:cxn modelId="{19EB0A2E-07AF-4F73-A614-E1AFCF3360D9}" srcId="{F7951A49-A0DE-4FC0-B1F5-C9C08658CCA2}" destId="{8E3138BA-B413-4444-B5F3-21A9970C60FA}" srcOrd="4" destOrd="0" parTransId="{B40719D2-2C77-4654-80C3-3CC4494A4CBF}" sibTransId="{22A62C43-5440-49C4-864C-8B4EEC9A4FF3}"/>
    <dgm:cxn modelId="{ADA02930-996B-421B-9DDF-1646443A5D9B}" type="presOf" srcId="{0CDE3E0B-C887-4B91-8F29-483755EF8B62}" destId="{21ABD1E1-7B91-47AE-9F70-EF8AAC1E3930}" srcOrd="1" destOrd="0" presId="urn:microsoft.com/office/officeart/2011/layout/InterconnectedBlockProcess"/>
    <dgm:cxn modelId="{85846930-BC04-43D2-A90C-83D2B6395DF2}" srcId="{F7951A49-A0DE-4FC0-B1F5-C9C08658CCA2}" destId="{661B1481-4980-4DFD-BE24-C48B0AD29276}" srcOrd="5" destOrd="0" parTransId="{A266D14C-C64B-45F8-827D-05A19BB1625F}" sibTransId="{E01A4F55-5CD5-4E0B-BD6E-A5F9CEB1E8A9}"/>
    <dgm:cxn modelId="{82D1BF33-5F7F-433F-A7FC-6C29F7C5FB91}" type="presOf" srcId="{0CDE3E0B-C887-4B91-8F29-483755EF8B62}" destId="{90C8F417-B6EC-4B7F-9034-2A443103DEA1}" srcOrd="0" destOrd="0" presId="urn:microsoft.com/office/officeart/2011/layout/InterconnectedBlockProcess"/>
    <dgm:cxn modelId="{53F12F49-DDDA-43B5-959D-7CBAEC257615}" type="presOf" srcId="{23E7A88F-CF26-4664-9197-0593AF83964D}" destId="{036C249F-D46F-4650-A3BE-D5B1317898C3}" srcOrd="0" destOrd="3" presId="urn:microsoft.com/office/officeart/2011/layout/InterconnectedBlockProcess"/>
    <dgm:cxn modelId="{DB579E4A-7673-4110-A373-A317B9F65E6A}" type="presOf" srcId="{A32D0577-CA87-43CF-BF92-A1D121ADCC7F}" destId="{50A1614A-5672-4ACD-AAC8-6F91145D6758}" srcOrd="0" destOrd="0" presId="urn:microsoft.com/office/officeart/2011/layout/InterconnectedBlockProcess"/>
    <dgm:cxn modelId="{F929794B-B19C-40FA-A558-4CE55CB894BC}" type="presOf" srcId="{11F68C9B-F66D-4D29-AC75-CE5BF4FF1A3E}" destId="{DA748CA4-F271-4B0B-A644-2BC4C51246CB}" srcOrd="1" destOrd="4" presId="urn:microsoft.com/office/officeart/2011/layout/InterconnectedBlockProcess"/>
    <dgm:cxn modelId="{660DC44F-78EB-4E1F-9A20-D24B5C143916}" type="presOf" srcId="{09DB5073-ED6E-4883-9D33-920DD89D1AB1}" destId="{036C249F-D46F-4650-A3BE-D5B1317898C3}" srcOrd="0" destOrd="6" presId="urn:microsoft.com/office/officeart/2011/layout/InterconnectedBlockProcess"/>
    <dgm:cxn modelId="{39875558-B136-4E24-B24E-D0CFFA61430D}" srcId="{A32D0577-CA87-43CF-BF92-A1D121ADCC7F}" destId="{F431189E-023F-4EBB-9290-7948501920A3}" srcOrd="0" destOrd="0" parTransId="{5AF809FD-FB5D-4B78-BEBA-4AA8F66F8FC4}" sibTransId="{483B8850-783E-4583-93E7-86A3DEA6D2AD}"/>
    <dgm:cxn modelId="{CEFE0A62-065C-4F16-901F-C7C4EDC16264}" srcId="{B99ADE8C-9F32-4701-90CC-3E836B63577F}" destId="{A32D0577-CA87-43CF-BF92-A1D121ADCC7F}" srcOrd="1" destOrd="0" parTransId="{5844E56B-078F-4950-B8A3-EBF37EB28FEC}" sibTransId="{4CF3EC09-2762-4F67-A1B5-A171D303A7F1}"/>
    <dgm:cxn modelId="{98455368-554B-414A-8EF0-F64BB5BCC28E}" srcId="{F7951A49-A0DE-4FC0-B1F5-C9C08658CCA2}" destId="{9E808806-1B70-493B-ACC2-4A3BADF1EBEF}" srcOrd="2" destOrd="0" parTransId="{3CE89E8F-5E9C-43FB-AFCB-41BE7B44FD49}" sibTransId="{4388B025-D505-4F38-B82A-C14E20FAD02D}"/>
    <dgm:cxn modelId="{8D04B269-9EF9-4D22-ACE1-E7A08AA721EE}" type="presOf" srcId="{E3E5FC6F-6944-4C40-B56F-2DE1B5155544}" destId="{D75CB4AC-DEB5-4FC3-9E7D-EB90299B237B}" srcOrd="1" destOrd="1" presId="urn:microsoft.com/office/officeart/2011/layout/InterconnectedBlockProcess"/>
    <dgm:cxn modelId="{A011597A-C91E-4DA1-B8AA-F9836FB33EE3}" type="presOf" srcId="{C6529835-EC1D-4C0C-8B82-0B9E3C54056F}" destId="{DA748CA4-F271-4B0B-A644-2BC4C51246CB}" srcOrd="1" destOrd="5" presId="urn:microsoft.com/office/officeart/2011/layout/InterconnectedBlockProcess"/>
    <dgm:cxn modelId="{7E264F7B-FBB4-4E23-969D-38BCD6FDF959}" srcId="{A32D0577-CA87-43CF-BF92-A1D121ADCC7F}" destId="{11F68C9B-F66D-4D29-AC75-CE5BF4FF1A3E}" srcOrd="4" destOrd="0" parTransId="{7E13A857-3270-4BEC-9326-FEABC233BD94}" sibTransId="{03731089-3C10-478F-970E-B1AE5918CA54}"/>
    <dgm:cxn modelId="{D09E877F-9779-43E8-97ED-8FB7CC4E485C}" type="presOf" srcId="{B99ADE8C-9F32-4701-90CC-3E836B63577F}" destId="{3D2E05D1-DE02-4B74-B154-EA68B32EAF4E}" srcOrd="0" destOrd="0" presId="urn:microsoft.com/office/officeart/2011/layout/InterconnectedBlockProcess"/>
    <dgm:cxn modelId="{3AEA7C80-284F-4755-93A3-8A223CD9B852}" srcId="{A32D0577-CA87-43CF-BF92-A1D121ADCC7F}" destId="{C6529835-EC1D-4C0C-8B82-0B9E3C54056F}" srcOrd="5" destOrd="0" parTransId="{43BD997C-0010-4E46-B6A7-AA8D70DA6A59}" sibTransId="{66365D37-951C-4CE2-9C54-3CB8C1C872A8}"/>
    <dgm:cxn modelId="{F4568C8A-E63E-4DE0-80FA-C558A1D80567}" type="presOf" srcId="{661B1481-4980-4DFD-BE24-C48B0AD29276}" destId="{D75CB4AC-DEB5-4FC3-9E7D-EB90299B237B}" srcOrd="1" destOrd="5" presId="urn:microsoft.com/office/officeart/2011/layout/InterconnectedBlockProcess"/>
    <dgm:cxn modelId="{674AB68B-53EF-430B-92A0-013E8B69AB38}" srcId="{A32D0577-CA87-43CF-BF92-A1D121ADCC7F}" destId="{583E8DF1-1207-477C-9800-49C32D00990D}" srcOrd="3" destOrd="0" parTransId="{0B5719D1-8E7C-4310-9963-D7F71FC2822D}" sibTransId="{F8645F1D-E450-4C6B-87F2-730727DDC44C}"/>
    <dgm:cxn modelId="{99A3548C-0A7D-4886-ABFA-EA315968248E}" type="presOf" srcId="{11F68C9B-F66D-4D29-AC75-CE5BF4FF1A3E}" destId="{496BDB6D-A428-479E-BE1F-65846C14C391}" srcOrd="0" destOrd="4" presId="urn:microsoft.com/office/officeart/2011/layout/InterconnectedBlockProcess"/>
    <dgm:cxn modelId="{F09A238E-43F6-46F0-9345-659421AFEEBE}" type="presOf" srcId="{12ECEB93-C160-4D53-807D-FF3A25A3FD48}" destId="{DA748CA4-F271-4B0B-A644-2BC4C51246CB}" srcOrd="1" destOrd="6" presId="urn:microsoft.com/office/officeart/2011/layout/InterconnectedBlockProcess"/>
    <dgm:cxn modelId="{F9B6338F-03E2-4FFE-BF74-E414DA4A787A}" type="presOf" srcId="{DFC44752-1AEC-491A-978F-6CD8CE73D514}" destId="{496BDB6D-A428-479E-BE1F-65846C14C391}" srcOrd="0" destOrd="1" presId="urn:microsoft.com/office/officeart/2011/layout/InterconnectedBlockProcess"/>
    <dgm:cxn modelId="{08171892-2183-4829-AEC4-1C4567FA9374}" srcId="{F7951A49-A0DE-4FC0-B1F5-C9C08658CCA2}" destId="{1327AD83-9A59-46E6-88A6-73D2897AE9A5}" srcOrd="0" destOrd="0" parTransId="{B47B58D5-30E6-4DDC-A529-5B63940E655E}" sibTransId="{4A065BD5-E238-41B7-B8D8-52806262A1E4}"/>
    <dgm:cxn modelId="{3678B093-7F18-4894-8ACA-0A3F40F9C827}" type="presOf" srcId="{1327AD83-9A59-46E6-88A6-73D2897AE9A5}" destId="{D75CB4AC-DEB5-4FC3-9E7D-EB90299B237B}" srcOrd="1" destOrd="0" presId="urn:microsoft.com/office/officeart/2011/layout/InterconnectedBlockProcess"/>
    <dgm:cxn modelId="{3861D995-234B-42CC-AD20-3516830C5EE9}" srcId="{F7951A49-A0DE-4FC0-B1F5-C9C08658CCA2}" destId="{23E7A88F-CF26-4664-9197-0593AF83964D}" srcOrd="3" destOrd="0" parTransId="{574B60C3-7E91-433D-9C20-1AC6078E066E}" sibTransId="{51FE5F65-1E11-4BE9-B95C-6ED2C8F819B7}"/>
    <dgm:cxn modelId="{E64BAA9C-457B-4BFF-8854-566B5ED4840B}" srcId="{A32D0577-CA87-43CF-BF92-A1D121ADCC7F}" destId="{F30C3511-2B56-4C2B-8559-9EEB399126E2}" srcOrd="8" destOrd="0" parTransId="{5FE6917E-726C-451B-8606-C1A8CD978763}" sibTransId="{D87297E4-178F-4639-9A3A-75FABE8DDA6C}"/>
    <dgm:cxn modelId="{12832F9F-20F5-4FC9-9ABD-212A0203955E}" type="presOf" srcId="{C6529835-EC1D-4C0C-8B82-0B9E3C54056F}" destId="{496BDB6D-A428-479E-BE1F-65846C14C391}" srcOrd="0" destOrd="5" presId="urn:microsoft.com/office/officeart/2011/layout/InterconnectedBlockProcess"/>
    <dgm:cxn modelId="{D39E0DA6-83C6-4E8C-8A64-6CA7CD354084}" type="presOf" srcId="{12ECEB93-C160-4D53-807D-FF3A25A3FD48}" destId="{496BDB6D-A428-479E-BE1F-65846C14C391}" srcOrd="0" destOrd="6" presId="urn:microsoft.com/office/officeart/2011/layout/InterconnectedBlockProcess"/>
    <dgm:cxn modelId="{6BD634AE-42A9-4EB0-9EB1-3E3086F346BA}" type="presOf" srcId="{2D2815C3-513B-452E-B2B3-46BAF81E0468}" destId="{496BDB6D-A428-479E-BE1F-65846C14C391}" srcOrd="0" destOrd="2" presId="urn:microsoft.com/office/officeart/2011/layout/InterconnectedBlockProcess"/>
    <dgm:cxn modelId="{BE358BB0-5CC1-4FC8-B52F-32EE4CBE6321}" type="presOf" srcId="{2D2815C3-513B-452E-B2B3-46BAF81E0468}" destId="{DA748CA4-F271-4B0B-A644-2BC4C51246CB}" srcOrd="1" destOrd="2" presId="urn:microsoft.com/office/officeart/2011/layout/InterconnectedBlockProcess"/>
    <dgm:cxn modelId="{281B49B1-F76D-4550-B5D3-002D68C6535F}" srcId="{2FAE664A-8004-400C-B187-B3C1DB46FD56}" destId="{0CDE3E0B-C887-4B91-8F29-483755EF8B62}" srcOrd="0" destOrd="0" parTransId="{33C7CF05-AEF5-4F31-B997-D01FA012E688}" sibTransId="{2991CB35-38C1-4132-8743-8C1DEDD03444}"/>
    <dgm:cxn modelId="{7BFC55B1-4600-4DBE-9CA2-43149027CB33}" type="presOf" srcId="{F7951A49-A0DE-4FC0-B1F5-C9C08658CCA2}" destId="{DF25AF14-7D31-4594-88A7-0C7463908D43}" srcOrd="0" destOrd="0" presId="urn:microsoft.com/office/officeart/2011/layout/InterconnectedBlockProcess"/>
    <dgm:cxn modelId="{D775D5B8-756F-4429-B495-60812D573762}" srcId="{F7951A49-A0DE-4FC0-B1F5-C9C08658CCA2}" destId="{09DB5073-ED6E-4883-9D33-920DD89D1AB1}" srcOrd="6" destOrd="0" parTransId="{CFFDE0B0-065F-4ACF-91CC-37070259CE89}" sibTransId="{77258C0B-1F82-4A38-AC05-F93B537EFC10}"/>
    <dgm:cxn modelId="{793E64BA-25D4-4619-BF0A-9FBAFD03081C}" type="presOf" srcId="{8E3138BA-B413-4444-B5F3-21A9970C60FA}" destId="{D75CB4AC-DEB5-4FC3-9E7D-EB90299B237B}" srcOrd="1" destOrd="4" presId="urn:microsoft.com/office/officeart/2011/layout/InterconnectedBlockProcess"/>
    <dgm:cxn modelId="{83D719BB-DC8C-4073-8452-25A3B01E9DD3}" type="presOf" srcId="{F431189E-023F-4EBB-9290-7948501920A3}" destId="{DA748CA4-F271-4B0B-A644-2BC4C51246CB}" srcOrd="1" destOrd="0" presId="urn:microsoft.com/office/officeart/2011/layout/InterconnectedBlockProcess"/>
    <dgm:cxn modelId="{DF12EEC6-EA3E-4BFF-BE55-632B25D3C16E}" type="presOf" srcId="{F30C3511-2B56-4C2B-8559-9EEB399126E2}" destId="{496BDB6D-A428-479E-BE1F-65846C14C391}" srcOrd="0" destOrd="8" presId="urn:microsoft.com/office/officeart/2011/layout/InterconnectedBlockProcess"/>
    <dgm:cxn modelId="{67EE1DC8-5716-4DDD-8F52-57A382AD3DA3}" srcId="{A32D0577-CA87-43CF-BF92-A1D121ADCC7F}" destId="{2D2815C3-513B-452E-B2B3-46BAF81E0468}" srcOrd="2" destOrd="0" parTransId="{DC496CCF-56BA-485A-88F0-C32518944541}" sibTransId="{563EB281-0095-4344-82AC-7ADB7FD3D18F}"/>
    <dgm:cxn modelId="{B47BA7D7-6F22-495C-BEE5-1F7F952C4890}" type="presOf" srcId="{6A7E07C5-A622-441F-A15B-DDA01F9E38D8}" destId="{DA748CA4-F271-4B0B-A644-2BC4C51246CB}" srcOrd="1" destOrd="7" presId="urn:microsoft.com/office/officeart/2011/layout/InterconnectedBlockProcess"/>
    <dgm:cxn modelId="{2316B5D7-1E31-4A05-898C-C5D5BFA564E5}" type="presOf" srcId="{6A7E07C5-A622-441F-A15B-DDA01F9E38D8}" destId="{496BDB6D-A428-479E-BE1F-65846C14C391}" srcOrd="0" destOrd="7" presId="urn:microsoft.com/office/officeart/2011/layout/InterconnectedBlockProcess"/>
    <dgm:cxn modelId="{7E17F4D7-DB0B-4284-992F-6FAA7AA105E4}" type="presOf" srcId="{583E8DF1-1207-477C-9800-49C32D00990D}" destId="{DA748CA4-F271-4B0B-A644-2BC4C51246CB}" srcOrd="1" destOrd="3" presId="urn:microsoft.com/office/officeart/2011/layout/InterconnectedBlockProcess"/>
    <dgm:cxn modelId="{D11FFBDA-BB10-43CC-A192-51031948706D}" type="presOf" srcId="{DFC44752-1AEC-491A-978F-6CD8CE73D514}" destId="{DA748CA4-F271-4B0B-A644-2BC4C51246CB}" srcOrd="1" destOrd="1" presId="urn:microsoft.com/office/officeart/2011/layout/InterconnectedBlockProcess"/>
    <dgm:cxn modelId="{4FF98ADC-4DF0-4EFB-A857-508097F737C3}" type="presOf" srcId="{2FAE664A-8004-400C-B187-B3C1DB46FD56}" destId="{F5377BDC-CBE0-43D9-B1F4-280343113E6E}" srcOrd="0" destOrd="0" presId="urn:microsoft.com/office/officeart/2011/layout/InterconnectedBlockProcess"/>
    <dgm:cxn modelId="{36E8A3DE-D3C1-4F20-8607-3FC3D05DDED6}" type="presOf" srcId="{9E808806-1B70-493B-ACC2-4A3BADF1EBEF}" destId="{D75CB4AC-DEB5-4FC3-9E7D-EB90299B237B}" srcOrd="1" destOrd="2" presId="urn:microsoft.com/office/officeart/2011/layout/InterconnectedBlockProcess"/>
    <dgm:cxn modelId="{DE66E2E1-B2C6-4651-A0F0-DA20238670E8}" type="presOf" srcId="{9E808806-1B70-493B-ACC2-4A3BADF1EBEF}" destId="{036C249F-D46F-4650-A3BE-D5B1317898C3}" srcOrd="0" destOrd="2" presId="urn:microsoft.com/office/officeart/2011/layout/InterconnectedBlockProcess"/>
    <dgm:cxn modelId="{B09510E3-5A10-491C-9DA5-2D9B8C752E85}" type="presOf" srcId="{661B1481-4980-4DFD-BE24-C48B0AD29276}" destId="{036C249F-D46F-4650-A3BE-D5B1317898C3}" srcOrd="0" destOrd="5" presId="urn:microsoft.com/office/officeart/2011/layout/InterconnectedBlockProcess"/>
    <dgm:cxn modelId="{0E8419EC-8CB6-4A91-B8D1-53B08BCBB55A}" type="presOf" srcId="{23E7A88F-CF26-4664-9197-0593AF83964D}" destId="{D75CB4AC-DEB5-4FC3-9E7D-EB90299B237B}" srcOrd="1" destOrd="3" presId="urn:microsoft.com/office/officeart/2011/layout/InterconnectedBlockProcess"/>
    <dgm:cxn modelId="{96BFF1ED-B0C2-43FB-A8D9-C32C39871E09}" srcId="{A32D0577-CA87-43CF-BF92-A1D121ADCC7F}" destId="{6A7E07C5-A622-441F-A15B-DDA01F9E38D8}" srcOrd="7" destOrd="0" parTransId="{68BC1D94-E363-47BC-97D1-F489BA863680}" sibTransId="{4B3830A8-DB01-4A38-A2C2-33567CCDFD12}"/>
    <dgm:cxn modelId="{F194B0F6-3907-4EB7-85BD-22DBBBFEF39B}" type="presOf" srcId="{09DB5073-ED6E-4883-9D33-920DD89D1AB1}" destId="{D75CB4AC-DEB5-4FC3-9E7D-EB90299B237B}" srcOrd="1" destOrd="6" presId="urn:microsoft.com/office/officeart/2011/layout/InterconnectedBlockProcess"/>
    <dgm:cxn modelId="{4DAB09E5-7DB9-40FE-AC6B-2F45FFC1CD8A}" type="presParOf" srcId="{3D2E05D1-DE02-4B74-B154-EA68B32EAF4E}" destId="{62355962-2354-42A1-A8EB-5088933A5B0F}" srcOrd="0" destOrd="0" presId="urn:microsoft.com/office/officeart/2011/layout/InterconnectedBlockProcess"/>
    <dgm:cxn modelId="{9C0A2BB9-2362-4280-9809-CAB37BE15231}" type="presParOf" srcId="{62355962-2354-42A1-A8EB-5088933A5B0F}" destId="{036C249F-D46F-4650-A3BE-D5B1317898C3}" srcOrd="0" destOrd="0" presId="urn:microsoft.com/office/officeart/2011/layout/InterconnectedBlockProcess"/>
    <dgm:cxn modelId="{5FA7289C-8D05-42E9-B29E-168099D9F08F}" type="presParOf" srcId="{3D2E05D1-DE02-4B74-B154-EA68B32EAF4E}" destId="{D75CB4AC-DEB5-4FC3-9E7D-EB90299B237B}" srcOrd="1" destOrd="0" presId="urn:microsoft.com/office/officeart/2011/layout/InterconnectedBlockProcess"/>
    <dgm:cxn modelId="{439569C9-A801-4E7B-9E9A-39A021A28291}" type="presParOf" srcId="{3D2E05D1-DE02-4B74-B154-EA68B32EAF4E}" destId="{DF25AF14-7D31-4594-88A7-0C7463908D43}" srcOrd="2" destOrd="0" presId="urn:microsoft.com/office/officeart/2011/layout/InterconnectedBlockProcess"/>
    <dgm:cxn modelId="{A4E9C3C5-7315-4028-8FC7-8FC1D242233C}" type="presParOf" srcId="{3D2E05D1-DE02-4B74-B154-EA68B32EAF4E}" destId="{275E8275-4874-41D6-AFB4-44BBE43983BB}" srcOrd="3" destOrd="0" presId="urn:microsoft.com/office/officeart/2011/layout/InterconnectedBlockProcess"/>
    <dgm:cxn modelId="{2199F32B-A8FD-4F9F-86DC-D0D680B6629B}" type="presParOf" srcId="{275E8275-4874-41D6-AFB4-44BBE43983BB}" destId="{496BDB6D-A428-479E-BE1F-65846C14C391}" srcOrd="0" destOrd="0" presId="urn:microsoft.com/office/officeart/2011/layout/InterconnectedBlockProcess"/>
    <dgm:cxn modelId="{871B30DB-56D0-4306-B19C-6194387FA6C9}" type="presParOf" srcId="{3D2E05D1-DE02-4B74-B154-EA68B32EAF4E}" destId="{DA748CA4-F271-4B0B-A644-2BC4C51246CB}" srcOrd="4" destOrd="0" presId="urn:microsoft.com/office/officeart/2011/layout/InterconnectedBlockProcess"/>
    <dgm:cxn modelId="{695745A7-66C6-4471-B5F3-741A538545D1}" type="presParOf" srcId="{3D2E05D1-DE02-4B74-B154-EA68B32EAF4E}" destId="{50A1614A-5672-4ACD-AAC8-6F91145D6758}" srcOrd="5" destOrd="0" presId="urn:microsoft.com/office/officeart/2011/layout/InterconnectedBlockProcess"/>
    <dgm:cxn modelId="{6F1F4059-0F57-4071-9D8D-D203C10A69D5}" type="presParOf" srcId="{3D2E05D1-DE02-4B74-B154-EA68B32EAF4E}" destId="{0176C62E-9B1D-4D88-A2CC-50B9046B6E67}" srcOrd="6" destOrd="0" presId="urn:microsoft.com/office/officeart/2011/layout/InterconnectedBlockProcess"/>
    <dgm:cxn modelId="{D7354797-5496-4AFF-8843-6A5BA190FF77}" type="presParOf" srcId="{0176C62E-9B1D-4D88-A2CC-50B9046B6E67}" destId="{90C8F417-B6EC-4B7F-9034-2A443103DEA1}" srcOrd="0" destOrd="0" presId="urn:microsoft.com/office/officeart/2011/layout/InterconnectedBlockProcess"/>
    <dgm:cxn modelId="{CE393649-4E0A-47DA-A258-7B8ACB7946BE}" type="presParOf" srcId="{3D2E05D1-DE02-4B74-B154-EA68B32EAF4E}" destId="{21ABD1E1-7B91-47AE-9F70-EF8AAC1E3930}" srcOrd="7" destOrd="0" presId="urn:microsoft.com/office/officeart/2011/layout/InterconnectedBlockProcess"/>
    <dgm:cxn modelId="{34D192D2-B162-40EB-8C5E-F021ED3B19EF}" type="presParOf" srcId="{3D2E05D1-DE02-4B74-B154-EA68B32EAF4E}" destId="{F5377BDC-CBE0-43D9-B1F4-280343113E6E}" srcOrd="8" destOrd="0" presId="urn:microsoft.com/office/officeart/2011/layout/InterconnectedBlock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6C249F-D46F-4650-A3BE-D5B1317898C3}">
      <dsp:nvSpPr>
        <dsp:cNvPr id="0" name=""/>
        <dsp:cNvSpPr/>
      </dsp:nvSpPr>
      <dsp:spPr>
        <a:xfrm>
          <a:off x="4924139" y="876673"/>
          <a:ext cx="2171921" cy="4112928"/>
        </a:xfrm>
        <a:prstGeom prst="wedgeRectCallout">
          <a:avLst>
            <a:gd name="adj1" fmla="val 0"/>
            <a:gd name="adj2" fmla="val 0"/>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0800" tIns="50800" rIns="50800" bIns="50800" numCol="1" spcCol="1270" anchor="t" anchorCtr="0">
          <a:noAutofit/>
        </a:bodyPr>
        <a:lstStyle/>
        <a:p>
          <a:pPr marL="0" lvl="0" indent="0" algn="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Assessment and eligibility</a:t>
          </a:r>
        </a:p>
        <a:p>
          <a:pPr marL="0" lvl="0" indent="0" algn="r" defTabSz="355600">
            <a:lnSpc>
              <a:spcPct val="90000"/>
            </a:lnSpc>
            <a:spcBef>
              <a:spcPct val="0"/>
            </a:spcBef>
            <a:spcAft>
              <a:spcPct val="35000"/>
            </a:spcAft>
            <a:buNone/>
          </a:pPr>
          <a:endParaRPr lang="en-GB" sz="800" kern="1200" dirty="0">
            <a:latin typeface="Arial" panose="020B0604020202020204" pitchFamily="34" charset="0"/>
            <a:cs typeface="Arial" panose="020B0604020202020204" pitchFamily="34" charset="0"/>
          </a:endParaRPr>
        </a:p>
        <a:p>
          <a:pPr marL="0" lvl="0" indent="0" algn="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Charging and financial assessment</a:t>
          </a:r>
        </a:p>
        <a:p>
          <a:pPr marL="0" lvl="0" indent="0" algn="r" defTabSz="355600">
            <a:lnSpc>
              <a:spcPct val="90000"/>
            </a:lnSpc>
            <a:spcBef>
              <a:spcPct val="0"/>
            </a:spcBef>
            <a:spcAft>
              <a:spcPct val="35000"/>
            </a:spcAft>
            <a:buNone/>
          </a:pPr>
          <a:endParaRPr lang="en-GB" sz="800" kern="1200" dirty="0">
            <a:latin typeface="Arial" panose="020B0604020202020204" pitchFamily="34" charset="0"/>
            <a:cs typeface="Arial" panose="020B0604020202020204" pitchFamily="34" charset="0"/>
          </a:endParaRPr>
        </a:p>
        <a:p>
          <a:pPr marL="0" lvl="0" indent="0" algn="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Care and support planning</a:t>
          </a:r>
        </a:p>
        <a:p>
          <a:pPr marL="0" lvl="0" indent="0" algn="r" defTabSz="711200">
            <a:lnSpc>
              <a:spcPct val="90000"/>
            </a:lnSpc>
            <a:spcBef>
              <a:spcPct val="0"/>
            </a:spcBef>
            <a:spcAft>
              <a:spcPct val="35000"/>
            </a:spcAft>
            <a:buNone/>
          </a:pPr>
          <a:endParaRPr lang="en-GB" sz="1000" kern="1200" dirty="0">
            <a:latin typeface="Arial" panose="020B0604020202020204" pitchFamily="34" charset="0"/>
            <a:cs typeface="Arial" panose="020B0604020202020204" pitchFamily="34" charset="0"/>
          </a:endParaRPr>
        </a:p>
        <a:p>
          <a:pPr marL="0" lvl="0" indent="0" algn="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Personal budgets and direct payments</a:t>
          </a:r>
        </a:p>
        <a:p>
          <a:pPr marL="0" lvl="0" indent="0" algn="r" defTabSz="355600">
            <a:lnSpc>
              <a:spcPct val="90000"/>
            </a:lnSpc>
            <a:spcBef>
              <a:spcPct val="0"/>
            </a:spcBef>
            <a:spcAft>
              <a:spcPct val="35000"/>
            </a:spcAft>
            <a:buNone/>
          </a:pPr>
          <a:endParaRPr lang="en-GB" sz="800" kern="1200" dirty="0">
            <a:latin typeface="Arial" panose="020B0604020202020204" pitchFamily="34" charset="0"/>
            <a:cs typeface="Arial" panose="020B0604020202020204" pitchFamily="34" charset="0"/>
          </a:endParaRPr>
        </a:p>
        <a:p>
          <a:pPr marL="0" lvl="0" indent="0" algn="r" defTabSz="3556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Review</a:t>
          </a:r>
          <a:endParaRPr lang="en-GB" sz="1400" kern="1200" dirty="0">
            <a:latin typeface="Arial" panose="020B0604020202020204" pitchFamily="34" charset="0"/>
            <a:cs typeface="Arial" panose="020B0604020202020204" pitchFamily="34" charset="0"/>
          </a:endParaRPr>
        </a:p>
      </dsp:txBody>
      <dsp:txXfrm>
        <a:off x="5199784" y="876673"/>
        <a:ext cx="1896277" cy="4112928"/>
      </dsp:txXfrm>
    </dsp:sp>
    <dsp:sp modelId="{DF25AF14-7D31-4594-88A7-0C7463908D43}">
      <dsp:nvSpPr>
        <dsp:cNvPr id="0" name=""/>
        <dsp:cNvSpPr/>
      </dsp:nvSpPr>
      <dsp:spPr>
        <a:xfrm>
          <a:off x="5087499" y="0"/>
          <a:ext cx="2007626" cy="87816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Key processes</a:t>
          </a:r>
        </a:p>
      </dsp:txBody>
      <dsp:txXfrm>
        <a:off x="5087499" y="0"/>
        <a:ext cx="2007626" cy="878169"/>
      </dsp:txXfrm>
    </dsp:sp>
    <dsp:sp modelId="{496BDB6D-A428-479E-BE1F-65846C14C391}">
      <dsp:nvSpPr>
        <dsp:cNvPr id="0" name=""/>
        <dsp:cNvSpPr/>
      </dsp:nvSpPr>
      <dsp:spPr>
        <a:xfrm>
          <a:off x="3115676" y="876673"/>
          <a:ext cx="2086156" cy="3819540"/>
        </a:xfrm>
        <a:prstGeom prst="wedgeRectCallout">
          <a:avLst>
            <a:gd name="adj1" fmla="val 62500"/>
            <a:gd name="adj2" fmla="val 20830"/>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0800" tIns="50800" rIns="50800" bIns="50800" numCol="1" spcCol="1270" anchor="t" anchorCtr="0">
          <a:noAutofit/>
        </a:bodyPr>
        <a:lstStyle/>
        <a:p>
          <a:pPr marL="0" lvl="0" indent="0" algn="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Prevention</a:t>
          </a:r>
          <a:endParaRPr lang="en-GB" sz="1400" kern="1200" dirty="0">
            <a:latin typeface="Arial" panose="020B0604020202020204" pitchFamily="34" charset="0"/>
            <a:cs typeface="Arial" panose="020B0604020202020204" pitchFamily="34" charset="0"/>
          </a:endParaRPr>
        </a:p>
        <a:p>
          <a:pPr marL="0" lvl="0" indent="0" algn="r" defTabSz="355600">
            <a:lnSpc>
              <a:spcPct val="90000"/>
            </a:lnSpc>
            <a:spcBef>
              <a:spcPct val="0"/>
            </a:spcBef>
            <a:spcAft>
              <a:spcPct val="35000"/>
            </a:spcAft>
            <a:buNone/>
          </a:pPr>
          <a:endParaRPr lang="en-GB" sz="800" kern="1200" dirty="0">
            <a:latin typeface="Arial" panose="020B0604020202020204" pitchFamily="34" charset="0"/>
            <a:cs typeface="Arial" panose="020B0604020202020204" pitchFamily="34" charset="0"/>
          </a:endParaRPr>
        </a:p>
        <a:p>
          <a:pPr marL="0" lvl="0" indent="0" algn="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Integration, partnerships and transitions</a:t>
          </a:r>
        </a:p>
        <a:p>
          <a:pPr marL="0" lvl="0" indent="0" algn="r" defTabSz="355600">
            <a:lnSpc>
              <a:spcPct val="90000"/>
            </a:lnSpc>
            <a:spcBef>
              <a:spcPct val="0"/>
            </a:spcBef>
            <a:spcAft>
              <a:spcPct val="35000"/>
            </a:spcAft>
            <a:buNone/>
          </a:pPr>
          <a:endParaRPr lang="en-GB" sz="800" kern="1200" dirty="0">
            <a:latin typeface="Arial" panose="020B0604020202020204" pitchFamily="34" charset="0"/>
            <a:cs typeface="Arial" panose="020B0604020202020204" pitchFamily="34" charset="0"/>
          </a:endParaRPr>
        </a:p>
        <a:p>
          <a:pPr marL="0" lvl="0" indent="0" algn="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Information,  advice and advocacy</a:t>
          </a:r>
        </a:p>
        <a:p>
          <a:pPr marL="0" lvl="0" indent="0" algn="r" defTabSz="355600">
            <a:lnSpc>
              <a:spcPct val="90000"/>
            </a:lnSpc>
            <a:spcBef>
              <a:spcPct val="0"/>
            </a:spcBef>
            <a:spcAft>
              <a:spcPct val="35000"/>
            </a:spcAft>
            <a:buNone/>
          </a:pPr>
          <a:endParaRPr lang="en-GB" sz="800" kern="1200" dirty="0">
            <a:latin typeface="Arial" panose="020B0604020202020204" pitchFamily="34" charset="0"/>
            <a:cs typeface="Arial" panose="020B0604020202020204" pitchFamily="34" charset="0"/>
          </a:endParaRPr>
        </a:p>
        <a:p>
          <a:pPr marL="0" lvl="0" indent="0" algn="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Diversity of provision and  market oversight</a:t>
          </a:r>
        </a:p>
        <a:p>
          <a:pPr marL="0" lvl="0" indent="0" algn="r" defTabSz="355600">
            <a:lnSpc>
              <a:spcPct val="90000"/>
            </a:lnSpc>
            <a:spcBef>
              <a:spcPct val="0"/>
            </a:spcBef>
            <a:spcAft>
              <a:spcPct val="35000"/>
            </a:spcAft>
            <a:buNone/>
          </a:pPr>
          <a:endParaRPr lang="en-GB" sz="800" kern="1200" dirty="0">
            <a:latin typeface="Arial" panose="020B0604020202020204" pitchFamily="34" charset="0"/>
            <a:cs typeface="Arial" panose="020B0604020202020204" pitchFamily="34" charset="0"/>
          </a:endParaRPr>
        </a:p>
        <a:p>
          <a:pPr marL="0" lvl="0" indent="0" algn="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Safeguarding</a:t>
          </a:r>
          <a:endParaRPr lang="en-GB" sz="1400" kern="1200" dirty="0">
            <a:latin typeface="Arial" panose="020B0604020202020204" pitchFamily="34" charset="0"/>
            <a:cs typeface="Arial" panose="020B0604020202020204" pitchFamily="34" charset="0"/>
          </a:endParaRPr>
        </a:p>
      </dsp:txBody>
      <dsp:txXfrm>
        <a:off x="3380436" y="876673"/>
        <a:ext cx="1821396" cy="3819540"/>
      </dsp:txXfrm>
    </dsp:sp>
    <dsp:sp modelId="{50A1614A-5672-4ACD-AAC8-6F91145D6758}">
      <dsp:nvSpPr>
        <dsp:cNvPr id="0" name=""/>
        <dsp:cNvSpPr/>
      </dsp:nvSpPr>
      <dsp:spPr>
        <a:xfrm>
          <a:off x="3115676" y="142203"/>
          <a:ext cx="2086156" cy="73446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General responsibilities and key duties</a:t>
          </a:r>
        </a:p>
      </dsp:txBody>
      <dsp:txXfrm>
        <a:off x="3115676" y="142203"/>
        <a:ext cx="2086156" cy="734469"/>
      </dsp:txXfrm>
    </dsp:sp>
    <dsp:sp modelId="{90C8F417-B6EC-4B7F-9034-2A443103DEA1}">
      <dsp:nvSpPr>
        <dsp:cNvPr id="0" name=""/>
        <dsp:cNvSpPr/>
      </dsp:nvSpPr>
      <dsp:spPr>
        <a:xfrm>
          <a:off x="1529530" y="876673"/>
          <a:ext cx="1556866" cy="3525652"/>
        </a:xfrm>
        <a:prstGeom prst="wedgeRectCallout">
          <a:avLst>
            <a:gd name="adj1" fmla="val 62500"/>
            <a:gd name="adj2" fmla="val 20830"/>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0800" tIns="50800" rIns="50800" bIns="50800" numCol="1" spcCol="1270" anchor="t" anchorCtr="0">
          <a:noAutofit/>
        </a:bodyPr>
        <a:lstStyle/>
        <a:p>
          <a:pPr marL="0" lvl="0" indent="0" algn="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Wellbeing</a:t>
          </a:r>
          <a:endParaRPr lang="en-GB" sz="1400" kern="1200" dirty="0">
            <a:latin typeface="Arial" panose="020B0604020202020204" pitchFamily="34" charset="0"/>
            <a:cs typeface="Arial" panose="020B0604020202020204" pitchFamily="34" charset="0"/>
          </a:endParaRPr>
        </a:p>
      </dsp:txBody>
      <dsp:txXfrm>
        <a:off x="1727116" y="876673"/>
        <a:ext cx="1359280" cy="3525652"/>
      </dsp:txXfrm>
    </dsp:sp>
    <dsp:sp modelId="{F5377BDC-CBE0-43D9-B1F4-280343113E6E}">
      <dsp:nvSpPr>
        <dsp:cNvPr id="0" name=""/>
        <dsp:cNvSpPr/>
      </dsp:nvSpPr>
      <dsp:spPr>
        <a:xfrm>
          <a:off x="1500250" y="288897"/>
          <a:ext cx="1615425" cy="58777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Underpinning principle</a:t>
          </a:r>
        </a:p>
      </dsp:txBody>
      <dsp:txXfrm>
        <a:off x="1500250" y="288897"/>
        <a:ext cx="1615425" cy="587775"/>
      </dsp:txXfrm>
    </dsp:sp>
  </dsp:spTree>
</dsp:drawing>
</file>

<file path=ppt/diagrams/layout1.xml><?xml version="1.0" encoding="utf-8"?>
<dgm:layoutDef xmlns:dgm="http://schemas.openxmlformats.org/drawingml/2006/diagram" xmlns:a="http://schemas.openxmlformats.org/drawingml/2006/main" uniqueId="urn:microsoft.com/office/officeart/2011/layout/InterconnectedBlockProcess">
  <dgm:title val="Interconnected Block Process"/>
  <dgm:desc val="Use to show sequential steps in a process. Works best with small amounts of Level 1 text and medium amounts of Level 2 text."/>
  <dgm:catLst>
    <dgm:cat type="process" pri="5500"/>
    <dgm:cat type="officeonline" pri="3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 modelId="40">
          <dgm:prSet phldr="1"/>
        </dgm:pt>
        <dgm:pt modelId="4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 modelId="70" srcId="0" destId="40" srcOrd="2" destOrd="0"/>
        <dgm:cxn modelId="42" srcId="40" destId="41" srcOrd="0" destOrd="0"/>
      </dgm:cxnLst>
      <dgm:bg/>
      <dgm:whole/>
    </dgm:dataModel>
  </dgm:clrData>
  <dgm:layoutNode name="Name0">
    <dgm:varLst>
      <dgm:chMax val="7"/>
      <dgm:chPref val="5"/>
      <dgm:dir/>
      <dgm:animOne val="branch"/>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45"/>
            </dgm:alg>
            <dgm:constrLst>
              <dgm:constr type="primFontSz" for="des" forName="Child1" val="65"/>
              <dgm:constr type="primFontSz" for="des" forName="Parent1" val="65"/>
              <dgm:constr type="primFontSz" for="des" forName="Child1" refType="primFontSz" refFor="des" refForName="Parent1" op="lte"/>
              <dgm:constr type="l" for="ch" forName="ChildAccent1" refType="w" fact="0"/>
              <dgm:constr type="t" for="ch" forName="ChildAccent1" refType="h" fact="0.1429"/>
              <dgm:constr type="w" for="ch" forName="ChildAccent1" refType="w"/>
              <dgm:constr type="h" for="ch" forName="ChildAccent1" refType="h" fact="0.8571"/>
              <dgm:constr type="l" for="ch" forName="Child1" refType="w" fact="0.127"/>
              <dgm:constr type="t" for="ch" forName="Child1" refType="h" fact="0.1429"/>
              <dgm:constr type="w" for="ch" forName="Child1" refType="w" fact="0.873"/>
              <dgm:constr type="h" for="ch" forName="Child1" refType="h" fact="0.8571"/>
              <dgm:constr type="l" for="ch" forName="Parent1" refType="w" fact="0"/>
              <dgm:constr type="t" for="ch" forName="Parent1" refType="h" fact="0"/>
              <dgm:constr type="w" for="ch" forName="Parent1" refType="w"/>
              <dgm:constr type="h" for="ch" forName="Parent1" refType="h" fact="0.1429"/>
            </dgm:constrLst>
          </dgm:if>
          <dgm:if name="Name5" axis="ch" ptType="node" func="cnt" op="equ" val="2">
            <dgm:alg type="composite">
              <dgm:param type="ar" val="0.8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ChildAccent1" refType="w" fact="0"/>
              <dgm:constr type="t" for="ch" forName="ChildAccent1" refType="h" fact="0.1613"/>
              <dgm:constr type="w" for="ch" forName="ChildAccent1" refType="w" fact="0.5"/>
              <dgm:constr type="h" for="ch" forName="ChildAccent1" refType="h" fact="0.7742"/>
              <dgm:constr type="l" for="ch" forName="Child1" refType="w" fact="0.0635"/>
              <dgm:constr type="t" for="ch" forName="Child1" refType="h" fact="0.1613"/>
              <dgm:constr type="w" for="ch" forName="Child1" refType="w" fact="0.4365"/>
              <dgm:constr type="h" for="ch" forName="Child1" refType="h" fact="0.7742"/>
              <dgm:constr type="l" for="ch" forName="Parent1" refType="w" fact="0"/>
              <dgm:constr type="t" for="ch" forName="Parent1" refType="h" fact="0.0323"/>
              <dgm:constr type="w" for="ch" forName="Parent1" refType="w" fact="0.5"/>
              <dgm:constr type="h" for="ch" forName="Parent1" refType="h" fact="0.129"/>
              <dgm:constr type="l" for="ch" forName="ChildAccent2" refType="w" fact="0.5"/>
              <dgm:constr type="t" for="ch" forName="ChildAccent2" refType="h" fact="0.1613"/>
              <dgm:constr type="w" for="ch" forName="ChildAccent2" refType="w" fact="0.5"/>
              <dgm:constr type="h" for="ch" forName="ChildAccent2" refType="h" fact="0.8387"/>
              <dgm:constr type="l" for="ch" forName="Child2" refType="w" fact="0.5635"/>
              <dgm:constr type="t" for="ch" forName="Child2" refType="h" fact="0.1613"/>
              <dgm:constr type="w" for="ch" forName="Child2" refType="w" fact="0.4365"/>
              <dgm:constr type="h" for="ch" forName="Child2" refType="h" fact="0.8387"/>
              <dgm:constr type="l" for="ch" forName="Parent2" refType="w" fact="0.5"/>
              <dgm:constr type="t" for="ch" forName="Parent2" refType="h" fact="0"/>
              <dgm:constr type="w" for="ch" forName="Parent2" refType="w" fact="0.5"/>
              <dgm:constr type="h" for="ch" forName="Parent2" refType="h" fact="0.1613"/>
            </dgm:constrLst>
          </dgm:if>
          <dgm:if name="Name6" axis="ch" ptType="node" func="cnt" op="equ" val="3">
            <dgm:alg type="composite">
              <dgm:param type="ar" val="1.1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ChildAccent1" refType="w" fact="0"/>
              <dgm:constr type="t" for="ch" forName="ChildAccent1" refType="h" fact="0.1757"/>
              <dgm:constr type="w" for="ch" forName="ChildAccent1" refType="w" fact="0.3333"/>
              <dgm:constr type="h" for="ch" forName="ChildAccent1" refType="h" fact="0.7066"/>
              <dgm:constr type="l" for="ch" forName="Child1" refType="w" fact="0.0423"/>
              <dgm:constr type="t" for="ch" forName="Child1" refType="h" fact="0.1757"/>
              <dgm:constr type="w" for="ch" forName="Child1" refType="w" fact="0.291"/>
              <dgm:constr type="h" for="ch" forName="Child1" refType="h" fact="0.7066"/>
              <dgm:constr type="l" for="ch" forName="Parent1" refType="w" fact="0"/>
              <dgm:constr type="t" for="ch" forName="Parent1" refType="h" fact="0.0579"/>
              <dgm:constr type="w" for="ch" forName="Parent1" refType="w" fact="0.3333"/>
              <dgm:constr type="h" for="ch" forName="Parent1" refType="h" fact="0.1178"/>
              <dgm:constr type="l" for="ch" forName="ChildAccent2" refType="w" fact="0.3333"/>
              <dgm:constr type="t" for="ch" forName="ChildAccent2" refType="h" fact="0.1757"/>
              <dgm:constr type="w" for="ch" forName="ChildAccent2" refType="w" fact="0.3333"/>
              <dgm:constr type="h" for="ch" forName="ChildAccent2" refType="h" fact="0.7655"/>
              <dgm:constr type="l" for="ch" forName="Child2" refType="w" fact="0.3756"/>
              <dgm:constr type="t" for="ch" forName="Child2" refType="h" fact="0.1757"/>
              <dgm:constr type="w" for="ch" forName="Child2" refType="w" fact="0.291"/>
              <dgm:constr type="h" for="ch" forName="Child2" refType="h" fact="0.7655"/>
              <dgm:constr type="l" for="ch" forName="Parent2" refType="w" fact="0.3333"/>
              <dgm:constr type="t" for="ch" forName="Parent2" refType="h" fact="0.0285"/>
              <dgm:constr type="w" for="ch" forName="Parent2" refType="w" fact="0.3333"/>
              <dgm:constr type="h" for="ch" forName="Parent2" refType="h" fact="0.1472"/>
              <dgm:constr type="l" for="ch" forName="ChildAccent3" refType="w" fact="0.6667"/>
              <dgm:constr type="t" for="ch" forName="ChildAccent3" refType="h" fact="0.1757"/>
              <dgm:constr type="w" for="ch" forName="ChildAccent3" refType="w" fact="0.3333"/>
              <dgm:constr type="h" for="ch" forName="ChildAccent3" refType="h" fact="0.8243"/>
              <dgm:constr type="l" for="ch" forName="Child3" refType="w" fact="0.709"/>
              <dgm:constr type="t" for="ch" forName="Child3" refType="h" fact="0.1757"/>
              <dgm:constr type="w" for="ch" forName="Child3" refType="w" fact="0.291"/>
              <dgm:constr type="h" for="ch" forName="Child3" refType="h" fact="0.8243"/>
              <dgm:constr type="l" for="ch" forName="Parent3" refType="w" fact="0.6667"/>
              <dgm:constr type="t" for="ch" forName="Parent3" refType="h" fact="0"/>
              <dgm:constr type="w" for="ch" forName="Parent3" refType="w" fact="0.3333"/>
              <dgm:constr type="h" for="ch" forName="Parent3" refType="h" fact="0.176"/>
            </dgm:constrLst>
          </dgm:if>
          <dgm:if name="Name7" axis="ch" ptType="node" func="cnt" op="equ" val="4">
            <dgm:alg type="composite">
              <dgm:param type="ar" val="1.362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ChildAccent1" refType="w" fact="0"/>
              <dgm:constr type="t" for="ch" forName="ChildAccent1" refType="h" fact="0.1892"/>
              <dgm:constr type="w" for="ch" forName="ChildAccent1" refType="w" fact="0.25"/>
              <dgm:constr type="h" for="ch" forName="ChildAccent1" refType="h" fact="0.6486"/>
              <dgm:constr type="l" for="ch" forName="Child1" refType="w" fact="0.0317"/>
              <dgm:constr type="t" for="ch" forName="Child1" refType="h" fact="0.1892"/>
              <dgm:constr type="w" for="ch" forName="Child1" refType="w" fact="0.2183"/>
              <dgm:constr type="h" for="ch" forName="Child1" refType="h" fact="0.6486"/>
              <dgm:constr type="l" for="ch" forName="Parent1" refType="w" fact="0"/>
              <dgm:constr type="t" for="ch" forName="Parent1" refType="h" fact="0.0811"/>
              <dgm:constr type="w" for="ch" forName="Parent1" refType="w" fact="0.25"/>
              <dgm:constr type="h" for="ch" forName="Parent1" refType="h" fact="0.1081"/>
              <dgm:constr type="l" for="ch" forName="ChildAccent2" refType="w" fact="0.25"/>
              <dgm:constr type="t" for="ch" forName="ChildAccent2" refType="h" fact="0.1892"/>
              <dgm:constr type="w" for="ch" forName="ChildAccent2" refType="w" fact="0.25"/>
              <dgm:constr type="h" for="ch" forName="ChildAccent2" refType="h" fact="0.7027"/>
              <dgm:constr type="l" for="ch" forName="Child2" refType="w" fact="0.2817"/>
              <dgm:constr type="t" for="ch" forName="Child2" refType="h" fact="0.1892"/>
              <dgm:constr type="w" for="ch" forName="Child2" refType="w" fact="0.2183"/>
              <dgm:constr type="h" for="ch" forName="Child2" refType="h" fact="0.7027"/>
              <dgm:constr type="l" for="ch" forName="Parent2" refType="w" fact="0.25"/>
              <dgm:constr type="t" for="ch" forName="Parent2" refType="h" fact="0.0541"/>
              <dgm:constr type="w" for="ch" forName="Parent2" refType="w" fact="0.25"/>
              <dgm:constr type="h" for="ch" forName="Parent2" refType="h" fact="0.1351"/>
              <dgm:constr type="l" for="ch" forName="ChildAccent3" refType="w" fact="0.5"/>
              <dgm:constr type="t" for="ch" forName="ChildAccent3" refType="h" fact="0.1892"/>
              <dgm:constr type="w" for="ch" forName="ChildAccent3" refType="w" fact="0.25"/>
              <dgm:constr type="h" for="ch" forName="ChildAccent3" refType="h" fact="0.7568"/>
              <dgm:constr type="l" for="ch" forName="Child3" refType="w" fact="0.5317"/>
              <dgm:constr type="t" for="ch" forName="Child3" refType="h" fact="0.1892"/>
              <dgm:constr type="w" for="ch" forName="Child3" refType="w" fact="0.2183"/>
              <dgm:constr type="h" for="ch" forName="Child3" refType="h" fact="0.7568"/>
              <dgm:constr type="l" for="ch" forName="Parent3" refType="w" fact="0.5"/>
              <dgm:constr type="t" for="ch" forName="Parent3" refType="h" fact="0.0275"/>
              <dgm:constr type="w" for="ch" forName="Parent3" refType="w" fact="0.25"/>
              <dgm:constr type="h" for="ch" forName="Parent3" refType="h" fact="0.1622"/>
              <dgm:constr type="l" for="ch" forName="ChildAccent4" refType="w" fact="0.75"/>
              <dgm:constr type="t" for="ch" forName="ChildAccent4" refType="h" fact="0.1892"/>
              <dgm:constr type="w" for="ch" forName="ChildAccent4" refType="w" fact="0.25"/>
              <dgm:constr type="h" for="ch" forName="ChildAccent4" refType="h" fact="0.8108"/>
              <dgm:constr type="l" for="ch" forName="Child4" refType="w" fact="0.7817"/>
              <dgm:constr type="t" for="ch" forName="Child4" refType="h" fact="0.1892"/>
              <dgm:constr type="w" for="ch" forName="Child4" refType="w" fact="0.2183"/>
              <dgm:constr type="h" for="ch" forName="Child4" refType="h" fact="0.8108"/>
              <dgm:constr type="l" for="ch" forName="Parent4" refType="w" fact="0.75"/>
              <dgm:constr type="t" for="ch" forName="Parent4" refType="h" fact="0"/>
              <dgm:constr type="w" for="ch" forName="Parent4" refType="w" fact="0.25"/>
              <dgm:constr type="h" for="ch" forName="Parent4" refType="h" fact="0.1892"/>
            </dgm:constrLst>
          </dgm:if>
          <dgm:if name="Name8" axis="ch" ptType="node" func="cnt" op="equ" val="5">
            <dgm:alg type="composite">
              <dgm:param type="ar" val="1.574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ChildAccent1" refType="w" fact="0"/>
              <dgm:constr type="t" for="ch" forName="ChildAccent1" refType="h" fact="0.2"/>
              <dgm:constr type="w" for="ch" forName="ChildAccent1" refType="w" fact="0.2001"/>
              <dgm:constr type="h" for="ch" forName="ChildAccent1" refType="h" fact="0.6"/>
              <dgm:constr type="l" for="ch" forName="Child1" refType="w" fact="0.0254"/>
              <dgm:constr type="t" for="ch" forName="Child1" refType="h" fact="0.2"/>
              <dgm:constr type="w" for="ch" forName="Child1" refType="w" fact="0.1747"/>
              <dgm:constr type="h" for="ch" forName="Child1" refType="h" fact="0.6"/>
              <dgm:constr type="l" for="ch" forName="Parent1" refType="w" fact="0"/>
              <dgm:constr type="t" for="ch" forName="Parent1" refType="h" fact="0.1"/>
              <dgm:constr type="w" for="ch" forName="Parent1" refType="w" fact="0.2001"/>
              <dgm:constr type="h" for="ch" forName="Parent1" refType="h" fact="0.1"/>
              <dgm:constr type="l" for="ch" forName="ChildAccent2" refType="w" fact="0.2001"/>
              <dgm:constr type="t" for="ch" forName="ChildAccent2" refType="h" fact="0.2"/>
              <dgm:constr type="w" for="ch" forName="ChildAccent2" refType="w" fact="0.2001"/>
              <dgm:constr type="h" for="ch" forName="ChildAccent2" refType="h" fact="0.65"/>
              <dgm:constr type="l" for="ch" forName="Child2" refType="w" fact="0.2255"/>
              <dgm:constr type="t" for="ch" forName="Child2" refType="h" fact="0.2"/>
              <dgm:constr type="w" for="ch" forName="Child2" refType="w" fact="0.1747"/>
              <dgm:constr type="h" for="ch" forName="Child2" refType="h" fact="0.65"/>
              <dgm:constr type="l" for="ch" forName="Parent2" refType="w" fact="0.2001"/>
              <dgm:constr type="t" for="ch" forName="Parent2" refType="h" fact="0.075"/>
              <dgm:constr type="w" for="ch" forName="Parent2" refType="w" fact="0.2001"/>
              <dgm:constr type="h" for="ch" forName="Parent2" refType="h" fact="0.125"/>
              <dgm:constr type="l" for="ch" forName="ChildAccent3" refType="w" fact="0.4002"/>
              <dgm:constr type="t" for="ch" forName="ChildAccent3" refType="h" fact="0.2"/>
              <dgm:constr type="w" for="ch" forName="ChildAccent3" refType="w" fact="0.2001"/>
              <dgm:constr type="h" for="ch" forName="ChildAccent3" refType="h" fact="0.7"/>
              <dgm:constr type="l" for="ch" forName="Child3" refType="w" fact="0.4256"/>
              <dgm:constr type="t" for="ch" forName="Child3" refType="h" fact="0.2"/>
              <dgm:constr type="w" for="ch" forName="Child3" refType="w" fact="0.1747"/>
              <dgm:constr type="h" for="ch" forName="Child3" refType="h" fact="0.7"/>
              <dgm:constr type="l" for="ch" forName="Parent3" refType="w" fact="0.4002"/>
              <dgm:constr type="t" for="ch" forName="Parent3" refType="h" fact="0.0508"/>
              <dgm:constr type="w" for="ch" forName="Parent3" refType="w" fact="0.2001"/>
              <dgm:constr type="h" for="ch" forName="Parent3" refType="h" fact="0.15"/>
              <dgm:constr type="l" for="ch" forName="ChildAccent4" refType="w" fact="0.6003"/>
              <dgm:constr type="t" for="ch" forName="ChildAccent4" refType="h" fact="0.2"/>
              <dgm:constr type="w" for="ch" forName="ChildAccent4" refType="w" fact="0.2001"/>
              <dgm:constr type="h" for="ch" forName="ChildAccent4" refType="h" fact="0.75"/>
              <dgm:constr type="l" for="ch" forName="Child4" refType="w" fact="0.6257"/>
              <dgm:constr type="t" for="ch" forName="Child4" refType="h" fact="0.2"/>
              <dgm:constr type="w" for="ch" forName="Child4" refType="w" fact="0.1747"/>
              <dgm:constr type="h" for="ch" forName="Child4" refType="h" fact="0.75"/>
              <dgm:constr type="l" for="ch" forName="Parent4" refType="w" fact="0.6003"/>
              <dgm:constr type="t" for="ch" forName="Parent4" refType="h" fact="0.025"/>
              <dgm:constr type="w" for="ch" forName="Parent4" refType="w" fact="0.2001"/>
              <dgm:constr type="h" for="ch" forName="Parent4" refType="h" fact="0.175"/>
              <dgm:constr type="l" for="ch" forName="ChildAccent5" refType="w" fact="0.7999"/>
              <dgm:constr type="t" for="ch" forName="ChildAccent5" refType="h" fact="0.2"/>
              <dgm:constr type="w" for="ch" forName="ChildAccent5" refType="w" fact="0.2001"/>
              <dgm:constr type="h" for="ch" forName="ChildAccent5" refType="h" fact="0.8"/>
              <dgm:constr type="l" for="ch" forName="Child5" refType="w" fact="0.8253"/>
              <dgm:constr type="t" for="ch" forName="Child5" refType="h" fact="0.2"/>
              <dgm:constr type="w" for="ch" forName="Child5" refType="w" fact="0.1747"/>
              <dgm:constr type="h" for="ch" forName="Child5" refType="h" fact="0.8"/>
              <dgm:constr type="l" for="ch" forName="Parent5" refType="w" fact="0.7999"/>
              <dgm:constr type="t" for="ch" forName="Parent5" refType="h" fact="0"/>
              <dgm:constr type="w" for="ch" forName="Parent5" refType="w" fact="0.2001"/>
              <dgm:constr type="h" for="ch" forName="Parent5" refType="h" fact="0.2"/>
            </dgm:constrLst>
          </dgm:if>
          <dgm:if name="Name9" axis="ch" ptType="node" func="cnt" op="equ" val="6">
            <dgm:alg type="composite">
              <dgm:param type="ar" val="1.756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ChildAccent1" refType="w" fact="0"/>
              <dgm:constr type="t" for="ch" forName="ChildAccent1" refType="h" fact="0.2087"/>
              <dgm:constr type="w" for="ch" forName="ChildAccent1" refType="w" fact="0.167"/>
              <dgm:constr type="h" for="ch" forName="ChildAccent1" refType="h" fact="0.5586"/>
              <dgm:constr type="l" for="ch" forName="Child1" refType="w" fact="0.0212"/>
              <dgm:constr type="t" for="ch" forName="Child1" refType="h" fact="0.2087"/>
              <dgm:constr type="w" for="ch" forName="Child1" refType="w" fact="0.1458"/>
              <dgm:constr type="h" for="ch" forName="Child1" refType="h" fact="0.5586"/>
              <dgm:constr type="l" for="ch" forName="Parent1" refType="w" fact="0"/>
              <dgm:constr type="t" for="ch" forName="Parent1" refType="h" fact="0.1156"/>
              <dgm:constr type="w" for="ch" forName="Parent1" refType="w" fact="0.167"/>
              <dgm:constr type="h" for="ch" forName="Parent1" refType="h" fact="0.0931"/>
              <dgm:constr type="l" for="ch" forName="ChildAccent2" refType="w" fact="0.167"/>
              <dgm:constr type="t" for="ch" forName="ChildAccent2" refType="h" fact="0.2087"/>
              <dgm:constr type="w" for="ch" forName="ChildAccent2" refType="w" fact="0.167"/>
              <dgm:constr type="h" for="ch" forName="ChildAccent2" refType="h" fact="0.6051"/>
              <dgm:constr type="l" for="ch" forName="Child2" refType="w" fact="0.1888"/>
              <dgm:constr type="t" for="ch" forName="Child2" refType="h" fact="0.2087"/>
              <dgm:constr type="w" for="ch" forName="Child2" refType="w" fact="0.1458"/>
              <dgm:constr type="h" for="ch" forName="Child2" refType="h" fact="0.6051"/>
              <dgm:constr type="l" for="ch" forName="Parent2" refType="w" fact="0.167"/>
              <dgm:constr type="t" for="ch" forName="Parent2" refType="h" fact="0.0923"/>
              <dgm:constr type="w" for="ch" forName="Parent2" refType="w" fact="0.167"/>
              <dgm:constr type="h" for="ch" forName="Parent2" refType="h" fact="0.1164"/>
              <dgm:constr type="l" for="ch" forName="ChildAccent3" refType="w" fact="0.3339"/>
              <dgm:constr type="t" for="ch" forName="ChildAccent3" refType="h" fact="0.2087"/>
              <dgm:constr type="w" for="ch" forName="ChildAccent3" refType="w" fact="0.167"/>
              <dgm:constr type="h" for="ch" forName="ChildAccent3" refType="h" fact="0.6517"/>
              <dgm:constr type="l" for="ch" forName="Child3" refType="w" fact="0.3551"/>
              <dgm:constr type="t" for="ch" forName="Child3" refType="h" fact="0.2087"/>
              <dgm:constr type="w" for="ch" forName="Child3" refType="w" fact="0.1458"/>
              <dgm:constr type="h" for="ch" forName="Child3" refType="h" fact="0.6517"/>
              <dgm:constr type="l" for="ch" forName="Parent3" refType="w" fact="0.3339"/>
              <dgm:constr type="t" for="ch" forName="Parent3" refType="h" fact="0.0698"/>
              <dgm:constr type="w" for="ch" forName="Parent3" refType="w" fact="0.167"/>
              <dgm:constr type="h" for="ch" forName="Parent3" refType="h" fact="0.1396"/>
              <dgm:constr type="l" for="ch" forName="ChildAccent4" refType="w" fact="0.5009"/>
              <dgm:constr type="t" for="ch" forName="ChildAccent4" refType="h" fact="0.2087"/>
              <dgm:constr type="w" for="ch" forName="ChildAccent4" refType="w" fact="0.167"/>
              <dgm:constr type="h" for="ch" forName="ChildAccent4" refType="h" fact="0.6982"/>
              <dgm:constr type="l" for="ch" forName="Child4" refType="w" fact="0.5221"/>
              <dgm:constr type="t" for="ch" forName="Child4" refType="h" fact="0.2087"/>
              <dgm:constr type="w" for="ch" forName="Child4" refType="w" fact="0.1458"/>
              <dgm:constr type="h" for="ch" forName="Child4" refType="h" fact="0.6982"/>
              <dgm:constr type="l" for="ch" forName="Parent4" refType="w" fact="0.501"/>
              <dgm:constr type="t" for="ch" forName="Parent4" refType="h" fact="0.0458"/>
              <dgm:constr type="w" for="ch" forName="Parent4" refType="w" fact="0.167"/>
              <dgm:constr type="h" for="ch" forName="Parent4" refType="h" fact="0.1629"/>
              <dgm:constr type="l" for="ch" forName="ChildAccent5" refType="w" fact="0.6674"/>
              <dgm:constr type="t" for="ch" forName="ChildAccent5" refType="h" fact="0.2087"/>
              <dgm:constr type="w" for="ch" forName="ChildAccent5" refType="w" fact="0.167"/>
              <dgm:constr type="h" for="ch" forName="ChildAccent5" refType="h" fact="0.7448"/>
              <dgm:constr type="l" for="ch" forName="Child5" refType="w" fact="0.6886"/>
              <dgm:constr type="t" for="ch" forName="Child5" refType="h" fact="0.2087"/>
              <dgm:constr type="w" for="ch" forName="Child5" refType="w" fact="0.1458"/>
              <dgm:constr type="h" for="ch" forName="Child5" refType="h" fact="0.7448"/>
              <dgm:constr type="l" for="ch" forName="Parent5" refType="w" fact="0.668"/>
              <dgm:constr type="t" for="ch" forName="Parent5" refType="h" fact="0.0225"/>
              <dgm:constr type="w" for="ch" forName="Parent5" refType="w" fact="0.167"/>
              <dgm:constr type="h" for="ch" forName="Parent5" refType="h" fact="0.1862"/>
              <dgm:constr type="l" for="ch" forName="ChildAccent6" refType="w" fact="0.833"/>
              <dgm:constr type="t" for="ch" forName="ChildAccent6" refType="h" fact="0.2087"/>
              <dgm:constr type="w" for="ch" forName="ChildAccent6" refType="w" fact="0.167"/>
              <dgm:constr type="h" for="ch" forName="ChildAccent6" refType="h" fact="0.7913"/>
              <dgm:constr type="l" for="ch" forName="Child6" refType="w" fact="0.8542"/>
              <dgm:constr type="t" for="ch" forName="Child6" refType="h" fact="0.2087"/>
              <dgm:constr type="w" for="ch" forName="Child6" refType="w" fact="0.1458"/>
              <dgm:constr type="h" for="ch" forName="Child6" refType="h" fact="0.7913"/>
              <dgm:constr type="l" for="ch" forName="Parent6" refType="w" fact="0.835"/>
              <dgm:constr type="t" for="ch" forName="Parent6" refType="h" fact="0"/>
              <dgm:constr type="w" for="ch" forName="Parent6" refType="w" fact="0.165"/>
              <dgm:constr type="h" for="ch" forName="Parent6" refType="h" fact="0.2095"/>
            </dgm:constrLst>
          </dgm:if>
          <dgm:else name="Name10">
            <dgm:alg type="composite">
              <dgm:param type="ar" val="1.91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ChildAccent1" refType="w" fact="0"/>
              <dgm:constr type="t" for="ch" forName="ChildAccent1" refType="h" fact="0.2168"/>
              <dgm:constr type="w" for="ch" forName="ChildAccent1" refType="w" fact="0.1432"/>
              <dgm:constr type="h" for="ch" forName="ChildAccent1" refType="h" fact="0.5221"/>
              <dgm:constr type="l" for="ch" forName="Child1" refType="w" fact="0.0182"/>
              <dgm:constr type="t" for="ch" forName="Child1" refType="h" fact="0.2168"/>
              <dgm:constr type="w" for="ch" forName="Child1" refType="w" fact="0.125"/>
              <dgm:constr type="h" for="ch" forName="Child1" refType="h" fact="0.5221"/>
              <dgm:constr type="l" for="ch" forName="Parent1" refType="w" fact="0"/>
              <dgm:constr type="t" for="ch" forName="Parent1" refType="h" fact="0.1298"/>
              <dgm:constr type="w" for="ch" forName="Parent1" refType="w" fact="0.1432"/>
              <dgm:constr type="h" for="ch" forName="Parent1" refType="h" fact="0.087"/>
              <dgm:constr type="l" for="ch" forName="ChildAccent2" refType="w" fact="0.1432"/>
              <dgm:constr type="t" for="ch" forName="ChildAccent2" refType="h" fact="0.2168"/>
              <dgm:constr type="w" for="ch" forName="ChildAccent2" refType="w" fact="0.1432"/>
              <dgm:constr type="h" for="ch" forName="ChildAccent2" refType="h" fact="0.5656"/>
              <dgm:constr type="l" for="ch" forName="Child2" refType="w" fact="0.1614"/>
              <dgm:constr type="t" for="ch" forName="Child2" refType="h" fact="0.2168"/>
              <dgm:constr type="w" for="ch" forName="Child2" refType="w" fact="0.125"/>
              <dgm:constr type="h" for="ch" forName="Child2" refType="h" fact="0.5656"/>
              <dgm:constr type="l" for="ch" forName="Parent2" refType="w" fact="0.1432"/>
              <dgm:constr type="t" for="ch" forName="Parent2" refType="h" fact="0.108"/>
              <dgm:constr type="w" for="ch" forName="Parent2" refType="w" fact="0.1432"/>
              <dgm:constr type="h" for="ch" forName="Parent2" refType="h" fact="0.1088"/>
              <dgm:constr type="l" for="ch" forName="ChildAccent3" refType="w" fact="0.2865"/>
              <dgm:constr type="t" for="ch" forName="ChildAccent3" refType="h" fact="0.2168"/>
              <dgm:constr type="w" for="ch" forName="ChildAccent3" refType="w" fact="0.1432"/>
              <dgm:constr type="h" for="ch" forName="ChildAccent3" refType="h" fact="0.6091"/>
              <dgm:constr type="l" for="ch" forName="Child3" refType="w" fact="0.3047"/>
              <dgm:constr type="t" for="ch" forName="Child3" refType="h" fact="0.2168"/>
              <dgm:constr type="w" for="ch" forName="Child3" refType="w" fact="0.125"/>
              <dgm:constr type="h" for="ch" forName="Child3" refType="h" fact="0.6091"/>
              <dgm:constr type="l" for="ch" forName="Parent3" refType="w" fact="0.2865"/>
              <dgm:constr type="t" for="ch" forName="Parent3" refType="h" fact="0.087"/>
              <dgm:constr type="w" for="ch" forName="Parent3" refType="w" fact="0.1432"/>
              <dgm:constr type="h" for="ch" forName="Parent3" refType="h" fact="0.1305"/>
              <dgm:constr type="l" for="ch" forName="ChildAccent4" refType="w" fact="0.4297"/>
              <dgm:constr type="t" for="ch" forName="ChildAccent4" refType="h" fact="0.2168"/>
              <dgm:constr type="w" for="ch" forName="ChildAccent4" refType="w" fact="0.1432"/>
              <dgm:constr type="h" for="ch" forName="ChildAccent4" refType="h" fact="0.6526"/>
              <dgm:constr type="l" for="ch" forName="Child4" refType="w" fact="0.4479"/>
              <dgm:constr type="t" for="ch" forName="Child4" refType="h" fact="0.2168"/>
              <dgm:constr type="w" for="ch" forName="Child4" refType="w" fact="0.125"/>
              <dgm:constr type="h" for="ch" forName="Child4" refType="h" fact="0.6526"/>
              <dgm:constr type="l" for="ch" forName="Parent4" refType="w" fact="0.4297"/>
              <dgm:constr type="t" for="ch" forName="Parent4" refType="h" fact="0.0645"/>
              <dgm:constr type="w" for="ch" forName="Parent4" refType="w" fact="0.1432"/>
              <dgm:constr type="h" for="ch" forName="Parent4" refType="h" fact="0.1523"/>
              <dgm:constr type="l" for="ch" forName="ChildAccent5" refType="w" fact="0.5726"/>
              <dgm:constr type="t" for="ch" forName="ChildAccent5" refType="h" fact="0.2168"/>
              <dgm:constr type="w" for="ch" forName="ChildAccent5" refType="w" fact="0.1432"/>
              <dgm:constr type="h" for="ch" forName="ChildAccent5" refType="h" fact="0.6962"/>
              <dgm:constr type="l" for="ch" forName="Child5" refType="w" fact="0.5908"/>
              <dgm:constr type="t" for="ch" forName="Child5" refType="h" fact="0.2168"/>
              <dgm:constr type="w" for="ch" forName="Child5" refType="w" fact="0.125"/>
              <dgm:constr type="h" for="ch" forName="Child5" refType="h" fact="0.6962"/>
              <dgm:constr type="l" for="ch" forName="Parent5" refType="w" fact="0.5726"/>
              <dgm:constr type="t" for="ch" forName="Parent5" refType="h" fact="0.0428"/>
              <dgm:constr type="w" for="ch" forName="Parent5" refType="w" fact="0.1432"/>
              <dgm:constr type="h" for="ch" forName="Parent5" refType="h" fact="0.174"/>
              <dgm:constr type="l" for="ch" forName="ChildAccent6" refType="w" fact="0.7147"/>
              <dgm:constr type="t" for="ch" forName="ChildAccent6" refType="h" fact="0.2168"/>
              <dgm:constr type="w" for="ch" forName="ChildAccent6" refType="w" fact="0.1432"/>
              <dgm:constr type="h" for="ch" forName="ChildAccent6" refType="h" fact="0.7397"/>
              <dgm:constr type="l" for="ch" forName="Child6" refType="w" fact="0.7329"/>
              <dgm:constr type="t" for="ch" forName="Child6" refType="h" fact="0.2168"/>
              <dgm:constr type="w" for="ch" forName="Child6" refType="w" fact="0.125"/>
              <dgm:constr type="h" for="ch" forName="Child6" refType="h" fact="0.7397"/>
              <dgm:constr type="l" for="ch" forName="Parent6" refType="w" fact="0.716"/>
              <dgm:constr type="t" for="ch" forName="Parent6" refType="h" fact="0.0217"/>
              <dgm:constr type="w" for="ch" forName="Parent6" refType="w" fact="0.1424"/>
              <dgm:constr type="h" for="ch" forName="Parent6" refType="h" fact="0.1958"/>
              <dgm:constr type="l" for="ch" forName="ChildAccent7" refType="w" fact="0.8568"/>
              <dgm:constr type="t" for="ch" forName="ChildAccent7" refType="h" fact="0.2168"/>
              <dgm:constr type="w" for="ch" forName="ChildAccent7" refType="w" fact="0.1432"/>
              <dgm:constr type="h" for="ch" forName="ChildAccent7" refType="h" fact="0.7832"/>
              <dgm:constr type="l" for="ch" forName="Child7" refType="w" fact="0.875"/>
              <dgm:constr type="t" for="ch" forName="Child7" refType="h" fact="0.2168"/>
              <dgm:constr type="w" for="ch" forName="Child7" refType="w" fact="0.125"/>
              <dgm:constr type="h" for="ch" forName="Child7" refType="h" fact="0.7832"/>
              <dgm:constr type="l" for="ch" forName="Parent7" refType="w" fact="0.8577"/>
              <dgm:constr type="t" for="ch" forName="Parent7" refType="h" fact="0"/>
              <dgm:constr type="w" for="ch" forName="Parent7" refType="w" fact="0.1423"/>
              <dgm:constr type="h" for="ch" forName="Parent7" refType="h" fact="0.2175"/>
            </dgm:constrLst>
          </dgm:else>
        </dgm:choose>
      </dgm:if>
      <dgm:else name="Name11">
        <dgm:choose name="Name12">
          <dgm:if name="Name13" axis="ch" ptType="node" func="cnt" op="equ" val="1">
            <dgm:alg type="composite">
              <dgm:param type="ar" val="0.45"/>
            </dgm:alg>
            <dgm:constrLst>
              <dgm:constr type="primFontSz" for="des" forName="Child1" val="65"/>
              <dgm:constr type="primFontSz" for="des" forName="Parent1" val="65"/>
              <dgm:constr type="primFontSz" for="des" forName="Child1" refType="primFontSz" refFor="des" refForName="Parent1" op="lte"/>
              <dgm:constr type="l" for="ch" forName="ChildAccent1" refType="w" fact="0"/>
              <dgm:constr type="t" for="ch" forName="ChildAccent1" refType="h" fact="0.1429"/>
              <dgm:constr type="w" for="ch" forName="ChildAccent1" refType="w"/>
              <dgm:constr type="h" for="ch" forName="ChildAccent1" refType="h" fact="0.8571"/>
              <dgm:constr type="l" for="ch" forName="Child1" refType="w" fact="0"/>
              <dgm:constr type="t" for="ch" forName="Child1" refType="h" fact="0.1429"/>
              <dgm:constr type="w" for="ch" forName="Child1" refType="w" fact="0.873"/>
              <dgm:constr type="h" for="ch" forName="Child1" refType="h" fact="0.8571"/>
              <dgm:constr type="l" for="ch" forName="Parent1" refType="w" fact="0"/>
              <dgm:constr type="t" for="ch" forName="Parent1" refType="h" fact="0"/>
              <dgm:constr type="w" for="ch" forName="Parent1" refType="w"/>
              <dgm:constr type="h" for="ch" forName="Parent1" refType="h" fact="0.1429"/>
            </dgm:constrLst>
          </dgm:if>
          <dgm:if name="Name14" axis="ch" ptType="node" func="cnt" op="equ" val="2">
            <dgm:alg type="composite">
              <dgm:param type="ar" val="0.8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Child2" refType="w" fact="0"/>
              <dgm:constr type="t" for="ch" forName="Child2" refType="h" fact="0.1613"/>
              <dgm:constr type="w" for="ch" forName="Child2" refType="w" fact="0.4365"/>
              <dgm:constr type="h" for="ch" forName="Child2" refType="h" fact="0.8387"/>
              <dgm:constr type="l" for="ch" forName="Child1" refType="w" fact="0.5"/>
              <dgm:constr type="t" for="ch" forName="Child1" refType="h" fact="0.1613"/>
              <dgm:constr type="w" for="ch" forName="Child1" refType="w" fact="0.4365"/>
              <dgm:constr type="h" for="ch" forName="Child1" refType="h" fact="0.7742"/>
              <dgm:constr type="l" for="ch" forName="ChildAccent1" refType="w" fact="0.5"/>
              <dgm:constr type="t" for="ch" forName="ChildAccent1" refType="h" fact="0.1613"/>
              <dgm:constr type="w" for="ch" forName="ChildAccent1" refType="w" fact="0.5"/>
              <dgm:constr type="h" for="ch" forName="ChildAccent1" refType="h" fact="0.7742"/>
              <dgm:constr type="l" for="ch" forName="Parent1" refType="w" fact="0.5"/>
              <dgm:constr type="t" for="ch" forName="Parent1" refType="h" fact="0.0323"/>
              <dgm:constr type="w" for="ch" forName="Parent1" refType="w" fact="0.5"/>
              <dgm:constr type="h" for="ch" forName="Parent1" refType="h" fact="0.129"/>
              <dgm:constr type="l" for="ch" forName="ChildAccent2" refType="w" fact="0"/>
              <dgm:constr type="t" for="ch" forName="ChildAccent2" refType="h" fact="0.1613"/>
              <dgm:constr type="w" for="ch" forName="ChildAccent2" refType="w" fact="0.5"/>
              <dgm:constr type="h" for="ch" forName="ChildAccent2" refType="h" fact="0.8387"/>
              <dgm:constr type="l" for="ch" forName="Parent2" refType="w" fact="0"/>
              <dgm:constr type="t" for="ch" forName="Parent2" refType="h" fact="0"/>
              <dgm:constr type="w" for="ch" forName="Parent2" refType="w" fact="0.5"/>
              <dgm:constr type="h" for="ch" forName="Parent2" refType="h" fact="0.1613"/>
            </dgm:constrLst>
          </dgm:if>
          <dgm:if name="Name15" axis="ch" ptType="node" func="cnt" op="equ" val="3">
            <dgm:alg type="composite">
              <dgm:param type="ar" val="1.1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Child3" refType="w" fact="0"/>
              <dgm:constr type="t" for="ch" forName="Child3" refType="h" fact="0.1757"/>
              <dgm:constr type="w" for="ch" forName="Child3" refType="w" fact="0.291"/>
              <dgm:constr type="h" for="ch" forName="Child3" refType="h" fact="0.8243"/>
              <dgm:constr type="l" for="ch" forName="Child2" refType="w" fact="0.3333"/>
              <dgm:constr type="t" for="ch" forName="Child2" refType="h" fact="0.1757"/>
              <dgm:constr type="w" for="ch" forName="Child2" refType="w" fact="0.291"/>
              <dgm:constr type="h" for="ch" forName="Child2" refType="h" fact="0.7655"/>
              <dgm:constr type="l" for="ch" forName="Child1" refType="w" fact="0.6667"/>
              <dgm:constr type="t" for="ch" forName="Child1" refType="h" fact="0.1757"/>
              <dgm:constr type="w" for="ch" forName="Child1" refType="w" fact="0.291"/>
              <dgm:constr type="h" for="ch" forName="Child1" refType="h" fact="0.7066"/>
              <dgm:constr type="l" for="ch" forName="ChildAccent1" refType="w" fact="0.6667"/>
              <dgm:constr type="t" for="ch" forName="ChildAccent1" refType="h" fact="0.1757"/>
              <dgm:constr type="w" for="ch" forName="ChildAccent1" refType="w" fact="0.3333"/>
              <dgm:constr type="h" for="ch" forName="ChildAccent1" refType="h" fact="0.7066"/>
              <dgm:constr type="l" for="ch" forName="Parent1" refType="w" fact="0.6667"/>
              <dgm:constr type="t" for="ch" forName="Parent1" refType="h" fact="0.0579"/>
              <dgm:constr type="w" for="ch" forName="Parent1" refType="w" fact="0.3333"/>
              <dgm:constr type="h" for="ch" forName="Parent1" refType="h" fact="0.1178"/>
              <dgm:constr type="l" for="ch" forName="ChildAccent2" refType="w" fact="0.3333"/>
              <dgm:constr type="t" for="ch" forName="ChildAccent2" refType="h" fact="0.1757"/>
              <dgm:constr type="w" for="ch" forName="ChildAccent2" refType="w" fact="0.3333"/>
              <dgm:constr type="h" for="ch" forName="ChildAccent2" refType="h" fact="0.7655"/>
              <dgm:constr type="l" for="ch" forName="Parent2" refType="w" fact="0.3333"/>
              <dgm:constr type="t" for="ch" forName="Parent2" refType="h" fact="0.0285"/>
              <dgm:constr type="w" for="ch" forName="Parent2" refType="w" fact="0.3333"/>
              <dgm:constr type="h" for="ch" forName="Parent2" refType="h" fact="0.1472"/>
              <dgm:constr type="l" for="ch" forName="ChildAccent3" refType="w" fact="0"/>
              <dgm:constr type="t" for="ch" forName="ChildAccent3" refType="h" fact="0.1757"/>
              <dgm:constr type="w" for="ch" forName="ChildAccent3" refType="w" fact="0.3333"/>
              <dgm:constr type="h" for="ch" forName="ChildAccent3" refType="h" fact="0.8243"/>
              <dgm:constr type="l" for="ch" forName="Parent3" refType="w" fact="0"/>
              <dgm:constr type="t" for="ch" forName="Parent3" refType="h" fact="0"/>
              <dgm:constr type="w" for="ch" forName="Parent3" refType="w" fact="0.3333"/>
              <dgm:constr type="h" for="ch" forName="Parent3" refType="h" fact="0.176"/>
            </dgm:constrLst>
          </dgm:if>
          <dgm:if name="Name16" axis="ch" ptType="node" func="cnt" op="equ" val="4">
            <dgm:alg type="composite">
              <dgm:param type="ar" val="1.362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Child4" refType="w" fact="0"/>
              <dgm:constr type="t" for="ch" forName="Child4" refType="h" fact="0.1892"/>
              <dgm:constr type="w" for="ch" forName="Child4" refType="w" fact="0.2183"/>
              <dgm:constr type="h" for="ch" forName="Child4" refType="h" fact="0.8108"/>
              <dgm:constr type="l" for="ch" forName="Child3" refType="w" fact="0.25"/>
              <dgm:constr type="t" for="ch" forName="Child3" refType="h" fact="0.1892"/>
              <dgm:constr type="w" for="ch" forName="Child3" refType="w" fact="0.2183"/>
              <dgm:constr type="h" for="ch" forName="Child3" refType="h" fact="0.7568"/>
              <dgm:constr type="l" for="ch" forName="Child2" refType="w" fact="0.5"/>
              <dgm:constr type="t" for="ch" forName="Child2" refType="h" fact="0.1892"/>
              <dgm:constr type="w" for="ch" forName="Child2" refType="w" fact="0.2183"/>
              <dgm:constr type="h" for="ch" forName="Child2" refType="h" fact="0.7027"/>
              <dgm:constr type="l" for="ch" forName="Child1" refType="w" fact="0.75"/>
              <dgm:constr type="t" for="ch" forName="Child1" refType="h" fact="0.1892"/>
              <dgm:constr type="w" for="ch" forName="Child1" refType="w" fact="0.2183"/>
              <dgm:constr type="h" for="ch" forName="Child1" refType="h" fact="0.6486"/>
              <dgm:constr type="l" for="ch" forName="ChildAccent1" refType="w" fact="0.75"/>
              <dgm:constr type="t" for="ch" forName="ChildAccent1" refType="h" fact="0.1892"/>
              <dgm:constr type="w" for="ch" forName="ChildAccent1" refType="w" fact="0.25"/>
              <dgm:constr type="h" for="ch" forName="ChildAccent1" refType="h" fact="0.6486"/>
              <dgm:constr type="l" for="ch" forName="Parent1" refType="w" fact="0.75"/>
              <dgm:constr type="t" for="ch" forName="Parent1" refType="h" fact="0.0811"/>
              <dgm:constr type="w" for="ch" forName="Parent1" refType="w" fact="0.25"/>
              <dgm:constr type="h" for="ch" forName="Parent1" refType="h" fact="0.1081"/>
              <dgm:constr type="l" for="ch" forName="ChildAccent2" refType="w" fact="0.5"/>
              <dgm:constr type="t" for="ch" forName="ChildAccent2" refType="h" fact="0.1892"/>
              <dgm:constr type="w" for="ch" forName="ChildAccent2" refType="w" fact="0.25"/>
              <dgm:constr type="h" for="ch" forName="ChildAccent2" refType="h" fact="0.7027"/>
              <dgm:constr type="l" for="ch" forName="Parent2" refType="w" fact="0.5"/>
              <dgm:constr type="t" for="ch" forName="Parent2" refType="h" fact="0.0541"/>
              <dgm:constr type="w" for="ch" forName="Parent2" refType="w" fact="0.25"/>
              <dgm:constr type="h" for="ch" forName="Parent2" refType="h" fact="0.1351"/>
              <dgm:constr type="l" for="ch" forName="ChildAccent3" refType="w" fact="0.25"/>
              <dgm:constr type="t" for="ch" forName="ChildAccent3" refType="h" fact="0.1892"/>
              <dgm:constr type="w" for="ch" forName="ChildAccent3" refType="w" fact="0.25"/>
              <dgm:constr type="h" for="ch" forName="ChildAccent3" refType="h" fact="0.7568"/>
              <dgm:constr type="l" for="ch" forName="Parent3" refType="w" fact="0.25"/>
              <dgm:constr type="t" for="ch" forName="Parent3" refType="h" fact="0.0279"/>
              <dgm:constr type="w" for="ch" forName="Parent3" refType="w" fact="0.25"/>
              <dgm:constr type="h" for="ch" forName="Parent3" refType="h" fact="0.161"/>
              <dgm:constr type="l" for="ch" forName="ChildAccent4" refType="w" fact="0"/>
              <dgm:constr type="t" for="ch" forName="ChildAccent4" refType="h" fact="0.1892"/>
              <dgm:constr type="w" for="ch" forName="ChildAccent4" refType="w" fact="0.25"/>
              <dgm:constr type="h" for="ch" forName="ChildAccent4" refType="h" fact="0.8108"/>
              <dgm:constr type="l" for="ch" forName="Parent4" refType="w" fact="0"/>
              <dgm:constr type="t" for="ch" forName="Parent4" refType="h" fact="0"/>
              <dgm:constr type="w" for="ch" forName="Parent4" refType="w" fact="0.25"/>
              <dgm:constr type="h" for="ch" forName="Parent4" refType="h" fact="0.1892"/>
            </dgm:constrLst>
          </dgm:if>
          <dgm:if name="Name17" axis="ch" ptType="node" func="cnt" op="equ" val="5">
            <dgm:alg type="composite">
              <dgm:param type="ar" val="1.574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Child5" refType="w" fact="0"/>
              <dgm:constr type="t" for="ch" forName="Child5" refType="h" fact="0.2"/>
              <dgm:constr type="w" for="ch" forName="Child5" refType="w" fact="0.1747"/>
              <dgm:constr type="h" for="ch" forName="Child5" refType="h" fact="0.8"/>
              <dgm:constr type="l" for="ch" forName="Child4" refType="w" fact="0.2001"/>
              <dgm:constr type="t" for="ch" forName="Child4" refType="h" fact="0.2"/>
              <dgm:constr type="w" for="ch" forName="Child4" refType="w" fact="0.1747"/>
              <dgm:constr type="h" for="ch" forName="Child4" refType="h" fact="0.75"/>
              <dgm:constr type="l" for="ch" forName="Child3" refType="w" fact="0.4002"/>
              <dgm:constr type="t" for="ch" forName="Child3" refType="h" fact="0.2"/>
              <dgm:constr type="w" for="ch" forName="Child3" refType="w" fact="0.1747"/>
              <dgm:constr type="h" for="ch" forName="Child3" refType="h" fact="0.7"/>
              <dgm:constr type="l" for="ch" forName="Child2" refType="w" fact="0.6003"/>
              <dgm:constr type="t" for="ch" forName="Child2" refType="h" fact="0.2"/>
              <dgm:constr type="w" for="ch" forName="Child2" refType="w" fact="0.1747"/>
              <dgm:constr type="h" for="ch" forName="Child2" refType="h" fact="0.65"/>
              <dgm:constr type="l" for="ch" forName="Child1" refType="w" fact="0.7999"/>
              <dgm:constr type="t" for="ch" forName="Child1" refType="h" fact="0.2"/>
              <dgm:constr type="w" for="ch" forName="Child1" refType="w" fact="0.1747"/>
              <dgm:constr type="h" for="ch" forName="Child1" refType="h" fact="0.6"/>
              <dgm:constr type="l" for="ch" forName="ChildAccent1" refType="w" fact="0.7999"/>
              <dgm:constr type="t" for="ch" forName="ChildAccent1" refType="h" fact="0.2"/>
              <dgm:constr type="w" for="ch" forName="ChildAccent1" refType="w" fact="0.2001"/>
              <dgm:constr type="h" for="ch" forName="ChildAccent1" refType="h" fact="0.6"/>
              <dgm:constr type="l" for="ch" forName="Parent1" refType="w" fact="0.7999"/>
              <dgm:constr type="t" for="ch" forName="Parent1" refType="h" fact="0.1"/>
              <dgm:constr type="w" for="ch" forName="Parent1" refType="w" fact="0.2001"/>
              <dgm:constr type="h" for="ch" forName="Parent1" refType="h" fact="0.1"/>
              <dgm:constr type="l" for="ch" forName="ChildAccent2" refType="w" fact="0.6003"/>
              <dgm:constr type="t" for="ch" forName="ChildAccent2" refType="h" fact="0.2"/>
              <dgm:constr type="w" for="ch" forName="ChildAccent2" refType="w" fact="0.2001"/>
              <dgm:constr type="h" for="ch" forName="ChildAccent2" refType="h" fact="0.65"/>
              <dgm:constr type="l" for="ch" forName="Parent2" refType="w" fact="0.6003"/>
              <dgm:constr type="t" for="ch" forName="Parent2" refType="h" fact="0.075"/>
              <dgm:constr type="w" for="ch" forName="Parent2" refType="w" fact="0.2001"/>
              <dgm:constr type="h" for="ch" forName="Parent2" refType="h" fact="0.125"/>
              <dgm:constr type="l" for="ch" forName="ChildAccent3" refType="w" fact="0.4002"/>
              <dgm:constr type="t" for="ch" forName="ChildAccent3" refType="h" fact="0.2"/>
              <dgm:constr type="w" for="ch" forName="ChildAccent3" refType="w" fact="0.2001"/>
              <dgm:constr type="h" for="ch" forName="ChildAccent3" refType="h" fact="0.7"/>
              <dgm:constr type="l" for="ch" forName="Parent3" refType="w" fact="0.4002"/>
              <dgm:constr type="t" for="ch" forName="Parent3" refType="h" fact="0.0508"/>
              <dgm:constr type="w" for="ch" forName="Parent3" refType="w" fact="0.2001"/>
              <dgm:constr type="h" for="ch" forName="Parent3" refType="h" fact="0.15"/>
              <dgm:constr type="l" for="ch" forName="ChildAccent4" refType="w" fact="0.2001"/>
              <dgm:constr type="t" for="ch" forName="ChildAccent4" refType="h" fact="0.2"/>
              <dgm:constr type="w" for="ch" forName="ChildAccent4" refType="w" fact="0.2001"/>
              <dgm:constr type="h" for="ch" forName="ChildAccent4" refType="h" fact="0.75"/>
              <dgm:constr type="l" for="ch" forName="Parent4" refType="w" fact="0.2001"/>
              <dgm:constr type="t" for="ch" forName="Parent4" refType="h" fact="0.025"/>
              <dgm:constr type="w" for="ch" forName="Parent4" refType="w" fact="0.2001"/>
              <dgm:constr type="h" for="ch" forName="Parent4" refType="h" fact="0.175"/>
              <dgm:constr type="l" for="ch" forName="ChildAccent5" refType="w" fact="0"/>
              <dgm:constr type="t" for="ch" forName="ChildAccent5" refType="h" fact="0.2"/>
              <dgm:constr type="w" for="ch" forName="ChildAccent5" refType="w" fact="0.2001"/>
              <dgm:constr type="h" for="ch" forName="ChildAccent5" refType="h" fact="0.8"/>
              <dgm:constr type="l" for="ch" forName="Parent5" refType="w" fact="0"/>
              <dgm:constr type="t" for="ch" forName="Parent5" refType="h" fact="0"/>
              <dgm:constr type="w" for="ch" forName="Parent5" refType="w" fact="0.2001"/>
              <dgm:constr type="h" for="ch" forName="Parent5" refType="h" fact="0.2"/>
            </dgm:constrLst>
          </dgm:if>
          <dgm:if name="Name18" axis="ch" ptType="node" func="cnt" op="equ" val="6">
            <dgm:alg type="composite">
              <dgm:param type="ar" val="1.756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Child6" refType="w" fact="0"/>
              <dgm:constr type="t" for="ch" forName="Child6" refType="h" fact="0.2087"/>
              <dgm:constr type="w" for="ch" forName="Child6" refType="w" fact="0.1458"/>
              <dgm:constr type="h" for="ch" forName="Child6" refType="h" fact="0.7913"/>
              <dgm:constr type="l" for="ch" forName="Child5" refType="w" fact="0.167"/>
              <dgm:constr type="t" for="ch" forName="Child5" refType="h" fact="0.2087"/>
              <dgm:constr type="w" for="ch" forName="Child5" refType="w" fact="0.1458"/>
              <dgm:constr type="h" for="ch" forName="Child5" refType="h" fact="0.7448"/>
              <dgm:constr type="l" for="ch" forName="Child4" refType="w" fact="0.3339"/>
              <dgm:constr type="t" for="ch" forName="Child4" refType="h" fact="0.2087"/>
              <dgm:constr type="w" for="ch" forName="Child4" refType="w" fact="0.1458"/>
              <dgm:constr type="h" for="ch" forName="Child4" refType="h" fact="0.6982"/>
              <dgm:constr type="l" for="ch" forName="Child3" refType="w" fact="0.5009"/>
              <dgm:constr type="t" for="ch" forName="Child3" refType="h" fact="0.2087"/>
              <dgm:constr type="w" for="ch" forName="Child3" refType="w" fact="0.1458"/>
              <dgm:constr type="h" for="ch" forName="Child3" refType="h" fact="0.6517"/>
              <dgm:constr type="l" for="ch" forName="Child2" refType="w" fact="0.6674"/>
              <dgm:constr type="t" for="ch" forName="Child2" refType="h" fact="0.2087"/>
              <dgm:constr type="w" for="ch" forName="Child2" refType="w" fact="0.1458"/>
              <dgm:constr type="h" for="ch" forName="Child2" refType="h" fact="0.6051"/>
              <dgm:constr type="l" for="ch" forName="Child1" refType="w" fact="0.833"/>
              <dgm:constr type="t" for="ch" forName="Child1" refType="h" fact="0.2087"/>
              <dgm:constr type="w" for="ch" forName="Child1" refType="w" fact="0.1458"/>
              <dgm:constr type="h" for="ch" forName="Child1" refType="h" fact="0.5586"/>
              <dgm:constr type="l" for="ch" forName="ChildAccent1" refType="w" fact="0.833"/>
              <dgm:constr type="t" for="ch" forName="ChildAccent1" refType="h" fact="0.2087"/>
              <dgm:constr type="w" for="ch" forName="ChildAccent1" refType="w" fact="0.167"/>
              <dgm:constr type="h" for="ch" forName="ChildAccent1" refType="h" fact="0.5586"/>
              <dgm:constr type="l" for="ch" forName="Parent1" refType="w" fact="0.833"/>
              <dgm:constr type="t" for="ch" forName="Parent1" refType="h" fact="0.1156"/>
              <dgm:constr type="w" for="ch" forName="Parent1" refType="w" fact="0.167"/>
              <dgm:constr type="h" for="ch" forName="Parent1" refType="h" fact="0.0931"/>
              <dgm:constr type="l" for="ch" forName="ChildAccent2" refType="w" fact="0.6674"/>
              <dgm:constr type="t" for="ch" forName="ChildAccent2" refType="h" fact="0.2087"/>
              <dgm:constr type="w" for="ch" forName="ChildAccent2" refType="w" fact="0.167"/>
              <dgm:constr type="h" for="ch" forName="ChildAccent2" refType="h" fact="0.6051"/>
              <dgm:constr type="l" for="ch" forName="Parent2" refType="w" fact="0.6674"/>
              <dgm:constr type="t" for="ch" forName="Parent2" refType="h" fact="0.0923"/>
              <dgm:constr type="w" for="ch" forName="Parent2" refType="w" fact="0.165"/>
              <dgm:constr type="h" for="ch" forName="Parent2" refType="h" fact="0.1164"/>
              <dgm:constr type="l" for="ch" forName="ChildAccent3" refType="w" fact="0.5009"/>
              <dgm:constr type="t" for="ch" forName="ChildAccent3" refType="h" fact="0.2087"/>
              <dgm:constr type="w" for="ch" forName="ChildAccent3" refType="w" fact="0.167"/>
              <dgm:constr type="h" for="ch" forName="ChildAccent3" refType="h" fact="0.6517"/>
              <dgm:constr type="l" for="ch" forName="Parent3" refType="w" fact="0.5009"/>
              <dgm:constr type="t" for="ch" forName="Parent3" refType="h" fact="0.0698"/>
              <dgm:constr type="w" for="ch" forName="Parent3" refType="w" fact="0.166"/>
              <dgm:constr type="h" for="ch" forName="Parent3" refType="h" fact="0.1396"/>
              <dgm:constr type="l" for="ch" forName="ChildAccent4" refType="w" fact="0.3339"/>
              <dgm:constr type="t" for="ch" forName="ChildAccent4" refType="h" fact="0.2087"/>
              <dgm:constr type="w" for="ch" forName="ChildAccent4" refType="w" fact="0.167"/>
              <dgm:constr type="h" for="ch" forName="ChildAccent4" refType="h" fact="0.6982"/>
              <dgm:constr type="l" for="ch" forName="Parent4" refType="w" fact="0.3339"/>
              <dgm:constr type="t" for="ch" forName="Parent4" refType="h" fact="0.0458"/>
              <dgm:constr type="w" for="ch" forName="Parent4" refType="w" fact="0.167"/>
              <dgm:constr type="h" for="ch" forName="Parent4" refType="h" fact="0.1629"/>
              <dgm:constr type="l" for="ch" forName="ChildAccent5" refType="w" fact="0.167"/>
              <dgm:constr type="t" for="ch" forName="ChildAccent5" refType="h" fact="0.2087"/>
              <dgm:constr type="w" for="ch" forName="ChildAccent5" refType="w" fact="0.167"/>
              <dgm:constr type="h" for="ch" forName="ChildAccent5" refType="h" fact="0.7448"/>
              <dgm:constr type="l" for="ch" forName="Parent5" refType="w" fact="0.167"/>
              <dgm:constr type="t" for="ch" forName="Parent5" refType="h" fact="0.0225"/>
              <dgm:constr type="w" for="ch" forName="Parent5" refType="w" fact="0.167"/>
              <dgm:constr type="h" for="ch" forName="Parent5" refType="h" fact="0.1862"/>
              <dgm:constr type="l" for="ch" forName="ChildAccent6" refType="w" fact="0"/>
              <dgm:constr type="t" for="ch" forName="ChildAccent6" refType="h" fact="0.2087"/>
              <dgm:constr type="w" for="ch" forName="ChildAccent6" refType="w" fact="0.167"/>
              <dgm:constr type="h" for="ch" forName="ChildAccent6" refType="h" fact="0.7913"/>
              <dgm:constr type="l" for="ch" forName="Parent6" refType="w" fact="0"/>
              <dgm:constr type="t" for="ch" forName="Parent6" refType="h" fact="0"/>
              <dgm:constr type="w" for="ch" forName="Parent6" refType="w" fact="0.167"/>
              <dgm:constr type="h" for="ch" forName="Parent6" refType="h" fact="0.2095"/>
            </dgm:constrLst>
          </dgm:if>
          <dgm:else name="Name19">
            <dgm:alg type="composite">
              <dgm:param type="ar" val="1.91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Child7" refType="w" fact="0"/>
              <dgm:constr type="t" for="ch" forName="Child7" refType="h" fact="0.2168"/>
              <dgm:constr type="w" for="ch" forName="Child7" refType="w" fact="0.125"/>
              <dgm:constr type="h" for="ch" forName="Child7" refType="h" fact="0.7832"/>
              <dgm:constr type="l" for="ch" forName="Child6" refType="w" fact="0.1432"/>
              <dgm:constr type="t" for="ch" forName="Child6" refType="h" fact="0.2168"/>
              <dgm:constr type="w" for="ch" forName="Child6" refType="w" fact="0.125"/>
              <dgm:constr type="h" for="ch" forName="Child6" refType="h" fact="0.7397"/>
              <dgm:constr type="l" for="ch" forName="Child5" refType="w" fact="0.2865"/>
              <dgm:constr type="t" for="ch" forName="Child5" refType="h" fact="0.2168"/>
              <dgm:constr type="w" for="ch" forName="Child5" refType="w" fact="0.125"/>
              <dgm:constr type="h" for="ch" forName="Child5" refType="h" fact="0.6962"/>
              <dgm:constr type="l" for="ch" forName="Child4" refType="w" fact="0.4297"/>
              <dgm:constr type="t" for="ch" forName="Child4" refType="h" fact="0.2168"/>
              <dgm:constr type="w" for="ch" forName="Child4" refType="w" fact="0.125"/>
              <dgm:constr type="h" for="ch" forName="Child4" refType="h" fact="0.6526"/>
              <dgm:constr type="l" for="ch" forName="Child3" refType="w" fact="0.5726"/>
              <dgm:constr type="t" for="ch" forName="Child3" refType="h" fact="0.2168"/>
              <dgm:constr type="w" for="ch" forName="Child3" refType="w" fact="0.125"/>
              <dgm:constr type="h" for="ch" forName="Child3" refType="h" fact="0.6091"/>
              <dgm:constr type="l" for="ch" forName="Child2" refType="w" fact="0.7147"/>
              <dgm:constr type="t" for="ch" forName="Child2" refType="h" fact="0.2168"/>
              <dgm:constr type="w" for="ch" forName="Child2" refType="w" fact="0.125"/>
              <dgm:constr type="h" for="ch" forName="Child2" refType="h" fact="0.5656"/>
              <dgm:constr type="l" for="ch" forName="Child1" refType="w" fact="0.8568"/>
              <dgm:constr type="t" for="ch" forName="Child1" refType="h" fact="0.2168"/>
              <dgm:constr type="w" for="ch" forName="Child1" refType="w" fact="0.125"/>
              <dgm:constr type="h" for="ch" forName="Child1" refType="h" fact="0.5221"/>
              <dgm:constr type="l" for="ch" forName="ChildAccent1" refType="w" fact="0.8568"/>
              <dgm:constr type="t" for="ch" forName="ChildAccent1" refType="h" fact="0.2168"/>
              <dgm:constr type="w" for="ch" forName="ChildAccent1" refType="w" fact="0.1432"/>
              <dgm:constr type="h" for="ch" forName="ChildAccent1" refType="h" fact="0.5221"/>
              <dgm:constr type="l" for="ch" forName="Parent1" refType="w" fact="0.8568"/>
              <dgm:constr type="t" for="ch" forName="Parent1" refType="h" fact="0.1298"/>
              <dgm:constr type="w" for="ch" forName="Parent1" refType="w" fact="0.1432"/>
              <dgm:constr type="h" for="ch" forName="Parent1" refType="h" fact="0.087"/>
              <dgm:constr type="l" for="ch" forName="ChildAccent2" refType="w" fact="0.7147"/>
              <dgm:constr type="t" for="ch" forName="ChildAccent2" refType="h" fact="0.2168"/>
              <dgm:constr type="w" for="ch" forName="ChildAccent2" refType="w" fact="0.1432"/>
              <dgm:constr type="h" for="ch" forName="ChildAccent2" refType="h" fact="0.5656"/>
              <dgm:constr type="l" for="ch" forName="Parent2" refType="w" fact="0.7147"/>
              <dgm:constr type="t" for="ch" forName="Parent2" refType="h" fact="0.108"/>
              <dgm:constr type="w" for="ch" forName="Parent2" refType="w" fact="0.1425"/>
              <dgm:constr type="h" for="ch" forName="Parent2" refType="h" fact="0.1088"/>
              <dgm:constr type="l" for="ch" forName="ChildAccent3" refType="w" fact="0.5726"/>
              <dgm:constr type="t" for="ch" forName="ChildAccent3" refType="h" fact="0.2168"/>
              <dgm:constr type="w" for="ch" forName="ChildAccent3" refType="w" fact="0.1432"/>
              <dgm:constr type="h" for="ch" forName="ChildAccent3" refType="h" fact="0.6091"/>
              <dgm:constr type="l" for="ch" forName="Parent3" refType="w" fact="0.5726"/>
              <dgm:constr type="t" for="ch" forName="Parent3" refType="h" fact="0.087"/>
              <dgm:constr type="w" for="ch" forName="Parent3" refType="w" fact="0.142"/>
              <dgm:constr type="h" for="ch" forName="Parent3" refType="h" fact="0.1305"/>
              <dgm:constr type="l" for="ch" forName="ChildAccent4" refType="w" fact="0.4297"/>
              <dgm:constr type="t" for="ch" forName="ChildAccent4" refType="h" fact="0.2168"/>
              <dgm:constr type="w" for="ch" forName="ChildAccent4" refType="w" fact="0.1432"/>
              <dgm:constr type="h" for="ch" forName="ChildAccent4" refType="h" fact="0.6526"/>
              <dgm:constr type="l" for="ch" forName="Parent4" refType="w" fact="0.4297"/>
              <dgm:constr type="t" for="ch" forName="Parent4" refType="h" fact="0.0645"/>
              <dgm:constr type="w" for="ch" forName="Parent4" refType="w" fact="0.1432"/>
              <dgm:constr type="h" for="ch" forName="Parent4" refType="h" fact="0.1523"/>
              <dgm:constr type="l" for="ch" forName="ChildAccent5" refType="w" fact="0.2865"/>
              <dgm:constr type="t" for="ch" forName="ChildAccent5" refType="h" fact="0.2168"/>
              <dgm:constr type="w" for="ch" forName="ChildAccent5" refType="w" fact="0.1432"/>
              <dgm:constr type="h" for="ch" forName="ChildAccent5" refType="h" fact="0.6962"/>
              <dgm:constr type="l" for="ch" forName="Parent5" refType="w" fact="0.2865"/>
              <dgm:constr type="t" for="ch" forName="Parent5" refType="h" fact="0.0428"/>
              <dgm:constr type="w" for="ch" forName="Parent5" refType="w" fact="0.1432"/>
              <dgm:constr type="h" for="ch" forName="Parent5" refType="h" fact="0.174"/>
              <dgm:constr type="l" for="ch" forName="ChildAccent6" refType="w" fact="0.1432"/>
              <dgm:constr type="t" for="ch" forName="ChildAccent6" refType="h" fact="0.2168"/>
              <dgm:constr type="w" for="ch" forName="ChildAccent6" refType="w" fact="0.1432"/>
              <dgm:constr type="h" for="ch" forName="ChildAccent6" refType="h" fact="0.7397"/>
              <dgm:constr type="l" for="ch" forName="Parent6" refType="w" fact="0.1432"/>
              <dgm:constr type="t" for="ch" forName="Parent6" refType="h" fact="0.0217"/>
              <dgm:constr type="w" for="ch" forName="Parent6" refType="w" fact="0.1432"/>
              <dgm:constr type="h" for="ch" forName="Parent6" refType="h" fact="0.1958"/>
              <dgm:constr type="l" for="ch" forName="ChildAccent7" refType="w" fact="0"/>
              <dgm:constr type="t" for="ch" forName="ChildAccent7" refType="h" fact="0.2168"/>
              <dgm:constr type="w" for="ch" forName="ChildAccent7" refType="w" fact="0.1432"/>
              <dgm:constr type="h" for="ch" forName="ChildAccent7" refType="h" fact="0.7832"/>
              <dgm:constr type="l" for="ch" forName="Parent7" refType="w" fact="0"/>
              <dgm:constr type="t" for="ch" forName="Parent7" refType="h" fact="0"/>
              <dgm:constr type="w" for="ch" forName="Parent7" refType="w" fact="0.1432"/>
              <dgm:constr type="h" for="ch" forName="Parent7" refType="h" fact="0.2175"/>
            </dgm:constrLst>
          </dgm:else>
        </dgm:choose>
      </dgm:else>
    </dgm:choose>
    <dgm:forEach name="wrapper" axis="self" ptType="parTrans">
      <dgm:forEach name="accentRepeat" axis="self">
        <dgm:layoutNode name="ChildAccent" styleLbl="alignImgPlace1">
          <dgm:alg type="sp"/>
          <dgm:choose name="Name20">
            <dgm:if name="Name21" axis="followSib" ptType="node" func="cnt" op="equ" val="0">
              <dgm:shape xmlns:r="http://schemas.openxmlformats.org/officeDocument/2006/relationships" type="wedgeRectCallout" r:blip="">
                <dgm:adjLst>
                  <dgm:adj idx="1" val="0"/>
                  <dgm:adj idx="2" val="0"/>
                </dgm:adjLst>
              </dgm:shape>
            </dgm:if>
            <dgm:else name="Name22">
              <dgm:choose name="Name23">
                <dgm:if name="Name24" axis="precedSib" ptType="node" func="cnt" op="equ" val="6">
                  <dgm:shape xmlns:r="http://schemas.openxmlformats.org/officeDocument/2006/relationships" type="wedgeRectCallout" r:blip="">
                    <dgm:adjLst>
                      <dgm:adj idx="1" val="0"/>
                      <dgm:adj idx="2" val="0"/>
                    </dgm:adjLst>
                  </dgm:shape>
                </dgm:if>
                <dgm:else name="Name25">
                  <dgm:choose name="Name26">
                    <dgm:if name="Name27" func="var" arg="dir" op="equ" val="norm">
                      <dgm:shape xmlns:r="http://schemas.openxmlformats.org/officeDocument/2006/relationships" type="wedgeRectCallout" r:blip="">
                        <dgm:adjLst>
                          <dgm:adj idx="1" val="0.625"/>
                          <dgm:adj idx="2" val="0.2083"/>
                        </dgm:adjLst>
                      </dgm:shape>
                    </dgm:if>
                    <dgm:else name="Name28">
                      <dgm:shape xmlns:r="http://schemas.openxmlformats.org/officeDocument/2006/relationships" type="wedgeRectCallout" r:blip="">
                        <dgm:adjLst>
                          <dgm:adj idx="1" val="-0.625"/>
                          <dgm:adj idx="2" val="0.2083"/>
                        </dgm:adjLst>
                      </dgm:shape>
                    </dgm:else>
                  </dgm:choose>
                </dgm:else>
              </dgm:choose>
            </dgm:else>
          </dgm:choose>
          <dgm:presOf axis="des" ptType="node"/>
        </dgm:layoutNode>
      </dgm:forEach>
    </dgm:forEach>
    <dgm:forEach name="Name29" axis="ch" ptType="node" st="7" cnt="1">
      <dgm:layoutNode name="ChildAccent7">
        <dgm:alg type="sp"/>
        <dgm:shape xmlns:r="http://schemas.openxmlformats.org/officeDocument/2006/relationships" r:blip="">
          <dgm:adjLst/>
        </dgm:shape>
        <dgm:presOf/>
        <dgm:constrLst/>
        <dgm:forEach name="Name30" ref="accentRepeat"/>
      </dgm:layoutNode>
      <dgm:layoutNode name="Child7" styleLbl="revTx">
        <dgm:varLst>
          <dgm:chMax val="0"/>
          <dgm:chPref val="0"/>
          <dgm:bulletEnabled val="1"/>
        </dgm:varLst>
        <dgm:choose name="Name31">
          <dgm:if name="Name32" func="var" arg="dir" op="equ" val="norm">
            <dgm:alg type="tx">
              <dgm:param type="parTxLTRAlign" val="r"/>
              <dgm:param type="shpTxLTRAlignCh" val="r"/>
              <dgm:param type="txAnchorVert" val="t"/>
            </dgm:alg>
          </dgm:if>
          <dgm:else name="Name3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7"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34" axis="ch" ptType="node" st="6" cnt="1">
      <dgm:layoutNode name="ChildAccent6">
        <dgm:alg type="sp"/>
        <dgm:shape xmlns:r="http://schemas.openxmlformats.org/officeDocument/2006/relationships" r:blip="">
          <dgm:adjLst/>
        </dgm:shape>
        <dgm:presOf/>
        <dgm:constrLst/>
        <dgm:forEach name="Name35" ref="accentRepeat"/>
      </dgm:layoutNode>
      <dgm:layoutNode name="Child6" styleLbl="revTx">
        <dgm:varLst>
          <dgm:chMax val="0"/>
          <dgm:chPref val="0"/>
          <dgm:bulletEnabled val="1"/>
        </dgm:varLst>
        <dgm:choose name="Name36">
          <dgm:if name="Name37" func="var" arg="dir" op="equ" val="norm">
            <dgm:alg type="tx">
              <dgm:param type="parTxLTRAlign" val="r"/>
              <dgm:param type="shpTxLTRAlignCh" val="r"/>
              <dgm:param type="txAnchorVert" val="t"/>
            </dgm:alg>
          </dgm:if>
          <dgm:else name="Name38">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6"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39" axis="ch" ptType="node" st="5" cnt="1">
      <dgm:layoutNode name="ChildAccent5">
        <dgm:alg type="sp"/>
        <dgm:shape xmlns:r="http://schemas.openxmlformats.org/officeDocument/2006/relationships" r:blip="">
          <dgm:adjLst/>
        </dgm:shape>
        <dgm:presOf/>
        <dgm:constrLst/>
        <dgm:forEach name="Name40" ref="accentRepeat"/>
      </dgm:layoutNode>
      <dgm:layoutNode name="Child5" styleLbl="revTx">
        <dgm:varLst>
          <dgm:chMax val="0"/>
          <dgm:chPref val="0"/>
          <dgm:bulletEnabled val="1"/>
        </dgm:varLst>
        <dgm:choose name="Name41">
          <dgm:if name="Name42" func="var" arg="dir" op="equ" val="norm">
            <dgm:alg type="tx">
              <dgm:param type="parTxLTRAlign" val="r"/>
              <dgm:param type="shpTxLTRAlignCh" val="r"/>
              <dgm:param type="txAnchorVert" val="t"/>
            </dgm:alg>
          </dgm:if>
          <dgm:else name="Name4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5"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44" axis="ch" ptType="node" st="4" cnt="1">
      <dgm:layoutNode name="ChildAccent4">
        <dgm:alg type="sp"/>
        <dgm:shape xmlns:r="http://schemas.openxmlformats.org/officeDocument/2006/relationships" r:blip="">
          <dgm:adjLst/>
        </dgm:shape>
        <dgm:presOf/>
        <dgm:constrLst/>
        <dgm:forEach name="Name45" ref="accentRepeat"/>
      </dgm:layoutNode>
      <dgm:layoutNode name="Child4" styleLbl="revTx">
        <dgm:varLst>
          <dgm:chMax val="0"/>
          <dgm:chPref val="0"/>
          <dgm:bulletEnabled val="1"/>
        </dgm:varLst>
        <dgm:choose name="Name46">
          <dgm:if name="Name47" func="var" arg="dir" op="equ" val="norm">
            <dgm:alg type="tx">
              <dgm:param type="parTxLTRAlign" val="r"/>
              <dgm:param type="shpTxLTRAlignCh" val="r"/>
              <dgm:param type="txAnchorVert" val="t"/>
            </dgm:alg>
          </dgm:if>
          <dgm:else name="Name48">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4"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49" axis="ch" ptType="node" st="3" cnt="1">
      <dgm:layoutNode name="ChildAccent3">
        <dgm:alg type="sp"/>
        <dgm:shape xmlns:r="http://schemas.openxmlformats.org/officeDocument/2006/relationships" r:blip="">
          <dgm:adjLst/>
        </dgm:shape>
        <dgm:presOf/>
        <dgm:constrLst/>
        <dgm:forEach name="Name50" ref="accentRepeat"/>
      </dgm:layoutNode>
      <dgm:layoutNode name="Child3" styleLbl="revTx">
        <dgm:varLst>
          <dgm:chMax val="0"/>
          <dgm:chPref val="0"/>
          <dgm:bulletEnabled val="1"/>
        </dgm:varLst>
        <dgm:choose name="Name51">
          <dgm:if name="Name52" func="var" arg="dir" op="equ" val="norm">
            <dgm:alg type="tx">
              <dgm:param type="parTxLTRAlign" val="r"/>
              <dgm:param type="shpTxLTRAlignCh" val="r"/>
              <dgm:param type="txAnchorVert" val="t"/>
            </dgm:alg>
          </dgm:if>
          <dgm:else name="Name5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3"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54" axis="ch" ptType="node" st="2" cnt="1">
      <dgm:layoutNode name="ChildAccent2">
        <dgm:alg type="sp"/>
        <dgm:shape xmlns:r="http://schemas.openxmlformats.org/officeDocument/2006/relationships" r:blip="">
          <dgm:adjLst/>
        </dgm:shape>
        <dgm:presOf/>
        <dgm:constrLst/>
        <dgm:forEach name="Name55" ref="accentRepeat"/>
      </dgm:layoutNode>
      <dgm:layoutNode name="Child2" styleLbl="revTx">
        <dgm:varLst>
          <dgm:chMax val="0"/>
          <dgm:chPref val="0"/>
          <dgm:bulletEnabled val="1"/>
        </dgm:varLst>
        <dgm:choose name="Name56">
          <dgm:if name="Name57" func="var" arg="dir" op="equ" val="norm">
            <dgm:alg type="tx">
              <dgm:param type="parTxLTRAlign" val="r"/>
              <dgm:param type="shpTxLTRAlignCh" val="r"/>
              <dgm:param type="txAnchorVert" val="t"/>
            </dgm:alg>
          </dgm:if>
          <dgm:else name="Name58">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2"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59" axis="ch" ptType="node" cnt="1">
      <dgm:layoutNode name="ChildAccent1">
        <dgm:alg type="sp"/>
        <dgm:shape xmlns:r="http://schemas.openxmlformats.org/officeDocument/2006/relationships" r:blip="">
          <dgm:adjLst/>
        </dgm:shape>
        <dgm:presOf/>
        <dgm:constrLst/>
        <dgm:forEach name="Name60" ref="accentRepeat"/>
      </dgm:layoutNode>
      <dgm:layoutNode name="Child1" styleLbl="revTx">
        <dgm:varLst>
          <dgm:chMax val="0"/>
          <dgm:chPref val="0"/>
          <dgm:bulletEnabled val="1"/>
        </dgm:varLst>
        <dgm:choose name="Name61">
          <dgm:if name="Name62" func="var" arg="dir" op="equ" val="norm">
            <dgm:alg type="tx">
              <dgm:param type="parTxLTRAlign" val="r"/>
              <dgm:param type="shpTxLTRAlignCh" val="r"/>
              <dgm:param type="txAnchorVert" val="t"/>
            </dgm:alg>
          </dgm:if>
          <dgm:else name="Name6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1"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E18FA9B-3E06-41AF-BDF7-6710797097D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40F9B942-99CF-4AC4-9F77-E625D2C71C6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0D1D7FAE-1E06-4F8C-8B13-AE83947D37CA}" type="datetime1">
              <a:rPr lang="en-GB" smtClean="0"/>
              <a:t>24/02/2023</a:t>
            </a:fld>
            <a:endParaRPr lang="en-GB"/>
          </a:p>
        </p:txBody>
      </p:sp>
      <p:sp>
        <p:nvSpPr>
          <p:cNvPr id="4" name="Footer Placeholder 3">
            <a:extLst>
              <a:ext uri="{FF2B5EF4-FFF2-40B4-BE49-F238E27FC236}">
                <a16:creationId xmlns:a16="http://schemas.microsoft.com/office/drawing/2014/main" id="{3CAD4C1D-64AA-4DA1-8A75-FCF5ECA4501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8D886DA9-2A38-4F39-B33B-4F7B5E44448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775EF03-110B-4710-A708-FEF1927612B9}" type="slidenum">
              <a:rPr lang="en-GB" smtClean="0"/>
              <a:t>‹#›</a:t>
            </a:fld>
            <a:endParaRPr lang="en-GB"/>
          </a:p>
        </p:txBody>
      </p:sp>
    </p:spTree>
    <p:extLst>
      <p:ext uri="{BB962C8B-B14F-4D97-AF65-F5344CB8AC3E}">
        <p14:creationId xmlns:p14="http://schemas.microsoft.com/office/powerpoint/2010/main" val="163232140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EFDDEDF6-FF44-4638-BB07-B63DE698F164}" type="datetime1">
              <a:rPr lang="en-GB" noProof="0" smtClean="0"/>
              <a:t>24/02/2023</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Quarter level</a:t>
            </a:r>
          </a:p>
          <a:p>
            <a:pPr lvl="4" rtl="0"/>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18CCA95-4F40-4CDD-BF1E-B8C9EB86EE73}" type="slidenum">
              <a:rPr lang="en-US" noProof="0" smtClean="0"/>
              <a:t>‹#›</a:t>
            </a:fld>
            <a:endParaRPr lang="en-US" noProof="0"/>
          </a:p>
        </p:txBody>
      </p:sp>
    </p:spTree>
    <p:extLst>
      <p:ext uri="{BB962C8B-B14F-4D97-AF65-F5344CB8AC3E}">
        <p14:creationId xmlns:p14="http://schemas.microsoft.com/office/powerpoint/2010/main" val="256629591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endParaRPr lang="en-GB" dirty="0"/>
          </a:p>
        </p:txBody>
      </p:sp>
      <p:sp>
        <p:nvSpPr>
          <p:cNvPr id="4" name="Slide Number Placeholder 3"/>
          <p:cNvSpPr>
            <a:spLocks noGrp="1"/>
          </p:cNvSpPr>
          <p:nvPr>
            <p:ph type="sldNum" sz="quarter" idx="5"/>
          </p:nvPr>
        </p:nvSpPr>
        <p:spPr/>
        <p:txBody>
          <a:bodyPr rtlCol="0"/>
          <a:lstStyle/>
          <a:p>
            <a:pPr rtl="0"/>
            <a:fld id="{918CCA95-4F40-4CDD-BF1E-B8C9EB86EE73}" type="slidenum">
              <a:rPr lang="en-GB" smtClean="0"/>
              <a:t>1</a:t>
            </a:fld>
            <a:endParaRPr lang="en-GB"/>
          </a:p>
        </p:txBody>
      </p:sp>
    </p:spTree>
    <p:extLst>
      <p:ext uri="{BB962C8B-B14F-4D97-AF65-F5344CB8AC3E}">
        <p14:creationId xmlns:p14="http://schemas.microsoft.com/office/powerpoint/2010/main" val="303180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2</a:t>
            </a:fld>
            <a:endParaRPr lang="en-US" noProof="0"/>
          </a:p>
        </p:txBody>
      </p:sp>
    </p:spTree>
    <p:extLst>
      <p:ext uri="{BB962C8B-B14F-4D97-AF65-F5344CB8AC3E}">
        <p14:creationId xmlns:p14="http://schemas.microsoft.com/office/powerpoint/2010/main" val="22379082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3</a:t>
            </a:fld>
            <a:endParaRPr lang="en-US" noProof="0"/>
          </a:p>
        </p:txBody>
      </p:sp>
    </p:spTree>
    <p:extLst>
      <p:ext uri="{BB962C8B-B14F-4D97-AF65-F5344CB8AC3E}">
        <p14:creationId xmlns:p14="http://schemas.microsoft.com/office/powerpoint/2010/main" val="26383052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4</a:t>
            </a:fld>
            <a:endParaRPr lang="en-US" noProof="0"/>
          </a:p>
        </p:txBody>
      </p:sp>
    </p:spTree>
    <p:extLst>
      <p:ext uri="{BB962C8B-B14F-4D97-AF65-F5344CB8AC3E}">
        <p14:creationId xmlns:p14="http://schemas.microsoft.com/office/powerpoint/2010/main" val="20700535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5</a:t>
            </a:fld>
            <a:endParaRPr lang="en-US" noProof="0"/>
          </a:p>
        </p:txBody>
      </p:sp>
    </p:spTree>
    <p:extLst>
      <p:ext uri="{BB962C8B-B14F-4D97-AF65-F5344CB8AC3E}">
        <p14:creationId xmlns:p14="http://schemas.microsoft.com/office/powerpoint/2010/main" val="1425107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6</a:t>
            </a:fld>
            <a:endParaRPr lang="en-US" noProof="0"/>
          </a:p>
        </p:txBody>
      </p:sp>
    </p:spTree>
    <p:extLst>
      <p:ext uri="{BB962C8B-B14F-4D97-AF65-F5344CB8AC3E}">
        <p14:creationId xmlns:p14="http://schemas.microsoft.com/office/powerpoint/2010/main" val="32738736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7</a:t>
            </a:fld>
            <a:endParaRPr lang="en-US" noProof="0"/>
          </a:p>
        </p:txBody>
      </p:sp>
    </p:spTree>
    <p:extLst>
      <p:ext uri="{BB962C8B-B14F-4D97-AF65-F5344CB8AC3E}">
        <p14:creationId xmlns:p14="http://schemas.microsoft.com/office/powerpoint/2010/main" val="22572382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8</a:t>
            </a:fld>
            <a:endParaRPr lang="en-US" noProof="0"/>
          </a:p>
        </p:txBody>
      </p:sp>
    </p:spTree>
    <p:extLst>
      <p:ext uri="{BB962C8B-B14F-4D97-AF65-F5344CB8AC3E}">
        <p14:creationId xmlns:p14="http://schemas.microsoft.com/office/powerpoint/2010/main" val="15861442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9</a:t>
            </a:fld>
            <a:endParaRPr lang="en-US" noProof="0"/>
          </a:p>
        </p:txBody>
      </p:sp>
    </p:spTree>
    <p:extLst>
      <p:ext uri="{BB962C8B-B14F-4D97-AF65-F5344CB8AC3E}">
        <p14:creationId xmlns:p14="http://schemas.microsoft.com/office/powerpoint/2010/main" val="6470826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10</a:t>
            </a:fld>
            <a:endParaRPr lang="en-US" noProof="0"/>
          </a:p>
        </p:txBody>
      </p:sp>
    </p:spTree>
    <p:extLst>
      <p:ext uri="{BB962C8B-B14F-4D97-AF65-F5344CB8AC3E}">
        <p14:creationId xmlns:p14="http://schemas.microsoft.com/office/powerpoint/2010/main" val="3557111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11</a:t>
            </a:fld>
            <a:endParaRPr lang="en-US" noProof="0"/>
          </a:p>
        </p:txBody>
      </p:sp>
    </p:spTree>
    <p:extLst>
      <p:ext uri="{BB962C8B-B14F-4D97-AF65-F5344CB8AC3E}">
        <p14:creationId xmlns:p14="http://schemas.microsoft.com/office/powerpoint/2010/main" val="28544310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12</a:t>
            </a:fld>
            <a:endParaRPr lang="en-US" noProof="0"/>
          </a:p>
        </p:txBody>
      </p:sp>
    </p:spTree>
    <p:extLst>
      <p:ext uri="{BB962C8B-B14F-4D97-AF65-F5344CB8AC3E}">
        <p14:creationId xmlns:p14="http://schemas.microsoft.com/office/powerpoint/2010/main" val="2630816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13</a:t>
            </a:fld>
            <a:endParaRPr lang="en-US" noProof="0"/>
          </a:p>
        </p:txBody>
      </p:sp>
    </p:spTree>
    <p:extLst>
      <p:ext uri="{BB962C8B-B14F-4D97-AF65-F5344CB8AC3E}">
        <p14:creationId xmlns:p14="http://schemas.microsoft.com/office/powerpoint/2010/main" val="17845532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14</a:t>
            </a:fld>
            <a:endParaRPr lang="en-US" noProof="0"/>
          </a:p>
        </p:txBody>
      </p:sp>
    </p:spTree>
    <p:extLst>
      <p:ext uri="{BB962C8B-B14F-4D97-AF65-F5344CB8AC3E}">
        <p14:creationId xmlns:p14="http://schemas.microsoft.com/office/powerpoint/2010/main" val="15035730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15</a:t>
            </a:fld>
            <a:endParaRPr lang="en-US" noProof="0"/>
          </a:p>
        </p:txBody>
      </p:sp>
    </p:spTree>
    <p:extLst>
      <p:ext uri="{BB962C8B-B14F-4D97-AF65-F5344CB8AC3E}">
        <p14:creationId xmlns:p14="http://schemas.microsoft.com/office/powerpoint/2010/main" val="38907387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16</a:t>
            </a:fld>
            <a:endParaRPr lang="en-US" noProof="0"/>
          </a:p>
        </p:txBody>
      </p:sp>
    </p:spTree>
    <p:extLst>
      <p:ext uri="{BB962C8B-B14F-4D97-AF65-F5344CB8AC3E}">
        <p14:creationId xmlns:p14="http://schemas.microsoft.com/office/powerpoint/2010/main" val="886961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17</a:t>
            </a:fld>
            <a:endParaRPr lang="en-US" noProof="0"/>
          </a:p>
        </p:txBody>
      </p:sp>
    </p:spTree>
    <p:extLst>
      <p:ext uri="{BB962C8B-B14F-4D97-AF65-F5344CB8AC3E}">
        <p14:creationId xmlns:p14="http://schemas.microsoft.com/office/powerpoint/2010/main" val="32797897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18</a:t>
            </a:fld>
            <a:endParaRPr lang="en-US" noProof="0"/>
          </a:p>
        </p:txBody>
      </p:sp>
    </p:spTree>
    <p:extLst>
      <p:ext uri="{BB962C8B-B14F-4D97-AF65-F5344CB8AC3E}">
        <p14:creationId xmlns:p14="http://schemas.microsoft.com/office/powerpoint/2010/main" val="304918396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19</a:t>
            </a:fld>
            <a:endParaRPr lang="en-US" noProof="0"/>
          </a:p>
        </p:txBody>
      </p:sp>
    </p:spTree>
    <p:extLst>
      <p:ext uri="{BB962C8B-B14F-4D97-AF65-F5344CB8AC3E}">
        <p14:creationId xmlns:p14="http://schemas.microsoft.com/office/powerpoint/2010/main" val="8832317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20</a:t>
            </a:fld>
            <a:endParaRPr lang="en-US" noProof="0"/>
          </a:p>
        </p:txBody>
      </p:sp>
    </p:spTree>
    <p:extLst>
      <p:ext uri="{BB962C8B-B14F-4D97-AF65-F5344CB8AC3E}">
        <p14:creationId xmlns:p14="http://schemas.microsoft.com/office/powerpoint/2010/main" val="33234171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21</a:t>
            </a:fld>
            <a:endParaRPr lang="en-US" noProof="0"/>
          </a:p>
        </p:txBody>
      </p:sp>
    </p:spTree>
    <p:extLst>
      <p:ext uri="{BB962C8B-B14F-4D97-AF65-F5344CB8AC3E}">
        <p14:creationId xmlns:p14="http://schemas.microsoft.com/office/powerpoint/2010/main" val="173102822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22</a:t>
            </a:fld>
            <a:endParaRPr lang="en-US" noProof="0"/>
          </a:p>
        </p:txBody>
      </p:sp>
    </p:spTree>
    <p:extLst>
      <p:ext uri="{BB962C8B-B14F-4D97-AF65-F5344CB8AC3E}">
        <p14:creationId xmlns:p14="http://schemas.microsoft.com/office/powerpoint/2010/main" val="232397134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23</a:t>
            </a:fld>
            <a:endParaRPr lang="en-US" noProof="0"/>
          </a:p>
        </p:txBody>
      </p:sp>
    </p:spTree>
    <p:extLst>
      <p:ext uri="{BB962C8B-B14F-4D97-AF65-F5344CB8AC3E}">
        <p14:creationId xmlns:p14="http://schemas.microsoft.com/office/powerpoint/2010/main" val="413543438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24</a:t>
            </a:fld>
            <a:endParaRPr lang="en-US" noProof="0"/>
          </a:p>
        </p:txBody>
      </p:sp>
    </p:spTree>
    <p:extLst>
      <p:ext uri="{BB962C8B-B14F-4D97-AF65-F5344CB8AC3E}">
        <p14:creationId xmlns:p14="http://schemas.microsoft.com/office/powerpoint/2010/main" val="122273380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25</a:t>
            </a:fld>
            <a:endParaRPr lang="en-US" noProof="0"/>
          </a:p>
        </p:txBody>
      </p:sp>
    </p:spTree>
    <p:extLst>
      <p:ext uri="{BB962C8B-B14F-4D97-AF65-F5344CB8AC3E}">
        <p14:creationId xmlns:p14="http://schemas.microsoft.com/office/powerpoint/2010/main" val="185870963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endParaRPr lang="en-US"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26</a:t>
            </a:fld>
            <a:endParaRPr lang="en-US" noProof="0"/>
          </a:p>
        </p:txBody>
      </p:sp>
    </p:spTree>
    <p:extLst>
      <p:ext uri="{BB962C8B-B14F-4D97-AF65-F5344CB8AC3E}">
        <p14:creationId xmlns:p14="http://schemas.microsoft.com/office/powerpoint/2010/main" val="378978152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27</a:t>
            </a:fld>
            <a:endParaRPr lang="en-US" noProof="0"/>
          </a:p>
        </p:txBody>
      </p:sp>
    </p:spTree>
    <p:extLst>
      <p:ext uri="{BB962C8B-B14F-4D97-AF65-F5344CB8AC3E}">
        <p14:creationId xmlns:p14="http://schemas.microsoft.com/office/powerpoint/2010/main" val="102783173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28</a:t>
            </a:fld>
            <a:endParaRPr lang="en-US" noProof="0"/>
          </a:p>
        </p:txBody>
      </p:sp>
    </p:spTree>
    <p:extLst>
      <p:ext uri="{BB962C8B-B14F-4D97-AF65-F5344CB8AC3E}">
        <p14:creationId xmlns:p14="http://schemas.microsoft.com/office/powerpoint/2010/main" val="367318644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29</a:t>
            </a:fld>
            <a:endParaRPr lang="en-US" noProof="0"/>
          </a:p>
        </p:txBody>
      </p:sp>
    </p:spTree>
    <p:extLst>
      <p:ext uri="{BB962C8B-B14F-4D97-AF65-F5344CB8AC3E}">
        <p14:creationId xmlns:p14="http://schemas.microsoft.com/office/powerpoint/2010/main" val="63179587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US"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30</a:t>
            </a:fld>
            <a:endParaRPr lang="en-US" noProof="0"/>
          </a:p>
        </p:txBody>
      </p:sp>
    </p:spTree>
    <p:extLst>
      <p:ext uri="{BB962C8B-B14F-4D97-AF65-F5344CB8AC3E}">
        <p14:creationId xmlns:p14="http://schemas.microsoft.com/office/powerpoint/2010/main" val="92453913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31</a:t>
            </a:fld>
            <a:endParaRPr lang="en-US" noProof="0"/>
          </a:p>
        </p:txBody>
      </p:sp>
    </p:spTree>
    <p:extLst>
      <p:ext uri="{BB962C8B-B14F-4D97-AF65-F5344CB8AC3E}">
        <p14:creationId xmlns:p14="http://schemas.microsoft.com/office/powerpoint/2010/main" val="366375634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32</a:t>
            </a:fld>
            <a:endParaRPr lang="en-US" noProof="0"/>
          </a:p>
        </p:txBody>
      </p:sp>
    </p:spTree>
    <p:extLst>
      <p:ext uri="{BB962C8B-B14F-4D97-AF65-F5344CB8AC3E}">
        <p14:creationId xmlns:p14="http://schemas.microsoft.com/office/powerpoint/2010/main" val="55468636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33</a:t>
            </a:fld>
            <a:endParaRPr lang="en-US" noProof="0"/>
          </a:p>
        </p:txBody>
      </p:sp>
    </p:spTree>
    <p:extLst>
      <p:ext uri="{BB962C8B-B14F-4D97-AF65-F5344CB8AC3E}">
        <p14:creationId xmlns:p14="http://schemas.microsoft.com/office/powerpoint/2010/main" val="418207188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34</a:t>
            </a:fld>
            <a:endParaRPr lang="en-US" noProof="0"/>
          </a:p>
        </p:txBody>
      </p:sp>
    </p:spTree>
    <p:extLst>
      <p:ext uri="{BB962C8B-B14F-4D97-AF65-F5344CB8AC3E}">
        <p14:creationId xmlns:p14="http://schemas.microsoft.com/office/powerpoint/2010/main" val="189359167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35</a:t>
            </a:fld>
            <a:endParaRPr lang="en-US" noProof="0"/>
          </a:p>
        </p:txBody>
      </p:sp>
    </p:spTree>
    <p:extLst>
      <p:ext uri="{BB962C8B-B14F-4D97-AF65-F5344CB8AC3E}">
        <p14:creationId xmlns:p14="http://schemas.microsoft.com/office/powerpoint/2010/main" val="243585643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Page 238</a:t>
            </a: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36</a:t>
            </a:fld>
            <a:endParaRPr lang="en-US" noProof="0"/>
          </a:p>
        </p:txBody>
      </p:sp>
    </p:spTree>
    <p:extLst>
      <p:ext uri="{BB962C8B-B14F-4D97-AF65-F5344CB8AC3E}">
        <p14:creationId xmlns:p14="http://schemas.microsoft.com/office/powerpoint/2010/main" val="44273680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37394B"/>
                </a:solidFill>
                <a:effectLst/>
                <a:latin typeface="canada-type-gibson"/>
              </a:rPr>
              <a:t>There is an expectation that all employers support workers who move into a new role to develop the knowledge, understanding and skills needed to undertake the functions of their role – this applies equally to independent advocates.  Who is saying this…. Who are Social Care Wales?</a:t>
            </a:r>
            <a:endParaRPr lang="en-US"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37</a:t>
            </a:fld>
            <a:endParaRPr lang="en-US" noProof="0"/>
          </a:p>
        </p:txBody>
      </p:sp>
    </p:spTree>
    <p:extLst>
      <p:ext uri="{BB962C8B-B14F-4D97-AF65-F5344CB8AC3E}">
        <p14:creationId xmlns:p14="http://schemas.microsoft.com/office/powerpoint/2010/main" val="12503282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38</a:t>
            </a:fld>
            <a:endParaRPr lang="en-US" noProof="0"/>
          </a:p>
        </p:txBody>
      </p:sp>
    </p:spTree>
    <p:extLst>
      <p:ext uri="{BB962C8B-B14F-4D97-AF65-F5344CB8AC3E}">
        <p14:creationId xmlns:p14="http://schemas.microsoft.com/office/powerpoint/2010/main" val="116051710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39</a:t>
            </a:fld>
            <a:endParaRPr lang="en-US" noProof="0"/>
          </a:p>
        </p:txBody>
      </p:sp>
    </p:spTree>
    <p:extLst>
      <p:ext uri="{BB962C8B-B14F-4D97-AF65-F5344CB8AC3E}">
        <p14:creationId xmlns:p14="http://schemas.microsoft.com/office/powerpoint/2010/main" val="146519683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40</a:t>
            </a:fld>
            <a:endParaRPr lang="en-US" noProof="0"/>
          </a:p>
        </p:txBody>
      </p:sp>
    </p:spTree>
    <p:extLst>
      <p:ext uri="{BB962C8B-B14F-4D97-AF65-F5344CB8AC3E}">
        <p14:creationId xmlns:p14="http://schemas.microsoft.com/office/powerpoint/2010/main" val="13875242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41</a:t>
            </a:fld>
            <a:endParaRPr lang="en-US" noProof="0"/>
          </a:p>
        </p:txBody>
      </p:sp>
    </p:spTree>
    <p:extLst>
      <p:ext uri="{BB962C8B-B14F-4D97-AF65-F5344CB8AC3E}">
        <p14:creationId xmlns:p14="http://schemas.microsoft.com/office/powerpoint/2010/main" val="101521188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42</a:t>
            </a:fld>
            <a:endParaRPr lang="en-US" noProof="0"/>
          </a:p>
        </p:txBody>
      </p:sp>
    </p:spTree>
    <p:extLst>
      <p:ext uri="{BB962C8B-B14F-4D97-AF65-F5344CB8AC3E}">
        <p14:creationId xmlns:p14="http://schemas.microsoft.com/office/powerpoint/2010/main" val="62107196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43</a:t>
            </a:fld>
            <a:endParaRPr lang="en-US" noProof="0"/>
          </a:p>
        </p:txBody>
      </p:sp>
    </p:spTree>
    <p:extLst>
      <p:ext uri="{BB962C8B-B14F-4D97-AF65-F5344CB8AC3E}">
        <p14:creationId xmlns:p14="http://schemas.microsoft.com/office/powerpoint/2010/main" val="389535685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44</a:t>
            </a:fld>
            <a:endParaRPr lang="en-US" noProof="0"/>
          </a:p>
        </p:txBody>
      </p:sp>
    </p:spTree>
    <p:extLst>
      <p:ext uri="{BB962C8B-B14F-4D97-AF65-F5344CB8AC3E}">
        <p14:creationId xmlns:p14="http://schemas.microsoft.com/office/powerpoint/2010/main" val="426140867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45</a:t>
            </a:fld>
            <a:endParaRPr lang="en-US" noProof="0"/>
          </a:p>
        </p:txBody>
      </p:sp>
    </p:spTree>
    <p:extLst>
      <p:ext uri="{BB962C8B-B14F-4D97-AF65-F5344CB8AC3E}">
        <p14:creationId xmlns:p14="http://schemas.microsoft.com/office/powerpoint/2010/main" val="10482429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46</a:t>
            </a:fld>
            <a:endParaRPr lang="en-US" noProof="0"/>
          </a:p>
        </p:txBody>
      </p:sp>
    </p:spTree>
    <p:extLst>
      <p:ext uri="{BB962C8B-B14F-4D97-AF65-F5344CB8AC3E}">
        <p14:creationId xmlns:p14="http://schemas.microsoft.com/office/powerpoint/2010/main" val="144259840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47</a:t>
            </a:fld>
            <a:endParaRPr lang="en-US" noProof="0"/>
          </a:p>
        </p:txBody>
      </p:sp>
    </p:spTree>
    <p:extLst>
      <p:ext uri="{BB962C8B-B14F-4D97-AF65-F5344CB8AC3E}">
        <p14:creationId xmlns:p14="http://schemas.microsoft.com/office/powerpoint/2010/main" val="359828488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48</a:t>
            </a:fld>
            <a:endParaRPr lang="en-US" noProof="0"/>
          </a:p>
        </p:txBody>
      </p:sp>
    </p:spTree>
    <p:extLst>
      <p:ext uri="{BB962C8B-B14F-4D97-AF65-F5344CB8AC3E}">
        <p14:creationId xmlns:p14="http://schemas.microsoft.com/office/powerpoint/2010/main" val="70272697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49</a:t>
            </a:fld>
            <a:endParaRPr lang="en-US" noProof="0"/>
          </a:p>
        </p:txBody>
      </p:sp>
    </p:spTree>
    <p:extLst>
      <p:ext uri="{BB962C8B-B14F-4D97-AF65-F5344CB8AC3E}">
        <p14:creationId xmlns:p14="http://schemas.microsoft.com/office/powerpoint/2010/main" val="191279135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50</a:t>
            </a:fld>
            <a:endParaRPr lang="en-US" noProof="0"/>
          </a:p>
        </p:txBody>
      </p:sp>
    </p:spTree>
    <p:extLst>
      <p:ext uri="{BB962C8B-B14F-4D97-AF65-F5344CB8AC3E}">
        <p14:creationId xmlns:p14="http://schemas.microsoft.com/office/powerpoint/2010/main" val="30526857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51</a:t>
            </a:fld>
            <a:endParaRPr lang="en-US" noProof="0"/>
          </a:p>
        </p:txBody>
      </p:sp>
    </p:spTree>
    <p:extLst>
      <p:ext uri="{BB962C8B-B14F-4D97-AF65-F5344CB8AC3E}">
        <p14:creationId xmlns:p14="http://schemas.microsoft.com/office/powerpoint/2010/main" val="42457387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52</a:t>
            </a:fld>
            <a:endParaRPr lang="en-US" noProof="0"/>
          </a:p>
        </p:txBody>
      </p:sp>
    </p:spTree>
    <p:extLst>
      <p:ext uri="{BB962C8B-B14F-4D97-AF65-F5344CB8AC3E}">
        <p14:creationId xmlns:p14="http://schemas.microsoft.com/office/powerpoint/2010/main" val="372277959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53</a:t>
            </a:fld>
            <a:endParaRPr lang="en-US" noProof="0"/>
          </a:p>
        </p:txBody>
      </p:sp>
    </p:spTree>
    <p:extLst>
      <p:ext uri="{BB962C8B-B14F-4D97-AF65-F5344CB8AC3E}">
        <p14:creationId xmlns:p14="http://schemas.microsoft.com/office/powerpoint/2010/main" val="392112041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www.scie.org.uk</a:t>
            </a:r>
            <a:r>
              <a:rPr lang="en-US" dirty="0"/>
              <a:t>/advocacy/commissioning. Who is measuring this?</a:t>
            </a: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54</a:t>
            </a:fld>
            <a:endParaRPr lang="en-US" noProof="0"/>
          </a:p>
        </p:txBody>
      </p:sp>
    </p:spTree>
    <p:extLst>
      <p:ext uri="{BB962C8B-B14F-4D97-AF65-F5344CB8AC3E}">
        <p14:creationId xmlns:p14="http://schemas.microsoft.com/office/powerpoint/2010/main" val="770796545"/>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55</a:t>
            </a:fld>
            <a:endParaRPr lang="en-US" noProof="0"/>
          </a:p>
        </p:txBody>
      </p:sp>
    </p:spTree>
    <p:extLst>
      <p:ext uri="{BB962C8B-B14F-4D97-AF65-F5344CB8AC3E}">
        <p14:creationId xmlns:p14="http://schemas.microsoft.com/office/powerpoint/2010/main" val="211047549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56</a:t>
            </a:fld>
            <a:endParaRPr lang="en-US" noProof="0"/>
          </a:p>
        </p:txBody>
      </p:sp>
    </p:spTree>
    <p:extLst>
      <p:ext uri="{BB962C8B-B14F-4D97-AF65-F5344CB8AC3E}">
        <p14:creationId xmlns:p14="http://schemas.microsoft.com/office/powerpoint/2010/main" val="3580006268"/>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57</a:t>
            </a:fld>
            <a:endParaRPr lang="en-US" noProof="0"/>
          </a:p>
        </p:txBody>
      </p:sp>
    </p:spTree>
    <p:extLst>
      <p:ext uri="{BB962C8B-B14F-4D97-AF65-F5344CB8AC3E}">
        <p14:creationId xmlns:p14="http://schemas.microsoft.com/office/powerpoint/2010/main" val="1256383759"/>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58</a:t>
            </a:fld>
            <a:endParaRPr lang="en-US" noProof="0"/>
          </a:p>
        </p:txBody>
      </p:sp>
    </p:spTree>
    <p:extLst>
      <p:ext uri="{BB962C8B-B14F-4D97-AF65-F5344CB8AC3E}">
        <p14:creationId xmlns:p14="http://schemas.microsoft.com/office/powerpoint/2010/main" val="1902048957"/>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59</a:t>
            </a:fld>
            <a:endParaRPr lang="en-US" noProof="0"/>
          </a:p>
        </p:txBody>
      </p:sp>
    </p:spTree>
    <p:extLst>
      <p:ext uri="{BB962C8B-B14F-4D97-AF65-F5344CB8AC3E}">
        <p14:creationId xmlns:p14="http://schemas.microsoft.com/office/powerpoint/2010/main" val="2740368912"/>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60</a:t>
            </a:fld>
            <a:endParaRPr lang="en-US" noProof="0"/>
          </a:p>
        </p:txBody>
      </p:sp>
    </p:spTree>
    <p:extLst>
      <p:ext uri="{BB962C8B-B14F-4D97-AF65-F5344CB8AC3E}">
        <p14:creationId xmlns:p14="http://schemas.microsoft.com/office/powerpoint/2010/main" val="1483840329"/>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61</a:t>
            </a:fld>
            <a:endParaRPr lang="en-US" noProof="0"/>
          </a:p>
        </p:txBody>
      </p:sp>
    </p:spTree>
    <p:extLst>
      <p:ext uri="{BB962C8B-B14F-4D97-AF65-F5344CB8AC3E}">
        <p14:creationId xmlns:p14="http://schemas.microsoft.com/office/powerpoint/2010/main" val="26902845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2/24/23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243878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895716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109099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2/24/23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12220731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2/24/23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765124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2/24/23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12976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2/24/23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572672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2/24/23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41639522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2/24/23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985911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21179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24233149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27826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099358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548057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2/24/23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30147268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606622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2/24/23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74500620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jpeg"/><Relationship Id="rId7" Type="http://schemas.openxmlformats.org/officeDocument/2006/relationships/image" Target="../media/image6.jpeg"/><Relationship Id="rId12"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5.jpeg"/><Relationship Id="rId11" Type="http://schemas.openxmlformats.org/officeDocument/2006/relationships/image" Target="../media/image10.jpeg"/><Relationship Id="rId5" Type="http://schemas.openxmlformats.org/officeDocument/2006/relationships/image" Target="../media/image4.jpeg"/><Relationship Id="rId10" Type="http://schemas.openxmlformats.org/officeDocument/2006/relationships/image" Target="../media/image9.jpeg"/><Relationship Id="rId4" Type="http://schemas.openxmlformats.org/officeDocument/2006/relationships/image" Target="../media/image3.jpeg"/><Relationship Id="rId9" Type="http://schemas.openxmlformats.org/officeDocument/2006/relationships/image" Target="../media/image8.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gif"/><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6.xml"/><Relationship Id="rId1" Type="http://schemas.openxmlformats.org/officeDocument/2006/relationships/video" Target="https://www.youtube.com/embed/Nt9lM4-KLls?feature=oembed" TargetMode="External"/><Relationship Id="rId4" Type="http://schemas.openxmlformats.org/officeDocument/2006/relationships/image" Target="../media/image15.jpe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video" Target="https://www.youtube.com/embed/2vFdQY1qSlM?feature=oembed" TargetMode="External"/><Relationship Id="rId4" Type="http://schemas.openxmlformats.org/officeDocument/2006/relationships/image" Target="../media/image16.jpe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1.xml.rels><?xml version="1.0" encoding="UTF-8" standalone="yes"?>
<Relationships xmlns="http://schemas.openxmlformats.org/package/2006/relationships"><Relationship Id="rId3" Type="http://schemas.openxmlformats.org/officeDocument/2006/relationships/hyperlink" Target="https://www.gov.wales/sites/default/files/publications/2019-12/social-services-and--well-being-wales-act-2014-part-10-code-of-practice-advocacy.pdf"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qualityadvocacy.org.uk/wp-content/uploads/2018/05/Code-of-Practice-1.pdf" TargetMode="External"/><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healthandcarelearning.wales/qualifications/level-4-independent-advocacy/" TargetMode="External"/><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36.xml.rels><?xml version="1.0" encoding="UTF-8" standalone="yes"?>
<Relationships xmlns="http://schemas.openxmlformats.org/package/2006/relationships"><Relationship Id="rId3" Type="http://schemas.openxmlformats.org/officeDocument/2006/relationships/hyperlink" Target="https://www.healthandcarelearning.wales/media/2093/8040-10_level-5-leadership-and-management-in-hsc_specification_eng_jul21_v11.pdf" TargetMode="External"/><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socialcare.wales/qualifications-funding/competency-framework-for-independent-advocates" TargetMode="External"/><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cityandguilds.com/-/media/productdocuments/health_and_social_care/care/3614/centre_documents/3614-04_l4_independent_advocacy_practice_handbook_v1-1-pdf.ashx" TargetMode="External"/><Relationship Id="rId2" Type="http://schemas.openxmlformats.org/officeDocument/2006/relationships/notesSlide" Target="../notesSlides/notesSlide38.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39.xml.rels><?xml version="1.0" encoding="UTF-8" standalone="yes"?>
<Relationships xmlns="http://schemas.openxmlformats.org/package/2006/relationships"><Relationship Id="rId3" Type="http://schemas.openxmlformats.org/officeDocument/2006/relationships/hyperlink" Target="https://www.gov.wales/sites/default/files/publications/2019-08/national-standards-and-outcomes-framework-for-children-and-young-people-in-wales.pdf" TargetMode="External"/><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2.xml"/><Relationship Id="rId1" Type="http://schemas.openxmlformats.org/officeDocument/2006/relationships/video" Target="https://www.youtube.com/embed/i8FsOoEV5v8?feature=oembed" TargetMode="External"/><Relationship Id="rId4" Type="http://schemas.openxmlformats.org/officeDocument/2006/relationships/image" Target="../media/image20.jpeg"/></Relationships>
</file>

<file path=ppt/slides/_rels/slide42.xml.rels><?xml version="1.0" encoding="UTF-8" standalone="yes"?>
<Relationships xmlns="http://schemas.openxmlformats.org/package/2006/relationships"><Relationship Id="rId3" Type="http://schemas.openxmlformats.org/officeDocument/2006/relationships/hyperlink" Target="https://www.careinspectorate.wales/sites/default/files/2019-11/191128-inspection-framework-for-regulated-advocacy-services-en.pdf" TargetMode="External"/><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hyperlink" Target="https://qualityadvocacy.org.uk/wp-content/uploads/2020/01/Register-of-Accredited-Organisation-updated-22.1.20.pdf" TargetMode="External"/><Relationship Id="rId2" Type="http://schemas.openxmlformats.org/officeDocument/2006/relationships/notesSlide" Target="../notesSlides/notesSlide55.xml"/><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hyperlink" Target="https://qualityadvocacy.org.uk/wp-content/uploads/2021/12/QPM-Assessment-Workbook_V4_V1.3_Dec-2021.pdf" TargetMode="Externa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hyperlink" Target="https://www.ndti.org.uk/resources/publications/new-advocacy-charter" TargetMode="External"/><Relationship Id="rId2" Type="http://schemas.openxmlformats.org/officeDocument/2006/relationships/notesSlide" Target="../notesSlides/notesSlide59.xml"/><Relationship Id="rId1" Type="http://schemas.openxmlformats.org/officeDocument/2006/relationships/slideLayout" Target="../slideLayouts/slideLayout7.xml"/><Relationship Id="rId4" Type="http://schemas.openxmlformats.org/officeDocument/2006/relationships/hyperlink" Target="https://qualityadvocacy.org.uk/wp-content/uploads/2018/05/Code-of-Practice-1.pdf%20accessed%20on%2024.01.20" TargetMode="Externa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hyperlink" Target="https://www.have.hku.hk/professional-values-and-ethics" TargetMode="External"/><Relationship Id="rId2" Type="http://schemas.openxmlformats.org/officeDocument/2006/relationships/notesSlide" Target="../notesSlides/notesSlide61.xml"/><Relationship Id="rId1" Type="http://schemas.openxmlformats.org/officeDocument/2006/relationships/slideLayout" Target="../slideLayouts/slideLayout7.xml"/><Relationship Id="rId4" Type="http://schemas.openxmlformats.org/officeDocument/2006/relationships/hyperlink" Target="https://www.sciencedirect.com/referencework/9780080430768/international-encyclopedia-of-the-social-and-behavioral-scienc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28281-3783-403A-B1AB-0182A003DFE3}"/>
              </a:ext>
            </a:extLst>
          </p:cNvPr>
          <p:cNvSpPr>
            <a:spLocks noGrp="1"/>
          </p:cNvSpPr>
          <p:nvPr>
            <p:ph type="ctrTitle"/>
          </p:nvPr>
        </p:nvSpPr>
        <p:spPr>
          <a:xfrm>
            <a:off x="79898" y="3088114"/>
            <a:ext cx="9721049" cy="1646302"/>
          </a:xfrm>
        </p:spPr>
        <p:txBody>
          <a:bodyPr rtlCol="0"/>
          <a:lstStyle/>
          <a:p>
            <a:r>
              <a:rPr lang="en-GB" dirty="0"/>
              <a:t>Profession, Professional and Professionalisation</a:t>
            </a:r>
            <a:br>
              <a:rPr lang="en-GB" dirty="0"/>
            </a:br>
            <a:endParaRPr lang="en-GB" dirty="0"/>
          </a:p>
        </p:txBody>
      </p:sp>
      <p:sp>
        <p:nvSpPr>
          <p:cNvPr id="3" name="Subtitle 2">
            <a:extLst>
              <a:ext uri="{FF2B5EF4-FFF2-40B4-BE49-F238E27FC236}">
                <a16:creationId xmlns:a16="http://schemas.microsoft.com/office/drawing/2014/main" id="{C4542EAC-8BF3-4BFD-9891-145BC49409C2}"/>
              </a:ext>
            </a:extLst>
          </p:cNvPr>
          <p:cNvSpPr>
            <a:spLocks noGrp="1"/>
          </p:cNvSpPr>
          <p:nvPr>
            <p:ph type="subTitle" idx="1"/>
          </p:nvPr>
        </p:nvSpPr>
        <p:spPr>
          <a:xfrm>
            <a:off x="690320" y="5172704"/>
            <a:ext cx="8633855" cy="1096899"/>
          </a:xfrm>
        </p:spPr>
        <p:txBody>
          <a:bodyPr rtlCol="0"/>
          <a:lstStyle/>
          <a:p>
            <a:r>
              <a:rPr lang="en-GB" dirty="0"/>
              <a:t>Sharon H Cole</a:t>
            </a:r>
          </a:p>
        </p:txBody>
      </p:sp>
      <p:sp>
        <p:nvSpPr>
          <p:cNvPr id="4" name="TextBox 3">
            <a:extLst>
              <a:ext uri="{FF2B5EF4-FFF2-40B4-BE49-F238E27FC236}">
                <a16:creationId xmlns:a16="http://schemas.microsoft.com/office/drawing/2014/main" id="{5D54CCF1-2147-CD60-7B75-3CEE88828D18}"/>
              </a:ext>
            </a:extLst>
          </p:cNvPr>
          <p:cNvSpPr txBox="1"/>
          <p:nvPr/>
        </p:nvSpPr>
        <p:spPr>
          <a:xfrm>
            <a:off x="5608019" y="1216197"/>
            <a:ext cx="371615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ECED7004</a:t>
            </a:r>
          </a:p>
        </p:txBody>
      </p:sp>
      <p:sp>
        <p:nvSpPr>
          <p:cNvPr id="7" name="TextBox 6">
            <a:extLst>
              <a:ext uri="{FF2B5EF4-FFF2-40B4-BE49-F238E27FC236}">
                <a16:creationId xmlns:a16="http://schemas.microsoft.com/office/drawing/2014/main" id="{634178B4-9B16-8830-F711-B96FACA83F87}"/>
              </a:ext>
            </a:extLst>
          </p:cNvPr>
          <p:cNvSpPr txBox="1"/>
          <p:nvPr/>
        </p:nvSpPr>
        <p:spPr>
          <a:xfrm>
            <a:off x="4853126" y="4074852"/>
            <a:ext cx="5054354" cy="646331"/>
          </a:xfrm>
          <a:prstGeom prst="rect">
            <a:avLst/>
          </a:prstGeom>
          <a:noFill/>
        </p:spPr>
        <p:txBody>
          <a:bodyPr wrap="square" rtlCol="0">
            <a:spAutoFit/>
          </a:bodyPr>
          <a:lstStyle/>
          <a:p>
            <a:r>
              <a:rPr lang="en-GB" sz="1800"/>
              <a:t>In the Context of Professional Advocacy</a:t>
            </a:r>
            <a:br>
              <a:rPr lang="en-GB" sz="1800"/>
            </a:br>
            <a:r>
              <a:rPr lang="en-GB" sz="1800"/>
              <a:t>Services</a:t>
            </a:r>
            <a:r>
              <a:rPr lang="en-GB"/>
              <a:t> </a:t>
            </a:r>
            <a:endParaRPr lang="en-GB" dirty="0"/>
          </a:p>
        </p:txBody>
      </p:sp>
    </p:spTree>
    <p:extLst>
      <p:ext uri="{BB962C8B-B14F-4D97-AF65-F5344CB8AC3E}">
        <p14:creationId xmlns:p14="http://schemas.microsoft.com/office/powerpoint/2010/main" val="5537265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FE940-5957-A652-A9AE-F90EAF6D549B}"/>
              </a:ext>
            </a:extLst>
          </p:cNvPr>
          <p:cNvSpPr>
            <a:spLocks noGrp="1"/>
          </p:cNvSpPr>
          <p:nvPr>
            <p:ph type="title"/>
          </p:nvPr>
        </p:nvSpPr>
        <p:spPr/>
        <p:txBody>
          <a:bodyPr/>
          <a:lstStyle/>
          <a:p>
            <a:r>
              <a:rPr lang="en-GB"/>
              <a:t>Profession – What is it?</a:t>
            </a:r>
          </a:p>
        </p:txBody>
      </p:sp>
      <p:sp>
        <p:nvSpPr>
          <p:cNvPr id="3" name="Content Placeholder 2">
            <a:extLst>
              <a:ext uri="{FF2B5EF4-FFF2-40B4-BE49-F238E27FC236}">
                <a16:creationId xmlns:a16="http://schemas.microsoft.com/office/drawing/2014/main" id="{6A483A66-693C-FCC2-E3E3-BB8F353804B1}"/>
              </a:ext>
            </a:extLst>
          </p:cNvPr>
          <p:cNvSpPr>
            <a:spLocks noGrp="1"/>
          </p:cNvSpPr>
          <p:nvPr>
            <p:ph idx="1"/>
          </p:nvPr>
        </p:nvSpPr>
        <p:spPr/>
        <p:txBody>
          <a:bodyPr vert="horz" lIns="91440" tIns="45720" rIns="91440" bIns="45720" rtlCol="0" anchor="t">
            <a:normAutofit/>
          </a:bodyPr>
          <a:lstStyle/>
          <a:p>
            <a:r>
              <a:rPr lang="en-GB"/>
              <a:t>Latin meaning was 'to profess' </a:t>
            </a:r>
          </a:p>
          <a:p>
            <a:r>
              <a:rPr lang="en-GB"/>
              <a:t>Expanded to include open declarations of belief that are nonreligious</a:t>
            </a:r>
          </a:p>
          <a:p>
            <a:r>
              <a:rPr lang="en-GB"/>
              <a:t>Further expanded to a meaning of open declaration of nonreligious beliefs.</a:t>
            </a:r>
          </a:p>
          <a:p>
            <a:r>
              <a:rPr lang="en-GB"/>
              <a:t>Callings that require intensive preparation and high standards of achievement that render a public service</a:t>
            </a:r>
          </a:p>
        </p:txBody>
      </p:sp>
    </p:spTree>
    <p:extLst>
      <p:ext uri="{BB962C8B-B14F-4D97-AF65-F5344CB8AC3E}">
        <p14:creationId xmlns:p14="http://schemas.microsoft.com/office/powerpoint/2010/main" val="37486652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0623C-0752-0A58-BD0D-36F18A492D52}"/>
              </a:ext>
            </a:extLst>
          </p:cNvPr>
          <p:cNvSpPr>
            <a:spLocks noGrp="1"/>
          </p:cNvSpPr>
          <p:nvPr>
            <p:ph type="title"/>
          </p:nvPr>
        </p:nvSpPr>
        <p:spPr/>
        <p:txBody>
          <a:bodyPr/>
          <a:lstStyle/>
          <a:p>
            <a:r>
              <a:rPr lang="en-GB" dirty="0"/>
              <a:t>Profession</a:t>
            </a:r>
          </a:p>
        </p:txBody>
      </p:sp>
      <p:sp>
        <p:nvSpPr>
          <p:cNvPr id="3" name="Content Placeholder 2">
            <a:extLst>
              <a:ext uri="{FF2B5EF4-FFF2-40B4-BE49-F238E27FC236}">
                <a16:creationId xmlns:a16="http://schemas.microsoft.com/office/drawing/2014/main" id="{B94A7ED0-92EF-5985-C065-05F252364AC8}"/>
              </a:ext>
            </a:extLst>
          </p:cNvPr>
          <p:cNvSpPr>
            <a:spLocks noGrp="1"/>
          </p:cNvSpPr>
          <p:nvPr>
            <p:ph idx="1"/>
          </p:nvPr>
        </p:nvSpPr>
        <p:spPr/>
        <p:txBody>
          <a:bodyPr vert="horz" lIns="91440" tIns="45720" rIns="91440" bIns="45720" rtlCol="0" anchor="t">
            <a:normAutofit fontScale="85000" lnSpcReduction="20000"/>
          </a:bodyPr>
          <a:lstStyle/>
          <a:p>
            <a:r>
              <a:rPr lang="en-GB" b="1" dirty="0">
                <a:ea typeface="+mn-lt"/>
                <a:cs typeface="+mn-lt"/>
              </a:rPr>
              <a:t>A paid occupation, especially one that involves </a:t>
            </a:r>
            <a:r>
              <a:rPr lang="en-GB" b="1" u="sng" dirty="0">
                <a:ea typeface="+mn-lt"/>
                <a:cs typeface="+mn-lt"/>
              </a:rPr>
              <a:t>prolonged</a:t>
            </a:r>
            <a:r>
              <a:rPr lang="en-GB" b="1" dirty="0">
                <a:ea typeface="+mn-lt"/>
                <a:cs typeface="+mn-lt"/>
              </a:rPr>
              <a:t> training and a formal qualification. </a:t>
            </a:r>
            <a:r>
              <a:rPr lang="en-GB" dirty="0">
                <a:ea typeface="+mn-lt"/>
                <a:cs typeface="+mn-lt"/>
              </a:rPr>
              <a:t>    </a:t>
            </a:r>
            <a:endParaRPr lang="en-GB" sz="1200" dirty="0">
              <a:ea typeface="+mn-lt"/>
              <a:cs typeface="+mn-lt"/>
            </a:endParaRPr>
          </a:p>
          <a:p>
            <a:endParaRPr lang="en-GB" dirty="0"/>
          </a:p>
          <a:p>
            <a:r>
              <a:rPr lang="en-GB" dirty="0">
                <a:ea typeface="+mn-lt"/>
                <a:cs typeface="+mn-lt"/>
              </a:rPr>
              <a:t>Any type of work that needs special training or a particular skill, often one that is respected because in involves a high level of education </a:t>
            </a:r>
            <a:r>
              <a:rPr lang="en-GB" dirty="0" err="1">
                <a:ea typeface="+mn-lt"/>
                <a:cs typeface="+mn-lt"/>
              </a:rPr>
              <a:t>ie</a:t>
            </a:r>
            <a:r>
              <a:rPr lang="en-GB" dirty="0">
                <a:ea typeface="+mn-lt"/>
                <a:cs typeface="+mn-lt"/>
              </a:rPr>
              <a:t> Medical Profession, Legal Profession, Teaching Profession.</a:t>
            </a:r>
          </a:p>
          <a:p>
            <a:endParaRPr lang="en-GB" dirty="0">
              <a:ea typeface="+mn-lt"/>
              <a:cs typeface="+mn-lt"/>
            </a:endParaRPr>
          </a:p>
          <a:p>
            <a:r>
              <a:rPr lang="en-GB" b="1" dirty="0">
                <a:ea typeface="+mn-lt"/>
                <a:cs typeface="+mn-lt"/>
              </a:rPr>
              <a:t>The people who do a particular type of work, considered as a group </a:t>
            </a:r>
            <a:r>
              <a:rPr lang="en-GB" b="1" dirty="0" err="1">
                <a:ea typeface="+mn-lt"/>
                <a:cs typeface="+mn-lt"/>
              </a:rPr>
              <a:t>ie</a:t>
            </a:r>
            <a:r>
              <a:rPr lang="en-GB" b="1" dirty="0">
                <a:ea typeface="+mn-lt"/>
                <a:cs typeface="+mn-lt"/>
              </a:rPr>
              <a:t> the professions above – those who don't work in industry or business. </a:t>
            </a:r>
          </a:p>
          <a:p>
            <a:endParaRPr lang="en-GB" dirty="0">
              <a:ea typeface="+mn-lt"/>
              <a:cs typeface="+mn-lt"/>
            </a:endParaRPr>
          </a:p>
          <a:p>
            <a:endParaRPr lang="en-GB" b="1" dirty="0"/>
          </a:p>
          <a:p>
            <a:endParaRPr lang="en-GB" dirty="0"/>
          </a:p>
          <a:p>
            <a:endParaRPr lang="en-GB" dirty="0"/>
          </a:p>
          <a:p>
            <a:pPr lvl="3"/>
            <a:r>
              <a:rPr lang="en-GB" b="1" dirty="0"/>
              <a:t>(Cambridge Dictionary, 2023; </a:t>
            </a:r>
            <a:r>
              <a:rPr lang="en-GB" dirty="0">
                <a:ea typeface="+mn-lt"/>
                <a:cs typeface="+mn-lt"/>
              </a:rPr>
              <a:t>Oxford Dictionary, 2023)</a:t>
            </a:r>
          </a:p>
          <a:p>
            <a:pPr lvl="3"/>
            <a:endParaRPr lang="en-GB" dirty="0"/>
          </a:p>
        </p:txBody>
      </p:sp>
    </p:spTree>
    <p:extLst>
      <p:ext uri="{BB962C8B-B14F-4D97-AF65-F5344CB8AC3E}">
        <p14:creationId xmlns:p14="http://schemas.microsoft.com/office/powerpoint/2010/main" val="20064683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B5756-ED61-B44A-5612-F4E20C6903B7}"/>
              </a:ext>
            </a:extLst>
          </p:cNvPr>
          <p:cNvSpPr>
            <a:spLocks noGrp="1"/>
          </p:cNvSpPr>
          <p:nvPr>
            <p:ph type="title"/>
          </p:nvPr>
        </p:nvSpPr>
        <p:spPr/>
        <p:txBody>
          <a:bodyPr/>
          <a:lstStyle/>
          <a:p>
            <a:r>
              <a:rPr lang="en-GB"/>
              <a:t>Profession</a:t>
            </a:r>
          </a:p>
        </p:txBody>
      </p:sp>
      <p:sp>
        <p:nvSpPr>
          <p:cNvPr id="3" name="Content Placeholder 2">
            <a:extLst>
              <a:ext uri="{FF2B5EF4-FFF2-40B4-BE49-F238E27FC236}">
                <a16:creationId xmlns:a16="http://schemas.microsoft.com/office/drawing/2014/main" id="{DB1DB6E6-2975-AD6B-751D-2FFFDE24B4EB}"/>
              </a:ext>
            </a:extLst>
          </p:cNvPr>
          <p:cNvSpPr>
            <a:spLocks noGrp="1"/>
          </p:cNvSpPr>
          <p:nvPr>
            <p:ph idx="1"/>
          </p:nvPr>
        </p:nvSpPr>
        <p:spPr/>
        <p:txBody>
          <a:bodyPr vert="horz" lIns="91440" tIns="45720" rIns="91440" bIns="45720" rtlCol="0" anchor="t">
            <a:normAutofit/>
          </a:bodyPr>
          <a:lstStyle/>
          <a:p>
            <a:r>
              <a:rPr lang="en-GB" dirty="0"/>
              <a:t>However, it's meaning continues to evolve and another definition states that profession is </a:t>
            </a:r>
            <a:endParaRPr lang="en-US" dirty="0"/>
          </a:p>
          <a:p>
            <a:endParaRPr lang="en-GB" dirty="0"/>
          </a:p>
          <a:p>
            <a:pPr marL="0" indent="0">
              <a:buNone/>
            </a:pPr>
            <a:r>
              <a:rPr lang="en-GB" dirty="0"/>
              <a:t>'</a:t>
            </a:r>
            <a:r>
              <a:rPr lang="en-GB" dirty="0">
                <a:ea typeface="+mn-lt"/>
                <a:cs typeface="+mn-lt"/>
              </a:rPr>
              <a:t>a calling requiring specialized knowledge and often long and intensive academic preparation </a:t>
            </a:r>
            <a:r>
              <a:rPr lang="en-GB" i="1" dirty="0">
                <a:ea typeface="+mn-lt"/>
                <a:cs typeface="+mn-lt"/>
              </a:rPr>
              <a:t>or </a:t>
            </a:r>
            <a:r>
              <a:rPr lang="en-GB" dirty="0">
                <a:ea typeface="+mn-lt"/>
                <a:cs typeface="+mn-lt"/>
              </a:rPr>
              <a:t>a principal calling, vocation, or employment'</a:t>
            </a:r>
            <a:endParaRPr lang="en-GB" dirty="0"/>
          </a:p>
          <a:p>
            <a:pPr marL="0" indent="0">
              <a:buNone/>
            </a:pPr>
            <a:endParaRPr lang="en-GB" dirty="0"/>
          </a:p>
          <a:p>
            <a:pPr marL="0" indent="0">
              <a:buNone/>
            </a:pPr>
            <a:endParaRPr lang="en-GB" dirty="0"/>
          </a:p>
          <a:p>
            <a:pPr marL="0" indent="0">
              <a:buNone/>
            </a:pPr>
            <a:endParaRPr lang="en-GB" dirty="0"/>
          </a:p>
        </p:txBody>
      </p:sp>
      <p:sp>
        <p:nvSpPr>
          <p:cNvPr id="4" name="TextBox 3">
            <a:extLst>
              <a:ext uri="{FF2B5EF4-FFF2-40B4-BE49-F238E27FC236}">
                <a16:creationId xmlns:a16="http://schemas.microsoft.com/office/drawing/2014/main" id="{8861F30E-440F-AFFB-C50B-0E1719440C4E}"/>
              </a:ext>
            </a:extLst>
          </p:cNvPr>
          <p:cNvSpPr txBox="1"/>
          <p:nvPr/>
        </p:nvSpPr>
        <p:spPr>
          <a:xfrm>
            <a:off x="5811211" y="5295515"/>
            <a:ext cx="427951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(Miriam-Webster Dictionary, 2024)</a:t>
            </a:r>
          </a:p>
        </p:txBody>
      </p:sp>
    </p:spTree>
    <p:extLst>
      <p:ext uri="{BB962C8B-B14F-4D97-AF65-F5344CB8AC3E}">
        <p14:creationId xmlns:p14="http://schemas.microsoft.com/office/powerpoint/2010/main" val="17023721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78863-47DB-D3FC-B0CF-6D0D705085CE}"/>
              </a:ext>
            </a:extLst>
          </p:cNvPr>
          <p:cNvSpPr>
            <a:spLocks noGrp="1"/>
          </p:cNvSpPr>
          <p:nvPr>
            <p:ph type="title"/>
          </p:nvPr>
        </p:nvSpPr>
        <p:spPr/>
        <p:txBody>
          <a:bodyPr/>
          <a:lstStyle/>
          <a:p>
            <a:r>
              <a:rPr lang="en-US" dirty="0"/>
              <a:t>Callings</a:t>
            </a:r>
          </a:p>
        </p:txBody>
      </p:sp>
      <p:sp>
        <p:nvSpPr>
          <p:cNvPr id="3" name="Content Placeholder 2">
            <a:extLst>
              <a:ext uri="{FF2B5EF4-FFF2-40B4-BE49-F238E27FC236}">
                <a16:creationId xmlns:a16="http://schemas.microsoft.com/office/drawing/2014/main" id="{B1BAEA7E-06CD-CCAF-D182-777612F798D3}"/>
              </a:ext>
            </a:extLst>
          </p:cNvPr>
          <p:cNvSpPr>
            <a:spLocks noGrp="1"/>
          </p:cNvSpPr>
          <p:nvPr>
            <p:ph idx="1"/>
          </p:nvPr>
        </p:nvSpPr>
        <p:spPr/>
        <p:txBody>
          <a:bodyPr/>
          <a:lstStyle/>
          <a:p>
            <a:r>
              <a:rPr lang="en-GB" dirty="0"/>
              <a:t>The neoclassical view of callings suggests that a calling emerges from an external source that creates a sense of destiny and duty, what Thompson and </a:t>
            </a:r>
            <a:r>
              <a:rPr lang="en-GB" dirty="0" err="1"/>
              <a:t>Bunderson</a:t>
            </a:r>
            <a:r>
              <a:rPr lang="en-GB" dirty="0"/>
              <a:t> (2019) refer to as ‘‘outer </a:t>
            </a:r>
            <a:r>
              <a:rPr lang="en-GB" dirty="0" err="1"/>
              <a:t>requiredness</a:t>
            </a:r>
            <a:r>
              <a:rPr lang="en-GB" dirty="0"/>
              <a:t>,’’ while the modern view suggests callings arise from internal sources or ‘‘inner </a:t>
            </a:r>
            <a:r>
              <a:rPr lang="en-GB" dirty="0" err="1"/>
              <a:t>requiredness</a:t>
            </a:r>
            <a:r>
              <a:rPr lang="en-GB" dirty="0"/>
              <a:t>,’’ leveraging passions and providing a sense of personal </a:t>
            </a:r>
            <a:r>
              <a:rPr lang="en-GB" dirty="0" err="1"/>
              <a:t>fulfillment</a:t>
            </a:r>
            <a:endParaRPr lang="en-US" dirty="0"/>
          </a:p>
        </p:txBody>
      </p:sp>
    </p:spTree>
    <p:extLst>
      <p:ext uri="{BB962C8B-B14F-4D97-AF65-F5344CB8AC3E}">
        <p14:creationId xmlns:p14="http://schemas.microsoft.com/office/powerpoint/2010/main" val="999705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D0572-A2F6-34E2-358D-52F244CB2C82}"/>
              </a:ext>
            </a:extLst>
          </p:cNvPr>
          <p:cNvSpPr>
            <a:spLocks noGrp="1"/>
          </p:cNvSpPr>
          <p:nvPr>
            <p:ph type="title"/>
          </p:nvPr>
        </p:nvSpPr>
        <p:spPr/>
        <p:txBody>
          <a:bodyPr/>
          <a:lstStyle/>
          <a:p>
            <a:r>
              <a:rPr lang="en-GB" dirty="0"/>
              <a:t>Professional Dress Codes?</a:t>
            </a:r>
          </a:p>
        </p:txBody>
      </p:sp>
      <p:pic>
        <p:nvPicPr>
          <p:cNvPr id="1026" name="Picture 2" descr="12 best images about Business Attire for Women on Pinterest ...">
            <a:extLst>
              <a:ext uri="{FF2B5EF4-FFF2-40B4-BE49-F238E27FC236}">
                <a16:creationId xmlns:a16="http://schemas.microsoft.com/office/drawing/2014/main" id="{0F5973D6-824A-520E-5AAC-6B2D854BE7B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923278" y="2160588"/>
            <a:ext cx="8451541" cy="43201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60244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0DF8F-EB29-D828-E6BA-9E5A75EE0627}"/>
              </a:ext>
            </a:extLst>
          </p:cNvPr>
          <p:cNvSpPr>
            <a:spLocks noGrp="1"/>
          </p:cNvSpPr>
          <p:nvPr>
            <p:ph type="title"/>
          </p:nvPr>
        </p:nvSpPr>
        <p:spPr/>
        <p:txBody>
          <a:bodyPr/>
          <a:lstStyle/>
          <a:p>
            <a:r>
              <a:rPr lang="en-US" dirty="0"/>
              <a:t>Spot the ’professional’</a:t>
            </a:r>
          </a:p>
        </p:txBody>
      </p:sp>
      <p:pic>
        <p:nvPicPr>
          <p:cNvPr id="1026" name="Picture 2" descr="Being professional: Stop calling yourself a professional. Most likely you  aren't, and as for being educated...">
            <a:extLst>
              <a:ext uri="{FF2B5EF4-FFF2-40B4-BE49-F238E27FC236}">
                <a16:creationId xmlns:a16="http://schemas.microsoft.com/office/drawing/2014/main" id="{1FC4F43A-EEE9-4F5A-CF9D-D6BA29B4D06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77334" y="1502696"/>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rofessional golfer - Wikipedia">
            <a:extLst>
              <a:ext uri="{FF2B5EF4-FFF2-40B4-BE49-F238E27FC236}">
                <a16:creationId xmlns:a16="http://schemas.microsoft.com/office/drawing/2014/main" id="{CB2F9554-AB5B-CFA9-039D-87897DB77FD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50702" y="850694"/>
            <a:ext cx="2397740" cy="181405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Professional Development | Royal College of Nursing">
            <a:extLst>
              <a:ext uri="{FF2B5EF4-FFF2-40B4-BE49-F238E27FC236}">
                <a16:creationId xmlns:a16="http://schemas.microsoft.com/office/drawing/2014/main" id="{F08CB0BB-F017-D37F-E37E-675110F80EE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76824" y="4115450"/>
            <a:ext cx="2851193" cy="1898928"/>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Vicar Stock Photo | Getty Images">
            <a:extLst>
              <a:ext uri="{FF2B5EF4-FFF2-40B4-BE49-F238E27FC236}">
                <a16:creationId xmlns:a16="http://schemas.microsoft.com/office/drawing/2014/main" id="{8996D3AD-5C21-5ADE-4886-FEC35EA3C7A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533277" y="2848033"/>
            <a:ext cx="1392056" cy="195752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Why You Should Hire a Professional Painter">
            <a:extLst>
              <a:ext uri="{FF2B5EF4-FFF2-40B4-BE49-F238E27FC236}">
                <a16:creationId xmlns:a16="http://schemas.microsoft.com/office/drawing/2014/main" id="{FD5799FA-968B-D4B8-A843-2C85EE5CEAC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848859" y="4814678"/>
            <a:ext cx="2962275" cy="154305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100+ Lawyer Pictures | Download Free Images on Unsplash">
            <a:extLst>
              <a:ext uri="{FF2B5EF4-FFF2-40B4-BE49-F238E27FC236}">
                <a16:creationId xmlns:a16="http://schemas.microsoft.com/office/drawing/2014/main" id="{FA676C07-606E-465B-F426-A0ACFF7467F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074755" y="1261463"/>
            <a:ext cx="1743075" cy="2619375"/>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Meet Renfrewshire's newest doctor fresh from his training - Daily Record">
            <a:extLst>
              <a:ext uri="{FF2B5EF4-FFF2-40B4-BE49-F238E27FC236}">
                <a16:creationId xmlns:a16="http://schemas.microsoft.com/office/drawing/2014/main" id="{74FBA3EF-1641-E891-CE2D-F78EC3AD839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448442" y="4863366"/>
            <a:ext cx="2619375" cy="1743075"/>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How teaching jobs compare around the world">
            <a:extLst>
              <a:ext uri="{FF2B5EF4-FFF2-40B4-BE49-F238E27FC236}">
                <a16:creationId xmlns:a16="http://schemas.microsoft.com/office/drawing/2014/main" id="{BCC9A0D0-3FD5-4AC4-6CB6-962D84D2306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731314" y="479277"/>
            <a:ext cx="2128454" cy="1320800"/>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40 Most Powerful Female Athletes of All Time | Glamour">
            <a:extLst>
              <a:ext uri="{FF2B5EF4-FFF2-40B4-BE49-F238E27FC236}">
                <a16:creationId xmlns:a16="http://schemas.microsoft.com/office/drawing/2014/main" id="{D3FDC502-83B2-99E2-77D0-A39C186E9C0F}"/>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47239" y="5137395"/>
            <a:ext cx="2176345" cy="1543051"/>
          </a:xfrm>
          <a:prstGeom prst="rect">
            <a:avLst/>
          </a:prstGeom>
          <a:noFill/>
          <a:extLst>
            <a:ext uri="{909E8E84-426E-40DD-AFC4-6F175D3DCCD1}">
              <a14:hiddenFill xmlns:a14="http://schemas.microsoft.com/office/drawing/2010/main">
                <a:solidFill>
                  <a:srgbClr val="FFFFFF"/>
                </a:solidFill>
              </a14:hiddenFill>
            </a:ext>
          </a:extLst>
        </p:spPr>
      </p:pic>
      <p:pic>
        <p:nvPicPr>
          <p:cNvPr id="2062" name="Picture 14" descr="It's our job is to observe the child, find their voice and be their advocate'  - Community Care">
            <a:extLst>
              <a:ext uri="{FF2B5EF4-FFF2-40B4-BE49-F238E27FC236}">
                <a16:creationId xmlns:a16="http://schemas.microsoft.com/office/drawing/2014/main" id="{B8E8D39B-A88F-81C2-9D64-ECF7AF8C3690}"/>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7050702" y="2990749"/>
            <a:ext cx="1923680" cy="1695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88030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FC19B-17AD-054C-DC2B-D033A169F309}"/>
              </a:ext>
            </a:extLst>
          </p:cNvPr>
          <p:cNvSpPr>
            <a:spLocks noGrp="1"/>
          </p:cNvSpPr>
          <p:nvPr>
            <p:ph type="title"/>
          </p:nvPr>
        </p:nvSpPr>
        <p:spPr/>
        <p:txBody>
          <a:bodyPr/>
          <a:lstStyle/>
          <a:p>
            <a:r>
              <a:rPr lang="en-GB" dirty="0"/>
              <a:t>Professional</a:t>
            </a:r>
          </a:p>
        </p:txBody>
      </p:sp>
      <p:sp>
        <p:nvSpPr>
          <p:cNvPr id="3" name="Content Placeholder 2">
            <a:extLst>
              <a:ext uri="{FF2B5EF4-FFF2-40B4-BE49-F238E27FC236}">
                <a16:creationId xmlns:a16="http://schemas.microsoft.com/office/drawing/2014/main" id="{B0C64E79-0590-2258-C85B-BD2975A01C85}"/>
              </a:ext>
            </a:extLst>
          </p:cNvPr>
          <p:cNvSpPr>
            <a:spLocks noGrp="1"/>
          </p:cNvSpPr>
          <p:nvPr>
            <p:ph idx="1"/>
          </p:nvPr>
        </p:nvSpPr>
        <p:spPr/>
        <p:txBody>
          <a:bodyPr vert="horz" lIns="91440" tIns="45720" rIns="91440" bIns="45720" rtlCol="0" anchor="t">
            <a:normAutofit/>
          </a:bodyPr>
          <a:lstStyle/>
          <a:p>
            <a:r>
              <a:rPr lang="en-GB" dirty="0"/>
              <a:t>Attitudes</a:t>
            </a:r>
          </a:p>
          <a:p>
            <a:endParaRPr lang="en-GB" dirty="0"/>
          </a:p>
          <a:p>
            <a:r>
              <a:rPr lang="en-GB" dirty="0"/>
              <a:t>Behaviours</a:t>
            </a:r>
          </a:p>
          <a:p>
            <a:endParaRPr lang="en-GB" dirty="0"/>
          </a:p>
          <a:p>
            <a:r>
              <a:rPr lang="en-GB" dirty="0"/>
              <a:t>Actions</a:t>
            </a:r>
          </a:p>
        </p:txBody>
      </p:sp>
      <p:sp>
        <p:nvSpPr>
          <p:cNvPr id="4" name="TextBox 3">
            <a:extLst>
              <a:ext uri="{FF2B5EF4-FFF2-40B4-BE49-F238E27FC236}">
                <a16:creationId xmlns:a16="http://schemas.microsoft.com/office/drawing/2014/main" id="{367DF427-33AC-F639-00E9-1BC26AC39BD1}"/>
              </a:ext>
            </a:extLst>
          </p:cNvPr>
          <p:cNvSpPr txBox="1"/>
          <p:nvPr/>
        </p:nvSpPr>
        <p:spPr>
          <a:xfrm>
            <a:off x="7350711" y="4767309"/>
            <a:ext cx="1273105" cy="276999"/>
          </a:xfrm>
          <a:prstGeom prst="rect">
            <a:avLst/>
          </a:prstGeom>
          <a:noFill/>
        </p:spPr>
        <p:txBody>
          <a:bodyPr wrap="none" rtlCol="0">
            <a:spAutoFit/>
          </a:bodyPr>
          <a:lstStyle/>
          <a:p>
            <a:r>
              <a:rPr lang="en-GB" sz="1200" b="0" i="0" dirty="0">
                <a:solidFill>
                  <a:srgbClr val="555555"/>
                </a:solidFill>
                <a:effectLst/>
                <a:latin typeface="verdana" panose="020B0604030504040204" pitchFamily="34" charset="0"/>
              </a:rPr>
              <a:t>(DANA, 2000)</a:t>
            </a:r>
            <a:endParaRPr lang="en-GB" sz="1200" dirty="0"/>
          </a:p>
        </p:txBody>
      </p:sp>
    </p:spTree>
    <p:extLst>
      <p:ext uri="{BB962C8B-B14F-4D97-AF65-F5344CB8AC3E}">
        <p14:creationId xmlns:p14="http://schemas.microsoft.com/office/powerpoint/2010/main" val="23089245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228DA-ECC4-57B0-611C-20FB932F4A6F}"/>
              </a:ext>
            </a:extLst>
          </p:cNvPr>
          <p:cNvSpPr>
            <a:spLocks noGrp="1"/>
          </p:cNvSpPr>
          <p:nvPr>
            <p:ph type="title"/>
          </p:nvPr>
        </p:nvSpPr>
        <p:spPr/>
        <p:txBody>
          <a:bodyPr/>
          <a:lstStyle/>
          <a:p>
            <a:r>
              <a:rPr lang="en-GB" dirty="0"/>
              <a:t>What Does It Take to Be a Professional?</a:t>
            </a:r>
          </a:p>
        </p:txBody>
      </p:sp>
      <p:sp>
        <p:nvSpPr>
          <p:cNvPr id="3" name="Content Placeholder 2">
            <a:extLst>
              <a:ext uri="{FF2B5EF4-FFF2-40B4-BE49-F238E27FC236}">
                <a16:creationId xmlns:a16="http://schemas.microsoft.com/office/drawing/2014/main" id="{6DE74AE1-390E-4747-C6D3-6AC9889348BD}"/>
              </a:ext>
            </a:extLst>
          </p:cNvPr>
          <p:cNvSpPr>
            <a:spLocks noGrp="1"/>
          </p:cNvSpPr>
          <p:nvPr>
            <p:ph idx="1"/>
          </p:nvPr>
        </p:nvSpPr>
        <p:spPr/>
        <p:txBody>
          <a:bodyPr/>
          <a:lstStyle/>
          <a:p>
            <a:r>
              <a:rPr lang="en-GB" dirty="0"/>
              <a:t>Drive and motivation</a:t>
            </a:r>
          </a:p>
          <a:p>
            <a:r>
              <a:rPr lang="en-GB" dirty="0"/>
              <a:t>Sparked by interest and desire</a:t>
            </a:r>
          </a:p>
          <a:p>
            <a:pPr marL="0" indent="0">
              <a:buNone/>
            </a:pPr>
            <a:endParaRPr lang="en-GB" dirty="0"/>
          </a:p>
          <a:p>
            <a:pPr marL="0" indent="0">
              <a:buNone/>
            </a:pPr>
            <a:r>
              <a:rPr lang="en-GB" dirty="0"/>
              <a:t>To be a professional there are 4 key elements. </a:t>
            </a:r>
          </a:p>
          <a:p>
            <a:pPr marL="0" indent="0">
              <a:buNone/>
            </a:pPr>
            <a:endParaRPr lang="en-GB" dirty="0"/>
          </a:p>
          <a:p>
            <a:r>
              <a:rPr lang="en-GB" dirty="0"/>
              <a:t>Knowing</a:t>
            </a:r>
          </a:p>
          <a:p>
            <a:r>
              <a:rPr lang="en-GB" dirty="0"/>
              <a:t>Doing</a:t>
            </a:r>
          </a:p>
          <a:p>
            <a:r>
              <a:rPr lang="en-GB" dirty="0"/>
              <a:t>Helping</a:t>
            </a:r>
          </a:p>
          <a:p>
            <a:r>
              <a:rPr lang="en-GB" dirty="0"/>
              <a:t>Learning</a:t>
            </a:r>
          </a:p>
          <a:p>
            <a:endParaRPr lang="en-GB" dirty="0"/>
          </a:p>
        </p:txBody>
      </p:sp>
    </p:spTree>
    <p:extLst>
      <p:ext uri="{BB962C8B-B14F-4D97-AF65-F5344CB8AC3E}">
        <p14:creationId xmlns:p14="http://schemas.microsoft.com/office/powerpoint/2010/main" val="20246976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FDC61-1434-345B-F719-89D46E3148D6}"/>
              </a:ext>
            </a:extLst>
          </p:cNvPr>
          <p:cNvSpPr>
            <a:spLocks noGrp="1"/>
          </p:cNvSpPr>
          <p:nvPr>
            <p:ph type="title"/>
          </p:nvPr>
        </p:nvSpPr>
        <p:spPr/>
        <p:txBody>
          <a:bodyPr/>
          <a:lstStyle/>
          <a:p>
            <a:r>
              <a:rPr lang="en-GB" dirty="0"/>
              <a:t>Professional – Attitudes and Behaviours of Students</a:t>
            </a:r>
          </a:p>
        </p:txBody>
      </p:sp>
      <p:pic>
        <p:nvPicPr>
          <p:cNvPr id="3074" name="Picture 2" descr="View Image - Table I. ">
            <a:extLst>
              <a:ext uri="{FF2B5EF4-FFF2-40B4-BE49-F238E27FC236}">
                <a16:creationId xmlns:a16="http://schemas.microsoft.com/office/drawing/2014/main" id="{F4DA04A9-718B-70E7-2BFC-6A55026B7DFC}"/>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77863" y="2279160"/>
            <a:ext cx="8596312" cy="36442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48961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FF30D-996F-7F16-B230-00896B449D2D}"/>
              </a:ext>
            </a:extLst>
          </p:cNvPr>
          <p:cNvSpPr>
            <a:spLocks noGrp="1"/>
          </p:cNvSpPr>
          <p:nvPr>
            <p:ph type="title"/>
          </p:nvPr>
        </p:nvSpPr>
        <p:spPr/>
        <p:txBody>
          <a:bodyPr/>
          <a:lstStyle/>
          <a:p>
            <a:r>
              <a:rPr lang="en-GB" dirty="0"/>
              <a:t>Professional – Attitudes and Behaviours of Physicians </a:t>
            </a:r>
          </a:p>
        </p:txBody>
      </p:sp>
      <p:sp>
        <p:nvSpPr>
          <p:cNvPr id="3" name="Content Placeholder 2">
            <a:extLst>
              <a:ext uri="{FF2B5EF4-FFF2-40B4-BE49-F238E27FC236}">
                <a16:creationId xmlns:a16="http://schemas.microsoft.com/office/drawing/2014/main" id="{0D67C078-11EC-EFDE-95A2-944D775082AC}"/>
              </a:ext>
            </a:extLst>
          </p:cNvPr>
          <p:cNvSpPr>
            <a:spLocks noGrp="1"/>
          </p:cNvSpPr>
          <p:nvPr>
            <p:ph idx="1"/>
          </p:nvPr>
        </p:nvSpPr>
        <p:spPr/>
        <p:txBody>
          <a:bodyPr/>
          <a:lstStyle/>
          <a:p>
            <a:pPr algn="l"/>
            <a:r>
              <a:rPr lang="en-GB" b="1" dirty="0">
                <a:solidFill>
                  <a:srgbClr val="555555"/>
                </a:solidFill>
                <a:latin typeface="Roboto" panose="02000000000000000000" pitchFamily="2" charset="0"/>
              </a:rPr>
              <a:t>A</a:t>
            </a:r>
            <a:r>
              <a:rPr lang="en-GB" b="1" i="0" dirty="0">
                <a:solidFill>
                  <a:srgbClr val="555555"/>
                </a:solidFill>
                <a:effectLst/>
                <a:latin typeface="Roboto" panose="02000000000000000000" pitchFamily="2" charset="0"/>
              </a:rPr>
              <a:t>ltruism</a:t>
            </a:r>
            <a:r>
              <a:rPr lang="en-GB" b="0" i="0" dirty="0">
                <a:solidFill>
                  <a:srgbClr val="555555"/>
                </a:solidFill>
                <a:effectLst/>
                <a:latin typeface="Roboto" panose="02000000000000000000" pitchFamily="2" charset="0"/>
              </a:rPr>
              <a:t> - putting patients' best interests first</a:t>
            </a:r>
          </a:p>
          <a:p>
            <a:pPr algn="l"/>
            <a:r>
              <a:rPr lang="en-GB" b="1" dirty="0">
                <a:solidFill>
                  <a:srgbClr val="555555"/>
                </a:solidFill>
                <a:latin typeface="Roboto" panose="02000000000000000000" pitchFamily="2" charset="0"/>
              </a:rPr>
              <a:t>A</a:t>
            </a:r>
            <a:r>
              <a:rPr lang="en-GB" b="1" i="0" dirty="0">
                <a:solidFill>
                  <a:srgbClr val="555555"/>
                </a:solidFill>
                <a:effectLst/>
                <a:latin typeface="Roboto" panose="02000000000000000000" pitchFamily="2" charset="0"/>
              </a:rPr>
              <a:t>ccountability </a:t>
            </a:r>
            <a:r>
              <a:rPr lang="en-GB" b="0" i="0" dirty="0">
                <a:solidFill>
                  <a:srgbClr val="555555"/>
                </a:solidFill>
                <a:effectLst/>
                <a:latin typeface="Roboto" panose="02000000000000000000" pitchFamily="2" charset="0"/>
              </a:rPr>
              <a:t>- to patients, to society, and to their profession</a:t>
            </a:r>
          </a:p>
          <a:p>
            <a:pPr algn="l"/>
            <a:r>
              <a:rPr lang="en-GB" b="1" dirty="0">
                <a:solidFill>
                  <a:srgbClr val="555555"/>
                </a:solidFill>
                <a:latin typeface="Roboto" panose="02000000000000000000" pitchFamily="2" charset="0"/>
              </a:rPr>
              <a:t>E</a:t>
            </a:r>
            <a:r>
              <a:rPr lang="en-GB" b="1" i="0" dirty="0">
                <a:solidFill>
                  <a:srgbClr val="555555"/>
                </a:solidFill>
                <a:effectLst/>
                <a:latin typeface="Roboto" panose="02000000000000000000" pitchFamily="2" charset="0"/>
              </a:rPr>
              <a:t>xcellence </a:t>
            </a:r>
            <a:r>
              <a:rPr lang="en-GB" b="0" i="0" dirty="0">
                <a:solidFill>
                  <a:srgbClr val="555555"/>
                </a:solidFill>
                <a:effectLst/>
                <a:latin typeface="Roboto" panose="02000000000000000000" pitchFamily="2" charset="0"/>
              </a:rPr>
              <a:t>- exceeding expectations and commitment to lifelong learning</a:t>
            </a:r>
          </a:p>
          <a:p>
            <a:pPr algn="l"/>
            <a:r>
              <a:rPr lang="en-GB" b="1" i="0" dirty="0">
                <a:solidFill>
                  <a:srgbClr val="555555"/>
                </a:solidFill>
                <a:effectLst/>
                <a:latin typeface="Roboto" panose="02000000000000000000" pitchFamily="2" charset="0"/>
              </a:rPr>
              <a:t>Duty</a:t>
            </a:r>
            <a:r>
              <a:rPr lang="en-GB" b="0" i="0" dirty="0">
                <a:solidFill>
                  <a:srgbClr val="555555"/>
                </a:solidFill>
                <a:effectLst/>
                <a:latin typeface="Roboto" panose="02000000000000000000" pitchFamily="2" charset="0"/>
              </a:rPr>
              <a:t> - commitment to service in the community and professional organizations</a:t>
            </a:r>
          </a:p>
          <a:p>
            <a:pPr algn="l"/>
            <a:r>
              <a:rPr lang="en-GB" b="1" dirty="0" err="1">
                <a:solidFill>
                  <a:srgbClr val="555555"/>
                </a:solidFill>
                <a:latin typeface="Roboto" panose="02000000000000000000" pitchFamily="2" charset="0"/>
              </a:rPr>
              <a:t>H</a:t>
            </a:r>
            <a:r>
              <a:rPr lang="en-GB" b="1" i="0" dirty="0" err="1">
                <a:solidFill>
                  <a:srgbClr val="555555"/>
                </a:solidFill>
                <a:effectLst/>
                <a:latin typeface="Roboto" panose="02000000000000000000" pitchFamily="2" charset="0"/>
              </a:rPr>
              <a:t>onor</a:t>
            </a:r>
            <a:r>
              <a:rPr lang="en-GB" b="1" i="0" dirty="0">
                <a:solidFill>
                  <a:srgbClr val="555555"/>
                </a:solidFill>
                <a:effectLst/>
                <a:latin typeface="Roboto" panose="02000000000000000000" pitchFamily="2" charset="0"/>
              </a:rPr>
              <a:t> and integrity </a:t>
            </a:r>
            <a:r>
              <a:rPr lang="en-GB" b="0" i="0" dirty="0">
                <a:solidFill>
                  <a:srgbClr val="555555"/>
                </a:solidFill>
                <a:effectLst/>
                <a:latin typeface="Roboto" panose="02000000000000000000" pitchFamily="2" charset="0"/>
              </a:rPr>
              <a:t>- adhering to personal and professional codes, being fair, truthful, straightforward, and meeting commitments</a:t>
            </a:r>
          </a:p>
          <a:p>
            <a:pPr algn="l"/>
            <a:r>
              <a:rPr lang="en-GB" b="1" dirty="0">
                <a:solidFill>
                  <a:srgbClr val="555555"/>
                </a:solidFill>
                <a:latin typeface="Roboto" panose="02000000000000000000" pitchFamily="2" charset="0"/>
              </a:rPr>
              <a:t>R</a:t>
            </a:r>
            <a:r>
              <a:rPr lang="en-GB" b="1" i="0" dirty="0">
                <a:solidFill>
                  <a:srgbClr val="555555"/>
                </a:solidFill>
                <a:effectLst/>
                <a:latin typeface="Roboto" panose="02000000000000000000" pitchFamily="2" charset="0"/>
              </a:rPr>
              <a:t>espect for others </a:t>
            </a:r>
            <a:r>
              <a:rPr lang="en-GB" b="0" i="0" dirty="0">
                <a:solidFill>
                  <a:srgbClr val="555555"/>
                </a:solidFill>
                <a:effectLst/>
                <a:latin typeface="Roboto" panose="02000000000000000000" pitchFamily="2" charset="0"/>
              </a:rPr>
              <a:t>- all patients and their families, all colleagues and other health professionals</a:t>
            </a:r>
          </a:p>
          <a:p>
            <a:endParaRPr lang="en-GB" dirty="0"/>
          </a:p>
        </p:txBody>
      </p:sp>
      <p:sp>
        <p:nvSpPr>
          <p:cNvPr id="5" name="TextBox 4">
            <a:extLst>
              <a:ext uri="{FF2B5EF4-FFF2-40B4-BE49-F238E27FC236}">
                <a16:creationId xmlns:a16="http://schemas.microsoft.com/office/drawing/2014/main" id="{CD3C30A5-CA07-7D89-4D7A-9471CE3300C3}"/>
              </a:ext>
            </a:extLst>
          </p:cNvPr>
          <p:cNvSpPr txBox="1"/>
          <p:nvPr/>
        </p:nvSpPr>
        <p:spPr>
          <a:xfrm>
            <a:off x="6618303" y="5672030"/>
            <a:ext cx="1806606" cy="369332"/>
          </a:xfrm>
          <a:prstGeom prst="rect">
            <a:avLst/>
          </a:prstGeom>
          <a:noFill/>
        </p:spPr>
        <p:txBody>
          <a:bodyPr wrap="square">
            <a:spAutoFit/>
          </a:bodyPr>
          <a:lstStyle/>
          <a:p>
            <a:r>
              <a:rPr lang="en-GB" sz="1800" b="0" i="0" dirty="0">
                <a:solidFill>
                  <a:srgbClr val="555555"/>
                </a:solidFill>
                <a:effectLst/>
                <a:latin typeface="verdana" panose="020B0604030504040204" pitchFamily="34" charset="0"/>
              </a:rPr>
              <a:t>(DANA, 2000)</a:t>
            </a:r>
            <a:endParaRPr lang="en-GB" dirty="0"/>
          </a:p>
        </p:txBody>
      </p:sp>
    </p:spTree>
    <p:extLst>
      <p:ext uri="{BB962C8B-B14F-4D97-AF65-F5344CB8AC3E}">
        <p14:creationId xmlns:p14="http://schemas.microsoft.com/office/powerpoint/2010/main" val="34540865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AA7BB-20CB-E96C-435B-C695A53D8784}"/>
              </a:ext>
            </a:extLst>
          </p:cNvPr>
          <p:cNvSpPr>
            <a:spLocks noGrp="1"/>
          </p:cNvSpPr>
          <p:nvPr>
            <p:ph type="title"/>
          </p:nvPr>
        </p:nvSpPr>
        <p:spPr/>
        <p:txBody>
          <a:bodyPr/>
          <a:lstStyle/>
          <a:p>
            <a:r>
              <a:rPr lang="en-GB" dirty="0"/>
              <a:t>Professional Values and Ethics</a:t>
            </a:r>
          </a:p>
        </p:txBody>
      </p:sp>
      <p:pic>
        <p:nvPicPr>
          <p:cNvPr id="4098" name="Picture 2" descr="professional values">
            <a:extLst>
              <a:ext uri="{FF2B5EF4-FFF2-40B4-BE49-F238E27FC236}">
                <a16:creationId xmlns:a16="http://schemas.microsoft.com/office/drawing/2014/main" id="{30D63D76-D488-D7DF-0AAC-17663B2AB3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93794" y="1957388"/>
            <a:ext cx="7812119" cy="35911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09360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DE1E2-849A-3518-5159-38E732D62AC4}"/>
              </a:ext>
            </a:extLst>
          </p:cNvPr>
          <p:cNvSpPr>
            <a:spLocks noGrp="1"/>
          </p:cNvSpPr>
          <p:nvPr>
            <p:ph type="title"/>
          </p:nvPr>
        </p:nvSpPr>
        <p:spPr/>
        <p:txBody>
          <a:bodyPr/>
          <a:lstStyle/>
          <a:p>
            <a:r>
              <a:rPr lang="en-GB" dirty="0"/>
              <a:t>Professional Values and Ethics</a:t>
            </a:r>
          </a:p>
        </p:txBody>
      </p:sp>
      <p:sp>
        <p:nvSpPr>
          <p:cNvPr id="3" name="TextBox 2">
            <a:extLst>
              <a:ext uri="{FF2B5EF4-FFF2-40B4-BE49-F238E27FC236}">
                <a16:creationId xmlns:a16="http://schemas.microsoft.com/office/drawing/2014/main" id="{D08C7CD8-DD5A-878F-BE2A-D7DB4686EA88}"/>
              </a:ext>
            </a:extLst>
          </p:cNvPr>
          <p:cNvSpPr txBox="1"/>
          <p:nvPr/>
        </p:nvSpPr>
        <p:spPr>
          <a:xfrm>
            <a:off x="1526959" y="1930400"/>
            <a:ext cx="6320901" cy="3416320"/>
          </a:xfrm>
          <a:prstGeom prst="rect">
            <a:avLst/>
          </a:prstGeom>
          <a:noFill/>
        </p:spPr>
        <p:txBody>
          <a:bodyPr wrap="square" rtlCol="0">
            <a:spAutoFit/>
          </a:bodyPr>
          <a:lstStyle/>
          <a:p>
            <a:pPr marL="285750" indent="-285750">
              <a:buFont typeface="Wingdings" panose="05000000000000000000" pitchFamily="2" charset="2"/>
              <a:buChar char="Ø"/>
            </a:pPr>
            <a:r>
              <a:rPr lang="en-GB" dirty="0"/>
              <a:t>Professional </a:t>
            </a:r>
            <a:r>
              <a:rPr lang="en-GB" b="1" dirty="0"/>
              <a:t>Values</a:t>
            </a:r>
            <a:r>
              <a:rPr lang="en-GB" dirty="0"/>
              <a:t> are the guiding beliefs and principles that influence one’s work behaviour   - usually an extension of your personality  </a:t>
            </a:r>
            <a:r>
              <a:rPr lang="en-GB" dirty="0" err="1"/>
              <a:t>ie</a:t>
            </a:r>
            <a:r>
              <a:rPr lang="en-GB" dirty="0"/>
              <a:t> honesty, responsibility and integrity</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b="0" i="0" dirty="0">
                <a:solidFill>
                  <a:srgbClr val="000000"/>
                </a:solidFill>
                <a:effectLst/>
                <a:latin typeface="open sans" panose="020B0606030504020204" pitchFamily="34" charset="0"/>
              </a:rPr>
              <a:t>Professional </a:t>
            </a:r>
            <a:r>
              <a:rPr lang="en-GB" b="1" i="0" dirty="0">
                <a:solidFill>
                  <a:srgbClr val="000000"/>
                </a:solidFill>
                <a:effectLst/>
                <a:latin typeface="open sans" panose="020B0606030504020204" pitchFamily="34" charset="0"/>
              </a:rPr>
              <a:t>Ethics</a:t>
            </a:r>
            <a:r>
              <a:rPr lang="en-GB" b="0" i="0" dirty="0">
                <a:solidFill>
                  <a:srgbClr val="000000"/>
                </a:solidFill>
                <a:effectLst/>
                <a:latin typeface="open sans" panose="020B0606030504020204" pitchFamily="34" charset="0"/>
              </a:rPr>
              <a:t> are the principles and standards that govern one’s behaviour in a professional environment. </a:t>
            </a:r>
          </a:p>
          <a:p>
            <a:pPr marL="285750" indent="-285750">
              <a:buFont typeface="Wingdings" panose="05000000000000000000" pitchFamily="2" charset="2"/>
              <a:buChar char="Ø"/>
            </a:pPr>
            <a:endParaRPr lang="en-GB" dirty="0">
              <a:solidFill>
                <a:srgbClr val="000000"/>
              </a:solidFill>
              <a:latin typeface="open sans" panose="020B0606030504020204" pitchFamily="34" charset="0"/>
            </a:endParaRPr>
          </a:p>
          <a:p>
            <a:pPr marL="285750" indent="-285750">
              <a:buFont typeface="Wingdings" panose="05000000000000000000" pitchFamily="2" charset="2"/>
              <a:buChar char="Ø"/>
            </a:pPr>
            <a:r>
              <a:rPr lang="en-GB" b="0" i="0" dirty="0">
                <a:solidFill>
                  <a:srgbClr val="000000"/>
                </a:solidFill>
                <a:effectLst/>
                <a:latin typeface="open sans" panose="020B0606030504020204" pitchFamily="34" charset="0"/>
              </a:rPr>
              <a:t>Different professions and businesses have their own codes of conduct which people are expected to follow.</a:t>
            </a:r>
            <a:endParaRPr lang="en-GB" dirty="0"/>
          </a:p>
          <a:p>
            <a:pPr lvl="2"/>
            <a:endParaRPr lang="en-GB" dirty="0"/>
          </a:p>
        </p:txBody>
      </p:sp>
      <p:sp>
        <p:nvSpPr>
          <p:cNvPr id="6" name="TextBox 5">
            <a:extLst>
              <a:ext uri="{FF2B5EF4-FFF2-40B4-BE49-F238E27FC236}">
                <a16:creationId xmlns:a16="http://schemas.microsoft.com/office/drawing/2014/main" id="{1B369120-6E89-93D8-B31A-2B4747D62922}"/>
              </a:ext>
            </a:extLst>
          </p:cNvPr>
          <p:cNvSpPr txBox="1"/>
          <p:nvPr/>
        </p:nvSpPr>
        <p:spPr>
          <a:xfrm>
            <a:off x="6224523" y="5361801"/>
            <a:ext cx="3301217" cy="369332"/>
          </a:xfrm>
          <a:prstGeom prst="rect">
            <a:avLst/>
          </a:prstGeom>
          <a:noFill/>
        </p:spPr>
        <p:txBody>
          <a:bodyPr wrap="square">
            <a:spAutoFit/>
          </a:bodyPr>
          <a:lstStyle/>
          <a:p>
            <a:r>
              <a:rPr lang="en-GB" b="0" i="0" dirty="0">
                <a:solidFill>
                  <a:srgbClr val="000000"/>
                </a:solidFill>
                <a:effectLst/>
                <a:latin typeface="open sans" panose="020B0606030504020204" pitchFamily="34" charset="0"/>
              </a:rPr>
              <a:t>(</a:t>
            </a:r>
            <a:r>
              <a:rPr lang="en-GB" b="0" i="0" dirty="0" err="1">
                <a:solidFill>
                  <a:srgbClr val="000000"/>
                </a:solidFill>
                <a:effectLst/>
                <a:latin typeface="open sans" panose="020B0606030504020204" pitchFamily="34" charset="0"/>
              </a:rPr>
              <a:t>Poorchangizi</a:t>
            </a:r>
            <a:r>
              <a:rPr lang="en-GB" b="0" i="0" dirty="0">
                <a:solidFill>
                  <a:srgbClr val="000000"/>
                </a:solidFill>
                <a:effectLst/>
                <a:latin typeface="open sans" panose="020B0606030504020204" pitchFamily="34" charset="0"/>
              </a:rPr>
              <a:t> et al., 2017)</a:t>
            </a:r>
            <a:endParaRPr lang="en-GB" dirty="0"/>
          </a:p>
        </p:txBody>
      </p:sp>
    </p:spTree>
    <p:extLst>
      <p:ext uri="{BB962C8B-B14F-4D97-AF65-F5344CB8AC3E}">
        <p14:creationId xmlns:p14="http://schemas.microsoft.com/office/powerpoint/2010/main" val="6273079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E4FA4-91BA-6C2C-D9BC-0BE014506871}"/>
              </a:ext>
            </a:extLst>
          </p:cNvPr>
          <p:cNvSpPr>
            <a:spLocks noGrp="1"/>
          </p:cNvSpPr>
          <p:nvPr>
            <p:ph type="title"/>
          </p:nvPr>
        </p:nvSpPr>
        <p:spPr/>
        <p:txBody>
          <a:bodyPr/>
          <a:lstStyle/>
          <a:p>
            <a:r>
              <a:rPr lang="en-GB" dirty="0"/>
              <a:t>Professional Values and Ethics </a:t>
            </a:r>
          </a:p>
        </p:txBody>
      </p:sp>
      <p:pic>
        <p:nvPicPr>
          <p:cNvPr id="5122" name="Picture 2">
            <a:extLst>
              <a:ext uri="{FF2B5EF4-FFF2-40B4-BE49-F238E27FC236}">
                <a16:creationId xmlns:a16="http://schemas.microsoft.com/office/drawing/2014/main" id="{82C5A7EB-52A3-3549-076D-E6FBB218E5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49406" y="2183908"/>
            <a:ext cx="7632391" cy="421689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F7306B3D-DA8E-1D31-A802-3BFA2F9C2B75}"/>
              </a:ext>
            </a:extLst>
          </p:cNvPr>
          <p:cNvSpPr txBox="1"/>
          <p:nvPr/>
        </p:nvSpPr>
        <p:spPr>
          <a:xfrm>
            <a:off x="9274002" y="6107837"/>
            <a:ext cx="2178192" cy="369332"/>
          </a:xfrm>
          <a:prstGeom prst="rect">
            <a:avLst/>
          </a:prstGeom>
          <a:noFill/>
        </p:spPr>
        <p:txBody>
          <a:bodyPr wrap="square" rtlCol="0">
            <a:spAutoFit/>
          </a:bodyPr>
          <a:lstStyle/>
          <a:p>
            <a:r>
              <a:rPr lang="en-GB" dirty="0"/>
              <a:t>(UHK, 2023)</a:t>
            </a:r>
          </a:p>
        </p:txBody>
      </p:sp>
    </p:spTree>
    <p:extLst>
      <p:ext uri="{BB962C8B-B14F-4D97-AF65-F5344CB8AC3E}">
        <p14:creationId xmlns:p14="http://schemas.microsoft.com/office/powerpoint/2010/main" val="33733267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03F4D-3601-5825-030E-AB9A6135419D}"/>
              </a:ext>
            </a:extLst>
          </p:cNvPr>
          <p:cNvSpPr>
            <a:spLocks noGrp="1"/>
          </p:cNvSpPr>
          <p:nvPr>
            <p:ph type="title"/>
          </p:nvPr>
        </p:nvSpPr>
        <p:spPr/>
        <p:txBody>
          <a:bodyPr>
            <a:normAutofit fontScale="90000"/>
          </a:bodyPr>
          <a:lstStyle/>
          <a:p>
            <a:r>
              <a:rPr lang="en-GB" b="1" i="0" dirty="0">
                <a:effectLst/>
              </a:rPr>
              <a:t>Why are Professional Values and Ethics Important?</a:t>
            </a:r>
            <a:br>
              <a:rPr lang="en-GB" b="1" i="0" dirty="0">
                <a:effectLst/>
              </a:rPr>
            </a:br>
            <a:endParaRPr lang="en-GB" dirty="0"/>
          </a:p>
        </p:txBody>
      </p:sp>
      <p:sp>
        <p:nvSpPr>
          <p:cNvPr id="4" name="TextBox 3">
            <a:extLst>
              <a:ext uri="{FF2B5EF4-FFF2-40B4-BE49-F238E27FC236}">
                <a16:creationId xmlns:a16="http://schemas.microsoft.com/office/drawing/2014/main" id="{51121332-3BA5-E937-EB8B-A7A810F4F951}"/>
              </a:ext>
            </a:extLst>
          </p:cNvPr>
          <p:cNvSpPr txBox="1"/>
          <p:nvPr/>
        </p:nvSpPr>
        <p:spPr>
          <a:xfrm>
            <a:off x="1438183" y="2441359"/>
            <a:ext cx="6569475" cy="2308324"/>
          </a:xfrm>
          <a:prstGeom prst="rect">
            <a:avLst/>
          </a:prstGeom>
          <a:noFill/>
        </p:spPr>
        <p:txBody>
          <a:bodyPr wrap="square" rtlCol="0">
            <a:spAutoFit/>
          </a:bodyPr>
          <a:lstStyle/>
          <a:p>
            <a:pPr marL="285750" indent="-285750">
              <a:buFont typeface="Wingdings" panose="05000000000000000000" pitchFamily="2" charset="2"/>
              <a:buChar char="Ø"/>
            </a:pPr>
            <a:r>
              <a:rPr lang="en-GB" dirty="0"/>
              <a:t>Considered as the guideline and motivation of professional behaviour</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‘Standards for action that are accepted by professional groups and individuals’</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Used to monitor and evaluate the integrity of the individual organisation. </a:t>
            </a:r>
          </a:p>
        </p:txBody>
      </p:sp>
      <p:sp>
        <p:nvSpPr>
          <p:cNvPr id="5" name="TextBox 4">
            <a:extLst>
              <a:ext uri="{FF2B5EF4-FFF2-40B4-BE49-F238E27FC236}">
                <a16:creationId xmlns:a16="http://schemas.microsoft.com/office/drawing/2014/main" id="{F9493373-CA51-7004-FC75-134E7E9E06DB}"/>
              </a:ext>
            </a:extLst>
          </p:cNvPr>
          <p:cNvSpPr txBox="1"/>
          <p:nvPr/>
        </p:nvSpPr>
        <p:spPr>
          <a:xfrm>
            <a:off x="7625918" y="5228948"/>
            <a:ext cx="3036164" cy="369332"/>
          </a:xfrm>
          <a:prstGeom prst="rect">
            <a:avLst/>
          </a:prstGeom>
          <a:noFill/>
        </p:spPr>
        <p:txBody>
          <a:bodyPr wrap="square" rtlCol="0">
            <a:spAutoFit/>
          </a:bodyPr>
          <a:lstStyle/>
          <a:p>
            <a:r>
              <a:rPr lang="en-GB" dirty="0"/>
              <a:t>(</a:t>
            </a:r>
            <a:r>
              <a:rPr lang="en-GB" dirty="0" err="1"/>
              <a:t>Porchangizi</a:t>
            </a:r>
            <a:r>
              <a:rPr lang="en-GB" dirty="0"/>
              <a:t>, et al, 2017)</a:t>
            </a:r>
          </a:p>
        </p:txBody>
      </p:sp>
    </p:spTree>
    <p:extLst>
      <p:ext uri="{BB962C8B-B14F-4D97-AF65-F5344CB8AC3E}">
        <p14:creationId xmlns:p14="http://schemas.microsoft.com/office/powerpoint/2010/main" val="4584433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0EDA7-248A-991B-2B95-F27047DF4A84}"/>
              </a:ext>
            </a:extLst>
          </p:cNvPr>
          <p:cNvSpPr>
            <a:spLocks noGrp="1"/>
          </p:cNvSpPr>
          <p:nvPr>
            <p:ph type="title"/>
          </p:nvPr>
        </p:nvSpPr>
        <p:spPr/>
        <p:txBody>
          <a:bodyPr/>
          <a:lstStyle/>
          <a:p>
            <a:r>
              <a:rPr lang="en-US" dirty="0"/>
              <a:t>Examples of Professional Values and Ethics of an Advocate</a:t>
            </a:r>
          </a:p>
        </p:txBody>
      </p:sp>
      <p:sp>
        <p:nvSpPr>
          <p:cNvPr id="5" name="TextBox 4">
            <a:extLst>
              <a:ext uri="{FF2B5EF4-FFF2-40B4-BE49-F238E27FC236}">
                <a16:creationId xmlns:a16="http://schemas.microsoft.com/office/drawing/2014/main" id="{79C46470-7BB2-C868-8874-E5DA2D1F2354}"/>
              </a:ext>
            </a:extLst>
          </p:cNvPr>
          <p:cNvSpPr txBox="1"/>
          <p:nvPr/>
        </p:nvSpPr>
        <p:spPr>
          <a:xfrm>
            <a:off x="677334" y="2627086"/>
            <a:ext cx="9047237" cy="5078313"/>
          </a:xfrm>
          <a:prstGeom prst="rect">
            <a:avLst/>
          </a:prstGeom>
          <a:noFill/>
        </p:spPr>
        <p:txBody>
          <a:bodyPr wrap="square" rtlCol="0">
            <a:spAutoFit/>
          </a:bodyPr>
          <a:lstStyle/>
          <a:p>
            <a:pPr marL="285750" indent="-285750">
              <a:buFont typeface="Wingdings" pitchFamily="2" charset="2"/>
              <a:buChar char="Ø"/>
            </a:pPr>
            <a:r>
              <a:rPr lang="en-US" dirty="0"/>
              <a:t>Reliable</a:t>
            </a:r>
          </a:p>
          <a:p>
            <a:pPr marL="285750" indent="-285750">
              <a:buFont typeface="Wingdings" pitchFamily="2" charset="2"/>
              <a:buChar char="Ø"/>
            </a:pPr>
            <a:endParaRPr lang="en-US" dirty="0"/>
          </a:p>
          <a:p>
            <a:pPr marL="285750" indent="-285750">
              <a:buFont typeface="Wingdings" pitchFamily="2" charset="2"/>
              <a:buChar char="Ø"/>
            </a:pPr>
            <a:r>
              <a:rPr lang="en-US" dirty="0"/>
              <a:t>Non </a:t>
            </a:r>
            <a:r>
              <a:rPr lang="en-US" dirty="0" err="1"/>
              <a:t>Judgemental</a:t>
            </a:r>
            <a:endParaRPr lang="en-US" dirty="0"/>
          </a:p>
          <a:p>
            <a:pPr marL="285750" indent="-285750">
              <a:buFont typeface="Wingdings" pitchFamily="2" charset="2"/>
              <a:buChar char="Ø"/>
            </a:pPr>
            <a:endParaRPr lang="en-US" dirty="0"/>
          </a:p>
          <a:p>
            <a:pPr marL="285750" indent="-285750">
              <a:buFont typeface="Wingdings" pitchFamily="2" charset="2"/>
              <a:buChar char="Ø"/>
            </a:pPr>
            <a:r>
              <a:rPr lang="en-US" dirty="0"/>
              <a:t>Consistent</a:t>
            </a:r>
          </a:p>
          <a:p>
            <a:pPr marL="285750" indent="-285750">
              <a:buFont typeface="Wingdings" pitchFamily="2" charset="2"/>
              <a:buChar char="Ø"/>
            </a:pPr>
            <a:endParaRPr lang="en-US" dirty="0"/>
          </a:p>
          <a:p>
            <a:pPr marL="285750" indent="-285750">
              <a:buFont typeface="Wingdings" pitchFamily="2" charset="2"/>
              <a:buChar char="Ø"/>
            </a:pPr>
            <a:r>
              <a:rPr lang="en-US" dirty="0"/>
              <a:t>Honest</a:t>
            </a:r>
          </a:p>
          <a:p>
            <a:pPr marL="285750" indent="-285750">
              <a:buFont typeface="Wingdings" pitchFamily="2" charset="2"/>
              <a:buChar char="Ø"/>
            </a:pPr>
            <a:endParaRPr lang="en-US" dirty="0"/>
          </a:p>
          <a:p>
            <a:pPr marL="285750" indent="-285750">
              <a:buFont typeface="Wingdings" pitchFamily="2" charset="2"/>
              <a:buChar char="Ø"/>
            </a:pPr>
            <a:r>
              <a:rPr lang="en-US" dirty="0"/>
              <a:t>Compassionate</a:t>
            </a:r>
          </a:p>
          <a:p>
            <a:pPr marL="285750" indent="-285750">
              <a:buFont typeface="Wingdings" pitchFamily="2" charset="2"/>
              <a:buChar char="Ø"/>
            </a:pPr>
            <a:endParaRPr lang="en-US" dirty="0"/>
          </a:p>
          <a:p>
            <a:pPr marL="285750" indent="-285750">
              <a:buFont typeface="Wingdings" pitchFamily="2" charset="2"/>
              <a:buChar char="Ø"/>
            </a:pPr>
            <a:r>
              <a:rPr lang="en-US" dirty="0"/>
              <a:t>Confidential</a:t>
            </a:r>
          </a:p>
          <a:p>
            <a:pPr marL="285750" indent="-285750">
              <a:buFont typeface="Wingdings" pitchFamily="2" charset="2"/>
              <a:buChar char="Ø"/>
            </a:pPr>
            <a:endParaRPr lang="en-US" dirty="0"/>
          </a:p>
          <a:p>
            <a:pPr marL="285750" indent="-285750">
              <a:buFont typeface="Wingdings" pitchFamily="2" charset="2"/>
              <a:buChar char="Ø"/>
            </a:pPr>
            <a:r>
              <a:rPr lang="en-US" dirty="0"/>
              <a:t>Adhere to Advocacy Code of Practice or National Standards of Outcomes Framework for Children and Young People </a:t>
            </a:r>
          </a:p>
          <a:p>
            <a:pPr marL="285750" indent="-285750">
              <a:buFont typeface="Wingdings" pitchFamily="2" charset="2"/>
              <a:buChar char="Ø"/>
            </a:pPr>
            <a:endParaRPr lang="en-US" dirty="0"/>
          </a:p>
          <a:p>
            <a:pPr marL="285750" indent="-285750">
              <a:buFont typeface="Wingdings" pitchFamily="2" charset="2"/>
              <a:buChar char="Ø"/>
            </a:pPr>
            <a:endParaRPr lang="en-US" dirty="0"/>
          </a:p>
          <a:p>
            <a:pPr marL="285750" indent="-285750">
              <a:buFont typeface="Wingdings" pitchFamily="2" charset="2"/>
              <a:buChar char="Ø"/>
            </a:pPr>
            <a:endParaRPr lang="en-US" dirty="0"/>
          </a:p>
          <a:p>
            <a:pPr marL="285750" indent="-285750">
              <a:buFont typeface="Wingdings" pitchFamily="2" charset="2"/>
              <a:buChar char="Ø"/>
            </a:pPr>
            <a:endParaRPr lang="en-US" dirty="0"/>
          </a:p>
        </p:txBody>
      </p:sp>
    </p:spTree>
    <p:extLst>
      <p:ext uri="{BB962C8B-B14F-4D97-AF65-F5344CB8AC3E}">
        <p14:creationId xmlns:p14="http://schemas.microsoft.com/office/powerpoint/2010/main" val="38848805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B2E86-F6AE-8F36-611D-1F09438005F9}"/>
              </a:ext>
            </a:extLst>
          </p:cNvPr>
          <p:cNvSpPr>
            <a:spLocks noGrp="1"/>
          </p:cNvSpPr>
          <p:nvPr>
            <p:ph type="title"/>
          </p:nvPr>
        </p:nvSpPr>
        <p:spPr/>
        <p:txBody>
          <a:bodyPr/>
          <a:lstStyle/>
          <a:p>
            <a:r>
              <a:rPr lang="en-GB" dirty="0"/>
              <a:t>Professional Identity</a:t>
            </a:r>
          </a:p>
        </p:txBody>
      </p:sp>
      <p:sp>
        <p:nvSpPr>
          <p:cNvPr id="4" name="TextBox 3">
            <a:extLst>
              <a:ext uri="{FF2B5EF4-FFF2-40B4-BE49-F238E27FC236}">
                <a16:creationId xmlns:a16="http://schemas.microsoft.com/office/drawing/2014/main" id="{EB94A6F2-78B5-231D-3AD9-777F3D19ACCA}"/>
              </a:ext>
            </a:extLst>
          </p:cNvPr>
          <p:cNvSpPr txBox="1"/>
          <p:nvPr/>
        </p:nvSpPr>
        <p:spPr>
          <a:xfrm>
            <a:off x="420414" y="2554056"/>
            <a:ext cx="10373710" cy="1754326"/>
          </a:xfrm>
          <a:prstGeom prst="rect">
            <a:avLst/>
          </a:prstGeom>
          <a:noFill/>
        </p:spPr>
        <p:txBody>
          <a:bodyPr wrap="square">
            <a:spAutoFit/>
          </a:bodyPr>
          <a:lstStyle/>
          <a:p>
            <a:pPr algn="l"/>
            <a:r>
              <a:rPr lang="en-GB" b="0" i="0" dirty="0">
                <a:solidFill>
                  <a:srgbClr val="231F20"/>
                </a:solidFill>
                <a:effectLst/>
                <a:latin typeface="ff3"/>
              </a:rPr>
              <a:t>Professional identity can be deﬁned as;</a:t>
            </a:r>
          </a:p>
          <a:p>
            <a:pPr algn="l"/>
            <a:endParaRPr lang="en-GB" b="0" i="0" dirty="0">
              <a:solidFill>
                <a:srgbClr val="231F20"/>
              </a:solidFill>
              <a:effectLst/>
              <a:latin typeface="ff3"/>
            </a:endParaRPr>
          </a:p>
          <a:p>
            <a:pPr algn="l"/>
            <a:r>
              <a:rPr lang="en-GB" b="0" i="0" dirty="0">
                <a:solidFill>
                  <a:srgbClr val="231F20"/>
                </a:solidFill>
                <a:effectLst/>
                <a:latin typeface="ff3"/>
              </a:rPr>
              <a:t>“</a:t>
            </a:r>
            <a:r>
              <a:rPr lang="en-GB" sz="2400" b="0" i="0" dirty="0">
                <a:solidFill>
                  <a:srgbClr val="231F20"/>
                </a:solidFill>
                <a:effectLst/>
                <a:latin typeface="ff3"/>
              </a:rPr>
              <a:t>the relatively stable and enduring constellation of </a:t>
            </a:r>
          </a:p>
          <a:p>
            <a:pPr algn="l"/>
            <a:r>
              <a:rPr lang="en-GB" sz="2400" b="0" i="0" dirty="0">
                <a:solidFill>
                  <a:srgbClr val="231F20"/>
                </a:solidFill>
                <a:effectLst/>
                <a:latin typeface="ff3"/>
              </a:rPr>
              <a:t>attributes, beliefs, values, motives, and </a:t>
            </a:r>
            <a:r>
              <a:rPr lang="en-GB" sz="2400" dirty="0">
                <a:solidFill>
                  <a:srgbClr val="231F20"/>
                </a:solidFill>
                <a:latin typeface="ff3"/>
              </a:rPr>
              <a:t>experiences</a:t>
            </a:r>
            <a:endParaRPr lang="en-GB" sz="2400" b="0" i="0" dirty="0">
              <a:solidFill>
                <a:srgbClr val="231F20"/>
              </a:solidFill>
              <a:effectLst/>
              <a:latin typeface="ff3"/>
            </a:endParaRPr>
          </a:p>
          <a:p>
            <a:pPr algn="l"/>
            <a:r>
              <a:rPr lang="en-GB" sz="2400" dirty="0">
                <a:solidFill>
                  <a:srgbClr val="231F20"/>
                </a:solidFill>
                <a:latin typeface="ff3"/>
              </a:rPr>
              <a:t>i</a:t>
            </a:r>
            <a:r>
              <a:rPr lang="en-GB" sz="2400" b="0" i="0" dirty="0">
                <a:solidFill>
                  <a:srgbClr val="231F20"/>
                </a:solidFill>
                <a:effectLst/>
                <a:latin typeface="ff3"/>
              </a:rPr>
              <a:t>n terms of which people deﬁne themselves in a professional role”</a:t>
            </a:r>
          </a:p>
        </p:txBody>
      </p:sp>
      <p:sp>
        <p:nvSpPr>
          <p:cNvPr id="5" name="TextBox 4">
            <a:extLst>
              <a:ext uri="{FF2B5EF4-FFF2-40B4-BE49-F238E27FC236}">
                <a16:creationId xmlns:a16="http://schemas.microsoft.com/office/drawing/2014/main" id="{83834FA7-58A1-3B15-5C19-05648B834B2C}"/>
              </a:ext>
            </a:extLst>
          </p:cNvPr>
          <p:cNvSpPr txBox="1"/>
          <p:nvPr/>
        </p:nvSpPr>
        <p:spPr>
          <a:xfrm>
            <a:off x="7190913" y="5344357"/>
            <a:ext cx="3045040" cy="646331"/>
          </a:xfrm>
          <a:prstGeom prst="rect">
            <a:avLst/>
          </a:prstGeom>
          <a:noFill/>
        </p:spPr>
        <p:txBody>
          <a:bodyPr wrap="square" rtlCol="0">
            <a:spAutoFit/>
          </a:bodyPr>
          <a:lstStyle/>
          <a:p>
            <a:pPr algn="l"/>
            <a:r>
              <a:rPr lang="en-GB" b="0" i="0">
                <a:solidFill>
                  <a:srgbClr val="231F20"/>
                </a:solidFill>
                <a:effectLst/>
                <a:latin typeface="ff3"/>
              </a:rPr>
              <a:t>(Ibarra, 1999, </a:t>
            </a:r>
          </a:p>
          <a:p>
            <a:pPr algn="l"/>
            <a:r>
              <a:rPr lang="en-GB" b="0" i="0">
                <a:solidFill>
                  <a:srgbClr val="231F20"/>
                </a:solidFill>
                <a:effectLst/>
                <a:latin typeface="ff3"/>
              </a:rPr>
              <a:t>pp. 764–765; Schein, 1978).</a:t>
            </a:r>
            <a:endParaRPr lang="en-GB" b="0" i="0" dirty="0">
              <a:solidFill>
                <a:srgbClr val="231F20"/>
              </a:solidFill>
              <a:effectLst/>
              <a:latin typeface="ff3"/>
            </a:endParaRPr>
          </a:p>
        </p:txBody>
      </p:sp>
    </p:spTree>
    <p:extLst>
      <p:ext uri="{BB962C8B-B14F-4D97-AF65-F5344CB8AC3E}">
        <p14:creationId xmlns:p14="http://schemas.microsoft.com/office/powerpoint/2010/main" val="6414761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4A8D2-7C00-C489-3B55-C29D19305E7E}"/>
              </a:ext>
            </a:extLst>
          </p:cNvPr>
          <p:cNvSpPr>
            <a:spLocks noGrp="1"/>
          </p:cNvSpPr>
          <p:nvPr>
            <p:ph type="title"/>
          </p:nvPr>
        </p:nvSpPr>
        <p:spPr/>
        <p:txBody>
          <a:bodyPr/>
          <a:lstStyle/>
          <a:p>
            <a:r>
              <a:rPr lang="en-US" dirty="0"/>
              <a:t>Professional Identity</a:t>
            </a:r>
          </a:p>
        </p:txBody>
      </p:sp>
      <p:sp>
        <p:nvSpPr>
          <p:cNvPr id="4" name="TextBox 3">
            <a:extLst>
              <a:ext uri="{FF2B5EF4-FFF2-40B4-BE49-F238E27FC236}">
                <a16:creationId xmlns:a16="http://schemas.microsoft.com/office/drawing/2014/main" id="{1F5FFFA8-0077-0EA3-56BE-78EAAA6D4570}"/>
              </a:ext>
            </a:extLst>
          </p:cNvPr>
          <p:cNvSpPr txBox="1"/>
          <p:nvPr/>
        </p:nvSpPr>
        <p:spPr>
          <a:xfrm>
            <a:off x="436728" y="2825424"/>
            <a:ext cx="9908275" cy="2308324"/>
          </a:xfrm>
          <a:prstGeom prst="rect">
            <a:avLst/>
          </a:prstGeom>
          <a:noFill/>
        </p:spPr>
        <p:txBody>
          <a:bodyPr wrap="square">
            <a:spAutoFit/>
          </a:bodyPr>
          <a:lstStyle/>
          <a:p>
            <a:r>
              <a:rPr lang="en-GB" dirty="0"/>
              <a:t>‘</a:t>
            </a:r>
            <a:r>
              <a:rPr lang="en-GB" sz="3600" dirty="0">
                <a:latin typeface="Times New Roman" panose="02020603050405020304" pitchFamily="18" charset="0"/>
                <a:cs typeface="Times New Roman" panose="02020603050405020304" pitchFamily="18" charset="0"/>
              </a:rPr>
              <a:t>Professional identity is not static but fluid; it is strongly influenced by how we see ourselves, how we perceive others perceive us and how we are viewed by society at large’</a:t>
            </a:r>
            <a:endParaRPr lang="en-US"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0297BEC0-B4D4-250B-689B-ED8A9A751DBF}"/>
              </a:ext>
            </a:extLst>
          </p:cNvPr>
          <p:cNvSpPr txBox="1"/>
          <p:nvPr/>
        </p:nvSpPr>
        <p:spPr>
          <a:xfrm>
            <a:off x="7895771" y="5529943"/>
            <a:ext cx="3425372" cy="369332"/>
          </a:xfrm>
          <a:prstGeom prst="rect">
            <a:avLst/>
          </a:prstGeom>
          <a:noFill/>
        </p:spPr>
        <p:txBody>
          <a:bodyPr wrap="square" rtlCol="0">
            <a:spAutoFit/>
          </a:bodyPr>
          <a:lstStyle/>
          <a:p>
            <a:r>
              <a:rPr lang="en-US" dirty="0"/>
              <a:t>(</a:t>
            </a:r>
            <a:r>
              <a:rPr lang="en-US" dirty="0" err="1"/>
              <a:t>Beijaard</a:t>
            </a:r>
            <a:r>
              <a:rPr lang="en-US" dirty="0"/>
              <a:t>, 2004)</a:t>
            </a:r>
          </a:p>
        </p:txBody>
      </p:sp>
    </p:spTree>
    <p:extLst>
      <p:ext uri="{BB962C8B-B14F-4D97-AF65-F5344CB8AC3E}">
        <p14:creationId xmlns:p14="http://schemas.microsoft.com/office/powerpoint/2010/main" val="39709288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B8762-64A0-A486-7490-8292D58763ED}"/>
              </a:ext>
            </a:extLst>
          </p:cNvPr>
          <p:cNvSpPr>
            <a:spLocks noGrp="1"/>
          </p:cNvSpPr>
          <p:nvPr>
            <p:ph type="title"/>
          </p:nvPr>
        </p:nvSpPr>
        <p:spPr/>
        <p:txBody>
          <a:bodyPr/>
          <a:lstStyle/>
          <a:p>
            <a:r>
              <a:rPr lang="en-US" dirty="0"/>
              <a:t>Are Independent Advocates Professionals?</a:t>
            </a:r>
          </a:p>
        </p:txBody>
      </p:sp>
      <p:pic>
        <p:nvPicPr>
          <p:cNvPr id="3" name="Online Media 2" descr="About The Advocacy Project (full)">
            <a:hlinkClick r:id="" action="ppaction://media"/>
            <a:extLst>
              <a:ext uri="{FF2B5EF4-FFF2-40B4-BE49-F238E27FC236}">
                <a16:creationId xmlns:a16="http://schemas.microsoft.com/office/drawing/2014/main" id="{5FA3D42F-8A99-C93E-E66E-CC04897129BE}"/>
              </a:ext>
            </a:extLst>
          </p:cNvPr>
          <p:cNvPicPr>
            <a:picLocks noRot="1" noChangeAspect="1"/>
          </p:cNvPicPr>
          <p:nvPr>
            <a:videoFile r:link="rId1"/>
          </p:nvPr>
        </p:nvPicPr>
        <p:blipFill>
          <a:blip r:embed="rId4"/>
          <a:stretch>
            <a:fillRect/>
          </a:stretch>
        </p:blipFill>
        <p:spPr>
          <a:xfrm>
            <a:off x="870857" y="2119086"/>
            <a:ext cx="8596668" cy="4557485"/>
          </a:xfrm>
          <a:prstGeom prst="rect">
            <a:avLst/>
          </a:prstGeom>
        </p:spPr>
      </p:pic>
    </p:spTree>
    <p:extLst>
      <p:ext uri="{BB962C8B-B14F-4D97-AF65-F5344CB8AC3E}">
        <p14:creationId xmlns:p14="http://schemas.microsoft.com/office/powerpoint/2010/main" val="851877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78A61-2136-A37E-3441-3B8316C26E63}"/>
              </a:ext>
            </a:extLst>
          </p:cNvPr>
          <p:cNvSpPr>
            <a:spLocks noGrp="1"/>
          </p:cNvSpPr>
          <p:nvPr>
            <p:ph type="title"/>
          </p:nvPr>
        </p:nvSpPr>
        <p:spPr/>
        <p:txBody>
          <a:bodyPr/>
          <a:lstStyle/>
          <a:p>
            <a:r>
              <a:rPr lang="en-GB" dirty="0"/>
              <a:t>Professional Socialisation</a:t>
            </a:r>
          </a:p>
        </p:txBody>
      </p:sp>
      <p:sp>
        <p:nvSpPr>
          <p:cNvPr id="3" name="Content Placeholder 2">
            <a:extLst>
              <a:ext uri="{FF2B5EF4-FFF2-40B4-BE49-F238E27FC236}">
                <a16:creationId xmlns:a16="http://schemas.microsoft.com/office/drawing/2014/main" id="{12C2B4F6-C34F-F6EF-BA45-AAE9116F5219}"/>
              </a:ext>
            </a:extLst>
          </p:cNvPr>
          <p:cNvSpPr>
            <a:spLocks noGrp="1"/>
          </p:cNvSpPr>
          <p:nvPr>
            <p:ph idx="1"/>
          </p:nvPr>
        </p:nvSpPr>
        <p:spPr/>
        <p:txBody>
          <a:bodyPr>
            <a:normAutofit/>
          </a:bodyPr>
          <a:lstStyle/>
          <a:p>
            <a:r>
              <a:rPr lang="en-GB" dirty="0"/>
              <a:t>Internalising Professional Values</a:t>
            </a:r>
          </a:p>
          <a:p>
            <a:endParaRPr lang="en-GB" dirty="0"/>
          </a:p>
          <a:p>
            <a:r>
              <a:rPr lang="en-GB" dirty="0"/>
              <a:t>Tacit learning (using reflection of the good and the bad)</a:t>
            </a:r>
          </a:p>
          <a:p>
            <a:endParaRPr lang="en-GB" dirty="0"/>
          </a:p>
          <a:p>
            <a:r>
              <a:rPr lang="en-GB" dirty="0"/>
              <a:t>Observation of peers</a:t>
            </a:r>
          </a:p>
          <a:p>
            <a:endParaRPr lang="en-GB" dirty="0"/>
          </a:p>
          <a:p>
            <a:r>
              <a:rPr lang="en-GB" dirty="0"/>
              <a:t>Adopting values, norms and culture of the profession or organisation.</a:t>
            </a:r>
          </a:p>
          <a:p>
            <a:endParaRPr lang="en-GB" dirty="0"/>
          </a:p>
          <a:p>
            <a:r>
              <a:rPr lang="en-GB" dirty="0"/>
              <a:t>Learning about the broader set of expectations, skills, behaviours, and performance demands associated with a particular profession</a:t>
            </a:r>
          </a:p>
        </p:txBody>
      </p:sp>
      <p:sp>
        <p:nvSpPr>
          <p:cNvPr id="4" name="TextBox 3">
            <a:extLst>
              <a:ext uri="{FF2B5EF4-FFF2-40B4-BE49-F238E27FC236}">
                <a16:creationId xmlns:a16="http://schemas.microsoft.com/office/drawing/2014/main" id="{EF3FA9D8-B8BD-658D-BF1D-E0194874D2FF}"/>
              </a:ext>
            </a:extLst>
          </p:cNvPr>
          <p:cNvSpPr txBox="1"/>
          <p:nvPr/>
        </p:nvSpPr>
        <p:spPr>
          <a:xfrm>
            <a:off x="8247355" y="6329779"/>
            <a:ext cx="2019014" cy="276999"/>
          </a:xfrm>
          <a:prstGeom prst="rect">
            <a:avLst/>
          </a:prstGeom>
          <a:noFill/>
        </p:spPr>
        <p:txBody>
          <a:bodyPr wrap="none" rtlCol="0">
            <a:spAutoFit/>
          </a:bodyPr>
          <a:lstStyle/>
          <a:p>
            <a:r>
              <a:rPr lang="en-GB" sz="1200" dirty="0"/>
              <a:t>(Smith and </a:t>
            </a:r>
            <a:r>
              <a:rPr lang="en-GB" sz="1200" dirty="0" err="1"/>
              <a:t>Hatmker</a:t>
            </a:r>
            <a:r>
              <a:rPr lang="en-GB" sz="1200" dirty="0"/>
              <a:t>, 2014)</a:t>
            </a:r>
          </a:p>
        </p:txBody>
      </p:sp>
    </p:spTree>
    <p:extLst>
      <p:ext uri="{BB962C8B-B14F-4D97-AF65-F5344CB8AC3E}">
        <p14:creationId xmlns:p14="http://schemas.microsoft.com/office/powerpoint/2010/main" val="37101256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6B92-0590-B001-3708-A35062FC0EA3}"/>
              </a:ext>
            </a:extLst>
          </p:cNvPr>
          <p:cNvSpPr>
            <a:spLocks noGrp="1"/>
          </p:cNvSpPr>
          <p:nvPr>
            <p:ph type="title"/>
          </p:nvPr>
        </p:nvSpPr>
        <p:spPr/>
        <p:txBody>
          <a:bodyPr/>
          <a:lstStyle/>
          <a:p>
            <a:r>
              <a:rPr lang="en-US" dirty="0"/>
              <a:t>Do Advocates Meet this Definition?</a:t>
            </a:r>
          </a:p>
        </p:txBody>
      </p:sp>
      <p:pic>
        <p:nvPicPr>
          <p:cNvPr id="4" name="Online Media 3" descr="6 Traits of a True Professional">
            <a:hlinkClick r:id="" action="ppaction://media"/>
            <a:extLst>
              <a:ext uri="{FF2B5EF4-FFF2-40B4-BE49-F238E27FC236}">
                <a16:creationId xmlns:a16="http://schemas.microsoft.com/office/drawing/2014/main" id="{827A2FEE-0C59-6BC8-05F4-42C169F44A0F}"/>
              </a:ext>
            </a:extLst>
          </p:cNvPr>
          <p:cNvPicPr>
            <a:picLocks noGrp="1" noRot="1" noChangeAspect="1"/>
          </p:cNvPicPr>
          <p:nvPr>
            <p:ph idx="1"/>
            <a:videoFile r:link="rId1"/>
          </p:nvPr>
        </p:nvPicPr>
        <p:blipFill>
          <a:blip r:embed="rId4"/>
          <a:stretch>
            <a:fillRect/>
          </a:stretch>
        </p:blipFill>
        <p:spPr>
          <a:xfrm>
            <a:off x="677334" y="2160588"/>
            <a:ext cx="8742711" cy="4087812"/>
          </a:xfrm>
          <a:prstGeom prst="rect">
            <a:avLst/>
          </a:prstGeom>
        </p:spPr>
      </p:pic>
    </p:spTree>
    <p:extLst>
      <p:ext uri="{BB962C8B-B14F-4D97-AF65-F5344CB8AC3E}">
        <p14:creationId xmlns:p14="http://schemas.microsoft.com/office/powerpoint/2010/main" val="3265653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B84F8-9B14-434D-FB88-C583298B2012}"/>
              </a:ext>
            </a:extLst>
          </p:cNvPr>
          <p:cNvSpPr>
            <a:spLocks noGrp="1"/>
          </p:cNvSpPr>
          <p:nvPr>
            <p:ph type="title"/>
          </p:nvPr>
        </p:nvSpPr>
        <p:spPr/>
        <p:txBody>
          <a:bodyPr/>
          <a:lstStyle/>
          <a:p>
            <a:r>
              <a:rPr lang="en-US" dirty="0"/>
              <a:t>Sociology of Professions</a:t>
            </a:r>
          </a:p>
        </p:txBody>
      </p:sp>
      <p:sp>
        <p:nvSpPr>
          <p:cNvPr id="3" name="Content Placeholder 2">
            <a:extLst>
              <a:ext uri="{FF2B5EF4-FFF2-40B4-BE49-F238E27FC236}">
                <a16:creationId xmlns:a16="http://schemas.microsoft.com/office/drawing/2014/main" id="{44EA2766-CD33-F772-A2C3-FBE08F0D81F2}"/>
              </a:ext>
            </a:extLst>
          </p:cNvPr>
          <p:cNvSpPr>
            <a:spLocks noGrp="1"/>
          </p:cNvSpPr>
          <p:nvPr>
            <p:ph idx="1"/>
          </p:nvPr>
        </p:nvSpPr>
        <p:spPr/>
        <p:txBody>
          <a:bodyPr>
            <a:normAutofit fontScale="55000" lnSpcReduction="20000"/>
          </a:bodyPr>
          <a:lstStyle/>
          <a:p>
            <a:pPr marL="0" indent="0">
              <a:lnSpc>
                <a:spcPct val="200000"/>
              </a:lnSpc>
              <a:buNone/>
            </a:pPr>
            <a:r>
              <a:rPr lang="en-GB" sz="3600" dirty="0">
                <a:latin typeface="Times New Roman" panose="02020603050405020304" pitchFamily="18" charset="0"/>
                <a:cs typeface="Times New Roman" panose="02020603050405020304" pitchFamily="18" charset="0"/>
              </a:rPr>
              <a:t>Traditional functionalist approaches view a profession as a ‘relatively homogenous community whose members share values, definitions of role and interests’, leaving little room for substantial conflict or variation</a:t>
            </a:r>
          </a:p>
          <a:p>
            <a:pPr>
              <a:lnSpc>
                <a:spcPct val="200000"/>
              </a:lnSpc>
            </a:pPr>
            <a:endParaRPr lang="en-GB" sz="3600" dirty="0">
              <a:latin typeface="Times New Roman" panose="02020603050405020304" pitchFamily="18" charset="0"/>
              <a:cs typeface="Times New Roman" panose="02020603050405020304" pitchFamily="18" charset="0"/>
            </a:endParaRPr>
          </a:p>
          <a:p>
            <a:pPr marL="0" indent="0">
              <a:buNone/>
            </a:pPr>
            <a:endParaRPr lang="en-GB" dirty="0"/>
          </a:p>
          <a:p>
            <a:pPr marL="0" indent="0">
              <a:buNone/>
            </a:pPr>
            <a:endParaRPr lang="en-GB" dirty="0"/>
          </a:p>
          <a:p>
            <a:pPr marL="0" indent="0">
              <a:buNone/>
            </a:pPr>
            <a:r>
              <a:rPr lang="en-GB" dirty="0"/>
              <a:t>(Bucher and Strauss, 1961)</a:t>
            </a:r>
            <a:endParaRPr lang="en-US" dirty="0"/>
          </a:p>
        </p:txBody>
      </p:sp>
    </p:spTree>
    <p:extLst>
      <p:ext uri="{BB962C8B-B14F-4D97-AF65-F5344CB8AC3E}">
        <p14:creationId xmlns:p14="http://schemas.microsoft.com/office/powerpoint/2010/main" val="7774476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A954C-9B90-2D2F-AD4D-CD6C7904E536}"/>
              </a:ext>
            </a:extLst>
          </p:cNvPr>
          <p:cNvSpPr>
            <a:spLocks noGrp="1"/>
          </p:cNvSpPr>
          <p:nvPr>
            <p:ph type="title"/>
          </p:nvPr>
        </p:nvSpPr>
        <p:spPr/>
        <p:txBody>
          <a:bodyPr/>
          <a:lstStyle/>
          <a:p>
            <a:r>
              <a:rPr lang="en-US" dirty="0" err="1"/>
              <a:t>Professionalisation</a:t>
            </a:r>
            <a:endParaRPr lang="en-US" dirty="0"/>
          </a:p>
        </p:txBody>
      </p:sp>
      <p:sp>
        <p:nvSpPr>
          <p:cNvPr id="3" name="Content Placeholder 2">
            <a:extLst>
              <a:ext uri="{FF2B5EF4-FFF2-40B4-BE49-F238E27FC236}">
                <a16:creationId xmlns:a16="http://schemas.microsoft.com/office/drawing/2014/main" id="{6F095F8B-4172-9E64-33C4-CAF069D89281}"/>
              </a:ext>
            </a:extLst>
          </p:cNvPr>
          <p:cNvSpPr>
            <a:spLocks noGrp="1"/>
          </p:cNvSpPr>
          <p:nvPr>
            <p:ph idx="1"/>
          </p:nvPr>
        </p:nvSpPr>
        <p:spPr>
          <a:xfrm>
            <a:off x="677334" y="2160590"/>
            <a:ext cx="8596668" cy="2643640"/>
          </a:xfrm>
        </p:spPr>
        <p:txBody>
          <a:bodyPr/>
          <a:lstStyle/>
          <a:p>
            <a:pPr>
              <a:lnSpc>
                <a:spcPct val="200000"/>
              </a:lnSpc>
            </a:pPr>
            <a:r>
              <a:rPr lang="en-GB" dirty="0">
                <a:solidFill>
                  <a:srgbClr val="2E2E2E"/>
                </a:solidFill>
                <a:latin typeface="NexusSans"/>
              </a:rPr>
              <a:t>Broadly defined as a ‘</a:t>
            </a:r>
            <a:r>
              <a:rPr lang="en-GB" b="0" i="0" dirty="0">
                <a:solidFill>
                  <a:srgbClr val="2E2E2E"/>
                </a:solidFill>
                <a:effectLst/>
                <a:latin typeface="NexusSans"/>
              </a:rPr>
              <a:t>process whereby occupations have become, or seek to become, publicly recognized as professions according to the degree to which they meet the alleged criteria’.      </a:t>
            </a:r>
            <a:endParaRPr lang="en-US" dirty="0"/>
          </a:p>
        </p:txBody>
      </p:sp>
      <p:sp>
        <p:nvSpPr>
          <p:cNvPr id="4" name="TextBox 3">
            <a:extLst>
              <a:ext uri="{FF2B5EF4-FFF2-40B4-BE49-F238E27FC236}">
                <a16:creationId xmlns:a16="http://schemas.microsoft.com/office/drawing/2014/main" id="{2A5BD955-FAEC-24A0-D83C-2279B940AA39}"/>
              </a:ext>
            </a:extLst>
          </p:cNvPr>
          <p:cNvSpPr txBox="1"/>
          <p:nvPr/>
        </p:nvSpPr>
        <p:spPr>
          <a:xfrm>
            <a:off x="6995886" y="4136571"/>
            <a:ext cx="1577676" cy="369332"/>
          </a:xfrm>
          <a:prstGeom prst="rect">
            <a:avLst/>
          </a:prstGeom>
          <a:noFill/>
        </p:spPr>
        <p:txBody>
          <a:bodyPr wrap="none" rtlCol="0">
            <a:spAutoFit/>
          </a:bodyPr>
          <a:lstStyle/>
          <a:p>
            <a:r>
              <a:rPr lang="en-US" dirty="0"/>
              <a:t>(Hoyle, 2001)</a:t>
            </a:r>
          </a:p>
        </p:txBody>
      </p:sp>
    </p:spTree>
    <p:extLst>
      <p:ext uri="{BB962C8B-B14F-4D97-AF65-F5344CB8AC3E}">
        <p14:creationId xmlns:p14="http://schemas.microsoft.com/office/powerpoint/2010/main" val="17613064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6C893-0B34-4359-6D19-D43C908BFA7F}"/>
              </a:ext>
            </a:extLst>
          </p:cNvPr>
          <p:cNvSpPr>
            <a:spLocks noGrp="1"/>
          </p:cNvSpPr>
          <p:nvPr>
            <p:ph type="title"/>
          </p:nvPr>
        </p:nvSpPr>
        <p:spPr/>
        <p:txBody>
          <a:bodyPr/>
          <a:lstStyle/>
          <a:p>
            <a:r>
              <a:rPr lang="en-GB" dirty="0"/>
              <a:t>Professionalisation</a:t>
            </a:r>
          </a:p>
        </p:txBody>
      </p:sp>
      <p:sp>
        <p:nvSpPr>
          <p:cNvPr id="6" name="Content Placeholder 5">
            <a:extLst>
              <a:ext uri="{FF2B5EF4-FFF2-40B4-BE49-F238E27FC236}">
                <a16:creationId xmlns:a16="http://schemas.microsoft.com/office/drawing/2014/main" id="{A244045E-249E-900F-6763-A48E69D010F8}"/>
              </a:ext>
            </a:extLst>
          </p:cNvPr>
          <p:cNvSpPr>
            <a:spLocks noGrp="1"/>
          </p:cNvSpPr>
          <p:nvPr>
            <p:ph idx="1"/>
          </p:nvPr>
        </p:nvSpPr>
        <p:spPr/>
        <p:txBody>
          <a:bodyPr/>
          <a:lstStyle/>
          <a:p>
            <a:r>
              <a:rPr lang="en-GB" dirty="0">
                <a:solidFill>
                  <a:srgbClr val="000000"/>
                </a:solidFill>
                <a:latin typeface="DM Sans" panose="020F0502020204030204" pitchFamily="34" charset="0"/>
              </a:rPr>
              <a:t>M</a:t>
            </a:r>
            <a:r>
              <a:rPr lang="en-GB" b="0" i="0" dirty="0">
                <a:solidFill>
                  <a:srgbClr val="000000"/>
                </a:solidFill>
                <a:effectLst/>
                <a:latin typeface="DM Sans" panose="020F0502020204030204" pitchFamily="34" charset="0"/>
              </a:rPr>
              <a:t>eans different things to different people and different industries</a:t>
            </a:r>
          </a:p>
          <a:p>
            <a:r>
              <a:rPr lang="en-GB" dirty="0">
                <a:solidFill>
                  <a:srgbClr val="000000"/>
                </a:solidFill>
                <a:latin typeface="DM Sans" panose="020F0502020204030204" pitchFamily="34" charset="0"/>
              </a:rPr>
              <a:t>Could </a:t>
            </a:r>
            <a:r>
              <a:rPr lang="en-GB" b="0" i="0" dirty="0">
                <a:solidFill>
                  <a:srgbClr val="000000"/>
                </a:solidFill>
                <a:effectLst/>
                <a:latin typeface="DM Sans" panose="020F0502020204030204" pitchFamily="34" charset="0"/>
              </a:rPr>
              <a:t>involve a code of conduct and/or ethics, skills and competency frameworks, training and development. </a:t>
            </a:r>
          </a:p>
          <a:p>
            <a:r>
              <a:rPr lang="en-GB" b="0" i="0" dirty="0">
                <a:solidFill>
                  <a:srgbClr val="000000"/>
                </a:solidFill>
                <a:effectLst/>
                <a:latin typeface="DM Sans" panose="020F0502020204030204" pitchFamily="34" charset="0"/>
              </a:rPr>
              <a:t>It may even involve some sort of qualification or accreditation.</a:t>
            </a:r>
            <a:endParaRPr lang="en-GB" dirty="0"/>
          </a:p>
        </p:txBody>
      </p:sp>
    </p:spTree>
    <p:extLst>
      <p:ext uri="{BB962C8B-B14F-4D97-AF65-F5344CB8AC3E}">
        <p14:creationId xmlns:p14="http://schemas.microsoft.com/office/powerpoint/2010/main" val="9358538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AAE5F-D723-8D2C-BD44-D0D19CFD9A54}"/>
              </a:ext>
            </a:extLst>
          </p:cNvPr>
          <p:cNvSpPr>
            <a:spLocks noGrp="1"/>
          </p:cNvSpPr>
          <p:nvPr>
            <p:ph type="title"/>
          </p:nvPr>
        </p:nvSpPr>
        <p:spPr/>
        <p:txBody>
          <a:bodyPr/>
          <a:lstStyle/>
          <a:p>
            <a:r>
              <a:rPr lang="en-US" dirty="0"/>
              <a:t>The </a:t>
            </a:r>
            <a:r>
              <a:rPr lang="en-US" dirty="0" err="1"/>
              <a:t>Professionalisation</a:t>
            </a:r>
            <a:r>
              <a:rPr lang="en-US" dirty="0"/>
              <a:t> of Advocacy Services</a:t>
            </a:r>
          </a:p>
        </p:txBody>
      </p:sp>
      <p:sp>
        <p:nvSpPr>
          <p:cNvPr id="3" name="Content Placeholder 2">
            <a:extLst>
              <a:ext uri="{FF2B5EF4-FFF2-40B4-BE49-F238E27FC236}">
                <a16:creationId xmlns:a16="http://schemas.microsoft.com/office/drawing/2014/main" id="{274CC03D-6CD1-9E23-E441-B074CCAADDAF}"/>
              </a:ext>
            </a:extLst>
          </p:cNvPr>
          <p:cNvSpPr>
            <a:spLocks noGrp="1"/>
          </p:cNvSpPr>
          <p:nvPr>
            <p:ph idx="1"/>
          </p:nvPr>
        </p:nvSpPr>
        <p:spPr/>
        <p:txBody>
          <a:bodyPr/>
          <a:lstStyle/>
          <a:p>
            <a:r>
              <a:rPr lang="en-US" dirty="0"/>
              <a:t>1982 – Advocacy Alliance formed</a:t>
            </a:r>
          </a:p>
          <a:p>
            <a:r>
              <a:rPr lang="en-US" dirty="0"/>
              <a:t>At this time the ‘Nottingham Advocacy Group’ Developed advocacy forums in psychiatric hospitals.</a:t>
            </a:r>
          </a:p>
          <a:p>
            <a:r>
              <a:rPr lang="en-US" dirty="0"/>
              <a:t>Forums for advocacy for patients began forming throughout Britain</a:t>
            </a:r>
          </a:p>
          <a:p>
            <a:endParaRPr lang="en-US" dirty="0"/>
          </a:p>
          <a:p>
            <a:r>
              <a:rPr lang="en-US" dirty="0"/>
              <a:t>1990 – National user conference discussed setting up a national body to represent numerous advocacy services</a:t>
            </a:r>
          </a:p>
          <a:p>
            <a:r>
              <a:rPr lang="en-US" dirty="0"/>
              <a:t>Resulting in UKAN – The United Kingdom Advocacy Network</a:t>
            </a:r>
          </a:p>
          <a:p>
            <a:endParaRPr lang="en-US" dirty="0"/>
          </a:p>
          <a:p>
            <a:r>
              <a:rPr lang="en-US" dirty="0"/>
              <a:t>1994 UKAN developed the Advocacy Code of Practice</a:t>
            </a:r>
          </a:p>
        </p:txBody>
      </p:sp>
      <p:sp>
        <p:nvSpPr>
          <p:cNvPr id="4" name="TextBox 3">
            <a:extLst>
              <a:ext uri="{FF2B5EF4-FFF2-40B4-BE49-F238E27FC236}">
                <a16:creationId xmlns:a16="http://schemas.microsoft.com/office/drawing/2014/main" id="{1062A644-F7AF-AD5D-D23B-A0AB00AD35C9}"/>
              </a:ext>
            </a:extLst>
          </p:cNvPr>
          <p:cNvSpPr txBox="1"/>
          <p:nvPr/>
        </p:nvSpPr>
        <p:spPr>
          <a:xfrm>
            <a:off x="8142514" y="5762171"/>
            <a:ext cx="2612572" cy="646331"/>
          </a:xfrm>
          <a:prstGeom prst="rect">
            <a:avLst/>
          </a:prstGeom>
          <a:noFill/>
        </p:spPr>
        <p:txBody>
          <a:bodyPr wrap="square" rtlCol="0">
            <a:spAutoFit/>
          </a:bodyPr>
          <a:lstStyle/>
          <a:p>
            <a:r>
              <a:rPr lang="en-US" dirty="0"/>
              <a:t>(Dalton &amp; Carling, 2002)</a:t>
            </a:r>
          </a:p>
        </p:txBody>
      </p:sp>
    </p:spTree>
    <p:extLst>
      <p:ext uri="{BB962C8B-B14F-4D97-AF65-F5344CB8AC3E}">
        <p14:creationId xmlns:p14="http://schemas.microsoft.com/office/powerpoint/2010/main" val="18008055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136AB-C5F5-95DD-8198-3A29E42795C7}"/>
              </a:ext>
            </a:extLst>
          </p:cNvPr>
          <p:cNvSpPr>
            <a:spLocks noGrp="1"/>
          </p:cNvSpPr>
          <p:nvPr>
            <p:ph type="title"/>
          </p:nvPr>
        </p:nvSpPr>
        <p:spPr/>
        <p:txBody>
          <a:bodyPr/>
          <a:lstStyle/>
          <a:p>
            <a:r>
              <a:rPr lang="en-US" dirty="0"/>
              <a:t>The </a:t>
            </a:r>
            <a:r>
              <a:rPr lang="en-US" dirty="0" err="1"/>
              <a:t>Professionalisation</a:t>
            </a:r>
            <a:r>
              <a:rPr lang="en-US" dirty="0"/>
              <a:t> of Advocacy Services</a:t>
            </a:r>
          </a:p>
        </p:txBody>
      </p:sp>
      <p:sp>
        <p:nvSpPr>
          <p:cNvPr id="3" name="Content Placeholder 2">
            <a:extLst>
              <a:ext uri="{FF2B5EF4-FFF2-40B4-BE49-F238E27FC236}">
                <a16:creationId xmlns:a16="http://schemas.microsoft.com/office/drawing/2014/main" id="{FAA93861-7057-90F2-5645-F4E2D498B538}"/>
              </a:ext>
            </a:extLst>
          </p:cNvPr>
          <p:cNvSpPr>
            <a:spLocks noGrp="1"/>
          </p:cNvSpPr>
          <p:nvPr>
            <p:ph idx="1"/>
          </p:nvPr>
        </p:nvSpPr>
        <p:spPr/>
        <p:txBody>
          <a:bodyPr>
            <a:normAutofit/>
          </a:bodyPr>
          <a:lstStyle/>
          <a:p>
            <a:r>
              <a:rPr lang="en-US" dirty="0"/>
              <a:t>1983 – The Mental Health Act Code of Practice provided advice on consulting with advocates</a:t>
            </a:r>
          </a:p>
          <a:p>
            <a:r>
              <a:rPr lang="en-US" dirty="0"/>
              <a:t>2002 The Children Act and Adoption Act - Introduced , for the first time in law, the legal right for children and young people to access advocacy</a:t>
            </a:r>
          </a:p>
          <a:p>
            <a:r>
              <a:rPr lang="en-US" dirty="0"/>
              <a:t>2003 National Standards for the Provision of </a:t>
            </a:r>
            <a:r>
              <a:rPr lang="en-US" dirty="0" err="1"/>
              <a:t>Childrens</a:t>
            </a:r>
            <a:r>
              <a:rPr lang="en-US" dirty="0"/>
              <a:t> Advocacy Services – Now replaced in 2019 by Independent Professional Advocacy - the National Standards and outcomes framework for Children and Young People in Wales </a:t>
            </a:r>
          </a:p>
          <a:p>
            <a:r>
              <a:rPr lang="en-US" dirty="0"/>
              <a:t>2007 The role of the IMCA was introduced within the Mental Capacity Act</a:t>
            </a:r>
          </a:p>
          <a:p>
            <a:endParaRPr lang="en-US" dirty="0"/>
          </a:p>
          <a:p>
            <a:endParaRPr lang="en-US" dirty="0"/>
          </a:p>
          <a:p>
            <a:endParaRPr lang="en-US" dirty="0"/>
          </a:p>
        </p:txBody>
      </p:sp>
    </p:spTree>
    <p:extLst>
      <p:ext uri="{BB962C8B-B14F-4D97-AF65-F5344CB8AC3E}">
        <p14:creationId xmlns:p14="http://schemas.microsoft.com/office/powerpoint/2010/main" val="21266472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7D264-A64A-6402-E348-C642BF8FF1BD}"/>
              </a:ext>
            </a:extLst>
          </p:cNvPr>
          <p:cNvSpPr>
            <a:spLocks noGrp="1"/>
          </p:cNvSpPr>
          <p:nvPr>
            <p:ph type="title"/>
          </p:nvPr>
        </p:nvSpPr>
        <p:spPr/>
        <p:txBody>
          <a:bodyPr/>
          <a:lstStyle/>
          <a:p>
            <a:r>
              <a:rPr lang="en-US" dirty="0"/>
              <a:t>The </a:t>
            </a:r>
            <a:r>
              <a:rPr lang="en-US" dirty="0" err="1"/>
              <a:t>Professionalisation</a:t>
            </a:r>
            <a:r>
              <a:rPr lang="en-US" dirty="0"/>
              <a:t> of Advocacy Services</a:t>
            </a:r>
          </a:p>
        </p:txBody>
      </p:sp>
      <p:sp>
        <p:nvSpPr>
          <p:cNvPr id="3" name="Content Placeholder 2">
            <a:extLst>
              <a:ext uri="{FF2B5EF4-FFF2-40B4-BE49-F238E27FC236}">
                <a16:creationId xmlns:a16="http://schemas.microsoft.com/office/drawing/2014/main" id="{BEDC3667-3C21-005A-AF9E-906B845751B4}"/>
              </a:ext>
            </a:extLst>
          </p:cNvPr>
          <p:cNvSpPr>
            <a:spLocks noGrp="1"/>
          </p:cNvSpPr>
          <p:nvPr>
            <p:ph idx="1"/>
          </p:nvPr>
        </p:nvSpPr>
        <p:spPr/>
        <p:txBody>
          <a:bodyPr>
            <a:normAutofit lnSpcReduction="10000"/>
          </a:bodyPr>
          <a:lstStyle/>
          <a:p>
            <a:r>
              <a:rPr lang="en-US" dirty="0"/>
              <a:t>2009 National qualification for Independent Advocacy was launched</a:t>
            </a:r>
          </a:p>
          <a:p>
            <a:r>
              <a:rPr lang="en-US" dirty="0"/>
              <a:t>2012 Mental Health (Wales) Measure introduced further rights to an IMHA</a:t>
            </a:r>
          </a:p>
          <a:p>
            <a:r>
              <a:rPr lang="en-US" dirty="0"/>
              <a:t>Social Services and Well-Being (Wales) Act – Introducing the role of the Independent Professional Advocate for those have substantial difficulty in their care assessments, planning and reviews and ensuring looked after and accommodated children have access to an IPA</a:t>
            </a:r>
          </a:p>
          <a:p>
            <a:r>
              <a:rPr lang="en-US" dirty="0"/>
              <a:t>2015 Care Act – Introducing Independent Advocacy as available for individuals who are having substantial difficulty in their care assessments, planning and reviews</a:t>
            </a:r>
          </a:p>
          <a:p>
            <a:r>
              <a:rPr lang="en-US" dirty="0"/>
              <a:t>ALNET (The Additional Learning Needs and Education Tribunal (Wales) 2018 – Makes provision under the Additional Learning Needs (Wales) Act 2018 for the right to an advocate to speak up for Children and Young People who disagree with a decision about ALN</a:t>
            </a:r>
          </a:p>
          <a:p>
            <a:endParaRPr lang="en-US" dirty="0"/>
          </a:p>
          <a:p>
            <a:endParaRPr lang="en-US" dirty="0"/>
          </a:p>
        </p:txBody>
      </p:sp>
    </p:spTree>
    <p:extLst>
      <p:ext uri="{BB962C8B-B14F-4D97-AF65-F5344CB8AC3E}">
        <p14:creationId xmlns:p14="http://schemas.microsoft.com/office/powerpoint/2010/main" val="25884346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3C349-BB8D-EB2F-5DF5-5A704D05450F}"/>
              </a:ext>
            </a:extLst>
          </p:cNvPr>
          <p:cNvSpPr>
            <a:spLocks noGrp="1"/>
          </p:cNvSpPr>
          <p:nvPr>
            <p:ph type="title"/>
          </p:nvPr>
        </p:nvSpPr>
        <p:spPr/>
        <p:txBody>
          <a:bodyPr/>
          <a:lstStyle/>
          <a:p>
            <a:r>
              <a:rPr lang="en-US" dirty="0"/>
              <a:t>The </a:t>
            </a:r>
            <a:r>
              <a:rPr lang="en-US" dirty="0" err="1"/>
              <a:t>Professionalisation</a:t>
            </a:r>
            <a:r>
              <a:rPr lang="en-US" dirty="0"/>
              <a:t> of Advocacy Services</a:t>
            </a:r>
          </a:p>
        </p:txBody>
      </p:sp>
      <p:sp>
        <p:nvSpPr>
          <p:cNvPr id="3" name="Content Placeholder 2">
            <a:extLst>
              <a:ext uri="{FF2B5EF4-FFF2-40B4-BE49-F238E27FC236}">
                <a16:creationId xmlns:a16="http://schemas.microsoft.com/office/drawing/2014/main" id="{CC3C1293-AF90-FFD5-5D33-F2AEB7710DC4}"/>
              </a:ext>
            </a:extLst>
          </p:cNvPr>
          <p:cNvSpPr>
            <a:spLocks noGrp="1"/>
          </p:cNvSpPr>
          <p:nvPr>
            <p:ph idx="1"/>
          </p:nvPr>
        </p:nvSpPr>
        <p:spPr/>
        <p:txBody>
          <a:bodyPr/>
          <a:lstStyle/>
          <a:p>
            <a:r>
              <a:rPr lang="en-US" dirty="0"/>
              <a:t>2020 New Independent Advocacy </a:t>
            </a:r>
            <a:r>
              <a:rPr lang="en-US" dirty="0" err="1"/>
              <a:t>Qualfications</a:t>
            </a:r>
            <a:r>
              <a:rPr lang="en-US" dirty="0"/>
              <a:t> launched for England and Wales</a:t>
            </a:r>
          </a:p>
          <a:p>
            <a:pPr lvl="2"/>
            <a:r>
              <a:rPr lang="en-US" dirty="0"/>
              <a:t>Wales – Level 4 Independent Advocacy</a:t>
            </a:r>
          </a:p>
          <a:p>
            <a:pPr lvl="2"/>
            <a:r>
              <a:rPr lang="en-US" dirty="0"/>
              <a:t>Wales – Level 4 Preparing to be a Leader and Level 5 Leadership and Management (Health and Social Care) – Lead and Manage person/child-</a:t>
            </a:r>
            <a:r>
              <a:rPr lang="en-US" dirty="0" err="1"/>
              <a:t>centred</a:t>
            </a:r>
            <a:r>
              <a:rPr lang="en-US" dirty="0"/>
              <a:t> practice through Independent Advocacy</a:t>
            </a:r>
          </a:p>
          <a:p>
            <a:pPr lvl="2"/>
            <a:r>
              <a:rPr lang="en-US" dirty="0" err="1"/>
              <a:t>Compentency</a:t>
            </a:r>
            <a:r>
              <a:rPr lang="en-US" dirty="0"/>
              <a:t> Framework Introduced.</a:t>
            </a:r>
          </a:p>
          <a:p>
            <a:pPr lvl="2"/>
            <a:r>
              <a:rPr lang="en-US" dirty="0"/>
              <a:t>England – Level 4 Independent Advocacy Practice</a:t>
            </a:r>
          </a:p>
        </p:txBody>
      </p:sp>
    </p:spTree>
    <p:extLst>
      <p:ext uri="{BB962C8B-B14F-4D97-AF65-F5344CB8AC3E}">
        <p14:creationId xmlns:p14="http://schemas.microsoft.com/office/powerpoint/2010/main" val="37759829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652BF-3056-9036-C4AC-C4DF9F3748DC}"/>
              </a:ext>
            </a:extLst>
          </p:cNvPr>
          <p:cNvSpPr>
            <a:spLocks noGrp="1"/>
          </p:cNvSpPr>
          <p:nvPr>
            <p:ph type="title"/>
          </p:nvPr>
        </p:nvSpPr>
        <p:spPr/>
        <p:txBody>
          <a:bodyPr/>
          <a:lstStyle/>
          <a:p>
            <a:r>
              <a:rPr lang="en-US" dirty="0"/>
              <a:t>The </a:t>
            </a:r>
            <a:r>
              <a:rPr lang="en-US" dirty="0" err="1"/>
              <a:t>Professionalisation</a:t>
            </a:r>
            <a:r>
              <a:rPr lang="en-US" dirty="0"/>
              <a:t> of Advocacy Services</a:t>
            </a:r>
          </a:p>
        </p:txBody>
      </p:sp>
      <p:sp>
        <p:nvSpPr>
          <p:cNvPr id="3" name="Content Placeholder 2">
            <a:extLst>
              <a:ext uri="{FF2B5EF4-FFF2-40B4-BE49-F238E27FC236}">
                <a16:creationId xmlns:a16="http://schemas.microsoft.com/office/drawing/2014/main" id="{D9238864-6525-F675-ADF4-220200BDF663}"/>
              </a:ext>
            </a:extLst>
          </p:cNvPr>
          <p:cNvSpPr>
            <a:spLocks noGrp="1"/>
          </p:cNvSpPr>
          <p:nvPr>
            <p:ph idx="1"/>
          </p:nvPr>
        </p:nvSpPr>
        <p:spPr/>
        <p:txBody>
          <a:bodyPr/>
          <a:lstStyle/>
          <a:p>
            <a:r>
              <a:rPr lang="en-US" dirty="0"/>
              <a:t>2019 - </a:t>
            </a:r>
            <a:r>
              <a:rPr lang="en-US" dirty="0" err="1"/>
              <a:t>Childrens</a:t>
            </a:r>
            <a:r>
              <a:rPr lang="en-US" dirty="0"/>
              <a:t> Advocacy Services in Wales Regulated and an</a:t>
            </a:r>
          </a:p>
          <a:p>
            <a:r>
              <a:rPr lang="en-US" dirty="0"/>
              <a:t>Inspection Framework for Regulated Advocacy Services </a:t>
            </a:r>
            <a:r>
              <a:rPr lang="en-US" dirty="0" err="1"/>
              <a:t>Developmed</a:t>
            </a:r>
            <a:endParaRPr lang="en-US" dirty="0"/>
          </a:p>
          <a:p>
            <a:pPr lvl="1"/>
            <a:r>
              <a:rPr lang="en-US" dirty="0"/>
              <a:t>This now means one responsible person from the Advocacy </a:t>
            </a:r>
            <a:r>
              <a:rPr lang="en-US" dirty="0" err="1"/>
              <a:t>Organisation</a:t>
            </a:r>
            <a:r>
              <a:rPr lang="en-US" dirty="0"/>
              <a:t> must register with Social Care Wales.</a:t>
            </a:r>
          </a:p>
        </p:txBody>
      </p:sp>
    </p:spTree>
    <p:extLst>
      <p:ext uri="{BB962C8B-B14F-4D97-AF65-F5344CB8AC3E}">
        <p14:creationId xmlns:p14="http://schemas.microsoft.com/office/powerpoint/2010/main" val="39227025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9E9F7-20E3-EF42-81A5-5A082A7A7AE7}"/>
              </a:ext>
            </a:extLst>
          </p:cNvPr>
          <p:cNvSpPr>
            <a:spLocks noGrp="1"/>
          </p:cNvSpPr>
          <p:nvPr>
            <p:ph type="title"/>
          </p:nvPr>
        </p:nvSpPr>
        <p:spPr/>
        <p:txBody>
          <a:bodyPr/>
          <a:lstStyle/>
          <a:p>
            <a:r>
              <a:rPr lang="en-US" dirty="0"/>
              <a:t>Framework of the Care Act and Statutory Guidance</a:t>
            </a:r>
          </a:p>
        </p:txBody>
      </p:sp>
      <p:graphicFrame>
        <p:nvGraphicFramePr>
          <p:cNvPr id="4" name="Content Placeholder 3">
            <a:extLst>
              <a:ext uri="{FF2B5EF4-FFF2-40B4-BE49-F238E27FC236}">
                <a16:creationId xmlns:a16="http://schemas.microsoft.com/office/drawing/2014/main" id="{04D471D5-2D73-DBEA-98E0-54DABB3D5868}"/>
              </a:ext>
            </a:extLst>
          </p:cNvPr>
          <p:cNvGraphicFramePr>
            <a:graphicFrameLocks noGrp="1"/>
          </p:cNvGraphicFramePr>
          <p:nvPr>
            <p:ph idx="1"/>
            <p:extLst>
              <p:ext uri="{D42A27DB-BD31-4B8C-83A1-F6EECF244321}">
                <p14:modId xmlns:p14="http://schemas.microsoft.com/office/powerpoint/2010/main" val="361304587"/>
              </p:ext>
            </p:extLst>
          </p:nvPr>
        </p:nvGraphicFramePr>
        <p:xfrm>
          <a:off x="953909" y="1868398"/>
          <a:ext cx="8596312" cy="49896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700978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96DD3-F091-A2AF-45AC-9742BF0275AA}"/>
              </a:ext>
            </a:extLst>
          </p:cNvPr>
          <p:cNvSpPr>
            <a:spLocks noGrp="1"/>
          </p:cNvSpPr>
          <p:nvPr>
            <p:ph type="title"/>
          </p:nvPr>
        </p:nvSpPr>
        <p:spPr/>
        <p:txBody>
          <a:bodyPr/>
          <a:lstStyle/>
          <a:p>
            <a:r>
              <a:rPr lang="en-US" dirty="0"/>
              <a:t>Social Services and Wellbeing (Wales) Act 2014</a:t>
            </a:r>
          </a:p>
        </p:txBody>
      </p:sp>
      <p:sp>
        <p:nvSpPr>
          <p:cNvPr id="3" name="Content Placeholder 2">
            <a:extLst>
              <a:ext uri="{FF2B5EF4-FFF2-40B4-BE49-F238E27FC236}">
                <a16:creationId xmlns:a16="http://schemas.microsoft.com/office/drawing/2014/main" id="{9A2E396C-B680-01FE-AB31-0F43C0646E33}"/>
              </a:ext>
            </a:extLst>
          </p:cNvPr>
          <p:cNvSpPr>
            <a:spLocks noGrp="1"/>
          </p:cNvSpPr>
          <p:nvPr>
            <p:ph idx="1"/>
          </p:nvPr>
        </p:nvSpPr>
        <p:spPr/>
        <p:txBody>
          <a:bodyPr/>
          <a:lstStyle/>
          <a:p>
            <a:pPr algn="l"/>
            <a:r>
              <a:rPr lang="en-GB" b="0" i="0" dirty="0">
                <a:solidFill>
                  <a:srgbClr val="37394B"/>
                </a:solidFill>
                <a:effectLst/>
                <a:latin typeface="canada-type-gibson"/>
              </a:rPr>
              <a:t>The fundamental principles of the Act are:</a:t>
            </a:r>
          </a:p>
          <a:p>
            <a:pPr algn="l"/>
            <a:r>
              <a:rPr lang="en-GB" b="1" i="0" dirty="0">
                <a:solidFill>
                  <a:srgbClr val="37394B"/>
                </a:solidFill>
                <a:effectLst/>
                <a:latin typeface="canada-type-gibson"/>
              </a:rPr>
              <a:t>Voice and control</a:t>
            </a:r>
            <a:r>
              <a:rPr lang="en-GB" b="0" i="0" dirty="0">
                <a:solidFill>
                  <a:srgbClr val="37394B"/>
                </a:solidFill>
                <a:effectLst/>
                <a:latin typeface="canada-type-gibson"/>
              </a:rPr>
              <a:t> – putting the individual and their needs, at the centre of their care, and giving them a voice in, and control over reaching the outcomes that help them achieve well-being.</a:t>
            </a:r>
          </a:p>
          <a:p>
            <a:pPr algn="l"/>
            <a:r>
              <a:rPr lang="en-GB" b="1" i="0" dirty="0">
                <a:solidFill>
                  <a:srgbClr val="37394B"/>
                </a:solidFill>
                <a:effectLst/>
                <a:latin typeface="canada-type-gibson"/>
              </a:rPr>
              <a:t>Prevention and early intervention</a:t>
            </a:r>
            <a:r>
              <a:rPr lang="en-GB" b="0" i="0" dirty="0">
                <a:solidFill>
                  <a:srgbClr val="37394B"/>
                </a:solidFill>
                <a:effectLst/>
                <a:latin typeface="canada-type-gibson"/>
              </a:rPr>
              <a:t> – increasing preventative services within the community to minimise the escalation of critical need.</a:t>
            </a:r>
          </a:p>
          <a:p>
            <a:pPr algn="l"/>
            <a:r>
              <a:rPr lang="en-GB" b="1" i="0" dirty="0">
                <a:solidFill>
                  <a:srgbClr val="37394B"/>
                </a:solidFill>
                <a:effectLst/>
                <a:latin typeface="canada-type-gibson"/>
              </a:rPr>
              <a:t>Well-being</a:t>
            </a:r>
            <a:r>
              <a:rPr lang="en-GB" b="0" i="0" dirty="0">
                <a:solidFill>
                  <a:srgbClr val="37394B"/>
                </a:solidFill>
                <a:effectLst/>
                <a:latin typeface="canada-type-gibson"/>
              </a:rPr>
              <a:t> – supporting people to achieve their own well-being and measuring the success of care and support.</a:t>
            </a:r>
          </a:p>
          <a:p>
            <a:pPr algn="l"/>
            <a:r>
              <a:rPr lang="en-GB" b="1" i="0" dirty="0">
                <a:solidFill>
                  <a:srgbClr val="37394B"/>
                </a:solidFill>
                <a:effectLst/>
                <a:latin typeface="canada-type-gibson"/>
              </a:rPr>
              <a:t>Co-production</a:t>
            </a:r>
            <a:r>
              <a:rPr lang="en-GB" b="0" i="0" dirty="0">
                <a:solidFill>
                  <a:srgbClr val="37394B"/>
                </a:solidFill>
                <a:effectLst/>
                <a:latin typeface="canada-type-gibson"/>
              </a:rPr>
              <a:t> – encouraging individuals to become more involved in the design and delivery of services.</a:t>
            </a:r>
          </a:p>
          <a:p>
            <a:endParaRPr lang="en-US" dirty="0"/>
          </a:p>
        </p:txBody>
      </p:sp>
      <p:sp>
        <p:nvSpPr>
          <p:cNvPr id="4" name="TextBox 3">
            <a:extLst>
              <a:ext uri="{FF2B5EF4-FFF2-40B4-BE49-F238E27FC236}">
                <a16:creationId xmlns:a16="http://schemas.microsoft.com/office/drawing/2014/main" id="{FFA1238D-147D-5540-CA1F-5D2DA71519F5}"/>
              </a:ext>
            </a:extLst>
          </p:cNvPr>
          <p:cNvSpPr txBox="1"/>
          <p:nvPr/>
        </p:nvSpPr>
        <p:spPr>
          <a:xfrm>
            <a:off x="748938" y="5773783"/>
            <a:ext cx="9879628" cy="261610"/>
          </a:xfrm>
          <a:prstGeom prst="rect">
            <a:avLst/>
          </a:prstGeom>
          <a:noFill/>
        </p:spPr>
        <p:txBody>
          <a:bodyPr wrap="none" rtlCol="0">
            <a:spAutoFit/>
          </a:bodyPr>
          <a:lstStyle/>
          <a:p>
            <a:r>
              <a:rPr lang="en-US" sz="1100" dirty="0">
                <a:hlinkClick r:id="rId3"/>
              </a:rPr>
              <a:t>https://www.gov.wales/sites/default/files/publications/2019-12/social-services-and--well-being-wales-act-2014-part-10-code-of-practice-advocacy.pdf</a:t>
            </a:r>
            <a:endParaRPr lang="en-US" sz="1100" dirty="0"/>
          </a:p>
        </p:txBody>
      </p:sp>
    </p:spTree>
    <p:extLst>
      <p:ext uri="{BB962C8B-B14F-4D97-AF65-F5344CB8AC3E}">
        <p14:creationId xmlns:p14="http://schemas.microsoft.com/office/powerpoint/2010/main" val="14451972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8848D-65B8-D77C-B100-8094139461C2}"/>
              </a:ext>
            </a:extLst>
          </p:cNvPr>
          <p:cNvSpPr>
            <a:spLocks noGrp="1"/>
          </p:cNvSpPr>
          <p:nvPr>
            <p:ph type="title"/>
          </p:nvPr>
        </p:nvSpPr>
        <p:spPr/>
        <p:txBody>
          <a:bodyPr/>
          <a:lstStyle/>
          <a:p>
            <a:r>
              <a:rPr lang="en-US" dirty="0"/>
              <a:t>Definitions of </a:t>
            </a:r>
            <a:r>
              <a:rPr lang="en-US" dirty="0" err="1"/>
              <a:t>Professionalisation</a:t>
            </a:r>
            <a:r>
              <a:rPr lang="en-US" dirty="0"/>
              <a:t> … </a:t>
            </a:r>
            <a:r>
              <a:rPr lang="en-US" dirty="0" err="1"/>
              <a:t>revisted</a:t>
            </a:r>
            <a:r>
              <a:rPr lang="en-US" dirty="0"/>
              <a:t>.</a:t>
            </a:r>
          </a:p>
        </p:txBody>
      </p:sp>
      <p:sp>
        <p:nvSpPr>
          <p:cNvPr id="3" name="Content Placeholder 2">
            <a:extLst>
              <a:ext uri="{FF2B5EF4-FFF2-40B4-BE49-F238E27FC236}">
                <a16:creationId xmlns:a16="http://schemas.microsoft.com/office/drawing/2014/main" id="{019784C4-9722-F9FE-C734-E20A25F87E79}"/>
              </a:ext>
            </a:extLst>
          </p:cNvPr>
          <p:cNvSpPr>
            <a:spLocks noGrp="1"/>
          </p:cNvSpPr>
          <p:nvPr>
            <p:ph idx="1"/>
          </p:nvPr>
        </p:nvSpPr>
        <p:spPr/>
        <p:txBody>
          <a:bodyPr/>
          <a:lstStyle/>
          <a:p>
            <a:r>
              <a:rPr lang="en-GB" dirty="0">
                <a:solidFill>
                  <a:srgbClr val="2E2E2E"/>
                </a:solidFill>
                <a:latin typeface="NexusSans"/>
              </a:rPr>
              <a:t>Broadly defined as a ‘</a:t>
            </a:r>
            <a:r>
              <a:rPr lang="en-GB" b="0" i="0" dirty="0">
                <a:solidFill>
                  <a:srgbClr val="2E2E2E"/>
                </a:solidFill>
                <a:effectLst/>
                <a:latin typeface="NexusSans"/>
              </a:rPr>
              <a:t>process whereby occupations have become, or seek to become, publicly recognized as professions according to the degree to which they meet the alleged criteria’.      (Hoyle, 2001)</a:t>
            </a:r>
            <a:endParaRPr lang="en-US" dirty="0"/>
          </a:p>
          <a:p>
            <a:r>
              <a:rPr lang="en-GB" dirty="0">
                <a:solidFill>
                  <a:srgbClr val="000000"/>
                </a:solidFill>
                <a:latin typeface="DM Sans" panose="020F0502020204030204" pitchFamily="34" charset="0"/>
              </a:rPr>
              <a:t>M</a:t>
            </a:r>
            <a:r>
              <a:rPr lang="en-GB" b="0" i="0" dirty="0">
                <a:solidFill>
                  <a:srgbClr val="000000"/>
                </a:solidFill>
                <a:effectLst/>
                <a:latin typeface="DM Sans" panose="020F0502020204030204" pitchFamily="34" charset="0"/>
              </a:rPr>
              <a:t>eans different things to different people and different industries</a:t>
            </a:r>
          </a:p>
          <a:p>
            <a:r>
              <a:rPr lang="en-GB" dirty="0">
                <a:solidFill>
                  <a:srgbClr val="000000"/>
                </a:solidFill>
                <a:latin typeface="DM Sans" panose="020F0502020204030204" pitchFamily="34" charset="0"/>
              </a:rPr>
              <a:t>Could </a:t>
            </a:r>
            <a:r>
              <a:rPr lang="en-GB" b="0" i="0" dirty="0">
                <a:solidFill>
                  <a:srgbClr val="000000"/>
                </a:solidFill>
                <a:effectLst/>
                <a:latin typeface="DM Sans" panose="020F0502020204030204" pitchFamily="34" charset="0"/>
              </a:rPr>
              <a:t>involve a code of conduct and/or ethics, skills and competency frameworks, training and development. </a:t>
            </a:r>
          </a:p>
          <a:p>
            <a:r>
              <a:rPr lang="en-GB" b="0" i="0" dirty="0">
                <a:solidFill>
                  <a:srgbClr val="000000"/>
                </a:solidFill>
                <a:effectLst/>
                <a:latin typeface="DM Sans" panose="020F0502020204030204" pitchFamily="34" charset="0"/>
              </a:rPr>
              <a:t>It may even involve some sort of qualification or accreditation </a:t>
            </a:r>
          </a:p>
          <a:p>
            <a:endParaRPr lang="en-GB" dirty="0">
              <a:solidFill>
                <a:srgbClr val="000000"/>
              </a:solidFill>
              <a:latin typeface="DM Sans" panose="020F0502020204030204" pitchFamily="34" charset="0"/>
            </a:endParaRPr>
          </a:p>
          <a:p>
            <a:pPr marL="0" indent="0">
              <a:buNone/>
            </a:pPr>
            <a:r>
              <a:rPr lang="en-GB" dirty="0">
                <a:solidFill>
                  <a:srgbClr val="000000"/>
                </a:solidFill>
                <a:latin typeface="DM Sans" panose="020F0502020204030204" pitchFamily="34" charset="0"/>
              </a:rPr>
              <a:t>												(Larson, 1977)</a:t>
            </a:r>
            <a:endParaRPr lang="en-US" dirty="0"/>
          </a:p>
        </p:txBody>
      </p:sp>
    </p:spTree>
    <p:extLst>
      <p:ext uri="{BB962C8B-B14F-4D97-AF65-F5344CB8AC3E}">
        <p14:creationId xmlns:p14="http://schemas.microsoft.com/office/powerpoint/2010/main" val="416001105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0FE7E-35AF-83EE-70B0-CE376FC903A2}"/>
              </a:ext>
            </a:extLst>
          </p:cNvPr>
          <p:cNvSpPr>
            <a:spLocks noGrp="1"/>
          </p:cNvSpPr>
          <p:nvPr>
            <p:ph type="title"/>
          </p:nvPr>
        </p:nvSpPr>
        <p:spPr/>
        <p:txBody>
          <a:bodyPr/>
          <a:lstStyle/>
          <a:p>
            <a:r>
              <a:rPr lang="en-US" dirty="0"/>
              <a:t>Code of Practice – Independent Advocacy</a:t>
            </a:r>
          </a:p>
        </p:txBody>
      </p:sp>
      <p:sp>
        <p:nvSpPr>
          <p:cNvPr id="3" name="Content Placeholder 2">
            <a:extLst>
              <a:ext uri="{FF2B5EF4-FFF2-40B4-BE49-F238E27FC236}">
                <a16:creationId xmlns:a16="http://schemas.microsoft.com/office/drawing/2014/main" id="{5D7CBF60-BA26-7FDF-387C-84F30247A1EB}"/>
              </a:ext>
            </a:extLst>
          </p:cNvPr>
          <p:cNvSpPr>
            <a:spLocks noGrp="1"/>
          </p:cNvSpPr>
          <p:nvPr>
            <p:ph idx="1"/>
          </p:nvPr>
        </p:nvSpPr>
        <p:spPr>
          <a:xfrm>
            <a:off x="459620" y="1930400"/>
            <a:ext cx="8596668" cy="3880773"/>
          </a:xfrm>
        </p:spPr>
        <p:txBody>
          <a:bodyPr/>
          <a:lstStyle/>
          <a:p>
            <a:r>
              <a:rPr lang="en-GB" dirty="0"/>
              <a:t>A set of guidelines for advocates and their managers, aimed at providing clarity, support and boundaries for their practice. </a:t>
            </a:r>
          </a:p>
          <a:p>
            <a:r>
              <a:rPr lang="en-GB" dirty="0"/>
              <a:t>A guide for commissioners of advocacy services that outlines the expectations and purpose of the role and what clients as well as commissioners should expect from the delivery of the service. </a:t>
            </a:r>
          </a:p>
          <a:p>
            <a:r>
              <a:rPr lang="en-GB" dirty="0"/>
              <a:t>The Code provides a clear description of what is and is not expected of an advocate in their day-to-day work with clients</a:t>
            </a:r>
            <a:endParaRPr lang="en-US" dirty="0"/>
          </a:p>
        </p:txBody>
      </p:sp>
      <p:sp>
        <p:nvSpPr>
          <p:cNvPr id="4" name="TextBox 3">
            <a:extLst>
              <a:ext uri="{FF2B5EF4-FFF2-40B4-BE49-F238E27FC236}">
                <a16:creationId xmlns:a16="http://schemas.microsoft.com/office/drawing/2014/main" id="{A03C76D7-905D-E974-FF49-92B1D5D9183B}"/>
              </a:ext>
            </a:extLst>
          </p:cNvPr>
          <p:cNvSpPr txBox="1"/>
          <p:nvPr/>
        </p:nvSpPr>
        <p:spPr>
          <a:xfrm>
            <a:off x="9521371" y="4557486"/>
            <a:ext cx="1993295" cy="370115"/>
          </a:xfrm>
          <a:prstGeom prst="rect">
            <a:avLst/>
          </a:prstGeom>
          <a:noFill/>
        </p:spPr>
        <p:txBody>
          <a:bodyPr wrap="square" rtlCol="0">
            <a:spAutoFit/>
          </a:bodyPr>
          <a:lstStyle/>
          <a:p>
            <a:r>
              <a:rPr lang="en-US" dirty="0"/>
              <a:t>(QPM, 2014)</a:t>
            </a:r>
          </a:p>
        </p:txBody>
      </p:sp>
    </p:spTree>
    <p:extLst>
      <p:ext uri="{BB962C8B-B14F-4D97-AF65-F5344CB8AC3E}">
        <p14:creationId xmlns:p14="http://schemas.microsoft.com/office/powerpoint/2010/main" val="8864408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DC77C-9D5A-6160-0F08-A7BE8FD9DED5}"/>
              </a:ext>
            </a:extLst>
          </p:cNvPr>
          <p:cNvSpPr>
            <a:spLocks noGrp="1"/>
          </p:cNvSpPr>
          <p:nvPr>
            <p:ph type="title"/>
          </p:nvPr>
        </p:nvSpPr>
        <p:spPr/>
        <p:txBody>
          <a:bodyPr/>
          <a:lstStyle/>
          <a:p>
            <a:r>
              <a:rPr lang="en-US" dirty="0"/>
              <a:t>Code of Practice Independent Advocacy</a:t>
            </a:r>
          </a:p>
        </p:txBody>
      </p:sp>
      <p:sp>
        <p:nvSpPr>
          <p:cNvPr id="3" name="Content Placeholder 2">
            <a:extLst>
              <a:ext uri="{FF2B5EF4-FFF2-40B4-BE49-F238E27FC236}">
                <a16:creationId xmlns:a16="http://schemas.microsoft.com/office/drawing/2014/main" id="{EAEA3A05-AFC8-5F14-006B-F8F38EC44451}"/>
              </a:ext>
            </a:extLst>
          </p:cNvPr>
          <p:cNvSpPr>
            <a:spLocks noGrp="1"/>
          </p:cNvSpPr>
          <p:nvPr>
            <p:ph idx="1"/>
          </p:nvPr>
        </p:nvSpPr>
        <p:spPr/>
        <p:txBody>
          <a:bodyPr/>
          <a:lstStyle/>
          <a:p>
            <a:r>
              <a:rPr lang="en-US" dirty="0"/>
              <a:t>Provides a definition of advocacy</a:t>
            </a:r>
          </a:p>
          <a:p>
            <a:endParaRPr lang="en-US" dirty="0"/>
          </a:p>
          <a:p>
            <a:r>
              <a:rPr lang="en-US" dirty="0"/>
              <a:t>Provides a definition of non-instructed advocacy</a:t>
            </a:r>
          </a:p>
          <a:p>
            <a:endParaRPr lang="en-US" dirty="0"/>
          </a:p>
          <a:p>
            <a:r>
              <a:rPr lang="en-US" dirty="0"/>
              <a:t>Sets out an Advocacy Charter containing the ‘Principles of Advocacy’ with the Code of Practice providing clarity on each aspect</a:t>
            </a:r>
          </a:p>
          <a:p>
            <a:endParaRPr lang="en-US" dirty="0"/>
          </a:p>
          <a:p>
            <a:pPr marL="0" indent="0">
              <a:buNone/>
            </a:pPr>
            <a:r>
              <a:rPr lang="en-US" dirty="0">
                <a:hlinkClick r:id="rId3"/>
              </a:rPr>
              <a:t>https://qualityadvocacy.org.uk/wp-content/uploads/2018/05/Code-of-Practice-1.pdf</a:t>
            </a:r>
            <a:endParaRPr lang="en-US" dirty="0"/>
          </a:p>
        </p:txBody>
      </p:sp>
    </p:spTree>
    <p:extLst>
      <p:ext uri="{BB962C8B-B14F-4D97-AF65-F5344CB8AC3E}">
        <p14:creationId xmlns:p14="http://schemas.microsoft.com/office/powerpoint/2010/main" val="31132537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0C393-41DD-4B53-A7A7-E05481876888}"/>
              </a:ext>
            </a:extLst>
          </p:cNvPr>
          <p:cNvSpPr>
            <a:spLocks noGrp="1"/>
          </p:cNvSpPr>
          <p:nvPr>
            <p:ph type="title"/>
          </p:nvPr>
        </p:nvSpPr>
        <p:spPr/>
        <p:txBody>
          <a:bodyPr/>
          <a:lstStyle/>
          <a:p>
            <a:r>
              <a:rPr lang="en-US" dirty="0"/>
              <a:t>Wales Level 4 Independent Advocacy</a:t>
            </a:r>
          </a:p>
        </p:txBody>
      </p:sp>
      <p:sp>
        <p:nvSpPr>
          <p:cNvPr id="3" name="Content Placeholder 2">
            <a:extLst>
              <a:ext uri="{FF2B5EF4-FFF2-40B4-BE49-F238E27FC236}">
                <a16:creationId xmlns:a16="http://schemas.microsoft.com/office/drawing/2014/main" id="{94A18233-7698-94E4-4306-46CA7D8C21ED}"/>
              </a:ext>
            </a:extLst>
          </p:cNvPr>
          <p:cNvSpPr>
            <a:spLocks noGrp="1"/>
          </p:cNvSpPr>
          <p:nvPr>
            <p:ph idx="1"/>
          </p:nvPr>
        </p:nvSpPr>
        <p:spPr>
          <a:xfrm>
            <a:off x="416077" y="6167202"/>
            <a:ext cx="8596668" cy="690798"/>
          </a:xfrm>
        </p:spPr>
        <p:txBody>
          <a:bodyPr/>
          <a:lstStyle/>
          <a:p>
            <a:r>
              <a:rPr lang="en-US" dirty="0">
                <a:hlinkClick r:id="rId3"/>
              </a:rPr>
              <a:t>https://www.healthandcarelearning.wales/qualifications/level-4-independent-advocacy/</a:t>
            </a:r>
            <a:endParaRPr lang="en-US" dirty="0"/>
          </a:p>
        </p:txBody>
      </p:sp>
      <p:pic>
        <p:nvPicPr>
          <p:cNvPr id="5" name="Picture 4" descr="Graphical user interface, table&#10;&#10;Description automatically generated">
            <a:extLst>
              <a:ext uri="{FF2B5EF4-FFF2-40B4-BE49-F238E27FC236}">
                <a16:creationId xmlns:a16="http://schemas.microsoft.com/office/drawing/2014/main" id="{9CFB3273-47A4-24A3-2D51-B53F6CE9449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1678" y="1270000"/>
            <a:ext cx="6897008" cy="4923064"/>
          </a:xfrm>
          <a:prstGeom prst="rect">
            <a:avLst/>
          </a:prstGeom>
        </p:spPr>
      </p:pic>
      <p:sp>
        <p:nvSpPr>
          <p:cNvPr id="6" name="TextBox 5">
            <a:extLst>
              <a:ext uri="{FF2B5EF4-FFF2-40B4-BE49-F238E27FC236}">
                <a16:creationId xmlns:a16="http://schemas.microsoft.com/office/drawing/2014/main" id="{C37D7999-FA42-D130-25C6-E0050D8F8F6B}"/>
              </a:ext>
            </a:extLst>
          </p:cNvPr>
          <p:cNvSpPr txBox="1"/>
          <p:nvPr/>
        </p:nvSpPr>
        <p:spPr>
          <a:xfrm>
            <a:off x="8592457" y="5515429"/>
            <a:ext cx="2904385" cy="276999"/>
          </a:xfrm>
          <a:prstGeom prst="rect">
            <a:avLst/>
          </a:prstGeom>
          <a:noFill/>
        </p:spPr>
        <p:txBody>
          <a:bodyPr wrap="none" rtlCol="0">
            <a:spAutoFit/>
          </a:bodyPr>
          <a:lstStyle/>
          <a:p>
            <a:r>
              <a:rPr lang="en-US" sz="1200" dirty="0"/>
              <a:t>(Health and Care Learning Wales, 2020)</a:t>
            </a:r>
          </a:p>
        </p:txBody>
      </p:sp>
    </p:spTree>
    <p:extLst>
      <p:ext uri="{BB962C8B-B14F-4D97-AF65-F5344CB8AC3E}">
        <p14:creationId xmlns:p14="http://schemas.microsoft.com/office/powerpoint/2010/main" val="12916374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21A-1557-821E-411C-4B73EFAE989E}"/>
              </a:ext>
            </a:extLst>
          </p:cNvPr>
          <p:cNvSpPr>
            <a:spLocks noGrp="1"/>
          </p:cNvSpPr>
          <p:nvPr>
            <p:ph type="title"/>
          </p:nvPr>
        </p:nvSpPr>
        <p:spPr/>
        <p:txBody>
          <a:bodyPr>
            <a:normAutofit/>
          </a:bodyPr>
          <a:lstStyle/>
          <a:p>
            <a:r>
              <a:rPr lang="en-US" dirty="0"/>
              <a:t>Wales Level 5 – </a:t>
            </a:r>
            <a:r>
              <a:rPr lang="en-US" sz="2700" dirty="0"/>
              <a:t>Lead and Manage Person/Child-</a:t>
            </a:r>
            <a:r>
              <a:rPr lang="en-US" sz="2700" dirty="0" err="1"/>
              <a:t>Centred</a:t>
            </a:r>
            <a:r>
              <a:rPr lang="en-US" sz="2700" dirty="0"/>
              <a:t> Practice Through Independent Advocacy </a:t>
            </a:r>
          </a:p>
        </p:txBody>
      </p:sp>
      <p:sp>
        <p:nvSpPr>
          <p:cNvPr id="3" name="Content Placeholder 2">
            <a:extLst>
              <a:ext uri="{FF2B5EF4-FFF2-40B4-BE49-F238E27FC236}">
                <a16:creationId xmlns:a16="http://schemas.microsoft.com/office/drawing/2014/main" id="{74CF87A4-3238-17CC-E00D-D668FA2F131A}"/>
              </a:ext>
            </a:extLst>
          </p:cNvPr>
          <p:cNvSpPr>
            <a:spLocks noGrp="1"/>
          </p:cNvSpPr>
          <p:nvPr>
            <p:ph idx="1"/>
          </p:nvPr>
        </p:nvSpPr>
        <p:spPr>
          <a:xfrm>
            <a:off x="1983620" y="5803675"/>
            <a:ext cx="8596668" cy="669697"/>
          </a:xfrm>
        </p:spPr>
        <p:txBody>
          <a:bodyPr/>
          <a:lstStyle/>
          <a:p>
            <a:r>
              <a:rPr lang="en-US" dirty="0">
                <a:hlinkClick r:id="rId3"/>
              </a:rPr>
              <a:t>https://www.healthandcarelearning.wales/media/2093/8040-10_level-5-leadership-and-management-in-hsc_specification_eng_jul21_v11.pdf</a:t>
            </a:r>
            <a:endParaRPr lang="en-US" dirty="0"/>
          </a:p>
        </p:txBody>
      </p:sp>
    </p:spTree>
    <p:extLst>
      <p:ext uri="{BB962C8B-B14F-4D97-AF65-F5344CB8AC3E}">
        <p14:creationId xmlns:p14="http://schemas.microsoft.com/office/powerpoint/2010/main" val="349265567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1CB06-77B8-40C6-9096-6426541BF2EF}"/>
              </a:ext>
            </a:extLst>
          </p:cNvPr>
          <p:cNvSpPr>
            <a:spLocks noGrp="1"/>
          </p:cNvSpPr>
          <p:nvPr>
            <p:ph type="title"/>
          </p:nvPr>
        </p:nvSpPr>
        <p:spPr/>
        <p:txBody>
          <a:bodyPr/>
          <a:lstStyle/>
          <a:p>
            <a:r>
              <a:rPr lang="en-US" dirty="0"/>
              <a:t>Competency Framework</a:t>
            </a:r>
          </a:p>
        </p:txBody>
      </p:sp>
      <p:sp>
        <p:nvSpPr>
          <p:cNvPr id="3" name="Content Placeholder 2">
            <a:extLst>
              <a:ext uri="{FF2B5EF4-FFF2-40B4-BE49-F238E27FC236}">
                <a16:creationId xmlns:a16="http://schemas.microsoft.com/office/drawing/2014/main" id="{8C8A1801-CC2F-4C8D-C14D-268DF2E4973E}"/>
              </a:ext>
            </a:extLst>
          </p:cNvPr>
          <p:cNvSpPr>
            <a:spLocks noGrp="1"/>
          </p:cNvSpPr>
          <p:nvPr>
            <p:ph idx="1"/>
          </p:nvPr>
        </p:nvSpPr>
        <p:spPr/>
        <p:txBody>
          <a:bodyPr/>
          <a:lstStyle/>
          <a:p>
            <a:pPr marL="0" indent="0">
              <a:buNone/>
            </a:pPr>
            <a:r>
              <a:rPr lang="en-US" dirty="0">
                <a:hlinkClick r:id="rId3"/>
              </a:rPr>
              <a:t>https://socialcare.wales/qualifications-funding/competency-framework-for-independent-advocates</a:t>
            </a:r>
            <a:endParaRPr lang="en-US" dirty="0"/>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197199236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4C06F-5BA0-424B-0CA8-1C38336005D4}"/>
              </a:ext>
            </a:extLst>
          </p:cNvPr>
          <p:cNvSpPr>
            <a:spLocks noGrp="1"/>
          </p:cNvSpPr>
          <p:nvPr>
            <p:ph type="title"/>
          </p:nvPr>
        </p:nvSpPr>
        <p:spPr>
          <a:xfrm>
            <a:off x="693382" y="355599"/>
            <a:ext cx="8596668" cy="1320800"/>
          </a:xfrm>
        </p:spPr>
        <p:txBody>
          <a:bodyPr/>
          <a:lstStyle/>
          <a:p>
            <a:r>
              <a:rPr lang="en-US" dirty="0"/>
              <a:t>England – Level 4 Independent Advocacy Practice </a:t>
            </a:r>
          </a:p>
        </p:txBody>
      </p:sp>
      <p:sp>
        <p:nvSpPr>
          <p:cNvPr id="3" name="Content Placeholder 2">
            <a:extLst>
              <a:ext uri="{FF2B5EF4-FFF2-40B4-BE49-F238E27FC236}">
                <a16:creationId xmlns:a16="http://schemas.microsoft.com/office/drawing/2014/main" id="{946C36EA-5E78-06C3-19F2-1A3703D98E2B}"/>
              </a:ext>
            </a:extLst>
          </p:cNvPr>
          <p:cNvSpPr>
            <a:spLocks noGrp="1"/>
          </p:cNvSpPr>
          <p:nvPr>
            <p:ph idx="1"/>
          </p:nvPr>
        </p:nvSpPr>
        <p:spPr>
          <a:xfrm>
            <a:off x="953105" y="5958686"/>
            <a:ext cx="8596668" cy="597125"/>
          </a:xfrm>
        </p:spPr>
        <p:txBody>
          <a:bodyPr>
            <a:normAutofit lnSpcReduction="10000"/>
          </a:bodyPr>
          <a:lstStyle/>
          <a:p>
            <a:r>
              <a:rPr lang="en-US" sz="1200" dirty="0">
                <a:hlinkClick r:id="rId3"/>
              </a:rPr>
              <a:t>https://www.cityandguilds.com/-/media/productdocuments/health_and_social_care/care/3614/centre_documents/3614-04_l4_independent_advocacy_practice_handbook_v1-1-pdf.ashx</a:t>
            </a:r>
            <a:endParaRPr lang="en-US" sz="1200" dirty="0"/>
          </a:p>
        </p:txBody>
      </p:sp>
      <p:pic>
        <p:nvPicPr>
          <p:cNvPr id="5" name="Picture 4" descr="Table&#10;&#10;Description automatically generated">
            <a:extLst>
              <a:ext uri="{FF2B5EF4-FFF2-40B4-BE49-F238E27FC236}">
                <a16:creationId xmlns:a16="http://schemas.microsoft.com/office/drawing/2014/main" id="{71C7D3C5-EC5F-BD3D-4AF9-84B221DD2BF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48229" y="1620951"/>
            <a:ext cx="7229021" cy="4020459"/>
          </a:xfrm>
          <a:prstGeom prst="rect">
            <a:avLst/>
          </a:prstGeom>
        </p:spPr>
      </p:pic>
      <p:sp>
        <p:nvSpPr>
          <p:cNvPr id="6" name="TextBox 5">
            <a:extLst>
              <a:ext uri="{FF2B5EF4-FFF2-40B4-BE49-F238E27FC236}">
                <a16:creationId xmlns:a16="http://schemas.microsoft.com/office/drawing/2014/main" id="{1B0E859D-C3DC-D4DA-F2D7-82E4A638DE5F}"/>
              </a:ext>
            </a:extLst>
          </p:cNvPr>
          <p:cNvSpPr txBox="1"/>
          <p:nvPr/>
        </p:nvSpPr>
        <p:spPr>
          <a:xfrm>
            <a:off x="9290050" y="5109029"/>
            <a:ext cx="2555508" cy="369332"/>
          </a:xfrm>
          <a:prstGeom prst="rect">
            <a:avLst/>
          </a:prstGeom>
          <a:noFill/>
        </p:spPr>
        <p:txBody>
          <a:bodyPr wrap="none" rtlCol="0">
            <a:spAutoFit/>
          </a:bodyPr>
          <a:lstStyle/>
          <a:p>
            <a:r>
              <a:rPr lang="en-US" dirty="0"/>
              <a:t>(City and Guilds, 2021)</a:t>
            </a:r>
          </a:p>
        </p:txBody>
      </p:sp>
    </p:spTree>
    <p:extLst>
      <p:ext uri="{BB962C8B-B14F-4D97-AF65-F5344CB8AC3E}">
        <p14:creationId xmlns:p14="http://schemas.microsoft.com/office/powerpoint/2010/main" val="246431875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CAC1D-921B-B378-F50F-D9FFD71B4388}"/>
              </a:ext>
            </a:extLst>
          </p:cNvPr>
          <p:cNvSpPr>
            <a:spLocks noGrp="1"/>
          </p:cNvSpPr>
          <p:nvPr>
            <p:ph type="title"/>
          </p:nvPr>
        </p:nvSpPr>
        <p:spPr/>
        <p:txBody>
          <a:bodyPr>
            <a:normAutofit fontScale="90000"/>
          </a:bodyPr>
          <a:lstStyle/>
          <a:p>
            <a:r>
              <a:rPr lang="en-US" dirty="0"/>
              <a:t>Advocacy Standards and Outcomes Framework for Children and </a:t>
            </a:r>
            <a:r>
              <a:rPr lang="en-US"/>
              <a:t>Young People</a:t>
            </a:r>
            <a:endParaRPr lang="en-US" dirty="0"/>
          </a:p>
        </p:txBody>
      </p:sp>
      <p:sp>
        <p:nvSpPr>
          <p:cNvPr id="3" name="Content Placeholder 2">
            <a:extLst>
              <a:ext uri="{FF2B5EF4-FFF2-40B4-BE49-F238E27FC236}">
                <a16:creationId xmlns:a16="http://schemas.microsoft.com/office/drawing/2014/main" id="{2100A96A-1085-33A0-CBF7-FC0A6F1FF02C}"/>
              </a:ext>
            </a:extLst>
          </p:cNvPr>
          <p:cNvSpPr>
            <a:spLocks noGrp="1"/>
          </p:cNvSpPr>
          <p:nvPr>
            <p:ph idx="1"/>
          </p:nvPr>
        </p:nvSpPr>
        <p:spPr>
          <a:xfrm>
            <a:off x="2723848" y="5680303"/>
            <a:ext cx="8596668" cy="568097"/>
          </a:xfrm>
        </p:spPr>
        <p:txBody>
          <a:bodyPr>
            <a:normAutofit/>
          </a:bodyPr>
          <a:lstStyle/>
          <a:p>
            <a:r>
              <a:rPr lang="en-US" sz="1200" dirty="0">
                <a:hlinkClick r:id="rId3"/>
              </a:rPr>
              <a:t>https://www.gov.wales/sites/default/files/publications/2019-08/national-standards-and-outcomes-framework-for-children-and-young-people-in-wales.pdf</a:t>
            </a:r>
            <a:endParaRPr lang="en-US" sz="1200" dirty="0"/>
          </a:p>
        </p:txBody>
      </p:sp>
      <p:sp>
        <p:nvSpPr>
          <p:cNvPr id="4" name="TextBox 3">
            <a:extLst>
              <a:ext uri="{FF2B5EF4-FFF2-40B4-BE49-F238E27FC236}">
                <a16:creationId xmlns:a16="http://schemas.microsoft.com/office/drawing/2014/main" id="{1F9EF3A2-3FE2-5458-E34F-28B7AD82A91B}"/>
              </a:ext>
            </a:extLst>
          </p:cNvPr>
          <p:cNvSpPr txBox="1"/>
          <p:nvPr/>
        </p:nvSpPr>
        <p:spPr>
          <a:xfrm>
            <a:off x="1465943" y="2293257"/>
            <a:ext cx="8128000" cy="1754326"/>
          </a:xfrm>
          <a:prstGeom prst="rect">
            <a:avLst/>
          </a:prstGeom>
          <a:noFill/>
        </p:spPr>
        <p:txBody>
          <a:bodyPr wrap="square" rtlCol="0">
            <a:spAutoFit/>
          </a:bodyPr>
          <a:lstStyle/>
          <a:p>
            <a:pPr marL="285750" indent="-285750">
              <a:buFont typeface="Wingdings" pitchFamily="2" charset="2"/>
              <a:buChar char="Ø"/>
            </a:pPr>
            <a:r>
              <a:rPr lang="en-GB" dirty="0"/>
              <a:t>Identifies the outcomes children and young people can expect in relation to children and young people’s advocacy. </a:t>
            </a:r>
          </a:p>
          <a:p>
            <a:pPr marL="285750" indent="-285750">
              <a:buFont typeface="Wingdings" pitchFamily="2" charset="2"/>
              <a:buChar char="Ø"/>
            </a:pPr>
            <a:endParaRPr lang="en-GB" dirty="0"/>
          </a:p>
          <a:p>
            <a:endParaRPr lang="en-GB" dirty="0"/>
          </a:p>
          <a:p>
            <a:pPr marL="285750" indent="-285750">
              <a:buFont typeface="Wingdings" pitchFamily="2" charset="2"/>
              <a:buChar char="Ø"/>
            </a:pPr>
            <a:r>
              <a:rPr lang="en-GB" dirty="0"/>
              <a:t>It sets out a Framework against which advocacy service providers and those commissioning them can be sure those standards are being achieved</a:t>
            </a:r>
            <a:endParaRPr lang="en-US" dirty="0"/>
          </a:p>
        </p:txBody>
      </p:sp>
    </p:spTree>
    <p:extLst>
      <p:ext uri="{BB962C8B-B14F-4D97-AF65-F5344CB8AC3E}">
        <p14:creationId xmlns:p14="http://schemas.microsoft.com/office/powerpoint/2010/main" val="61768378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217A3-B590-2679-FC23-8E05858D15F3}"/>
              </a:ext>
            </a:extLst>
          </p:cNvPr>
          <p:cNvSpPr>
            <a:spLocks noGrp="1"/>
          </p:cNvSpPr>
          <p:nvPr>
            <p:ph type="title"/>
          </p:nvPr>
        </p:nvSpPr>
        <p:spPr/>
        <p:txBody>
          <a:bodyPr/>
          <a:lstStyle/>
          <a:p>
            <a:r>
              <a:rPr lang="en-US" dirty="0"/>
              <a:t>Regulation and the Care Inspectorate Wales </a:t>
            </a:r>
          </a:p>
        </p:txBody>
      </p:sp>
      <p:pic>
        <p:nvPicPr>
          <p:cNvPr id="5" name="Content Placeholder 4" descr="Graphical user interface, application, website&#10;&#10;Description automatically generated">
            <a:extLst>
              <a:ext uri="{FF2B5EF4-FFF2-40B4-BE49-F238E27FC236}">
                <a16:creationId xmlns:a16="http://schemas.microsoft.com/office/drawing/2014/main" id="{7F1824DF-D3AB-94B1-975C-CAA8F278A80C}"/>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552403" y="1948089"/>
            <a:ext cx="7721599" cy="4300311"/>
          </a:xfrm>
        </p:spPr>
      </p:pic>
    </p:spTree>
    <p:extLst>
      <p:ext uri="{BB962C8B-B14F-4D97-AF65-F5344CB8AC3E}">
        <p14:creationId xmlns:p14="http://schemas.microsoft.com/office/powerpoint/2010/main" val="180738887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B70A4-D465-BEFE-5C73-ABC5101BE6D5}"/>
              </a:ext>
            </a:extLst>
          </p:cNvPr>
          <p:cNvSpPr>
            <a:spLocks noGrp="1"/>
          </p:cNvSpPr>
          <p:nvPr>
            <p:ph type="title"/>
          </p:nvPr>
        </p:nvSpPr>
        <p:spPr/>
        <p:txBody>
          <a:bodyPr/>
          <a:lstStyle/>
          <a:p>
            <a:r>
              <a:rPr lang="en-US" dirty="0"/>
              <a:t>Managers of </a:t>
            </a:r>
            <a:r>
              <a:rPr lang="en-US" dirty="0" err="1"/>
              <a:t>Childrens</a:t>
            </a:r>
            <a:r>
              <a:rPr lang="en-US" dirty="0"/>
              <a:t> Advocacy Services in Wales – What Does Registration Mean?</a:t>
            </a:r>
          </a:p>
        </p:txBody>
      </p:sp>
      <p:pic>
        <p:nvPicPr>
          <p:cNvPr id="4" name="Online Media 3" descr="Essential registration information">
            <a:hlinkClick r:id="" action="ppaction://media"/>
            <a:extLst>
              <a:ext uri="{FF2B5EF4-FFF2-40B4-BE49-F238E27FC236}">
                <a16:creationId xmlns:a16="http://schemas.microsoft.com/office/drawing/2014/main" id="{C4F4153D-094C-012D-470D-DC943E767CEF}"/>
              </a:ext>
            </a:extLst>
          </p:cNvPr>
          <p:cNvPicPr>
            <a:picLocks noGrp="1" noRot="1" noChangeAspect="1"/>
          </p:cNvPicPr>
          <p:nvPr>
            <p:ph idx="1"/>
            <a:videoFile r:link="rId1"/>
          </p:nvPr>
        </p:nvPicPr>
        <p:blipFill>
          <a:blip r:embed="rId4"/>
          <a:stretch>
            <a:fillRect/>
          </a:stretch>
        </p:blipFill>
        <p:spPr>
          <a:xfrm>
            <a:off x="464457" y="1930400"/>
            <a:ext cx="9144000" cy="4673600"/>
          </a:xfrm>
          <a:prstGeom prst="rect">
            <a:avLst/>
          </a:prstGeom>
        </p:spPr>
      </p:pic>
    </p:spTree>
    <p:extLst>
      <p:ext uri="{BB962C8B-B14F-4D97-AF65-F5344CB8AC3E}">
        <p14:creationId xmlns:p14="http://schemas.microsoft.com/office/powerpoint/2010/main" val="2586874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9CA38-2A83-9D58-76ED-3E0961328A8B}"/>
              </a:ext>
            </a:extLst>
          </p:cNvPr>
          <p:cNvSpPr>
            <a:spLocks noGrp="1"/>
          </p:cNvSpPr>
          <p:nvPr>
            <p:ph type="title"/>
          </p:nvPr>
        </p:nvSpPr>
        <p:spPr/>
        <p:txBody>
          <a:bodyPr/>
          <a:lstStyle/>
          <a:p>
            <a:r>
              <a:rPr lang="en-US" dirty="0"/>
              <a:t>Inspection Framework for Regulated Advocacy Services</a:t>
            </a:r>
          </a:p>
        </p:txBody>
      </p:sp>
      <p:sp>
        <p:nvSpPr>
          <p:cNvPr id="3" name="Content Placeholder 2">
            <a:extLst>
              <a:ext uri="{FF2B5EF4-FFF2-40B4-BE49-F238E27FC236}">
                <a16:creationId xmlns:a16="http://schemas.microsoft.com/office/drawing/2014/main" id="{B2C2913D-E4E5-BB79-71D7-6BD837E0D18E}"/>
              </a:ext>
            </a:extLst>
          </p:cNvPr>
          <p:cNvSpPr>
            <a:spLocks noGrp="1"/>
          </p:cNvSpPr>
          <p:nvPr>
            <p:ph idx="1"/>
          </p:nvPr>
        </p:nvSpPr>
        <p:spPr>
          <a:xfrm>
            <a:off x="1797666" y="4410304"/>
            <a:ext cx="8596668" cy="713240"/>
          </a:xfrm>
        </p:spPr>
        <p:txBody>
          <a:bodyPr/>
          <a:lstStyle/>
          <a:p>
            <a:r>
              <a:rPr lang="en-US" dirty="0">
                <a:hlinkClick r:id="rId3"/>
              </a:rPr>
              <a:t>https://www.careinspectorate.wales/sites/default/files/2019-11/191128-inspection-framework-for-regulated-advocacy-services-en.pdf</a:t>
            </a:r>
            <a:endParaRPr lang="en-US" dirty="0"/>
          </a:p>
        </p:txBody>
      </p:sp>
    </p:spTree>
    <p:extLst>
      <p:ext uri="{BB962C8B-B14F-4D97-AF65-F5344CB8AC3E}">
        <p14:creationId xmlns:p14="http://schemas.microsoft.com/office/powerpoint/2010/main" val="67064198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4CBD6-6B3A-8082-48DF-BCB31AF83FF7}"/>
              </a:ext>
            </a:extLst>
          </p:cNvPr>
          <p:cNvSpPr>
            <a:spLocks noGrp="1"/>
          </p:cNvSpPr>
          <p:nvPr>
            <p:ph type="title"/>
          </p:nvPr>
        </p:nvSpPr>
        <p:spPr/>
        <p:txBody>
          <a:bodyPr/>
          <a:lstStyle/>
          <a:p>
            <a:r>
              <a:rPr lang="en-US" dirty="0"/>
              <a:t>Is this a Professional Project?</a:t>
            </a:r>
          </a:p>
        </p:txBody>
      </p:sp>
      <p:sp>
        <p:nvSpPr>
          <p:cNvPr id="3" name="Content Placeholder 2">
            <a:extLst>
              <a:ext uri="{FF2B5EF4-FFF2-40B4-BE49-F238E27FC236}">
                <a16:creationId xmlns:a16="http://schemas.microsoft.com/office/drawing/2014/main" id="{145A9594-CA38-CAD1-2CF3-E8968927E4EE}"/>
              </a:ext>
            </a:extLst>
          </p:cNvPr>
          <p:cNvSpPr>
            <a:spLocks noGrp="1"/>
          </p:cNvSpPr>
          <p:nvPr>
            <p:ph idx="1"/>
          </p:nvPr>
        </p:nvSpPr>
        <p:spPr/>
        <p:txBody>
          <a:bodyPr/>
          <a:lstStyle/>
          <a:p>
            <a:r>
              <a:rPr lang="en-GB" dirty="0"/>
              <a:t>Larson coined the concept of the ‘Professional Project’</a:t>
            </a:r>
          </a:p>
          <a:p>
            <a:r>
              <a:rPr lang="en-GB" dirty="0" err="1"/>
              <a:t>Thi</a:t>
            </a:r>
            <a:r>
              <a:rPr lang="en-GB" dirty="0"/>
              <a:t> described the systematic attempt by occupations to translate their special knowledge and skills into social and economic rewards. </a:t>
            </a:r>
          </a:p>
          <a:p>
            <a:r>
              <a:rPr lang="en-GB" dirty="0"/>
              <a:t>Central to the professional project is the achievement of autonomy through a profession’s relationship with the </a:t>
            </a:r>
            <a:r>
              <a:rPr lang="en-GB" b="1" dirty="0"/>
              <a:t>state</a:t>
            </a:r>
            <a:r>
              <a:rPr lang="en-GB" dirty="0"/>
              <a:t> and its </a:t>
            </a:r>
            <a:r>
              <a:rPr lang="en-GB" b="1" dirty="0"/>
              <a:t>influence</a:t>
            </a:r>
            <a:r>
              <a:rPr lang="en-GB" dirty="0"/>
              <a:t> of a ‘</a:t>
            </a:r>
            <a:r>
              <a:rPr lang="en-GB" b="1" dirty="0"/>
              <a:t>sponsoring elite</a:t>
            </a:r>
            <a:r>
              <a:rPr lang="en-GB" dirty="0"/>
              <a:t>’</a:t>
            </a:r>
          </a:p>
          <a:p>
            <a:endParaRPr lang="en-GB" dirty="0"/>
          </a:p>
          <a:p>
            <a:endParaRPr lang="en-GB" dirty="0"/>
          </a:p>
          <a:p>
            <a:pPr marL="0" indent="0">
              <a:buNone/>
            </a:pPr>
            <a:r>
              <a:rPr lang="en-GB" dirty="0"/>
              <a:t>						 (Larson, 1977 – The Sociology of Professions)</a:t>
            </a:r>
            <a:endParaRPr lang="en-US" dirty="0"/>
          </a:p>
        </p:txBody>
      </p:sp>
    </p:spTree>
    <p:extLst>
      <p:ext uri="{BB962C8B-B14F-4D97-AF65-F5344CB8AC3E}">
        <p14:creationId xmlns:p14="http://schemas.microsoft.com/office/powerpoint/2010/main" val="76575682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B28D0-56F1-BD7A-8BF1-D334AFF732CE}"/>
              </a:ext>
            </a:extLst>
          </p:cNvPr>
          <p:cNvSpPr>
            <a:spLocks noGrp="1"/>
          </p:cNvSpPr>
          <p:nvPr>
            <p:ph type="title"/>
          </p:nvPr>
        </p:nvSpPr>
        <p:spPr/>
        <p:txBody>
          <a:bodyPr/>
          <a:lstStyle/>
          <a:p>
            <a:r>
              <a:rPr lang="en-US" dirty="0"/>
              <a:t>Further Regulation?  Will This </a:t>
            </a:r>
            <a:r>
              <a:rPr lang="en-US" dirty="0" err="1"/>
              <a:t>Professionalise</a:t>
            </a:r>
            <a:r>
              <a:rPr lang="en-US" dirty="0"/>
              <a:t> the Service?</a:t>
            </a:r>
          </a:p>
        </p:txBody>
      </p:sp>
      <p:sp>
        <p:nvSpPr>
          <p:cNvPr id="3" name="Content Placeholder 2">
            <a:extLst>
              <a:ext uri="{FF2B5EF4-FFF2-40B4-BE49-F238E27FC236}">
                <a16:creationId xmlns:a16="http://schemas.microsoft.com/office/drawing/2014/main" id="{E60D799F-13A8-D4E0-BBF6-023C2A517354}"/>
              </a:ext>
            </a:extLst>
          </p:cNvPr>
          <p:cNvSpPr>
            <a:spLocks noGrp="1"/>
          </p:cNvSpPr>
          <p:nvPr>
            <p:ph idx="1"/>
          </p:nvPr>
        </p:nvSpPr>
        <p:spPr/>
        <p:txBody>
          <a:bodyPr>
            <a:normAutofit/>
          </a:bodyPr>
          <a:lstStyle/>
          <a:p>
            <a:r>
              <a:rPr lang="en-GB" b="0" i="0" dirty="0">
                <a:solidFill>
                  <a:srgbClr val="464646"/>
                </a:solidFill>
                <a:effectLst/>
                <a:latin typeface="Open Sans" panose="020B0606030504020204" pitchFamily="34" charset="0"/>
              </a:rPr>
              <a:t>An increase in statutory advocacy within recent times has seen a shift towards more commissioning and monitoring. </a:t>
            </a:r>
          </a:p>
          <a:p>
            <a:r>
              <a:rPr lang="en-GB" b="0" i="0" dirty="0">
                <a:solidFill>
                  <a:srgbClr val="464646"/>
                </a:solidFill>
                <a:effectLst/>
                <a:latin typeface="Open Sans" panose="020B0606030504020204" pitchFamily="34" charset="0"/>
              </a:rPr>
              <a:t>Standardisation and professionalism has been welcomed as a way to increase standards, quality and consistency. </a:t>
            </a:r>
          </a:p>
          <a:p>
            <a:r>
              <a:rPr lang="en-GB" b="0" i="0" dirty="0">
                <a:solidFill>
                  <a:srgbClr val="464646"/>
                </a:solidFill>
                <a:effectLst/>
                <a:latin typeface="Open Sans" panose="020B0606030504020204" pitchFamily="34" charset="0"/>
              </a:rPr>
              <a:t>For others it represents a threat to independence and a sanitisation or ‘Professionalising’ of the role without the guarantee of improved quality.   </a:t>
            </a:r>
            <a:endParaRPr lang="en-GB" dirty="0">
              <a:solidFill>
                <a:srgbClr val="464646"/>
              </a:solidFill>
              <a:latin typeface="Open Sans" panose="020B0606030504020204" pitchFamily="34" charset="0"/>
            </a:endParaRPr>
          </a:p>
          <a:p>
            <a:r>
              <a:rPr lang="en-GB" b="0" i="0" dirty="0">
                <a:solidFill>
                  <a:srgbClr val="464646"/>
                </a:solidFill>
                <a:effectLst/>
                <a:latin typeface="Open Sans" panose="020B0606030504020204" pitchFamily="34" charset="0"/>
              </a:rPr>
              <a:t>The Mental Health Act White Paper has posed the question whether IMHAs should be regulated or have enhanced accreditation</a:t>
            </a:r>
          </a:p>
          <a:p>
            <a:endParaRPr lang="en-GB" dirty="0">
              <a:solidFill>
                <a:srgbClr val="464646"/>
              </a:solidFill>
              <a:latin typeface="Open Sans" panose="020B0606030504020204" pitchFamily="34" charset="0"/>
            </a:endParaRPr>
          </a:p>
          <a:p>
            <a:pPr marL="0" indent="0">
              <a:buNone/>
            </a:pPr>
            <a:r>
              <a:rPr lang="en-GB" dirty="0">
                <a:solidFill>
                  <a:srgbClr val="464646"/>
                </a:solidFill>
                <a:latin typeface="Open Sans" panose="020B0606030504020204" pitchFamily="34" charset="0"/>
              </a:rPr>
              <a:t>										(QPM, 2021)</a:t>
            </a:r>
            <a:endParaRPr lang="en-US" dirty="0"/>
          </a:p>
        </p:txBody>
      </p:sp>
    </p:spTree>
    <p:extLst>
      <p:ext uri="{BB962C8B-B14F-4D97-AF65-F5344CB8AC3E}">
        <p14:creationId xmlns:p14="http://schemas.microsoft.com/office/powerpoint/2010/main" val="189884144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the Purpose of the Advocacy Charter</a:t>
            </a:r>
          </a:p>
        </p:txBody>
      </p:sp>
      <p:sp>
        <p:nvSpPr>
          <p:cNvPr id="3" name="Content Placeholder 2"/>
          <p:cNvSpPr>
            <a:spLocks noGrp="1"/>
          </p:cNvSpPr>
          <p:nvPr>
            <p:ph idx="1"/>
          </p:nvPr>
        </p:nvSpPr>
        <p:spPr/>
        <p:txBody>
          <a:bodyPr/>
          <a:lstStyle/>
          <a:p>
            <a:pPr>
              <a:lnSpc>
                <a:spcPct val="200000"/>
              </a:lnSpc>
            </a:pPr>
            <a:r>
              <a:rPr lang="en-GB" dirty="0"/>
              <a:t>The </a:t>
            </a:r>
            <a:r>
              <a:rPr lang="en-GB" b="1" dirty="0"/>
              <a:t>Advocacy Charter</a:t>
            </a:r>
            <a:r>
              <a:rPr lang="en-GB" dirty="0"/>
              <a:t> was published in July 2002 by Action for </a:t>
            </a:r>
            <a:r>
              <a:rPr lang="en-GB" b="1" dirty="0"/>
              <a:t>Advocacy</a:t>
            </a:r>
            <a:r>
              <a:rPr lang="en-GB" dirty="0"/>
              <a:t> and set out to </a:t>
            </a:r>
            <a:r>
              <a:rPr lang="en-GB" b="1" dirty="0"/>
              <a:t>define</a:t>
            </a:r>
            <a:r>
              <a:rPr lang="en-GB" dirty="0"/>
              <a:t> and promote key </a:t>
            </a:r>
            <a:r>
              <a:rPr lang="en-GB" b="1" dirty="0"/>
              <a:t>advocacy</a:t>
            </a:r>
            <a:r>
              <a:rPr lang="en-GB" dirty="0"/>
              <a:t> principles. The </a:t>
            </a:r>
            <a:r>
              <a:rPr lang="en-GB" b="1" dirty="0"/>
              <a:t>Charter</a:t>
            </a:r>
            <a:r>
              <a:rPr lang="en-GB" dirty="0"/>
              <a:t> provides </a:t>
            </a:r>
            <a:r>
              <a:rPr lang="en-GB" b="1" dirty="0"/>
              <a:t>advocacy</a:t>
            </a:r>
            <a:r>
              <a:rPr lang="en-GB" dirty="0"/>
              <a:t> schemes and others with a vehicle for both explaining what </a:t>
            </a:r>
            <a:r>
              <a:rPr lang="en-GB" b="1" dirty="0"/>
              <a:t>advocacy</a:t>
            </a:r>
            <a:r>
              <a:rPr lang="en-GB" dirty="0"/>
              <a:t> is and outlining a common vision of what constitutes effective </a:t>
            </a:r>
            <a:r>
              <a:rPr lang="en-GB" b="1" dirty="0"/>
              <a:t>advocacy</a:t>
            </a:r>
            <a:r>
              <a:rPr lang="en-GB" dirty="0"/>
              <a:t>.</a:t>
            </a:r>
          </a:p>
        </p:txBody>
      </p:sp>
    </p:spTree>
    <p:extLst>
      <p:ext uri="{BB962C8B-B14F-4D97-AF65-F5344CB8AC3E}">
        <p14:creationId xmlns:p14="http://schemas.microsoft.com/office/powerpoint/2010/main" val="234201144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Managing Reconciliation of Purpose</a:t>
            </a:r>
          </a:p>
        </p:txBody>
      </p:sp>
      <p:sp>
        <p:nvSpPr>
          <p:cNvPr id="3" name="Content Placeholder 2"/>
          <p:cNvSpPr>
            <a:spLocks noGrp="1"/>
          </p:cNvSpPr>
          <p:nvPr>
            <p:ph idx="1"/>
          </p:nvPr>
        </p:nvSpPr>
        <p:spPr/>
        <p:txBody>
          <a:bodyPr>
            <a:normAutofit/>
          </a:bodyPr>
          <a:lstStyle/>
          <a:p>
            <a:r>
              <a:rPr lang="en-GB" dirty="0"/>
              <a:t>As a Manager…</a:t>
            </a:r>
          </a:p>
          <a:p>
            <a:r>
              <a:rPr lang="en-GB" dirty="0"/>
              <a:t>Can you meet the statutory requirements whilst supporting your advocates?</a:t>
            </a:r>
          </a:p>
          <a:p>
            <a:r>
              <a:rPr lang="en-GB" dirty="0"/>
              <a:t>Or </a:t>
            </a:r>
          </a:p>
          <a:p>
            <a:r>
              <a:rPr lang="en-GB" dirty="0"/>
              <a:t>As an Advocate how does your organisation balance the needs of the ‘business’ against the needs of advocates in meeting the needs of service users?</a:t>
            </a:r>
          </a:p>
          <a:p>
            <a:endParaRPr lang="en-GB" dirty="0"/>
          </a:p>
        </p:txBody>
      </p:sp>
    </p:spTree>
    <p:extLst>
      <p:ext uri="{BB962C8B-B14F-4D97-AF65-F5344CB8AC3E}">
        <p14:creationId xmlns:p14="http://schemas.microsoft.com/office/powerpoint/2010/main" val="196219056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Clarity of Purpose</a:t>
            </a:r>
          </a:p>
        </p:txBody>
      </p:sp>
      <p:sp>
        <p:nvSpPr>
          <p:cNvPr id="3" name="Content Placeholder 2"/>
          <p:cNvSpPr>
            <a:spLocks noGrp="1"/>
          </p:cNvSpPr>
          <p:nvPr>
            <p:ph idx="1"/>
          </p:nvPr>
        </p:nvSpPr>
        <p:spPr/>
        <p:txBody>
          <a:bodyPr>
            <a:normAutofit/>
          </a:bodyPr>
          <a:lstStyle/>
          <a:p>
            <a:r>
              <a:rPr lang="en-GB" dirty="0"/>
              <a:t>Clarity of purpose</a:t>
            </a:r>
          </a:p>
          <a:p>
            <a:r>
              <a:rPr lang="en-GB" dirty="0"/>
              <a:t>The advocacy provider’s aims, objectives and planned activities are within the objectives set out in its governing document and providers should be able to;</a:t>
            </a:r>
          </a:p>
          <a:p>
            <a:r>
              <a:rPr lang="en-GB" dirty="0"/>
              <a:t>demonstrate how these meet the principles contained in this Charter. Advocacy</a:t>
            </a:r>
          </a:p>
          <a:p>
            <a:r>
              <a:rPr lang="en-GB" dirty="0"/>
              <a:t>Should ensure that the people they advocate on behalf of, health and social care services and funding agencies have information on the scope and limitations of the advocacy provider’s role. </a:t>
            </a:r>
          </a:p>
          <a:p>
            <a:endParaRPr lang="en-GB" dirty="0"/>
          </a:p>
        </p:txBody>
      </p:sp>
    </p:spTree>
    <p:extLst>
      <p:ext uri="{BB962C8B-B14F-4D97-AF65-F5344CB8AC3E}">
        <p14:creationId xmlns:p14="http://schemas.microsoft.com/office/powerpoint/2010/main" val="334496970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Independence </a:t>
            </a:r>
          </a:p>
        </p:txBody>
      </p:sp>
      <p:sp>
        <p:nvSpPr>
          <p:cNvPr id="3" name="Content Placeholder 2"/>
          <p:cNvSpPr>
            <a:spLocks noGrp="1"/>
          </p:cNvSpPr>
          <p:nvPr>
            <p:ph idx="1"/>
          </p:nvPr>
        </p:nvSpPr>
        <p:spPr/>
        <p:txBody>
          <a:bodyPr>
            <a:normAutofit/>
          </a:bodyPr>
          <a:lstStyle/>
          <a:p>
            <a:r>
              <a:rPr lang="en-GB" dirty="0"/>
              <a:t>Independence</a:t>
            </a:r>
          </a:p>
          <a:p>
            <a:r>
              <a:rPr lang="en-GB" dirty="0"/>
              <a:t>The advocacy provider will be structurally independent from statutory organisations.</a:t>
            </a:r>
          </a:p>
          <a:p>
            <a:r>
              <a:rPr lang="en-GB" dirty="0"/>
              <a:t>The advocacy provider will be as free from conflict of interest as possible, both in design and operation of advocacy services, and seek actively to reduce conflicting interests, in particular where the organisation provides additional services such as housing provision. </a:t>
            </a:r>
          </a:p>
        </p:txBody>
      </p:sp>
    </p:spTree>
    <p:extLst>
      <p:ext uri="{BB962C8B-B14F-4D97-AF65-F5344CB8AC3E}">
        <p14:creationId xmlns:p14="http://schemas.microsoft.com/office/powerpoint/2010/main" val="122641699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Confidentiality </a:t>
            </a:r>
          </a:p>
        </p:txBody>
      </p:sp>
      <p:sp>
        <p:nvSpPr>
          <p:cNvPr id="3" name="Content Placeholder 2"/>
          <p:cNvSpPr>
            <a:spLocks noGrp="1"/>
          </p:cNvSpPr>
          <p:nvPr>
            <p:ph idx="1"/>
          </p:nvPr>
        </p:nvSpPr>
        <p:spPr/>
        <p:txBody>
          <a:bodyPr>
            <a:normAutofit/>
          </a:bodyPr>
          <a:lstStyle/>
          <a:p>
            <a:r>
              <a:rPr lang="en-GB" dirty="0"/>
              <a:t>The advocacy provider will have a written policy on confidentiality that is in line with the Data Protection Act 1998 and the Mental Capacity Act 2005.;</a:t>
            </a:r>
          </a:p>
          <a:p>
            <a:r>
              <a:rPr lang="en-GB" dirty="0"/>
              <a:t>The policy should outline how information about a person accessing the service may be shared as well as the circumstances under which confidentiality might be breached. </a:t>
            </a:r>
          </a:p>
          <a:p>
            <a:r>
              <a:rPr lang="en-GB" dirty="0"/>
              <a:t>Advocates must also be aware of situations that would require making a child or adult safeguarding alert.</a:t>
            </a:r>
          </a:p>
        </p:txBody>
      </p:sp>
    </p:spTree>
    <p:extLst>
      <p:ext uri="{BB962C8B-B14F-4D97-AF65-F5344CB8AC3E}">
        <p14:creationId xmlns:p14="http://schemas.microsoft.com/office/powerpoint/2010/main" val="203533250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 Led and Empowerment</a:t>
            </a:r>
          </a:p>
        </p:txBody>
      </p:sp>
      <p:sp>
        <p:nvSpPr>
          <p:cNvPr id="3" name="Content Placeholder 2"/>
          <p:cNvSpPr>
            <a:spLocks noGrp="1"/>
          </p:cNvSpPr>
          <p:nvPr>
            <p:ph idx="1"/>
          </p:nvPr>
        </p:nvSpPr>
        <p:spPr/>
        <p:txBody>
          <a:bodyPr/>
          <a:lstStyle/>
          <a:p>
            <a:pPr>
              <a:lnSpc>
                <a:spcPct val="200000"/>
              </a:lnSpc>
            </a:pPr>
            <a:r>
              <a:rPr lang="en-GB" dirty="0"/>
              <a:t>The advocacy provider will ensure that the wishes and interests of the people it advocates on behalf of direct its work. Advocates should be non-judgmental and respectful of people’s needs, views, culture and experiences. </a:t>
            </a:r>
          </a:p>
        </p:txBody>
      </p:sp>
    </p:spTree>
    <p:extLst>
      <p:ext uri="{BB962C8B-B14F-4D97-AF65-F5344CB8AC3E}">
        <p14:creationId xmlns:p14="http://schemas.microsoft.com/office/powerpoint/2010/main" val="309475113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Safeguarding </a:t>
            </a:r>
          </a:p>
        </p:txBody>
      </p:sp>
      <p:sp>
        <p:nvSpPr>
          <p:cNvPr id="3" name="Content Placeholder 2"/>
          <p:cNvSpPr>
            <a:spLocks noGrp="1"/>
          </p:cNvSpPr>
          <p:nvPr>
            <p:ph idx="1"/>
          </p:nvPr>
        </p:nvSpPr>
        <p:spPr/>
        <p:txBody>
          <a:bodyPr/>
          <a:lstStyle/>
          <a:p>
            <a:pPr>
              <a:lnSpc>
                <a:spcPct val="200000"/>
              </a:lnSpc>
            </a:pPr>
            <a:r>
              <a:rPr lang="en-GB" dirty="0"/>
              <a:t>Clear policies and procedures will be in place to ensure safeguarding issues are identified and acted upon. Advocates will be supported to understand the different forms of abuse and neglect, issues relating to confidentiality and what to do if they suspect a client is at risk. </a:t>
            </a:r>
          </a:p>
        </p:txBody>
      </p:sp>
    </p:spTree>
    <p:extLst>
      <p:ext uri="{BB962C8B-B14F-4D97-AF65-F5344CB8AC3E}">
        <p14:creationId xmlns:p14="http://schemas.microsoft.com/office/powerpoint/2010/main" val="166212873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Supporting Advocates</a:t>
            </a:r>
          </a:p>
        </p:txBody>
      </p:sp>
      <p:sp>
        <p:nvSpPr>
          <p:cNvPr id="3" name="Content Placeholder 2"/>
          <p:cNvSpPr>
            <a:spLocks noGrp="1"/>
          </p:cNvSpPr>
          <p:nvPr>
            <p:ph idx="1"/>
          </p:nvPr>
        </p:nvSpPr>
        <p:spPr/>
        <p:txBody>
          <a:bodyPr/>
          <a:lstStyle/>
          <a:p>
            <a:pPr>
              <a:lnSpc>
                <a:spcPct val="200000"/>
              </a:lnSpc>
            </a:pPr>
            <a:r>
              <a:rPr lang="en-GB" dirty="0"/>
              <a:t>The advocacy provider will ensure advocates are suitably prepared, trained and supported in their role and provided with opportunities to develop their knowledge, skills and experience. </a:t>
            </a:r>
          </a:p>
        </p:txBody>
      </p:sp>
    </p:spTree>
    <p:extLst>
      <p:ext uri="{BB962C8B-B14F-4D97-AF65-F5344CB8AC3E}">
        <p14:creationId xmlns:p14="http://schemas.microsoft.com/office/powerpoint/2010/main" val="114957615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Accountability</a:t>
            </a:r>
          </a:p>
        </p:txBody>
      </p:sp>
      <p:sp>
        <p:nvSpPr>
          <p:cNvPr id="3" name="Content Placeholder 2"/>
          <p:cNvSpPr>
            <a:spLocks noGrp="1"/>
          </p:cNvSpPr>
          <p:nvPr>
            <p:ph idx="1"/>
          </p:nvPr>
        </p:nvSpPr>
        <p:spPr/>
        <p:txBody>
          <a:bodyPr/>
          <a:lstStyle/>
          <a:p>
            <a:r>
              <a:rPr lang="en-GB" dirty="0"/>
              <a:t>The advocacy provider will have systems in place for the effective monitoring and evaluation of its work, including identification of outcomes for people supported. </a:t>
            </a:r>
          </a:p>
          <a:p>
            <a:r>
              <a:rPr lang="en-GB" dirty="0"/>
              <a:t>All those who access the service will have a named advocate and a means of contacting them.</a:t>
            </a:r>
          </a:p>
        </p:txBody>
      </p:sp>
    </p:spTree>
    <p:extLst>
      <p:ext uri="{BB962C8B-B14F-4D97-AF65-F5344CB8AC3E}">
        <p14:creationId xmlns:p14="http://schemas.microsoft.com/office/powerpoint/2010/main" val="350325498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E85FA-7826-D641-0779-FB256FB3CEC9}"/>
              </a:ext>
            </a:extLst>
          </p:cNvPr>
          <p:cNvSpPr>
            <a:spLocks noGrp="1"/>
          </p:cNvSpPr>
          <p:nvPr>
            <p:ph type="title"/>
          </p:nvPr>
        </p:nvSpPr>
        <p:spPr/>
        <p:txBody>
          <a:bodyPr/>
          <a:lstStyle/>
          <a:p>
            <a:r>
              <a:rPr lang="en-US" dirty="0"/>
              <a:t>Qualification and Accreditation</a:t>
            </a:r>
          </a:p>
        </p:txBody>
      </p:sp>
      <p:sp>
        <p:nvSpPr>
          <p:cNvPr id="3" name="Content Placeholder 2">
            <a:extLst>
              <a:ext uri="{FF2B5EF4-FFF2-40B4-BE49-F238E27FC236}">
                <a16:creationId xmlns:a16="http://schemas.microsoft.com/office/drawing/2014/main" id="{E315430E-98B4-AEFB-A9AE-30CB22B4FE0F}"/>
              </a:ext>
            </a:extLst>
          </p:cNvPr>
          <p:cNvSpPr>
            <a:spLocks noGrp="1"/>
          </p:cNvSpPr>
          <p:nvPr>
            <p:ph idx="1"/>
          </p:nvPr>
        </p:nvSpPr>
        <p:spPr/>
        <p:txBody>
          <a:bodyPr/>
          <a:lstStyle/>
          <a:p>
            <a:pPr>
              <a:lnSpc>
                <a:spcPct val="200000"/>
              </a:lnSpc>
            </a:pPr>
            <a:r>
              <a:rPr lang="en-GB" dirty="0">
                <a:solidFill>
                  <a:srgbClr val="303030"/>
                </a:solidFill>
                <a:latin typeface="Open Sans" panose="020B0606030504020204" pitchFamily="34" charset="0"/>
              </a:rPr>
              <a:t>All</a:t>
            </a:r>
            <a:r>
              <a:rPr lang="en-GB" b="0" i="0" dirty="0">
                <a:solidFill>
                  <a:srgbClr val="303030"/>
                </a:solidFill>
                <a:effectLst/>
                <a:latin typeface="Open Sans" panose="020B0606030504020204" pitchFamily="34" charset="0"/>
              </a:rPr>
              <a:t> independent advocates under the Act should work towards the National Qualification in Independent Advocacy (3614), or IAP City &amp; Guilds level 4 within a year of being appointed</a:t>
            </a:r>
            <a:r>
              <a:rPr lang="en-GB" dirty="0">
                <a:solidFill>
                  <a:srgbClr val="303030"/>
                </a:solidFill>
                <a:latin typeface="Open Sans" panose="020B0606030504020204" pitchFamily="34" charset="0"/>
              </a:rPr>
              <a:t> </a:t>
            </a:r>
            <a:r>
              <a:rPr lang="en-GB" b="0" i="0" dirty="0">
                <a:solidFill>
                  <a:srgbClr val="303030"/>
                </a:solidFill>
                <a:effectLst/>
                <a:latin typeface="Open Sans" panose="020B0606030504020204" pitchFamily="34" charset="0"/>
              </a:rPr>
              <a:t>and achieve it in a reasonable amount of time thereafter.   (SCIE, 2023)</a:t>
            </a:r>
            <a:endParaRPr lang="en-US" dirty="0"/>
          </a:p>
        </p:txBody>
      </p:sp>
    </p:spTree>
    <p:extLst>
      <p:ext uri="{BB962C8B-B14F-4D97-AF65-F5344CB8AC3E}">
        <p14:creationId xmlns:p14="http://schemas.microsoft.com/office/powerpoint/2010/main" val="12432764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the QPM</a:t>
            </a:r>
          </a:p>
        </p:txBody>
      </p:sp>
      <p:sp>
        <p:nvSpPr>
          <p:cNvPr id="3" name="Content Placeholder 2"/>
          <p:cNvSpPr>
            <a:spLocks noGrp="1"/>
          </p:cNvSpPr>
          <p:nvPr>
            <p:ph idx="1"/>
          </p:nvPr>
        </p:nvSpPr>
        <p:spPr/>
        <p:txBody>
          <a:bodyPr/>
          <a:lstStyle/>
          <a:p>
            <a:r>
              <a:rPr lang="en-GB" dirty="0"/>
              <a:t>The QPM </a:t>
            </a:r>
          </a:p>
          <a:p>
            <a:r>
              <a:rPr lang="en-GB" dirty="0"/>
              <a:t>Quality Performance Mark</a:t>
            </a:r>
          </a:p>
          <a:p>
            <a:r>
              <a:rPr lang="en-GB" dirty="0"/>
              <a:t>Who has the QPM/Useful links</a:t>
            </a:r>
          </a:p>
          <a:p>
            <a:r>
              <a:rPr lang="en-GB" dirty="0">
                <a:hlinkClick r:id="rId3"/>
              </a:rPr>
              <a:t>https://qualityadvocacy.org.uk/wp-content/uploads/2020/01/Register-of-Accredited-Organisation-updated-22.1.20.pdf</a:t>
            </a:r>
            <a:endParaRPr lang="en-GB" dirty="0"/>
          </a:p>
          <a:p>
            <a:endParaRPr lang="en-GB" dirty="0"/>
          </a:p>
          <a:p>
            <a:r>
              <a:rPr lang="en-GB" dirty="0">
                <a:hlinkClick r:id="rId4"/>
              </a:rPr>
              <a:t>https://qualityadvocacy.org.uk/wp-content/uploads/2021/12/QPM-Assessment-Workbook_V4_V1.3_Dec-2021.pdf</a:t>
            </a:r>
            <a:endParaRPr lang="en-GB" dirty="0"/>
          </a:p>
        </p:txBody>
      </p:sp>
      <p:sp>
        <p:nvSpPr>
          <p:cNvPr id="4" name="TextBox 3">
            <a:extLst>
              <a:ext uri="{FF2B5EF4-FFF2-40B4-BE49-F238E27FC236}">
                <a16:creationId xmlns:a16="http://schemas.microsoft.com/office/drawing/2014/main" id="{A8B63B28-E628-D82B-E46D-3C836857FF0D}"/>
              </a:ext>
            </a:extLst>
          </p:cNvPr>
          <p:cNvSpPr txBox="1"/>
          <p:nvPr/>
        </p:nvSpPr>
        <p:spPr>
          <a:xfrm>
            <a:off x="7088057" y="-1879611"/>
            <a:ext cx="45719" cy="218983"/>
          </a:xfrm>
          <a:prstGeom prst="rect">
            <a:avLst/>
          </a:prstGeom>
          <a:noFill/>
        </p:spPr>
        <p:txBody>
          <a:bodyPr wrap="square" rtlCol="0">
            <a:spAutoFit/>
          </a:bodyPr>
          <a:lstStyle/>
          <a:p>
            <a:endParaRPr lang="en-US" dirty="0"/>
          </a:p>
        </p:txBody>
      </p:sp>
      <p:pic>
        <p:nvPicPr>
          <p:cNvPr id="2052" name="Picture 4" descr="No Limits gains new Advocacy Quality Performance Mark (QPM) - No Limits">
            <a:extLst>
              <a:ext uri="{FF2B5EF4-FFF2-40B4-BE49-F238E27FC236}">
                <a16:creationId xmlns:a16="http://schemas.microsoft.com/office/drawing/2014/main" id="{DFF39387-858F-E365-2040-774A59BF2EA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96000" y="609600"/>
            <a:ext cx="3313216" cy="22590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537168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Maintaining Independence </a:t>
            </a:r>
            <a:endParaRPr lang="en-GB" dirty="0"/>
          </a:p>
        </p:txBody>
      </p:sp>
      <p:sp>
        <p:nvSpPr>
          <p:cNvPr id="3" name="Content Placeholder 2"/>
          <p:cNvSpPr>
            <a:spLocks noGrp="1"/>
          </p:cNvSpPr>
          <p:nvPr>
            <p:ph idx="1"/>
          </p:nvPr>
        </p:nvSpPr>
        <p:spPr/>
        <p:txBody>
          <a:bodyPr/>
          <a:lstStyle/>
          <a:p>
            <a:r>
              <a:rPr lang="en-GB" dirty="0"/>
              <a:t>How is independence maintained/retained?</a:t>
            </a:r>
          </a:p>
          <a:p>
            <a:r>
              <a:rPr lang="en-GB" dirty="0"/>
              <a:t>Do commissioners understand the necessity for independence?</a:t>
            </a:r>
          </a:p>
          <a:p>
            <a:r>
              <a:rPr lang="en-GB" dirty="0"/>
              <a:t>How do you as Manager and/or Advocate support this process?</a:t>
            </a:r>
          </a:p>
        </p:txBody>
      </p:sp>
    </p:spTree>
    <p:extLst>
      <p:ext uri="{BB962C8B-B14F-4D97-AF65-F5344CB8AC3E}">
        <p14:creationId xmlns:p14="http://schemas.microsoft.com/office/powerpoint/2010/main" val="262963227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Balancing Priorities</a:t>
            </a:r>
          </a:p>
        </p:txBody>
      </p:sp>
      <p:sp>
        <p:nvSpPr>
          <p:cNvPr id="3" name="Content Placeholder 2"/>
          <p:cNvSpPr>
            <a:spLocks noGrp="1"/>
          </p:cNvSpPr>
          <p:nvPr>
            <p:ph idx="1"/>
          </p:nvPr>
        </p:nvSpPr>
        <p:spPr/>
        <p:txBody>
          <a:bodyPr/>
          <a:lstStyle/>
          <a:p>
            <a:r>
              <a:rPr lang="en-GB" dirty="0"/>
              <a:t>Who is most important?</a:t>
            </a:r>
          </a:p>
          <a:p>
            <a:r>
              <a:rPr lang="en-GB" dirty="0"/>
              <a:t>What is most important?</a:t>
            </a:r>
          </a:p>
          <a:p>
            <a:r>
              <a:rPr lang="en-GB" dirty="0"/>
              <a:t>Do the demands of the ‘commissioner of services’ take priority over independence?</a:t>
            </a:r>
          </a:p>
          <a:p>
            <a:r>
              <a:rPr lang="en-GB" dirty="0"/>
              <a:t>Yes/No?</a:t>
            </a:r>
          </a:p>
          <a:p>
            <a:r>
              <a:rPr lang="en-GB" dirty="0"/>
              <a:t>Discuss, explain and agree</a:t>
            </a:r>
          </a:p>
        </p:txBody>
      </p:sp>
    </p:spTree>
    <p:extLst>
      <p:ext uri="{BB962C8B-B14F-4D97-AF65-F5344CB8AC3E}">
        <p14:creationId xmlns:p14="http://schemas.microsoft.com/office/powerpoint/2010/main" val="73293568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61B81-E2B2-F999-7D66-482A28EAE0B9}"/>
              </a:ext>
            </a:extLst>
          </p:cNvPr>
          <p:cNvSpPr>
            <a:spLocks noGrp="1"/>
          </p:cNvSpPr>
          <p:nvPr>
            <p:ph type="title"/>
          </p:nvPr>
        </p:nvSpPr>
        <p:spPr/>
        <p:txBody>
          <a:bodyPr/>
          <a:lstStyle/>
          <a:p>
            <a:r>
              <a:rPr lang="en-US" dirty="0" err="1"/>
              <a:t>Profesionalised</a:t>
            </a:r>
            <a:r>
              <a:rPr lang="en-US" dirty="0"/>
              <a:t> Services</a:t>
            </a:r>
          </a:p>
        </p:txBody>
      </p:sp>
      <p:sp>
        <p:nvSpPr>
          <p:cNvPr id="3" name="Content Placeholder 2">
            <a:extLst>
              <a:ext uri="{FF2B5EF4-FFF2-40B4-BE49-F238E27FC236}">
                <a16:creationId xmlns:a16="http://schemas.microsoft.com/office/drawing/2014/main" id="{8A5AB10D-0825-0D57-14C6-D91A723B3348}"/>
              </a:ext>
            </a:extLst>
          </p:cNvPr>
          <p:cNvSpPr>
            <a:spLocks noGrp="1"/>
          </p:cNvSpPr>
          <p:nvPr>
            <p:ph idx="1"/>
          </p:nvPr>
        </p:nvSpPr>
        <p:spPr>
          <a:xfrm>
            <a:off x="677334" y="3429000"/>
            <a:ext cx="8596668" cy="2612362"/>
          </a:xfrm>
        </p:spPr>
        <p:txBody>
          <a:bodyPr/>
          <a:lstStyle/>
          <a:p>
            <a:r>
              <a:rPr lang="en-US" dirty="0"/>
              <a:t>Discussion – </a:t>
            </a:r>
          </a:p>
          <a:p>
            <a:endParaRPr lang="en-US" dirty="0"/>
          </a:p>
          <a:p>
            <a:pPr marL="0" indent="0">
              <a:buNone/>
            </a:pPr>
            <a:r>
              <a:rPr lang="en-US" dirty="0"/>
              <a:t>What’s good about </a:t>
            </a:r>
            <a:r>
              <a:rPr lang="en-US" dirty="0" err="1"/>
              <a:t>professionalising</a:t>
            </a:r>
            <a:r>
              <a:rPr lang="en-US" dirty="0"/>
              <a:t> advocacy?</a:t>
            </a:r>
          </a:p>
          <a:p>
            <a:pPr marL="0" indent="0">
              <a:buNone/>
            </a:pPr>
            <a:endParaRPr lang="en-US" dirty="0"/>
          </a:p>
          <a:p>
            <a:pPr marL="0" indent="0">
              <a:buNone/>
            </a:pPr>
            <a:r>
              <a:rPr lang="en-US" dirty="0"/>
              <a:t>What are some concerns about </a:t>
            </a:r>
            <a:r>
              <a:rPr lang="en-US" dirty="0" err="1"/>
              <a:t>professionalising</a:t>
            </a:r>
            <a:r>
              <a:rPr lang="en-US" dirty="0"/>
              <a:t> the service?</a:t>
            </a:r>
          </a:p>
          <a:p>
            <a:endParaRPr lang="en-US" dirty="0"/>
          </a:p>
          <a:p>
            <a:endParaRPr lang="en-US" dirty="0"/>
          </a:p>
        </p:txBody>
      </p:sp>
      <p:sp>
        <p:nvSpPr>
          <p:cNvPr id="4" name="TextBox 3">
            <a:extLst>
              <a:ext uri="{FF2B5EF4-FFF2-40B4-BE49-F238E27FC236}">
                <a16:creationId xmlns:a16="http://schemas.microsoft.com/office/drawing/2014/main" id="{425A0808-F6E8-EFE3-9783-359F1DBE12D3}"/>
              </a:ext>
            </a:extLst>
          </p:cNvPr>
          <p:cNvSpPr txBox="1"/>
          <p:nvPr/>
        </p:nvSpPr>
        <p:spPr>
          <a:xfrm>
            <a:off x="567813" y="1666568"/>
            <a:ext cx="7521677" cy="1754326"/>
          </a:xfrm>
          <a:prstGeom prst="rect">
            <a:avLst/>
          </a:prstGeom>
          <a:noFill/>
        </p:spPr>
        <p:txBody>
          <a:bodyPr wrap="square" rtlCol="0">
            <a:spAutoFit/>
          </a:bodyPr>
          <a:lstStyle/>
          <a:p>
            <a:pPr marL="0" indent="0">
              <a:buNone/>
            </a:pPr>
            <a:r>
              <a:rPr lang="en-US" i="1" dirty="0"/>
              <a:t>‘Some advocates see professionalization as a solution, whereas others worry that </a:t>
            </a:r>
            <a:r>
              <a:rPr lang="en-US" i="1" dirty="0" err="1"/>
              <a:t>professionalisation</a:t>
            </a:r>
            <a:r>
              <a:rPr lang="en-US" i="1" dirty="0"/>
              <a:t> might negatively effect their ability to serve others</a:t>
            </a:r>
            <a:r>
              <a:rPr lang="en-US" dirty="0"/>
              <a:t>’.   </a:t>
            </a:r>
          </a:p>
          <a:p>
            <a:pPr marL="0" indent="0">
              <a:buNone/>
            </a:pPr>
            <a:endParaRPr lang="en-US" dirty="0"/>
          </a:p>
          <a:p>
            <a:pPr marL="0" indent="0">
              <a:buNone/>
            </a:pPr>
            <a:endParaRPr lang="en-US" dirty="0"/>
          </a:p>
          <a:p>
            <a:pPr marL="0" indent="0">
              <a:buNone/>
            </a:pPr>
            <a:r>
              <a:rPr lang="en-US" dirty="0"/>
              <a:t>								(Brubaker &amp; Keegan, 2018</a:t>
            </a:r>
          </a:p>
        </p:txBody>
      </p:sp>
    </p:spTree>
    <p:extLst>
      <p:ext uri="{BB962C8B-B14F-4D97-AF65-F5344CB8AC3E}">
        <p14:creationId xmlns:p14="http://schemas.microsoft.com/office/powerpoint/2010/main" val="267960568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47261" y="636104"/>
            <a:ext cx="10505661" cy="4247317"/>
          </a:xfrm>
          <a:prstGeom prst="rect">
            <a:avLst/>
          </a:prstGeom>
          <a:noFill/>
        </p:spPr>
        <p:txBody>
          <a:bodyPr wrap="square" rtlCol="0">
            <a:spAutoFit/>
          </a:bodyPr>
          <a:lstStyle/>
          <a:p>
            <a:r>
              <a:rPr lang="en-GB" dirty="0"/>
              <a:t>Reference List:</a:t>
            </a:r>
          </a:p>
          <a:p>
            <a:r>
              <a:rPr lang="en-GB" dirty="0"/>
              <a:t>NDTI (2018) The Advocacy Charter. Available at </a:t>
            </a:r>
            <a:r>
              <a:rPr lang="en-GB" dirty="0">
                <a:hlinkClick r:id="rId3"/>
              </a:rPr>
              <a:t>https://www.ndti.org.uk/resources/publications/new-advocacy-charter</a:t>
            </a:r>
            <a:r>
              <a:rPr lang="en-GB" dirty="0"/>
              <a:t> Accessed on 24.01.20.</a:t>
            </a:r>
          </a:p>
          <a:p>
            <a:r>
              <a:rPr lang="en-GB" dirty="0"/>
              <a:t>Wales Government (2019) The Advocacy Charter. Available at </a:t>
            </a:r>
            <a:r>
              <a:rPr lang="en-GB" dirty="0">
                <a:hlinkClick r:id="rId4"/>
              </a:rPr>
              <a:t>https://qualityadvocacy.org.uk/wp-content/uploads/2018/05/Code-of-Practice-1.pdf accessed on 24.01.20</a:t>
            </a:r>
            <a:r>
              <a:rPr lang="en-GB" dirty="0"/>
              <a:t>.  </a:t>
            </a:r>
          </a:p>
          <a:p>
            <a:r>
              <a:rPr lang="en-GB" dirty="0"/>
              <a:t>Mount, M. (2019) Managing &amp; Organisations. UK: Sage.</a:t>
            </a:r>
          </a:p>
          <a:p>
            <a:r>
              <a:rPr lang="en-GB" dirty="0"/>
              <a:t>Benson, J. (2019) Working More Creatively with Groups. UK: Routledge. </a:t>
            </a:r>
          </a:p>
          <a:p>
            <a:r>
              <a:rPr lang="en-GB" dirty="0"/>
              <a:t>Carroll, B.; Ford, J. &amp; Taylor, S. (2019) Leadership; contemporary critical perspectives. (2</a:t>
            </a:r>
            <a:r>
              <a:rPr lang="en-GB" baseline="30000" dirty="0"/>
              <a:t>nd</a:t>
            </a:r>
            <a:r>
              <a:rPr lang="en-GB" dirty="0"/>
              <a:t> Ed.) UK: Sage.</a:t>
            </a:r>
          </a:p>
          <a:p>
            <a:r>
              <a:rPr lang="en-GB" dirty="0"/>
              <a:t>Dweck, C. S. (2016) Mindset; The new Psychology of Success. USA: Ballantine Books.</a:t>
            </a:r>
          </a:p>
          <a:p>
            <a:r>
              <a:rPr lang="en-GB" dirty="0"/>
              <a:t>La Follette, H. (2007) Ethics in Practice. UK: Blackwell Publishing. </a:t>
            </a:r>
          </a:p>
          <a:p>
            <a:r>
              <a:rPr lang="en-GB" dirty="0"/>
              <a:t>Marquet, L.D. (2019) Turn the Shi Around. USA: Penguin.  </a:t>
            </a:r>
          </a:p>
          <a:p>
            <a:r>
              <a:rPr lang="en-GB" dirty="0"/>
              <a:t>Western. S. (2019) Leadership. UK: Sage.</a:t>
            </a:r>
          </a:p>
          <a:p>
            <a:r>
              <a:rPr lang="en-GB" dirty="0" err="1"/>
              <a:t>Wokler</a:t>
            </a:r>
            <a:r>
              <a:rPr lang="en-GB" dirty="0"/>
              <a:t>, R. (2001) </a:t>
            </a:r>
            <a:r>
              <a:rPr lang="en-GB" dirty="0" err="1"/>
              <a:t>Rosseau</a:t>
            </a:r>
            <a:r>
              <a:rPr lang="en-GB" dirty="0"/>
              <a:t>. UK: Oxford University Press.  </a:t>
            </a:r>
          </a:p>
          <a:p>
            <a:endParaRPr lang="en-GB" dirty="0"/>
          </a:p>
        </p:txBody>
      </p:sp>
    </p:spTree>
    <p:extLst>
      <p:ext uri="{BB962C8B-B14F-4D97-AF65-F5344CB8AC3E}">
        <p14:creationId xmlns:p14="http://schemas.microsoft.com/office/powerpoint/2010/main" val="234952518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78946" y="785308"/>
            <a:ext cx="6895652" cy="3970318"/>
          </a:xfrm>
          <a:prstGeom prst="rect">
            <a:avLst/>
          </a:prstGeom>
          <a:noFill/>
        </p:spPr>
        <p:txBody>
          <a:bodyPr wrap="square" rtlCol="0">
            <a:spAutoFit/>
          </a:bodyPr>
          <a:lstStyle/>
          <a:p>
            <a:r>
              <a:rPr lang="en-GB"/>
              <a:t>Reference List:</a:t>
            </a:r>
          </a:p>
          <a:p>
            <a:r>
              <a:rPr lang="en-GB"/>
              <a:t>Clegg, S.R.; Kornberger, M., Pitsis, T.S. &amp; Mount, M. (2019) Managing &amp; Organisations. UK: Sage.</a:t>
            </a:r>
          </a:p>
          <a:p>
            <a:r>
              <a:rPr lang="en-GB"/>
              <a:t>Benson, J. (2019) Working More Creatively with Groups. UK: Routledge. </a:t>
            </a:r>
          </a:p>
          <a:p>
            <a:r>
              <a:rPr lang="en-GB"/>
              <a:t>Carroll, B.; Ford, J. &amp; Taylor, S. (2019) Leadership; contemporary critical perspectives. (2nd Ed.) UK: Sage.</a:t>
            </a:r>
          </a:p>
          <a:p>
            <a:r>
              <a:rPr lang="en-GB"/>
              <a:t>Dweck, C. S. (2016) Mindset; The new Psychology of Success. USA: Ballantine Books.</a:t>
            </a:r>
          </a:p>
          <a:p>
            <a:r>
              <a:rPr lang="en-GB"/>
              <a:t>La Follette, H. (2007) Ethics in Practice. UK: Blackwell Publishing. </a:t>
            </a:r>
          </a:p>
          <a:p>
            <a:r>
              <a:rPr lang="en-GB"/>
              <a:t>Marquet, L.D. (2019) Turn the Shi Around. USA: Penguin.  </a:t>
            </a:r>
          </a:p>
          <a:p>
            <a:r>
              <a:rPr lang="en-GB"/>
              <a:t>Western. S. (2019) Leadership. UK: Sage.</a:t>
            </a:r>
          </a:p>
          <a:p>
            <a:r>
              <a:rPr lang="en-GB"/>
              <a:t>Wokler, R. (2001) Rosseau. UK: Oxford University Press. </a:t>
            </a:r>
            <a:endParaRPr lang="en-GB" dirty="0"/>
          </a:p>
        </p:txBody>
      </p:sp>
    </p:spTree>
    <p:extLst>
      <p:ext uri="{BB962C8B-B14F-4D97-AF65-F5344CB8AC3E}">
        <p14:creationId xmlns:p14="http://schemas.microsoft.com/office/powerpoint/2010/main" val="285958413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6D0EB3F-00E0-209D-590E-D1FE306B70B8}"/>
              </a:ext>
            </a:extLst>
          </p:cNvPr>
          <p:cNvSpPr txBox="1"/>
          <p:nvPr/>
        </p:nvSpPr>
        <p:spPr>
          <a:xfrm>
            <a:off x="417251" y="735925"/>
            <a:ext cx="8384958" cy="4524315"/>
          </a:xfrm>
          <a:prstGeom prst="rect">
            <a:avLst/>
          </a:prstGeom>
          <a:noFill/>
        </p:spPr>
        <p:txBody>
          <a:bodyPr wrap="square">
            <a:spAutoFit/>
          </a:bodyPr>
          <a:lstStyle/>
          <a:p>
            <a:r>
              <a:rPr lang="en-GB" sz="1200" b="0" i="0" dirty="0">
                <a:solidFill>
                  <a:srgbClr val="555555"/>
                </a:solidFill>
                <a:effectLst/>
                <a:latin typeface="verdana" panose="020B0604030504040204" pitchFamily="34" charset="0"/>
              </a:rPr>
              <a:t>DANA, P.H., 2000. Professional attitudes and </a:t>
            </a:r>
            <a:r>
              <a:rPr lang="en-GB" sz="1200" b="0" i="0" dirty="0" err="1">
                <a:solidFill>
                  <a:srgbClr val="555555"/>
                </a:solidFill>
                <a:effectLst/>
                <a:latin typeface="verdana" panose="020B0604030504040204" pitchFamily="34" charset="0"/>
              </a:rPr>
              <a:t>behaviors</a:t>
            </a:r>
            <a:r>
              <a:rPr lang="en-GB" sz="1200" b="0" i="0" dirty="0">
                <a:solidFill>
                  <a:srgbClr val="555555"/>
                </a:solidFill>
                <a:effectLst/>
                <a:latin typeface="verdana" panose="020B0604030504040204" pitchFamily="34" charset="0"/>
              </a:rPr>
              <a:t>: The "A's and B's" of professionalism. </a:t>
            </a:r>
            <a:r>
              <a:rPr lang="en-GB" sz="1200" b="0" i="1" dirty="0">
                <a:solidFill>
                  <a:srgbClr val="555555"/>
                </a:solidFill>
                <a:effectLst/>
                <a:latin typeface="verdana" panose="020B0604030504040204" pitchFamily="34" charset="0"/>
              </a:rPr>
              <a:t>American Journal of Pharmaceutical Education, </a:t>
            </a:r>
            <a:r>
              <a:rPr lang="en-GB" sz="1200" b="1" i="0" dirty="0">
                <a:solidFill>
                  <a:srgbClr val="555555"/>
                </a:solidFill>
                <a:effectLst/>
                <a:latin typeface="verdana" panose="020B0604030504040204" pitchFamily="34" charset="0"/>
              </a:rPr>
              <a:t>64</a:t>
            </a:r>
            <a:r>
              <a:rPr lang="en-GB" sz="1200" b="0" i="0" dirty="0">
                <a:solidFill>
                  <a:srgbClr val="555555"/>
                </a:solidFill>
                <a:effectLst/>
                <a:latin typeface="verdana" panose="020B0604030504040204" pitchFamily="34" charset="0"/>
              </a:rPr>
              <a:t>(4), pp. 455.</a:t>
            </a:r>
          </a:p>
          <a:p>
            <a:endParaRPr lang="en-GB" sz="1200" dirty="0">
              <a:solidFill>
                <a:srgbClr val="555555"/>
              </a:solidFill>
              <a:latin typeface="verdana" panose="020B0604030504040204" pitchFamily="34" charset="0"/>
            </a:endParaRPr>
          </a:p>
          <a:p>
            <a:r>
              <a:rPr lang="en-GB" sz="1200" dirty="0">
                <a:solidFill>
                  <a:srgbClr val="555555"/>
                </a:solidFill>
                <a:latin typeface="verdana" panose="020B0604030504040204" pitchFamily="34" charset="0"/>
              </a:rPr>
              <a:t>University of Hong Kong, 2023. Professional Values and Ethics. Available at: </a:t>
            </a:r>
            <a:r>
              <a:rPr lang="en-GB" sz="1200" dirty="0">
                <a:solidFill>
                  <a:srgbClr val="555555"/>
                </a:solidFill>
                <a:latin typeface="verdana" panose="020B0604030504040204" pitchFamily="34" charset="0"/>
                <a:hlinkClick r:id="rId3"/>
              </a:rPr>
              <a:t>https://www.have.hku.hk/professional-values-and-ethics</a:t>
            </a:r>
            <a:r>
              <a:rPr lang="en-GB" sz="1200" dirty="0">
                <a:solidFill>
                  <a:srgbClr val="555555"/>
                </a:solidFill>
                <a:latin typeface="verdana" panose="020B0604030504040204" pitchFamily="34" charset="0"/>
              </a:rPr>
              <a:t> (Accessed 22 February 2023)</a:t>
            </a:r>
          </a:p>
          <a:p>
            <a:endParaRPr lang="en-GB" sz="1200" dirty="0">
              <a:solidFill>
                <a:srgbClr val="555555"/>
              </a:solidFill>
              <a:latin typeface="verdana" panose="020B0604030504040204" pitchFamily="34" charset="0"/>
            </a:endParaRPr>
          </a:p>
          <a:p>
            <a:r>
              <a:rPr lang="en-GB" sz="1200" dirty="0">
                <a:solidFill>
                  <a:srgbClr val="555555"/>
                </a:solidFill>
                <a:latin typeface="verdana" panose="020B0604030504040204" pitchFamily="34" charset="0"/>
              </a:rPr>
              <a:t>Smith, A.E. &amp; Hatmaker, D.M, 2014. </a:t>
            </a:r>
            <a:r>
              <a:rPr lang="en-GB" sz="1200" i="1" dirty="0">
                <a:solidFill>
                  <a:srgbClr val="555555"/>
                </a:solidFill>
                <a:latin typeface="verdana" panose="020B0604030504040204" pitchFamily="34" charset="0"/>
              </a:rPr>
              <a:t>Journal of Public Affairs Education. </a:t>
            </a:r>
            <a:r>
              <a:rPr lang="en-GB" sz="1200" dirty="0">
                <a:solidFill>
                  <a:srgbClr val="555555"/>
                </a:solidFill>
                <a:latin typeface="verdana" panose="020B0604030504040204" pitchFamily="34" charset="0"/>
              </a:rPr>
              <a:t>20:4 pp. 105-107</a:t>
            </a:r>
          </a:p>
          <a:p>
            <a:endParaRPr lang="en-GB" sz="1200" dirty="0">
              <a:solidFill>
                <a:srgbClr val="555555"/>
              </a:solidFill>
              <a:latin typeface="verdana" panose="020B0604030504040204" pitchFamily="34" charset="0"/>
            </a:endParaRPr>
          </a:p>
          <a:p>
            <a:pPr algn="l"/>
            <a:r>
              <a:rPr lang="en-GB" sz="1200" b="0" i="0" dirty="0">
                <a:solidFill>
                  <a:srgbClr val="231F20"/>
                </a:solidFill>
                <a:effectLst/>
                <a:latin typeface="ff3"/>
              </a:rPr>
              <a:t>Schein, E. H. (1978). </a:t>
            </a:r>
            <a:r>
              <a:rPr lang="en-GB" sz="1200" b="0" i="0" dirty="0">
                <a:solidFill>
                  <a:srgbClr val="231F20"/>
                </a:solidFill>
                <a:effectLst/>
                <a:latin typeface="ff7"/>
              </a:rPr>
              <a:t>Career dynamics: Matching </a:t>
            </a:r>
            <a:endParaRPr lang="en-GB" sz="1200" b="0" i="0" dirty="0">
              <a:solidFill>
                <a:srgbClr val="231F20"/>
              </a:solidFill>
              <a:effectLst/>
              <a:latin typeface="ff3"/>
            </a:endParaRPr>
          </a:p>
          <a:p>
            <a:pPr algn="l"/>
            <a:r>
              <a:rPr lang="en-GB" sz="1200" b="0" i="0" dirty="0">
                <a:solidFill>
                  <a:srgbClr val="231F20"/>
                </a:solidFill>
                <a:effectLst/>
                <a:latin typeface="ff7"/>
              </a:rPr>
              <a:t>individual and organizational needs</a:t>
            </a:r>
            <a:r>
              <a:rPr lang="en-GB" sz="1200" b="0" i="0" dirty="0">
                <a:solidFill>
                  <a:srgbClr val="231F20"/>
                </a:solidFill>
                <a:effectLst/>
                <a:latin typeface="ff3"/>
              </a:rPr>
              <a:t>. Reading, MA: </a:t>
            </a:r>
            <a:endParaRPr lang="en-GB" sz="1200" b="0" i="0" dirty="0">
              <a:solidFill>
                <a:srgbClr val="231F20"/>
              </a:solidFill>
              <a:effectLst/>
              <a:latin typeface="ff7"/>
            </a:endParaRPr>
          </a:p>
          <a:p>
            <a:pPr algn="l"/>
            <a:r>
              <a:rPr lang="en-GB" sz="1200" b="0" i="0" dirty="0">
                <a:solidFill>
                  <a:srgbClr val="231F20"/>
                </a:solidFill>
                <a:effectLst/>
                <a:latin typeface="ff3"/>
              </a:rPr>
              <a:t>Addison-Wesley</a:t>
            </a:r>
          </a:p>
          <a:p>
            <a:endParaRPr lang="en-GB" sz="1200" dirty="0">
              <a:solidFill>
                <a:srgbClr val="555555"/>
              </a:solidFill>
              <a:latin typeface="verdana" panose="020B0604030504040204" pitchFamily="34" charset="0"/>
            </a:endParaRPr>
          </a:p>
          <a:p>
            <a:r>
              <a:rPr lang="en-GB" sz="1200" b="0" i="0" dirty="0">
                <a:solidFill>
                  <a:srgbClr val="2E2E2E"/>
                </a:solidFill>
                <a:effectLst/>
                <a:latin typeface="NexusSans"/>
              </a:rPr>
              <a:t>E. Hoyle, in </a:t>
            </a:r>
            <a:r>
              <a:rPr lang="en-GB" sz="1200" b="0" i="0" u="none" strike="noStrike" dirty="0">
                <a:solidFill>
                  <a:srgbClr val="0C7DBB"/>
                </a:solidFill>
                <a:effectLst/>
                <a:latin typeface="NexusSans"/>
                <a:hlinkClick r:id="rId4"/>
              </a:rPr>
              <a:t>International Encyclopedia of the Social &amp; Behavioral Sciences</a:t>
            </a:r>
            <a:r>
              <a:rPr lang="en-GB" sz="1200" b="0" i="0" dirty="0">
                <a:solidFill>
                  <a:srgbClr val="2E2E2E"/>
                </a:solidFill>
                <a:effectLst/>
                <a:latin typeface="NexusSans"/>
              </a:rPr>
              <a:t>, 2001</a:t>
            </a:r>
            <a:endParaRPr lang="en-GB" sz="1200" dirty="0">
              <a:solidFill>
                <a:srgbClr val="555555"/>
              </a:solidFill>
              <a:latin typeface="verdana" panose="020B0604030504040204" pitchFamily="34" charset="0"/>
            </a:endParaRPr>
          </a:p>
          <a:p>
            <a:endParaRPr lang="en-GB" sz="1200" dirty="0">
              <a:solidFill>
                <a:srgbClr val="555555"/>
              </a:solidFill>
              <a:latin typeface="verdana" panose="020B0604030504040204" pitchFamily="34" charset="0"/>
            </a:endParaRPr>
          </a:p>
          <a:p>
            <a:pPr algn="l"/>
            <a:r>
              <a:rPr lang="en-GB" sz="1200" b="0" i="0" dirty="0">
                <a:solidFill>
                  <a:srgbClr val="231F20"/>
                </a:solidFill>
                <a:effectLst/>
                <a:latin typeface="ff3"/>
              </a:rPr>
              <a:t>Ibarra, H. (1999). Provisional selves: Experimenting </a:t>
            </a:r>
          </a:p>
          <a:p>
            <a:pPr algn="l"/>
            <a:r>
              <a:rPr lang="en-GB" sz="1200" b="0" i="0" dirty="0">
                <a:solidFill>
                  <a:srgbClr val="231F20"/>
                </a:solidFill>
                <a:effectLst/>
                <a:latin typeface="ff3"/>
              </a:rPr>
              <a:t>with image and identity in professional adaptation. </a:t>
            </a:r>
          </a:p>
          <a:p>
            <a:pPr algn="l"/>
            <a:r>
              <a:rPr lang="en-GB" sz="1200" b="0" i="0" dirty="0">
                <a:solidFill>
                  <a:srgbClr val="231F20"/>
                </a:solidFill>
                <a:effectLst/>
                <a:latin typeface="ff7"/>
              </a:rPr>
              <a:t>Administrative Science Quarterly</a:t>
            </a:r>
            <a:r>
              <a:rPr lang="en-GB" sz="1200" b="0" i="0" dirty="0">
                <a:solidFill>
                  <a:srgbClr val="231F20"/>
                </a:solidFill>
                <a:effectLst/>
                <a:latin typeface="ff3"/>
              </a:rPr>
              <a:t>, </a:t>
            </a:r>
            <a:r>
              <a:rPr lang="en-GB" sz="1200" b="0" i="0" dirty="0">
                <a:solidFill>
                  <a:srgbClr val="231F20"/>
                </a:solidFill>
                <a:effectLst/>
                <a:latin typeface="ff7"/>
              </a:rPr>
              <a:t>44</a:t>
            </a:r>
            <a:r>
              <a:rPr lang="en-GB" sz="1200" b="0" i="0" dirty="0">
                <a:solidFill>
                  <a:srgbClr val="231F20"/>
                </a:solidFill>
                <a:effectLst/>
                <a:latin typeface="ff3"/>
              </a:rPr>
              <a:t>(4), 764–791</a:t>
            </a:r>
            <a:endParaRPr lang="en-GB" sz="1200" b="0" i="0" dirty="0">
              <a:solidFill>
                <a:srgbClr val="231F20"/>
              </a:solidFill>
              <a:effectLst/>
              <a:latin typeface="ff7"/>
            </a:endParaRPr>
          </a:p>
          <a:p>
            <a:endParaRPr lang="en-GB" sz="1200" dirty="0"/>
          </a:p>
          <a:p>
            <a:endParaRPr lang="en-GB" sz="1200" dirty="0"/>
          </a:p>
          <a:p>
            <a:r>
              <a:rPr lang="en-GB" sz="1200" dirty="0" err="1"/>
              <a:t>Beijaard</a:t>
            </a:r>
            <a:r>
              <a:rPr lang="en-GB" sz="1200" dirty="0"/>
              <a:t>, D., </a:t>
            </a:r>
            <a:r>
              <a:rPr lang="en-GB" sz="1200" dirty="0" err="1"/>
              <a:t>Verloop</a:t>
            </a:r>
            <a:r>
              <a:rPr lang="en-GB" sz="1200" dirty="0"/>
              <a:t>, N. and </a:t>
            </a:r>
            <a:r>
              <a:rPr lang="en-GB" sz="1200" dirty="0" err="1"/>
              <a:t>Vermunt</a:t>
            </a:r>
            <a:r>
              <a:rPr lang="en-GB" sz="1200" dirty="0"/>
              <a:t>, J. (2004). Reconsidering research on teachers’ professional identity. Teaching and Teacher Education. Vol. 20 (2): 107-128.</a:t>
            </a:r>
          </a:p>
          <a:p>
            <a:endParaRPr lang="en-GB" sz="1200" dirty="0"/>
          </a:p>
          <a:p>
            <a:r>
              <a:rPr lang="en-GB" sz="1200" dirty="0"/>
              <a:t>Bucher, R., &amp; Strauss, A. (1961). Professions in process. American Journal of Sociology, 66, 325334.</a:t>
            </a:r>
          </a:p>
          <a:p>
            <a:endParaRPr lang="en-GB" sz="1200" dirty="0"/>
          </a:p>
        </p:txBody>
      </p:sp>
    </p:spTree>
    <p:extLst>
      <p:ext uri="{BB962C8B-B14F-4D97-AF65-F5344CB8AC3E}">
        <p14:creationId xmlns:p14="http://schemas.microsoft.com/office/powerpoint/2010/main" val="45610433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9B0F2AC-8567-4D03-BFFC-653DB596C528}">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customXml/itemProps2.xml><?xml version="1.0" encoding="utf-8"?>
<ds:datastoreItem xmlns:ds="http://schemas.openxmlformats.org/officeDocument/2006/customXml" ds:itemID="{7C2F7BF6-CD39-4568-B8BD-EA8D252E100B}">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350455F8-10A0-4EEF-9BB1-9035E295B16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Madison</Template>
  <TotalTime>1918</TotalTime>
  <Words>3554</Words>
  <Application>Microsoft Macintosh PowerPoint</Application>
  <PresentationFormat>Widescreen</PresentationFormat>
  <Paragraphs>398</Paragraphs>
  <Slides>61</Slides>
  <Notes>61</Notes>
  <HiddenSlides>0</HiddenSlides>
  <MMClips>3</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61</vt:i4>
      </vt:variant>
    </vt:vector>
  </HeadingPairs>
  <TitlesOfParts>
    <vt:vector size="77" baseType="lpstr">
      <vt:lpstr>Arial</vt:lpstr>
      <vt:lpstr>Calibri</vt:lpstr>
      <vt:lpstr>canada-type-gibson</vt:lpstr>
      <vt:lpstr>DM Sans</vt:lpstr>
      <vt:lpstr>ff3</vt:lpstr>
      <vt:lpstr>ff7</vt:lpstr>
      <vt:lpstr>NexusSans</vt:lpstr>
      <vt:lpstr>Open Sans</vt:lpstr>
      <vt:lpstr>Open Sans</vt:lpstr>
      <vt:lpstr>Roboto</vt:lpstr>
      <vt:lpstr>Times New Roman</vt:lpstr>
      <vt:lpstr>Trebuchet MS</vt:lpstr>
      <vt:lpstr>verdana</vt:lpstr>
      <vt:lpstr>Wingdings</vt:lpstr>
      <vt:lpstr>Wingdings 3</vt:lpstr>
      <vt:lpstr>Facet</vt:lpstr>
      <vt:lpstr>Profession, Professional and Professionalisation </vt:lpstr>
      <vt:lpstr>Profession – What is it?</vt:lpstr>
      <vt:lpstr>Profession</vt:lpstr>
      <vt:lpstr>Profession</vt:lpstr>
      <vt:lpstr>Callings</vt:lpstr>
      <vt:lpstr>Professional Dress Codes?</vt:lpstr>
      <vt:lpstr>Spot the ’professional’</vt:lpstr>
      <vt:lpstr>Professional</vt:lpstr>
      <vt:lpstr>What Does It Take to Be a Professional?</vt:lpstr>
      <vt:lpstr>Professional – Attitudes and Behaviours of Students</vt:lpstr>
      <vt:lpstr>Professional – Attitudes and Behaviours of Physicians </vt:lpstr>
      <vt:lpstr>Professional Values and Ethics</vt:lpstr>
      <vt:lpstr>Professional Values and Ethics</vt:lpstr>
      <vt:lpstr>Professional Values and Ethics </vt:lpstr>
      <vt:lpstr>Why are Professional Values and Ethics Important? </vt:lpstr>
      <vt:lpstr>Examples of Professional Values and Ethics of an Advocate</vt:lpstr>
      <vt:lpstr>Professional Identity</vt:lpstr>
      <vt:lpstr>Professional Identity</vt:lpstr>
      <vt:lpstr>Are Independent Advocates Professionals?</vt:lpstr>
      <vt:lpstr>Professional Socialisation</vt:lpstr>
      <vt:lpstr>Do Advocates Meet this Definition?</vt:lpstr>
      <vt:lpstr>Sociology of Professions</vt:lpstr>
      <vt:lpstr>Professionalisation</vt:lpstr>
      <vt:lpstr>Professionalisation</vt:lpstr>
      <vt:lpstr>The Professionalisation of Advocacy Services</vt:lpstr>
      <vt:lpstr>The Professionalisation of Advocacy Services</vt:lpstr>
      <vt:lpstr>The Professionalisation of Advocacy Services</vt:lpstr>
      <vt:lpstr>The Professionalisation of Advocacy Services</vt:lpstr>
      <vt:lpstr>The Professionalisation of Advocacy Services</vt:lpstr>
      <vt:lpstr>Framework of the Care Act and Statutory Guidance</vt:lpstr>
      <vt:lpstr>Social Services and Wellbeing (Wales) Act 2014</vt:lpstr>
      <vt:lpstr>Definitions of Professionalisation … revisted.</vt:lpstr>
      <vt:lpstr>Code of Practice – Independent Advocacy</vt:lpstr>
      <vt:lpstr>Code of Practice Independent Advocacy</vt:lpstr>
      <vt:lpstr>Wales Level 4 Independent Advocacy</vt:lpstr>
      <vt:lpstr>Wales Level 5 – Lead and Manage Person/Child-Centred Practice Through Independent Advocacy </vt:lpstr>
      <vt:lpstr>Competency Framework</vt:lpstr>
      <vt:lpstr>England – Level 4 Independent Advocacy Practice </vt:lpstr>
      <vt:lpstr>Advocacy Standards and Outcomes Framework for Children and Young People</vt:lpstr>
      <vt:lpstr>Regulation and the Care Inspectorate Wales </vt:lpstr>
      <vt:lpstr>Managers of Childrens Advocacy Services in Wales – What Does Registration Mean?</vt:lpstr>
      <vt:lpstr>Inspection Framework for Regulated Advocacy Services</vt:lpstr>
      <vt:lpstr>Is this a Professional Project?</vt:lpstr>
      <vt:lpstr>Further Regulation?  Will This Professionalise the Service?</vt:lpstr>
      <vt:lpstr>What is the Purpose of the Advocacy Charter</vt:lpstr>
      <vt:lpstr>Managing Reconciliation of Purpose</vt:lpstr>
      <vt:lpstr>Clarity of Purpose</vt:lpstr>
      <vt:lpstr>Independence </vt:lpstr>
      <vt:lpstr>Confidentiality </vt:lpstr>
      <vt:lpstr>Person Led and Empowerment</vt:lpstr>
      <vt:lpstr>Safeguarding </vt:lpstr>
      <vt:lpstr>Supporting Advocates</vt:lpstr>
      <vt:lpstr>Accountability</vt:lpstr>
      <vt:lpstr>Qualification and Accreditation</vt:lpstr>
      <vt:lpstr>What is the QPM</vt:lpstr>
      <vt:lpstr>Maintaining Independence </vt:lpstr>
      <vt:lpstr>Balancing Priorities</vt:lpstr>
      <vt:lpstr>Profesionalised Services</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Sharon Cole</dc:creator>
  <cp:lastModifiedBy>Sharon Heather Cole (1403063)</cp:lastModifiedBy>
  <cp:revision>543</cp:revision>
  <cp:lastPrinted>2023-02-25T01:27:03Z</cp:lastPrinted>
  <dcterms:created xsi:type="dcterms:W3CDTF">2023-02-21T17:11:04Z</dcterms:created>
  <dcterms:modified xsi:type="dcterms:W3CDTF">2023-02-25T01:38:54Z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