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sldIdLst>
    <p:sldId id="256" r:id="rId2"/>
    <p:sldId id="257" r:id="rId3"/>
    <p:sldId id="259" r:id="rId4"/>
    <p:sldId id="327" r:id="rId5"/>
    <p:sldId id="258" r:id="rId6"/>
    <p:sldId id="261" r:id="rId7"/>
    <p:sldId id="262" r:id="rId8"/>
    <p:sldId id="265" r:id="rId9"/>
    <p:sldId id="276" r:id="rId10"/>
    <p:sldId id="273" r:id="rId11"/>
    <p:sldId id="274" r:id="rId12"/>
    <p:sldId id="269" r:id="rId13"/>
    <p:sldId id="280" r:id="rId14"/>
    <p:sldId id="278" r:id="rId15"/>
    <p:sldId id="263" r:id="rId16"/>
    <p:sldId id="288" r:id="rId17"/>
    <p:sldId id="260" r:id="rId18"/>
    <p:sldId id="267" r:id="rId19"/>
    <p:sldId id="268" r:id="rId20"/>
    <p:sldId id="266" r:id="rId21"/>
    <p:sldId id="264" r:id="rId22"/>
    <p:sldId id="270" r:id="rId23"/>
    <p:sldId id="287" r:id="rId24"/>
    <p:sldId id="284" r:id="rId25"/>
    <p:sldId id="286" r:id="rId26"/>
    <p:sldId id="283" r:id="rId27"/>
    <p:sldId id="285" r:id="rId28"/>
    <p:sldId id="277" r:id="rId29"/>
    <p:sldId id="289" r:id="rId30"/>
    <p:sldId id="290" r:id="rId31"/>
    <p:sldId id="291" r:id="rId32"/>
    <p:sldId id="292" r:id="rId33"/>
    <p:sldId id="293" r:id="rId34"/>
    <p:sldId id="294" r:id="rId35"/>
    <p:sldId id="295" r:id="rId36"/>
    <p:sldId id="296" r:id="rId37"/>
    <p:sldId id="298" r:id="rId38"/>
    <p:sldId id="299" r:id="rId39"/>
    <p:sldId id="301" r:id="rId40"/>
    <p:sldId id="302" r:id="rId41"/>
    <p:sldId id="303" r:id="rId42"/>
    <p:sldId id="304" r:id="rId43"/>
    <p:sldId id="305" r:id="rId44"/>
    <p:sldId id="306" r:id="rId45"/>
    <p:sldId id="307" r:id="rId46"/>
    <p:sldId id="308" r:id="rId47"/>
    <p:sldId id="309" r:id="rId48"/>
    <p:sldId id="310" r:id="rId49"/>
    <p:sldId id="311" r:id="rId50"/>
    <p:sldId id="312" r:id="rId51"/>
    <p:sldId id="314" r:id="rId52"/>
    <p:sldId id="313" r:id="rId53"/>
    <p:sldId id="315" r:id="rId54"/>
    <p:sldId id="300" r:id="rId55"/>
    <p:sldId id="316" r:id="rId56"/>
    <p:sldId id="317" r:id="rId57"/>
    <p:sldId id="318" r:id="rId58"/>
    <p:sldId id="319" r:id="rId59"/>
    <p:sldId id="320" r:id="rId60"/>
    <p:sldId id="321" r:id="rId61"/>
    <p:sldId id="322" r:id="rId62"/>
    <p:sldId id="323" r:id="rId63"/>
    <p:sldId id="324" r:id="rId64"/>
    <p:sldId id="325" r:id="rId65"/>
    <p:sldId id="326" r:id="rId66"/>
    <p:sldId id="271" r:id="rId67"/>
    <p:sldId id="272" r:id="rId68"/>
    <p:sldId id="297" r:id="rId69"/>
    <p:sldId id="279" r:id="rId7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7/7/2024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9361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537389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0199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522107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6495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1441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9291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8972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2444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4441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82360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9673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85001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09464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80761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33388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8116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7/7/2024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0136378"/>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y77y7XW8GtE"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jsnQEAyP8Rk" TargetMode="External"/><Relationship Id="rId2" Type="http://schemas.openxmlformats.org/officeDocument/2006/relationships/hyperlink" Target="https://www.youtube.com/watch?v=o0jpWKjYwHg" TargetMode="External"/><Relationship Id="rId1" Type="http://schemas.openxmlformats.org/officeDocument/2006/relationships/slideLayout" Target="../slideLayouts/slideLayout2.xml"/><Relationship Id="rId4" Type="http://schemas.openxmlformats.org/officeDocument/2006/relationships/hyperlink" Target="https://www.youtube.com/watch?v=4tLfjPbFJcY"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helensandersonassociates.co.uk/person-centred-practice/paths/" TargetMode="External"/><Relationship Id="rId2" Type="http://schemas.openxmlformats.org/officeDocument/2006/relationships/hyperlink" Target="http://helensandersonassociates.co.uk/person-centred-practice/maps/" TargetMode="External"/><Relationship Id="rId1" Type="http://schemas.openxmlformats.org/officeDocument/2006/relationships/slideLayout" Target="../slideLayouts/slideLayout2.xml"/><Relationship Id="rId4" Type="http://schemas.openxmlformats.org/officeDocument/2006/relationships/hyperlink" Target="http://helensandersonassociates.co.uk/person-centred-practice/person-centred-thinking-tools/relationship-circle/"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alzheimers.org.uk/get-support/publications-factsheets/this-is-me" TargetMode="External"/><Relationship Id="rId2" Type="http://schemas.openxmlformats.org/officeDocument/2006/relationships/hyperlink" Target="https://www.youtube.com/watch?v=9M0SBJ_MTtw" TargetMode="External"/><Relationship Id="rId1" Type="http://schemas.openxmlformats.org/officeDocument/2006/relationships/slideLayout" Target="../slideLayouts/slideLayout2.xml"/><Relationship Id="rId4" Type="http://schemas.openxmlformats.org/officeDocument/2006/relationships/hyperlink" Target="http://www.cwp.nhs.uk/about-us/our-campaigns/person-centred-framework/recovery-toolbox/advance-statement/"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YWHrtnY_zns"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youtube.com/watch?v=D83Y6Is4TXA" TargetMode="Externa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hyperlink" Target="http://www.actionforadvocacy.org.uk/" TargetMode="Externa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www.ndti.org.uk/uploads/files/Advocacy-Charter-A3.pdf"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qualityadvocacy.org.uk/wp-content/uploads/2018/05/Code-of-Practice-1.pdf"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s://www.mind.org.uk/information-support/guides-to-support-and-services/advocacy/what-is-advocacy/#:~:text=Advocacy%20means%20getting%20support%20from,stand%20up%20for%20your%20rights" TargetMode="External"/><Relationship Id="rId2" Type="http://schemas.openxmlformats.org/officeDocument/2006/relationships/hyperlink" Target="https://www.hse.ie/eng/staff/resources/changeguide/resources/person-centred-principles-and-person-centred-practice-framework.pdf" TargetMode="External"/><Relationship Id="rId1" Type="http://schemas.openxmlformats.org/officeDocument/2006/relationships/slideLayout" Target="../slideLayouts/slideLayout2.xml"/><Relationship Id="rId6" Type="http://schemas.openxmlformats.org/officeDocument/2006/relationships/hyperlink" Target="https://www.ncbi.nlm.nih.gov/pubmed" TargetMode="External"/><Relationship Id="rId5" Type="http://schemas.openxmlformats.org/officeDocument/2006/relationships/hyperlink" Target="https://www.helensandersonassociates.com/person-centered-approaches/" TargetMode="External"/><Relationship Id="rId4" Type="http://schemas.openxmlformats.org/officeDocument/2006/relationships/hyperlink" Target="https://www.hee.nhs.uk/our-work/enhancing-generalist-skills/enhance-learning-resources/handbook/person-centred-practice#:~:text=Person%2Dcentred%20practice%2C%20or%20personalised,for%20their%20care%20to%20fe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5074" y="1904382"/>
            <a:ext cx="7324438" cy="1515533"/>
          </a:xfrm>
        </p:spPr>
        <p:txBody>
          <a:bodyPr/>
          <a:lstStyle/>
          <a:p>
            <a:r>
              <a:rPr lang="en-GB" dirty="0">
                <a:latin typeface="Arial" panose="020B0604020202020204" pitchFamily="34" charset="0"/>
                <a:cs typeface="Arial" panose="020B0604020202020204" pitchFamily="34" charset="0"/>
              </a:rPr>
              <a:t>Person Centred Practice and Advocacy</a:t>
            </a:r>
          </a:p>
        </p:txBody>
      </p:sp>
      <p:sp>
        <p:nvSpPr>
          <p:cNvPr id="3" name="Subtitle 2"/>
          <p:cNvSpPr>
            <a:spLocks noGrp="1"/>
          </p:cNvSpPr>
          <p:nvPr>
            <p:ph type="subTitle" idx="1"/>
          </p:nvPr>
        </p:nvSpPr>
        <p:spPr/>
        <p:txBody>
          <a:bodyPr/>
          <a:lstStyle/>
          <a:p>
            <a:r>
              <a:rPr lang="en-GB" b="1" dirty="0">
                <a:latin typeface="Arial" panose="020B0604020202020204" pitchFamily="34" charset="0"/>
                <a:cs typeface="Arial" panose="020B0604020202020204" pitchFamily="34" charset="0"/>
              </a:rPr>
              <a:t>Living With Care: The Older Person</a:t>
            </a:r>
          </a:p>
          <a:p>
            <a:r>
              <a:rPr lang="en-GB" b="1" dirty="0">
                <a:latin typeface="Arial" panose="020B0604020202020204" pitchFamily="34" charset="0"/>
                <a:cs typeface="Arial" panose="020B0604020202020204" pitchFamily="34" charset="0"/>
              </a:rPr>
              <a:t>Joanne Davies</a:t>
            </a:r>
          </a:p>
        </p:txBody>
      </p:sp>
    </p:spTree>
    <p:extLst>
      <p:ext uri="{BB962C8B-B14F-4D97-AF65-F5344CB8AC3E}">
        <p14:creationId xmlns:p14="http://schemas.microsoft.com/office/powerpoint/2010/main" val="1969470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Person Centred Practice?</a:t>
            </a:r>
          </a:p>
        </p:txBody>
      </p:sp>
      <p:sp>
        <p:nvSpPr>
          <p:cNvPr id="3" name="Content Placeholder 2"/>
          <p:cNvSpPr>
            <a:spLocks noGrp="1"/>
          </p:cNvSpPr>
          <p:nvPr>
            <p:ph idx="1"/>
          </p:nvPr>
        </p:nvSpPr>
        <p:spPr/>
        <p:txBody>
          <a:bodyPr/>
          <a:lstStyle/>
          <a:p>
            <a:pPr algn="ctr">
              <a:buNone/>
            </a:pPr>
            <a:r>
              <a:rPr lang="en-US" sz="2800" dirty="0">
                <a:latin typeface="Arial" panose="020B0604020202020204" pitchFamily="34" charset="0"/>
                <a:cs typeface="Arial" panose="020B0604020202020204" pitchFamily="34" charset="0"/>
              </a:rPr>
              <a:t>In groups, discuss the phrase Person Centred Practice.</a:t>
            </a:r>
          </a:p>
          <a:p>
            <a:pPr algn="ctr">
              <a:buNone/>
            </a:pPr>
            <a:r>
              <a:rPr lang="en-US" sz="2800" dirty="0">
                <a:latin typeface="Arial" panose="020B0604020202020204" pitchFamily="34" charset="0"/>
                <a:cs typeface="Arial" panose="020B0604020202020204" pitchFamily="34" charset="0"/>
              </a:rPr>
              <a:t>Is it a phrase you are familiar with?</a:t>
            </a:r>
          </a:p>
          <a:p>
            <a:pPr algn="ctr">
              <a:buNone/>
            </a:pPr>
            <a:r>
              <a:rPr lang="en-US" sz="2800" dirty="0">
                <a:latin typeface="Arial" panose="020B0604020202020204" pitchFamily="34" charset="0"/>
                <a:cs typeface="Arial" panose="020B0604020202020204" pitchFamily="34" charset="0"/>
              </a:rPr>
              <a:t>Have you come across it in your work?</a:t>
            </a:r>
          </a:p>
          <a:p>
            <a:pPr algn="ctr">
              <a:buNone/>
            </a:pPr>
            <a:r>
              <a:rPr lang="en-US" sz="2800" dirty="0">
                <a:latin typeface="Arial" panose="020B0604020202020204" pitchFamily="34" charset="0"/>
                <a:cs typeface="Arial" panose="020B0604020202020204" pitchFamily="34" charset="0"/>
              </a:rPr>
              <a:t>What do you think it means?</a:t>
            </a:r>
          </a:p>
          <a:p>
            <a:endParaRPr lang="en-GB" dirty="0"/>
          </a:p>
        </p:txBody>
      </p:sp>
    </p:spTree>
    <p:extLst>
      <p:ext uri="{BB962C8B-B14F-4D97-AF65-F5344CB8AC3E}">
        <p14:creationId xmlns:p14="http://schemas.microsoft.com/office/powerpoint/2010/main" val="1417052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 Centred Practice (PCP)</a:t>
            </a:r>
          </a:p>
        </p:txBody>
      </p:sp>
      <p:sp>
        <p:nvSpPr>
          <p:cNvPr id="3" name="Content Placeholder 2"/>
          <p:cNvSpPr>
            <a:spLocks noGrp="1"/>
          </p:cNvSpPr>
          <p:nvPr>
            <p:ph idx="1"/>
          </p:nvPr>
        </p:nvSpPr>
        <p:spPr>
          <a:xfrm>
            <a:off x="1377779" y="2993537"/>
            <a:ext cx="9601196" cy="3318936"/>
          </a:xfrm>
        </p:spPr>
        <p:txBody>
          <a:bodyPr>
            <a:normAutofit/>
          </a:bodyPr>
          <a:lstStyle/>
          <a:p>
            <a:r>
              <a:rPr lang="en-GB" dirty="0">
                <a:latin typeface="Arial" panose="020B0604020202020204" pitchFamily="34" charset="0"/>
                <a:cs typeface="Arial" panose="020B0604020202020204" pitchFamily="34" charset="0"/>
              </a:rPr>
              <a:t>Person-centred practice, or personalised care is an approach that explicitly acknowledges that people want to be treated as a whole person by professionals they trust; involved in decisions about their health and care; be supported to actively manage their own health and wellbeing, and for their care to feel coordinated. </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(NHS England, 2020) </a:t>
            </a:r>
          </a:p>
          <a:p>
            <a:endParaRPr lang="en-GB" dirty="0"/>
          </a:p>
        </p:txBody>
      </p:sp>
    </p:spTree>
    <p:extLst>
      <p:ext uri="{BB962C8B-B14F-4D97-AF65-F5344CB8AC3E}">
        <p14:creationId xmlns:p14="http://schemas.microsoft.com/office/powerpoint/2010/main" val="484513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 Centred Practice (PCP)</a:t>
            </a:r>
          </a:p>
        </p:txBody>
      </p:sp>
      <p:sp>
        <p:nvSpPr>
          <p:cNvPr id="3" name="Content Placeholder 2"/>
          <p:cNvSpPr>
            <a:spLocks noGrp="1"/>
          </p:cNvSpPr>
          <p:nvPr>
            <p:ph idx="1"/>
          </p:nvPr>
        </p:nvSpPr>
        <p:spPr>
          <a:xfrm>
            <a:off x="1377779" y="2993537"/>
            <a:ext cx="9601196" cy="3318936"/>
          </a:xfrm>
        </p:spPr>
        <p:txBody>
          <a:bodyPr/>
          <a:lstStyle/>
          <a:p>
            <a:r>
              <a:rPr lang="en-GB"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a process for continuous listening and learning, focusing on what is important to someone now and in the future, and acting upon this in alliance with their family and friends’</a:t>
            </a:r>
          </a:p>
          <a:p>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(Department of Health, 2001) </a:t>
            </a:r>
          </a:p>
          <a:p>
            <a:endParaRPr lang="en-GB" dirty="0"/>
          </a:p>
        </p:txBody>
      </p:sp>
    </p:spTree>
    <p:extLst>
      <p:ext uri="{BB962C8B-B14F-4D97-AF65-F5344CB8AC3E}">
        <p14:creationId xmlns:p14="http://schemas.microsoft.com/office/powerpoint/2010/main" val="2837105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 Centred Practice</a:t>
            </a:r>
          </a:p>
        </p:txBody>
      </p:sp>
      <p:sp>
        <p:nvSpPr>
          <p:cNvPr id="3" name="Content Placeholder 2"/>
          <p:cNvSpPr>
            <a:spLocks noGrp="1"/>
          </p:cNvSpPr>
          <p:nvPr>
            <p:ph idx="1"/>
          </p:nvPr>
        </p:nvSpPr>
        <p:spPr/>
        <p:txBody>
          <a:bodyPr>
            <a:normAutofit fontScale="92500" lnSpcReduction="20000"/>
          </a:bodyPr>
          <a:lstStyle/>
          <a:p>
            <a:pPr>
              <a:buFont typeface="Wingdings" pitchFamily="2" charset="2"/>
              <a:buChar char="Ø"/>
            </a:pPr>
            <a:r>
              <a:rPr lang="en-US" dirty="0">
                <a:latin typeface="Arial" panose="020B0604020202020204" pitchFamily="34" charset="0"/>
                <a:cs typeface="Arial" panose="020B0604020202020204" pitchFamily="34" charset="0"/>
              </a:rPr>
              <a:t>Developed in services for adults with learning disabilities </a:t>
            </a:r>
          </a:p>
          <a:p>
            <a:pPr>
              <a:buNone/>
            </a:pPr>
            <a:endParaRPr lang="en-US" dirty="0">
              <a:latin typeface="Arial" panose="020B0604020202020204" pitchFamily="34" charset="0"/>
              <a:cs typeface="Arial" panose="020B0604020202020204" pitchFamily="34" charset="0"/>
            </a:endParaRPr>
          </a:p>
          <a:p>
            <a:pPr>
              <a:buFont typeface="Wingdings" pitchFamily="2" charset="2"/>
              <a:buChar char="Ø"/>
            </a:pPr>
            <a:r>
              <a:rPr lang="en-US" dirty="0">
                <a:latin typeface="Arial" panose="020B0604020202020204" pitchFamily="34" charset="0"/>
                <a:cs typeface="Arial" panose="020B0604020202020204" pitchFamily="34" charset="0"/>
              </a:rPr>
              <a:t> Embedded in current H+SC policy in the UK</a:t>
            </a:r>
            <a:endParaRPr lang="en-US" i="1" dirty="0">
              <a:latin typeface="Arial" panose="020B0604020202020204" pitchFamily="34" charset="0"/>
              <a:cs typeface="Arial" panose="020B0604020202020204" pitchFamily="34" charset="0"/>
            </a:endParaRPr>
          </a:p>
          <a:p>
            <a:pPr>
              <a:buNone/>
            </a:pPr>
            <a:endParaRPr lang="en-GB" i="1" dirty="0">
              <a:latin typeface="Arial" panose="020B0604020202020204" pitchFamily="34" charset="0"/>
              <a:cs typeface="Arial" panose="020B0604020202020204" pitchFamily="34" charset="0"/>
            </a:endParaRPr>
          </a:p>
          <a:p>
            <a:pPr>
              <a:buFont typeface="Wingdings" pitchFamily="2" charset="2"/>
              <a:buChar char="Ø"/>
            </a:pPr>
            <a:r>
              <a:rPr lang="en-US" dirty="0">
                <a:latin typeface="Arial" panose="020B0604020202020204" pitchFamily="34" charset="0"/>
                <a:cs typeface="Arial" panose="020B0604020202020204" pitchFamily="34" charset="0"/>
              </a:rPr>
              <a:t> Increasingly used in health and social care and in schools within reviews and transition planning       </a:t>
            </a:r>
            <a:r>
              <a:rPr lang="en-US" sz="1500" dirty="0">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a:p>
            <a:pPr>
              <a:buFont typeface="Wingdings" pitchFamily="2" charset="2"/>
              <a:buChar char="Ø"/>
            </a:pPr>
            <a:r>
              <a:rPr lang="en-US" dirty="0">
                <a:latin typeface="Arial" panose="020B0604020202020204" pitchFamily="34" charset="0"/>
                <a:cs typeface="Arial" panose="020B0604020202020204" pitchFamily="34" charset="0"/>
              </a:rPr>
              <a:t> Strategy used by the third sector </a:t>
            </a:r>
          </a:p>
          <a:p>
            <a:endParaRPr lang="en-GB" dirty="0"/>
          </a:p>
        </p:txBody>
      </p:sp>
    </p:spTree>
    <p:extLst>
      <p:ext uri="{BB962C8B-B14F-4D97-AF65-F5344CB8AC3E}">
        <p14:creationId xmlns:p14="http://schemas.microsoft.com/office/powerpoint/2010/main" val="186905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 Centred Practice</a:t>
            </a:r>
          </a:p>
        </p:txBody>
      </p:sp>
      <p:sp>
        <p:nvSpPr>
          <p:cNvPr id="3" name="Content Placeholder 2"/>
          <p:cNvSpPr>
            <a:spLocks noGrp="1"/>
          </p:cNvSpPr>
          <p:nvPr>
            <p:ph idx="1"/>
          </p:nvPr>
        </p:nvSpPr>
        <p:spPr>
          <a:xfrm>
            <a:off x="1100668" y="2582332"/>
            <a:ext cx="10160000" cy="3318936"/>
          </a:xfrm>
        </p:spPr>
        <p:txBody>
          <a:bodyPr>
            <a:normAutofit lnSpcReduction="10000"/>
          </a:bodyPr>
          <a:lstStyle/>
          <a:p>
            <a:r>
              <a:rPr lang="en-GB" dirty="0">
                <a:latin typeface="Arial" panose="020B0604020202020204" pitchFamily="34" charset="0"/>
                <a:cs typeface="Arial" panose="020B0604020202020204" pitchFamily="34" charset="0"/>
              </a:rPr>
              <a:t>Person centred practice should not be a one off event</a:t>
            </a:r>
          </a:p>
          <a:p>
            <a:pPr marL="0" indent="0">
              <a:buNone/>
            </a:pPr>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It assumes that people have futures;</a:t>
            </a:r>
          </a:p>
          <a:p>
            <a:pPr lvl="1"/>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that their aspirations will change and grow with their experiences</a:t>
            </a:r>
          </a:p>
          <a:p>
            <a:pPr lvl="1"/>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therefore the pattern of supports and services that are agreed now will not work forever!</a:t>
            </a:r>
          </a:p>
        </p:txBody>
      </p:sp>
    </p:spTree>
    <p:extLst>
      <p:ext uri="{BB962C8B-B14F-4D97-AF65-F5344CB8AC3E}">
        <p14:creationId xmlns:p14="http://schemas.microsoft.com/office/powerpoint/2010/main" val="1557724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 Centred Planning</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 process of </a:t>
            </a:r>
          </a:p>
          <a:p>
            <a:pPr lvl="1"/>
            <a:r>
              <a:rPr lang="en-GB" dirty="0">
                <a:latin typeface="Arial" panose="020B0604020202020204" pitchFamily="34" charset="0"/>
                <a:cs typeface="Arial" panose="020B0604020202020204" pitchFamily="34" charset="0"/>
              </a:rPr>
              <a:t>continual listening, and learning; </a:t>
            </a:r>
          </a:p>
          <a:p>
            <a:pPr lvl="1"/>
            <a:r>
              <a:rPr lang="en-GB" dirty="0">
                <a:latin typeface="Arial" panose="020B0604020202020204" pitchFamily="34" charset="0"/>
                <a:cs typeface="Arial" panose="020B0604020202020204" pitchFamily="34" charset="0"/>
              </a:rPr>
              <a:t>Focussed on what is important to someone</a:t>
            </a:r>
          </a:p>
          <a:p>
            <a:pPr lvl="2"/>
            <a:r>
              <a:rPr lang="en-GB" dirty="0">
                <a:latin typeface="Arial" panose="020B0604020202020204" pitchFamily="34" charset="0"/>
                <a:cs typeface="Arial" panose="020B0604020202020204" pitchFamily="34" charset="0"/>
              </a:rPr>
              <a:t>now</a:t>
            </a:r>
          </a:p>
          <a:p>
            <a:pPr lvl="2"/>
            <a:r>
              <a:rPr lang="en-GB" dirty="0">
                <a:latin typeface="Arial" panose="020B0604020202020204" pitchFamily="34" charset="0"/>
                <a:cs typeface="Arial" panose="020B0604020202020204" pitchFamily="34" charset="0"/>
              </a:rPr>
              <a:t>for the future;</a:t>
            </a:r>
          </a:p>
          <a:p>
            <a:pPr lvl="1"/>
            <a:r>
              <a:rPr lang="en-GB" dirty="0">
                <a:latin typeface="Arial" panose="020B0604020202020204" pitchFamily="34" charset="0"/>
                <a:cs typeface="Arial" panose="020B0604020202020204" pitchFamily="34" charset="0"/>
              </a:rPr>
              <a:t>Acting upon this in alliance with their family and friends</a:t>
            </a:r>
          </a:p>
        </p:txBody>
      </p:sp>
    </p:spTree>
    <p:extLst>
      <p:ext uri="{BB962C8B-B14F-4D97-AF65-F5344CB8AC3E}">
        <p14:creationId xmlns:p14="http://schemas.microsoft.com/office/powerpoint/2010/main" val="965840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PCP Requirements</a:t>
            </a:r>
          </a:p>
        </p:txBody>
      </p:sp>
      <p:sp>
        <p:nvSpPr>
          <p:cNvPr id="3" name="Content Placeholder 2"/>
          <p:cNvSpPr>
            <a:spLocks noGrp="1"/>
          </p:cNvSpPr>
          <p:nvPr>
            <p:ph idx="1"/>
          </p:nvPr>
        </p:nvSpPr>
        <p:spPr>
          <a:xfrm>
            <a:off x="1295402" y="2871257"/>
            <a:ext cx="9601196" cy="3318936"/>
          </a:xfrm>
        </p:spPr>
        <p:txBody>
          <a:bodyPr/>
          <a:lstStyle/>
          <a:p>
            <a:r>
              <a:rPr lang="en-GB" dirty="0">
                <a:latin typeface="Arial" panose="020B0604020202020204" pitchFamily="34" charset="0"/>
                <a:cs typeface="Arial" panose="020B0604020202020204" pitchFamily="34" charset="0"/>
              </a:rPr>
              <a:t>Should be a flexible and responsive approach to meet peoples changing circumstances</a:t>
            </a:r>
          </a:p>
          <a:p>
            <a:r>
              <a:rPr lang="en-GB" dirty="0">
                <a:latin typeface="Arial" panose="020B0604020202020204" pitchFamily="34" charset="0"/>
                <a:cs typeface="Arial" panose="020B0604020202020204" pitchFamily="34" charset="0"/>
              </a:rPr>
              <a:t>The person is always at the centre</a:t>
            </a:r>
          </a:p>
          <a:p>
            <a:r>
              <a:rPr lang="en-GB" dirty="0">
                <a:latin typeface="Arial" panose="020B0604020202020204" pitchFamily="34" charset="0"/>
                <a:cs typeface="Arial" panose="020B0604020202020204" pitchFamily="34" charset="0"/>
              </a:rPr>
              <a:t>The person is listened to, and respected</a:t>
            </a:r>
          </a:p>
        </p:txBody>
      </p:sp>
    </p:spTree>
    <p:extLst>
      <p:ext uri="{BB962C8B-B14F-4D97-AF65-F5344CB8AC3E}">
        <p14:creationId xmlns:p14="http://schemas.microsoft.com/office/powerpoint/2010/main" val="1696119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8289" y="1351508"/>
            <a:ext cx="10448564" cy="4154984"/>
          </a:xfrm>
          <a:prstGeom prst="rect">
            <a:avLst/>
          </a:prstGeom>
        </p:spPr>
        <p:txBody>
          <a:bodyPr wrap="square">
            <a:spAutoFit/>
          </a:bodyPr>
          <a:lstStyle/>
          <a:p>
            <a:r>
              <a:rPr lang="en-GB" sz="3200" dirty="0">
                <a:latin typeface="Arial" panose="020B0604020202020204" pitchFamily="34" charset="0"/>
                <a:cs typeface="Arial" panose="020B0604020202020204" pitchFamily="34" charset="0"/>
              </a:rPr>
              <a:t>If you were invited to decide whether you would prefer to deliver person centred care or something more standardised:</a:t>
            </a:r>
          </a:p>
          <a:p>
            <a:r>
              <a:rPr lang="en-GB" sz="2800" dirty="0">
                <a:latin typeface="Arial" panose="020B0604020202020204" pitchFamily="34" charset="0"/>
                <a:cs typeface="Arial" panose="020B0604020202020204" pitchFamily="34" charset="0"/>
              </a:rPr>
              <a:t>What would you decide?</a:t>
            </a:r>
          </a:p>
          <a:p>
            <a:r>
              <a:rPr lang="en-GB" sz="2800" dirty="0">
                <a:latin typeface="Arial" panose="020B0604020202020204" pitchFamily="34" charset="0"/>
                <a:cs typeface="Arial" panose="020B0604020202020204" pitchFamily="34" charset="0"/>
              </a:rPr>
              <a:t>Why?</a:t>
            </a:r>
          </a:p>
          <a:p>
            <a:r>
              <a:rPr lang="en-GB" sz="2800" dirty="0">
                <a:latin typeface="Arial" panose="020B0604020202020204" pitchFamily="34" charset="0"/>
                <a:cs typeface="Arial" panose="020B0604020202020204" pitchFamily="34" charset="0"/>
              </a:rPr>
              <a:t>What would your patients/residents/clients think of this?</a:t>
            </a:r>
          </a:p>
          <a:p>
            <a:endParaRPr lang="en-GB" sz="2800" dirty="0">
              <a:latin typeface="Arial" panose="020B0604020202020204" pitchFamily="34" charset="0"/>
              <a:cs typeface="Arial" panose="020B0604020202020204" pitchFamily="34" charset="0"/>
            </a:endParaRPr>
          </a:p>
          <a:p>
            <a:r>
              <a:rPr lang="en-GB" sz="2800" i="1" dirty="0">
                <a:latin typeface="Arial" panose="020B0604020202020204" pitchFamily="34" charset="0"/>
                <a:cs typeface="Arial" panose="020B0604020202020204" pitchFamily="34" charset="0"/>
              </a:rPr>
              <a:t>Person Centred vs System Centred</a:t>
            </a:r>
          </a:p>
          <a:p>
            <a:r>
              <a:rPr lang="en-GB" sz="2800" u="sng" dirty="0">
                <a:latin typeface="Arial" panose="020B0604020202020204" pitchFamily="34" charset="0"/>
                <a:cs typeface="Arial" panose="020B0604020202020204" pitchFamily="34" charset="0"/>
                <a:hlinkClick r:id="rId2"/>
              </a:rPr>
              <a:t>https://www.youtube.com/watch?v=y77y7XW8GtE</a:t>
            </a:r>
            <a:r>
              <a:rPr lang="en-GB" sz="2000" dirty="0">
                <a:latin typeface="Arial" panose="020B0604020202020204" pitchFamily="34" charset="0"/>
                <a:cs typeface="Arial" panose="020B0604020202020204" pitchFamily="34" charset="0"/>
              </a:rPr>
              <a:t>(3.06)</a:t>
            </a:r>
          </a:p>
        </p:txBody>
      </p:sp>
    </p:spTree>
    <p:extLst>
      <p:ext uri="{BB962C8B-B14F-4D97-AF65-F5344CB8AC3E}">
        <p14:creationId xmlns:p14="http://schemas.microsoft.com/office/powerpoint/2010/main" val="3760908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Being ‘Person Centred’</a:t>
            </a:r>
          </a:p>
        </p:txBody>
      </p:sp>
      <p:sp>
        <p:nvSpPr>
          <p:cNvPr id="3" name="Content Placeholder 2"/>
          <p:cNvSpPr>
            <a:spLocks noGrp="1"/>
          </p:cNvSpPr>
          <p:nvPr>
            <p:ph idx="1"/>
          </p:nvPr>
        </p:nvSpPr>
        <p:spPr>
          <a:xfrm>
            <a:off x="1237211" y="2723186"/>
            <a:ext cx="9601196" cy="3318936"/>
          </a:xfrm>
        </p:spPr>
        <p:txBody>
          <a:bodyPr/>
          <a:lstStyle/>
          <a:p>
            <a:r>
              <a:rPr lang="en-GB" dirty="0">
                <a:latin typeface="Arial" panose="020B0604020202020204" pitchFamily="34" charset="0"/>
                <a:cs typeface="Arial" panose="020B0604020202020204" pitchFamily="34" charset="0"/>
              </a:rPr>
              <a:t>Working in a person centred manner requires that ‘we’ should have ‘proper regard’ for the needs and experiences of the individual. Challenging us to find out what people really need/want</a:t>
            </a:r>
          </a:p>
          <a:p>
            <a:r>
              <a:rPr lang="en-GB" dirty="0">
                <a:latin typeface="Arial" panose="020B0604020202020204" pitchFamily="34" charset="0"/>
                <a:cs typeface="Arial" panose="020B0604020202020204" pitchFamily="34" charset="0"/>
              </a:rPr>
              <a:t>What are THEIR GOALS?</a:t>
            </a:r>
          </a:p>
          <a:p>
            <a:r>
              <a:rPr lang="en-GB" dirty="0">
                <a:latin typeface="Arial" panose="020B0604020202020204" pitchFamily="34" charset="0"/>
                <a:cs typeface="Arial" panose="020B0604020202020204" pitchFamily="34" charset="0"/>
              </a:rPr>
              <a:t>What do we need to negotiate for on their behalf?</a:t>
            </a:r>
          </a:p>
          <a:p>
            <a:pPr marL="0" indent="0" algn="r">
              <a:buNone/>
            </a:pPr>
            <a:r>
              <a:rPr lang="en-GB" sz="1200" dirty="0">
                <a:latin typeface="Arial" panose="020B0604020202020204" pitchFamily="34" charset="0"/>
                <a:cs typeface="Arial" panose="020B0604020202020204" pitchFamily="34" charset="0"/>
              </a:rPr>
              <a:t>(NMC, 2015)</a:t>
            </a:r>
          </a:p>
          <a:p>
            <a:endParaRPr lang="en-GB" dirty="0"/>
          </a:p>
        </p:txBody>
      </p:sp>
    </p:spTree>
    <p:extLst>
      <p:ext uri="{BB962C8B-B14F-4D97-AF65-F5344CB8AC3E}">
        <p14:creationId xmlns:p14="http://schemas.microsoft.com/office/powerpoint/2010/main" val="29051739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Key Premises of Person Centred Care</a:t>
            </a:r>
          </a:p>
        </p:txBody>
      </p:sp>
      <p:sp>
        <p:nvSpPr>
          <p:cNvPr id="3" name="Content Placeholder 2"/>
          <p:cNvSpPr>
            <a:spLocks noGrp="1"/>
          </p:cNvSpPr>
          <p:nvPr>
            <p:ph idx="1"/>
          </p:nvPr>
        </p:nvSpPr>
        <p:spPr/>
        <p:txBody>
          <a:bodyPr>
            <a:normAutofit fontScale="92500" lnSpcReduction="20000"/>
          </a:bodyPr>
          <a:lstStyle/>
          <a:p>
            <a:pPr marL="457200" lvl="1" indent="0">
              <a:buNone/>
            </a:pPr>
            <a:r>
              <a:rPr lang="en-GB" dirty="0">
                <a:latin typeface="Arial" panose="020B0604020202020204" pitchFamily="34" charset="0"/>
                <a:cs typeface="Arial" panose="020B0604020202020204" pitchFamily="34" charset="0"/>
              </a:rPr>
              <a:t>Underpinning assumptions look at </a:t>
            </a:r>
          </a:p>
          <a:p>
            <a:pPr lvl="1"/>
            <a:r>
              <a:rPr lang="en-GB" dirty="0">
                <a:latin typeface="Arial" panose="020B0604020202020204" pitchFamily="34" charset="0"/>
                <a:cs typeface="Arial" panose="020B0604020202020204" pitchFamily="34" charset="0"/>
              </a:rPr>
              <a:t>Therapeutic Relationships</a:t>
            </a:r>
          </a:p>
          <a:p>
            <a:pPr lvl="1"/>
            <a:r>
              <a:rPr lang="en-GB" dirty="0">
                <a:latin typeface="Arial" panose="020B0604020202020204" pitchFamily="34" charset="0"/>
                <a:cs typeface="Arial" panose="020B0604020202020204" pitchFamily="34" charset="0"/>
              </a:rPr>
              <a:t>Rapport</a:t>
            </a:r>
          </a:p>
          <a:p>
            <a:pPr lvl="1"/>
            <a:r>
              <a:rPr lang="en-GB" dirty="0">
                <a:latin typeface="Arial" panose="020B0604020202020204" pitchFamily="34" charset="0"/>
                <a:cs typeface="Arial" panose="020B0604020202020204" pitchFamily="34" charset="0"/>
              </a:rPr>
              <a:t>Expertise</a:t>
            </a:r>
          </a:p>
          <a:p>
            <a:pPr lvl="1"/>
            <a:r>
              <a:rPr lang="en-GB" dirty="0">
                <a:latin typeface="Arial" panose="020B0604020202020204" pitchFamily="34" charset="0"/>
                <a:cs typeface="Arial" panose="020B0604020202020204" pitchFamily="34" charset="0"/>
              </a:rPr>
              <a:t>Patient Responsibility</a:t>
            </a:r>
          </a:p>
          <a:p>
            <a:pPr lvl="1"/>
            <a:r>
              <a:rPr lang="en-GB" dirty="0">
                <a:latin typeface="Arial" panose="020B0604020202020204" pitchFamily="34" charset="0"/>
                <a:cs typeface="Arial" panose="020B0604020202020204" pitchFamily="34" charset="0"/>
              </a:rPr>
              <a:t>Knowing the ‘Person’</a:t>
            </a:r>
          </a:p>
          <a:p>
            <a:pPr lvl="1"/>
            <a:r>
              <a:rPr lang="en-GB" dirty="0">
                <a:latin typeface="Arial" panose="020B0604020202020204" pitchFamily="34" charset="0"/>
                <a:cs typeface="Arial" panose="020B0604020202020204" pitchFamily="34" charset="0"/>
              </a:rPr>
              <a:t>Positive Relationships</a:t>
            </a:r>
          </a:p>
          <a:p>
            <a:pPr lvl="1"/>
            <a:r>
              <a:rPr lang="en-GB" dirty="0">
                <a:latin typeface="Arial" panose="020B0604020202020204" pitchFamily="34" charset="0"/>
                <a:cs typeface="Arial" panose="020B0604020202020204" pitchFamily="34" charset="0"/>
              </a:rPr>
              <a:t>Communication                                                                  </a:t>
            </a:r>
          </a:p>
          <a:p>
            <a:pPr marL="457200" lvl="1" indent="0">
              <a:buNone/>
            </a:pPr>
            <a:r>
              <a:rPr lang="en-GB"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  (Sharma </a:t>
            </a:r>
            <a:r>
              <a:rPr lang="en-GB" sz="1500" i="1" dirty="0">
                <a:latin typeface="Arial" panose="020B0604020202020204" pitchFamily="34" charset="0"/>
                <a:cs typeface="Arial" panose="020B0604020202020204" pitchFamily="34" charset="0"/>
              </a:rPr>
              <a:t>et al. </a:t>
            </a:r>
            <a:r>
              <a:rPr lang="en-GB" sz="1500" dirty="0">
                <a:latin typeface="Arial" panose="020B0604020202020204" pitchFamily="34" charset="0"/>
                <a:cs typeface="Arial" panose="020B0604020202020204" pitchFamily="34" charset="0"/>
              </a:rPr>
              <a:t>2015)</a:t>
            </a:r>
          </a:p>
        </p:txBody>
      </p:sp>
    </p:spTree>
    <p:extLst>
      <p:ext uri="{BB962C8B-B14F-4D97-AF65-F5344CB8AC3E}">
        <p14:creationId xmlns:p14="http://schemas.microsoft.com/office/powerpoint/2010/main" val="1281494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09815" y="1524000"/>
            <a:ext cx="9819503" cy="3908762"/>
          </a:xfrm>
          <a:prstGeom prst="rect">
            <a:avLst/>
          </a:prstGeom>
        </p:spPr>
        <p:txBody>
          <a:bodyPr wrap="square">
            <a:spAutoFit/>
          </a:bodyPr>
          <a:lstStyle/>
          <a:p>
            <a:r>
              <a:rPr lang="en-GB" sz="2800" dirty="0">
                <a:latin typeface="Arial" panose="020B0604020202020204" pitchFamily="34" charset="0"/>
                <a:ea typeface="Calibri" panose="020F0502020204030204" pitchFamily="34" charset="0"/>
                <a:cs typeface="Arial" panose="020B0604020202020204" pitchFamily="34" charset="0"/>
              </a:rPr>
              <a:t>The main features of person centred planning are that it advocates social inclusion and is specifically formulated to assist an individual to make the changes that </a:t>
            </a:r>
            <a:r>
              <a:rPr lang="en-GB" sz="2800" i="1" dirty="0">
                <a:latin typeface="Arial" panose="020B0604020202020204" pitchFamily="34" charset="0"/>
                <a:ea typeface="Calibri" panose="020F0502020204030204" pitchFamily="34" charset="0"/>
                <a:cs typeface="Arial" panose="020B0604020202020204" pitchFamily="34" charset="0"/>
              </a:rPr>
              <a:t>they</a:t>
            </a:r>
            <a:r>
              <a:rPr lang="en-GB" sz="2800" dirty="0">
                <a:latin typeface="Arial" panose="020B0604020202020204" pitchFamily="34" charset="0"/>
                <a:ea typeface="Calibri" panose="020F0502020204030204" pitchFamily="34" charset="0"/>
                <a:cs typeface="Arial" panose="020B0604020202020204" pitchFamily="34" charset="0"/>
              </a:rPr>
              <a:t> want to make in their lives, not changes that other people, such as health care professionals, think are necessary or appropriate, or indeed, cost effective and easiest! </a:t>
            </a:r>
          </a:p>
          <a:p>
            <a:r>
              <a:rPr lang="en-GB" sz="2800" dirty="0">
                <a:latin typeface="Arial" panose="020B0604020202020204" pitchFamily="34" charset="0"/>
                <a:ea typeface="Calibri" panose="020F0502020204030204" pitchFamily="34" charset="0"/>
                <a:cs typeface="Arial" panose="020B0604020202020204" pitchFamily="34" charset="0"/>
              </a:rPr>
              <a:t>Everything is done with transparency and in partnership with the individual</a:t>
            </a:r>
            <a:r>
              <a:rPr lang="en-GB" sz="1200" dirty="0">
                <a:latin typeface="Arial" panose="020B0604020202020204" pitchFamily="34" charset="0"/>
                <a:ea typeface="Calibri" panose="020F0502020204030204" pitchFamily="34" charset="0"/>
                <a:cs typeface="Arial" panose="020B0604020202020204" pitchFamily="34" charset="0"/>
              </a:rPr>
              <a:t>                                                                                                                                                                                          (Sanderson, 2024)</a:t>
            </a:r>
            <a:endParaRPr lang="en-GB" sz="1200" dirty="0">
              <a:latin typeface="Arial" panose="020B0604020202020204" pitchFamily="34" charset="0"/>
              <a:cs typeface="Arial" panose="020B0604020202020204" pitchFamily="34" charset="0"/>
            </a:endParaRPr>
          </a:p>
          <a:p>
            <a:endParaRPr lang="en-GB" sz="1200" dirty="0">
              <a:latin typeface="+mj-lt"/>
            </a:endParaRPr>
          </a:p>
        </p:txBody>
      </p:sp>
    </p:spTree>
    <p:extLst>
      <p:ext uri="{BB962C8B-B14F-4D97-AF65-F5344CB8AC3E}">
        <p14:creationId xmlns:p14="http://schemas.microsoft.com/office/powerpoint/2010/main" val="615085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What are Person Centred Approaches?</a:t>
            </a:r>
          </a:p>
        </p:txBody>
      </p:sp>
      <p:sp>
        <p:nvSpPr>
          <p:cNvPr id="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A range of approaches which share common values and principles </a:t>
            </a:r>
            <a:r>
              <a:rPr lang="en-GB" sz="2400" dirty="0">
                <a:latin typeface="Arial" panose="020B0604020202020204" pitchFamily="34" charset="0"/>
                <a:cs typeface="Arial" panose="020B0604020202020204" pitchFamily="34" charset="0"/>
              </a:rPr>
              <a:t>to answer two fundamental questions: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Who are you, and who are we in your life?</a:t>
            </a:r>
          </a:p>
          <a:p>
            <a:r>
              <a:rPr lang="en-GB" dirty="0">
                <a:latin typeface="Arial" panose="020B0604020202020204" pitchFamily="34" charset="0"/>
                <a:cs typeface="Arial" panose="020B0604020202020204" pitchFamily="34" charset="0"/>
              </a:rPr>
              <a:t>What can we do together to achieve a better life for you now, and in the future?</a:t>
            </a:r>
          </a:p>
        </p:txBody>
      </p:sp>
    </p:spTree>
    <p:extLst>
      <p:ext uri="{BB962C8B-B14F-4D97-AF65-F5344CB8AC3E}">
        <p14:creationId xmlns:p14="http://schemas.microsoft.com/office/powerpoint/2010/main" val="246226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Person Centred Care</a:t>
            </a:r>
          </a:p>
        </p:txBody>
      </p:sp>
      <p:sp>
        <p:nvSpPr>
          <p:cNvPr id="3" name="Content Placeholder 2"/>
          <p:cNvSpPr>
            <a:spLocks noGrp="1"/>
          </p:cNvSpPr>
          <p:nvPr>
            <p:ph idx="1"/>
          </p:nvPr>
        </p:nvSpPr>
        <p:spPr>
          <a:xfrm>
            <a:off x="1203961" y="2806314"/>
            <a:ext cx="9601196" cy="3318936"/>
          </a:xfrm>
        </p:spPr>
        <p:txBody>
          <a:bodyPr/>
          <a:lstStyle/>
          <a:p>
            <a:r>
              <a:rPr lang="en-GB" dirty="0">
                <a:latin typeface="Arial" panose="020B0604020202020204" pitchFamily="34" charset="0"/>
                <a:cs typeface="Arial" panose="020B0604020202020204" pitchFamily="34" charset="0"/>
              </a:rPr>
              <a:t>Person Centred Care </a:t>
            </a:r>
          </a:p>
          <a:p>
            <a:r>
              <a:rPr lang="en-GB" dirty="0">
                <a:latin typeface="Arial" panose="020B0604020202020204" pitchFamily="34" charset="0"/>
                <a:cs typeface="Arial" panose="020B0604020202020204" pitchFamily="34" charset="0"/>
              </a:rPr>
              <a:t>An obvious thing that comes naturally?</a:t>
            </a:r>
          </a:p>
          <a:p>
            <a:pPr marL="0" indent="0" algn="ctr">
              <a:buNone/>
            </a:pPr>
            <a:r>
              <a:rPr lang="en-GB" dirty="0">
                <a:latin typeface="Arial" panose="020B0604020202020204" pitchFamily="34" charset="0"/>
                <a:cs typeface="Arial" panose="020B0604020202020204" pitchFamily="34" charset="0"/>
              </a:rPr>
              <a:t>To be Person Centred is ‘synonymous with understanding and helping’</a:t>
            </a:r>
          </a:p>
          <a:p>
            <a:pPr marL="0" indent="0" algn="ctr">
              <a:buNone/>
            </a:pPr>
            <a:endParaRPr lang="en-GB" dirty="0"/>
          </a:p>
        </p:txBody>
      </p:sp>
    </p:spTree>
    <p:extLst>
      <p:ext uri="{BB962C8B-B14F-4D97-AF65-F5344CB8AC3E}">
        <p14:creationId xmlns:p14="http://schemas.microsoft.com/office/powerpoint/2010/main" val="285182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PCP is NOT…</a:t>
            </a:r>
          </a:p>
        </p:txBody>
      </p:sp>
      <p:sp>
        <p:nvSpPr>
          <p:cNvPr id="3" name="Content Placeholder 2"/>
          <p:cNvSpPr>
            <a:spLocks noGrp="1"/>
          </p:cNvSpPr>
          <p:nvPr>
            <p:ph idx="1"/>
          </p:nvPr>
        </p:nvSpPr>
        <p:spPr>
          <a:xfrm>
            <a:off x="1295402" y="2812305"/>
            <a:ext cx="9601196" cy="3318936"/>
          </a:xfrm>
        </p:spPr>
        <p:txBody>
          <a:bodyPr/>
          <a:lstStyle/>
          <a:p>
            <a:r>
              <a:rPr lang="en-GB" dirty="0">
                <a:latin typeface="Arial" panose="020B0604020202020204" pitchFamily="34" charset="0"/>
                <a:cs typeface="Arial" panose="020B0604020202020204" pitchFamily="34" charset="0"/>
              </a:rPr>
              <a:t>Simply a collection of new techniques for planning to replace other methods such as Individual Programme Planning</a:t>
            </a:r>
            <a:r>
              <a:rPr lang="en-GB" i="1"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It is based on a completely different way of seeing and working with people with disabilities or those who are potentially excluded</a:t>
            </a:r>
          </a:p>
          <a:p>
            <a:pPr lvl="1"/>
            <a:r>
              <a:rPr lang="en-GB" b="1" dirty="0">
                <a:solidFill>
                  <a:schemeClr val="tx1"/>
                </a:solidFill>
                <a:latin typeface="Arial" panose="020B0604020202020204" pitchFamily="34" charset="0"/>
                <a:cs typeface="Arial" panose="020B0604020202020204" pitchFamily="34" charset="0"/>
              </a:rPr>
              <a:t>It is fundamentally about sharing power and community inclusion</a:t>
            </a:r>
          </a:p>
          <a:p>
            <a:endParaRPr lang="en-GB" dirty="0"/>
          </a:p>
        </p:txBody>
      </p:sp>
    </p:spTree>
    <p:extLst>
      <p:ext uri="{BB962C8B-B14F-4D97-AF65-F5344CB8AC3E}">
        <p14:creationId xmlns:p14="http://schemas.microsoft.com/office/powerpoint/2010/main" val="36223307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Who Would Benefit from a Person Centred Approach?</a:t>
            </a:r>
          </a:p>
        </p:txBody>
      </p:sp>
      <p:sp>
        <p:nvSpPr>
          <p:cNvPr id="3" name="Content Placeholder 2"/>
          <p:cNvSpPr>
            <a:spLocks noGrp="1"/>
          </p:cNvSpPr>
          <p:nvPr>
            <p:ph idx="1"/>
          </p:nvPr>
        </p:nvSpPr>
        <p:spPr>
          <a:xfrm>
            <a:off x="1295402" y="2028426"/>
            <a:ext cx="9601196" cy="3318936"/>
          </a:xfrm>
        </p:spPr>
        <p:txBody>
          <a:bodyPr>
            <a:normAutofit fontScale="55000" lnSpcReduction="20000"/>
          </a:bodyPr>
          <a:lstStyle/>
          <a:p>
            <a:pPr marL="0" indent="0">
              <a:buNone/>
            </a:pPr>
            <a:endParaRPr lang="en-GB" sz="5400" i="1" dirty="0"/>
          </a:p>
          <a:p>
            <a:pPr marL="0" indent="0">
              <a:buNone/>
            </a:pPr>
            <a:r>
              <a:rPr lang="en-GB" sz="6900" i="1" dirty="0">
                <a:latin typeface="Arial" panose="020B0604020202020204" pitchFamily="34" charset="0"/>
                <a:cs typeface="Arial" panose="020B0604020202020204" pitchFamily="34" charset="0"/>
              </a:rPr>
              <a:t>                   Discuss…</a:t>
            </a:r>
          </a:p>
          <a:p>
            <a:pPr marL="0" indent="0">
              <a:buNone/>
            </a:pPr>
            <a:endParaRPr lang="en-GB" sz="5400" i="1" dirty="0">
              <a:latin typeface="Arial" panose="020B0604020202020204" pitchFamily="34" charset="0"/>
              <a:cs typeface="Arial" panose="020B0604020202020204" pitchFamily="34" charset="0"/>
            </a:endParaRPr>
          </a:p>
          <a:p>
            <a:pPr marL="0" indent="0">
              <a:buNone/>
            </a:pPr>
            <a:endParaRPr lang="en-GB" sz="5400" i="1" dirty="0">
              <a:latin typeface="Arial" panose="020B0604020202020204" pitchFamily="34" charset="0"/>
              <a:cs typeface="Arial" panose="020B0604020202020204" pitchFamily="34" charset="0"/>
            </a:endParaRPr>
          </a:p>
          <a:p>
            <a:pPr marL="0" indent="0">
              <a:buNone/>
            </a:pPr>
            <a:r>
              <a:rPr lang="en-GB" sz="2200" i="1" dirty="0">
                <a:latin typeface="Arial" panose="020B0604020202020204" pitchFamily="34" charset="0"/>
                <a:cs typeface="Arial" panose="020B0604020202020204" pitchFamily="34" charset="0"/>
              </a:rPr>
              <a:t>PCC and Dementia </a:t>
            </a:r>
            <a:r>
              <a:rPr lang="en-GB" sz="2200" u="sng" dirty="0">
                <a:latin typeface="Arial" panose="020B0604020202020204" pitchFamily="34" charset="0"/>
                <a:cs typeface="Arial" panose="020B0604020202020204" pitchFamily="34" charset="0"/>
                <a:hlinkClick r:id="rId2"/>
              </a:rPr>
              <a:t>https://www.youtube.com/watch?v=o0jpWKjYwHg</a:t>
            </a:r>
            <a:endParaRPr lang="en-GB" sz="2200" u="sng" dirty="0">
              <a:latin typeface="Arial" panose="020B0604020202020204" pitchFamily="34" charset="0"/>
              <a:cs typeface="Arial" panose="020B0604020202020204" pitchFamily="34" charset="0"/>
            </a:endParaRPr>
          </a:p>
          <a:p>
            <a:pPr marL="0" indent="0">
              <a:buNone/>
            </a:pPr>
            <a:r>
              <a:rPr lang="en-GB" sz="2200" i="1" dirty="0">
                <a:latin typeface="Arial" panose="020B0604020202020204" pitchFamily="34" charset="0"/>
                <a:cs typeface="Arial" panose="020B0604020202020204" pitchFamily="34" charset="0"/>
              </a:rPr>
              <a:t>What is a PCP meeting? </a:t>
            </a:r>
            <a:r>
              <a:rPr lang="en-GB" sz="2200" u="sng" dirty="0">
                <a:latin typeface="Arial" panose="020B0604020202020204" pitchFamily="34" charset="0"/>
                <a:cs typeface="Arial" panose="020B0604020202020204" pitchFamily="34" charset="0"/>
                <a:hlinkClick r:id="rId3"/>
              </a:rPr>
              <a:t>https://www.youtube.com/watch?v=jsnQEAyP8Rk</a:t>
            </a:r>
            <a:endParaRPr lang="en-GB" sz="2200" u="sng" dirty="0">
              <a:latin typeface="Arial" panose="020B0604020202020204" pitchFamily="34" charset="0"/>
              <a:cs typeface="Arial" panose="020B0604020202020204" pitchFamily="34" charset="0"/>
            </a:endParaRPr>
          </a:p>
          <a:p>
            <a:pPr marL="0" indent="0">
              <a:buNone/>
            </a:pPr>
            <a:r>
              <a:rPr lang="en-GB" sz="2200" i="1" dirty="0">
                <a:latin typeface="Arial" panose="020B0604020202020204" pitchFamily="34" charset="0"/>
                <a:cs typeface="Arial" panose="020B0604020202020204" pitchFamily="34" charset="0"/>
              </a:rPr>
              <a:t>Person centred planning - Future Choices – Reviews- Leonard Cheshire Disability </a:t>
            </a:r>
            <a:r>
              <a:rPr lang="en-GB" sz="2200" u="sng" dirty="0">
                <a:latin typeface="Arial" panose="020B0604020202020204" pitchFamily="34" charset="0"/>
                <a:cs typeface="Arial" panose="020B0604020202020204" pitchFamily="34" charset="0"/>
                <a:hlinkClick r:id="rId4"/>
              </a:rPr>
              <a:t>https://www.youtube.com/watch?v=4tLfjPbFJcY</a:t>
            </a:r>
            <a:endParaRPr lang="en-GB" sz="2200" dirty="0">
              <a:latin typeface="Arial" panose="020B0604020202020204" pitchFamily="34" charset="0"/>
              <a:cs typeface="Arial" panose="020B0604020202020204" pitchFamily="34" charset="0"/>
            </a:endParaRPr>
          </a:p>
          <a:p>
            <a:pPr marL="0" indent="0">
              <a:buNone/>
            </a:pPr>
            <a:endParaRPr lang="en-GB" sz="1500" i="1" dirty="0"/>
          </a:p>
          <a:p>
            <a:pPr marL="0" indent="0">
              <a:buNone/>
            </a:pPr>
            <a:endParaRPr lang="en-GB" sz="1400" i="1" dirty="0"/>
          </a:p>
          <a:p>
            <a:pPr marL="0" indent="0">
              <a:buNone/>
            </a:pPr>
            <a:endParaRPr lang="en-GB" sz="1400" i="1" dirty="0"/>
          </a:p>
        </p:txBody>
      </p:sp>
    </p:spTree>
    <p:extLst>
      <p:ext uri="{BB962C8B-B14F-4D97-AF65-F5344CB8AC3E}">
        <p14:creationId xmlns:p14="http://schemas.microsoft.com/office/powerpoint/2010/main" val="760272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802" y="1015999"/>
            <a:ext cx="9601196" cy="1303867"/>
          </a:xfrm>
        </p:spPr>
        <p:txBody>
          <a:bodyPr/>
          <a:lstStyle/>
          <a:p>
            <a:r>
              <a:rPr lang="en-GB" b="1" dirty="0">
                <a:latin typeface="Arial" panose="020B0604020202020204" pitchFamily="34" charset="0"/>
                <a:cs typeface="Arial" panose="020B0604020202020204" pitchFamily="34" charset="0"/>
              </a:rPr>
              <a:t>Person Centred Principles</a:t>
            </a:r>
          </a:p>
        </p:txBody>
      </p:sp>
      <p:sp>
        <p:nvSpPr>
          <p:cNvPr id="3" name="Content Placeholder 2"/>
          <p:cNvSpPr>
            <a:spLocks noGrp="1"/>
          </p:cNvSpPr>
          <p:nvPr>
            <p:ph idx="1"/>
          </p:nvPr>
        </p:nvSpPr>
        <p:spPr/>
        <p:txBody>
          <a:bodyPr>
            <a:normAutofit lnSpcReduction="10000"/>
          </a:bodyPr>
          <a:lstStyle/>
          <a:p>
            <a:r>
              <a:rPr lang="en-GB" b="1" dirty="0">
                <a:latin typeface="Arial" panose="020B0604020202020204" pitchFamily="34" charset="0"/>
                <a:cs typeface="Arial" panose="020B0604020202020204" pitchFamily="34" charset="0"/>
              </a:rPr>
              <a:t>Principle 1 </a:t>
            </a:r>
            <a:r>
              <a:rPr lang="en-GB" dirty="0">
                <a:latin typeface="Arial" panose="020B0604020202020204" pitchFamily="34" charset="0"/>
                <a:cs typeface="Arial" panose="020B0604020202020204" pitchFamily="34" charset="0"/>
              </a:rPr>
              <a:t>Being person-centred means affording people dignity, respect and compassion, whether service user or provider.</a:t>
            </a:r>
          </a:p>
          <a:p>
            <a:r>
              <a:rPr lang="en-GB" b="1" dirty="0">
                <a:latin typeface="Arial" panose="020B0604020202020204" pitchFamily="34" charset="0"/>
                <a:cs typeface="Arial" panose="020B0604020202020204" pitchFamily="34" charset="0"/>
              </a:rPr>
              <a:t>Principle 2 </a:t>
            </a:r>
            <a:r>
              <a:rPr lang="en-GB" dirty="0">
                <a:latin typeface="Arial" panose="020B0604020202020204" pitchFamily="34" charset="0"/>
                <a:cs typeface="Arial" panose="020B0604020202020204" pitchFamily="34" charset="0"/>
              </a:rPr>
              <a:t>Being person-centred means the person is a partner in their own health care, and the health and wellbeing of the person is the focus of care, not their illness or conditions.</a:t>
            </a:r>
          </a:p>
          <a:p>
            <a:r>
              <a:rPr lang="en-GB" b="1" dirty="0">
                <a:latin typeface="Arial" panose="020B0604020202020204" pitchFamily="34" charset="0"/>
                <a:cs typeface="Arial" panose="020B0604020202020204" pitchFamily="34" charset="0"/>
              </a:rPr>
              <a:t>Principle 3 </a:t>
            </a:r>
            <a:r>
              <a:rPr lang="en-GB" dirty="0">
                <a:latin typeface="Arial" panose="020B0604020202020204" pitchFamily="34" charset="0"/>
                <a:cs typeface="Arial" panose="020B0604020202020204" pitchFamily="34" charset="0"/>
              </a:rPr>
              <a:t>Being person-centred means offering co-ordinated care, support or treatment across multiple episodes of treatment, care and therapy over time and across services.</a:t>
            </a:r>
          </a:p>
          <a:p>
            <a:endParaRPr lang="en-GB" dirty="0"/>
          </a:p>
        </p:txBody>
      </p:sp>
      <p:sp>
        <p:nvSpPr>
          <p:cNvPr id="4" name="TextBox 3"/>
          <p:cNvSpPr txBox="1"/>
          <p:nvPr/>
        </p:nvSpPr>
        <p:spPr>
          <a:xfrm>
            <a:off x="10401530" y="5598869"/>
            <a:ext cx="2202873" cy="276999"/>
          </a:xfrm>
          <a:prstGeom prst="rect">
            <a:avLst/>
          </a:prstGeom>
          <a:noFill/>
        </p:spPr>
        <p:txBody>
          <a:bodyPr wrap="square" rtlCol="0">
            <a:spAutoFit/>
          </a:bodyPr>
          <a:lstStyle/>
          <a:p>
            <a:r>
              <a:rPr lang="en-GB" sz="1200" dirty="0"/>
              <a:t>(HSE, 2016)</a:t>
            </a:r>
          </a:p>
        </p:txBody>
      </p:sp>
    </p:spTree>
    <p:extLst>
      <p:ext uri="{BB962C8B-B14F-4D97-AF65-F5344CB8AC3E}">
        <p14:creationId xmlns:p14="http://schemas.microsoft.com/office/powerpoint/2010/main" val="3985321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 Centred Principles</a:t>
            </a:r>
          </a:p>
        </p:txBody>
      </p:sp>
      <p:sp>
        <p:nvSpPr>
          <p:cNvPr id="3" name="Content Placeholder 2"/>
          <p:cNvSpPr>
            <a:spLocks noGrp="1"/>
          </p:cNvSpPr>
          <p:nvPr>
            <p:ph idx="1"/>
          </p:nvPr>
        </p:nvSpPr>
        <p:spPr/>
        <p:txBody>
          <a:bodyPr>
            <a:normAutofit fontScale="85000" lnSpcReduction="20000"/>
          </a:bodyPr>
          <a:lstStyle/>
          <a:p>
            <a:r>
              <a:rPr lang="en-GB" b="1" dirty="0">
                <a:latin typeface="Arial" panose="020B0604020202020204" pitchFamily="34" charset="0"/>
                <a:cs typeface="Arial" panose="020B0604020202020204" pitchFamily="34" charset="0"/>
              </a:rPr>
              <a:t>Principle 4 </a:t>
            </a:r>
            <a:r>
              <a:rPr lang="en-GB" dirty="0">
                <a:latin typeface="Arial" panose="020B0604020202020204" pitchFamily="34" charset="0"/>
                <a:cs typeface="Arial" panose="020B0604020202020204" pitchFamily="34" charset="0"/>
              </a:rPr>
              <a:t>Being person-centred means offering personalised health and social care, support or treatment, for example by incorporation the person’s family knowledge, values, beliefs and cultural backgrounds into the planning and delivery of care</a:t>
            </a:r>
          </a:p>
          <a:p>
            <a:r>
              <a:rPr lang="en-GB" b="1" dirty="0">
                <a:latin typeface="Arial" panose="020B0604020202020204" pitchFamily="34" charset="0"/>
                <a:cs typeface="Arial" panose="020B0604020202020204" pitchFamily="34" charset="0"/>
              </a:rPr>
              <a:t>Principle 5 </a:t>
            </a:r>
            <a:r>
              <a:rPr lang="en-GB" dirty="0">
                <a:latin typeface="Arial" panose="020B0604020202020204" pitchFamily="34" charset="0"/>
                <a:cs typeface="Arial" panose="020B0604020202020204" pitchFamily="34" charset="0"/>
              </a:rPr>
              <a:t>Being person-centred means being enabling where systems and services are oriented towards supporting persons to recognise and build upon their own strengths, preferences and goals, to achieve their full potential.</a:t>
            </a:r>
          </a:p>
          <a:p>
            <a:r>
              <a:rPr lang="en-GB" b="1" dirty="0">
                <a:latin typeface="Arial" panose="020B0604020202020204" pitchFamily="34" charset="0"/>
                <a:cs typeface="Arial" panose="020B0604020202020204" pitchFamily="34" charset="0"/>
              </a:rPr>
              <a:t>Principle 6 </a:t>
            </a:r>
            <a:r>
              <a:rPr lang="en-GB" dirty="0">
                <a:latin typeface="Arial" panose="020B0604020202020204" pitchFamily="34" charset="0"/>
                <a:cs typeface="Arial" panose="020B0604020202020204" pitchFamily="34" charset="0"/>
              </a:rPr>
              <a:t>A person-centred health and social care system supports the person to make informed decisions about, and successfully manage, their own health and social care at the level they choose, including choices about when to let others act on their behalf.</a:t>
            </a:r>
          </a:p>
          <a:p>
            <a:endParaRPr lang="en-GB" dirty="0"/>
          </a:p>
        </p:txBody>
      </p:sp>
      <p:sp>
        <p:nvSpPr>
          <p:cNvPr id="4" name="Rectangle 3"/>
          <p:cNvSpPr/>
          <p:nvPr/>
        </p:nvSpPr>
        <p:spPr>
          <a:xfrm>
            <a:off x="10272304" y="5598869"/>
            <a:ext cx="926857" cy="276999"/>
          </a:xfrm>
          <a:prstGeom prst="rect">
            <a:avLst/>
          </a:prstGeom>
        </p:spPr>
        <p:txBody>
          <a:bodyPr wrap="none">
            <a:spAutoFit/>
          </a:bodyPr>
          <a:lstStyle/>
          <a:p>
            <a:pPr lvl="0"/>
            <a:r>
              <a:rPr lang="en-GB" sz="1200" dirty="0">
                <a:solidFill>
                  <a:prstClr val="black"/>
                </a:solidFill>
              </a:rPr>
              <a:t>(HSE, 2016)</a:t>
            </a:r>
          </a:p>
        </p:txBody>
      </p:sp>
    </p:spTree>
    <p:extLst>
      <p:ext uri="{BB962C8B-B14F-4D97-AF65-F5344CB8AC3E}">
        <p14:creationId xmlns:p14="http://schemas.microsoft.com/office/powerpoint/2010/main" val="50933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 Centred Principles</a:t>
            </a:r>
          </a:p>
        </p:txBody>
      </p:sp>
      <p:sp>
        <p:nvSpPr>
          <p:cNvPr id="3" name="Content Placeholder 2"/>
          <p:cNvSpPr>
            <a:spLocks noGrp="1"/>
          </p:cNvSpPr>
          <p:nvPr>
            <p:ph idx="1"/>
          </p:nvPr>
        </p:nvSpPr>
        <p:spPr/>
        <p:txBody>
          <a:bodyPr>
            <a:normAutofit fontScale="85000" lnSpcReduction="10000"/>
          </a:bodyPr>
          <a:lstStyle/>
          <a:p>
            <a:r>
              <a:rPr lang="en-GB" b="1" dirty="0">
                <a:latin typeface="Arial" panose="020B0604020202020204" pitchFamily="34" charset="0"/>
                <a:cs typeface="Arial" panose="020B0604020202020204" pitchFamily="34" charset="0"/>
              </a:rPr>
              <a:t>Principle 7 </a:t>
            </a:r>
            <a:r>
              <a:rPr lang="en-GB" dirty="0">
                <a:latin typeface="Arial" panose="020B0604020202020204" pitchFamily="34" charset="0"/>
                <a:cs typeface="Arial" panose="020B0604020202020204" pitchFamily="34" charset="0"/>
              </a:rPr>
              <a:t>Being person-centred means collaboration between the person, their family and staff to influence policy and service design and development, and be partners in evaluation.</a:t>
            </a:r>
          </a:p>
          <a:p>
            <a:r>
              <a:rPr lang="en-GB" b="1" dirty="0">
                <a:latin typeface="Arial" panose="020B0604020202020204" pitchFamily="34" charset="0"/>
                <a:cs typeface="Arial" panose="020B0604020202020204" pitchFamily="34" charset="0"/>
              </a:rPr>
              <a:t>Principle 8 </a:t>
            </a:r>
            <a:r>
              <a:rPr lang="en-GB" dirty="0">
                <a:latin typeface="Arial" panose="020B0604020202020204" pitchFamily="34" charset="0"/>
                <a:cs typeface="Arial" panose="020B0604020202020204" pitchFamily="34" charset="0"/>
              </a:rPr>
              <a:t>Achieving a person-centred culture requires a change in behaviour and </a:t>
            </a:r>
            <a:r>
              <a:rPr lang="en-GB" dirty="0" err="1">
                <a:latin typeface="Arial" panose="020B0604020202020204" pitchFamily="34" charset="0"/>
                <a:cs typeface="Arial" panose="020B0604020202020204" pitchFamily="34" charset="0"/>
              </a:rPr>
              <a:t>mindset</a:t>
            </a:r>
            <a:r>
              <a:rPr lang="en-GB" dirty="0">
                <a:latin typeface="Arial" panose="020B0604020202020204" pitchFamily="34" charset="0"/>
                <a:cs typeface="Arial" panose="020B0604020202020204" pitchFamily="34" charset="0"/>
              </a:rPr>
              <a:t> supported by a system that puts the person at its heart.</a:t>
            </a:r>
          </a:p>
          <a:p>
            <a:r>
              <a:rPr lang="en-GB" b="1" dirty="0">
                <a:latin typeface="Arial" panose="020B0604020202020204" pitchFamily="34" charset="0"/>
                <a:cs typeface="Arial" panose="020B0604020202020204" pitchFamily="34" charset="0"/>
              </a:rPr>
              <a:t>Principle 9 </a:t>
            </a:r>
            <a:r>
              <a:rPr lang="en-GB" dirty="0">
                <a:latin typeface="Arial" panose="020B0604020202020204" pitchFamily="34" charset="0"/>
                <a:cs typeface="Arial" panose="020B0604020202020204" pitchFamily="34" charset="0"/>
              </a:rPr>
              <a:t>Being person-centred means a whole system approach to health and social care that values people, innovation, learning and teamwork throughout the organisation and demonstrates appreciation and respect for the unique contribution that people make regardless of position or status</a:t>
            </a:r>
          </a:p>
          <a:p>
            <a:endParaRPr lang="en-GB" dirty="0"/>
          </a:p>
        </p:txBody>
      </p:sp>
      <p:sp>
        <p:nvSpPr>
          <p:cNvPr id="4" name="Rectangle 3"/>
          <p:cNvSpPr/>
          <p:nvPr/>
        </p:nvSpPr>
        <p:spPr>
          <a:xfrm>
            <a:off x="10433168" y="5598869"/>
            <a:ext cx="926857" cy="276999"/>
          </a:xfrm>
          <a:prstGeom prst="rect">
            <a:avLst/>
          </a:prstGeom>
        </p:spPr>
        <p:txBody>
          <a:bodyPr wrap="none">
            <a:spAutoFit/>
          </a:bodyPr>
          <a:lstStyle/>
          <a:p>
            <a:pPr lvl="0"/>
            <a:r>
              <a:rPr lang="en-GB" sz="1200" dirty="0">
                <a:solidFill>
                  <a:prstClr val="black"/>
                </a:solidFill>
              </a:rPr>
              <a:t>(HSE, 2016)</a:t>
            </a:r>
          </a:p>
        </p:txBody>
      </p:sp>
    </p:spTree>
    <p:extLst>
      <p:ext uri="{BB962C8B-B14F-4D97-AF65-F5344CB8AC3E}">
        <p14:creationId xmlns:p14="http://schemas.microsoft.com/office/powerpoint/2010/main" val="3003690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rotWithShape="1">
          <a:blip r:embed="rId2"/>
          <a:srcRect l="73361" t="30554" r="13681" b="31875"/>
          <a:stretch/>
        </p:blipFill>
        <p:spPr bwMode="auto">
          <a:xfrm>
            <a:off x="3042458" y="739833"/>
            <a:ext cx="6517178" cy="5561214"/>
          </a:xfrm>
          <a:prstGeom prst="rect">
            <a:avLst/>
          </a:prstGeom>
          <a:ln>
            <a:noFill/>
          </a:ln>
          <a:extLst>
            <a:ext uri="{53640926-AAD7-44D8-BBD7-CCE9431645EC}">
              <a14:shadowObscured xmlns:a14="http://schemas.microsoft.com/office/drawing/2010/main"/>
            </a:ext>
          </a:extLst>
        </p:spPr>
      </p:pic>
      <p:sp>
        <p:nvSpPr>
          <p:cNvPr id="4" name="Rectangle 3"/>
          <p:cNvSpPr/>
          <p:nvPr/>
        </p:nvSpPr>
        <p:spPr>
          <a:xfrm>
            <a:off x="9461216" y="5240774"/>
            <a:ext cx="2222785" cy="276999"/>
          </a:xfrm>
          <a:prstGeom prst="rect">
            <a:avLst/>
          </a:prstGeom>
        </p:spPr>
        <p:txBody>
          <a:bodyPr wrap="square">
            <a:spAutoFit/>
          </a:bodyPr>
          <a:lstStyle/>
          <a:p>
            <a:r>
              <a:rPr lang="en-GB" sz="1200" dirty="0"/>
              <a:t>(McCormack and </a:t>
            </a:r>
            <a:r>
              <a:rPr lang="en-GB" sz="1200" dirty="0" err="1"/>
              <a:t>McCance</a:t>
            </a:r>
            <a:r>
              <a:rPr lang="en-GB" sz="1200" dirty="0"/>
              <a:t>, 2017)</a:t>
            </a:r>
          </a:p>
        </p:txBody>
      </p:sp>
    </p:spTree>
    <p:extLst>
      <p:ext uri="{BB962C8B-B14F-4D97-AF65-F5344CB8AC3E}">
        <p14:creationId xmlns:p14="http://schemas.microsoft.com/office/powerpoint/2010/main" val="33003265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 Centred Planning</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Used by</a:t>
            </a:r>
          </a:p>
          <a:p>
            <a:pPr lvl="1"/>
            <a:r>
              <a:rPr lang="en-GB" dirty="0">
                <a:latin typeface="Arial" panose="020B0604020202020204" pitchFamily="34" charset="0"/>
                <a:cs typeface="Arial" panose="020B0604020202020204" pitchFamily="34" charset="0"/>
              </a:rPr>
              <a:t>Advocates</a:t>
            </a:r>
          </a:p>
          <a:p>
            <a:pPr lvl="1"/>
            <a:r>
              <a:rPr lang="en-GB" dirty="0">
                <a:latin typeface="Arial" panose="020B0604020202020204" pitchFamily="34" charset="0"/>
                <a:cs typeface="Arial" panose="020B0604020202020204" pitchFamily="34" charset="0"/>
              </a:rPr>
              <a:t>Self-advocates</a:t>
            </a:r>
          </a:p>
          <a:p>
            <a:pPr lvl="1"/>
            <a:r>
              <a:rPr lang="en-GB" dirty="0">
                <a:latin typeface="Arial" panose="020B0604020202020204" pitchFamily="34" charset="0"/>
                <a:cs typeface="Arial" panose="020B0604020202020204" pitchFamily="34" charset="0"/>
              </a:rPr>
              <a:t>Families</a:t>
            </a:r>
          </a:p>
          <a:p>
            <a:pPr lvl="1"/>
            <a:r>
              <a:rPr lang="en-GB" dirty="0">
                <a:latin typeface="Arial" panose="020B0604020202020204" pitchFamily="34" charset="0"/>
                <a:cs typeface="Arial" panose="020B0604020202020204" pitchFamily="34" charset="0"/>
              </a:rPr>
              <a:t>Friends </a:t>
            </a:r>
          </a:p>
          <a:p>
            <a:pPr lvl="1"/>
            <a:r>
              <a:rPr lang="en-GB" dirty="0">
                <a:latin typeface="Arial" panose="020B0604020202020204" pitchFamily="34" charset="0"/>
                <a:cs typeface="Arial" panose="020B0604020202020204" pitchFamily="34" charset="0"/>
              </a:rPr>
              <a:t>Paid support staff</a:t>
            </a:r>
          </a:p>
          <a:p>
            <a:pPr lvl="1"/>
            <a:r>
              <a:rPr lang="en-GB" dirty="0">
                <a:latin typeface="Arial" panose="020B0604020202020204" pitchFamily="34" charset="0"/>
                <a:cs typeface="Arial" panose="020B0604020202020204" pitchFamily="34" charset="0"/>
              </a:rPr>
              <a:t>SHOULD BE USED BY EVERYONE!!</a:t>
            </a:r>
          </a:p>
        </p:txBody>
      </p:sp>
    </p:spTree>
    <p:extLst>
      <p:ext uri="{BB962C8B-B14F-4D97-AF65-F5344CB8AC3E}">
        <p14:creationId xmlns:p14="http://schemas.microsoft.com/office/powerpoint/2010/main" val="3505068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Tools Used in PCP</a:t>
            </a:r>
          </a:p>
        </p:txBody>
      </p:sp>
      <p:sp>
        <p:nvSpPr>
          <p:cNvPr id="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MAPS     (Map Action Planning System)</a:t>
            </a:r>
            <a:r>
              <a:rPr lang="en-GB" dirty="0">
                <a:latin typeface="Arial" panose="020B0604020202020204" pitchFamily="34" charset="0"/>
                <a:cs typeface="Arial" panose="020B0604020202020204" pitchFamily="34" charset="0"/>
                <a:hlinkClick r:id="rId2"/>
              </a:rPr>
              <a:t> </a:t>
            </a:r>
            <a:r>
              <a:rPr lang="en-GB" sz="1400" dirty="0">
                <a:latin typeface="Arial" panose="020B0604020202020204" pitchFamily="34" charset="0"/>
                <a:cs typeface="Arial" panose="020B0604020202020204" pitchFamily="34" charset="0"/>
                <a:hlinkClick r:id="rId2"/>
              </a:rPr>
              <a:t>http://helensandersonassociates.co.uk/person-centred-practice/maps/</a:t>
            </a:r>
            <a:endParaRPr lang="en-GB" sz="14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PATHS   (Planning Alternative Tomorrows with Hope)</a:t>
            </a:r>
            <a:r>
              <a:rPr lang="en-GB" dirty="0">
                <a:latin typeface="Arial" panose="020B0604020202020204" pitchFamily="34" charset="0"/>
                <a:cs typeface="Arial" panose="020B0604020202020204" pitchFamily="34" charset="0"/>
                <a:hlinkClick r:id="rId3"/>
              </a:rPr>
              <a:t> </a:t>
            </a:r>
            <a:r>
              <a:rPr lang="en-GB" sz="1400" dirty="0">
                <a:latin typeface="Arial" panose="020B0604020202020204" pitchFamily="34" charset="0"/>
                <a:cs typeface="Arial" panose="020B0604020202020204" pitchFamily="34" charset="0"/>
                <a:hlinkClick r:id="rId3"/>
              </a:rPr>
              <a:t>http://helensandersonassociates.co.uk/person-centred-practice/paths/</a:t>
            </a:r>
            <a:endParaRPr lang="en-GB" sz="14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Relationship Circle  </a:t>
            </a:r>
            <a:r>
              <a:rPr lang="en-GB" sz="1400" dirty="0">
                <a:latin typeface="Arial" panose="020B0604020202020204" pitchFamily="34" charset="0"/>
                <a:cs typeface="Arial" panose="020B0604020202020204" pitchFamily="34" charset="0"/>
                <a:hlinkClick r:id="rId4"/>
              </a:rPr>
              <a:t>http://helensandersonassociates.co.uk/person-centred-practice/person-centred-thinking-tools/relationship-circle/</a:t>
            </a: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398434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Tools Used in PCP</a:t>
            </a:r>
          </a:p>
        </p:txBody>
      </p:sp>
      <p:sp>
        <p:nvSpPr>
          <p:cNvPr id="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PCP Multi media tools ##</a:t>
            </a:r>
            <a:r>
              <a:rPr lang="en-GB" sz="1300" u="sng" dirty="0">
                <a:latin typeface="Arial" panose="020B0604020202020204" pitchFamily="34" charset="0"/>
                <a:cs typeface="Arial" panose="020B0604020202020204" pitchFamily="34" charset="0"/>
                <a:hlinkClick r:id="rId2"/>
              </a:rPr>
              <a:t>https://www.youtube.com/watch?v=9M0SBJ_MTtw</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is Me’ </a:t>
            </a:r>
            <a:r>
              <a:rPr lang="en-GB" sz="1400" dirty="0">
                <a:latin typeface="Arial" panose="020B0604020202020204" pitchFamily="34" charset="0"/>
                <a:cs typeface="Arial" panose="020B0604020202020204" pitchFamily="34" charset="0"/>
                <a:hlinkClick r:id="rId3"/>
              </a:rPr>
              <a:t>https://www.alzheimers.org.uk/get-support/publications-factsheets/this-is-me</a:t>
            </a:r>
            <a:endParaRPr lang="en-GB" sz="14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Advance Statements </a:t>
            </a:r>
            <a:r>
              <a:rPr lang="en-GB" sz="1400" dirty="0">
                <a:latin typeface="Arial" panose="020B0604020202020204" pitchFamily="34" charset="0"/>
                <a:cs typeface="Arial" panose="020B0604020202020204" pitchFamily="34" charset="0"/>
                <a:hlinkClick r:id="rId4"/>
              </a:rPr>
              <a:t>http://www.cwp.nhs.uk/about-us/our-campaigns/person-centred-framework/recovery-toolbox/advance-statement/</a:t>
            </a:r>
            <a:endParaRPr lang="en-GB" sz="14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MOST EFFECTIVE TOOL SHOULD BE SELECTED DEPENDING ON AGE, ABILITY, COMMUNICATION SKILLS AND NEED</a:t>
            </a:r>
          </a:p>
        </p:txBody>
      </p:sp>
    </p:spTree>
    <p:extLst>
      <p:ext uri="{BB962C8B-B14F-4D97-AF65-F5344CB8AC3E}">
        <p14:creationId xmlns:p14="http://schemas.microsoft.com/office/powerpoint/2010/main" val="1506528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Key Features of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Person Centred Planning</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The plan reflects what is important to the person, their capacities, and what support they require</a:t>
            </a:r>
          </a:p>
          <a:p>
            <a:pPr lvl="1"/>
            <a:r>
              <a:rPr lang="en-GB" dirty="0">
                <a:latin typeface="Arial" panose="020B0604020202020204" pitchFamily="34" charset="0"/>
                <a:cs typeface="Arial" panose="020B0604020202020204" pitchFamily="34" charset="0"/>
              </a:rPr>
              <a:t>Focus on capacities</a:t>
            </a:r>
          </a:p>
          <a:p>
            <a:pPr lvl="1"/>
            <a:r>
              <a:rPr lang="en-GB" dirty="0">
                <a:latin typeface="Arial" panose="020B0604020202020204" pitchFamily="34" charset="0"/>
                <a:cs typeface="Arial" panose="020B0604020202020204" pitchFamily="34" charset="0"/>
              </a:rPr>
              <a:t>Identifying supports</a:t>
            </a:r>
          </a:p>
          <a:p>
            <a:pPr lvl="1"/>
            <a:r>
              <a:rPr lang="en-GB" dirty="0">
                <a:latin typeface="Arial" panose="020B0604020202020204" pitchFamily="34" charset="0"/>
                <a:cs typeface="Arial" panose="020B0604020202020204" pitchFamily="34" charset="0"/>
              </a:rPr>
              <a:t>A shared understanding – rethinking the role of the professional</a:t>
            </a:r>
          </a:p>
          <a:p>
            <a:pPr lvl="1"/>
            <a:r>
              <a:rPr lang="en-GB" dirty="0">
                <a:latin typeface="Arial" panose="020B0604020202020204" pitchFamily="34" charset="0"/>
                <a:cs typeface="Arial" panose="020B0604020202020204" pitchFamily="34" charset="0"/>
              </a:rPr>
              <a:t>Discovering what is important to their person</a:t>
            </a:r>
          </a:p>
        </p:txBody>
      </p:sp>
    </p:spTree>
    <p:extLst>
      <p:ext uri="{BB962C8B-B14F-4D97-AF65-F5344CB8AC3E}">
        <p14:creationId xmlns:p14="http://schemas.microsoft.com/office/powerpoint/2010/main" val="2275613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Key Features of</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Person Centred Planning</a:t>
            </a:r>
          </a:p>
        </p:txBody>
      </p:sp>
      <p:sp>
        <p:nvSpPr>
          <p:cNvPr id="3" name="Content Placeholder 2"/>
          <p:cNvSpPr>
            <a:spLocks noGrp="1"/>
          </p:cNvSpPr>
          <p:nvPr>
            <p:ph idx="1"/>
          </p:nvPr>
        </p:nvSpPr>
        <p:spPr>
          <a:xfrm>
            <a:off x="609600" y="2476500"/>
            <a:ext cx="11112500" cy="3904828"/>
          </a:xfrm>
        </p:spPr>
        <p:txBody>
          <a:bodyPr>
            <a:normAutofit lnSpcReduction="10000"/>
          </a:bodyPr>
          <a:lstStyle/>
          <a:p>
            <a:r>
              <a:rPr lang="en-GB" dirty="0">
                <a:latin typeface="Arial" panose="020B0604020202020204" pitchFamily="34" charset="0"/>
                <a:cs typeface="Arial" panose="020B0604020202020204" pitchFamily="34" charset="0"/>
              </a:rPr>
              <a:t>PCP results in actions that are about life, not just services, and reflect what is possible, not just what is available</a:t>
            </a:r>
          </a:p>
          <a:p>
            <a:pPr lvl="1"/>
            <a:r>
              <a:rPr lang="en-GB" dirty="0">
                <a:latin typeface="Arial" panose="020B0604020202020204" pitchFamily="34" charset="0"/>
                <a:cs typeface="Arial" panose="020B0604020202020204" pitchFamily="34" charset="0"/>
              </a:rPr>
              <a:t>a shared commitment to action</a:t>
            </a:r>
          </a:p>
          <a:p>
            <a:pPr lvl="1"/>
            <a:r>
              <a:rPr lang="en-GB" dirty="0">
                <a:latin typeface="Arial" panose="020B0604020202020204" pitchFamily="34" charset="0"/>
                <a:cs typeface="Arial" panose="020B0604020202020204" pitchFamily="34" charset="0"/>
              </a:rPr>
              <a:t>these actions have a bias towards inclusion</a:t>
            </a:r>
          </a:p>
          <a:p>
            <a:pPr marL="457200" lvl="1" indent="0">
              <a:buNone/>
            </a:pPr>
            <a:r>
              <a:rPr lang="en-GB" b="1" dirty="0">
                <a:latin typeface="Arial" panose="020B0604020202020204" pitchFamily="34" charset="0"/>
                <a:cs typeface="Arial" panose="020B0604020202020204" pitchFamily="34" charset="0"/>
              </a:rPr>
              <a:t>By articulating the tension between what is important to the person and what is happening now</a:t>
            </a:r>
          </a:p>
          <a:p>
            <a:pPr lvl="2"/>
            <a:r>
              <a:rPr lang="en-GB" dirty="0">
                <a:latin typeface="Arial" panose="020B0604020202020204" pitchFamily="34" charset="0"/>
                <a:cs typeface="Arial" panose="020B0604020202020204" pitchFamily="34" charset="0"/>
              </a:rPr>
              <a:t>PCP creates a sense of urgency and a commitment to work for change</a:t>
            </a:r>
          </a:p>
          <a:p>
            <a:pPr lvl="1"/>
            <a:r>
              <a:rPr lang="en-GB" dirty="0">
                <a:latin typeface="Arial" panose="020B0604020202020204" pitchFamily="34" charset="0"/>
                <a:cs typeface="Arial" panose="020B0604020202020204" pitchFamily="34" charset="0"/>
              </a:rPr>
              <a:t>It can change what people think and do</a:t>
            </a:r>
          </a:p>
          <a:p>
            <a:pPr lvl="1"/>
            <a:r>
              <a:rPr lang="en-GB" dirty="0">
                <a:latin typeface="Arial" panose="020B0604020202020204" pitchFamily="34" charset="0"/>
                <a:cs typeface="Arial" panose="020B0604020202020204" pitchFamily="34" charset="0"/>
              </a:rPr>
              <a:t>from the small things they do to assist the person with  everyday tasks </a:t>
            </a:r>
          </a:p>
          <a:p>
            <a:pPr lvl="2"/>
            <a:r>
              <a:rPr lang="en-GB" dirty="0">
                <a:latin typeface="Arial" panose="020B0604020202020204" pitchFamily="34" charset="0"/>
                <a:cs typeface="Arial" panose="020B0604020202020204" pitchFamily="34" charset="0"/>
              </a:rPr>
              <a:t>to the big things they do to help the person have a better life</a:t>
            </a:r>
          </a:p>
        </p:txBody>
      </p:sp>
    </p:spTree>
    <p:extLst>
      <p:ext uri="{BB962C8B-B14F-4D97-AF65-F5344CB8AC3E}">
        <p14:creationId xmlns:p14="http://schemas.microsoft.com/office/powerpoint/2010/main" val="2084871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Key Features of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Person Centred Planning</a:t>
            </a:r>
          </a:p>
        </p:txBody>
      </p:sp>
      <p:sp>
        <p:nvSpPr>
          <p:cNvPr id="5" name="Content Placeholder 4"/>
          <p:cNvSpPr>
            <a:spLocks noGrp="1"/>
          </p:cNvSpPr>
          <p:nvPr>
            <p:ph idx="1"/>
          </p:nvPr>
        </p:nvSpPr>
        <p:spPr>
          <a:xfrm>
            <a:off x="1016000" y="2836332"/>
            <a:ext cx="10464797" cy="2713568"/>
          </a:xfrm>
        </p:spPr>
        <p:txBody>
          <a:bodyPr>
            <a:normAutofit lnSpcReduction="10000"/>
          </a:bodyPr>
          <a:lstStyle/>
          <a:p>
            <a:r>
              <a:rPr lang="en-GB" dirty="0">
                <a:latin typeface="Arial" panose="020B0604020202020204" pitchFamily="34" charset="0"/>
                <a:cs typeface="Arial" panose="020B0604020202020204" pitchFamily="34" charset="0"/>
              </a:rPr>
              <a:t>Family members and friends are partners in planning and the person is consulted throughout the planning process but…</a:t>
            </a:r>
          </a:p>
          <a:p>
            <a:r>
              <a:rPr lang="en-GB" dirty="0">
                <a:latin typeface="Arial" panose="020B0604020202020204" pitchFamily="34" charset="0"/>
                <a:cs typeface="Arial" panose="020B0604020202020204" pitchFamily="34" charset="0"/>
              </a:rPr>
              <a:t>The person is always at the centre</a:t>
            </a:r>
          </a:p>
          <a:p>
            <a:pPr lvl="1"/>
            <a:r>
              <a:rPr lang="en-GB" dirty="0">
                <a:latin typeface="Arial" panose="020B0604020202020204" pitchFamily="34" charset="0"/>
                <a:cs typeface="Arial" panose="020B0604020202020204" pitchFamily="34" charset="0"/>
              </a:rPr>
              <a:t>The person is consulted throughout the planning process</a:t>
            </a:r>
          </a:p>
          <a:p>
            <a:pPr lvl="1"/>
            <a:r>
              <a:rPr lang="en-GB" dirty="0">
                <a:latin typeface="Arial" panose="020B0604020202020204" pitchFamily="34" charset="0"/>
                <a:cs typeface="Arial" panose="020B0604020202020204" pitchFamily="34" charset="0"/>
              </a:rPr>
              <a:t>The person chooses who to involve in the process</a:t>
            </a:r>
          </a:p>
          <a:p>
            <a:pPr lvl="1"/>
            <a:r>
              <a:rPr lang="en-GB" dirty="0">
                <a:latin typeface="Arial" panose="020B0604020202020204" pitchFamily="34" charset="0"/>
                <a:cs typeface="Arial" panose="020B0604020202020204" pitchFamily="34" charset="0"/>
              </a:rPr>
              <a:t>The person chooses the setting and timing of meetings</a:t>
            </a:r>
          </a:p>
          <a:p>
            <a:endParaRPr lang="en-GB" dirty="0"/>
          </a:p>
          <a:p>
            <a:endParaRPr lang="en-GB" dirty="0"/>
          </a:p>
        </p:txBody>
      </p:sp>
    </p:spTree>
    <p:extLst>
      <p:ext uri="{BB962C8B-B14F-4D97-AF65-F5344CB8AC3E}">
        <p14:creationId xmlns:p14="http://schemas.microsoft.com/office/powerpoint/2010/main" val="3652771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 Centred Planning</a:t>
            </a:r>
          </a:p>
        </p:txBody>
      </p:sp>
      <p:sp>
        <p:nvSpPr>
          <p:cNvPr id="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Requires that practitioners have a </a:t>
            </a:r>
          </a:p>
          <a:p>
            <a:pPr lvl="1"/>
            <a:r>
              <a:rPr lang="en-GB" dirty="0">
                <a:latin typeface="Arial" panose="020B0604020202020204" pitchFamily="34" charset="0"/>
                <a:cs typeface="Arial" panose="020B0604020202020204" pitchFamily="34" charset="0"/>
              </a:rPr>
              <a:t>flexible and responsive approach to meet peoples` changing circumstances</a:t>
            </a:r>
          </a:p>
          <a:p>
            <a:pPr lvl="1"/>
            <a:r>
              <a:rPr lang="en-GB" dirty="0">
                <a:latin typeface="Arial" panose="020B0604020202020204" pitchFamily="34" charset="0"/>
                <a:cs typeface="Arial" panose="020B0604020202020204" pitchFamily="34" charset="0"/>
              </a:rPr>
              <a:t>guided by the principles of good planning rather than a standard procedure</a:t>
            </a:r>
          </a:p>
          <a:p>
            <a:r>
              <a:rPr lang="en-GB" dirty="0">
                <a:latin typeface="Arial" panose="020B0604020202020204" pitchFamily="34" charset="0"/>
                <a:cs typeface="Arial" panose="020B0604020202020204" pitchFamily="34" charset="0"/>
              </a:rPr>
              <a:t>Practitioners need to be</a:t>
            </a:r>
          </a:p>
          <a:p>
            <a:pPr lvl="1"/>
            <a:r>
              <a:rPr lang="en-GB" dirty="0">
                <a:latin typeface="Arial" panose="020B0604020202020204" pitchFamily="34" charset="0"/>
                <a:cs typeface="Arial" panose="020B0604020202020204" pitchFamily="34" charset="0"/>
              </a:rPr>
              <a:t>problem solving in partnership with the person and their family and friends</a:t>
            </a:r>
          </a:p>
        </p:txBody>
      </p:sp>
    </p:spTree>
    <p:extLst>
      <p:ext uri="{BB962C8B-B14F-4D97-AF65-F5344CB8AC3E}">
        <p14:creationId xmlns:p14="http://schemas.microsoft.com/office/powerpoint/2010/main" val="455593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PCP in Legislation</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Embedded in key legislation</a:t>
            </a:r>
          </a:p>
          <a:p>
            <a:r>
              <a:rPr lang="en-GB" dirty="0">
                <a:latin typeface="Arial" panose="020B0604020202020204" pitchFamily="34" charset="0"/>
                <a:cs typeface="Arial" panose="020B0604020202020204" pitchFamily="34" charset="0"/>
              </a:rPr>
              <a:t>UK Government</a:t>
            </a:r>
          </a:p>
          <a:p>
            <a:r>
              <a:rPr lang="en-GB" dirty="0">
                <a:latin typeface="Arial" panose="020B0604020202020204" pitchFamily="34" charset="0"/>
                <a:cs typeface="Arial" panose="020B0604020202020204" pitchFamily="34" charset="0"/>
              </a:rPr>
              <a:t>NHS</a:t>
            </a:r>
          </a:p>
          <a:p>
            <a:r>
              <a:rPr lang="en-GB" dirty="0">
                <a:latin typeface="Arial" panose="020B0604020202020204" pitchFamily="34" charset="0"/>
                <a:cs typeface="Arial" panose="020B0604020202020204" pitchFamily="34" charset="0"/>
              </a:rPr>
              <a:t>Third Sector</a:t>
            </a:r>
          </a:p>
          <a:p>
            <a:endParaRPr lang="en-GB" dirty="0"/>
          </a:p>
        </p:txBody>
      </p:sp>
    </p:spTree>
    <p:extLst>
      <p:ext uri="{BB962C8B-B14F-4D97-AF65-F5344CB8AC3E}">
        <p14:creationId xmlns:p14="http://schemas.microsoft.com/office/powerpoint/2010/main" val="2888310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Advocacy?</a:t>
            </a:r>
          </a:p>
        </p:txBody>
      </p:sp>
      <p:sp>
        <p:nvSpPr>
          <p:cNvPr id="3" name="Content Placeholder 2"/>
          <p:cNvSpPr>
            <a:spLocks noGrp="1"/>
          </p:cNvSpPr>
          <p:nvPr>
            <p:ph idx="1"/>
          </p:nvPr>
        </p:nvSpPr>
        <p:spPr>
          <a:xfrm>
            <a:off x="1524001" y="2285999"/>
            <a:ext cx="9601196" cy="3318936"/>
          </a:xfrm>
        </p:spPr>
        <p:txBody>
          <a:bodyPr/>
          <a:lstStyle/>
          <a:p>
            <a:endParaRPr lang="en-GB" dirty="0"/>
          </a:p>
          <a:p>
            <a:pPr marL="0" indent="0">
              <a:buNone/>
            </a:pPr>
            <a:r>
              <a:rPr lang="en-GB" sz="3200" b="1" dirty="0">
                <a:latin typeface="Arial" panose="020B0604020202020204" pitchFamily="34" charset="0"/>
                <a:cs typeface="Arial" panose="020B0604020202020204" pitchFamily="34" charset="0"/>
              </a:rPr>
              <a:t>Activity- 15 Minutes</a:t>
            </a:r>
          </a:p>
          <a:p>
            <a:r>
              <a:rPr lang="en-GB" dirty="0">
                <a:latin typeface="Arial" panose="020B0604020202020204" pitchFamily="34" charset="0"/>
                <a:cs typeface="Arial" panose="020B0604020202020204" pitchFamily="34" charset="0"/>
              </a:rPr>
              <a:t>Have you ever heard this term?</a:t>
            </a:r>
          </a:p>
          <a:p>
            <a:r>
              <a:rPr lang="en-GB" dirty="0">
                <a:latin typeface="Arial" panose="020B0604020202020204" pitchFamily="34" charset="0"/>
                <a:cs typeface="Arial" panose="020B0604020202020204" pitchFamily="34" charset="0"/>
              </a:rPr>
              <a:t>What do you think it means?</a:t>
            </a:r>
          </a:p>
          <a:p>
            <a:r>
              <a:rPr lang="en-GB" dirty="0">
                <a:latin typeface="Arial" panose="020B0604020202020204" pitchFamily="34" charset="0"/>
                <a:cs typeface="Arial" panose="020B0604020202020204" pitchFamily="34" charset="0"/>
              </a:rPr>
              <a:t>Think about this and write your own definition…</a:t>
            </a:r>
          </a:p>
        </p:txBody>
      </p:sp>
    </p:spTree>
    <p:extLst>
      <p:ext uri="{BB962C8B-B14F-4D97-AF65-F5344CB8AC3E}">
        <p14:creationId xmlns:p14="http://schemas.microsoft.com/office/powerpoint/2010/main" val="24991072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Advocacy: Definition</a:t>
            </a:r>
          </a:p>
        </p:txBody>
      </p:sp>
      <p:sp>
        <p:nvSpPr>
          <p:cNvPr id="3" name="Content Placeholder 2"/>
          <p:cNvSpPr>
            <a:spLocks noGrp="1"/>
          </p:cNvSpPr>
          <p:nvPr>
            <p:ph idx="1"/>
          </p:nvPr>
        </p:nvSpPr>
        <p:spPr>
          <a:xfrm>
            <a:off x="2410864" y="2617356"/>
            <a:ext cx="7378738" cy="3444997"/>
          </a:xfrm>
        </p:spPr>
        <p:txBody>
          <a:bodyPr>
            <a:normAutofit/>
          </a:bodyPr>
          <a:lstStyle/>
          <a:p>
            <a:r>
              <a:rPr lang="en-US" sz="2800" dirty="0">
                <a:latin typeface="Arial" panose="020B0604020202020204" pitchFamily="34" charset="0"/>
                <a:cs typeface="Arial" panose="020B0604020202020204" pitchFamily="34" charset="0"/>
              </a:rPr>
              <a:t>“The process of identifying with and representing a person’s views and concerns, in order to secure enhanced rights and entitlements, undertaken by someone who has little or no conflict of interest”</a:t>
            </a:r>
          </a:p>
          <a:p>
            <a:pPr marL="0" indent="0">
              <a:buNone/>
            </a:pPr>
            <a:r>
              <a:rPr lang="en-US" sz="1400" dirty="0">
                <a:latin typeface="Arial" panose="020B0604020202020204" pitchFamily="34" charset="0"/>
                <a:cs typeface="Arial" panose="020B0604020202020204" pitchFamily="34" charset="0"/>
              </a:rPr>
              <a:t>                                                                                               </a:t>
            </a:r>
          </a:p>
          <a:p>
            <a:pPr marL="0" indent="0">
              <a:buNone/>
            </a:pPr>
            <a:r>
              <a:rPr lang="en-US" sz="1400" dirty="0">
                <a:latin typeface="Arial" panose="020B0604020202020204" pitchFamily="34" charset="0"/>
                <a:cs typeface="Arial" panose="020B0604020202020204" pitchFamily="34" charset="0"/>
              </a:rPr>
              <a:t>                                                                                            (Henderson &amp; </a:t>
            </a:r>
            <a:r>
              <a:rPr lang="en-US" sz="1400" dirty="0" err="1">
                <a:latin typeface="Arial" panose="020B0604020202020204" pitchFamily="34" charset="0"/>
                <a:cs typeface="Arial" panose="020B0604020202020204" pitchFamily="34" charset="0"/>
              </a:rPr>
              <a:t>Pochin</a:t>
            </a:r>
            <a:r>
              <a:rPr lang="en-US" sz="1400" dirty="0">
                <a:latin typeface="Arial" panose="020B0604020202020204" pitchFamily="34" charset="0"/>
                <a:cs typeface="Arial" panose="020B0604020202020204" pitchFamily="34" charset="0"/>
              </a:rPr>
              <a:t>, 2001, p. 1)</a:t>
            </a:r>
          </a:p>
          <a:p>
            <a:endParaRPr lang="en-US" dirty="0"/>
          </a:p>
        </p:txBody>
      </p:sp>
    </p:spTree>
    <p:extLst>
      <p:ext uri="{BB962C8B-B14F-4D97-AF65-F5344CB8AC3E}">
        <p14:creationId xmlns:p14="http://schemas.microsoft.com/office/powerpoint/2010/main" val="41736162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Text Box 188"/>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30FF9189-01D3-0E49-BB56-17F709794BF0}" type="slidenum">
              <a:rPr lang="en-US" sz="1400">
                <a:latin typeface="Helvetica" pitchFamily="-65" charset="0"/>
                <a:ea typeface="Helvetica" pitchFamily="-65" charset="0"/>
                <a:cs typeface="Helvetica" pitchFamily="-65" charset="0"/>
                <a:sym typeface="Helvetica" pitchFamily="-65" charset="0"/>
              </a:rPr>
              <a:pPr algn="ctr"/>
              <a:t>31</a:t>
            </a:fld>
            <a:endParaRPr lang="en-US" sz="1400">
              <a:latin typeface="Helvetica" pitchFamily="-65" charset="0"/>
              <a:ea typeface="Helvetica" pitchFamily="-65" charset="0"/>
              <a:cs typeface="Helvetica" pitchFamily="-65" charset="0"/>
              <a:sym typeface="Helvetica" pitchFamily="-65" charset="0"/>
            </a:endParaRPr>
          </a:p>
        </p:txBody>
      </p:sp>
      <p:sp>
        <p:nvSpPr>
          <p:cNvPr id="47108" name="Rectangle 189"/>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Definitions of Advocacy</a:t>
            </a:r>
          </a:p>
        </p:txBody>
      </p:sp>
      <p:sp>
        <p:nvSpPr>
          <p:cNvPr id="47109" name="Rectangle 190"/>
          <p:cNvSpPr>
            <a:spLocks noGrp="1" noChangeArrowheads="1"/>
          </p:cNvSpPr>
          <p:nvPr>
            <p:ph sz="half" idx="1"/>
          </p:nvPr>
        </p:nvSpPr>
        <p:spPr>
          <a:xfrm>
            <a:off x="1536968" y="2444751"/>
            <a:ext cx="9118063" cy="3676649"/>
          </a:xfrm>
        </p:spPr>
        <p:txBody>
          <a:bodyPr vert="horz" lIns="91440" tIns="45720" rIns="132080" bIns="45720" rtlCol="0" anchor="t">
            <a:normAutofit/>
          </a:bodyPr>
          <a:lstStyle/>
          <a:p>
            <a:pPr eaLnBrk="1" hangingPunct="1">
              <a:lnSpc>
                <a:spcPct val="90000"/>
              </a:lnSpc>
            </a:pPr>
            <a:r>
              <a:rPr lang="en-US" dirty="0">
                <a:solidFill>
                  <a:schemeClr val="tx1"/>
                </a:solidFill>
                <a:latin typeface="Arial" panose="020B0604020202020204" pitchFamily="34" charset="0"/>
                <a:cs typeface="Arial" panose="020B0604020202020204" pitchFamily="34" charset="0"/>
              </a:rPr>
              <a:t>“Supporting and empowering disadvantaged individuals so that their views and concerns are heard in order to secure enhanced rights and entitlements”</a:t>
            </a:r>
          </a:p>
          <a:p>
            <a:pPr eaLnBrk="1" hangingPunct="1">
              <a:lnSpc>
                <a:spcPct val="90000"/>
              </a:lnSpc>
            </a:pPr>
            <a:endParaRPr lang="en-US" dirty="0">
              <a:solidFill>
                <a:schemeClr val="tx1"/>
              </a:solidFill>
              <a:latin typeface="Arial" panose="020B0604020202020204" pitchFamily="34" charset="0"/>
              <a:cs typeface="Arial" panose="020B0604020202020204" pitchFamily="34" charset="0"/>
            </a:endParaRPr>
          </a:p>
          <a:p>
            <a:pPr>
              <a:lnSpc>
                <a:spcPct val="90000"/>
              </a:lnSpc>
            </a:pPr>
            <a:r>
              <a:rPr lang="en-GB" dirty="0">
                <a:solidFill>
                  <a:schemeClr val="tx1"/>
                </a:solidFill>
                <a:latin typeface="Arial" panose="020B0604020202020204" pitchFamily="34" charset="0"/>
                <a:cs typeface="Arial" panose="020B0604020202020204" pitchFamily="34" charset="0"/>
              </a:rPr>
              <a:t>Advocacy means getting support from another person to help you express your views and wishes, and help you stand up for your rights. </a:t>
            </a:r>
            <a:endParaRPr lang="en-US" dirty="0">
              <a:solidFill>
                <a:schemeClr val="tx1"/>
              </a:solidFill>
              <a:latin typeface="Arial" panose="020B0604020202020204" pitchFamily="34" charset="0"/>
              <a:cs typeface="Arial" panose="020B0604020202020204" pitchFamily="34" charset="0"/>
            </a:endParaRPr>
          </a:p>
          <a:p>
            <a:pPr eaLnBrk="1" hangingPunct="1">
              <a:lnSpc>
                <a:spcPct val="90000"/>
              </a:lnSpc>
              <a:buFont typeface="Wingdings" pitchFamily="-65" charset="2"/>
              <a:buNone/>
            </a:pPr>
            <a:r>
              <a:rPr lang="en-US" sz="1400" dirty="0">
                <a:latin typeface="Arial" panose="020B0604020202020204" pitchFamily="34" charset="0"/>
                <a:cs typeface="Arial" panose="020B0604020202020204" pitchFamily="34" charset="0"/>
              </a:rPr>
              <a:t>                                                                                                                          (Mind, 2024, The King’s Fund, 2004</a:t>
            </a:r>
            <a:r>
              <a:rPr lang="en-US" sz="1400" dirty="0"/>
              <a:t>)</a:t>
            </a:r>
          </a:p>
        </p:txBody>
      </p:sp>
      <p:sp>
        <p:nvSpPr>
          <p:cNvPr id="47110" name="Rectangle 191"/>
          <p:cNvSpPr>
            <a:spLocks/>
          </p:cNvSpPr>
          <p:nvPr/>
        </p:nvSpPr>
        <p:spPr bwMode="auto">
          <a:xfrm>
            <a:off x="6567488" y="1905000"/>
            <a:ext cx="3975100" cy="4533900"/>
          </a:xfrm>
          <a:prstGeom prst="rect">
            <a:avLst/>
          </a:prstGeom>
          <a:noFill/>
          <a:ln w="12700">
            <a:noFill/>
            <a:miter lim="800000"/>
            <a:headEnd/>
            <a:tailEnd/>
          </a:ln>
        </p:spPr>
        <p:txBody>
          <a:bodyPr lIns="0" tIns="0" rIns="40639" bIns="0">
            <a:prstTxWarp prst="textNoShape">
              <a:avLst/>
            </a:prstTxWarp>
          </a:bodyPr>
          <a:lstStyle/>
          <a:p>
            <a:pPr marL="382588" indent="-342900">
              <a:lnSpc>
                <a:spcPct val="90000"/>
              </a:lnSpc>
              <a:spcBef>
                <a:spcPts val="575"/>
              </a:spcBef>
              <a:buClr>
                <a:srgbClr val="9A0000"/>
              </a:buClr>
              <a:buSzPct val="75000"/>
              <a:buFont typeface="Wingdings" pitchFamily="-65" charset="2"/>
              <a:buChar char="n"/>
            </a:pPr>
            <a:endParaRPr lang="en-US" sz="2000" dirty="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25897962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710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710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Text Box 188"/>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AD1A4DD4-2724-B84E-B53B-0E6571E59E64}" type="slidenum">
              <a:rPr lang="en-US" sz="1400">
                <a:latin typeface="Helvetica" pitchFamily="-65" charset="0"/>
                <a:ea typeface="Helvetica" pitchFamily="-65" charset="0"/>
                <a:cs typeface="Helvetica" pitchFamily="-65" charset="0"/>
                <a:sym typeface="Helvetica" pitchFamily="-65" charset="0"/>
              </a:rPr>
              <a:pPr algn="ctr"/>
              <a:t>32</a:t>
            </a:fld>
            <a:endParaRPr lang="en-US" sz="1400">
              <a:latin typeface="Helvetica" pitchFamily="-65" charset="0"/>
              <a:ea typeface="Helvetica" pitchFamily="-65" charset="0"/>
              <a:cs typeface="Helvetica" pitchFamily="-65" charset="0"/>
              <a:sym typeface="Helvetica" pitchFamily="-65" charset="0"/>
            </a:endParaRPr>
          </a:p>
        </p:txBody>
      </p:sp>
      <p:sp>
        <p:nvSpPr>
          <p:cNvPr id="48132" name="Rectangle 189"/>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Definitions….</a:t>
            </a:r>
          </a:p>
        </p:txBody>
      </p:sp>
      <p:sp>
        <p:nvSpPr>
          <p:cNvPr id="48133" name="Rectangle 190"/>
          <p:cNvSpPr>
            <a:spLocks noGrp="1" noChangeArrowheads="1"/>
          </p:cNvSpPr>
          <p:nvPr>
            <p:ph idx="1"/>
          </p:nvPr>
        </p:nvSpPr>
        <p:spPr/>
        <p:txBody>
          <a:bodyPr vert="horz" lIns="91440" tIns="45720" rIns="132080" bIns="45720" rtlCol="0" anchor="t">
            <a:normAutofit fontScale="92500" lnSpcReduction="20000"/>
          </a:bodyPr>
          <a:lstStyle/>
          <a:p>
            <a:pPr eaLnBrk="1" hangingPunct="1">
              <a:lnSpc>
                <a:spcPct val="90000"/>
              </a:lnSpc>
            </a:pPr>
            <a:r>
              <a:rPr lang="en-US" dirty="0">
                <a:latin typeface="Arial" panose="020B0604020202020204" pitchFamily="34" charset="0"/>
                <a:cs typeface="Arial" panose="020B0604020202020204" pitchFamily="34" charset="0"/>
              </a:rPr>
              <a:t>“taking action to help people say what they want, secure their rights, represent their interest and obtain the services they need. Advocates….work in partnership with the people they support and take their side. Advocacy promotes social inclusion and social justice”</a:t>
            </a:r>
            <a:endParaRPr lang="en-US" i="1" dirty="0">
              <a:latin typeface="Arial" panose="020B0604020202020204" pitchFamily="34" charset="0"/>
              <a:cs typeface="Arial" panose="020B0604020202020204" pitchFamily="34" charset="0"/>
            </a:endParaRPr>
          </a:p>
          <a:p>
            <a:pPr eaLnBrk="1" hangingPunct="1">
              <a:lnSpc>
                <a:spcPct val="90000"/>
              </a:lnSpc>
              <a:buFont typeface="Wingdings" pitchFamily="-65" charset="2"/>
              <a:buNone/>
            </a:pPr>
            <a:r>
              <a:rPr lang="en-US" sz="1700" dirty="0">
                <a:latin typeface="Arial" panose="020B0604020202020204" pitchFamily="34" charset="0"/>
                <a:cs typeface="Arial" panose="020B0604020202020204" pitchFamily="34" charset="0"/>
              </a:rPr>
              <a:t>      The Advocacy Charter, Advocacy Across London</a:t>
            </a:r>
          </a:p>
          <a:p>
            <a:pPr eaLnBrk="1" hangingPunct="1">
              <a:lnSpc>
                <a:spcPct val="90000"/>
              </a:lnSpc>
              <a:buFont typeface="Wingdings" pitchFamily="-65" charset="2"/>
              <a:buNone/>
            </a:pPr>
            <a:endParaRPr lang="en-US" sz="1700" dirty="0">
              <a:latin typeface="Arial" panose="020B0604020202020204" pitchFamily="34" charset="0"/>
              <a:cs typeface="Arial" panose="020B0604020202020204" pitchFamily="34" charset="0"/>
            </a:endParaRPr>
          </a:p>
          <a:p>
            <a:pPr marL="382588" indent="-342900">
              <a:lnSpc>
                <a:spcPct val="90000"/>
              </a:lnSpc>
              <a:spcBef>
                <a:spcPts val="575"/>
              </a:spcBef>
              <a:buClr>
                <a:srgbClr val="9A0000"/>
              </a:buClr>
              <a:buFont typeface="Arial" panose="020B0604020202020204" pitchFamily="34" charset="0"/>
              <a:buChar char="•"/>
            </a:pPr>
            <a:r>
              <a:rPr lang="en-US"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“Advocacy creates a relationship with a person who is at risk of social exclusion and chooses one or several of many ways to understand, respond to and represent that person’s interests as if they were the advocate’s own”</a:t>
            </a:r>
          </a:p>
          <a:p>
            <a:pPr marL="382588" indent="-342900">
              <a:lnSpc>
                <a:spcPct val="90000"/>
              </a:lnSpc>
              <a:spcBef>
                <a:spcPts val="575"/>
              </a:spcBef>
              <a:buFont typeface="Arial" panose="020B0604020202020204" pitchFamily="34" charset="0"/>
              <a:buChar char="•"/>
            </a:pPr>
            <a:r>
              <a:rPr lang="en-US" sz="1500"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Rick Henderson, ‘Mental Health Advocacy and Empowerment in Focus’</a:t>
            </a:r>
            <a:endParaRPr lang="en-US" sz="1500" dirty="0">
              <a:solidFill>
                <a:schemeClr val="tx1"/>
              </a:solidFill>
              <a:latin typeface="Arial" panose="020B0604020202020204" pitchFamily="34" charset="0"/>
              <a:cs typeface="Arial" panose="020B0604020202020204" pitchFamily="34" charset="0"/>
            </a:endParaRPr>
          </a:p>
          <a:p>
            <a:pPr eaLnBrk="1" hangingPunct="1">
              <a:lnSpc>
                <a:spcPct val="90000"/>
              </a:lnSpc>
              <a:buFont typeface="Wingdings" pitchFamily="-65" charset="2"/>
              <a:buNone/>
            </a:pPr>
            <a:endParaRPr lang="en-US"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4738544"/>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Advocacy is….</a:t>
            </a:r>
          </a:p>
        </p:txBody>
      </p:sp>
      <p:sp>
        <p:nvSpPr>
          <p:cNvPr id="3" name="Content Placeholder 2"/>
          <p:cNvSpPr>
            <a:spLocks noGrp="1"/>
          </p:cNvSpPr>
          <p:nvPr>
            <p:ph idx="1"/>
          </p:nvPr>
        </p:nvSpPr>
        <p:spPr>
          <a:xfrm>
            <a:off x="2549719" y="2490136"/>
            <a:ext cx="7275443" cy="3444997"/>
          </a:xfrm>
        </p:spPr>
        <p:txBody>
          <a:bodyPr/>
          <a:lstStyle/>
          <a:p>
            <a:r>
              <a:rPr lang="en-GB" sz="2800" dirty="0">
                <a:latin typeface="Arial" panose="020B0604020202020204" pitchFamily="34" charset="0"/>
                <a:cs typeface="Arial" panose="020B0604020202020204" pitchFamily="34" charset="0"/>
              </a:rPr>
              <a:t>A process of supporting and enabling people to:</a:t>
            </a:r>
          </a:p>
          <a:p>
            <a:r>
              <a:rPr lang="en-GB" sz="2000" dirty="0">
                <a:latin typeface="Arial" panose="020B0604020202020204" pitchFamily="34" charset="0"/>
                <a:cs typeface="Arial" panose="020B0604020202020204" pitchFamily="34" charset="0"/>
              </a:rPr>
              <a:t>express their views and concerns</a:t>
            </a:r>
          </a:p>
          <a:p>
            <a:r>
              <a:rPr lang="en-GB" sz="2000" dirty="0">
                <a:latin typeface="Arial" panose="020B0604020202020204" pitchFamily="34" charset="0"/>
                <a:cs typeface="Arial" panose="020B0604020202020204" pitchFamily="34" charset="0"/>
              </a:rPr>
              <a:t>access information and services</a:t>
            </a:r>
          </a:p>
          <a:p>
            <a:r>
              <a:rPr lang="en-GB" sz="2000" dirty="0">
                <a:latin typeface="Arial" panose="020B0604020202020204" pitchFamily="34" charset="0"/>
                <a:cs typeface="Arial" panose="020B0604020202020204" pitchFamily="34" charset="0"/>
              </a:rPr>
              <a:t>defend and promote their rights and responsibilities</a:t>
            </a:r>
          </a:p>
          <a:p>
            <a:r>
              <a:rPr lang="en-GB" sz="2000" dirty="0">
                <a:latin typeface="Arial" panose="020B0604020202020204" pitchFamily="34" charset="0"/>
                <a:cs typeface="Arial" panose="020B0604020202020204" pitchFamily="34" charset="0"/>
              </a:rPr>
              <a:t>explore choices and options</a:t>
            </a:r>
          </a:p>
          <a:p>
            <a:endParaRPr lang="en-US" dirty="0"/>
          </a:p>
        </p:txBody>
      </p:sp>
      <p:sp>
        <p:nvSpPr>
          <p:cNvPr id="4" name="TextBox 3"/>
          <p:cNvSpPr txBox="1"/>
          <p:nvPr/>
        </p:nvSpPr>
        <p:spPr>
          <a:xfrm>
            <a:off x="8775589" y="5375083"/>
            <a:ext cx="1645920" cy="307777"/>
          </a:xfrm>
          <a:prstGeom prst="rect">
            <a:avLst/>
          </a:prstGeom>
          <a:noFill/>
        </p:spPr>
        <p:txBody>
          <a:bodyPr wrap="square" rtlCol="0">
            <a:spAutoFit/>
          </a:bodyPr>
          <a:lstStyle/>
          <a:p>
            <a:r>
              <a:rPr lang="en-GB" sz="1400" dirty="0"/>
              <a:t>(Mind 2018)</a:t>
            </a:r>
          </a:p>
        </p:txBody>
      </p:sp>
    </p:spTree>
    <p:extLst>
      <p:ext uri="{BB962C8B-B14F-4D97-AF65-F5344CB8AC3E}">
        <p14:creationId xmlns:p14="http://schemas.microsoft.com/office/powerpoint/2010/main" val="2408215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Advocacy is Not…</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Befriending</a:t>
            </a:r>
          </a:p>
          <a:p>
            <a:pPr marL="0" indent="0">
              <a:buNone/>
            </a:pPr>
            <a:r>
              <a:rPr lang="en-GB" b="1" dirty="0">
                <a:latin typeface="Arial" panose="020B0604020202020204" pitchFamily="34" charset="0"/>
                <a:cs typeface="Arial" panose="020B0604020202020204" pitchFamily="34" charset="0"/>
              </a:rPr>
              <a:t>An Advocate Will Not…</a:t>
            </a:r>
          </a:p>
          <a:p>
            <a:r>
              <a:rPr lang="en-GB" dirty="0">
                <a:latin typeface="Arial" panose="020B0604020202020204" pitchFamily="34" charset="0"/>
                <a:cs typeface="Arial" panose="020B0604020202020204" pitchFamily="34" charset="0"/>
              </a:rPr>
              <a:t>give their personal opinion</a:t>
            </a:r>
          </a:p>
          <a:p>
            <a:r>
              <a:rPr lang="en-GB" dirty="0">
                <a:latin typeface="Arial" panose="020B0604020202020204" pitchFamily="34" charset="0"/>
                <a:cs typeface="Arial" panose="020B0604020202020204" pitchFamily="34" charset="0"/>
              </a:rPr>
              <a:t>solve problems and make decisions for the person</a:t>
            </a:r>
          </a:p>
          <a:p>
            <a:r>
              <a:rPr lang="en-GB" dirty="0">
                <a:latin typeface="Arial" panose="020B0604020202020204" pitchFamily="34" charset="0"/>
                <a:cs typeface="Arial" panose="020B0604020202020204" pitchFamily="34" charset="0"/>
              </a:rPr>
              <a:t>make judgements about the person</a:t>
            </a:r>
          </a:p>
          <a:p>
            <a:pPr marL="0" indent="0">
              <a:buNone/>
            </a:pPr>
            <a:endParaRPr lang="en-GB" dirty="0"/>
          </a:p>
        </p:txBody>
      </p:sp>
    </p:spTree>
    <p:extLst>
      <p:ext uri="{BB962C8B-B14F-4D97-AF65-F5344CB8AC3E}">
        <p14:creationId xmlns:p14="http://schemas.microsoft.com/office/powerpoint/2010/main" val="300261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188"/>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Who Needs Advocacy?…Risks</a:t>
            </a:r>
          </a:p>
        </p:txBody>
      </p:sp>
      <p:sp>
        <p:nvSpPr>
          <p:cNvPr id="17413" name="Rectangle 189"/>
          <p:cNvSpPr>
            <a:spLocks noGrp="1" noChangeArrowheads="1"/>
          </p:cNvSpPr>
          <p:nvPr>
            <p:ph idx="1"/>
          </p:nvPr>
        </p:nvSpPr>
        <p:spPr>
          <a:xfrm>
            <a:off x="2696895" y="2819778"/>
            <a:ext cx="6798736" cy="3444997"/>
          </a:xfrm>
        </p:spPr>
        <p:txBody>
          <a:bodyPr vert="horz" lIns="91440" tIns="45720" rIns="132080" bIns="45720" rtlCol="0" anchor="t">
            <a:normAutofit/>
          </a:bodyPr>
          <a:lstStyle/>
          <a:p>
            <a:pPr eaLnBrk="1" hangingPunct="1"/>
            <a:r>
              <a:rPr lang="en-US" sz="2800" dirty="0">
                <a:latin typeface="Arial" panose="020B0604020202020204" pitchFamily="34" charset="0"/>
                <a:cs typeface="Arial" panose="020B0604020202020204" pitchFamily="34" charset="0"/>
              </a:rPr>
              <a:t>“certain groups of people are at great risk of exclusion and ill-treatment, not only from society at large, but also from the very service systems which are designed to care for them”</a:t>
            </a:r>
          </a:p>
          <a:p>
            <a:pPr marL="0" indent="0">
              <a:buNone/>
            </a:pPr>
            <a:r>
              <a:rPr lang="en-US" sz="1400" dirty="0">
                <a:latin typeface="Arial" panose="020B0604020202020204" pitchFamily="34" charset="0"/>
                <a:cs typeface="Arial" panose="020B0604020202020204" pitchFamily="34" charset="0"/>
              </a:rPr>
              <a:t>                                                                                               </a:t>
            </a: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(Henderson &amp; </a:t>
            </a:r>
            <a:r>
              <a:rPr lang="en-US" sz="1400" dirty="0" err="1">
                <a:latin typeface="Arial" panose="020B0604020202020204" pitchFamily="34" charset="0"/>
                <a:cs typeface="Arial" panose="020B0604020202020204" pitchFamily="34" charset="0"/>
              </a:rPr>
              <a:t>Pochin</a:t>
            </a:r>
            <a:r>
              <a:rPr lang="en-US" sz="1400" dirty="0">
                <a:latin typeface="Arial" panose="020B0604020202020204" pitchFamily="34" charset="0"/>
                <a:cs typeface="Arial" panose="020B0604020202020204" pitchFamily="34" charset="0"/>
              </a:rPr>
              <a:t>, 2001, p. 3</a:t>
            </a:r>
            <a:r>
              <a:rPr lang="en-US" sz="1400" dirty="0"/>
              <a:t>)</a:t>
            </a:r>
          </a:p>
        </p:txBody>
      </p:sp>
      <p:sp>
        <p:nvSpPr>
          <p:cNvPr id="192" name="Slide Number Placeholder 3"/>
          <p:cNvSpPr>
            <a:spLocks noGrp="1"/>
          </p:cNvSpPr>
          <p:nvPr>
            <p:ph type="sldNum" sz="quarter" idx="12"/>
          </p:nvPr>
        </p:nvSpPr>
        <p:spPr/>
        <p:txBody>
          <a:bodyPr/>
          <a:lstStyle/>
          <a:p>
            <a:fld id="{64A890B9-CD4B-7343-A68B-1117D62F95AF}" type="slidenum">
              <a:rPr lang="en-US"/>
              <a:pPr/>
              <a:t>35</a:t>
            </a:fld>
            <a:endParaRPr lang="en-US"/>
          </a:p>
        </p:txBody>
      </p:sp>
      <p:sp>
        <p:nvSpPr>
          <p:cNvPr id="17414"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D30E89CF-F419-0E4E-9CDA-D65DB4066B50}" type="slidenum">
              <a:rPr lang="en-US" sz="1400">
                <a:latin typeface="Helvetica" pitchFamily="-65" charset="0"/>
                <a:ea typeface="Helvetica" pitchFamily="-65" charset="0"/>
                <a:cs typeface="Helvetica" pitchFamily="-65" charset="0"/>
                <a:sym typeface="Helvetica" pitchFamily="-65" charset="0"/>
              </a:rPr>
              <a:pPr algn="ctr"/>
              <a:t>35</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1203854372"/>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188"/>
          <p:cNvSpPr>
            <a:spLocks noGrp="1" noChangeArrowheads="1"/>
          </p:cNvSpPr>
          <p:nvPr>
            <p:ph type="title"/>
          </p:nvPr>
        </p:nvSpPr>
        <p:spPr/>
        <p:txBody>
          <a:bodyPr vert="horz" lIns="91440" tIns="45720" rIns="132080" bIns="45720" rtlCol="0" anchor="ctr">
            <a:normAutofit/>
          </a:bodyPr>
          <a:lstStyle/>
          <a:p>
            <a:r>
              <a:rPr lang="en-GB" dirty="0">
                <a:solidFill>
                  <a:schemeClr val="tx1"/>
                </a:solidFill>
                <a:latin typeface="Arial" panose="020B0604020202020204" pitchFamily="34" charset="0"/>
                <a:cs typeface="Arial" panose="020B0604020202020204" pitchFamily="34" charset="0"/>
                <a:hlinkClick r:id="rId2"/>
              </a:rPr>
              <a:t>Advocacy</a:t>
            </a:r>
            <a:endParaRPr lang="en-US" dirty="0">
              <a:solidFill>
                <a:schemeClr val="tx1"/>
              </a:solidFill>
              <a:latin typeface="Arial" panose="020B0604020202020204" pitchFamily="34" charset="0"/>
              <a:cs typeface="Arial" panose="020B0604020202020204" pitchFamily="34" charset="0"/>
            </a:endParaRPr>
          </a:p>
        </p:txBody>
      </p:sp>
      <p:sp>
        <p:nvSpPr>
          <p:cNvPr id="16389" name="Rectangle 189"/>
          <p:cNvSpPr>
            <a:spLocks noGrp="1" noChangeArrowheads="1"/>
          </p:cNvSpPr>
          <p:nvPr>
            <p:ph idx="1"/>
          </p:nvPr>
        </p:nvSpPr>
        <p:spPr>
          <a:xfrm>
            <a:off x="2160402" y="2773440"/>
            <a:ext cx="8110537" cy="4953000"/>
          </a:xfrm>
        </p:spPr>
        <p:txBody>
          <a:bodyPr vert="horz" lIns="91440" tIns="45720" rIns="132080" bIns="45720" rtlCol="0" anchor="t">
            <a:normAutofit/>
          </a:bodyPr>
          <a:lstStyle/>
          <a:p>
            <a:pPr eaLnBrk="1" hangingPunct="1"/>
            <a:r>
              <a:rPr lang="en-US" sz="2800" dirty="0">
                <a:latin typeface="Arial" panose="020B0604020202020204" pitchFamily="34" charset="0"/>
                <a:cs typeface="Arial" panose="020B0604020202020204" pitchFamily="34" charset="0"/>
              </a:rPr>
              <a:t>Born in the USA! In the 1960s</a:t>
            </a:r>
          </a:p>
          <a:p>
            <a:pPr eaLnBrk="1" hangingPunct="1"/>
            <a:r>
              <a:rPr lang="en-US" sz="2800" dirty="0">
                <a:latin typeface="Arial" panose="020B0604020202020204" pitchFamily="34" charset="0"/>
                <a:cs typeface="Arial" panose="020B0604020202020204" pitchFamily="34" charset="0"/>
              </a:rPr>
              <a:t>Response to:</a:t>
            </a:r>
          </a:p>
          <a:p>
            <a:pPr eaLnBrk="1" hangingPunct="1"/>
            <a:r>
              <a:rPr lang="en-US" sz="2800" dirty="0">
                <a:latin typeface="Arial" panose="020B0604020202020204" pitchFamily="34" charset="0"/>
                <a:cs typeface="Arial" panose="020B0604020202020204" pitchFamily="34" charset="0"/>
              </a:rPr>
              <a:t>Fears of parents and </a:t>
            </a:r>
            <a:r>
              <a:rPr lang="en-US" sz="2800" dirty="0" err="1">
                <a:latin typeface="Arial" panose="020B0604020202020204" pitchFamily="34" charset="0"/>
                <a:cs typeface="Arial" panose="020B0604020202020204" pitchFamily="34" charset="0"/>
              </a:rPr>
              <a:t>carers</a:t>
            </a:r>
            <a:r>
              <a:rPr lang="en-US" sz="2800" dirty="0">
                <a:latin typeface="Arial" panose="020B0604020202020204" pitchFamily="34" charset="0"/>
                <a:cs typeface="Arial" panose="020B0604020202020204" pitchFamily="34" charset="0"/>
              </a:rPr>
              <a:t> of children with disabilities</a:t>
            </a:r>
          </a:p>
          <a:p>
            <a:pPr eaLnBrk="1" hangingPunct="1"/>
            <a:r>
              <a:rPr lang="en-US" sz="2800" dirty="0">
                <a:latin typeface="Arial" panose="020B0604020202020204" pitchFamily="34" charset="0"/>
                <a:cs typeface="Arial" panose="020B0604020202020204" pitchFamily="34" charset="0"/>
              </a:rPr>
              <a:t>History of institutionalisation, abuse and neglect</a:t>
            </a:r>
          </a:p>
          <a:p>
            <a:r>
              <a:rPr lang="en-US" sz="2800" dirty="0">
                <a:latin typeface="Arial" panose="020B0604020202020204" pitchFamily="34" charset="0"/>
                <a:cs typeface="Arial" panose="020B0604020202020204" pitchFamily="34" charset="0"/>
              </a:rPr>
              <a:t>Ad hoc emergence in UK from 1980’s</a:t>
            </a:r>
          </a:p>
          <a:p>
            <a:pPr eaLnBrk="1" hangingPunct="1"/>
            <a:endParaRPr lang="en-US" sz="2800" dirty="0">
              <a:latin typeface="+mj-lt"/>
            </a:endParaRPr>
          </a:p>
        </p:txBody>
      </p:sp>
      <p:sp>
        <p:nvSpPr>
          <p:cNvPr id="192" name="Slide Number Placeholder 3"/>
          <p:cNvSpPr>
            <a:spLocks noGrp="1"/>
          </p:cNvSpPr>
          <p:nvPr>
            <p:ph type="sldNum" sz="quarter" idx="12"/>
          </p:nvPr>
        </p:nvSpPr>
        <p:spPr/>
        <p:txBody>
          <a:bodyPr/>
          <a:lstStyle/>
          <a:p>
            <a:fld id="{048501A2-6C6B-8446-B1EA-791D81DA4DD1}" type="slidenum">
              <a:rPr lang="en-US"/>
              <a:pPr/>
              <a:t>36</a:t>
            </a:fld>
            <a:endParaRPr lang="en-US"/>
          </a:p>
        </p:txBody>
      </p:sp>
      <p:grpSp>
        <p:nvGrpSpPr>
          <p:cNvPr id="2" name="Group 1"/>
          <p:cNvGrpSpPr>
            <a:grpSpLocks/>
          </p:cNvGrpSpPr>
          <p:nvPr/>
        </p:nvGrpSpPr>
        <p:grpSpPr bwMode="auto">
          <a:xfrm>
            <a:off x="10129863" y="4835452"/>
            <a:ext cx="45719" cy="302454"/>
            <a:chOff x="0" y="0"/>
            <a:chExt cx="5712" cy="12789"/>
          </a:xfrm>
        </p:grpSpPr>
        <p:grpSp>
          <p:nvGrpSpPr>
            <p:cNvPr id="3" name="Group 2"/>
            <p:cNvGrpSpPr>
              <a:grpSpLocks/>
            </p:cNvGrpSpPr>
            <p:nvPr/>
          </p:nvGrpSpPr>
          <p:grpSpPr bwMode="auto">
            <a:xfrm>
              <a:off x="0" y="0"/>
              <a:ext cx="48" cy="11713"/>
              <a:chOff x="0" y="0"/>
              <a:chExt cx="48" cy="11713"/>
            </a:xfrm>
          </p:grpSpPr>
          <p:sp>
            <p:nvSpPr>
              <p:cNvPr id="16575" name="Rectangle 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6" name="Rectangle 4"/>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4" name="Group 5"/>
            <p:cNvGrpSpPr>
              <a:grpSpLocks/>
            </p:cNvGrpSpPr>
            <p:nvPr/>
          </p:nvGrpSpPr>
          <p:grpSpPr bwMode="auto">
            <a:xfrm>
              <a:off x="96" y="6"/>
              <a:ext cx="48" cy="11713"/>
              <a:chOff x="0" y="0"/>
              <a:chExt cx="48" cy="11713"/>
            </a:xfrm>
          </p:grpSpPr>
          <p:sp>
            <p:nvSpPr>
              <p:cNvPr id="16573" name="Rectangle 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4" name="Rectangle 7"/>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5" name="Group 8"/>
            <p:cNvGrpSpPr>
              <a:grpSpLocks/>
            </p:cNvGrpSpPr>
            <p:nvPr/>
          </p:nvGrpSpPr>
          <p:grpSpPr bwMode="auto">
            <a:xfrm>
              <a:off x="192" y="6"/>
              <a:ext cx="48" cy="11713"/>
              <a:chOff x="0" y="0"/>
              <a:chExt cx="48" cy="11713"/>
            </a:xfrm>
          </p:grpSpPr>
          <p:sp>
            <p:nvSpPr>
              <p:cNvPr id="16571" name="Rectangle 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2" name="Rectangle 10"/>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6" name="Group 11"/>
            <p:cNvGrpSpPr>
              <a:grpSpLocks/>
            </p:cNvGrpSpPr>
            <p:nvPr/>
          </p:nvGrpSpPr>
          <p:grpSpPr bwMode="auto">
            <a:xfrm>
              <a:off x="288" y="6"/>
              <a:ext cx="48" cy="11713"/>
              <a:chOff x="0" y="0"/>
              <a:chExt cx="48" cy="11713"/>
            </a:xfrm>
          </p:grpSpPr>
          <p:sp>
            <p:nvSpPr>
              <p:cNvPr id="16569" name="Rectangle 1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0" name="Rectangle 13"/>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7" name="Group 14"/>
            <p:cNvGrpSpPr>
              <a:grpSpLocks/>
            </p:cNvGrpSpPr>
            <p:nvPr/>
          </p:nvGrpSpPr>
          <p:grpSpPr bwMode="auto">
            <a:xfrm>
              <a:off x="384" y="6"/>
              <a:ext cx="48" cy="11713"/>
              <a:chOff x="0" y="0"/>
              <a:chExt cx="48" cy="11713"/>
            </a:xfrm>
          </p:grpSpPr>
          <p:sp>
            <p:nvSpPr>
              <p:cNvPr id="16567" name="Rectangle 1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8" name="Rectangle 16"/>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8" name="Group 17"/>
            <p:cNvGrpSpPr>
              <a:grpSpLocks/>
            </p:cNvGrpSpPr>
            <p:nvPr/>
          </p:nvGrpSpPr>
          <p:grpSpPr bwMode="auto">
            <a:xfrm>
              <a:off x="480" y="6"/>
              <a:ext cx="48" cy="11713"/>
              <a:chOff x="0" y="0"/>
              <a:chExt cx="48" cy="11713"/>
            </a:xfrm>
          </p:grpSpPr>
          <p:sp>
            <p:nvSpPr>
              <p:cNvPr id="16565" name="Rectangle 1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6" name="Rectangle 19"/>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9" name="Group 20"/>
            <p:cNvGrpSpPr>
              <a:grpSpLocks/>
            </p:cNvGrpSpPr>
            <p:nvPr/>
          </p:nvGrpSpPr>
          <p:grpSpPr bwMode="auto">
            <a:xfrm>
              <a:off x="576" y="6"/>
              <a:ext cx="48" cy="11713"/>
              <a:chOff x="0" y="0"/>
              <a:chExt cx="48" cy="11713"/>
            </a:xfrm>
          </p:grpSpPr>
          <p:sp>
            <p:nvSpPr>
              <p:cNvPr id="16563" name="Rectangle 2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4" name="Rectangle 22"/>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0" name="Group 23"/>
            <p:cNvGrpSpPr>
              <a:grpSpLocks/>
            </p:cNvGrpSpPr>
            <p:nvPr/>
          </p:nvGrpSpPr>
          <p:grpSpPr bwMode="auto">
            <a:xfrm>
              <a:off x="672" y="6"/>
              <a:ext cx="48" cy="11713"/>
              <a:chOff x="0" y="0"/>
              <a:chExt cx="48" cy="11713"/>
            </a:xfrm>
          </p:grpSpPr>
          <p:sp>
            <p:nvSpPr>
              <p:cNvPr id="16561" name="Rectangle 2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2" name="Rectangle 25"/>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1" name="Group 26"/>
            <p:cNvGrpSpPr>
              <a:grpSpLocks/>
            </p:cNvGrpSpPr>
            <p:nvPr/>
          </p:nvGrpSpPr>
          <p:grpSpPr bwMode="auto">
            <a:xfrm>
              <a:off x="768" y="6"/>
              <a:ext cx="48" cy="11713"/>
              <a:chOff x="0" y="0"/>
              <a:chExt cx="48" cy="11713"/>
            </a:xfrm>
          </p:grpSpPr>
          <p:sp>
            <p:nvSpPr>
              <p:cNvPr id="16559" name="Rectangle 2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0" name="Rectangle 28"/>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2" name="Group 29"/>
            <p:cNvGrpSpPr>
              <a:grpSpLocks/>
            </p:cNvGrpSpPr>
            <p:nvPr/>
          </p:nvGrpSpPr>
          <p:grpSpPr bwMode="auto">
            <a:xfrm>
              <a:off x="864" y="6"/>
              <a:ext cx="48" cy="11713"/>
              <a:chOff x="0" y="0"/>
              <a:chExt cx="48" cy="11713"/>
            </a:xfrm>
          </p:grpSpPr>
          <p:sp>
            <p:nvSpPr>
              <p:cNvPr id="16557" name="Rectangle 3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8" name="Rectangle 31"/>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3" name="Group 32"/>
            <p:cNvGrpSpPr>
              <a:grpSpLocks/>
            </p:cNvGrpSpPr>
            <p:nvPr/>
          </p:nvGrpSpPr>
          <p:grpSpPr bwMode="auto">
            <a:xfrm>
              <a:off x="960" y="6"/>
              <a:ext cx="48" cy="11713"/>
              <a:chOff x="0" y="0"/>
              <a:chExt cx="48" cy="11713"/>
            </a:xfrm>
          </p:grpSpPr>
          <p:sp>
            <p:nvSpPr>
              <p:cNvPr id="16555" name="Rectangle 3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6" name="Rectangle 34"/>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4" name="Group 35"/>
            <p:cNvGrpSpPr>
              <a:grpSpLocks/>
            </p:cNvGrpSpPr>
            <p:nvPr/>
          </p:nvGrpSpPr>
          <p:grpSpPr bwMode="auto">
            <a:xfrm>
              <a:off x="1056" y="6"/>
              <a:ext cx="48" cy="11713"/>
              <a:chOff x="0" y="0"/>
              <a:chExt cx="48" cy="11713"/>
            </a:xfrm>
          </p:grpSpPr>
          <p:sp>
            <p:nvSpPr>
              <p:cNvPr id="16553" name="Rectangle 3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4" name="Rectangle 37"/>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5" name="Group 38"/>
            <p:cNvGrpSpPr>
              <a:grpSpLocks/>
            </p:cNvGrpSpPr>
            <p:nvPr/>
          </p:nvGrpSpPr>
          <p:grpSpPr bwMode="auto">
            <a:xfrm>
              <a:off x="1152" y="6"/>
              <a:ext cx="48" cy="11713"/>
              <a:chOff x="0" y="0"/>
              <a:chExt cx="48" cy="11713"/>
            </a:xfrm>
          </p:grpSpPr>
          <p:sp>
            <p:nvSpPr>
              <p:cNvPr id="16551" name="Rectangle 3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2" name="Rectangle 40"/>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 name="Group 41"/>
            <p:cNvGrpSpPr>
              <a:grpSpLocks/>
            </p:cNvGrpSpPr>
            <p:nvPr/>
          </p:nvGrpSpPr>
          <p:grpSpPr bwMode="auto">
            <a:xfrm>
              <a:off x="1248" y="6"/>
              <a:ext cx="48" cy="11713"/>
              <a:chOff x="0" y="0"/>
              <a:chExt cx="48" cy="11713"/>
            </a:xfrm>
          </p:grpSpPr>
          <p:sp>
            <p:nvSpPr>
              <p:cNvPr id="16549" name="Rectangle 4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0" name="Rectangle 43"/>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7" name="Group 44"/>
            <p:cNvGrpSpPr>
              <a:grpSpLocks/>
            </p:cNvGrpSpPr>
            <p:nvPr/>
          </p:nvGrpSpPr>
          <p:grpSpPr bwMode="auto">
            <a:xfrm>
              <a:off x="1344" y="6"/>
              <a:ext cx="48" cy="11713"/>
              <a:chOff x="0" y="0"/>
              <a:chExt cx="48" cy="11713"/>
            </a:xfrm>
          </p:grpSpPr>
          <p:sp>
            <p:nvSpPr>
              <p:cNvPr id="16547" name="Rectangle 4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8" name="Rectangle 46"/>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8" name="Group 47"/>
            <p:cNvGrpSpPr>
              <a:grpSpLocks/>
            </p:cNvGrpSpPr>
            <p:nvPr/>
          </p:nvGrpSpPr>
          <p:grpSpPr bwMode="auto">
            <a:xfrm>
              <a:off x="1440" y="6"/>
              <a:ext cx="48" cy="11713"/>
              <a:chOff x="0" y="0"/>
              <a:chExt cx="48" cy="11713"/>
            </a:xfrm>
          </p:grpSpPr>
          <p:sp>
            <p:nvSpPr>
              <p:cNvPr id="16545" name="Rectangle 4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6" name="Rectangle 49"/>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9" name="Group 50"/>
            <p:cNvGrpSpPr>
              <a:grpSpLocks/>
            </p:cNvGrpSpPr>
            <p:nvPr/>
          </p:nvGrpSpPr>
          <p:grpSpPr bwMode="auto">
            <a:xfrm>
              <a:off x="1536" y="6"/>
              <a:ext cx="48" cy="11713"/>
              <a:chOff x="0" y="0"/>
              <a:chExt cx="48" cy="11713"/>
            </a:xfrm>
          </p:grpSpPr>
          <p:sp>
            <p:nvSpPr>
              <p:cNvPr id="16543" name="Rectangle 5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4" name="Rectangle 52"/>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0" name="Group 53"/>
            <p:cNvGrpSpPr>
              <a:grpSpLocks/>
            </p:cNvGrpSpPr>
            <p:nvPr/>
          </p:nvGrpSpPr>
          <p:grpSpPr bwMode="auto">
            <a:xfrm>
              <a:off x="1632" y="6"/>
              <a:ext cx="48" cy="11713"/>
              <a:chOff x="0" y="0"/>
              <a:chExt cx="48" cy="11713"/>
            </a:xfrm>
          </p:grpSpPr>
          <p:sp>
            <p:nvSpPr>
              <p:cNvPr id="16541" name="Rectangle 5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2" name="Rectangle 55"/>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sp>
          <p:nvSpPr>
            <p:cNvPr id="16539" name="Rectangle 57"/>
            <p:cNvSpPr>
              <a:spLocks/>
            </p:cNvSpPr>
            <p:nvPr/>
          </p:nvSpPr>
          <p:spPr bwMode="auto">
            <a:xfrm>
              <a:off x="1728" y="6"/>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grpSp>
          <p:nvGrpSpPr>
            <p:cNvPr id="22" name="Group 59"/>
            <p:cNvGrpSpPr>
              <a:grpSpLocks/>
            </p:cNvGrpSpPr>
            <p:nvPr/>
          </p:nvGrpSpPr>
          <p:grpSpPr bwMode="auto">
            <a:xfrm>
              <a:off x="1824" y="6"/>
              <a:ext cx="48" cy="11713"/>
              <a:chOff x="0" y="0"/>
              <a:chExt cx="48" cy="11713"/>
            </a:xfrm>
          </p:grpSpPr>
          <p:sp>
            <p:nvSpPr>
              <p:cNvPr id="16537" name="Rectangle 6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8" name="Rectangle 61"/>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3" name="Group 62"/>
            <p:cNvGrpSpPr>
              <a:grpSpLocks/>
            </p:cNvGrpSpPr>
            <p:nvPr/>
          </p:nvGrpSpPr>
          <p:grpSpPr bwMode="auto">
            <a:xfrm>
              <a:off x="1920" y="6"/>
              <a:ext cx="48" cy="11713"/>
              <a:chOff x="0" y="0"/>
              <a:chExt cx="48" cy="11713"/>
            </a:xfrm>
          </p:grpSpPr>
          <p:sp>
            <p:nvSpPr>
              <p:cNvPr id="16535" name="Rectangle 6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6" name="Rectangle 64"/>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4" name="Group 65"/>
            <p:cNvGrpSpPr>
              <a:grpSpLocks/>
            </p:cNvGrpSpPr>
            <p:nvPr/>
          </p:nvGrpSpPr>
          <p:grpSpPr bwMode="auto">
            <a:xfrm>
              <a:off x="2016" y="6"/>
              <a:ext cx="48" cy="11713"/>
              <a:chOff x="0" y="0"/>
              <a:chExt cx="48" cy="11713"/>
            </a:xfrm>
          </p:grpSpPr>
          <p:sp>
            <p:nvSpPr>
              <p:cNvPr id="16533" name="Rectangle 6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4" name="Rectangle 67"/>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5" name="Group 68"/>
            <p:cNvGrpSpPr>
              <a:grpSpLocks/>
            </p:cNvGrpSpPr>
            <p:nvPr/>
          </p:nvGrpSpPr>
          <p:grpSpPr bwMode="auto">
            <a:xfrm>
              <a:off x="2112" y="6"/>
              <a:ext cx="48" cy="11713"/>
              <a:chOff x="0" y="0"/>
              <a:chExt cx="48" cy="11713"/>
            </a:xfrm>
          </p:grpSpPr>
          <p:sp>
            <p:nvSpPr>
              <p:cNvPr id="16531" name="Rectangle 6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2" name="Rectangle 70"/>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6" name="Group 71"/>
            <p:cNvGrpSpPr>
              <a:grpSpLocks/>
            </p:cNvGrpSpPr>
            <p:nvPr/>
          </p:nvGrpSpPr>
          <p:grpSpPr bwMode="auto">
            <a:xfrm>
              <a:off x="2208" y="6"/>
              <a:ext cx="48" cy="11713"/>
              <a:chOff x="0" y="0"/>
              <a:chExt cx="48" cy="11713"/>
            </a:xfrm>
          </p:grpSpPr>
          <p:sp>
            <p:nvSpPr>
              <p:cNvPr id="16529" name="Rectangle 7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0" name="Rectangle 73"/>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7" name="Group 74"/>
            <p:cNvGrpSpPr>
              <a:grpSpLocks/>
            </p:cNvGrpSpPr>
            <p:nvPr/>
          </p:nvGrpSpPr>
          <p:grpSpPr bwMode="auto">
            <a:xfrm>
              <a:off x="2304" y="6"/>
              <a:ext cx="48" cy="11713"/>
              <a:chOff x="0" y="0"/>
              <a:chExt cx="48" cy="11713"/>
            </a:xfrm>
          </p:grpSpPr>
          <p:sp>
            <p:nvSpPr>
              <p:cNvPr id="16527" name="Rectangle 7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8" name="Rectangle 76"/>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8" name="Group 77"/>
            <p:cNvGrpSpPr>
              <a:grpSpLocks/>
            </p:cNvGrpSpPr>
            <p:nvPr/>
          </p:nvGrpSpPr>
          <p:grpSpPr bwMode="auto">
            <a:xfrm>
              <a:off x="2400" y="6"/>
              <a:ext cx="48" cy="11713"/>
              <a:chOff x="0" y="0"/>
              <a:chExt cx="48" cy="11713"/>
            </a:xfrm>
          </p:grpSpPr>
          <p:sp>
            <p:nvSpPr>
              <p:cNvPr id="16525" name="Rectangle 7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6" name="Rectangle 79"/>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9" name="Group 80"/>
            <p:cNvGrpSpPr>
              <a:grpSpLocks/>
            </p:cNvGrpSpPr>
            <p:nvPr/>
          </p:nvGrpSpPr>
          <p:grpSpPr bwMode="auto">
            <a:xfrm>
              <a:off x="2496" y="6"/>
              <a:ext cx="48" cy="11713"/>
              <a:chOff x="0" y="0"/>
              <a:chExt cx="48" cy="11713"/>
            </a:xfrm>
          </p:grpSpPr>
          <p:sp>
            <p:nvSpPr>
              <p:cNvPr id="16523" name="Rectangle 8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4" name="Rectangle 82"/>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30" name="Group 83"/>
            <p:cNvGrpSpPr>
              <a:grpSpLocks/>
            </p:cNvGrpSpPr>
            <p:nvPr/>
          </p:nvGrpSpPr>
          <p:grpSpPr bwMode="auto">
            <a:xfrm>
              <a:off x="2592" y="6"/>
              <a:ext cx="48" cy="11713"/>
              <a:chOff x="0" y="0"/>
              <a:chExt cx="48" cy="11713"/>
            </a:xfrm>
          </p:grpSpPr>
          <p:sp>
            <p:nvSpPr>
              <p:cNvPr id="16521" name="Rectangle 8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2" name="Rectangle 85"/>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31" name="Group 86"/>
            <p:cNvGrpSpPr>
              <a:grpSpLocks/>
            </p:cNvGrpSpPr>
            <p:nvPr/>
          </p:nvGrpSpPr>
          <p:grpSpPr bwMode="auto">
            <a:xfrm>
              <a:off x="2688" y="6"/>
              <a:ext cx="48" cy="11713"/>
              <a:chOff x="0" y="0"/>
              <a:chExt cx="48" cy="11713"/>
            </a:xfrm>
          </p:grpSpPr>
          <p:sp>
            <p:nvSpPr>
              <p:cNvPr id="16519" name="Rectangle 8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0" name="Rectangle 88"/>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77" name="Group 89"/>
            <p:cNvGrpSpPr>
              <a:grpSpLocks/>
            </p:cNvGrpSpPr>
            <p:nvPr/>
          </p:nvGrpSpPr>
          <p:grpSpPr bwMode="auto">
            <a:xfrm>
              <a:off x="2784" y="6"/>
              <a:ext cx="48" cy="11713"/>
              <a:chOff x="0" y="0"/>
              <a:chExt cx="48" cy="11713"/>
            </a:xfrm>
          </p:grpSpPr>
          <p:sp>
            <p:nvSpPr>
              <p:cNvPr id="16517" name="Rectangle 9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8" name="Rectangle 91"/>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78" name="Group 92"/>
            <p:cNvGrpSpPr>
              <a:grpSpLocks/>
            </p:cNvGrpSpPr>
            <p:nvPr/>
          </p:nvGrpSpPr>
          <p:grpSpPr bwMode="auto">
            <a:xfrm>
              <a:off x="2880" y="6"/>
              <a:ext cx="48" cy="11713"/>
              <a:chOff x="0" y="0"/>
              <a:chExt cx="48" cy="11713"/>
            </a:xfrm>
          </p:grpSpPr>
          <p:sp>
            <p:nvSpPr>
              <p:cNvPr id="16515" name="Rectangle 9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6" name="Rectangle 94"/>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79" name="Group 95"/>
            <p:cNvGrpSpPr>
              <a:grpSpLocks/>
            </p:cNvGrpSpPr>
            <p:nvPr/>
          </p:nvGrpSpPr>
          <p:grpSpPr bwMode="auto">
            <a:xfrm>
              <a:off x="2976" y="6"/>
              <a:ext cx="48" cy="11713"/>
              <a:chOff x="0" y="0"/>
              <a:chExt cx="48" cy="11713"/>
            </a:xfrm>
          </p:grpSpPr>
          <p:sp>
            <p:nvSpPr>
              <p:cNvPr id="16513" name="Rectangle 9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4" name="Rectangle 97"/>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0" name="Group 98"/>
            <p:cNvGrpSpPr>
              <a:grpSpLocks/>
            </p:cNvGrpSpPr>
            <p:nvPr/>
          </p:nvGrpSpPr>
          <p:grpSpPr bwMode="auto">
            <a:xfrm>
              <a:off x="3072" y="6"/>
              <a:ext cx="48" cy="11713"/>
              <a:chOff x="0" y="0"/>
              <a:chExt cx="48" cy="11713"/>
            </a:xfrm>
          </p:grpSpPr>
          <p:sp>
            <p:nvSpPr>
              <p:cNvPr id="16511" name="Rectangle 9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2" name="Rectangle 100"/>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1" name="Group 101"/>
            <p:cNvGrpSpPr>
              <a:grpSpLocks/>
            </p:cNvGrpSpPr>
            <p:nvPr/>
          </p:nvGrpSpPr>
          <p:grpSpPr bwMode="auto">
            <a:xfrm>
              <a:off x="3168" y="6"/>
              <a:ext cx="48" cy="11713"/>
              <a:chOff x="0" y="0"/>
              <a:chExt cx="48" cy="11713"/>
            </a:xfrm>
          </p:grpSpPr>
          <p:sp>
            <p:nvSpPr>
              <p:cNvPr id="16509" name="Rectangle 10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0" name="Rectangle 103"/>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2" name="Group 104"/>
            <p:cNvGrpSpPr>
              <a:grpSpLocks/>
            </p:cNvGrpSpPr>
            <p:nvPr/>
          </p:nvGrpSpPr>
          <p:grpSpPr bwMode="auto">
            <a:xfrm>
              <a:off x="3264" y="6"/>
              <a:ext cx="48" cy="11713"/>
              <a:chOff x="0" y="0"/>
              <a:chExt cx="48" cy="11713"/>
            </a:xfrm>
          </p:grpSpPr>
          <p:sp>
            <p:nvSpPr>
              <p:cNvPr id="16507" name="Rectangle 10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8" name="Rectangle 106"/>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3" name="Group 107"/>
            <p:cNvGrpSpPr>
              <a:grpSpLocks/>
            </p:cNvGrpSpPr>
            <p:nvPr/>
          </p:nvGrpSpPr>
          <p:grpSpPr bwMode="auto">
            <a:xfrm>
              <a:off x="3360" y="6"/>
              <a:ext cx="48" cy="11713"/>
              <a:chOff x="0" y="0"/>
              <a:chExt cx="48" cy="11713"/>
            </a:xfrm>
          </p:grpSpPr>
          <p:sp>
            <p:nvSpPr>
              <p:cNvPr id="16505" name="Rectangle 10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6" name="Rectangle 109"/>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4" name="Group 110"/>
            <p:cNvGrpSpPr>
              <a:grpSpLocks/>
            </p:cNvGrpSpPr>
            <p:nvPr/>
          </p:nvGrpSpPr>
          <p:grpSpPr bwMode="auto">
            <a:xfrm>
              <a:off x="3456" y="6"/>
              <a:ext cx="48" cy="11713"/>
              <a:chOff x="0" y="0"/>
              <a:chExt cx="48" cy="11713"/>
            </a:xfrm>
          </p:grpSpPr>
          <p:sp>
            <p:nvSpPr>
              <p:cNvPr id="16503" name="Rectangle 11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4" name="Rectangle 112"/>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5" name="Group 113"/>
            <p:cNvGrpSpPr>
              <a:grpSpLocks/>
            </p:cNvGrpSpPr>
            <p:nvPr/>
          </p:nvGrpSpPr>
          <p:grpSpPr bwMode="auto">
            <a:xfrm>
              <a:off x="3552" y="6"/>
              <a:ext cx="48" cy="11713"/>
              <a:chOff x="0" y="0"/>
              <a:chExt cx="48" cy="11713"/>
            </a:xfrm>
          </p:grpSpPr>
          <p:sp>
            <p:nvSpPr>
              <p:cNvPr id="16501" name="Rectangle 11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2" name="Rectangle 115"/>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6" name="Group 116"/>
            <p:cNvGrpSpPr>
              <a:grpSpLocks/>
            </p:cNvGrpSpPr>
            <p:nvPr/>
          </p:nvGrpSpPr>
          <p:grpSpPr bwMode="auto">
            <a:xfrm>
              <a:off x="3648" y="6"/>
              <a:ext cx="48" cy="11713"/>
              <a:chOff x="0" y="0"/>
              <a:chExt cx="48" cy="11713"/>
            </a:xfrm>
          </p:grpSpPr>
          <p:sp>
            <p:nvSpPr>
              <p:cNvPr id="16499" name="Rectangle 11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0" name="Rectangle 118"/>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7" name="Group 119"/>
            <p:cNvGrpSpPr>
              <a:grpSpLocks/>
            </p:cNvGrpSpPr>
            <p:nvPr/>
          </p:nvGrpSpPr>
          <p:grpSpPr bwMode="auto">
            <a:xfrm>
              <a:off x="3744" y="6"/>
              <a:ext cx="48" cy="11713"/>
              <a:chOff x="0" y="0"/>
              <a:chExt cx="48" cy="11713"/>
            </a:xfrm>
          </p:grpSpPr>
          <p:sp>
            <p:nvSpPr>
              <p:cNvPr id="16497" name="Rectangle 12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8" name="Rectangle 121"/>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8" name="Group 122"/>
            <p:cNvGrpSpPr>
              <a:grpSpLocks/>
            </p:cNvGrpSpPr>
            <p:nvPr/>
          </p:nvGrpSpPr>
          <p:grpSpPr bwMode="auto">
            <a:xfrm>
              <a:off x="3840" y="6"/>
              <a:ext cx="48" cy="11713"/>
              <a:chOff x="0" y="0"/>
              <a:chExt cx="48" cy="11713"/>
            </a:xfrm>
          </p:grpSpPr>
          <p:sp>
            <p:nvSpPr>
              <p:cNvPr id="16495" name="Rectangle 12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6" name="Rectangle 124"/>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9" name="Group 125"/>
            <p:cNvGrpSpPr>
              <a:grpSpLocks/>
            </p:cNvGrpSpPr>
            <p:nvPr/>
          </p:nvGrpSpPr>
          <p:grpSpPr bwMode="auto">
            <a:xfrm>
              <a:off x="3936" y="6"/>
              <a:ext cx="48" cy="11713"/>
              <a:chOff x="0" y="0"/>
              <a:chExt cx="48" cy="11713"/>
            </a:xfrm>
          </p:grpSpPr>
          <p:sp>
            <p:nvSpPr>
              <p:cNvPr id="16493" name="Rectangle 12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4" name="Rectangle 127"/>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0" name="Group 128"/>
            <p:cNvGrpSpPr>
              <a:grpSpLocks/>
            </p:cNvGrpSpPr>
            <p:nvPr/>
          </p:nvGrpSpPr>
          <p:grpSpPr bwMode="auto">
            <a:xfrm>
              <a:off x="4032" y="6"/>
              <a:ext cx="48" cy="11713"/>
              <a:chOff x="0" y="0"/>
              <a:chExt cx="48" cy="11713"/>
            </a:xfrm>
          </p:grpSpPr>
          <p:sp>
            <p:nvSpPr>
              <p:cNvPr id="16491" name="Rectangle 12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2" name="Rectangle 130"/>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dirty="0"/>
              </a:p>
            </p:txBody>
          </p:sp>
        </p:grpSp>
        <p:grpSp>
          <p:nvGrpSpPr>
            <p:cNvPr id="16591" name="Group 131"/>
            <p:cNvGrpSpPr>
              <a:grpSpLocks/>
            </p:cNvGrpSpPr>
            <p:nvPr/>
          </p:nvGrpSpPr>
          <p:grpSpPr bwMode="auto">
            <a:xfrm>
              <a:off x="4128" y="6"/>
              <a:ext cx="48" cy="11713"/>
              <a:chOff x="0" y="0"/>
              <a:chExt cx="48" cy="11713"/>
            </a:xfrm>
          </p:grpSpPr>
          <p:sp>
            <p:nvSpPr>
              <p:cNvPr id="16489" name="Rectangle 13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0" name="Rectangle 133"/>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2" name="Group 134"/>
            <p:cNvGrpSpPr>
              <a:grpSpLocks/>
            </p:cNvGrpSpPr>
            <p:nvPr/>
          </p:nvGrpSpPr>
          <p:grpSpPr bwMode="auto">
            <a:xfrm>
              <a:off x="4224" y="6"/>
              <a:ext cx="48" cy="11713"/>
              <a:chOff x="0" y="0"/>
              <a:chExt cx="48" cy="11713"/>
            </a:xfrm>
          </p:grpSpPr>
          <p:sp>
            <p:nvSpPr>
              <p:cNvPr id="16487" name="Rectangle 13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8" name="Rectangle 136"/>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3" name="Group 137"/>
            <p:cNvGrpSpPr>
              <a:grpSpLocks/>
            </p:cNvGrpSpPr>
            <p:nvPr/>
          </p:nvGrpSpPr>
          <p:grpSpPr bwMode="auto">
            <a:xfrm>
              <a:off x="4320" y="6"/>
              <a:ext cx="48" cy="11713"/>
              <a:chOff x="0" y="0"/>
              <a:chExt cx="48" cy="11713"/>
            </a:xfrm>
          </p:grpSpPr>
          <p:sp>
            <p:nvSpPr>
              <p:cNvPr id="16485" name="Rectangle 13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6" name="Rectangle 139"/>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4" name="Group 140"/>
            <p:cNvGrpSpPr>
              <a:grpSpLocks/>
            </p:cNvGrpSpPr>
            <p:nvPr/>
          </p:nvGrpSpPr>
          <p:grpSpPr bwMode="auto">
            <a:xfrm>
              <a:off x="4416" y="6"/>
              <a:ext cx="48" cy="11713"/>
              <a:chOff x="0" y="0"/>
              <a:chExt cx="48" cy="11713"/>
            </a:xfrm>
          </p:grpSpPr>
          <p:sp>
            <p:nvSpPr>
              <p:cNvPr id="16483" name="Rectangle 14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4" name="Rectangle 142"/>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5" name="Group 143"/>
            <p:cNvGrpSpPr>
              <a:grpSpLocks/>
            </p:cNvGrpSpPr>
            <p:nvPr/>
          </p:nvGrpSpPr>
          <p:grpSpPr bwMode="auto">
            <a:xfrm>
              <a:off x="4512" y="6"/>
              <a:ext cx="48" cy="11713"/>
              <a:chOff x="0" y="0"/>
              <a:chExt cx="48" cy="11713"/>
            </a:xfrm>
          </p:grpSpPr>
          <p:sp>
            <p:nvSpPr>
              <p:cNvPr id="16481" name="Rectangle 14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2" name="Rectangle 145"/>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6" name="Group 146"/>
            <p:cNvGrpSpPr>
              <a:grpSpLocks/>
            </p:cNvGrpSpPr>
            <p:nvPr/>
          </p:nvGrpSpPr>
          <p:grpSpPr bwMode="auto">
            <a:xfrm>
              <a:off x="4608" y="6"/>
              <a:ext cx="48" cy="11713"/>
              <a:chOff x="0" y="0"/>
              <a:chExt cx="48" cy="11713"/>
            </a:xfrm>
          </p:grpSpPr>
          <p:sp>
            <p:nvSpPr>
              <p:cNvPr id="16479" name="Rectangle 14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0" name="Rectangle 148"/>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7" name="Group 149"/>
            <p:cNvGrpSpPr>
              <a:grpSpLocks/>
            </p:cNvGrpSpPr>
            <p:nvPr/>
          </p:nvGrpSpPr>
          <p:grpSpPr bwMode="auto">
            <a:xfrm>
              <a:off x="4704" y="6"/>
              <a:ext cx="48" cy="11713"/>
              <a:chOff x="0" y="0"/>
              <a:chExt cx="48" cy="11713"/>
            </a:xfrm>
          </p:grpSpPr>
          <p:sp>
            <p:nvSpPr>
              <p:cNvPr id="16477" name="Rectangle 15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8" name="Rectangle 151"/>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8" name="Group 152"/>
            <p:cNvGrpSpPr>
              <a:grpSpLocks/>
            </p:cNvGrpSpPr>
            <p:nvPr/>
          </p:nvGrpSpPr>
          <p:grpSpPr bwMode="auto">
            <a:xfrm>
              <a:off x="4800" y="6"/>
              <a:ext cx="48" cy="11713"/>
              <a:chOff x="0" y="0"/>
              <a:chExt cx="48" cy="11713"/>
            </a:xfrm>
          </p:grpSpPr>
          <p:sp>
            <p:nvSpPr>
              <p:cNvPr id="16475" name="Rectangle 15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6" name="Rectangle 154"/>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9" name="Group 155"/>
            <p:cNvGrpSpPr>
              <a:grpSpLocks/>
            </p:cNvGrpSpPr>
            <p:nvPr/>
          </p:nvGrpSpPr>
          <p:grpSpPr bwMode="auto">
            <a:xfrm>
              <a:off x="4896" y="6"/>
              <a:ext cx="48" cy="11713"/>
              <a:chOff x="0" y="0"/>
              <a:chExt cx="48" cy="11713"/>
            </a:xfrm>
          </p:grpSpPr>
          <p:sp>
            <p:nvSpPr>
              <p:cNvPr id="16473" name="Rectangle 15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4" name="Rectangle 157"/>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0" name="Group 158"/>
            <p:cNvGrpSpPr>
              <a:grpSpLocks/>
            </p:cNvGrpSpPr>
            <p:nvPr/>
          </p:nvGrpSpPr>
          <p:grpSpPr bwMode="auto">
            <a:xfrm>
              <a:off x="4992" y="6"/>
              <a:ext cx="48" cy="11713"/>
              <a:chOff x="0" y="0"/>
              <a:chExt cx="48" cy="11713"/>
            </a:xfrm>
          </p:grpSpPr>
          <p:sp>
            <p:nvSpPr>
              <p:cNvPr id="16471" name="Rectangle 15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2" name="Rectangle 160"/>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1" name="Group 161"/>
            <p:cNvGrpSpPr>
              <a:grpSpLocks/>
            </p:cNvGrpSpPr>
            <p:nvPr/>
          </p:nvGrpSpPr>
          <p:grpSpPr bwMode="auto">
            <a:xfrm>
              <a:off x="5088" y="6"/>
              <a:ext cx="48" cy="11713"/>
              <a:chOff x="0" y="0"/>
              <a:chExt cx="48" cy="11713"/>
            </a:xfrm>
          </p:grpSpPr>
          <p:sp>
            <p:nvSpPr>
              <p:cNvPr id="16469" name="Rectangle 16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0" name="Rectangle 163"/>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2" name="Group 164"/>
            <p:cNvGrpSpPr>
              <a:grpSpLocks/>
            </p:cNvGrpSpPr>
            <p:nvPr/>
          </p:nvGrpSpPr>
          <p:grpSpPr bwMode="auto">
            <a:xfrm>
              <a:off x="5184" y="6"/>
              <a:ext cx="48" cy="11713"/>
              <a:chOff x="0" y="0"/>
              <a:chExt cx="48" cy="11713"/>
            </a:xfrm>
          </p:grpSpPr>
          <p:sp>
            <p:nvSpPr>
              <p:cNvPr id="16467" name="Rectangle 16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8" name="Rectangle 166"/>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3" name="Group 167"/>
            <p:cNvGrpSpPr>
              <a:grpSpLocks/>
            </p:cNvGrpSpPr>
            <p:nvPr/>
          </p:nvGrpSpPr>
          <p:grpSpPr bwMode="auto">
            <a:xfrm>
              <a:off x="5280" y="6"/>
              <a:ext cx="48" cy="11713"/>
              <a:chOff x="0" y="0"/>
              <a:chExt cx="48" cy="11713"/>
            </a:xfrm>
          </p:grpSpPr>
          <p:sp>
            <p:nvSpPr>
              <p:cNvPr id="16465" name="Rectangle 16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6" name="Rectangle 169"/>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4" name="Group 170"/>
            <p:cNvGrpSpPr>
              <a:grpSpLocks/>
            </p:cNvGrpSpPr>
            <p:nvPr/>
          </p:nvGrpSpPr>
          <p:grpSpPr bwMode="auto">
            <a:xfrm>
              <a:off x="5376" y="6"/>
              <a:ext cx="48" cy="11713"/>
              <a:chOff x="0" y="0"/>
              <a:chExt cx="48" cy="11713"/>
            </a:xfrm>
          </p:grpSpPr>
          <p:sp>
            <p:nvSpPr>
              <p:cNvPr id="16463" name="Rectangle 17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4" name="Rectangle 172"/>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5" name="Group 173"/>
            <p:cNvGrpSpPr>
              <a:grpSpLocks/>
            </p:cNvGrpSpPr>
            <p:nvPr/>
          </p:nvGrpSpPr>
          <p:grpSpPr bwMode="auto">
            <a:xfrm>
              <a:off x="5472" y="6"/>
              <a:ext cx="48" cy="11713"/>
              <a:chOff x="0" y="0"/>
              <a:chExt cx="48" cy="11713"/>
            </a:xfrm>
          </p:grpSpPr>
          <p:sp>
            <p:nvSpPr>
              <p:cNvPr id="16461" name="Rectangle 17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2" name="Rectangle 175"/>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6" name="Group 176"/>
            <p:cNvGrpSpPr>
              <a:grpSpLocks/>
            </p:cNvGrpSpPr>
            <p:nvPr/>
          </p:nvGrpSpPr>
          <p:grpSpPr bwMode="auto">
            <a:xfrm>
              <a:off x="5568" y="6"/>
              <a:ext cx="48" cy="11713"/>
              <a:chOff x="0" y="0"/>
              <a:chExt cx="48" cy="11713"/>
            </a:xfrm>
          </p:grpSpPr>
          <p:sp>
            <p:nvSpPr>
              <p:cNvPr id="16459" name="Rectangle 17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0" name="Rectangle 178"/>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7" name="Group 179"/>
            <p:cNvGrpSpPr>
              <a:grpSpLocks/>
            </p:cNvGrpSpPr>
            <p:nvPr/>
          </p:nvGrpSpPr>
          <p:grpSpPr bwMode="auto">
            <a:xfrm>
              <a:off x="5664" y="6"/>
              <a:ext cx="48" cy="11713"/>
              <a:chOff x="0" y="0"/>
              <a:chExt cx="48" cy="11713"/>
            </a:xfrm>
          </p:grpSpPr>
          <p:sp>
            <p:nvSpPr>
              <p:cNvPr id="16457" name="Rectangle 18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58" name="Rectangle 181"/>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385" name="Group 185"/>
            <p:cNvGrpSpPr>
              <a:grpSpLocks/>
            </p:cNvGrpSpPr>
            <p:nvPr/>
          </p:nvGrpSpPr>
          <p:grpSpPr bwMode="auto">
            <a:xfrm>
              <a:off x="0" y="1081"/>
              <a:ext cx="4378" cy="11708"/>
              <a:chOff x="0" y="0"/>
              <a:chExt cx="4378" cy="11708"/>
            </a:xfrm>
          </p:grpSpPr>
          <p:sp>
            <p:nvSpPr>
              <p:cNvPr id="16453" name="Rectangle 186"/>
              <p:cNvSpPr>
                <a:spLocks/>
              </p:cNvSpPr>
              <p:nvPr/>
            </p:nvSpPr>
            <p:spPr bwMode="auto">
              <a:xfrm>
                <a:off x="0" y="0"/>
                <a:ext cx="4378" cy="47"/>
              </a:xfrm>
              <a:prstGeom prst="rect">
                <a:avLst/>
              </a:prstGeom>
              <a:solidFill>
                <a:srgbClr val="336699">
                  <a:alpha val="49803"/>
                </a:srgbClr>
              </a:solidFill>
              <a:ln w="12700">
                <a:noFill/>
                <a:miter lim="800000"/>
                <a:headEnd/>
                <a:tailEnd/>
              </a:ln>
            </p:spPr>
            <p:txBody>
              <a:bodyPr lIns="0" tIns="0" rIns="0" bIns="0">
                <a:prstTxWarp prst="textNoShape">
                  <a:avLst/>
                </a:prstTxWarp>
              </a:bodyPr>
              <a:lstStyle/>
              <a:p>
                <a:endParaRPr lang="en-GB"/>
              </a:p>
            </p:txBody>
          </p:sp>
          <p:sp>
            <p:nvSpPr>
              <p:cNvPr id="16454" name="Rectangle 187"/>
              <p:cNvSpPr>
                <a:spLocks/>
              </p:cNvSpPr>
              <p:nvPr/>
            </p:nvSpPr>
            <p:spPr bwMode="auto">
              <a:xfrm>
                <a:off x="0" y="0"/>
                <a:ext cx="4378" cy="11708"/>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sp>
        <p:nvSpPr>
          <p:cNvPr id="16390"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09738E6E-B680-7744-8102-4775447EF1AD}" type="slidenum">
              <a:rPr lang="en-US" sz="1400">
                <a:latin typeface="Helvetica" pitchFamily="-65" charset="0"/>
                <a:ea typeface="Helvetica" pitchFamily="-65" charset="0"/>
                <a:cs typeface="Helvetica" pitchFamily="-65" charset="0"/>
                <a:sym typeface="Helvetica" pitchFamily="-65" charset="0"/>
              </a:rPr>
              <a:pPr algn="ctr"/>
              <a:t>36</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98410381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People First</a:t>
            </a:r>
          </a:p>
        </p:txBody>
      </p:sp>
      <p:sp>
        <p:nvSpPr>
          <p:cNvPr id="3" name="Content Placeholder 2"/>
          <p:cNvSpPr>
            <a:spLocks noGrp="1"/>
          </p:cNvSpPr>
          <p:nvPr>
            <p:ph idx="1"/>
          </p:nvPr>
        </p:nvSpPr>
        <p:spPr/>
        <p:txBody>
          <a:bodyPr>
            <a:normAutofit fontScale="92500" lnSpcReduction="20000"/>
          </a:bodyPr>
          <a:lstStyle/>
          <a:p>
            <a:pPr algn="just">
              <a:buFont typeface="Arial" pitchFamily="34" charset="0"/>
              <a:buChar char="•"/>
            </a:pPr>
            <a:r>
              <a:rPr lang="en-GB" dirty="0">
                <a:latin typeface="Arial" panose="020B0604020202020204" pitchFamily="34" charset="0"/>
                <a:cs typeface="Arial" panose="020B0604020202020204" pitchFamily="34" charset="0"/>
              </a:rPr>
              <a:t>Started in 1974 in Oregon</a:t>
            </a:r>
          </a:p>
          <a:p>
            <a:pPr algn="just">
              <a:buFont typeface="Arial" pitchFamily="34" charset="0"/>
              <a:buChar char="•"/>
            </a:pPr>
            <a:r>
              <a:rPr lang="en-GB" dirty="0">
                <a:latin typeface="Arial" panose="020B0604020202020204" pitchFamily="34" charset="0"/>
                <a:cs typeface="Arial" panose="020B0604020202020204" pitchFamily="34" charset="0"/>
              </a:rPr>
              <a:t>Motto is ‘Label Jars not people’</a:t>
            </a:r>
          </a:p>
          <a:p>
            <a:pPr algn="just">
              <a:buFont typeface="Arial" pitchFamily="34" charset="0"/>
              <a:buChar char="•"/>
            </a:pPr>
            <a:r>
              <a:rPr lang="en-GB" dirty="0">
                <a:latin typeface="Arial" panose="020B0604020202020204" pitchFamily="34" charset="0"/>
                <a:cs typeface="Arial" panose="020B0604020202020204" pitchFamily="34" charset="0"/>
              </a:rPr>
              <a:t>People First groups are often known as self-advocacy groups.</a:t>
            </a:r>
          </a:p>
          <a:p>
            <a:pPr algn="just">
              <a:buFont typeface="Arial" pitchFamily="34" charset="0"/>
              <a:buChar char="•"/>
            </a:pPr>
            <a:r>
              <a:rPr lang="en-GB" dirty="0">
                <a:latin typeface="Arial" panose="020B0604020202020204" pitchFamily="34" charset="0"/>
                <a:cs typeface="Arial" panose="020B0604020202020204" pitchFamily="34" charset="0"/>
              </a:rPr>
              <a:t>They are groups of people with learning difficulties, people with intellectual disabilities, people with developmental disabilities and/or people with disabilities who speak up for themselves and work to improve the lives of their members</a:t>
            </a:r>
          </a:p>
          <a:p>
            <a:pPr algn="just">
              <a:buFont typeface="Arial" pitchFamily="34" charset="0"/>
              <a:buChar char="•"/>
            </a:pPr>
            <a:r>
              <a:rPr lang="en-GB" dirty="0">
                <a:latin typeface="Arial" panose="020B0604020202020204" pitchFamily="34" charset="0"/>
                <a:cs typeface="Arial" panose="020B0604020202020204" pitchFamily="34" charset="0"/>
              </a:rPr>
              <a:t>People First groups have spread worldwide with groups in Japan, Austria, the USA and beyond</a:t>
            </a:r>
          </a:p>
          <a:p>
            <a:endParaRPr lang="en-GB" dirty="0"/>
          </a:p>
        </p:txBody>
      </p:sp>
    </p:spTree>
    <p:extLst>
      <p:ext uri="{BB962C8B-B14F-4D97-AF65-F5344CB8AC3E}">
        <p14:creationId xmlns:p14="http://schemas.microsoft.com/office/powerpoint/2010/main" val="3208513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Types of Advocacy</a:t>
            </a:r>
          </a:p>
        </p:txBody>
      </p:sp>
      <p:sp>
        <p:nvSpPr>
          <p:cNvPr id="3" name="Content Placeholder 2"/>
          <p:cNvSpPr>
            <a:spLocks noGrp="1"/>
          </p:cNvSpPr>
          <p:nvPr>
            <p:ph idx="1"/>
          </p:nvPr>
        </p:nvSpPr>
        <p:spPr/>
        <p:txBody>
          <a:bodyPr>
            <a:normAutofit fontScale="92500" lnSpcReduction="20000"/>
          </a:bodyPr>
          <a:lstStyle/>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Arial" panose="020B0604020202020204" pitchFamily="34" charset="0"/>
                <a:ea typeface="ヒラギノ角ゴ ProN W3"/>
                <a:cs typeface="Arial" panose="020B0604020202020204" pitchFamily="34" charset="0"/>
                <a:sym typeface="Helvetica" pitchFamily="-65" charset="0"/>
              </a:rPr>
              <a:t>Citizen</a:t>
            </a:r>
          </a:p>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Arial" panose="020B0604020202020204" pitchFamily="34" charset="0"/>
                <a:ea typeface="ヒラギノ角ゴ ProN W3"/>
                <a:cs typeface="Arial" panose="020B0604020202020204" pitchFamily="34" charset="0"/>
                <a:sym typeface="Helvetica" pitchFamily="-65" charset="0"/>
              </a:rPr>
              <a:t>Volunteer</a:t>
            </a:r>
          </a:p>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Arial" panose="020B0604020202020204" pitchFamily="34" charset="0"/>
                <a:ea typeface="ヒラギノ角ゴ ProN W3"/>
                <a:cs typeface="Arial" panose="020B0604020202020204" pitchFamily="34" charset="0"/>
                <a:sym typeface="Helvetica" pitchFamily="-65" charset="0"/>
              </a:rPr>
              <a:t>Self-advocacy</a:t>
            </a:r>
          </a:p>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Arial" panose="020B0604020202020204" pitchFamily="34" charset="0"/>
                <a:ea typeface="ヒラギノ角ゴ ProN W3"/>
                <a:cs typeface="Arial" panose="020B0604020202020204" pitchFamily="34" charset="0"/>
                <a:sym typeface="Helvetica" pitchFamily="-65" charset="0"/>
              </a:rPr>
              <a:t>Peer</a:t>
            </a:r>
          </a:p>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Arial" panose="020B0604020202020204" pitchFamily="34" charset="0"/>
                <a:ea typeface="ヒラギノ角ゴ ProN W3"/>
                <a:cs typeface="Arial" panose="020B0604020202020204" pitchFamily="34" charset="0"/>
                <a:sym typeface="Helvetica" pitchFamily="-65" charset="0"/>
              </a:rPr>
              <a:t>Statutory Advocacy (IMHA/IMCA)</a:t>
            </a:r>
          </a:p>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Arial" panose="020B0604020202020204" pitchFamily="34" charset="0"/>
                <a:ea typeface="ヒラギノ角ゴ ProN W3"/>
                <a:cs typeface="Arial" panose="020B0604020202020204" pitchFamily="34" charset="0"/>
                <a:sym typeface="Helvetica" pitchFamily="-65" charset="0"/>
              </a:rPr>
              <a:t>Legal Advocacy</a:t>
            </a:r>
          </a:p>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Arial" panose="020B0604020202020204" pitchFamily="34" charset="0"/>
                <a:ea typeface="ヒラギノ角ゴ ProN W3"/>
                <a:cs typeface="Arial" panose="020B0604020202020204" pitchFamily="34" charset="0"/>
                <a:sym typeface="Helvetica" pitchFamily="-65" charset="0"/>
              </a:rPr>
              <a:t>Non Instructed Advocacy</a:t>
            </a:r>
          </a:p>
          <a:p>
            <a:endParaRPr lang="en-US" dirty="0"/>
          </a:p>
        </p:txBody>
      </p:sp>
    </p:spTree>
    <p:extLst>
      <p:ext uri="{BB962C8B-B14F-4D97-AF65-F5344CB8AC3E}">
        <p14:creationId xmlns:p14="http://schemas.microsoft.com/office/powerpoint/2010/main" val="91113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188"/>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Key features of Citizen Advocacy</a:t>
            </a:r>
          </a:p>
        </p:txBody>
      </p:sp>
      <p:sp>
        <p:nvSpPr>
          <p:cNvPr id="18437" name="Rectangle 189"/>
          <p:cNvSpPr>
            <a:spLocks noGrp="1" noChangeArrowheads="1"/>
          </p:cNvSpPr>
          <p:nvPr>
            <p:ph idx="1"/>
          </p:nvPr>
        </p:nvSpPr>
        <p:spPr/>
        <p:txBody>
          <a:bodyPr vert="horz" lIns="91440" tIns="45720" rIns="132080" bIns="45720" rtlCol="0" anchor="t">
            <a:normAutofit/>
          </a:bodyPr>
          <a:lstStyle/>
          <a:p>
            <a:r>
              <a:rPr lang="en-GB" sz="2800" dirty="0">
                <a:latin typeface="Arial" panose="020B0604020202020204" pitchFamily="34" charset="0"/>
                <a:cs typeface="Arial" panose="020B0604020202020204" pitchFamily="34" charset="0"/>
              </a:rPr>
              <a:t>Provided by volunteers from the local community. </a:t>
            </a:r>
          </a:p>
          <a:p>
            <a:r>
              <a:rPr lang="en-GB" sz="2800" dirty="0">
                <a:latin typeface="Arial" panose="020B0604020202020204" pitchFamily="34" charset="0"/>
                <a:cs typeface="Arial" panose="020B0604020202020204" pitchFamily="34" charset="0"/>
              </a:rPr>
              <a:t>Based on an ongoing, one to one relationship with a client (</a:t>
            </a:r>
            <a:r>
              <a:rPr lang="en-GB" sz="2800" dirty="0" err="1">
                <a:latin typeface="Arial" panose="020B0604020202020204" pitchFamily="34" charset="0"/>
                <a:cs typeface="Arial" panose="020B0604020202020204" pitchFamily="34" charset="0"/>
              </a:rPr>
              <a:t>eg</a:t>
            </a:r>
            <a:r>
              <a:rPr lang="en-GB" sz="2800" dirty="0">
                <a:latin typeface="Arial" panose="020B0604020202020204" pitchFamily="34" charset="0"/>
                <a:cs typeface="Arial" panose="020B0604020202020204" pitchFamily="34" charset="0"/>
              </a:rPr>
              <a:t>. adult with a learning disability or older person). </a:t>
            </a:r>
          </a:p>
          <a:p>
            <a:r>
              <a:rPr lang="en-GB" sz="2800" dirty="0">
                <a:latin typeface="Arial" panose="020B0604020202020204" pitchFamily="34" charset="0"/>
                <a:cs typeface="Arial" panose="020B0604020202020204" pitchFamily="34" charset="0"/>
              </a:rPr>
              <a:t>The volunteers work with their partners on a long term basis. </a:t>
            </a:r>
          </a:p>
        </p:txBody>
      </p:sp>
      <p:sp>
        <p:nvSpPr>
          <p:cNvPr id="192" name="Slide Number Placeholder 3"/>
          <p:cNvSpPr>
            <a:spLocks noGrp="1"/>
          </p:cNvSpPr>
          <p:nvPr>
            <p:ph type="sldNum" sz="quarter" idx="12"/>
          </p:nvPr>
        </p:nvSpPr>
        <p:spPr/>
        <p:txBody>
          <a:bodyPr/>
          <a:lstStyle/>
          <a:p>
            <a:fld id="{6BA50F03-1669-C54C-8C85-DDFB32FC3E2D}" type="slidenum">
              <a:rPr lang="en-US"/>
              <a:pPr/>
              <a:t>39</a:t>
            </a:fld>
            <a:endParaRPr lang="en-US"/>
          </a:p>
        </p:txBody>
      </p:sp>
      <p:sp>
        <p:nvSpPr>
          <p:cNvPr id="18438"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F642F9E4-41C7-414F-B02F-BFE26A9BFE91}" type="slidenum">
              <a:rPr lang="en-US" sz="1400">
                <a:latin typeface="Helvetica" pitchFamily="-65" charset="0"/>
                <a:ea typeface="Helvetica" pitchFamily="-65" charset="0"/>
                <a:cs typeface="Helvetica" pitchFamily="-65" charset="0"/>
                <a:sym typeface="Helvetica" pitchFamily="-65" charset="0"/>
              </a:rPr>
              <a:pPr algn="ctr"/>
              <a:t>39</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62442138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188"/>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Volunteer Advocate</a:t>
            </a:r>
          </a:p>
        </p:txBody>
      </p:sp>
      <p:sp>
        <p:nvSpPr>
          <p:cNvPr id="20485" name="Rectangle 189"/>
          <p:cNvSpPr>
            <a:spLocks noGrp="1" noChangeArrowheads="1"/>
          </p:cNvSpPr>
          <p:nvPr>
            <p:ph idx="1"/>
          </p:nvPr>
        </p:nvSpPr>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More likely to be generic than specialist</a:t>
            </a:r>
          </a:p>
          <a:p>
            <a:pPr eaLnBrk="1" hangingPunct="1"/>
            <a:r>
              <a:rPr lang="en-US" dirty="0">
                <a:latin typeface="Arial" panose="020B0604020202020204" pitchFamily="34" charset="0"/>
                <a:cs typeface="Arial" panose="020B0604020202020204" pitchFamily="34" charset="0"/>
              </a:rPr>
              <a:t>Training a central issue (and retaining volunteers)</a:t>
            </a:r>
          </a:p>
          <a:p>
            <a:pPr eaLnBrk="1" hangingPunct="1"/>
            <a:r>
              <a:rPr lang="en-US" dirty="0">
                <a:latin typeface="Arial" panose="020B0604020202020204" pitchFamily="34" charset="0"/>
                <a:cs typeface="Arial" panose="020B0604020202020204" pitchFamily="34" charset="0"/>
              </a:rPr>
              <a:t>Focus on providing support over a particular issue rather than on a longer-term relationship</a:t>
            </a:r>
          </a:p>
          <a:p>
            <a:pPr eaLnBrk="1" hangingPunct="1"/>
            <a:r>
              <a:rPr lang="en-US" dirty="0">
                <a:latin typeface="Arial" panose="020B0604020202020204" pitchFamily="34" charset="0"/>
                <a:cs typeface="Arial" panose="020B0604020202020204" pitchFamily="34" charset="0"/>
              </a:rPr>
              <a:t>Advocates may support more than one person at a time</a:t>
            </a:r>
          </a:p>
        </p:txBody>
      </p:sp>
      <p:sp>
        <p:nvSpPr>
          <p:cNvPr id="192" name="Slide Number Placeholder 3"/>
          <p:cNvSpPr>
            <a:spLocks noGrp="1"/>
          </p:cNvSpPr>
          <p:nvPr>
            <p:ph type="sldNum" sz="quarter" idx="12"/>
          </p:nvPr>
        </p:nvSpPr>
        <p:spPr/>
        <p:txBody>
          <a:bodyPr/>
          <a:lstStyle/>
          <a:p>
            <a:fld id="{52972C43-C78C-C246-89ED-ECA86E0CEC79}" type="slidenum">
              <a:rPr lang="en-US"/>
              <a:pPr/>
              <a:t>40</a:t>
            </a:fld>
            <a:endParaRPr lang="en-US"/>
          </a:p>
        </p:txBody>
      </p:sp>
      <p:sp>
        <p:nvSpPr>
          <p:cNvPr id="20486"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8A762905-EA77-0244-9627-D673D4F2C311}" type="slidenum">
              <a:rPr lang="en-US" sz="1400">
                <a:latin typeface="Helvetica" pitchFamily="-65" charset="0"/>
                <a:ea typeface="Helvetica" pitchFamily="-65" charset="0"/>
                <a:cs typeface="Helvetica" pitchFamily="-65" charset="0"/>
                <a:sym typeface="Helvetica" pitchFamily="-65" charset="0"/>
              </a:rPr>
              <a:pPr algn="ctr"/>
              <a:t>40</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16630667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188"/>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Self-Advocacy</a:t>
            </a:r>
          </a:p>
        </p:txBody>
      </p:sp>
      <p:sp>
        <p:nvSpPr>
          <p:cNvPr id="21509" name="Rectangle 189"/>
          <p:cNvSpPr>
            <a:spLocks noGrp="1" noChangeArrowheads="1"/>
          </p:cNvSpPr>
          <p:nvPr>
            <p:ph idx="1"/>
          </p:nvPr>
        </p:nvSpPr>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Organised and driven by service users</a:t>
            </a:r>
          </a:p>
          <a:p>
            <a:pPr eaLnBrk="1" hangingPunct="1"/>
            <a:r>
              <a:rPr lang="en-US" dirty="0">
                <a:latin typeface="Arial" panose="020B0604020202020204" pitchFamily="34" charset="0"/>
                <a:cs typeface="Arial" panose="020B0604020202020204" pitchFamily="34" charset="0"/>
              </a:rPr>
              <a:t>Offer mutual support and confidence building</a:t>
            </a:r>
          </a:p>
          <a:p>
            <a:pPr eaLnBrk="1" hangingPunct="1"/>
            <a:r>
              <a:rPr lang="en-US" dirty="0">
                <a:latin typeface="Arial" panose="020B0604020202020204" pitchFamily="34" charset="0"/>
                <a:cs typeface="Arial" panose="020B0604020202020204" pitchFamily="34" charset="0"/>
              </a:rPr>
              <a:t>Individuals working together (to challenge discrimination for example)</a:t>
            </a:r>
          </a:p>
          <a:p>
            <a:pPr eaLnBrk="1" hangingPunct="1"/>
            <a:r>
              <a:rPr lang="en-US" dirty="0">
                <a:latin typeface="Arial" panose="020B0604020202020204" pitchFamily="34" charset="0"/>
                <a:cs typeface="Arial" panose="020B0604020202020204" pitchFamily="34" charset="0"/>
              </a:rPr>
              <a:t>Sharing information and experience</a:t>
            </a:r>
          </a:p>
        </p:txBody>
      </p:sp>
      <p:sp>
        <p:nvSpPr>
          <p:cNvPr id="192" name="Slide Number Placeholder 3"/>
          <p:cNvSpPr>
            <a:spLocks noGrp="1"/>
          </p:cNvSpPr>
          <p:nvPr>
            <p:ph type="sldNum" sz="quarter" idx="12"/>
          </p:nvPr>
        </p:nvSpPr>
        <p:spPr/>
        <p:txBody>
          <a:bodyPr/>
          <a:lstStyle/>
          <a:p>
            <a:fld id="{84513896-FECD-504C-A145-F4A7E963A28A}" type="slidenum">
              <a:rPr lang="en-US"/>
              <a:pPr/>
              <a:t>41</a:t>
            </a:fld>
            <a:endParaRPr lang="en-US"/>
          </a:p>
        </p:txBody>
      </p:sp>
      <p:sp>
        <p:nvSpPr>
          <p:cNvPr id="21510"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1782F89E-5D21-324F-9D91-E394A4D38A2E}" type="slidenum">
              <a:rPr lang="en-US" sz="1400">
                <a:latin typeface="Helvetica" pitchFamily="-65" charset="0"/>
                <a:ea typeface="Helvetica" pitchFamily="-65" charset="0"/>
                <a:cs typeface="Helvetica" pitchFamily="-65" charset="0"/>
                <a:sym typeface="Helvetica" pitchFamily="-65" charset="0"/>
              </a:rPr>
              <a:pPr algn="ctr"/>
              <a:t>41</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37962162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188"/>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Peer Advocacy</a:t>
            </a:r>
          </a:p>
        </p:txBody>
      </p:sp>
      <p:sp>
        <p:nvSpPr>
          <p:cNvPr id="22533" name="Rectangle 189"/>
          <p:cNvSpPr>
            <a:spLocks noGrp="1" noChangeArrowheads="1"/>
          </p:cNvSpPr>
          <p:nvPr>
            <p:ph idx="1"/>
          </p:nvPr>
        </p:nvSpPr>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Advocate and partner share a common experience/ background etc.</a:t>
            </a:r>
          </a:p>
          <a:p>
            <a:pPr eaLnBrk="1" hangingPunct="1"/>
            <a:r>
              <a:rPr lang="en-US" dirty="0">
                <a:latin typeface="Arial" panose="020B0604020202020204" pitchFamily="34" charset="0"/>
                <a:cs typeface="Arial" panose="020B0604020202020204" pitchFamily="34" charset="0"/>
              </a:rPr>
              <a:t>Not as ‘organised’ as citizen advocacy but nonetheless can be a strong force for change</a:t>
            </a:r>
          </a:p>
          <a:p>
            <a:pPr eaLnBrk="1" hangingPunct="1"/>
            <a:r>
              <a:rPr lang="en-US" dirty="0">
                <a:latin typeface="Arial" panose="020B0604020202020204" pitchFamily="34" charset="0"/>
                <a:cs typeface="Arial" panose="020B0604020202020204" pitchFamily="34" charset="0"/>
              </a:rPr>
              <a:t>Mutual support and empowerment</a:t>
            </a:r>
          </a:p>
        </p:txBody>
      </p:sp>
      <p:sp>
        <p:nvSpPr>
          <p:cNvPr id="192" name="Slide Number Placeholder 3"/>
          <p:cNvSpPr>
            <a:spLocks noGrp="1"/>
          </p:cNvSpPr>
          <p:nvPr>
            <p:ph type="sldNum" sz="quarter" idx="12"/>
          </p:nvPr>
        </p:nvSpPr>
        <p:spPr/>
        <p:txBody>
          <a:bodyPr/>
          <a:lstStyle/>
          <a:p>
            <a:fld id="{22C4DD08-574D-FE46-B93D-85CE0CA642DA}" type="slidenum">
              <a:rPr lang="en-US"/>
              <a:pPr/>
              <a:t>42</a:t>
            </a:fld>
            <a:endParaRPr lang="en-US"/>
          </a:p>
        </p:txBody>
      </p:sp>
      <p:sp>
        <p:nvSpPr>
          <p:cNvPr id="22534"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0937CD76-0B80-FC4C-8426-E2ACE480874A}" type="slidenum">
              <a:rPr lang="en-US" sz="1400">
                <a:latin typeface="Helvetica" pitchFamily="-65" charset="0"/>
                <a:ea typeface="Helvetica" pitchFamily="-65" charset="0"/>
                <a:cs typeface="Helvetica" pitchFamily="-65" charset="0"/>
                <a:sym typeface="Helvetica" pitchFamily="-65" charset="0"/>
              </a:rPr>
              <a:pPr algn="ctr"/>
              <a:t>42</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366210457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188"/>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Legal Advocates</a:t>
            </a:r>
          </a:p>
        </p:txBody>
      </p:sp>
      <p:sp>
        <p:nvSpPr>
          <p:cNvPr id="23557" name="Rectangle 189"/>
          <p:cNvSpPr>
            <a:spLocks noGrp="1" noChangeArrowheads="1"/>
          </p:cNvSpPr>
          <p:nvPr>
            <p:ph idx="1"/>
          </p:nvPr>
        </p:nvSpPr>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Work done by lawyers on behalf of vulnerable people</a:t>
            </a:r>
          </a:p>
          <a:p>
            <a:pPr eaLnBrk="1" hangingPunct="1"/>
            <a:r>
              <a:rPr lang="en-US" dirty="0">
                <a:latin typeface="Arial" panose="020B0604020202020204" pitchFamily="34" charset="0"/>
                <a:cs typeface="Arial" panose="020B0604020202020204" pitchFamily="34" charset="0"/>
              </a:rPr>
              <a:t>Usually complex cases involving a service user against the service</a:t>
            </a:r>
          </a:p>
          <a:p>
            <a:pPr eaLnBrk="1" hangingPunct="1"/>
            <a:r>
              <a:rPr lang="en-US" dirty="0">
                <a:latin typeface="Arial" panose="020B0604020202020204" pitchFamily="34" charset="0"/>
                <a:cs typeface="Arial" panose="020B0604020202020204" pitchFamily="34" charset="0"/>
              </a:rPr>
              <a:t>Professional service model</a:t>
            </a:r>
          </a:p>
          <a:p>
            <a:pPr eaLnBrk="1" hangingPunct="1"/>
            <a:r>
              <a:rPr lang="en-US" dirty="0">
                <a:latin typeface="Arial" panose="020B0604020202020204" pitchFamily="34" charset="0"/>
                <a:cs typeface="Arial" panose="020B0604020202020204" pitchFamily="34" charset="0"/>
              </a:rPr>
              <a:t>Based on legal precedence</a:t>
            </a:r>
          </a:p>
          <a:p>
            <a:pPr eaLnBrk="1" hangingPunct="1"/>
            <a:r>
              <a:rPr lang="en-US" dirty="0">
                <a:latin typeface="Arial" panose="020B0604020202020204" pitchFamily="34" charset="0"/>
                <a:cs typeface="Arial" panose="020B0604020202020204" pitchFamily="34" charset="0"/>
              </a:rPr>
              <a:t>Fee-based and outcome-focused</a:t>
            </a:r>
          </a:p>
        </p:txBody>
      </p:sp>
      <p:sp>
        <p:nvSpPr>
          <p:cNvPr id="192" name="Slide Number Placeholder 3"/>
          <p:cNvSpPr>
            <a:spLocks noGrp="1"/>
          </p:cNvSpPr>
          <p:nvPr>
            <p:ph type="sldNum" sz="quarter" idx="12"/>
          </p:nvPr>
        </p:nvSpPr>
        <p:spPr/>
        <p:txBody>
          <a:bodyPr/>
          <a:lstStyle/>
          <a:p>
            <a:fld id="{FC464336-4A96-1C4C-9A42-D6CDC749B006}" type="slidenum">
              <a:rPr lang="en-US"/>
              <a:pPr/>
              <a:t>43</a:t>
            </a:fld>
            <a:endParaRPr lang="en-US"/>
          </a:p>
        </p:txBody>
      </p:sp>
      <p:sp>
        <p:nvSpPr>
          <p:cNvPr id="23558"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4DAAE767-69D2-2C4F-A4AD-C8CA9C83AAD2}" type="slidenum">
              <a:rPr lang="en-US" sz="1400">
                <a:latin typeface="Helvetica" pitchFamily="-65" charset="0"/>
                <a:ea typeface="Helvetica" pitchFamily="-65" charset="0"/>
                <a:cs typeface="Helvetica" pitchFamily="-65" charset="0"/>
                <a:sym typeface="Helvetica" pitchFamily="-65" charset="0"/>
              </a:rPr>
              <a:pPr algn="ctr"/>
              <a:t>43</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290149942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188"/>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Legal Advocates</a:t>
            </a:r>
          </a:p>
        </p:txBody>
      </p:sp>
      <p:sp>
        <p:nvSpPr>
          <p:cNvPr id="24581" name="Rectangle 189"/>
          <p:cNvSpPr>
            <a:spLocks noGrp="1" noChangeArrowheads="1"/>
          </p:cNvSpPr>
          <p:nvPr>
            <p:ph idx="1"/>
          </p:nvPr>
        </p:nvSpPr>
        <p:spPr>
          <a:xfrm>
            <a:off x="2696895" y="2888070"/>
            <a:ext cx="6798736" cy="3444997"/>
          </a:xfrm>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“While some advocacy can be performed successfully using good negotiation skills, without relying on the law or other rules, it is not advisable (if).....there is a legal basis to a case” </a:t>
            </a:r>
          </a:p>
          <a:p>
            <a:pPr marL="0" indent="0">
              <a:buNone/>
            </a:pPr>
            <a:r>
              <a:rPr lang="en-US" sz="1400" dirty="0">
                <a:latin typeface="Arial" panose="020B0604020202020204" pitchFamily="34" charset="0"/>
                <a:cs typeface="Arial" panose="020B0604020202020204" pitchFamily="34" charset="0"/>
              </a:rPr>
              <a:t>                                                                                              (Bateman, 2000, p. 138)</a:t>
            </a:r>
          </a:p>
        </p:txBody>
      </p:sp>
      <p:sp>
        <p:nvSpPr>
          <p:cNvPr id="192" name="Slide Number Placeholder 3"/>
          <p:cNvSpPr>
            <a:spLocks noGrp="1"/>
          </p:cNvSpPr>
          <p:nvPr>
            <p:ph type="sldNum" sz="quarter" idx="12"/>
          </p:nvPr>
        </p:nvSpPr>
        <p:spPr/>
        <p:txBody>
          <a:bodyPr/>
          <a:lstStyle/>
          <a:p>
            <a:fld id="{EA8BE858-FF5E-5E4E-B4F9-9D2E0ACCD276}" type="slidenum">
              <a:rPr lang="en-US"/>
              <a:pPr/>
              <a:t>44</a:t>
            </a:fld>
            <a:endParaRPr lang="en-US"/>
          </a:p>
        </p:txBody>
      </p:sp>
      <p:sp>
        <p:nvSpPr>
          <p:cNvPr id="24582"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22679424-F513-6447-9CAC-03092DEE3250}" type="slidenum">
              <a:rPr lang="en-US" sz="1400">
                <a:latin typeface="Helvetica" pitchFamily="-65" charset="0"/>
                <a:ea typeface="Helvetica" pitchFamily="-65" charset="0"/>
                <a:cs typeface="Helvetica" pitchFamily="-65" charset="0"/>
                <a:sym typeface="Helvetica" pitchFamily="-65" charset="0"/>
              </a:rPr>
              <a:pPr algn="ctr"/>
              <a:t>44</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1389372227"/>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Text Box 188"/>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82C432B7-B97D-F746-BB6A-DA37DC8218A0}" type="slidenum">
              <a:rPr lang="en-US" sz="1400">
                <a:latin typeface="Helvetica" pitchFamily="-65" charset="0"/>
                <a:ea typeface="Helvetica" pitchFamily="-65" charset="0"/>
                <a:cs typeface="Helvetica" pitchFamily="-65" charset="0"/>
                <a:sym typeface="Helvetica" pitchFamily="-65" charset="0"/>
              </a:rPr>
              <a:pPr algn="ctr"/>
              <a:t>45</a:t>
            </a:fld>
            <a:endParaRPr lang="en-US" sz="1400">
              <a:latin typeface="Helvetica" pitchFamily="-65" charset="0"/>
              <a:ea typeface="Helvetica" pitchFamily="-65" charset="0"/>
              <a:cs typeface="Helvetica" pitchFamily="-65" charset="0"/>
              <a:sym typeface="Helvetica" pitchFamily="-65" charset="0"/>
            </a:endParaRPr>
          </a:p>
        </p:txBody>
      </p:sp>
      <p:sp>
        <p:nvSpPr>
          <p:cNvPr id="45060" name="Rectangle 189"/>
          <p:cNvSpPr>
            <a:spLocks noGrp="1" noChangeArrowheads="1"/>
          </p:cNvSpPr>
          <p:nvPr>
            <p:ph type="title"/>
          </p:nvPr>
        </p:nvSpPr>
        <p:spPr/>
        <p:txBody>
          <a:bodyPr vert="horz" lIns="91440" tIns="45720" rIns="132080" bIns="45720" rtlCol="0" anchor="ctr">
            <a:normAutofit fontScale="90000"/>
          </a:bodyPr>
          <a:lstStyle/>
          <a:p>
            <a:r>
              <a:rPr lang="en-US" b="1" dirty="0">
                <a:latin typeface="Arial" panose="020B0604020202020204" pitchFamily="34" charset="0"/>
                <a:cs typeface="Arial" panose="020B0604020202020204" pitchFamily="34" charset="0"/>
              </a:rPr>
              <a:t>Policy Environment – </a:t>
            </a:r>
            <a:r>
              <a:rPr lang="en-US" b="1" dirty="0">
                <a:latin typeface="Arial" panose="020B0604020202020204" pitchFamily="34" charset="0"/>
                <a:cs typeface="Arial" panose="020B0604020202020204" pitchFamily="34" charset="0"/>
                <a:hlinkClick r:id="rId2"/>
              </a:rPr>
              <a:t>Mental health</a:t>
            </a:r>
            <a:endParaRPr lang="en-US" b="1" dirty="0">
              <a:latin typeface="Arial" panose="020B0604020202020204" pitchFamily="34" charset="0"/>
              <a:cs typeface="Arial" panose="020B0604020202020204" pitchFamily="34" charset="0"/>
            </a:endParaRPr>
          </a:p>
        </p:txBody>
      </p:sp>
      <p:sp>
        <p:nvSpPr>
          <p:cNvPr id="45061" name="Rectangle 190"/>
          <p:cNvSpPr>
            <a:spLocks noGrp="1" noChangeArrowheads="1"/>
          </p:cNvSpPr>
          <p:nvPr>
            <p:ph sz="half" idx="1"/>
          </p:nvPr>
        </p:nvSpPr>
        <p:spPr/>
        <p:txBody>
          <a:bodyPr vert="horz" lIns="91440" tIns="45720" rIns="132080" bIns="45720" rtlCol="0" anchor="t">
            <a:normAutofit/>
          </a:bodyPr>
          <a:lstStyle/>
          <a:p>
            <a:pPr eaLnBrk="1" hangingPunct="1"/>
            <a:r>
              <a:rPr lang="en-US" sz="2800" dirty="0">
                <a:latin typeface="Arial" panose="020B0604020202020204" pitchFamily="34" charset="0"/>
                <a:cs typeface="Arial" panose="020B0604020202020204" pitchFamily="34" charset="0"/>
              </a:rPr>
              <a:t>Mental Capacity Act 2005</a:t>
            </a:r>
          </a:p>
          <a:p>
            <a:pPr eaLnBrk="1" hangingPunct="1">
              <a:buFont typeface="Arial" pitchFamily="-65" charset="0"/>
              <a:buChar char="-"/>
            </a:pPr>
            <a:r>
              <a:rPr lang="en-US" sz="1800" dirty="0">
                <a:solidFill>
                  <a:srgbClr val="333333"/>
                </a:solidFill>
                <a:latin typeface="Arial" panose="020B0604020202020204" pitchFamily="34" charset="0"/>
                <a:ea typeface="Arial" pitchFamily="-65" charset="0"/>
                <a:cs typeface="Arial" panose="020B0604020202020204" pitchFamily="34" charset="0"/>
                <a:sym typeface="Arial" pitchFamily="-65" charset="0"/>
              </a:rPr>
              <a:t>framework to empower and protect vulnerable people who are not able to make their own decisions. </a:t>
            </a:r>
            <a:endParaRPr lang="en-US" sz="1800" dirty="0">
              <a:solidFill>
                <a:srgbClr val="333333"/>
              </a:solidFill>
              <a:latin typeface="Arial" panose="020B0604020202020204" pitchFamily="34" charset="0"/>
              <a:cs typeface="Arial" panose="020B0604020202020204" pitchFamily="34" charset="0"/>
              <a:sym typeface="Arial" pitchFamily="-65" charset="0"/>
            </a:endParaRPr>
          </a:p>
          <a:p>
            <a:pPr eaLnBrk="1" hangingPunct="1">
              <a:buFont typeface="Arial" pitchFamily="-65" charset="0"/>
              <a:buChar char="-"/>
            </a:pPr>
            <a:r>
              <a:rPr lang="en-US" sz="1800" dirty="0">
                <a:solidFill>
                  <a:srgbClr val="333333"/>
                </a:solidFill>
                <a:latin typeface="Arial" panose="020B0604020202020204" pitchFamily="34" charset="0"/>
                <a:ea typeface="Arial" pitchFamily="-65" charset="0"/>
                <a:cs typeface="Arial" panose="020B0604020202020204" pitchFamily="34" charset="0"/>
                <a:sym typeface="Arial" pitchFamily="-65" charset="0"/>
              </a:rPr>
              <a:t>It makes it clear who can take decisions, in which situations, and how they should go about this. </a:t>
            </a:r>
            <a:endParaRPr lang="en-US" sz="1800" dirty="0">
              <a:solidFill>
                <a:srgbClr val="333333"/>
              </a:solidFill>
              <a:latin typeface="Arial" panose="020B0604020202020204" pitchFamily="34" charset="0"/>
              <a:cs typeface="Arial" panose="020B0604020202020204" pitchFamily="34" charset="0"/>
              <a:sym typeface="Arial" pitchFamily="-65" charset="0"/>
            </a:endParaRPr>
          </a:p>
          <a:p>
            <a:pPr eaLnBrk="1" hangingPunct="1">
              <a:buFont typeface="Arial" pitchFamily="-65" charset="0"/>
              <a:buChar char="-"/>
            </a:pPr>
            <a:r>
              <a:rPr lang="en-US" sz="1800" dirty="0">
                <a:solidFill>
                  <a:srgbClr val="333333"/>
                </a:solidFill>
                <a:latin typeface="Arial" panose="020B0604020202020204" pitchFamily="34" charset="0"/>
                <a:ea typeface="Arial" pitchFamily="-65" charset="0"/>
                <a:cs typeface="Arial" panose="020B0604020202020204" pitchFamily="34" charset="0"/>
                <a:sym typeface="Arial" pitchFamily="-65" charset="0"/>
              </a:rPr>
              <a:t>It enables people to plan ahead for a time when they may lose capacity.</a:t>
            </a:r>
            <a:endParaRPr lang="en-US" sz="1800" dirty="0">
              <a:solidFill>
                <a:srgbClr val="333333"/>
              </a:solidFill>
              <a:latin typeface="Arial" panose="020B0604020202020204" pitchFamily="34" charset="0"/>
              <a:cs typeface="Arial" panose="020B0604020202020204" pitchFamily="34" charset="0"/>
              <a:sym typeface="Arial" pitchFamily="-65" charset="0"/>
            </a:endParaRPr>
          </a:p>
        </p:txBody>
      </p:sp>
      <p:pic>
        <p:nvPicPr>
          <p:cNvPr id="7" name="Content Placeholder 6" descr="mental-health1.jpg"/>
          <p:cNvPicPr>
            <a:picLocks noGrp="1" noChangeAspect="1"/>
          </p:cNvPicPr>
          <p:nvPr>
            <p:ph sz="half" idx="2"/>
          </p:nvPr>
        </p:nvPicPr>
        <p:blipFill>
          <a:blip r:embed="rId3"/>
          <a:stretch>
            <a:fillRect/>
          </a:stretch>
        </p:blipFill>
        <p:spPr>
          <a:xfrm>
            <a:off x="6991336" y="3347929"/>
            <a:ext cx="2034942" cy="1320346"/>
          </a:xfrm>
        </p:spPr>
      </p:pic>
      <p:sp>
        <p:nvSpPr>
          <p:cNvPr id="45062" name="Rectangle 191"/>
          <p:cNvSpPr>
            <a:spLocks/>
          </p:cNvSpPr>
          <p:nvPr/>
        </p:nvSpPr>
        <p:spPr bwMode="auto">
          <a:xfrm>
            <a:off x="6567488" y="1600200"/>
            <a:ext cx="3975100" cy="4826000"/>
          </a:xfrm>
          <a:prstGeom prst="rect">
            <a:avLst/>
          </a:prstGeom>
          <a:noFill/>
          <a:ln w="12700">
            <a:noFill/>
            <a:miter lim="800000"/>
            <a:headEnd/>
            <a:tailEnd/>
          </a:ln>
        </p:spPr>
        <p:txBody>
          <a:bodyPr lIns="0" tIns="0" rIns="40639" bIns="0">
            <a:prstTxWarp prst="textNoShape">
              <a:avLst/>
            </a:prstTxWarp>
          </a:bodyPr>
          <a:lstStyle/>
          <a:p>
            <a:pPr marL="382588" indent="-342900">
              <a:lnSpc>
                <a:spcPct val="90000"/>
              </a:lnSpc>
              <a:spcBef>
                <a:spcPts val="313"/>
              </a:spcBef>
              <a:buClr>
                <a:srgbClr val="9A0000"/>
              </a:buClr>
              <a:buSzPct val="75000"/>
              <a:buFont typeface="Wingdings" pitchFamily="-65" charset="2"/>
              <a:buChar char="n"/>
            </a:pPr>
            <a:endParaRPr lang="en-US" sz="1600" dirty="0">
              <a:solidFill>
                <a:srgbClr val="333333"/>
              </a:solidFill>
              <a:ea typeface="Arial" pitchFamily="-65" charset="0"/>
              <a:cs typeface="Arial" pitchFamily="-65" charset="0"/>
            </a:endParaRPr>
          </a:p>
        </p:txBody>
      </p:sp>
    </p:spTree>
    <p:extLst>
      <p:ext uri="{BB962C8B-B14F-4D97-AF65-F5344CB8AC3E}">
        <p14:creationId xmlns:p14="http://schemas.microsoft.com/office/powerpoint/2010/main" val="2727873276"/>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600" b="1" dirty="0">
                <a:solidFill>
                  <a:schemeClr val="tx1"/>
                </a:solidFill>
                <a:latin typeface="Arial" panose="020B0604020202020204" pitchFamily="34" charset="0"/>
                <a:ea typeface="+mn-ea"/>
                <a:cs typeface="Arial" panose="020B0604020202020204" pitchFamily="34" charset="0"/>
              </a:rPr>
              <a:t>The Mental Capacity Act (MCA) 2005 </a:t>
            </a:r>
            <a:endParaRPr lang="en-GB" sz="3600" b="1" dirty="0">
              <a:latin typeface="Arial" panose="020B0604020202020204" pitchFamily="34" charset="0"/>
              <a:cs typeface="Arial" panose="020B0604020202020204" pitchFamily="34" charset="0"/>
            </a:endParaRPr>
          </a:p>
        </p:txBody>
      </p:sp>
      <p:sp>
        <p:nvSpPr>
          <p:cNvPr id="6147" name="Content Placeholder 2"/>
          <p:cNvSpPr>
            <a:spLocks noGrp="1"/>
          </p:cNvSpPr>
          <p:nvPr>
            <p:ph idx="1"/>
          </p:nvPr>
        </p:nvSpPr>
        <p:spPr>
          <a:xfrm>
            <a:off x="2700864" y="2965265"/>
            <a:ext cx="6798736" cy="3444997"/>
          </a:xfrm>
        </p:spPr>
        <p:txBody>
          <a:bodyPr/>
          <a:lstStyle/>
          <a:p>
            <a:r>
              <a:rPr lang="en-GB" altLang="en-US" dirty="0">
                <a:latin typeface="Arial" panose="020B0604020202020204" pitchFamily="34" charset="0"/>
                <a:ea typeface="ＭＳ Ｐゴシック" panose="020B0600070205080204" pitchFamily="34" charset="-128"/>
                <a:cs typeface="Arial" panose="020B0604020202020204" pitchFamily="34" charset="0"/>
              </a:rPr>
              <a:t>Came into force in early 2007 and introduces the new statutory role of the Independent Mental Capacity Advocate (IMCA) to support people who lack capacity to make certain decisions.</a:t>
            </a:r>
          </a:p>
          <a:p>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29618195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b="1" dirty="0">
                <a:latin typeface="Arial" panose="020B0604020202020204" pitchFamily="34" charset="0"/>
                <a:ea typeface="ＭＳ Ｐゴシック" panose="020B0600070205080204" pitchFamily="34" charset="-128"/>
                <a:cs typeface="Arial" panose="020B0604020202020204" pitchFamily="34" charset="0"/>
              </a:rPr>
              <a:t>What is Capacity?</a:t>
            </a:r>
            <a:endParaRPr lang="en-US" altLang="en-US"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7171" name="Content Placeholder 3"/>
          <p:cNvSpPr>
            <a:spLocks noGrp="1"/>
          </p:cNvSpPr>
          <p:nvPr>
            <p:ph sz="half" idx="1"/>
          </p:nvPr>
        </p:nvSpPr>
        <p:spPr>
          <a:xfrm>
            <a:off x="1298448" y="2560320"/>
            <a:ext cx="5455338" cy="3310128"/>
          </a:xfrm>
        </p:spPr>
        <p:txBody>
          <a:bodyPr/>
          <a:lstStyle/>
          <a:p>
            <a:r>
              <a:rPr lang="en-GB" altLang="en-US" dirty="0">
                <a:latin typeface="Arial" panose="020B0604020202020204" pitchFamily="34" charset="0"/>
                <a:ea typeface="ＭＳ Ｐゴシック" panose="020B0600070205080204" pitchFamily="34" charset="-128"/>
                <a:cs typeface="Arial" panose="020B0604020202020204" pitchFamily="34" charset="0"/>
              </a:rPr>
              <a:t>What do you think?</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What situations do you think lead to the conclusion that someone lacks capacity?</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When could this be needed for an older person?</a:t>
            </a:r>
            <a:endParaRPr lang="en-US" altLang="en-US"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7172"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753786" y="2640107"/>
            <a:ext cx="2745815" cy="2947927"/>
          </a:xfrm>
        </p:spPr>
      </p:pic>
    </p:spTree>
    <p:extLst>
      <p:ext uri="{BB962C8B-B14F-4D97-AF65-F5344CB8AC3E}">
        <p14:creationId xmlns:p14="http://schemas.microsoft.com/office/powerpoint/2010/main" val="1242524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b="1" dirty="0">
                <a:latin typeface="Arial" panose="020B0604020202020204" pitchFamily="34" charset="0"/>
                <a:ea typeface="ＭＳ Ｐゴシック" panose="020B0600070205080204" pitchFamily="34" charset="-128"/>
                <a:cs typeface="Arial" panose="020B0604020202020204" pitchFamily="34" charset="0"/>
              </a:rPr>
              <a:t>What is ‘capacity’?</a:t>
            </a:r>
          </a:p>
        </p:txBody>
      </p:sp>
      <p:sp>
        <p:nvSpPr>
          <p:cNvPr id="3" name="Content Placeholder 2"/>
          <p:cNvSpPr>
            <a:spLocks noGrp="1"/>
          </p:cNvSpPr>
          <p:nvPr>
            <p:ph idx="1"/>
          </p:nvPr>
        </p:nvSpPr>
        <p:spPr>
          <a:xfrm>
            <a:off x="2820134" y="3118289"/>
            <a:ext cx="6798736" cy="3444997"/>
          </a:xfrm>
        </p:spPr>
        <p:txBody>
          <a:bodyPr/>
          <a:lstStyle/>
          <a:p>
            <a:pPr marL="96838" indent="0">
              <a:lnSpc>
                <a:spcPct val="90000"/>
              </a:lnSpc>
              <a:spcBef>
                <a:spcPts val="313"/>
              </a:spcBef>
              <a:buClr>
                <a:srgbClr val="9A0000"/>
              </a:buClr>
              <a:buNone/>
              <a:defRPr/>
            </a:pPr>
            <a:r>
              <a:rPr lang="en-US" dirty="0">
                <a:solidFill>
                  <a:srgbClr val="333333"/>
                </a:solidFill>
                <a:latin typeface="Arial" panose="020B0604020202020204" pitchFamily="34" charset="0"/>
                <a:ea typeface="Arial" pitchFamily="-65" charset="0"/>
                <a:cs typeface="Arial" panose="020B0604020202020204" pitchFamily="34" charset="0"/>
              </a:rPr>
              <a:t>A presumption of capacity - every adult has the right to make his or her own decisions and must be assumed to have capacity to do so unless it is proved otherwise;</a:t>
            </a:r>
          </a:p>
          <a:p>
            <a:pPr>
              <a:defRPr/>
            </a:pPr>
            <a:endParaRPr lang="en-US" dirty="0"/>
          </a:p>
        </p:txBody>
      </p:sp>
    </p:spTree>
    <p:extLst>
      <p:ext uri="{BB962C8B-B14F-4D97-AF65-F5344CB8AC3E}">
        <p14:creationId xmlns:p14="http://schemas.microsoft.com/office/powerpoint/2010/main" val="27938340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b="1" dirty="0">
                <a:latin typeface="Arial" panose="020B0604020202020204" pitchFamily="34" charset="0"/>
                <a:ea typeface="ＭＳ Ｐゴシック" panose="020B0600070205080204" pitchFamily="34" charset="-128"/>
                <a:cs typeface="Arial" panose="020B0604020202020204" pitchFamily="34" charset="0"/>
              </a:rPr>
              <a:t>Capacity</a:t>
            </a:r>
            <a:endParaRPr lang="en-US" altLang="en-US"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15363" name="Content Placeholder 2"/>
          <p:cNvSpPr>
            <a:spLocks noGrp="1"/>
          </p:cNvSpPr>
          <p:nvPr>
            <p:ph idx="1"/>
          </p:nvPr>
        </p:nvSpPr>
        <p:spPr/>
        <p:txBody>
          <a:bodyPr/>
          <a:lstStyle/>
          <a:p>
            <a:pPr marL="382588">
              <a:lnSpc>
                <a:spcPct val="90000"/>
              </a:lnSpc>
              <a:spcBef>
                <a:spcPts val="313"/>
              </a:spcBef>
              <a:buClr>
                <a:srgbClr val="9A0000"/>
              </a:buClr>
            </a:pPr>
            <a:r>
              <a:rPr lang="en-US" altLang="en-US" dirty="0">
                <a:solidFill>
                  <a:srgbClr val="333333"/>
                </a:solidFill>
                <a:latin typeface="Arial" panose="020B0604020202020204" pitchFamily="34" charset="0"/>
                <a:ea typeface="ＭＳ Ｐゴシック" panose="020B0600070205080204" pitchFamily="34" charset="-128"/>
                <a:cs typeface="Arial" panose="020B0604020202020204" pitchFamily="34" charset="0"/>
              </a:rPr>
              <a:t>Individuals must retain the right to make what might be seen as eccentric or unwise decisions;</a:t>
            </a:r>
          </a:p>
          <a:p>
            <a:pPr marL="382588">
              <a:lnSpc>
                <a:spcPct val="90000"/>
              </a:lnSpc>
              <a:spcBef>
                <a:spcPts val="313"/>
              </a:spcBef>
              <a:buClr>
                <a:srgbClr val="9A0000"/>
              </a:buClr>
            </a:pPr>
            <a:r>
              <a:rPr lang="en-US" altLang="en-US" dirty="0">
                <a:solidFill>
                  <a:srgbClr val="333333"/>
                </a:solidFill>
                <a:latin typeface="Arial" panose="020B0604020202020204" pitchFamily="34" charset="0"/>
                <a:ea typeface="ＭＳ Ｐゴシック" panose="020B0600070205080204" pitchFamily="34" charset="-128"/>
                <a:cs typeface="Arial" panose="020B0604020202020204" pitchFamily="34" charset="0"/>
              </a:rPr>
              <a:t>Anything done for or on behalf of people without capacity must be in their best interests</a:t>
            </a:r>
          </a:p>
          <a:p>
            <a:pPr marL="382588">
              <a:lnSpc>
                <a:spcPct val="90000"/>
              </a:lnSpc>
              <a:spcBef>
                <a:spcPts val="313"/>
              </a:spcBef>
              <a:buClr>
                <a:srgbClr val="9A0000"/>
              </a:buClr>
            </a:pPr>
            <a:r>
              <a:rPr lang="en-US" altLang="en-US" dirty="0">
                <a:solidFill>
                  <a:srgbClr val="333333"/>
                </a:solidFill>
                <a:latin typeface="Arial" panose="020B0604020202020204" pitchFamily="34" charset="0"/>
                <a:ea typeface="ＭＳ Ｐゴシック" panose="020B0600070205080204" pitchFamily="34" charset="-128"/>
                <a:cs typeface="Arial" panose="020B0604020202020204" pitchFamily="34" charset="0"/>
              </a:rPr>
              <a:t>Anything done for or on behalf of people without capacity should be the least restrictive of their basic rights and freedoms.</a:t>
            </a:r>
          </a:p>
        </p:txBody>
      </p:sp>
    </p:spTree>
    <p:extLst>
      <p:ext uri="{BB962C8B-B14F-4D97-AF65-F5344CB8AC3E}">
        <p14:creationId xmlns:p14="http://schemas.microsoft.com/office/powerpoint/2010/main" val="1740885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br>
              <a:rPr lang="en-GB" dirty="0"/>
            </a:br>
            <a:br>
              <a:rPr lang="en-GB" dirty="0"/>
            </a:br>
            <a:r>
              <a:rPr lang="en-GB" b="1" dirty="0">
                <a:latin typeface="Arial" panose="020B0604020202020204" pitchFamily="34" charset="0"/>
                <a:cs typeface="Arial" panose="020B0604020202020204" pitchFamily="34" charset="0"/>
              </a:rPr>
              <a:t>Independent Mental Health Advocacy (IMHA)</a:t>
            </a:r>
            <a:br>
              <a:rPr lang="en-GB" dirty="0"/>
            </a:br>
            <a:br>
              <a:rPr lang="en-GB" dirty="0"/>
            </a:br>
            <a:endParaRPr lang="en-GB" dirty="0"/>
          </a:p>
        </p:txBody>
      </p:sp>
      <p:sp>
        <p:nvSpPr>
          <p:cNvPr id="28675" name="Content Placeholder 2"/>
          <p:cNvSpPr>
            <a:spLocks noGrp="1"/>
          </p:cNvSpPr>
          <p:nvPr>
            <p:ph idx="1"/>
          </p:nvPr>
        </p:nvSpPr>
        <p:spPr>
          <a:xfrm>
            <a:off x="2130051" y="2785986"/>
            <a:ext cx="7556313" cy="3183014"/>
          </a:xfrm>
        </p:spPr>
        <p:txBody>
          <a:bodyPr>
            <a:normAutofit fontScale="92500" lnSpcReduction="10000"/>
          </a:bodyPr>
          <a:lstStyle/>
          <a:p>
            <a:r>
              <a:rPr lang="en-GB" dirty="0">
                <a:latin typeface="Arial" panose="020B0604020202020204" pitchFamily="34" charset="0"/>
                <a:cs typeface="Arial" panose="020B0604020202020204" pitchFamily="34" charset="0"/>
              </a:rPr>
              <a:t>To uphold the principles of the Mental Capacity Act to ensure the Act is complied with</a:t>
            </a:r>
          </a:p>
          <a:p>
            <a:r>
              <a:rPr lang="en-GB" dirty="0">
                <a:latin typeface="Arial" panose="020B0604020202020204" pitchFamily="34" charset="0"/>
                <a:cs typeface="Arial" panose="020B0604020202020204" pitchFamily="34" charset="0"/>
              </a:rPr>
              <a:t>To find out the wishes, values and beliefs of the individual</a:t>
            </a:r>
          </a:p>
          <a:p>
            <a:r>
              <a:rPr lang="en-GB" dirty="0">
                <a:latin typeface="Arial" panose="020B0604020202020204" pitchFamily="34" charset="0"/>
                <a:cs typeface="Arial" panose="020B0604020202020204" pitchFamily="34" charset="0"/>
              </a:rPr>
              <a:t> To ensure that information is provided for the individual in a way they can understand using their preferred method of communication</a:t>
            </a:r>
          </a:p>
          <a:p>
            <a:r>
              <a:rPr lang="en-GB" dirty="0">
                <a:latin typeface="Arial" panose="020B0604020202020204" pitchFamily="34" charset="0"/>
                <a:cs typeface="Arial" panose="020B0604020202020204" pitchFamily="34" charset="0"/>
              </a:rPr>
              <a:t>To consult with others regarding decisions to be made</a:t>
            </a:r>
          </a:p>
          <a:p>
            <a:endParaRPr lang="en-GB" dirty="0"/>
          </a:p>
        </p:txBody>
      </p:sp>
      <p:sp>
        <p:nvSpPr>
          <p:cNvPr id="4" name="Slide Number Placeholder 3"/>
          <p:cNvSpPr>
            <a:spLocks noGrp="1"/>
          </p:cNvSpPr>
          <p:nvPr>
            <p:ph type="sldNum" sz="quarter" idx="12"/>
          </p:nvPr>
        </p:nvSpPr>
        <p:spPr/>
        <p:txBody>
          <a:bodyPr/>
          <a:lstStyle/>
          <a:p>
            <a:fld id="{174731C3-8801-9B4C-A6FB-971BE0DA1F16}" type="slidenum">
              <a:rPr lang="en-US"/>
              <a:pPr/>
              <a:t>50</a:t>
            </a:fld>
            <a:endParaRPr lang="en-US"/>
          </a:p>
        </p:txBody>
      </p:sp>
    </p:spTree>
    <p:extLst>
      <p:ext uri="{BB962C8B-B14F-4D97-AF65-F5344CB8AC3E}">
        <p14:creationId xmlns:p14="http://schemas.microsoft.com/office/powerpoint/2010/main" val="41307245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605450" y="1289050"/>
            <a:ext cx="6798734" cy="1303867"/>
          </a:xfrm>
        </p:spPr>
        <p:txBody>
          <a:bodyPr>
            <a:normAutofit fontScale="90000"/>
          </a:bodyPr>
          <a:lstStyle/>
          <a:p>
            <a:br>
              <a:rPr lang="en-GB" altLang="en-US" sz="3600" dirty="0">
                <a:solidFill>
                  <a:schemeClr val="tx1"/>
                </a:solidFill>
                <a:ea typeface="ＭＳ Ｐゴシック" panose="020B0600070205080204" pitchFamily="34" charset="-128"/>
              </a:rPr>
            </a:br>
            <a:r>
              <a:rPr lang="en-GB" altLang="en-US" b="1"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An IMCA Must be Instructed where:</a:t>
            </a:r>
            <a:br>
              <a:rPr lang="en-GB" altLang="en-US" sz="3600" dirty="0">
                <a:solidFill>
                  <a:schemeClr val="tx1"/>
                </a:solidFill>
                <a:ea typeface="ＭＳ Ｐゴシック" panose="020B0600070205080204" pitchFamily="34" charset="-128"/>
              </a:rPr>
            </a:br>
            <a:br>
              <a:rPr lang="en-GB" altLang="en-US" sz="3600" dirty="0">
                <a:solidFill>
                  <a:schemeClr val="tx1"/>
                </a:solidFill>
                <a:ea typeface="ＭＳ Ｐゴシック" panose="020B0600070205080204" pitchFamily="34" charset="-128"/>
              </a:rPr>
            </a:br>
            <a:endParaRPr lang="en-GB" altLang="en-US" dirty="0">
              <a:ea typeface="ＭＳ Ｐゴシック" panose="020B0600070205080204" pitchFamily="34" charset="-128"/>
            </a:endParaRPr>
          </a:p>
        </p:txBody>
      </p:sp>
      <p:sp>
        <p:nvSpPr>
          <p:cNvPr id="17411" name="Content Placeholder 2"/>
          <p:cNvSpPr>
            <a:spLocks noGrp="1"/>
          </p:cNvSpPr>
          <p:nvPr>
            <p:ph idx="1"/>
          </p:nvPr>
        </p:nvSpPr>
        <p:spPr>
          <a:xfrm>
            <a:off x="2700864" y="2466282"/>
            <a:ext cx="6798736" cy="3444997"/>
          </a:xfrm>
        </p:spPr>
        <p:txBody>
          <a:bodyPr>
            <a:normAutofit fontScale="92500" lnSpcReduction="20000"/>
          </a:bodyPr>
          <a:lstStyle/>
          <a:p>
            <a:r>
              <a:rPr lang="en-GB" altLang="en-US" dirty="0">
                <a:latin typeface="Arial" panose="020B0604020202020204" pitchFamily="34" charset="0"/>
                <a:ea typeface="ＭＳ Ｐゴシック" panose="020B0600070205080204" pitchFamily="34" charset="-128"/>
                <a:cs typeface="Arial" panose="020B0604020202020204" pitchFamily="34" charset="0"/>
              </a:rPr>
              <a:t>There is a decision to be made regarding either </a:t>
            </a:r>
            <a:r>
              <a:rPr lang="en-GB" altLang="en-US" b="1" dirty="0">
                <a:latin typeface="Arial" panose="020B0604020202020204" pitchFamily="34" charset="0"/>
                <a:ea typeface="ＭＳ Ｐゴシック" panose="020B0600070205080204" pitchFamily="34" charset="-128"/>
                <a:cs typeface="Arial" panose="020B0604020202020204" pitchFamily="34" charset="0"/>
              </a:rPr>
              <a:t>serious medical treatment</a:t>
            </a:r>
            <a:r>
              <a:rPr lang="en-GB" altLang="en-US" dirty="0">
                <a:latin typeface="Arial" panose="020B0604020202020204" pitchFamily="34" charset="0"/>
                <a:ea typeface="ＭＳ Ｐゴシック" panose="020B0600070205080204" pitchFamily="34" charset="-128"/>
                <a:cs typeface="Arial" panose="020B0604020202020204" pitchFamily="34" charset="0"/>
              </a:rPr>
              <a:t> (SMT) or </a:t>
            </a:r>
            <a:r>
              <a:rPr lang="en-GB" altLang="en-US" b="1" dirty="0">
                <a:latin typeface="Arial" panose="020B0604020202020204" pitchFamily="34" charset="0"/>
                <a:ea typeface="ＭＳ Ｐゴシック" panose="020B0600070205080204" pitchFamily="34" charset="-128"/>
                <a:cs typeface="Arial" panose="020B0604020202020204" pitchFamily="34" charset="0"/>
              </a:rPr>
              <a:t>change of accommodation</a:t>
            </a:r>
            <a:r>
              <a:rPr lang="en-GB" altLang="en-US" dirty="0">
                <a:latin typeface="Arial" panose="020B0604020202020204" pitchFamily="34" charset="0"/>
                <a:ea typeface="ＭＳ Ｐゴシック" panose="020B0600070205080204" pitchFamily="34" charset="-128"/>
                <a:cs typeface="Arial" panose="020B0604020202020204" pitchFamily="34" charset="0"/>
              </a:rPr>
              <a:t>.</a:t>
            </a:r>
            <a:br>
              <a:rPr lang="en-GB" altLang="en-US" dirty="0">
                <a:latin typeface="Arial" panose="020B0604020202020204" pitchFamily="34" charset="0"/>
                <a:ea typeface="ＭＳ Ｐゴシック" panose="020B0600070205080204" pitchFamily="34" charset="-128"/>
                <a:cs typeface="Arial" panose="020B0604020202020204" pitchFamily="34" charset="0"/>
              </a:rPr>
            </a:br>
            <a:r>
              <a:rPr lang="en-GB" altLang="en-US" dirty="0">
                <a:latin typeface="Arial" panose="020B0604020202020204" pitchFamily="34" charset="0"/>
                <a:ea typeface="ＭＳ Ｐゴシック" panose="020B0600070205080204" pitchFamily="34" charset="-128"/>
                <a:cs typeface="Arial" panose="020B0604020202020204" pitchFamily="34" charset="0"/>
              </a:rPr>
              <a:t>AND </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The person has no close family or friends to represent their views</a:t>
            </a:r>
            <a:br>
              <a:rPr lang="en-GB" altLang="en-US" dirty="0">
                <a:latin typeface="Arial" panose="020B0604020202020204" pitchFamily="34" charset="0"/>
                <a:ea typeface="ＭＳ Ｐゴシック" panose="020B0600070205080204" pitchFamily="34" charset="-128"/>
                <a:cs typeface="Arial" panose="020B0604020202020204" pitchFamily="34" charset="0"/>
              </a:rPr>
            </a:br>
            <a:r>
              <a:rPr lang="en-GB" altLang="en-US" dirty="0">
                <a:latin typeface="Arial" panose="020B0604020202020204" pitchFamily="34" charset="0"/>
                <a:ea typeface="ＭＳ Ｐゴシック" panose="020B0600070205080204" pitchFamily="34" charset="-128"/>
                <a:cs typeface="Arial" panose="020B0604020202020204" pitchFamily="34" charset="0"/>
              </a:rPr>
              <a:t>AND </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The person has been deemed by the Decision Maker </a:t>
            </a:r>
            <a:r>
              <a:rPr lang="en-GB" altLang="en-US" b="1" dirty="0">
                <a:latin typeface="Arial" panose="020B0604020202020204" pitchFamily="34" charset="0"/>
                <a:ea typeface="ＭＳ Ｐゴシック" panose="020B0600070205080204" pitchFamily="34" charset="-128"/>
                <a:cs typeface="Arial" panose="020B0604020202020204" pitchFamily="34" charset="0"/>
              </a:rPr>
              <a:t>not to have capacity </a:t>
            </a:r>
            <a:r>
              <a:rPr lang="en-GB" altLang="en-US" dirty="0">
                <a:latin typeface="Arial" panose="020B0604020202020204" pitchFamily="34" charset="0"/>
                <a:ea typeface="ＭＳ Ｐゴシック" panose="020B0600070205080204" pitchFamily="34" charset="-128"/>
                <a:cs typeface="Arial" panose="020B0604020202020204" pitchFamily="34" charset="0"/>
              </a:rPr>
              <a:t>to make that decision in accordance with the assessment of capacity as defined in the Act </a:t>
            </a:r>
          </a:p>
        </p:txBody>
      </p:sp>
    </p:spTree>
    <p:extLst>
      <p:ext uri="{BB962C8B-B14F-4D97-AF65-F5344CB8AC3E}">
        <p14:creationId xmlns:p14="http://schemas.microsoft.com/office/powerpoint/2010/main" val="1099636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Role of the IMCA</a:t>
            </a:r>
          </a:p>
        </p:txBody>
      </p:sp>
      <p:sp>
        <p:nvSpPr>
          <p:cNvPr id="3072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To research and identify all the options relevant to the decision</a:t>
            </a:r>
          </a:p>
          <a:p>
            <a:r>
              <a:rPr lang="en-GB" dirty="0">
                <a:latin typeface="Arial" panose="020B0604020202020204" pitchFamily="34" charset="0"/>
                <a:cs typeface="Arial" panose="020B0604020202020204" pitchFamily="34" charset="0"/>
              </a:rPr>
              <a:t>To find out what alternative actions have been considered, which appears to be the least restrictive</a:t>
            </a:r>
          </a:p>
          <a:p>
            <a:r>
              <a:rPr lang="en-GB" dirty="0">
                <a:latin typeface="Arial" panose="020B0604020202020204" pitchFamily="34" charset="0"/>
                <a:cs typeface="Arial" panose="020B0604020202020204" pitchFamily="34" charset="0"/>
              </a:rPr>
              <a:t>If necessary to obtain a second medical opinion</a:t>
            </a:r>
          </a:p>
          <a:p>
            <a:r>
              <a:rPr lang="en-GB" dirty="0">
                <a:latin typeface="Arial" panose="020B0604020202020204" pitchFamily="34" charset="0"/>
                <a:cs typeface="Arial" panose="020B0604020202020204" pitchFamily="34" charset="0"/>
              </a:rPr>
              <a:t>To submit a report of the findings to the Decision Maker</a:t>
            </a:r>
          </a:p>
          <a:p>
            <a:endParaRPr lang="en-GB" dirty="0"/>
          </a:p>
        </p:txBody>
      </p:sp>
      <p:sp>
        <p:nvSpPr>
          <p:cNvPr id="4" name="Slide Number Placeholder 3"/>
          <p:cNvSpPr>
            <a:spLocks noGrp="1"/>
          </p:cNvSpPr>
          <p:nvPr>
            <p:ph type="sldNum" sz="quarter" idx="12"/>
          </p:nvPr>
        </p:nvSpPr>
        <p:spPr/>
        <p:txBody>
          <a:bodyPr/>
          <a:lstStyle/>
          <a:p>
            <a:fld id="{359727FB-90C5-D948-9F0D-C569CCF5F7BC}" type="slidenum">
              <a:rPr lang="en-US"/>
              <a:pPr/>
              <a:t>52</a:t>
            </a:fld>
            <a:endParaRPr lang="en-US"/>
          </a:p>
        </p:txBody>
      </p:sp>
    </p:spTree>
    <p:extLst>
      <p:ext uri="{BB962C8B-B14F-4D97-AF65-F5344CB8AC3E}">
        <p14:creationId xmlns:p14="http://schemas.microsoft.com/office/powerpoint/2010/main" val="1603139665"/>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b="1" dirty="0">
                <a:solidFill>
                  <a:schemeClr val="tx1"/>
                </a:solidFill>
                <a:latin typeface="Arial" panose="020B0604020202020204" pitchFamily="34" charset="0"/>
                <a:ea typeface="+mn-ea"/>
                <a:cs typeface="Arial" panose="020B0604020202020204" pitchFamily="34" charset="0"/>
              </a:rPr>
              <a:t>This can include:</a:t>
            </a:r>
            <a:endParaRPr lang="en-GB" b="1" dirty="0">
              <a:latin typeface="Arial" panose="020B0604020202020204" pitchFamily="34" charset="0"/>
              <a:cs typeface="Arial" panose="020B0604020202020204" pitchFamily="34" charset="0"/>
            </a:endParaRPr>
          </a:p>
        </p:txBody>
      </p:sp>
      <p:sp>
        <p:nvSpPr>
          <p:cNvPr id="18435" name="Content Placeholder 2"/>
          <p:cNvSpPr>
            <a:spLocks noGrp="1"/>
          </p:cNvSpPr>
          <p:nvPr>
            <p:ph idx="1"/>
          </p:nvPr>
        </p:nvSpPr>
        <p:spPr/>
        <p:txBody>
          <a:bodyPr/>
          <a:lstStyle/>
          <a:p>
            <a:r>
              <a:rPr lang="en-GB" altLang="en-US" dirty="0">
                <a:latin typeface="Arial" panose="020B0604020202020204" pitchFamily="34" charset="0"/>
                <a:ea typeface="ＭＳ Ｐゴシック" panose="020B0600070205080204" pitchFamily="34" charset="-128"/>
                <a:cs typeface="Arial" panose="020B0604020202020204" pitchFamily="34" charset="0"/>
              </a:rPr>
              <a:t>People with dementia or mental ill health  </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People with learning disabilities  </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People with physical disabilities  </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People who have had a stroke  </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People with acquired brain injuries </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People who are unconscious or in a coma </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214853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Giving a Voice</a:t>
            </a:r>
          </a:p>
        </p:txBody>
      </p:sp>
      <p:sp>
        <p:nvSpPr>
          <p:cNvPr id="19459" name="Content Placeholder 2"/>
          <p:cNvSpPr>
            <a:spLocks noGrp="1"/>
          </p:cNvSpPr>
          <p:nvPr>
            <p:ph idx="1"/>
          </p:nvPr>
        </p:nvSpPr>
        <p:spPr/>
        <p:txBody>
          <a:bodyPr/>
          <a:lstStyle/>
          <a:p>
            <a:r>
              <a:rPr lang="en-GB" sz="2800" dirty="0">
                <a:latin typeface="Arial" panose="020B0604020202020204" pitchFamily="34" charset="0"/>
                <a:cs typeface="Arial" panose="020B0604020202020204" pitchFamily="34" charset="0"/>
              </a:rPr>
              <a:t>They will support people to speak up for what they want and make their own choices in any situation where this is required </a:t>
            </a:r>
          </a:p>
          <a:p>
            <a:pPr eaLnBrk="1" hangingPunct="1"/>
            <a:r>
              <a:rPr lang="en-US" sz="2800" dirty="0">
                <a:latin typeface="Arial" panose="020B0604020202020204" pitchFamily="34" charset="0"/>
                <a:cs typeface="Arial" panose="020B0604020202020204" pitchFamily="34" charset="0"/>
              </a:rPr>
              <a:t>Advocate is answerable to their partner</a:t>
            </a:r>
          </a:p>
          <a:p>
            <a:pPr eaLnBrk="1" hangingPunct="1"/>
            <a:r>
              <a:rPr lang="en-US" sz="2800" dirty="0">
                <a:latin typeface="Arial" panose="020B0604020202020204" pitchFamily="34" charset="0"/>
                <a:cs typeface="Arial" panose="020B0604020202020204" pitchFamily="34" charset="0"/>
              </a:rPr>
              <a:t>Independent from service providers</a:t>
            </a:r>
          </a:p>
          <a:p>
            <a:endParaRPr lang="en-GB" dirty="0"/>
          </a:p>
        </p:txBody>
      </p:sp>
      <p:sp>
        <p:nvSpPr>
          <p:cNvPr id="4" name="Slide Number Placeholder 3"/>
          <p:cNvSpPr>
            <a:spLocks noGrp="1"/>
          </p:cNvSpPr>
          <p:nvPr>
            <p:ph type="sldNum" sz="quarter" idx="12"/>
          </p:nvPr>
        </p:nvSpPr>
        <p:spPr/>
        <p:txBody>
          <a:bodyPr/>
          <a:lstStyle/>
          <a:p>
            <a:fld id="{FE88C6C7-3651-D147-89EE-025011967736}" type="slidenum">
              <a:rPr lang="en-US"/>
              <a:pPr/>
              <a:t>54</a:t>
            </a:fld>
            <a:endParaRPr lang="en-US"/>
          </a:p>
        </p:txBody>
      </p:sp>
    </p:spTree>
    <p:extLst>
      <p:ext uri="{BB962C8B-B14F-4D97-AF65-F5344CB8AC3E}">
        <p14:creationId xmlns:p14="http://schemas.microsoft.com/office/powerpoint/2010/main" val="243721478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Good Practice in Advocacy</a:t>
            </a:r>
          </a:p>
        </p:txBody>
      </p:sp>
      <p:sp>
        <p:nvSpPr>
          <p:cNvPr id="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The ability to be clear thinking and focussed on the service users agenda</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Non-judgemental approach towards service users</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Good listening skills, communication skills and patience</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Ability to keep one’s own agenda firmly to one side</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Good support network for off-loading and use as a sounding board</a:t>
            </a:r>
          </a:p>
          <a:p>
            <a:endParaRPr lang="en-GB" dirty="0"/>
          </a:p>
        </p:txBody>
      </p:sp>
    </p:spTree>
    <p:extLst>
      <p:ext uri="{BB962C8B-B14F-4D97-AF65-F5344CB8AC3E}">
        <p14:creationId xmlns:p14="http://schemas.microsoft.com/office/powerpoint/2010/main" val="3099839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97779" y="1283228"/>
            <a:ext cx="9601196" cy="1303867"/>
          </a:xfrm>
        </p:spPr>
        <p:txBody>
          <a:bodyPr>
            <a:normAutofit fontScale="90000"/>
          </a:bodyPr>
          <a:lstStyle/>
          <a:p>
            <a:r>
              <a:rPr lang="en-US" altLang="en-US" b="1" dirty="0">
                <a:latin typeface="Arial" panose="020B0604020202020204" pitchFamily="34" charset="0"/>
                <a:cs typeface="Arial" panose="020B0604020202020204" pitchFamily="34" charset="0"/>
              </a:rPr>
              <a:t>Distinctions Between Advocacy and Other Means of Support</a:t>
            </a:r>
            <a:br>
              <a:rPr lang="en-US" dirty="0"/>
            </a:br>
            <a:endParaRPr lang="en-US" dirty="0"/>
          </a:p>
        </p:txBody>
      </p:sp>
      <p:sp>
        <p:nvSpPr>
          <p:cNvPr id="6" name="Text Placeholder 5"/>
          <p:cNvSpPr>
            <a:spLocks noGrp="1"/>
          </p:cNvSpPr>
          <p:nvPr>
            <p:ph type="body" idx="1"/>
          </p:nvPr>
        </p:nvSpPr>
        <p:spPr/>
        <p:txBody>
          <a:bodyPr/>
          <a:lstStyle/>
          <a:p>
            <a:r>
              <a:rPr lang="en-US" altLang="en-US" b="1" dirty="0">
                <a:solidFill>
                  <a:schemeClr val="tx1"/>
                </a:solidFill>
                <a:latin typeface="Arial" panose="020B0604020202020204" pitchFamily="34" charset="0"/>
                <a:cs typeface="Arial" panose="020B0604020202020204" pitchFamily="34" charset="0"/>
              </a:rPr>
              <a:t>What it is…..</a:t>
            </a:r>
            <a:endParaRPr lang="en-US" altLang="en-US" b="1" dirty="0">
              <a:solidFill>
                <a:schemeClr val="tx1"/>
              </a:solidFill>
              <a:latin typeface="Arial" panose="020B0604020202020204" pitchFamily="34" charset="0"/>
              <a:ea typeface="ヒラギノ角ゴ ProN W6" charset="0"/>
              <a:cs typeface="Arial" panose="020B0604020202020204" pitchFamily="34" charset="0"/>
            </a:endParaRPr>
          </a:p>
        </p:txBody>
      </p:sp>
      <p:sp>
        <p:nvSpPr>
          <p:cNvPr id="7" name="Content Placeholder 6"/>
          <p:cNvSpPr>
            <a:spLocks noGrp="1"/>
          </p:cNvSpPr>
          <p:nvPr>
            <p:ph sz="half" idx="2"/>
          </p:nvPr>
        </p:nvSpPr>
        <p:spPr/>
        <p:txBody>
          <a:bodyPr>
            <a:normAutofit fontScale="70000" lnSpcReduction="20000"/>
          </a:bodyPr>
          <a:lstStyle/>
          <a:p>
            <a:pPr marL="0" indent="0">
              <a:spcBef>
                <a:spcPts val="575"/>
              </a:spcBef>
              <a:buClr>
                <a:srgbClr val="9A0000"/>
              </a:buClr>
              <a:buNone/>
            </a:pPr>
            <a:r>
              <a:rPr lang="en-US" altLang="en-US" dirty="0">
                <a:solidFill>
                  <a:schemeClr val="tx1"/>
                </a:solidFill>
                <a:latin typeface="Arial" panose="020B0604020202020204" pitchFamily="34" charset="0"/>
                <a:cs typeface="Arial" panose="020B0604020202020204" pitchFamily="34" charset="0"/>
                <a:sym typeface="Helvetica" charset="0"/>
              </a:rPr>
              <a:t>Choice</a:t>
            </a:r>
          </a:p>
          <a:p>
            <a:pPr marL="0" indent="0">
              <a:spcBef>
                <a:spcPts val="575"/>
              </a:spcBef>
              <a:buClr>
                <a:srgbClr val="9A0000"/>
              </a:buClr>
              <a:buNone/>
            </a:pPr>
            <a:r>
              <a:rPr lang="en-US" altLang="en-US" dirty="0">
                <a:solidFill>
                  <a:schemeClr val="tx1"/>
                </a:solidFill>
                <a:latin typeface="Arial" panose="020B0604020202020204" pitchFamily="34" charset="0"/>
                <a:cs typeface="Arial" panose="020B0604020202020204" pitchFamily="34" charset="0"/>
                <a:sym typeface="Helvetica" charset="0"/>
              </a:rPr>
              <a:t>Equality</a:t>
            </a:r>
          </a:p>
          <a:p>
            <a:pPr marL="0" indent="0">
              <a:spcBef>
                <a:spcPts val="575"/>
              </a:spcBef>
              <a:buClr>
                <a:srgbClr val="9A0000"/>
              </a:buClr>
              <a:buNone/>
            </a:pPr>
            <a:r>
              <a:rPr lang="en-US" altLang="en-US" dirty="0">
                <a:solidFill>
                  <a:schemeClr val="tx1"/>
                </a:solidFill>
                <a:latin typeface="Arial" panose="020B0604020202020204" pitchFamily="34" charset="0"/>
                <a:cs typeface="Arial" panose="020B0604020202020204" pitchFamily="34" charset="0"/>
                <a:sym typeface="Helvetica" charset="0"/>
              </a:rPr>
              <a:t>Justice</a:t>
            </a:r>
          </a:p>
          <a:p>
            <a:pPr marL="0" indent="0">
              <a:spcBef>
                <a:spcPts val="575"/>
              </a:spcBef>
              <a:buClr>
                <a:srgbClr val="9A0000"/>
              </a:buClr>
              <a:buNone/>
            </a:pPr>
            <a:r>
              <a:rPr lang="en-US" altLang="en-US" dirty="0">
                <a:solidFill>
                  <a:schemeClr val="tx1"/>
                </a:solidFill>
                <a:latin typeface="Arial" panose="020B0604020202020204" pitchFamily="34" charset="0"/>
                <a:cs typeface="Arial" panose="020B0604020202020204" pitchFamily="34" charset="0"/>
                <a:sym typeface="Helvetica" charset="0"/>
              </a:rPr>
              <a:t>Support</a:t>
            </a:r>
          </a:p>
          <a:p>
            <a:pPr marL="0" indent="0">
              <a:spcBef>
                <a:spcPts val="575"/>
              </a:spcBef>
              <a:buClr>
                <a:srgbClr val="9A0000"/>
              </a:buClr>
              <a:buNone/>
            </a:pPr>
            <a:r>
              <a:rPr lang="en-US" altLang="en-US" dirty="0">
                <a:solidFill>
                  <a:schemeClr val="tx1"/>
                </a:solidFill>
                <a:latin typeface="Arial" panose="020B0604020202020204" pitchFamily="34" charset="0"/>
                <a:cs typeface="Arial" panose="020B0604020202020204" pitchFamily="34" charset="0"/>
                <a:sym typeface="Helvetica" charset="0"/>
              </a:rPr>
              <a:t>Empowerment</a:t>
            </a:r>
          </a:p>
          <a:p>
            <a:pPr marL="0" indent="0">
              <a:spcBef>
                <a:spcPts val="575"/>
              </a:spcBef>
              <a:buClr>
                <a:srgbClr val="9A0000"/>
              </a:buClr>
              <a:buNone/>
            </a:pPr>
            <a:r>
              <a:rPr lang="en-US" altLang="en-US" dirty="0">
                <a:solidFill>
                  <a:schemeClr val="tx1"/>
                </a:solidFill>
                <a:latin typeface="Arial" panose="020B0604020202020204" pitchFamily="34" charset="0"/>
                <a:cs typeface="Arial" panose="020B0604020202020204" pitchFamily="34" charset="0"/>
                <a:sym typeface="Helvetica" charset="0"/>
              </a:rPr>
              <a:t>Protection</a:t>
            </a:r>
          </a:p>
          <a:p>
            <a:pPr marL="0" indent="0">
              <a:spcBef>
                <a:spcPts val="575"/>
              </a:spcBef>
              <a:buClr>
                <a:srgbClr val="9A0000"/>
              </a:buClr>
              <a:buNone/>
            </a:pPr>
            <a:r>
              <a:rPr lang="en-US" altLang="en-US" dirty="0">
                <a:solidFill>
                  <a:schemeClr val="tx1"/>
                </a:solidFill>
                <a:latin typeface="Arial" panose="020B0604020202020204" pitchFamily="34" charset="0"/>
                <a:cs typeface="Arial" panose="020B0604020202020204" pitchFamily="34" charset="0"/>
                <a:sym typeface="Helvetica" charset="0"/>
              </a:rPr>
              <a:t>Information</a:t>
            </a:r>
          </a:p>
          <a:p>
            <a:endParaRPr lang="en-US" dirty="0"/>
          </a:p>
        </p:txBody>
      </p:sp>
      <p:sp>
        <p:nvSpPr>
          <p:cNvPr id="8" name="Text Placeholder 7"/>
          <p:cNvSpPr>
            <a:spLocks noGrp="1"/>
          </p:cNvSpPr>
          <p:nvPr>
            <p:ph type="body" sz="quarter" idx="3"/>
          </p:nvPr>
        </p:nvSpPr>
        <p:spPr>
          <a:xfrm>
            <a:off x="6165832" y="2667000"/>
            <a:ext cx="3337560" cy="576262"/>
          </a:xfrm>
        </p:spPr>
        <p:txBody>
          <a:bodyPr/>
          <a:lstStyle/>
          <a:p>
            <a:r>
              <a:rPr lang="en-US" altLang="en-US" b="1" dirty="0">
                <a:solidFill>
                  <a:schemeClr val="tx1"/>
                </a:solidFill>
                <a:latin typeface="Arial" panose="020B0604020202020204" pitchFamily="34" charset="0"/>
                <a:cs typeface="Arial" panose="020B0604020202020204" pitchFamily="34" charset="0"/>
                <a:sym typeface="Helvetica" charset="0"/>
              </a:rPr>
              <a:t>What it is not….</a:t>
            </a:r>
          </a:p>
        </p:txBody>
      </p:sp>
      <p:sp>
        <p:nvSpPr>
          <p:cNvPr id="9" name="Content Placeholder 8"/>
          <p:cNvSpPr>
            <a:spLocks noGrp="1"/>
          </p:cNvSpPr>
          <p:nvPr>
            <p:ph sz="quarter" idx="4"/>
          </p:nvPr>
        </p:nvSpPr>
        <p:spPr/>
        <p:txBody>
          <a:bodyPr>
            <a:normAutofit/>
          </a:bodyPr>
          <a:lstStyle/>
          <a:p>
            <a:pPr marL="0" indent="0">
              <a:spcBef>
                <a:spcPts val="575"/>
              </a:spcBef>
              <a:buClr>
                <a:srgbClr val="9A0000"/>
              </a:buClr>
              <a:buNone/>
            </a:pPr>
            <a:r>
              <a:rPr lang="en-US" altLang="en-US" sz="2000" dirty="0">
                <a:solidFill>
                  <a:schemeClr val="tx1"/>
                </a:solidFill>
                <a:latin typeface="Arial" panose="020B0604020202020204" pitchFamily="34" charset="0"/>
                <a:cs typeface="Arial" panose="020B0604020202020204" pitchFamily="34" charset="0"/>
                <a:sym typeface="Helvetica" charset="0"/>
              </a:rPr>
              <a:t>Advice</a:t>
            </a:r>
          </a:p>
          <a:p>
            <a:pPr marL="0" indent="0">
              <a:spcBef>
                <a:spcPts val="575"/>
              </a:spcBef>
              <a:buClr>
                <a:srgbClr val="9A0000"/>
              </a:buClr>
              <a:buNone/>
            </a:pPr>
            <a:r>
              <a:rPr lang="en-US" altLang="en-US" sz="2000" dirty="0">
                <a:solidFill>
                  <a:schemeClr val="tx1"/>
                </a:solidFill>
                <a:latin typeface="Arial" panose="020B0604020202020204" pitchFamily="34" charset="0"/>
                <a:cs typeface="Arial" panose="020B0604020202020204" pitchFamily="34" charset="0"/>
                <a:sym typeface="Helvetica" charset="0"/>
              </a:rPr>
              <a:t>Befriending</a:t>
            </a:r>
          </a:p>
          <a:p>
            <a:pPr marL="0" indent="0">
              <a:spcBef>
                <a:spcPts val="575"/>
              </a:spcBef>
              <a:buClr>
                <a:srgbClr val="9A0000"/>
              </a:buClr>
              <a:buNone/>
            </a:pPr>
            <a:r>
              <a:rPr lang="en-US" altLang="en-US" sz="2000" dirty="0">
                <a:solidFill>
                  <a:schemeClr val="tx1"/>
                </a:solidFill>
                <a:latin typeface="Arial" panose="020B0604020202020204" pitchFamily="34" charset="0"/>
                <a:cs typeface="Arial" panose="020B0604020202020204" pitchFamily="34" charset="0"/>
                <a:sym typeface="Helvetica" charset="0"/>
              </a:rPr>
              <a:t>Mediation</a:t>
            </a:r>
          </a:p>
          <a:p>
            <a:pPr marL="0" indent="0">
              <a:spcBef>
                <a:spcPts val="575"/>
              </a:spcBef>
              <a:buClr>
                <a:srgbClr val="9A0000"/>
              </a:buClr>
              <a:buNone/>
            </a:pPr>
            <a:r>
              <a:rPr lang="en-US" altLang="en-US" sz="2000" dirty="0">
                <a:solidFill>
                  <a:schemeClr val="tx1"/>
                </a:solidFill>
                <a:latin typeface="Arial" panose="020B0604020202020204" pitchFamily="34" charset="0"/>
                <a:cs typeface="Arial" panose="020B0604020202020204" pitchFamily="34" charset="0"/>
                <a:sym typeface="Helvetica" charset="0"/>
              </a:rPr>
              <a:t>Counselling</a:t>
            </a:r>
          </a:p>
          <a:p>
            <a:pPr marL="0" indent="0">
              <a:spcBef>
                <a:spcPts val="575"/>
              </a:spcBef>
              <a:buClr>
                <a:srgbClr val="9A0000"/>
              </a:buClr>
              <a:buNone/>
            </a:pPr>
            <a:r>
              <a:rPr lang="en-US" altLang="en-US" sz="2000" dirty="0">
                <a:solidFill>
                  <a:schemeClr val="tx1"/>
                </a:solidFill>
                <a:latin typeface="Arial" panose="020B0604020202020204" pitchFamily="34" charset="0"/>
                <a:cs typeface="Arial" panose="020B0604020202020204" pitchFamily="34" charset="0"/>
                <a:sym typeface="Helvetica" charset="0"/>
              </a:rPr>
              <a:t>Social Work</a:t>
            </a:r>
          </a:p>
          <a:p>
            <a:endParaRPr lang="en-US" dirty="0"/>
          </a:p>
        </p:txBody>
      </p:sp>
    </p:spTree>
    <p:extLst>
      <p:ext uri="{BB962C8B-B14F-4D97-AF65-F5344CB8AC3E}">
        <p14:creationId xmlns:p14="http://schemas.microsoft.com/office/powerpoint/2010/main" val="259266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8299" y="827243"/>
            <a:ext cx="6798734" cy="1303867"/>
          </a:xfrm>
        </p:spPr>
        <p:txBody>
          <a:bodyPr>
            <a:normAutofit/>
          </a:bodyPr>
          <a:lstStyle/>
          <a:p>
            <a:r>
              <a:rPr lang="en-GB" sz="5400" b="1" dirty="0">
                <a:latin typeface="Arial" panose="020B0604020202020204" pitchFamily="34" charset="0"/>
                <a:cs typeface="Arial" panose="020B0604020202020204" pitchFamily="34" charset="0"/>
              </a:rPr>
              <a:t>Class Exercise</a:t>
            </a:r>
            <a:endParaRPr lang="en-US" sz="5400" b="1" dirty="0">
              <a:latin typeface="Arial" panose="020B0604020202020204" pitchFamily="34" charset="0"/>
              <a:cs typeface="Arial" panose="020B0604020202020204" pitchFamily="34" charset="0"/>
            </a:endParaRPr>
          </a:p>
        </p:txBody>
      </p:sp>
      <p:sp>
        <p:nvSpPr>
          <p:cNvPr id="5" name="Text Placeholder 4"/>
          <p:cNvSpPr>
            <a:spLocks noGrp="1"/>
          </p:cNvSpPr>
          <p:nvPr>
            <p:ph type="body" idx="1"/>
          </p:nvPr>
        </p:nvSpPr>
        <p:spPr>
          <a:xfrm>
            <a:off x="2111189" y="1335742"/>
            <a:ext cx="3657600" cy="322729"/>
          </a:xfrm>
        </p:spPr>
        <p:txBody>
          <a:bodyPr/>
          <a:lstStyle/>
          <a:p>
            <a:endParaRPr lang="en-US" altLang="en-US" dirty="0"/>
          </a:p>
        </p:txBody>
      </p:sp>
      <p:sp>
        <p:nvSpPr>
          <p:cNvPr id="3" name="Content Placeholder 2"/>
          <p:cNvSpPr>
            <a:spLocks noGrp="1"/>
          </p:cNvSpPr>
          <p:nvPr>
            <p:ph sz="half" idx="2"/>
          </p:nvPr>
        </p:nvSpPr>
        <p:spPr>
          <a:xfrm>
            <a:off x="1122788" y="2734359"/>
            <a:ext cx="2911022" cy="1568823"/>
          </a:xfrm>
        </p:spPr>
        <p:txBody>
          <a:bodyPr>
            <a:noAutofit/>
          </a:bodyPr>
          <a:lstStyle/>
          <a:p>
            <a:r>
              <a:rPr lang="en-GB" sz="2000" dirty="0">
                <a:latin typeface="Arial" panose="020B0604020202020204" pitchFamily="34" charset="0"/>
                <a:cs typeface="Arial" panose="020B0604020202020204" pitchFamily="34" charset="0"/>
              </a:rPr>
              <a:t>Have you ever been an advocate?</a:t>
            </a:r>
          </a:p>
          <a:p>
            <a:r>
              <a:rPr lang="en-GB" sz="2000" dirty="0">
                <a:latin typeface="Arial" panose="020B0604020202020204" pitchFamily="34" charset="0"/>
                <a:cs typeface="Arial" panose="020B0604020202020204" pitchFamily="34" charset="0"/>
              </a:rPr>
              <a:t>Have you ever needed an advocate?</a:t>
            </a:r>
          </a:p>
          <a:p>
            <a:r>
              <a:rPr lang="en-GB" sz="2000" dirty="0">
                <a:latin typeface="Arial" panose="020B0604020202020204" pitchFamily="34" charset="0"/>
                <a:cs typeface="Arial" panose="020B0604020202020204" pitchFamily="34" charset="0"/>
              </a:rPr>
              <a:t>How would you address the power imbalance?</a:t>
            </a:r>
            <a:endParaRPr lang="en-US" sz="2000" dirty="0">
              <a:latin typeface="Arial" panose="020B0604020202020204" pitchFamily="34" charset="0"/>
              <a:cs typeface="Arial" panose="020B0604020202020204" pitchFamily="34" charset="0"/>
            </a:endParaRPr>
          </a:p>
        </p:txBody>
      </p:sp>
      <p:sp>
        <p:nvSpPr>
          <p:cNvPr id="6" name="Text Placeholder 5"/>
          <p:cNvSpPr>
            <a:spLocks noGrp="1"/>
          </p:cNvSpPr>
          <p:nvPr>
            <p:ph type="body" sz="quarter" idx="3"/>
          </p:nvPr>
        </p:nvSpPr>
        <p:spPr>
          <a:xfrm>
            <a:off x="5923878" y="1317813"/>
            <a:ext cx="3657600" cy="322729"/>
          </a:xfrm>
        </p:spPr>
        <p:txBody>
          <a:bodyPr/>
          <a:lstStyle/>
          <a:p>
            <a:endParaRPr lang="en-US" dirty="0"/>
          </a:p>
        </p:txBody>
      </p:sp>
      <p:pic>
        <p:nvPicPr>
          <p:cNvPr id="7" name="Content Placeholder 6"/>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4225433" y="4906432"/>
            <a:ext cx="1176353" cy="1194927"/>
          </a:xfrm>
        </p:spPr>
      </p:pic>
      <p:sp>
        <p:nvSpPr>
          <p:cNvPr id="4" name="TextBox 3"/>
          <p:cNvSpPr txBox="1"/>
          <p:nvPr/>
        </p:nvSpPr>
        <p:spPr>
          <a:xfrm>
            <a:off x="6167881" y="2621680"/>
            <a:ext cx="5012737" cy="2585323"/>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Task:</a:t>
            </a:r>
          </a:p>
          <a:p>
            <a:r>
              <a:rPr lang="en-GB" dirty="0">
                <a:latin typeface="Arial" panose="020B0604020202020204" pitchFamily="34" charset="0"/>
                <a:cs typeface="Arial" panose="020B0604020202020204" pitchFamily="34" charset="0"/>
              </a:rPr>
              <a:t>In groups, </a:t>
            </a:r>
            <a:r>
              <a:rPr lang="en-GB" b="1" dirty="0">
                <a:latin typeface="Arial" panose="020B0604020202020204" pitchFamily="34" charset="0"/>
                <a:cs typeface="Arial" panose="020B0604020202020204" pitchFamily="34" charset="0"/>
              </a:rPr>
              <a:t>consider</a:t>
            </a:r>
            <a:r>
              <a:rPr lang="en-GB" dirty="0">
                <a:latin typeface="Arial" panose="020B0604020202020204" pitchFamily="34" charset="0"/>
                <a:cs typeface="Arial" panose="020B0604020202020204" pitchFamily="34" charset="0"/>
              </a:rPr>
              <a:t> how the ‘person’ might feel as they receive assistance from an advocate?</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Consider</a:t>
            </a:r>
            <a:r>
              <a:rPr lang="en-GB" dirty="0">
                <a:latin typeface="Arial" panose="020B0604020202020204" pitchFamily="34" charset="0"/>
                <a:cs typeface="Arial" panose="020B0604020202020204" pitchFamily="34" charset="0"/>
              </a:rPr>
              <a:t> how the receiver of the service has not been trained in being a receiver of assistance and how this impacts on the power relationship between the care giver and receiver.</a:t>
            </a:r>
          </a:p>
        </p:txBody>
      </p:sp>
    </p:spTree>
    <p:extLst>
      <p:ext uri="{BB962C8B-B14F-4D97-AF65-F5344CB8AC3E}">
        <p14:creationId xmlns:p14="http://schemas.microsoft.com/office/powerpoint/2010/main" val="410765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Text Box 188"/>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78E35795-02A8-3A45-A58F-4F6873A93014}" type="slidenum">
              <a:rPr lang="en-US" sz="1400">
                <a:latin typeface="Helvetica" pitchFamily="-65" charset="0"/>
                <a:ea typeface="Helvetica" pitchFamily="-65" charset="0"/>
                <a:cs typeface="Helvetica" pitchFamily="-65" charset="0"/>
                <a:sym typeface="Helvetica" pitchFamily="-65" charset="0"/>
              </a:rPr>
              <a:pPr algn="ctr"/>
              <a:t>58</a:t>
            </a:fld>
            <a:endParaRPr lang="en-US" sz="1400">
              <a:latin typeface="Helvetica" pitchFamily="-65" charset="0"/>
              <a:ea typeface="Helvetica" pitchFamily="-65" charset="0"/>
              <a:cs typeface="Helvetica" pitchFamily="-65" charset="0"/>
              <a:sym typeface="Helvetica" pitchFamily="-65" charset="0"/>
            </a:endParaRPr>
          </a:p>
        </p:txBody>
      </p:sp>
      <p:sp>
        <p:nvSpPr>
          <p:cNvPr id="39940" name="Rectangle 189"/>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Policy environment</a:t>
            </a:r>
          </a:p>
        </p:txBody>
      </p:sp>
      <p:sp>
        <p:nvSpPr>
          <p:cNvPr id="39941" name="Rectangle 190"/>
          <p:cNvSpPr>
            <a:spLocks noGrp="1" noChangeArrowheads="1"/>
          </p:cNvSpPr>
          <p:nvPr>
            <p:ph idx="1"/>
          </p:nvPr>
        </p:nvSpPr>
        <p:spPr>
          <a:xfrm>
            <a:off x="2700866" y="2492188"/>
            <a:ext cx="5929220" cy="3705412"/>
          </a:xfrm>
        </p:spPr>
        <p:txBody>
          <a:bodyPr vert="horz" lIns="91440" tIns="45720" rIns="132080" bIns="45720" rtlCol="0" anchor="t">
            <a:normAutofit fontScale="62500" lnSpcReduction="20000"/>
          </a:bodyPr>
          <a:lstStyle/>
          <a:p>
            <a:pPr eaLnBrk="1" hangingPunct="1"/>
            <a:r>
              <a:rPr lang="en-US" sz="2800" dirty="0">
                <a:latin typeface="Arial" panose="020B0604020202020204" pitchFamily="34" charset="0"/>
                <a:cs typeface="Arial" panose="020B0604020202020204" pitchFamily="34" charset="0"/>
              </a:rPr>
              <a:t>Race Relations Act 2000</a:t>
            </a:r>
          </a:p>
          <a:p>
            <a:pPr eaLnBrk="1" hangingPunct="1"/>
            <a:r>
              <a:rPr lang="en-US" sz="2800" dirty="0">
                <a:latin typeface="Arial" panose="020B0604020202020204" pitchFamily="34" charset="0"/>
                <a:cs typeface="Arial" panose="020B0604020202020204" pitchFamily="34" charset="0"/>
              </a:rPr>
              <a:t>Special Educational Needs and Disability Act 2001</a:t>
            </a:r>
          </a:p>
          <a:p>
            <a:pPr eaLnBrk="1" hangingPunct="1"/>
            <a:r>
              <a:rPr lang="en-US" sz="2800" dirty="0">
                <a:latin typeface="Arial" panose="020B0604020202020204" pitchFamily="34" charset="0"/>
                <a:cs typeface="Arial" panose="020B0604020202020204" pitchFamily="34" charset="0"/>
              </a:rPr>
              <a:t>The Health and Social Care Act 2001</a:t>
            </a:r>
          </a:p>
          <a:p>
            <a:pPr eaLnBrk="1" hangingPunct="1"/>
            <a:r>
              <a:rPr lang="en-US" sz="2800" dirty="0">
                <a:latin typeface="Arial" panose="020B0604020202020204" pitchFamily="34" charset="0"/>
                <a:cs typeface="Arial" panose="020B0604020202020204" pitchFamily="34" charset="0"/>
              </a:rPr>
              <a:t>The Adoption and Children’s Act 2002</a:t>
            </a:r>
          </a:p>
          <a:p>
            <a:pPr eaLnBrk="1" hangingPunct="1"/>
            <a:r>
              <a:rPr lang="en-US" sz="2800" dirty="0">
                <a:latin typeface="Arial" panose="020B0604020202020204" pitchFamily="34" charset="0"/>
                <a:cs typeface="Arial" panose="020B0604020202020204" pitchFamily="34" charset="0"/>
              </a:rPr>
              <a:t>The Mental Capacity Act 2005</a:t>
            </a:r>
          </a:p>
          <a:p>
            <a:pPr eaLnBrk="1" hangingPunct="1"/>
            <a:r>
              <a:rPr lang="en-US" sz="2800" dirty="0">
                <a:latin typeface="Arial" panose="020B0604020202020204" pitchFamily="34" charset="0"/>
                <a:cs typeface="Arial" panose="020B0604020202020204" pitchFamily="34" charset="0"/>
              </a:rPr>
              <a:t>Mental Health Act 2007</a:t>
            </a:r>
          </a:p>
          <a:p>
            <a:pPr eaLnBrk="1" hangingPunct="1"/>
            <a:r>
              <a:rPr lang="en-US" sz="2800" dirty="0">
                <a:latin typeface="Arial" panose="020B0604020202020204" pitchFamily="34" charset="0"/>
                <a:cs typeface="Arial" panose="020B0604020202020204" pitchFamily="34" charset="0"/>
              </a:rPr>
              <a:t>Valuing People Now 2007</a:t>
            </a:r>
          </a:p>
          <a:p>
            <a:pPr eaLnBrk="1" hangingPunct="1"/>
            <a:r>
              <a:rPr lang="en-US" sz="2800" dirty="0">
                <a:latin typeface="Arial" panose="020B0604020202020204" pitchFamily="34" charset="0"/>
                <a:cs typeface="Arial" panose="020B0604020202020204" pitchFamily="34" charset="0"/>
              </a:rPr>
              <a:t>Equality Act 2010</a:t>
            </a:r>
          </a:p>
          <a:p>
            <a:pPr eaLnBrk="1" hangingPunct="1"/>
            <a:r>
              <a:rPr lang="en-US" sz="2800" dirty="0">
                <a:latin typeface="Arial" panose="020B0604020202020204" pitchFamily="34" charset="0"/>
                <a:cs typeface="Arial" panose="020B0604020202020204" pitchFamily="34" charset="0"/>
              </a:rPr>
              <a:t>Care Act 2014</a:t>
            </a:r>
          </a:p>
          <a:p>
            <a:r>
              <a:rPr lang="en-GB" sz="2800" dirty="0">
                <a:latin typeface="Arial" panose="020B0604020202020204" pitchFamily="34" charset="0"/>
                <a:cs typeface="Arial" panose="020B0604020202020204" pitchFamily="34" charset="0"/>
              </a:rPr>
              <a:t>Social Services and Wellbeing (Wales) Act 2014</a:t>
            </a:r>
          </a:p>
          <a:p>
            <a:endParaRPr lang="en-US" sz="2800" dirty="0"/>
          </a:p>
        </p:txBody>
      </p:sp>
    </p:spTree>
    <p:extLst>
      <p:ext uri="{BB962C8B-B14F-4D97-AF65-F5344CB8AC3E}">
        <p14:creationId xmlns:p14="http://schemas.microsoft.com/office/powerpoint/2010/main" val="46532676"/>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Advocacy- Key Issues…</a:t>
            </a:r>
          </a:p>
        </p:txBody>
      </p:sp>
      <p:sp>
        <p:nvSpPr>
          <p:cNvPr id="3" name="Content Placeholder 2"/>
          <p:cNvSpPr>
            <a:spLocks noGrp="1"/>
          </p:cNvSpPr>
          <p:nvPr>
            <p:ph idx="1"/>
          </p:nvPr>
        </p:nvSpPr>
        <p:spPr/>
        <p:txBody>
          <a:bodyPr>
            <a:normAutofit fontScale="92500" lnSpcReduction="20000"/>
          </a:bodyPr>
          <a:lstStyle/>
          <a:p>
            <a:r>
              <a:rPr lang="en-US" sz="2800" b="1" dirty="0">
                <a:latin typeface="Arial" panose="020B0604020202020204" pitchFamily="34" charset="0"/>
                <a:cs typeface="Arial" panose="020B0604020202020204" pitchFamily="34" charset="0"/>
              </a:rPr>
              <a:t>Funding</a:t>
            </a:r>
          </a:p>
          <a:p>
            <a:pPr lvl="1">
              <a:buFont typeface="Helvetica" pitchFamily="-65" charset="0"/>
              <a:buChar char="-"/>
            </a:pPr>
            <a:r>
              <a:rPr lang="en-US" sz="2400" dirty="0">
                <a:latin typeface="Arial" panose="020B0604020202020204" pitchFamily="34" charset="0"/>
                <a:cs typeface="Arial" panose="020B0604020202020204" pitchFamily="34" charset="0"/>
              </a:rPr>
              <a:t>Inadequate and unreliable funding</a:t>
            </a:r>
          </a:p>
          <a:p>
            <a:pPr lvl="1">
              <a:buFont typeface="Helvetica" pitchFamily="-65" charset="0"/>
              <a:buChar char="-"/>
            </a:pPr>
            <a:r>
              <a:rPr lang="en-US" sz="2400" dirty="0">
                <a:latin typeface="Arial" panose="020B0604020202020204" pitchFamily="34" charset="0"/>
                <a:cs typeface="Arial" panose="020B0604020202020204" pitchFamily="34" charset="0"/>
              </a:rPr>
              <a:t>Funding from public bodies could challenge the independence of the service</a:t>
            </a:r>
          </a:p>
          <a:p>
            <a:pPr marL="39688" indent="0">
              <a:lnSpc>
                <a:spcPct val="90000"/>
              </a:lnSpc>
              <a:spcBef>
                <a:spcPts val="575"/>
              </a:spcBef>
              <a:buClr>
                <a:srgbClr val="9A0000"/>
              </a:buClr>
              <a:buSzPct val="75000"/>
              <a:buNone/>
            </a:pPr>
            <a:r>
              <a:rPr lang="en-US" sz="2000"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Lack of training and development</a:t>
            </a:r>
          </a:p>
          <a:p>
            <a:pPr marL="39688" indent="0">
              <a:lnSpc>
                <a:spcPct val="90000"/>
              </a:lnSpc>
              <a:spcBef>
                <a:spcPts val="575"/>
              </a:spcBef>
              <a:buClr>
                <a:srgbClr val="9A0000"/>
              </a:buClr>
              <a:buSzPct val="75000"/>
              <a:buNone/>
            </a:pPr>
            <a:r>
              <a:rPr lang="en-US" sz="2000"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No UK-wide standards or guidelines for organisations</a:t>
            </a:r>
          </a:p>
          <a:p>
            <a:pPr marL="39688" indent="0">
              <a:lnSpc>
                <a:spcPct val="90000"/>
              </a:lnSpc>
              <a:spcBef>
                <a:spcPts val="575"/>
              </a:spcBef>
              <a:buClr>
                <a:srgbClr val="9A0000"/>
              </a:buClr>
              <a:buSzPct val="75000"/>
              <a:buNone/>
            </a:pPr>
            <a:r>
              <a:rPr lang="en-US" sz="2000"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Lack of opportunity for evaluation</a:t>
            </a:r>
          </a:p>
          <a:p>
            <a:pPr marL="839788" lvl="1" indent="-342900">
              <a:lnSpc>
                <a:spcPct val="90000"/>
              </a:lnSpc>
              <a:spcBef>
                <a:spcPts val="575"/>
              </a:spcBef>
            </a:pPr>
            <a:r>
              <a:rPr lang="en-US"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 advocacy organisations often lack resources or capacity to see what works and what doesn’t</a:t>
            </a:r>
          </a:p>
          <a:p>
            <a:endParaRPr lang="en-GB" dirty="0"/>
          </a:p>
        </p:txBody>
      </p:sp>
    </p:spTree>
    <p:extLst>
      <p:ext uri="{BB962C8B-B14F-4D97-AF65-F5344CB8AC3E}">
        <p14:creationId xmlns:p14="http://schemas.microsoft.com/office/powerpoint/2010/main" val="703509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a:t>
            </a:r>
            <a:r>
              <a:rPr lang="en-GB" b="1" dirty="0">
                <a:latin typeface="Arial" panose="020B0604020202020204" pitchFamily="34" charset="0"/>
                <a:cs typeface="Arial" panose="020B0604020202020204" pitchFamily="34" charset="0"/>
              </a:rPr>
              <a:t>Advocacy- Key Issues… </a:t>
            </a:r>
          </a:p>
        </p:txBody>
      </p:sp>
      <p:sp>
        <p:nvSpPr>
          <p:cNvPr id="3" name="Content Placeholder 2"/>
          <p:cNvSpPr>
            <a:spLocks noGrp="1"/>
          </p:cNvSpPr>
          <p:nvPr>
            <p:ph idx="1"/>
          </p:nvPr>
        </p:nvSpPr>
        <p:spPr>
          <a:xfrm>
            <a:off x="1295402" y="2502836"/>
            <a:ext cx="9326035" cy="3444997"/>
          </a:xfrm>
        </p:spPr>
        <p:txBody>
          <a:bodyPr>
            <a:normAutofit lnSpcReduction="10000"/>
          </a:bodyPr>
          <a:lstStyle/>
          <a:p>
            <a:pPr>
              <a:lnSpc>
                <a:spcPct val="90000"/>
              </a:lnSpc>
            </a:pPr>
            <a:r>
              <a:rPr lang="en-US" sz="2800" b="1" dirty="0">
                <a:latin typeface="Arial" panose="020B0604020202020204" pitchFamily="34" charset="0"/>
                <a:cs typeface="Arial" panose="020B0604020202020204" pitchFamily="34" charset="0"/>
              </a:rPr>
              <a:t>Ad hoc development of advocacy (when necessary)</a:t>
            </a:r>
          </a:p>
          <a:p>
            <a:pPr lvl="1">
              <a:lnSpc>
                <a:spcPct val="90000"/>
              </a:lnSpc>
              <a:buFont typeface="Helvetica" pitchFamily="-65" charset="0"/>
              <a:buChar char="-"/>
            </a:pPr>
            <a:r>
              <a:rPr lang="en-US" sz="2400" dirty="0">
                <a:latin typeface="Arial" panose="020B0604020202020204" pitchFamily="34" charset="0"/>
                <a:cs typeface="Arial" panose="020B0604020202020204" pitchFamily="34" charset="0"/>
              </a:rPr>
              <a:t>Some developed through identified needs</a:t>
            </a:r>
          </a:p>
          <a:p>
            <a:pPr lvl="1">
              <a:lnSpc>
                <a:spcPct val="90000"/>
              </a:lnSpc>
              <a:buFont typeface="Helvetica" pitchFamily="-65" charset="0"/>
              <a:buChar char="-"/>
            </a:pPr>
            <a:r>
              <a:rPr lang="en-US" sz="2400" dirty="0">
                <a:latin typeface="Arial" panose="020B0604020202020204" pitchFamily="34" charset="0"/>
                <a:cs typeface="Arial" panose="020B0604020202020204" pitchFamily="34" charset="0"/>
              </a:rPr>
              <a:t>Some through legislation and policy directives</a:t>
            </a:r>
          </a:p>
          <a:p>
            <a:pPr lvl="1">
              <a:lnSpc>
                <a:spcPct val="90000"/>
              </a:lnSpc>
              <a:buFont typeface="Helvetica" pitchFamily="-65" charset="0"/>
              <a:buChar char="-"/>
            </a:pPr>
            <a:r>
              <a:rPr lang="en-US" sz="2400" dirty="0">
                <a:latin typeface="Arial" panose="020B0604020202020204" pitchFamily="34" charset="0"/>
                <a:cs typeface="Arial" panose="020B0604020202020204" pitchFamily="34" charset="0"/>
              </a:rPr>
              <a:t>Patchy provision</a:t>
            </a:r>
          </a:p>
          <a:p>
            <a:pPr marL="39688" indent="0">
              <a:spcBef>
                <a:spcPts val="675"/>
              </a:spcBef>
              <a:buClr>
                <a:srgbClr val="9A0000"/>
              </a:buClr>
              <a:buSzPct val="75000"/>
              <a:buNone/>
            </a:pPr>
            <a:r>
              <a:rPr lang="en-US" sz="2800" b="1"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Different definitions and working practices</a:t>
            </a:r>
          </a:p>
          <a:p>
            <a:pPr marL="839788" lvl="1" indent="-342900">
              <a:spcBef>
                <a:spcPts val="675"/>
              </a:spcBef>
              <a:buClr>
                <a:srgbClr val="9A0000"/>
              </a:buClr>
              <a:buSzPct val="75000"/>
              <a:buFont typeface="Helvetica" pitchFamily="-65" charset="0"/>
              <a:buChar char="-"/>
            </a:pPr>
            <a:r>
              <a:rPr lang="en-US" sz="2400"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Lack of awareness of what advocacy is</a:t>
            </a:r>
          </a:p>
          <a:p>
            <a:pPr marL="839788" lvl="1" indent="-342900">
              <a:spcBef>
                <a:spcPts val="675"/>
              </a:spcBef>
              <a:buClr>
                <a:srgbClr val="9A0000"/>
              </a:buClr>
              <a:buSzPct val="75000"/>
              <a:buFont typeface="Helvetica" pitchFamily="-65" charset="0"/>
              <a:buChar char="-"/>
            </a:pPr>
            <a:r>
              <a:rPr lang="en-US" sz="2400"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Lack of collective identity and UK-wide presence </a:t>
            </a:r>
          </a:p>
          <a:p>
            <a:endParaRPr lang="en-GB" dirty="0"/>
          </a:p>
        </p:txBody>
      </p:sp>
    </p:spTree>
    <p:extLst>
      <p:ext uri="{BB962C8B-B14F-4D97-AF65-F5344CB8AC3E}">
        <p14:creationId xmlns:p14="http://schemas.microsoft.com/office/powerpoint/2010/main" val="3905335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But….</a:t>
            </a:r>
          </a:p>
        </p:txBody>
      </p:sp>
      <p:sp>
        <p:nvSpPr>
          <p:cNvPr id="51203" name="Content Placeholder 2"/>
          <p:cNvSpPr>
            <a:spLocks noGrp="1"/>
          </p:cNvSpPr>
          <p:nvPr>
            <p:ph idx="1"/>
          </p:nvPr>
        </p:nvSpPr>
        <p:spPr/>
        <p:txBody>
          <a:bodyPr>
            <a:normAutofit lnSpcReduction="10000"/>
          </a:bodyPr>
          <a:lstStyle/>
          <a:p>
            <a:r>
              <a:rPr lang="en-GB" sz="2800" dirty="0">
                <a:latin typeface="Arial" panose="020B0604020202020204" pitchFamily="34" charset="0"/>
                <a:cs typeface="Arial" panose="020B0604020202020204" pitchFamily="34" charset="0"/>
              </a:rPr>
              <a:t>It is linked to:</a:t>
            </a:r>
          </a:p>
          <a:p>
            <a:pPr lvl="1"/>
            <a:r>
              <a:rPr lang="en-GB" sz="2800" dirty="0">
                <a:latin typeface="Arial" panose="020B0604020202020204" pitchFamily="34" charset="0"/>
                <a:cs typeface="Arial" panose="020B0604020202020204" pitchFamily="34" charset="0"/>
              </a:rPr>
              <a:t>Empowerment</a:t>
            </a:r>
          </a:p>
          <a:p>
            <a:pPr lvl="1"/>
            <a:r>
              <a:rPr lang="en-GB" sz="2800" dirty="0">
                <a:latin typeface="Arial" panose="020B0604020202020204" pitchFamily="34" charset="0"/>
                <a:cs typeface="Arial" panose="020B0604020202020204" pitchFamily="34" charset="0"/>
              </a:rPr>
              <a:t>Social justice and inclusion</a:t>
            </a:r>
          </a:p>
          <a:p>
            <a:pPr lvl="1"/>
            <a:r>
              <a:rPr lang="en-GB" sz="2800" dirty="0">
                <a:latin typeface="Arial" panose="020B0604020202020204" pitchFamily="34" charset="0"/>
                <a:cs typeface="Arial" panose="020B0604020202020204" pitchFamily="34" charset="0"/>
              </a:rPr>
              <a:t>More effective services</a:t>
            </a:r>
          </a:p>
          <a:p>
            <a:pPr lvl="1"/>
            <a:r>
              <a:rPr lang="en-GB" sz="2800" dirty="0">
                <a:latin typeface="Arial" panose="020B0604020202020204" pitchFamily="34" charset="0"/>
                <a:cs typeface="Arial" panose="020B0604020202020204" pitchFamily="34" charset="0"/>
              </a:rPr>
              <a:t>Revolutionary change in attitudes</a:t>
            </a:r>
          </a:p>
          <a:p>
            <a:pPr lvl="1"/>
            <a:r>
              <a:rPr lang="en-GB" sz="2800" dirty="0">
                <a:latin typeface="Arial" panose="020B0604020202020204" pitchFamily="34" charset="0"/>
                <a:cs typeface="Arial" panose="020B0604020202020204" pitchFamily="34" charset="0"/>
              </a:rPr>
              <a:t>Social model of disability</a:t>
            </a:r>
          </a:p>
        </p:txBody>
      </p:sp>
      <p:sp>
        <p:nvSpPr>
          <p:cNvPr id="4" name="Slide Number Placeholder 3"/>
          <p:cNvSpPr>
            <a:spLocks noGrp="1"/>
          </p:cNvSpPr>
          <p:nvPr>
            <p:ph type="sldNum" sz="quarter" idx="12"/>
          </p:nvPr>
        </p:nvSpPr>
        <p:spPr/>
        <p:txBody>
          <a:bodyPr/>
          <a:lstStyle/>
          <a:p>
            <a:fld id="{FCD0F0D6-4CD1-A043-9487-A249802D637B}" type="slidenum">
              <a:rPr lang="en-US"/>
              <a:pPr/>
              <a:t>61</a:t>
            </a:fld>
            <a:endParaRPr lang="en-US"/>
          </a:p>
        </p:txBody>
      </p:sp>
      <p:pic>
        <p:nvPicPr>
          <p:cNvPr id="51205" name="Picture 4" descr="orange_clap.jpg"/>
          <p:cNvPicPr>
            <a:picLocks noChangeAspect="1"/>
          </p:cNvPicPr>
          <p:nvPr/>
        </p:nvPicPr>
        <p:blipFill>
          <a:blip r:embed="rId2"/>
          <a:srcRect/>
          <a:stretch>
            <a:fillRect/>
          </a:stretch>
        </p:blipFill>
        <p:spPr bwMode="auto">
          <a:xfrm>
            <a:off x="7900428" y="2725270"/>
            <a:ext cx="1828800" cy="1295400"/>
          </a:xfrm>
          <a:prstGeom prst="rect">
            <a:avLst/>
          </a:prstGeom>
          <a:noFill/>
          <a:ln w="9525">
            <a:noFill/>
            <a:miter lim="800000"/>
            <a:headEnd/>
            <a:tailEnd/>
          </a:ln>
        </p:spPr>
      </p:pic>
    </p:spTree>
    <p:extLst>
      <p:ext uri="{BB962C8B-B14F-4D97-AF65-F5344CB8AC3E}">
        <p14:creationId xmlns:p14="http://schemas.microsoft.com/office/powerpoint/2010/main" val="245634975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0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0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0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Text Box 188"/>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F2AE3D18-F80E-A944-ABE4-5C75C6213D65}" type="slidenum">
              <a:rPr lang="en-US" sz="1400">
                <a:latin typeface="Helvetica" pitchFamily="-65" charset="0"/>
                <a:ea typeface="Helvetica" pitchFamily="-65" charset="0"/>
                <a:cs typeface="Helvetica" pitchFamily="-65" charset="0"/>
                <a:sym typeface="Helvetica" pitchFamily="-65" charset="0"/>
              </a:rPr>
              <a:pPr algn="ctr"/>
              <a:t>62</a:t>
            </a:fld>
            <a:endParaRPr lang="en-US" sz="1400">
              <a:latin typeface="Helvetica" pitchFamily="-65" charset="0"/>
              <a:ea typeface="Helvetica" pitchFamily="-65" charset="0"/>
              <a:cs typeface="Helvetica" pitchFamily="-65" charset="0"/>
              <a:sym typeface="Helvetica" pitchFamily="-65" charset="0"/>
            </a:endParaRPr>
          </a:p>
        </p:txBody>
      </p:sp>
      <p:sp>
        <p:nvSpPr>
          <p:cNvPr id="52228" name="Rectangle 189"/>
          <p:cNvSpPr>
            <a:spLocks noGrp="1" noChangeArrowheads="1"/>
          </p:cNvSpPr>
          <p:nvPr>
            <p:ph type="title"/>
          </p:nvPr>
        </p:nvSpPr>
        <p:spPr/>
        <p:txBody>
          <a:bodyPr/>
          <a:lstStyle/>
          <a:p>
            <a:r>
              <a:rPr lang="en-US" b="1" dirty="0">
                <a:latin typeface="Arial" panose="020B0604020202020204" pitchFamily="34" charset="0"/>
                <a:cs typeface="Arial" panose="020B0604020202020204" pitchFamily="34" charset="0"/>
              </a:rPr>
              <a:t>Advocacy Charter</a:t>
            </a:r>
          </a:p>
        </p:txBody>
      </p:sp>
      <p:sp>
        <p:nvSpPr>
          <p:cNvPr id="52229" name="Rectangle 190"/>
          <p:cNvSpPr>
            <a:spLocks noGrp="1" noChangeArrowheads="1"/>
          </p:cNvSpPr>
          <p:nvPr>
            <p:ph idx="1"/>
          </p:nvPr>
        </p:nvSpPr>
        <p:spPr/>
        <p:txBody>
          <a:bodyPr/>
          <a:lstStyle/>
          <a:p>
            <a:r>
              <a:rPr lang="en-US" dirty="0">
                <a:latin typeface="Arial" panose="020B0604020202020204" pitchFamily="34" charset="0"/>
                <a:cs typeface="Arial" panose="020B0604020202020204" pitchFamily="34" charset="0"/>
              </a:rPr>
              <a:t>Published in 2002</a:t>
            </a:r>
          </a:p>
          <a:p>
            <a:r>
              <a:rPr lang="en-US" dirty="0">
                <a:latin typeface="Arial" panose="020B0604020202020204" pitchFamily="34" charset="0"/>
                <a:cs typeface="Arial" panose="020B0604020202020204" pitchFamily="34" charset="0"/>
              </a:rPr>
              <a:t>By Action for Advocacy</a:t>
            </a:r>
          </a:p>
          <a:p>
            <a:r>
              <a:rPr lang="en-US" dirty="0">
                <a:latin typeface="Arial" panose="020B0604020202020204" pitchFamily="34" charset="0"/>
                <a:cs typeface="Arial" panose="020B0604020202020204" pitchFamily="34" charset="0"/>
              </a:rPr>
              <a:t>Established in 2001, working in England and Wales to be the leading authority on the development of effective advocacy services for vulnerable and disempowered people</a:t>
            </a:r>
          </a:p>
          <a:p>
            <a:r>
              <a:rPr lang="en-US" dirty="0">
                <a:latin typeface="Arial" panose="020B0604020202020204" pitchFamily="34" charset="0"/>
                <a:cs typeface="Arial" panose="020B0604020202020204" pitchFamily="34" charset="0"/>
                <a:sym typeface="Verdana" pitchFamily="-65" charset="0"/>
                <a:hlinkClick r:id="rId2"/>
              </a:rPr>
              <a:t>www.actionforadvocacy.org.uk</a:t>
            </a:r>
            <a:r>
              <a:rPr lang="en-US" dirty="0">
                <a:latin typeface="Arial" panose="020B0604020202020204" pitchFamily="34" charset="0"/>
                <a:cs typeface="Arial" panose="020B0604020202020204" pitchFamily="34" charset="0"/>
                <a:sym typeface="Verdana" pitchFamily="-65" charset="0"/>
              </a:rPr>
              <a:t> </a:t>
            </a:r>
          </a:p>
        </p:txBody>
      </p:sp>
      <p:sp>
        <p:nvSpPr>
          <p:cNvPr id="52230" name="Rectangle 191"/>
          <p:cNvSpPr>
            <a:spLocks/>
          </p:cNvSpPr>
          <p:nvPr/>
        </p:nvSpPr>
        <p:spPr bwMode="auto">
          <a:xfrm>
            <a:off x="6567488" y="1905000"/>
            <a:ext cx="3975100" cy="4013200"/>
          </a:xfrm>
          <a:prstGeom prst="rect">
            <a:avLst/>
          </a:prstGeom>
          <a:noFill/>
          <a:ln w="12700">
            <a:noFill/>
            <a:miter lim="800000"/>
            <a:headEnd/>
            <a:tailEnd/>
          </a:ln>
        </p:spPr>
        <p:txBody>
          <a:bodyPr lIns="0" tIns="0" rIns="40639" bIns="0">
            <a:prstTxWarp prst="textNoShape">
              <a:avLst/>
            </a:prstTxWarp>
          </a:bodyPr>
          <a:lstStyle/>
          <a:p>
            <a:pPr marL="382588" indent="-342900">
              <a:spcBef>
                <a:spcPts val="575"/>
              </a:spcBef>
              <a:buClr>
                <a:srgbClr val="9A0000"/>
              </a:buClr>
              <a:buSzPct val="75000"/>
              <a:buFont typeface="Wingdings" pitchFamily="-65" charset="2"/>
              <a:buChar char="n"/>
            </a:pPr>
            <a:endParaRPr lang="en-US" dirty="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2344242527"/>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188"/>
          <p:cNvSpPr>
            <a:spLocks noGrp="1" noChangeArrowheads="1"/>
          </p:cNvSpPr>
          <p:nvPr>
            <p:ph type="title"/>
          </p:nvPr>
        </p:nvSpPr>
        <p:spPr/>
        <p:txBody>
          <a:bodyPr vert="horz" lIns="91440" tIns="45720" rIns="132080" bIns="45720" rtlCol="0" anchor="ctr">
            <a:normAutofit fontScale="90000"/>
          </a:bodyPr>
          <a:lstStyle/>
          <a:p>
            <a:r>
              <a:rPr lang="en-US" b="1" dirty="0">
                <a:latin typeface="Arial" panose="020B0604020202020204" pitchFamily="34" charset="0"/>
                <a:cs typeface="Arial" panose="020B0604020202020204" pitchFamily="34" charset="0"/>
              </a:rPr>
              <a:t>What has advocacy in UK achieved?</a:t>
            </a:r>
          </a:p>
        </p:txBody>
      </p:sp>
      <p:sp>
        <p:nvSpPr>
          <p:cNvPr id="35845" name="Rectangle 189"/>
          <p:cNvSpPr>
            <a:spLocks noGrp="1" noChangeArrowheads="1"/>
          </p:cNvSpPr>
          <p:nvPr>
            <p:ph idx="1"/>
          </p:nvPr>
        </p:nvSpPr>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Energetic movement with considerable growth</a:t>
            </a:r>
          </a:p>
          <a:p>
            <a:pPr eaLnBrk="1" hangingPunct="1"/>
            <a:r>
              <a:rPr lang="en-US" dirty="0">
                <a:latin typeface="Arial" panose="020B0604020202020204" pitchFamily="34" charset="0"/>
                <a:cs typeface="Arial" panose="020B0604020202020204" pitchFamily="34" charset="0"/>
              </a:rPr>
              <a:t>Movement shares goals of empowerment and challenging social inclusion</a:t>
            </a:r>
          </a:p>
          <a:p>
            <a:pPr eaLnBrk="1" hangingPunct="1"/>
            <a:r>
              <a:rPr lang="en-US" dirty="0">
                <a:latin typeface="Arial" panose="020B0604020202020204" pitchFamily="34" charset="0"/>
                <a:cs typeface="Arial" panose="020B0604020202020204" pitchFamily="34" charset="0"/>
              </a:rPr>
              <a:t>emerging new political culture</a:t>
            </a:r>
          </a:p>
          <a:p>
            <a:pPr eaLnBrk="1" hangingPunct="1"/>
            <a:r>
              <a:rPr lang="en-US" dirty="0">
                <a:latin typeface="Arial" panose="020B0604020202020204" pitchFamily="34" charset="0"/>
                <a:cs typeface="Arial" panose="020B0604020202020204" pitchFamily="34" charset="0"/>
              </a:rPr>
              <a:t>Highly regarded activity </a:t>
            </a:r>
          </a:p>
          <a:p>
            <a:pPr eaLnBrk="1" hangingPunct="1"/>
            <a:r>
              <a:rPr lang="en-US" dirty="0">
                <a:latin typeface="Arial" panose="020B0604020202020204" pitchFamily="34" charset="0"/>
                <a:cs typeface="Arial" panose="020B0604020202020204" pitchFamily="34" charset="0"/>
              </a:rPr>
              <a:t>Shaped ideas about care in UK</a:t>
            </a:r>
          </a:p>
        </p:txBody>
      </p:sp>
      <p:sp>
        <p:nvSpPr>
          <p:cNvPr id="192" name="Slide Number Placeholder 3"/>
          <p:cNvSpPr>
            <a:spLocks noGrp="1"/>
          </p:cNvSpPr>
          <p:nvPr>
            <p:ph type="sldNum" sz="quarter" idx="12"/>
          </p:nvPr>
        </p:nvSpPr>
        <p:spPr/>
        <p:txBody>
          <a:bodyPr/>
          <a:lstStyle/>
          <a:p>
            <a:fld id="{6888450A-15B2-C442-ADE3-35FDCAC92A5D}" type="slidenum">
              <a:rPr lang="en-US"/>
              <a:pPr/>
              <a:t>63</a:t>
            </a:fld>
            <a:endParaRPr lang="en-US"/>
          </a:p>
        </p:txBody>
      </p:sp>
      <p:sp>
        <p:nvSpPr>
          <p:cNvPr id="35846"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C9330CC2-3DD1-0F4E-892D-6EB7883656CD}" type="slidenum">
              <a:rPr lang="en-US" sz="1400">
                <a:latin typeface="Helvetica" pitchFamily="-65" charset="0"/>
                <a:ea typeface="Helvetica" pitchFamily="-65" charset="0"/>
                <a:cs typeface="Helvetica" pitchFamily="-65" charset="0"/>
                <a:sym typeface="Helvetica" pitchFamily="-65" charset="0"/>
              </a:rPr>
              <a:pPr algn="ctr"/>
              <a:t>63</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38039344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8" name="Rectangle 188"/>
          <p:cNvSpPr>
            <a:spLocks noGrp="1" noChangeArrowheads="1"/>
          </p:cNvSpPr>
          <p:nvPr>
            <p:ph type="title"/>
          </p:nvPr>
        </p:nvSpPr>
        <p:spPr/>
        <p:txBody>
          <a:bodyPr vert="horz" lIns="91440" tIns="45720" rIns="132080" bIns="45720" rtlCol="0" anchor="ctr">
            <a:normAutofit fontScale="90000"/>
          </a:bodyPr>
          <a:lstStyle/>
          <a:p>
            <a:r>
              <a:rPr lang="en-US" b="1" dirty="0">
                <a:latin typeface="Arial" panose="020B0604020202020204" pitchFamily="34" charset="0"/>
                <a:cs typeface="Arial" panose="020B0604020202020204" pitchFamily="34" charset="0"/>
              </a:rPr>
              <a:t>What has advocacy in UK failed to achieve?</a:t>
            </a:r>
          </a:p>
        </p:txBody>
      </p:sp>
      <p:sp>
        <p:nvSpPr>
          <p:cNvPr id="36869" name="Rectangle 189"/>
          <p:cNvSpPr>
            <a:spLocks noGrp="1" noChangeArrowheads="1"/>
          </p:cNvSpPr>
          <p:nvPr>
            <p:ph idx="1"/>
          </p:nvPr>
        </p:nvSpPr>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Different or competing forms of advocacy - fuzzes the definition</a:t>
            </a:r>
          </a:p>
          <a:p>
            <a:pPr eaLnBrk="1" hangingPunct="1"/>
            <a:r>
              <a:rPr lang="en-US" dirty="0">
                <a:latin typeface="Arial" panose="020B0604020202020204" pitchFamily="34" charset="0"/>
                <a:cs typeface="Arial" panose="020B0604020202020204" pitchFamily="34" charset="0"/>
              </a:rPr>
              <a:t>Maintaining status quo </a:t>
            </a:r>
            <a:r>
              <a:rPr lang="en-US" dirty="0" err="1">
                <a:latin typeface="Arial" panose="020B0604020202020204" pitchFamily="34" charset="0"/>
                <a:cs typeface="Arial" panose="020B0604020202020204" pitchFamily="34" charset="0"/>
              </a:rPr>
              <a:t>v</a:t>
            </a:r>
            <a:r>
              <a:rPr lang="en-US" dirty="0">
                <a:latin typeface="Arial" panose="020B0604020202020204" pitchFamily="34" charset="0"/>
                <a:cs typeface="Arial" panose="020B0604020202020204" pitchFamily="34" charset="0"/>
              </a:rPr>
              <a:t> force for change</a:t>
            </a:r>
          </a:p>
          <a:p>
            <a:pPr eaLnBrk="1" hangingPunct="1"/>
            <a:r>
              <a:rPr lang="en-US" dirty="0">
                <a:latin typeface="Arial" panose="020B0604020202020204" pitchFamily="34" charset="0"/>
                <a:cs typeface="Arial" panose="020B0604020202020204" pitchFamily="34" charset="0"/>
              </a:rPr>
              <a:t>Tensions: Training? Payment? Vs Volunteer? Quality?</a:t>
            </a:r>
          </a:p>
          <a:p>
            <a:pPr eaLnBrk="1" hangingPunct="1"/>
            <a:r>
              <a:rPr lang="en-US" dirty="0">
                <a:latin typeface="Arial" panose="020B0604020202020204" pitchFamily="34" charset="0"/>
                <a:cs typeface="Arial" panose="020B0604020202020204" pitchFamily="34" charset="0"/>
              </a:rPr>
              <a:t>Not understood by general public</a:t>
            </a:r>
          </a:p>
          <a:p>
            <a:pPr eaLnBrk="1" hangingPunct="1"/>
            <a:r>
              <a:rPr lang="en-US" dirty="0">
                <a:latin typeface="Arial" panose="020B0604020202020204" pitchFamily="34" charset="0"/>
                <a:cs typeface="Arial" panose="020B0604020202020204" pitchFamily="34" charset="0"/>
              </a:rPr>
              <a:t>Lack of identity and ability to develop good practice across the sector</a:t>
            </a:r>
          </a:p>
        </p:txBody>
      </p:sp>
      <p:sp>
        <p:nvSpPr>
          <p:cNvPr id="192" name="Slide Number Placeholder 3"/>
          <p:cNvSpPr>
            <a:spLocks noGrp="1"/>
          </p:cNvSpPr>
          <p:nvPr>
            <p:ph type="sldNum" sz="quarter" idx="12"/>
          </p:nvPr>
        </p:nvSpPr>
        <p:spPr/>
        <p:txBody>
          <a:bodyPr/>
          <a:lstStyle/>
          <a:p>
            <a:fld id="{511F5551-C964-994C-A3D9-F7FDBAFA4E6B}" type="slidenum">
              <a:rPr lang="en-US"/>
              <a:pPr/>
              <a:t>64</a:t>
            </a:fld>
            <a:endParaRPr lang="en-US"/>
          </a:p>
        </p:txBody>
      </p:sp>
      <p:sp>
        <p:nvSpPr>
          <p:cNvPr id="36870"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E843BC2A-2325-0F42-9DD0-5F03E130E451}" type="slidenum">
              <a:rPr lang="en-US" sz="1400">
                <a:latin typeface="Helvetica" pitchFamily="-65" charset="0"/>
                <a:ea typeface="Helvetica" pitchFamily="-65" charset="0"/>
                <a:cs typeface="Helvetica" pitchFamily="-65" charset="0"/>
                <a:sym typeface="Helvetica" pitchFamily="-65" charset="0"/>
              </a:rPr>
              <a:pPr algn="ctr"/>
              <a:t>64</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271755861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86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686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686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686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188"/>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Advocacy…</a:t>
            </a:r>
          </a:p>
        </p:txBody>
      </p:sp>
      <p:sp>
        <p:nvSpPr>
          <p:cNvPr id="37893" name="Rectangle 189"/>
          <p:cNvSpPr>
            <a:spLocks noGrp="1" noChangeArrowheads="1"/>
          </p:cNvSpPr>
          <p:nvPr>
            <p:ph idx="1"/>
          </p:nvPr>
        </p:nvSpPr>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Lack of consistency</a:t>
            </a:r>
          </a:p>
          <a:p>
            <a:pPr eaLnBrk="1" hangingPunct="1"/>
            <a:r>
              <a:rPr lang="en-US" dirty="0">
                <a:latin typeface="Arial" panose="020B0604020202020204" pitchFamily="34" charset="0"/>
                <a:cs typeface="Arial" panose="020B0604020202020204" pitchFamily="34" charset="0"/>
              </a:rPr>
              <a:t>No agreed benchmarks</a:t>
            </a:r>
          </a:p>
          <a:p>
            <a:pPr eaLnBrk="1" hangingPunct="1"/>
            <a:r>
              <a:rPr lang="en-US" dirty="0">
                <a:latin typeface="Arial" panose="020B0604020202020204" pitchFamily="34" charset="0"/>
                <a:cs typeface="Arial" panose="020B0604020202020204" pitchFamily="34" charset="0"/>
              </a:rPr>
              <a:t>How do we know when advocacy has succeeded?</a:t>
            </a:r>
          </a:p>
          <a:p>
            <a:pPr eaLnBrk="1" hangingPunct="1"/>
            <a:r>
              <a:rPr lang="en-US" dirty="0">
                <a:latin typeface="Arial" panose="020B0604020202020204" pitchFamily="34" charset="0"/>
                <a:cs typeface="Arial" panose="020B0604020202020204" pitchFamily="34" charset="0"/>
              </a:rPr>
              <a:t>How is success measured??</a:t>
            </a:r>
          </a:p>
        </p:txBody>
      </p:sp>
      <p:sp>
        <p:nvSpPr>
          <p:cNvPr id="192" name="Slide Number Placeholder 3"/>
          <p:cNvSpPr>
            <a:spLocks noGrp="1"/>
          </p:cNvSpPr>
          <p:nvPr>
            <p:ph type="sldNum" sz="quarter" idx="12"/>
          </p:nvPr>
        </p:nvSpPr>
        <p:spPr/>
        <p:txBody>
          <a:bodyPr/>
          <a:lstStyle/>
          <a:p>
            <a:fld id="{EB3F5DD5-6B82-0441-9C86-735BB3A3EE94}" type="slidenum">
              <a:rPr lang="en-US"/>
              <a:pPr/>
              <a:t>65</a:t>
            </a:fld>
            <a:endParaRPr lang="en-US"/>
          </a:p>
        </p:txBody>
      </p:sp>
      <p:sp>
        <p:nvSpPr>
          <p:cNvPr id="37894"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5D56170D-23FF-E049-A77A-3F757D6EFB6C}" type="slidenum">
              <a:rPr lang="en-US" sz="1400">
                <a:latin typeface="Helvetica" pitchFamily="-65" charset="0"/>
                <a:ea typeface="Helvetica" pitchFamily="-65" charset="0"/>
                <a:cs typeface="Helvetica" pitchFamily="-65" charset="0"/>
                <a:sym typeface="Helvetica" pitchFamily="-65" charset="0"/>
              </a:rPr>
              <a:pPr algn="ctr"/>
              <a:t>65</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350624262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Person Centred Practice in Advocacy</a:t>
            </a:r>
          </a:p>
        </p:txBody>
      </p:sp>
      <p:pic>
        <p:nvPicPr>
          <p:cNvPr id="4" name="Content Placeholder 3"/>
          <p:cNvPicPr>
            <a:picLocks noGrp="1"/>
          </p:cNvPicPr>
          <p:nvPr>
            <p:ph idx="1"/>
          </p:nvPr>
        </p:nvPicPr>
        <p:blipFill rotWithShape="1">
          <a:blip r:embed="rId2"/>
          <a:srcRect l="71460" t="10834" r="11422" b="18254"/>
          <a:stretch/>
        </p:blipFill>
        <p:spPr bwMode="auto">
          <a:xfrm>
            <a:off x="2889446" y="2582401"/>
            <a:ext cx="2373119" cy="3317875"/>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6307973" y="3100648"/>
            <a:ext cx="4588625" cy="2031325"/>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PERSON LED </a:t>
            </a:r>
            <a:r>
              <a:rPr lang="en-GB" dirty="0">
                <a:latin typeface="Arial" panose="020B0604020202020204" pitchFamily="34" charset="0"/>
                <a:cs typeface="Arial" panose="020B0604020202020204" pitchFamily="34" charset="0"/>
              </a:rPr>
              <a:t>The Advocacy Provider and Advocates will put the people they advocate for first, ensuring that they are directed by their wishes and interests. Advocates will be non-judgemental and respectful of people’s needs, views, culture and experiences.</a:t>
            </a:r>
          </a:p>
        </p:txBody>
      </p:sp>
      <p:sp>
        <p:nvSpPr>
          <p:cNvPr id="8" name="Rectangle 7"/>
          <p:cNvSpPr/>
          <p:nvPr/>
        </p:nvSpPr>
        <p:spPr>
          <a:xfrm>
            <a:off x="6988924" y="5761776"/>
            <a:ext cx="4121962" cy="276999"/>
          </a:xfrm>
          <a:prstGeom prst="rect">
            <a:avLst/>
          </a:prstGeom>
        </p:spPr>
        <p:txBody>
          <a:bodyPr wrap="none">
            <a:spAutoFit/>
          </a:bodyPr>
          <a:lstStyle/>
          <a:p>
            <a:r>
              <a:rPr lang="en-GB" sz="1200" dirty="0">
                <a:hlinkClick r:id="rId3"/>
              </a:rPr>
              <a:t>https://www.ndti.org.uk/uploads/files/Advocacy-Charter-A3.pdf</a:t>
            </a:r>
            <a:endParaRPr lang="en-GB" sz="1200" dirty="0"/>
          </a:p>
        </p:txBody>
      </p:sp>
    </p:spTree>
    <p:extLst>
      <p:ext uri="{BB962C8B-B14F-4D97-AF65-F5344CB8AC3E}">
        <p14:creationId xmlns:p14="http://schemas.microsoft.com/office/powerpoint/2010/main" val="123317523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Person Centred Practice in Advocacy</a:t>
            </a:r>
          </a:p>
        </p:txBody>
      </p:sp>
      <p:pic>
        <p:nvPicPr>
          <p:cNvPr id="5" name="Picture 4"/>
          <p:cNvPicPr/>
          <p:nvPr/>
        </p:nvPicPr>
        <p:blipFill rotWithShape="1">
          <a:blip r:embed="rId2"/>
          <a:srcRect l="70795" t="9357" r="11256" b="15298"/>
          <a:stretch/>
        </p:blipFill>
        <p:spPr bwMode="auto">
          <a:xfrm>
            <a:off x="1732856" y="2500921"/>
            <a:ext cx="2473383" cy="3317875"/>
          </a:xfrm>
          <a:prstGeom prst="rect">
            <a:avLst/>
          </a:prstGeom>
          <a:ln>
            <a:noFill/>
          </a:ln>
          <a:extLst>
            <a:ext uri="{53640926-AAD7-44D8-BBD7-CCE9431645EC}">
              <a14:shadowObscured xmlns:a14="http://schemas.microsoft.com/office/drawing/2010/main"/>
            </a:ext>
          </a:extLst>
        </p:spPr>
      </p:pic>
      <p:sp>
        <p:nvSpPr>
          <p:cNvPr id="6" name="Rectangle 5"/>
          <p:cNvSpPr/>
          <p:nvPr/>
        </p:nvSpPr>
        <p:spPr>
          <a:xfrm>
            <a:off x="4547062" y="3347173"/>
            <a:ext cx="6982691" cy="1754326"/>
          </a:xfrm>
          <a:prstGeom prst="rect">
            <a:avLst/>
          </a:prstGeom>
        </p:spPr>
        <p:txBody>
          <a:bodyPr wrap="square">
            <a:spAutoFit/>
          </a:bodyPr>
          <a:lstStyle/>
          <a:p>
            <a:r>
              <a:rPr lang="en-GB" b="1" dirty="0">
                <a:latin typeface="Arial" panose="020B0604020202020204" pitchFamily="34" charset="0"/>
                <a:cs typeface="Arial" panose="020B0604020202020204" pitchFamily="34" charset="0"/>
              </a:rPr>
              <a:t>Person Centred Approach</a:t>
            </a:r>
          </a:p>
          <a:p>
            <a:r>
              <a:rPr lang="en-GB" dirty="0">
                <a:latin typeface="Arial" panose="020B0604020202020204" pitchFamily="34" charset="0"/>
                <a:cs typeface="Arial" panose="020B0604020202020204" pitchFamily="34" charset="0"/>
              </a:rPr>
              <a:t>Advocacy providers should be aware of their duties and responsibilities under relevant human rights and equality legislation including the Equality Act 2010, Human Rights Act 1998 and other relevant wider policies that promote personalisation and person centred care and support.</a:t>
            </a:r>
          </a:p>
        </p:txBody>
      </p:sp>
      <p:sp>
        <p:nvSpPr>
          <p:cNvPr id="9" name="Rectangle 8"/>
          <p:cNvSpPr/>
          <p:nvPr/>
        </p:nvSpPr>
        <p:spPr>
          <a:xfrm>
            <a:off x="5791199" y="5818796"/>
            <a:ext cx="6096000" cy="276999"/>
          </a:xfrm>
          <a:prstGeom prst="rect">
            <a:avLst/>
          </a:prstGeom>
        </p:spPr>
        <p:txBody>
          <a:bodyPr>
            <a:spAutoFit/>
          </a:bodyPr>
          <a:lstStyle/>
          <a:p>
            <a:r>
              <a:rPr lang="en-GB" sz="1200" dirty="0">
                <a:hlinkClick r:id="rId3"/>
              </a:rPr>
              <a:t>https://qualityadvocacy.org.uk/wp-content/uploads/2018/05/Code-of-Practice-1.pdf</a:t>
            </a:r>
            <a:endParaRPr lang="en-GB" sz="1200" dirty="0"/>
          </a:p>
        </p:txBody>
      </p:sp>
    </p:spTree>
    <p:extLst>
      <p:ext uri="{BB962C8B-B14F-4D97-AF65-F5344CB8AC3E}">
        <p14:creationId xmlns:p14="http://schemas.microsoft.com/office/powerpoint/2010/main" val="274264009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b="1" dirty="0">
                <a:latin typeface="Arial" panose="020B0604020202020204" pitchFamily="34" charset="0"/>
                <a:cs typeface="Arial" panose="020B0604020202020204" pitchFamily="34" charset="0"/>
              </a:rPr>
              <a:t>Class Exercise</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15 minutes</a:t>
            </a:r>
          </a:p>
        </p:txBody>
      </p:sp>
      <p:sp>
        <p:nvSpPr>
          <p:cNvPr id="3" name="Content Placeholder 2"/>
          <p:cNvSpPr>
            <a:spLocks noGrp="1"/>
          </p:cNvSpPr>
          <p:nvPr>
            <p:ph idx="1"/>
          </p:nvPr>
        </p:nvSpPr>
        <p:spPr/>
        <p:txBody>
          <a:bodyPr>
            <a:normAutofit lnSpcReduction="10000"/>
          </a:bodyPr>
          <a:lstStyle/>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ea typeface="ヒラギノ角ゴ ProN W3"/>
                <a:cs typeface="ヒラギノ角ゴ ProN W3"/>
                <a:sym typeface="Helvetica" pitchFamily="-65" charset="0"/>
              </a:rPr>
              <a:t>Have you ever been in a situation when you felt you could not speak up/ stand up for yourself?</a:t>
            </a:r>
          </a:p>
          <a:p>
            <a:pPr marL="496888" indent="-457200" fontAlgn="base">
              <a:spcBef>
                <a:spcPts val="800"/>
              </a:spcBef>
              <a:spcAft>
                <a:spcPct val="0"/>
              </a:spcAft>
              <a:buClr>
                <a:srgbClr val="9A0000"/>
              </a:buClr>
              <a:buFont typeface="Arial" panose="020B0604020202020204" pitchFamily="34" charset="0"/>
              <a:buChar char="•"/>
            </a:pPr>
            <a:endParaRPr lang="en-US" sz="3200" kern="0" dirty="0">
              <a:solidFill>
                <a:schemeClr val="tx1"/>
              </a:solidFill>
              <a:ea typeface="ヒラギノ角ゴ ProN W3"/>
              <a:cs typeface="ヒラギノ角ゴ ProN W3"/>
              <a:sym typeface="Helvetica" pitchFamily="-65" charset="0"/>
            </a:endParaRPr>
          </a:p>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ea typeface="ヒラギノ角ゴ ProN W3"/>
                <a:cs typeface="ヒラギノ角ゴ ProN W3"/>
                <a:sym typeface="Helvetica" pitchFamily="-65" charset="0"/>
              </a:rPr>
              <a:t>How did that make you feel?</a:t>
            </a:r>
          </a:p>
          <a:p>
            <a:pPr marL="496888" indent="-457200" fontAlgn="base">
              <a:spcBef>
                <a:spcPts val="800"/>
              </a:spcBef>
              <a:spcAft>
                <a:spcPct val="0"/>
              </a:spcAft>
              <a:buClr>
                <a:srgbClr val="9A0000"/>
              </a:buClr>
              <a:buFont typeface="Arial" panose="020B0604020202020204" pitchFamily="34" charset="0"/>
              <a:buChar char="•"/>
            </a:pPr>
            <a:endParaRPr lang="en-US" sz="3200" kern="0" dirty="0">
              <a:solidFill>
                <a:schemeClr val="tx1"/>
              </a:solidFill>
              <a:ea typeface="ヒラギノ角ゴ ProN W3"/>
              <a:cs typeface="ヒラギノ角ゴ ProN W3"/>
              <a:sym typeface="Helvetica" pitchFamily="-65" charset="0"/>
            </a:endParaRPr>
          </a:p>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ea typeface="ヒラギノ角ゴ ProN W3"/>
                <a:cs typeface="ヒラギノ角ゴ ProN W3"/>
                <a:sym typeface="Helvetica" pitchFamily="-65" charset="0"/>
              </a:rPr>
              <a:t>What was the outcome of that situation?</a:t>
            </a:r>
          </a:p>
          <a:p>
            <a:endParaRPr lang="en-US" dirty="0"/>
          </a:p>
        </p:txBody>
      </p:sp>
    </p:spTree>
    <p:extLst>
      <p:ext uri="{BB962C8B-B14F-4D97-AF65-F5344CB8AC3E}">
        <p14:creationId xmlns:p14="http://schemas.microsoft.com/office/powerpoint/2010/main" val="207275444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1295401" y="2556931"/>
            <a:ext cx="9601196" cy="3734811"/>
          </a:xfrm>
        </p:spPr>
        <p:txBody>
          <a:bodyPr>
            <a:normAutofit fontScale="47500" lnSpcReduction="20000"/>
          </a:bodyPr>
          <a:lstStyle/>
          <a:p>
            <a:r>
              <a:rPr lang="en-GB" dirty="0">
                <a:latin typeface="Arial" panose="020B0604020202020204" pitchFamily="34" charset="0"/>
                <a:cs typeface="Arial" panose="020B0604020202020204" pitchFamily="34" charset="0"/>
              </a:rPr>
              <a:t>HSE, (2016) </a:t>
            </a:r>
            <a:r>
              <a:rPr lang="en-GB" i="1" dirty="0">
                <a:latin typeface="Arial" panose="020B0604020202020204" pitchFamily="34" charset="0"/>
                <a:cs typeface="Arial" panose="020B0604020202020204" pitchFamily="34" charset="0"/>
              </a:rPr>
              <a:t>Person-Centred Principles and Person-Centred Practice Framework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2"/>
              </a:rPr>
              <a:t>https://www.hse.ie/eng/staff/resources/changeguide/resources/person-centred-principles-and-person-centred-practice-framework.pdf</a:t>
            </a:r>
            <a:r>
              <a:rPr lang="en-GB" dirty="0">
                <a:latin typeface="Arial" panose="020B0604020202020204" pitchFamily="34" charset="0"/>
                <a:cs typeface="Arial" panose="020B0604020202020204" pitchFamily="34" charset="0"/>
              </a:rPr>
              <a:t> (Accessed: 7 July 2024).</a:t>
            </a:r>
          </a:p>
          <a:p>
            <a:r>
              <a:rPr lang="en-GB" dirty="0">
                <a:solidFill>
                  <a:schemeClr val="tx1"/>
                </a:solidFill>
                <a:latin typeface="Arial" panose="020B0604020202020204" pitchFamily="34" charset="0"/>
                <a:cs typeface="Arial" panose="020B0604020202020204" pitchFamily="34" charset="0"/>
              </a:rPr>
              <a:t>Henderson, R. &amp; </a:t>
            </a:r>
            <a:r>
              <a:rPr lang="en-GB" dirty="0" err="1">
                <a:solidFill>
                  <a:schemeClr val="tx1"/>
                </a:solidFill>
                <a:latin typeface="Arial" panose="020B0604020202020204" pitchFamily="34" charset="0"/>
                <a:cs typeface="Arial" panose="020B0604020202020204" pitchFamily="34" charset="0"/>
              </a:rPr>
              <a:t>Pochin</a:t>
            </a:r>
            <a:r>
              <a:rPr lang="en-GB" dirty="0">
                <a:solidFill>
                  <a:schemeClr val="tx1"/>
                </a:solidFill>
                <a:latin typeface="Arial" panose="020B0604020202020204" pitchFamily="34" charset="0"/>
                <a:cs typeface="Arial" panose="020B0604020202020204" pitchFamily="34" charset="0"/>
              </a:rPr>
              <a:t>, M. (2001) </a:t>
            </a:r>
            <a:r>
              <a:rPr lang="en-GB" i="1" dirty="0">
                <a:solidFill>
                  <a:schemeClr val="tx1"/>
                </a:solidFill>
                <a:latin typeface="Arial" panose="020B0604020202020204" pitchFamily="34" charset="0"/>
                <a:cs typeface="Arial" panose="020B0604020202020204" pitchFamily="34" charset="0"/>
              </a:rPr>
              <a:t> A Right Result? Advocacy, justice and empowerment. </a:t>
            </a:r>
            <a:r>
              <a:rPr lang="en-GB" dirty="0">
                <a:solidFill>
                  <a:schemeClr val="tx1"/>
                </a:solidFill>
                <a:latin typeface="Arial" panose="020B0604020202020204" pitchFamily="34" charset="0"/>
                <a:cs typeface="Arial" panose="020B0604020202020204" pitchFamily="34" charset="0"/>
              </a:rPr>
              <a:t>Bristol: Polity Press.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McCormack, B. and </a:t>
            </a:r>
            <a:r>
              <a:rPr lang="en-GB" dirty="0" err="1">
                <a:latin typeface="Arial" panose="020B0604020202020204" pitchFamily="34" charset="0"/>
                <a:cs typeface="Arial" panose="020B0604020202020204" pitchFamily="34" charset="0"/>
              </a:rPr>
              <a:t>McCance</a:t>
            </a:r>
            <a:r>
              <a:rPr lang="en-GB" dirty="0">
                <a:latin typeface="Arial" panose="020B0604020202020204" pitchFamily="34" charset="0"/>
                <a:cs typeface="Arial" panose="020B0604020202020204" pitchFamily="34" charset="0"/>
              </a:rPr>
              <a:t>, T. (2017) </a:t>
            </a:r>
            <a:r>
              <a:rPr lang="en-GB" i="1" dirty="0">
                <a:latin typeface="Arial" panose="020B0604020202020204" pitchFamily="34" charset="0"/>
                <a:cs typeface="Arial" panose="020B0604020202020204" pitchFamily="34" charset="0"/>
              </a:rPr>
              <a:t>People’s Needs Defining Change – Health Services Change Guide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2"/>
              </a:rPr>
              <a:t>https://www.hse.ie/eng/staff/resources/changeguide/resources/person-centred-principles-and-person-centred-practice-framework.pdf</a:t>
            </a:r>
            <a:r>
              <a:rPr lang="en-GB" dirty="0">
                <a:latin typeface="Arial" panose="020B0604020202020204" pitchFamily="34" charset="0"/>
                <a:cs typeface="Arial" panose="020B0604020202020204" pitchFamily="34" charset="0"/>
              </a:rPr>
              <a:t> (Accessed: 1 February 2020).</a:t>
            </a:r>
          </a:p>
          <a:p>
            <a:r>
              <a:rPr lang="en-GB" dirty="0">
                <a:latin typeface="Arial" panose="020B0604020202020204" pitchFamily="34" charset="0"/>
                <a:cs typeface="Arial" panose="020B0604020202020204" pitchFamily="34" charset="0"/>
              </a:rPr>
              <a:t>Mind (2024) </a:t>
            </a:r>
            <a:r>
              <a:rPr lang="en-GB" i="1" dirty="0">
                <a:latin typeface="Arial" panose="020B0604020202020204" pitchFamily="34" charset="0"/>
                <a:cs typeface="Arial" panose="020B0604020202020204" pitchFamily="34" charset="0"/>
              </a:rPr>
              <a:t>Advocacy in Mental Health: What is Advocacy?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rPr>
              <a:t>https://www.mind.org.uk/information-support/guides-to-support-and-services/advocacy/what-is-advocacy/#:~:text=Advocacy%20means%20getting%20support%20from,stand%20up%20for%20your%20rights</a:t>
            </a:r>
            <a:r>
              <a:rPr lang="en-GB" dirty="0">
                <a:latin typeface="Arial" panose="020B0604020202020204" pitchFamily="34" charset="0"/>
                <a:cs typeface="Arial" panose="020B0604020202020204" pitchFamily="34" charset="0"/>
              </a:rPr>
              <a:t>.   (Accessed: 6 July 2024).</a:t>
            </a:r>
          </a:p>
          <a:p>
            <a:r>
              <a:rPr lang="en-GB" dirty="0">
                <a:latin typeface="Arial" panose="020B0604020202020204" pitchFamily="34" charset="0"/>
                <a:cs typeface="Arial" panose="020B0604020202020204" pitchFamily="34" charset="0"/>
              </a:rPr>
              <a:t>NHS England (</a:t>
            </a:r>
            <a:r>
              <a:rPr lang="en-GB" i="1" dirty="0">
                <a:latin typeface="Arial" panose="020B0604020202020204" pitchFamily="34" charset="0"/>
                <a:cs typeface="Arial" panose="020B0604020202020204" pitchFamily="34" charset="0"/>
              </a:rPr>
              <a:t>2020) </a:t>
            </a:r>
            <a:r>
              <a:rPr lang="en-GB" b="0" i="1" dirty="0">
                <a:solidFill>
                  <a:srgbClr val="222222"/>
                </a:solidFill>
                <a:effectLst/>
                <a:latin typeface="Arial" panose="020B0604020202020204" pitchFamily="34" charset="0"/>
                <a:cs typeface="Arial" panose="020B0604020202020204" pitchFamily="34" charset="0"/>
              </a:rPr>
              <a:t>Person Centred Practice </a:t>
            </a:r>
            <a:r>
              <a:rPr lang="en-GB" b="0" i="0" dirty="0">
                <a:solidFill>
                  <a:srgbClr val="222222"/>
                </a:solidFill>
                <a:effectLst/>
                <a:latin typeface="Arial" panose="020B0604020202020204" pitchFamily="34" charset="0"/>
                <a:cs typeface="Arial" panose="020B0604020202020204" pitchFamily="34" charset="0"/>
              </a:rPr>
              <a:t>Available at: </a:t>
            </a:r>
            <a:r>
              <a:rPr lang="en-GB" b="0" i="0" dirty="0">
                <a:solidFill>
                  <a:srgbClr val="222222"/>
                </a:solidFill>
                <a:effectLst/>
                <a:latin typeface="Arial" panose="020B0604020202020204" pitchFamily="34" charset="0"/>
                <a:cs typeface="Arial" panose="020B0604020202020204" pitchFamily="34" charset="0"/>
                <a:hlinkClick r:id="rId4"/>
              </a:rPr>
              <a:t>https://www.hee.nhs.uk/our-work/enhancing-generalist-skills/enhance-learning-resources/handbook/person-centred-practice#:~:text=Person%2Dcentred%20practice%2C%20or%20personalised,for%20their%20care%20to%20feel</a:t>
            </a:r>
            <a:r>
              <a:rPr lang="en-GB" b="0" i="0" dirty="0">
                <a:solidFill>
                  <a:srgbClr val="222222"/>
                </a:solidFill>
                <a:effectLst/>
                <a:latin typeface="Arial" panose="020B0604020202020204" pitchFamily="34" charset="0"/>
                <a:cs typeface="Arial" panose="020B0604020202020204" pitchFamily="34" charset="0"/>
              </a:rPr>
              <a:t> (Accessed: 6 July 2024).</a:t>
            </a:r>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Price, B. (2019) </a:t>
            </a:r>
            <a:r>
              <a:rPr lang="en-GB" i="1" dirty="0">
                <a:latin typeface="Arial" panose="020B0604020202020204" pitchFamily="34" charset="0"/>
                <a:cs typeface="Arial" panose="020B0604020202020204" pitchFamily="34" charset="0"/>
              </a:rPr>
              <a:t>Delivering Person Centred Care in Nursing. </a:t>
            </a:r>
            <a:r>
              <a:rPr lang="en-GB" dirty="0">
                <a:latin typeface="Arial" panose="020B0604020202020204" pitchFamily="34" charset="0"/>
                <a:cs typeface="Arial" panose="020B0604020202020204" pitchFamily="34" charset="0"/>
              </a:rPr>
              <a:t>UK: Sage. </a:t>
            </a:r>
          </a:p>
          <a:p>
            <a:r>
              <a:rPr lang="en-GB" dirty="0">
                <a:latin typeface="Arial" panose="020B0604020202020204" pitchFamily="34" charset="0"/>
                <a:cs typeface="Arial" panose="020B0604020202020204" pitchFamily="34" charset="0"/>
              </a:rPr>
              <a:t>Sanderson, H. (2024) </a:t>
            </a:r>
            <a:r>
              <a:rPr lang="en-GB" i="1" dirty="0">
                <a:latin typeface="Arial" panose="020B0604020202020204" pitchFamily="34" charset="0"/>
                <a:cs typeface="Arial" panose="020B0604020202020204" pitchFamily="34" charset="0"/>
              </a:rPr>
              <a:t>Programs for person-</a:t>
            </a:r>
            <a:r>
              <a:rPr lang="en-GB" i="1" dirty="0" err="1">
                <a:latin typeface="Arial" panose="020B0604020202020204" pitchFamily="34" charset="0"/>
                <a:cs typeface="Arial" panose="020B0604020202020204" pitchFamily="34" charset="0"/>
              </a:rPr>
              <a:t>centered</a:t>
            </a:r>
            <a:r>
              <a:rPr lang="en-GB" i="1" dirty="0">
                <a:latin typeface="Arial" panose="020B0604020202020204" pitchFamily="34" charset="0"/>
                <a:cs typeface="Arial" panose="020B0604020202020204" pitchFamily="34" charset="0"/>
              </a:rPr>
              <a:t> thinking, planning and practices</a:t>
            </a:r>
          </a:p>
          <a:p>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rPr>
              <a:t>https://www.helensandersonassociates.com/person-centered-approaches/</a:t>
            </a:r>
            <a:r>
              <a:rPr lang="en-GB" dirty="0">
                <a:latin typeface="Arial" panose="020B0604020202020204" pitchFamily="34" charset="0"/>
                <a:cs typeface="Arial" panose="020B0604020202020204" pitchFamily="34" charset="0"/>
              </a:rPr>
              <a:t>  (Accessed: 6 July 2024 ).</a:t>
            </a:r>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Sharma, T., Bamford, M. and Dodman, D. (2015)</a:t>
            </a:r>
            <a:r>
              <a:rPr lang="en-GB" b="1"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Person-centred care: an Overview of Reviews.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6"/>
              </a:rPr>
              <a:t>https://www.ncbi.nlm.nih.gov/pubmed</a:t>
            </a:r>
            <a:r>
              <a:rPr lang="en-GB" dirty="0">
                <a:latin typeface="Arial" panose="020B0604020202020204" pitchFamily="34" charset="0"/>
                <a:cs typeface="Arial" panose="020B0604020202020204" pitchFamily="34" charset="0"/>
              </a:rPr>
              <a:t> (Accessed: 1 February 2020).</a:t>
            </a:r>
            <a:endParaRPr lang="en-GB" i="1"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9136439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0</TotalTime>
  <Words>3791</Words>
  <Application>Microsoft Office PowerPoint</Application>
  <PresentationFormat>Widescreen</PresentationFormat>
  <Paragraphs>421</Paragraphs>
  <Slides>69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69</vt:i4>
      </vt:variant>
    </vt:vector>
  </HeadingPairs>
  <TitlesOfParts>
    <vt:vector size="76" baseType="lpstr">
      <vt:lpstr>ＭＳ Ｐゴシック</vt:lpstr>
      <vt:lpstr>ヒラギノ角ゴ ProN W3</vt:lpstr>
      <vt:lpstr>Arial</vt:lpstr>
      <vt:lpstr>Garamond</vt:lpstr>
      <vt:lpstr>Helvetica</vt:lpstr>
      <vt:lpstr>Wingdings</vt:lpstr>
      <vt:lpstr>Organic</vt:lpstr>
      <vt:lpstr>Person Centred Practice and Advocacy</vt:lpstr>
      <vt:lpstr>What is Person Centred Practice?</vt:lpstr>
      <vt:lpstr>Person Centred Practice (PCP)</vt:lpstr>
      <vt:lpstr>Person Centred Practice (PCP)</vt:lpstr>
      <vt:lpstr>Person Centred Practice</vt:lpstr>
      <vt:lpstr>Person Centred Practice</vt:lpstr>
      <vt:lpstr>Person Centred Planning</vt:lpstr>
      <vt:lpstr>PCP Requirements</vt:lpstr>
      <vt:lpstr>PowerPoint Presentation</vt:lpstr>
      <vt:lpstr>Being ‘Person Centred’</vt:lpstr>
      <vt:lpstr>Key Premises of Person Centred Care</vt:lpstr>
      <vt:lpstr>PowerPoint Presentation</vt:lpstr>
      <vt:lpstr>What are Person Centred Approaches?</vt:lpstr>
      <vt:lpstr>Person Centred Care</vt:lpstr>
      <vt:lpstr>PCP is NOT…</vt:lpstr>
      <vt:lpstr>Who Would Benefit from a Person Centred Approach?</vt:lpstr>
      <vt:lpstr>Person Centred Principles</vt:lpstr>
      <vt:lpstr>Person Centred Principles</vt:lpstr>
      <vt:lpstr>Person Centred Principles</vt:lpstr>
      <vt:lpstr>PowerPoint Presentation</vt:lpstr>
      <vt:lpstr>Person Centred Planning</vt:lpstr>
      <vt:lpstr>Tools Used in PCP</vt:lpstr>
      <vt:lpstr>Tools Used in PCP</vt:lpstr>
      <vt:lpstr>Key Features of  Person Centred Planning</vt:lpstr>
      <vt:lpstr>Key Features of Person Centred Planning</vt:lpstr>
      <vt:lpstr>Key Features of  Person Centred Planning</vt:lpstr>
      <vt:lpstr>Person Centred Planning</vt:lpstr>
      <vt:lpstr>PCP in Legislation</vt:lpstr>
      <vt:lpstr>What is Advocacy?</vt:lpstr>
      <vt:lpstr>Advocacy: Definition</vt:lpstr>
      <vt:lpstr>Definitions of Advocacy</vt:lpstr>
      <vt:lpstr>Definitions….</vt:lpstr>
      <vt:lpstr>Advocacy is….</vt:lpstr>
      <vt:lpstr>Advocacy is Not…</vt:lpstr>
      <vt:lpstr>Who Needs Advocacy?…Risks</vt:lpstr>
      <vt:lpstr>Advocacy</vt:lpstr>
      <vt:lpstr>People First</vt:lpstr>
      <vt:lpstr>Types of Advocacy</vt:lpstr>
      <vt:lpstr>Key features of Citizen Advocacy</vt:lpstr>
      <vt:lpstr>Volunteer Advocate</vt:lpstr>
      <vt:lpstr>Self-Advocacy</vt:lpstr>
      <vt:lpstr>Peer Advocacy</vt:lpstr>
      <vt:lpstr>Legal Advocates</vt:lpstr>
      <vt:lpstr>Legal Advocates</vt:lpstr>
      <vt:lpstr>Policy Environment – Mental health</vt:lpstr>
      <vt:lpstr>The Mental Capacity Act (MCA) 2005 </vt:lpstr>
      <vt:lpstr>What is Capacity?</vt:lpstr>
      <vt:lpstr>What is ‘capacity’?</vt:lpstr>
      <vt:lpstr>Capacity</vt:lpstr>
      <vt:lpstr>  Independent Mental Health Advocacy (IMHA)  </vt:lpstr>
      <vt:lpstr> An IMCA Must be Instructed where:  </vt:lpstr>
      <vt:lpstr>Role of the IMCA</vt:lpstr>
      <vt:lpstr>This can include:</vt:lpstr>
      <vt:lpstr>Giving a Voice</vt:lpstr>
      <vt:lpstr>Good Practice in Advocacy</vt:lpstr>
      <vt:lpstr>Distinctions Between Advocacy and Other Means of Support </vt:lpstr>
      <vt:lpstr>Class Exercise</vt:lpstr>
      <vt:lpstr>Policy environment</vt:lpstr>
      <vt:lpstr>Advocacy- Key Issues…</vt:lpstr>
      <vt:lpstr> Advocacy- Key Issues… </vt:lpstr>
      <vt:lpstr>But….</vt:lpstr>
      <vt:lpstr>Advocacy Charter</vt:lpstr>
      <vt:lpstr>What has advocacy in UK achieved?</vt:lpstr>
      <vt:lpstr>What has advocacy in UK failed to achieve?</vt:lpstr>
      <vt:lpstr>Advocacy…</vt:lpstr>
      <vt:lpstr>Person Centred Practice in Advocacy</vt:lpstr>
      <vt:lpstr>Person Centred Practice in Advocacy</vt:lpstr>
      <vt:lpstr>Class Exercise 15 minutes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 Centred Planning</dc:title>
  <dc:creator>Joanne Davies (Yr Athrofa)</dc:creator>
  <cp:lastModifiedBy>Joanne Davies (Yr Athrofa)</cp:lastModifiedBy>
  <cp:revision>32</cp:revision>
  <dcterms:created xsi:type="dcterms:W3CDTF">2020-01-30T07:52:21Z</dcterms:created>
  <dcterms:modified xsi:type="dcterms:W3CDTF">2024-07-07T18:15:00Z</dcterms:modified>
</cp:coreProperties>
</file>