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74" r:id="rId2"/>
  </p:sldMasterIdLst>
  <p:sldIdLst>
    <p:sldId id="257" r:id="rId3"/>
    <p:sldId id="258" r:id="rId4"/>
    <p:sldId id="261" r:id="rId5"/>
    <p:sldId id="263" r:id="rId6"/>
    <p:sldId id="266" r:id="rId7"/>
    <p:sldId id="267" r:id="rId8"/>
    <p:sldId id="268" r:id="rId9"/>
    <p:sldId id="272" r:id="rId10"/>
    <p:sldId id="269" r:id="rId11"/>
    <p:sldId id="270" r:id="rId12"/>
    <p:sldId id="271" r:id="rId13"/>
    <p:sldId id="285" r:id="rId14"/>
    <p:sldId id="265" r:id="rId15"/>
    <p:sldId id="286" r:id="rId16"/>
    <p:sldId id="287" r:id="rId17"/>
    <p:sldId id="264" r:id="rId18"/>
    <p:sldId id="276" r:id="rId1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83" d="100"/>
          <a:sy n="83" d="100"/>
        </p:scale>
        <p:origin x="48" y="47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72C5E7-E508-4746-A0F2-4A64320D75D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7EE759A-2B3C-452C-BECD-72268DD04420}">
      <dgm:prSet/>
      <dgm:spPr/>
      <dgm:t>
        <a:bodyPr/>
        <a:lstStyle/>
        <a:p>
          <a:r>
            <a:rPr lang="en-GB"/>
            <a:t>What is his model used for?</a:t>
          </a:r>
          <a:endParaRPr lang="en-US"/>
        </a:p>
      </dgm:t>
    </dgm:pt>
    <dgm:pt modelId="{BE58CEA3-9047-4A5D-B781-3FB9E060CD56}" type="parTrans" cxnId="{AF71229C-954F-4635-9E32-B085973A6EBF}">
      <dgm:prSet/>
      <dgm:spPr/>
      <dgm:t>
        <a:bodyPr/>
        <a:lstStyle/>
        <a:p>
          <a:endParaRPr lang="en-US"/>
        </a:p>
      </dgm:t>
    </dgm:pt>
    <dgm:pt modelId="{A7B7CA1A-6F42-4B67-9826-7EA977CEBA99}" type="sibTrans" cxnId="{AF71229C-954F-4635-9E32-B085973A6EBF}">
      <dgm:prSet/>
      <dgm:spPr/>
      <dgm:t>
        <a:bodyPr/>
        <a:lstStyle/>
        <a:p>
          <a:endParaRPr lang="en-US"/>
        </a:p>
      </dgm:t>
    </dgm:pt>
    <dgm:pt modelId="{56252F2E-7696-4525-9C16-1DE2B6C23587}">
      <dgm:prSet/>
      <dgm:spPr/>
      <dgm:t>
        <a:bodyPr/>
        <a:lstStyle/>
        <a:p>
          <a:r>
            <a:rPr lang="en-GB"/>
            <a:t>How many stages does his model have?</a:t>
          </a:r>
          <a:endParaRPr lang="en-US"/>
        </a:p>
      </dgm:t>
    </dgm:pt>
    <dgm:pt modelId="{4D64D413-A6D1-46C2-8716-7257FBFCE6EE}" type="parTrans" cxnId="{FED87788-20B7-408C-A523-4A68B45EB913}">
      <dgm:prSet/>
      <dgm:spPr/>
      <dgm:t>
        <a:bodyPr/>
        <a:lstStyle/>
        <a:p>
          <a:endParaRPr lang="en-US"/>
        </a:p>
      </dgm:t>
    </dgm:pt>
    <dgm:pt modelId="{8BE44DE7-ADC5-4149-A2B7-9F5B79EC0732}" type="sibTrans" cxnId="{FED87788-20B7-408C-A523-4A68B45EB913}">
      <dgm:prSet/>
      <dgm:spPr/>
      <dgm:t>
        <a:bodyPr/>
        <a:lstStyle/>
        <a:p>
          <a:endParaRPr lang="en-US"/>
        </a:p>
      </dgm:t>
    </dgm:pt>
    <dgm:pt modelId="{B4C01154-70E0-43BC-8184-006CC692457B}">
      <dgm:prSet/>
      <dgm:spPr/>
      <dgm:t>
        <a:bodyPr/>
        <a:lstStyle/>
        <a:p>
          <a:r>
            <a:rPr lang="en-GB"/>
            <a:t>Name the stages of the reflective model</a:t>
          </a:r>
          <a:endParaRPr lang="en-US"/>
        </a:p>
      </dgm:t>
    </dgm:pt>
    <dgm:pt modelId="{0A01C3BA-65A2-4DD7-91C2-662F6C9E49C3}" type="parTrans" cxnId="{EE652056-9B9D-48F5-80EB-54B024A28140}">
      <dgm:prSet/>
      <dgm:spPr/>
      <dgm:t>
        <a:bodyPr/>
        <a:lstStyle/>
        <a:p>
          <a:endParaRPr lang="en-US"/>
        </a:p>
      </dgm:t>
    </dgm:pt>
    <dgm:pt modelId="{E0166EF0-74A4-4395-A18D-EC4EF2EF25BC}" type="sibTrans" cxnId="{EE652056-9B9D-48F5-80EB-54B024A28140}">
      <dgm:prSet/>
      <dgm:spPr/>
      <dgm:t>
        <a:bodyPr/>
        <a:lstStyle/>
        <a:p>
          <a:endParaRPr lang="en-US"/>
        </a:p>
      </dgm:t>
    </dgm:pt>
    <dgm:pt modelId="{B5E684B1-ECA2-4941-8530-CE4B341B377A}" type="pres">
      <dgm:prSet presAssocID="{BF72C5E7-E508-4746-A0F2-4A64320D75D7}" presName="root" presStyleCnt="0">
        <dgm:presLayoutVars>
          <dgm:dir/>
          <dgm:resizeHandles val="exact"/>
        </dgm:presLayoutVars>
      </dgm:prSet>
      <dgm:spPr/>
    </dgm:pt>
    <dgm:pt modelId="{5D035A6D-6E37-4A61-A0FD-30FDF5487EE4}" type="pres">
      <dgm:prSet presAssocID="{C7EE759A-2B3C-452C-BECD-72268DD04420}" presName="compNode" presStyleCnt="0"/>
      <dgm:spPr/>
    </dgm:pt>
    <dgm:pt modelId="{67F774AE-95B4-4A5F-9307-45C85F2E50EF}" type="pres">
      <dgm:prSet presAssocID="{C7EE759A-2B3C-452C-BECD-72268DD04420}" presName="bgRect" presStyleLbl="bgShp" presStyleIdx="0" presStyleCnt="3"/>
      <dgm:spPr/>
    </dgm:pt>
    <dgm:pt modelId="{F092B426-D139-4EAC-873D-E118E45741D9}" type="pres">
      <dgm:prSet presAssocID="{C7EE759A-2B3C-452C-BECD-72268DD0442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ransfer"/>
        </a:ext>
      </dgm:extLst>
    </dgm:pt>
    <dgm:pt modelId="{56F9AFFB-5A33-47D7-9943-E7B248BADE15}" type="pres">
      <dgm:prSet presAssocID="{C7EE759A-2B3C-452C-BECD-72268DD04420}" presName="spaceRect" presStyleCnt="0"/>
      <dgm:spPr/>
    </dgm:pt>
    <dgm:pt modelId="{E71E3B19-6298-4FE8-BBBE-9C5459F2A7D3}" type="pres">
      <dgm:prSet presAssocID="{C7EE759A-2B3C-452C-BECD-72268DD04420}" presName="parTx" presStyleLbl="revTx" presStyleIdx="0" presStyleCnt="3">
        <dgm:presLayoutVars>
          <dgm:chMax val="0"/>
          <dgm:chPref val="0"/>
        </dgm:presLayoutVars>
      </dgm:prSet>
      <dgm:spPr/>
    </dgm:pt>
    <dgm:pt modelId="{FA5E570E-D92F-4B50-AF78-3ADE08458686}" type="pres">
      <dgm:prSet presAssocID="{A7B7CA1A-6F42-4B67-9826-7EA977CEBA99}" presName="sibTrans" presStyleCnt="0"/>
      <dgm:spPr/>
    </dgm:pt>
    <dgm:pt modelId="{72308F7E-C1FA-49BB-9FA1-0DAFE8CDC593}" type="pres">
      <dgm:prSet presAssocID="{56252F2E-7696-4525-9C16-1DE2B6C23587}" presName="compNode" presStyleCnt="0"/>
      <dgm:spPr/>
    </dgm:pt>
    <dgm:pt modelId="{CC8F98C2-CB49-4C5D-9804-59032335E8D1}" type="pres">
      <dgm:prSet presAssocID="{56252F2E-7696-4525-9C16-1DE2B6C23587}" presName="bgRect" presStyleLbl="bgShp" presStyleIdx="1" presStyleCnt="3"/>
      <dgm:spPr/>
    </dgm:pt>
    <dgm:pt modelId="{F51C9E38-71BC-41C1-9DCC-4D66D8F9BB95}" type="pres">
      <dgm:prSet presAssocID="{56252F2E-7696-4525-9C16-1DE2B6C2358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rrow Circle"/>
        </a:ext>
      </dgm:extLst>
    </dgm:pt>
    <dgm:pt modelId="{051351BC-7DB3-41F1-A26D-9C1487E9B4AA}" type="pres">
      <dgm:prSet presAssocID="{56252F2E-7696-4525-9C16-1DE2B6C23587}" presName="spaceRect" presStyleCnt="0"/>
      <dgm:spPr/>
    </dgm:pt>
    <dgm:pt modelId="{39793BC0-91B8-42E9-9EE0-13134177A5F3}" type="pres">
      <dgm:prSet presAssocID="{56252F2E-7696-4525-9C16-1DE2B6C23587}" presName="parTx" presStyleLbl="revTx" presStyleIdx="1" presStyleCnt="3">
        <dgm:presLayoutVars>
          <dgm:chMax val="0"/>
          <dgm:chPref val="0"/>
        </dgm:presLayoutVars>
      </dgm:prSet>
      <dgm:spPr/>
    </dgm:pt>
    <dgm:pt modelId="{AE9AD5A0-8C06-47B8-9877-27A7331276EA}" type="pres">
      <dgm:prSet presAssocID="{8BE44DE7-ADC5-4149-A2B7-9F5B79EC0732}" presName="sibTrans" presStyleCnt="0"/>
      <dgm:spPr/>
    </dgm:pt>
    <dgm:pt modelId="{544C8E85-2E5B-4469-828C-8261E692AEC9}" type="pres">
      <dgm:prSet presAssocID="{B4C01154-70E0-43BC-8184-006CC692457B}" presName="compNode" presStyleCnt="0"/>
      <dgm:spPr/>
    </dgm:pt>
    <dgm:pt modelId="{210F3FF6-ADB3-4F82-9FEA-6C50DA94BC77}" type="pres">
      <dgm:prSet presAssocID="{B4C01154-70E0-43BC-8184-006CC692457B}" presName="bgRect" presStyleLbl="bgShp" presStyleIdx="2" presStyleCnt="3"/>
      <dgm:spPr/>
    </dgm:pt>
    <dgm:pt modelId="{53EA2ED6-F9E6-4D2E-A1D6-88B9EB378E7F}" type="pres">
      <dgm:prSet presAssocID="{B4C01154-70E0-43BC-8184-006CC692457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9E7ADE19-2BF7-4FB0-9F42-DBC7A608A377}" type="pres">
      <dgm:prSet presAssocID="{B4C01154-70E0-43BC-8184-006CC692457B}" presName="spaceRect" presStyleCnt="0"/>
      <dgm:spPr/>
    </dgm:pt>
    <dgm:pt modelId="{40E924B3-C19E-4EA9-A171-D6AAE0F75386}" type="pres">
      <dgm:prSet presAssocID="{B4C01154-70E0-43BC-8184-006CC692457B}" presName="parTx" presStyleLbl="revTx" presStyleIdx="2" presStyleCnt="3">
        <dgm:presLayoutVars>
          <dgm:chMax val="0"/>
          <dgm:chPref val="0"/>
        </dgm:presLayoutVars>
      </dgm:prSet>
      <dgm:spPr/>
    </dgm:pt>
  </dgm:ptLst>
  <dgm:cxnLst>
    <dgm:cxn modelId="{EE652056-9B9D-48F5-80EB-54B024A28140}" srcId="{BF72C5E7-E508-4746-A0F2-4A64320D75D7}" destId="{B4C01154-70E0-43BC-8184-006CC692457B}" srcOrd="2" destOrd="0" parTransId="{0A01C3BA-65A2-4DD7-91C2-662F6C9E49C3}" sibTransId="{E0166EF0-74A4-4395-A18D-EC4EF2EF25BC}"/>
    <dgm:cxn modelId="{FED87788-20B7-408C-A523-4A68B45EB913}" srcId="{BF72C5E7-E508-4746-A0F2-4A64320D75D7}" destId="{56252F2E-7696-4525-9C16-1DE2B6C23587}" srcOrd="1" destOrd="0" parTransId="{4D64D413-A6D1-46C2-8716-7257FBFCE6EE}" sibTransId="{8BE44DE7-ADC5-4149-A2B7-9F5B79EC0732}"/>
    <dgm:cxn modelId="{764A3E89-9869-4C60-8C1E-0F61DCC5688D}" type="presOf" srcId="{BF72C5E7-E508-4746-A0F2-4A64320D75D7}" destId="{B5E684B1-ECA2-4941-8530-CE4B341B377A}" srcOrd="0" destOrd="0" presId="urn:microsoft.com/office/officeart/2018/2/layout/IconVerticalSolidList"/>
    <dgm:cxn modelId="{497B639A-D5CF-433F-9ED7-240A37319039}" type="presOf" srcId="{56252F2E-7696-4525-9C16-1DE2B6C23587}" destId="{39793BC0-91B8-42E9-9EE0-13134177A5F3}" srcOrd="0" destOrd="0" presId="urn:microsoft.com/office/officeart/2018/2/layout/IconVerticalSolidList"/>
    <dgm:cxn modelId="{AF71229C-954F-4635-9E32-B085973A6EBF}" srcId="{BF72C5E7-E508-4746-A0F2-4A64320D75D7}" destId="{C7EE759A-2B3C-452C-BECD-72268DD04420}" srcOrd="0" destOrd="0" parTransId="{BE58CEA3-9047-4A5D-B781-3FB9E060CD56}" sibTransId="{A7B7CA1A-6F42-4B67-9826-7EA977CEBA99}"/>
    <dgm:cxn modelId="{A6B356D3-4992-4AAB-9BC3-35D643CECDEA}" type="presOf" srcId="{C7EE759A-2B3C-452C-BECD-72268DD04420}" destId="{E71E3B19-6298-4FE8-BBBE-9C5459F2A7D3}" srcOrd="0" destOrd="0" presId="urn:microsoft.com/office/officeart/2018/2/layout/IconVerticalSolidList"/>
    <dgm:cxn modelId="{FD1D17E3-E975-4C73-9AD8-163ACA3A070D}" type="presOf" srcId="{B4C01154-70E0-43BC-8184-006CC692457B}" destId="{40E924B3-C19E-4EA9-A171-D6AAE0F75386}" srcOrd="0" destOrd="0" presId="urn:microsoft.com/office/officeart/2018/2/layout/IconVerticalSolidList"/>
    <dgm:cxn modelId="{2450E895-4857-4031-8A70-B0AE38A65516}" type="presParOf" srcId="{B5E684B1-ECA2-4941-8530-CE4B341B377A}" destId="{5D035A6D-6E37-4A61-A0FD-30FDF5487EE4}" srcOrd="0" destOrd="0" presId="urn:microsoft.com/office/officeart/2018/2/layout/IconVerticalSolidList"/>
    <dgm:cxn modelId="{5653F988-C810-4666-B8EE-2B3F334100F8}" type="presParOf" srcId="{5D035A6D-6E37-4A61-A0FD-30FDF5487EE4}" destId="{67F774AE-95B4-4A5F-9307-45C85F2E50EF}" srcOrd="0" destOrd="0" presId="urn:microsoft.com/office/officeart/2018/2/layout/IconVerticalSolidList"/>
    <dgm:cxn modelId="{4F94AA9E-6F6E-485D-9362-33895051457A}" type="presParOf" srcId="{5D035A6D-6E37-4A61-A0FD-30FDF5487EE4}" destId="{F092B426-D139-4EAC-873D-E118E45741D9}" srcOrd="1" destOrd="0" presId="urn:microsoft.com/office/officeart/2018/2/layout/IconVerticalSolidList"/>
    <dgm:cxn modelId="{7BA78468-9C89-41D1-AA91-FAF229D3CF48}" type="presParOf" srcId="{5D035A6D-6E37-4A61-A0FD-30FDF5487EE4}" destId="{56F9AFFB-5A33-47D7-9943-E7B248BADE15}" srcOrd="2" destOrd="0" presId="urn:microsoft.com/office/officeart/2018/2/layout/IconVerticalSolidList"/>
    <dgm:cxn modelId="{A52775E9-3B52-4282-ACB0-EFE851F4E360}" type="presParOf" srcId="{5D035A6D-6E37-4A61-A0FD-30FDF5487EE4}" destId="{E71E3B19-6298-4FE8-BBBE-9C5459F2A7D3}" srcOrd="3" destOrd="0" presId="urn:microsoft.com/office/officeart/2018/2/layout/IconVerticalSolidList"/>
    <dgm:cxn modelId="{500F6501-E3F0-481D-A361-5EA762B67A8E}" type="presParOf" srcId="{B5E684B1-ECA2-4941-8530-CE4B341B377A}" destId="{FA5E570E-D92F-4B50-AF78-3ADE08458686}" srcOrd="1" destOrd="0" presId="urn:microsoft.com/office/officeart/2018/2/layout/IconVerticalSolidList"/>
    <dgm:cxn modelId="{7174F073-6610-4B7E-8FA0-83BBFD618F07}" type="presParOf" srcId="{B5E684B1-ECA2-4941-8530-CE4B341B377A}" destId="{72308F7E-C1FA-49BB-9FA1-0DAFE8CDC593}" srcOrd="2" destOrd="0" presId="urn:microsoft.com/office/officeart/2018/2/layout/IconVerticalSolidList"/>
    <dgm:cxn modelId="{3FE8D8E7-AB75-4400-8F73-A0952C1D1DAE}" type="presParOf" srcId="{72308F7E-C1FA-49BB-9FA1-0DAFE8CDC593}" destId="{CC8F98C2-CB49-4C5D-9804-59032335E8D1}" srcOrd="0" destOrd="0" presId="urn:microsoft.com/office/officeart/2018/2/layout/IconVerticalSolidList"/>
    <dgm:cxn modelId="{8AA169FE-2600-45B1-8647-E52D37A23475}" type="presParOf" srcId="{72308F7E-C1FA-49BB-9FA1-0DAFE8CDC593}" destId="{F51C9E38-71BC-41C1-9DCC-4D66D8F9BB95}" srcOrd="1" destOrd="0" presId="urn:microsoft.com/office/officeart/2018/2/layout/IconVerticalSolidList"/>
    <dgm:cxn modelId="{BB3CEFCD-FDD8-4FD0-ADAC-8281D327E3C1}" type="presParOf" srcId="{72308F7E-C1FA-49BB-9FA1-0DAFE8CDC593}" destId="{051351BC-7DB3-41F1-A26D-9C1487E9B4AA}" srcOrd="2" destOrd="0" presId="urn:microsoft.com/office/officeart/2018/2/layout/IconVerticalSolidList"/>
    <dgm:cxn modelId="{22C56793-2B58-463F-83A9-07F4772547D9}" type="presParOf" srcId="{72308F7E-C1FA-49BB-9FA1-0DAFE8CDC593}" destId="{39793BC0-91B8-42E9-9EE0-13134177A5F3}" srcOrd="3" destOrd="0" presId="urn:microsoft.com/office/officeart/2018/2/layout/IconVerticalSolidList"/>
    <dgm:cxn modelId="{89176260-D561-436F-85A6-A43EA820FBAA}" type="presParOf" srcId="{B5E684B1-ECA2-4941-8530-CE4B341B377A}" destId="{AE9AD5A0-8C06-47B8-9877-27A7331276EA}" srcOrd="3" destOrd="0" presId="urn:microsoft.com/office/officeart/2018/2/layout/IconVerticalSolidList"/>
    <dgm:cxn modelId="{D2957FB9-4DBD-4B68-918B-B7F8FCF30BC8}" type="presParOf" srcId="{B5E684B1-ECA2-4941-8530-CE4B341B377A}" destId="{544C8E85-2E5B-4469-828C-8261E692AEC9}" srcOrd="4" destOrd="0" presId="urn:microsoft.com/office/officeart/2018/2/layout/IconVerticalSolidList"/>
    <dgm:cxn modelId="{32F162DA-0BBF-4FCD-9AE2-F06B15439AD2}" type="presParOf" srcId="{544C8E85-2E5B-4469-828C-8261E692AEC9}" destId="{210F3FF6-ADB3-4F82-9FEA-6C50DA94BC77}" srcOrd="0" destOrd="0" presId="urn:microsoft.com/office/officeart/2018/2/layout/IconVerticalSolidList"/>
    <dgm:cxn modelId="{EE73E802-421D-4631-8C95-8C59648D81CD}" type="presParOf" srcId="{544C8E85-2E5B-4469-828C-8261E692AEC9}" destId="{53EA2ED6-F9E6-4D2E-A1D6-88B9EB378E7F}" srcOrd="1" destOrd="0" presId="urn:microsoft.com/office/officeart/2018/2/layout/IconVerticalSolidList"/>
    <dgm:cxn modelId="{53094C5B-F868-4263-8A04-D2DCE4C55B0F}" type="presParOf" srcId="{544C8E85-2E5B-4469-828C-8261E692AEC9}" destId="{9E7ADE19-2BF7-4FB0-9F42-DBC7A608A377}" srcOrd="2" destOrd="0" presId="urn:microsoft.com/office/officeart/2018/2/layout/IconVerticalSolidList"/>
    <dgm:cxn modelId="{F676E8B7-CC1C-456A-9241-14D1232EB490}" type="presParOf" srcId="{544C8E85-2E5B-4469-828C-8261E692AEC9}" destId="{40E924B3-C19E-4EA9-A171-D6AAE0F7538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F774AE-95B4-4A5F-9307-45C85F2E50EF}">
      <dsp:nvSpPr>
        <dsp:cNvPr id="0" name=""/>
        <dsp:cNvSpPr/>
      </dsp:nvSpPr>
      <dsp:spPr>
        <a:xfrm>
          <a:off x="0" y="718"/>
          <a:ext cx="6513603" cy="168113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92B426-D139-4EAC-873D-E118E45741D9}">
      <dsp:nvSpPr>
        <dsp:cNvPr id="0" name=""/>
        <dsp:cNvSpPr/>
      </dsp:nvSpPr>
      <dsp:spPr>
        <a:xfrm>
          <a:off x="508544" y="378974"/>
          <a:ext cx="924626" cy="92462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1E3B19-6298-4FE8-BBBE-9C5459F2A7D3}">
      <dsp:nvSpPr>
        <dsp:cNvPr id="0" name=""/>
        <dsp:cNvSpPr/>
      </dsp:nvSpPr>
      <dsp:spPr>
        <a:xfrm>
          <a:off x="1941716" y="718"/>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1111250">
            <a:lnSpc>
              <a:spcPct val="90000"/>
            </a:lnSpc>
            <a:spcBef>
              <a:spcPct val="0"/>
            </a:spcBef>
            <a:spcAft>
              <a:spcPct val="35000"/>
            </a:spcAft>
            <a:buNone/>
          </a:pPr>
          <a:r>
            <a:rPr lang="en-GB" sz="2500" kern="1200"/>
            <a:t>What is his model used for?</a:t>
          </a:r>
          <a:endParaRPr lang="en-US" sz="2500" kern="1200"/>
        </a:p>
      </dsp:txBody>
      <dsp:txXfrm>
        <a:off x="1941716" y="718"/>
        <a:ext cx="4571887" cy="1681139"/>
      </dsp:txXfrm>
    </dsp:sp>
    <dsp:sp modelId="{CC8F98C2-CB49-4C5D-9804-59032335E8D1}">
      <dsp:nvSpPr>
        <dsp:cNvPr id="0" name=""/>
        <dsp:cNvSpPr/>
      </dsp:nvSpPr>
      <dsp:spPr>
        <a:xfrm>
          <a:off x="0" y="2102143"/>
          <a:ext cx="6513603" cy="168113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1C9E38-71BC-41C1-9DCC-4D66D8F9BB95}">
      <dsp:nvSpPr>
        <dsp:cNvPr id="0" name=""/>
        <dsp:cNvSpPr/>
      </dsp:nvSpPr>
      <dsp:spPr>
        <a:xfrm>
          <a:off x="508544" y="2480399"/>
          <a:ext cx="924626" cy="92462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9793BC0-91B8-42E9-9EE0-13134177A5F3}">
      <dsp:nvSpPr>
        <dsp:cNvPr id="0" name=""/>
        <dsp:cNvSpPr/>
      </dsp:nvSpPr>
      <dsp:spPr>
        <a:xfrm>
          <a:off x="1941716" y="2102143"/>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1111250">
            <a:lnSpc>
              <a:spcPct val="90000"/>
            </a:lnSpc>
            <a:spcBef>
              <a:spcPct val="0"/>
            </a:spcBef>
            <a:spcAft>
              <a:spcPct val="35000"/>
            </a:spcAft>
            <a:buNone/>
          </a:pPr>
          <a:r>
            <a:rPr lang="en-GB" sz="2500" kern="1200"/>
            <a:t>How many stages does his model have?</a:t>
          </a:r>
          <a:endParaRPr lang="en-US" sz="2500" kern="1200"/>
        </a:p>
      </dsp:txBody>
      <dsp:txXfrm>
        <a:off x="1941716" y="2102143"/>
        <a:ext cx="4571887" cy="1681139"/>
      </dsp:txXfrm>
    </dsp:sp>
    <dsp:sp modelId="{210F3FF6-ADB3-4F82-9FEA-6C50DA94BC77}">
      <dsp:nvSpPr>
        <dsp:cNvPr id="0" name=""/>
        <dsp:cNvSpPr/>
      </dsp:nvSpPr>
      <dsp:spPr>
        <a:xfrm>
          <a:off x="0" y="4203567"/>
          <a:ext cx="6513603" cy="168113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EA2ED6-F9E6-4D2E-A1D6-88B9EB378E7F}">
      <dsp:nvSpPr>
        <dsp:cNvPr id="0" name=""/>
        <dsp:cNvSpPr/>
      </dsp:nvSpPr>
      <dsp:spPr>
        <a:xfrm>
          <a:off x="508544" y="4581824"/>
          <a:ext cx="924626" cy="92462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0E924B3-C19E-4EA9-A171-D6AAE0F75386}">
      <dsp:nvSpPr>
        <dsp:cNvPr id="0" name=""/>
        <dsp:cNvSpPr/>
      </dsp:nvSpPr>
      <dsp:spPr>
        <a:xfrm>
          <a:off x="1941716" y="4203567"/>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1111250">
            <a:lnSpc>
              <a:spcPct val="90000"/>
            </a:lnSpc>
            <a:spcBef>
              <a:spcPct val="0"/>
            </a:spcBef>
            <a:spcAft>
              <a:spcPct val="35000"/>
            </a:spcAft>
            <a:buNone/>
          </a:pPr>
          <a:r>
            <a:rPr lang="en-GB" sz="2500" kern="1200"/>
            <a:t>Name the stages of the reflective model</a:t>
          </a:r>
          <a:endParaRPr lang="en-US" sz="2500" kern="1200"/>
        </a:p>
      </dsp:txBody>
      <dsp:txXfrm>
        <a:off x="1941716" y="4203567"/>
        <a:ext cx="4571887" cy="168113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22T10:33:48.992"/>
    </inkml:context>
    <inkml:brush xml:id="br0">
      <inkml:brushProperty name="width" value="0.1" units="cm"/>
      <inkml:brushProperty name="height" value="0.1" units="cm"/>
      <inkml:brushProperty name="color" value="#E71224"/>
    </inkml:brush>
  </inkml:definitions>
  <inkml:trace contextRef="#ctx0" brushRef="#br0">29863 2119 16383 0 0,'-5'0'0'0'0,"-6"0"0"0"0,-6 0 0 0 0,-9 0 0 0 0,-6 0 0 0 0,-1 0 0 0 0,-5 0 0 0 0,-1 0 0 0 0,2 0 0 0 0,2 0 0 0 0,-7 0 0 0 0,-1 0 0 0 0,2 0 0 0 0,3 0 0 0 0,-2 0 0 0 0,-2-4 0 0 0,0-3 0 0 0,3 1 0 0 0,3 2 0 0 0,3 0 0 0 0,2 2 0 0 0,3 1 0 0 0,0 0 0 0 0,0 1 0 0 0,1 1 0 0 0,0-1 0 0 0,0 0 0 0 0,-1 0 0 0 0,0 1 0 0 0,1-1 0 0 0,-1 0 0 0 0,0 0 0 0 0,0 0 0 0 0,0 0 0 0 0,0 4 0 0 0,5 7 0 0 0,2 2 0 0 0,-1 2 0 0 0,4 5 0 0 0,-1-2 0 0 0,0 0 0 0 0,2 3 0 0 0,4 2 0 0 0,-1-2 0 0 0,3-1 0 0 0,-2 1 0 0 0,1 2 0 0 0,-2 2 0 0 0,-3-4 0 0 0,1 0 0 0 0,3 1 0 0 0,0 1 0 0 0,1 2 0 0 0,3 1 0 0 0,-1 1 0 0 0,0 1 0 0 0,2-1 0 0 0,3 6 0 0 0,2 2 0 0 0,1-1 0 0 0,2-1 0 0 0,0-2 0 0 0,0-1 0 0 0,1 4 0 0 0,-1 1 0 0 0,0-1 0 0 0,1-2 0 0 0,-1-1 0 0 0,0-1 0 0 0,0-1 0 0 0,0 3 0 0 0,0 2 0 0 0,0 0 0 0 0,0-2 0 0 0,0 0 0 0 0,0-3 0 0 0,0 0 0 0 0,0-1 0 0 0,0 0 0 0 0,0 0 0 0 0,0-1 0 0 0,0 1 0 0 0,0 0 0 0 0,0-1 0 0 0,5-4 0 0 0,1-1 0 0 0,5 0 0 0 0,4-4 0 0 0,1 0 0 0 0,2-3 0 0 0,-2 1 0 0 0,0-3 0 0 0,-1 1 0 0 0,0 4 0 0 0,4-2 0 0 0,2-4 0 0 0,3-3 0 0 0,-3 1 0 0 0,-1-1 0 0 0,2-2 0 0 0,7-2 0 0 0,2-3 0 0 0,1 0 0 0 0,0-2 0 0 0,-1 0 0 0 0,-1 0 0 0 0,0-1 0 0 0,-2 1 0 0 0,0 0 0 0 0,0-1 0 0 0,0 1 0 0 0,0 0 0 0 0,-1 0 0 0 0,1 0 0 0 0,0 0 0 0 0,0 0 0 0 0,-1 0 0 0 0,1 0 0 0 0,0 0 0 0 0,0 0 0 0 0,0 0 0 0 0,0 0 0 0 0,9 5 0 0 0,3 6 0 0 0,0 1 0 0 0,3-1 0 0 0,-2-3 0 0 0,-3-2 0 0 0,-3-3 0 0 0,-3-1 0 0 0,-2-2 0 0 0,-1 0 0 0 0,-2 0 0 0 0,1-1 0 0 0,-1 1 0 0 0,5-1 0 0 0,2 1 0 0 0,-1 0 0 0 0,0 0 0 0 0,-2 0 0 0 0,-1 0 0 0 0,-1 0 0 0 0,-1 0 0 0 0,0 0 0 0 0,0 0 0 0 0,-1 0 0 0 0,1 0 0 0 0,-1 0 0 0 0,1 0 0 0 0,0 0 0 0 0,0 0 0 0 0,0 0 0 0 0,-1 0 0 0 0,6 0 0 0 0,6 0 0 0 0,1 0 0 0 0,-1-5 0 0 0,2-1 0 0 0,-2 0 0 0 0,-1 1 0 0 0,-4 2 0 0 0,-7-4 0 0 0,-4-1 0 0 0,0 2 0 0 0,0 1 0 0 0,1-3 0 0 0,1 0 0 0 0,1 1 0 0 0,-4-3 0 0 0,0 1 0 0 0,-5-4 0 0 0,0 1 0 0 0,-4-2 0 0 0,2 1 0 0 0,-2-2 0 0 0,1 1 0 0 0,-1-1 0 0 0,-4-3 0 0 0,3 2 0 0 0,-2-2 0 0 0,2 3 0 0 0,0-1 0 0 0,2 2 0 0 0,-1-1 0 0 0,-3-3 0 0 0,-3-3 0 0 0,2 2 0 0 0,-1-1 0 0 0,3 4 0 0 0,0-1 0 0 0,3 3 0 0 0,-1-1 0 0 0,-3-3 0 0 0,2 2 0 0 0,-2-1 0 0 0,-2-3 0 0 0,3-2 0 0 0,-2-3 0 0 0,-1-1 0 0 0,2-1 0 0 0,0-1 0 0 0,-2 0 0 0 0,-3-1 0 0 0,-2-4 0 0 0,-1-1 0 0 0,-1 0 0 0 0,-1 1 0 0 0,0 1 0 0 0,-1 2 0 0 0,1 1 0 0 0,-1 1 0 0 0,1 0 0 0 0,0 1 0 0 0,-5 4 0 0 0,-1 2 0 0 0,0-1 0 0 0,-4 4 0 0 0,1 0 0 0 0,-4 3 0 0 0,1-1 0 0 0,-3 3 0 0 0,2-1 0 0 0,-3 1 0 0 0,-2-2 0 0 0,2-2 0 0 0,-2 1 0 0 0,-2 3 0 0 0,-3 0 0 0 0,-1 1 0 0 0,2-1 0 0 0,1 0 0 0 0,-1 4 0 0 0,3-2 0 0 0,1 1 0 0 0,-2-3 0 0 0,-2 1 0 0 0,2-2 0 0 0,1 2 0 0 0,-2 2 0 0 0,2-2 0 0 0,1 2 0 0 0,-2 1 0 0 0,2-1 0 0 0,0 0 0 0 0,-2 3 0 0 0,3-3 0 0 0,-1 0 0 0 0,-2 2 0 0 0,-2 3 0 0 0,2-3 0 0 0,0 0 0 0 0,-1 1 0 0 0,-2 2 0 0 0,-2 2 0 0 0,-1-3 0 0 0,-6-2 0 0 0,-2 2 0 0 0,-4 2 0 0 0,3-4 0 0 0,4 0 0 0 0,1-4 0 0 0,3 1 0 0 0,-1 2 0 0 0,2 2 0 0 0,-1 3 0 0 0,-1-3 0 0 0,1-1 0 0 0,-1 2 0 0 0,1 2 0 0 0,-6 1 0 0 0,-1 1 0 0 0,0-3 0 0 0,1-2 0 0 0,2 1 0 0 0,1 2 0 0 0,1 1 0 0 0,1 1 0 0 0,5 1 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22T10:33:48.993"/>
    </inkml:context>
    <inkml:brush xml:id="br0">
      <inkml:brushProperty name="width" value="0.1" units="cm"/>
      <inkml:brushProperty name="height" value="0.1" units="cm"/>
      <inkml:brushProperty name="color" value="#E71224"/>
    </inkml:brush>
  </inkml:definitions>
  <inkml:trace contextRef="#ctx0" brushRef="#br0">27570 4789 16383 0 0,'0'0'0'0'0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22T10:33:48.994"/>
    </inkml:context>
    <inkml:brush xml:id="br0">
      <inkml:brushProperty name="width" value="0.1" units="cm"/>
      <inkml:brushProperty name="height" value="0.1" units="cm"/>
      <inkml:brushProperty name="color" value="#E71224"/>
    </inkml:brush>
  </inkml:definitions>
  <inkml:trace contextRef="#ctx0" brushRef="#br0">31985 3413 16383 0 0,'-14'0'0'0'0,"-19"0"0"0"0,-13 0 0 0 0,-9 0 0 0 0,-8 0 0 0 0,-9 0 0 0 0,4 0 0 0 0,8 0 0 0 0,11 0 0 0 0,7 0 0 0 0,8 0 0 0 0,3 0 0 0 0,4 0 0 0 0,0 0 0 0 0,1 0 0 0 0,0 0 0 0 0,0 0 0 0 0,-1 5 0 0 0,0 1 0 0 0,-1 0 0 0 0,1-1 0 0 0,-1-2 0 0 0,0 0 0 0 0,-5-2 0 0 0,-1-1 0 0 0,0 0 0 0 0,1 5 0 0 0,2 1 0 0 0,-4 4 0 0 0,5 6 0 0 0,2-1 0 0 0,1-2 0 0 0,1 1 0 0 0,-1-1 0 0 0,1 1 0 0 0,-1 3 0 0 0,0-1 0 0 0,-1 1 0 0 0,0-2 0 0 0,5 1 0 0 0,-3 3 0 0 0,2 3 0 0 0,6 1 0 0 0,1-1 0 0 0,4-2 0 0 0,3 2 0 0 0,-1 7 0 0 0,-3-3 0 0 0,1 0 0 0 0,2 0 0 0 0,3 5 0 0 0,4 2 0 0 0,1 0 0 0 0,2-1 0 0 0,1 0 0 0 0,0-2 0 0 0,1 3 0 0 0,0 2 0 0 0,-1-1 0 0 0,0-1 0 0 0,1-2 0 0 0,-1-2 0 0 0,0 0 0 0 0,0-1 0 0 0,0 0 0 0 0,0 0 0 0 0,4-1 0 0 0,7 6 0 0 0,2 1 0 0 0,2-6 0 0 0,0-1 0 0 0,-4-2 0 0 0,2 0 0 0 0,-1 1 0 0 0,1-5 0 0 0,4 0 0 0 0,3 0 0 0 0,4 2 0 0 0,2-4 0 0 0,1 1 0 0 0,1-4 0 0 0,0 0 0 0 0,1-2 0 0 0,0 1 0 0 0,4 2 0 0 0,1-1 0 0 0,5 1 0 0 0,19 3 0 0 0,4-2 0 0 0,2-5 0 0 0,-1 1 0 0 0,3-2 0 0 0,-5-4 0 0 0,1-2 0 0 0,0-3 0 0 0,-1-1 0 0 0,-7-2 0 0 0,-2 0 0 0 0,3-1 0 0 0,8 5 0 0 0,1 2 0 0 0,5-1 0 0 0,9 0 0 0 0,6-2 0 0 0,3-1 0 0 0,-4 0 0 0 0,-7-2 0 0 0,-11 0 0 0 0,-3 0 0 0 0,-7 0 0 0 0,-4-1 0 0 0,-5 1 0 0 0,-6 0 0 0 0,-5 0 0 0 0,-4 0 0 0 0,-2 0 0 0 0,-2 0 0 0 0,0-5 0 0 0,0-1 0 0 0,-5-5 0 0 0,3 0 0 0 0,-2-3 0 0 0,0 1 0 0 0,0-3 0 0 0,-4-2 0 0 0,0 1 0 0 0,2 4 0 0 0,1-1 0 0 0,-2-3 0 0 0,-1 2 0 0 0,2 3 0 0 0,-3-1 0 0 0,1 2 0 0 0,1-2 0 0 0,2 1 0 0 0,-3-2 0 0 0,1 1 0 0 0,-4-2 0 0 0,1-2 0 0 0,-3-4 0 0 0,1 1 0 0 0,-2 1 0 0 0,-3-3 0 0 0,-4-1 0 0 0,3 3 0 0 0,-1 0 0 0 0,3-1 0 0 0,0-2 0 0 0,-3-2 0 0 0,-1-1 0 0 0,-3-1 0 0 0,-2-1 0 0 0,-1 0 0 0 0,-1 0 0 0 0,0 0 0 0 0,-1-1 0 0 0,1 1 0 0 0,-1 0 0 0 0,1 0 0 0 0,0 1 0 0 0,0-1 0 0 0,0 0 0 0 0,0 0 0 0 0,0 0 0 0 0,0 0 0 0 0,0 0 0 0 0,-5 5 0 0 0,-1 2 0 0 0,0-1 0 0 0,1-1 0 0 0,-3 3 0 0 0,-1 1 0 0 0,2-2 0 0 0,-3-1 0 0 0,-4 2 0 0 0,-1 0 0 0 0,-1 4 0 0 0,1 0 0 0 0,-1 2 0 0 0,-3 4 0 0 0,2-2 0 0 0,-1 2 0 0 0,-2-2 0 0 0,-2 0 0 0 0,-3 3 0 0 0,-1 3 0 0 0,-1 2 0 0 0,-1-2 0 0 0,0-1 0 0 0,-1 1 0 0 0,1 1 0 0 0,0 2 0 0 0,5-3 0 0 0,1-1 0 0 0,0 1 0 0 0,-1 1 0 0 0,-2 2 0 0 0,5-4 0 0 0,-1 0 0 0 0,0 1 0 0 0,-2 1 0 0 0,-2 2 0 0 0,4-4 0 0 0,0 0 0 0 0,0 1 0 0 0,-2 1 0 0 0,-2 2 0 0 0,-1 1 0 0 0,-1 1 0 0 0,-1 1 0 0 0,0 0 0 0 0,0 1 0 0 0,0-1 0 0 0,0 0 0 0 0,0 0 0 0 0,0 0 0 0 0,0 1 0 0 0,0-1 0 0 0,0 0 0 0 0,0 0 0 0 0,0 0 0 0 0,1 0 0 0 0,-1 0 0 0 0,0 0 0 0 0,0 0 0 0 0,0 0 0 0 0,0 0 0 0 0,0 0 0 0 0,1-5 0 0 0,-1-2 0 0 0,5-3 0 0 0,1-1 0 0 0,5 1 0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22T10:33:48.995"/>
    </inkml:context>
    <inkml:brush xml:id="br0">
      <inkml:brushProperty name="width" value="0.1" units="cm"/>
      <inkml:brushProperty name="height" value="0.1" units="cm"/>
      <inkml:brushProperty name="color" value="#E71224"/>
    </inkml:brush>
  </inkml:definitions>
  <inkml:trace contextRef="#ctx0" brushRef="#br0">32065 5407 16383 0 0,'-5'-9'0'0'0,"-11"-4"0"0"0,-7-3 0 0 0,-5-5 0 0 0,-7 2 0 0 0,-2 4 0 0 0,0-1 0 0 0,2 3 0 0 0,7-1 0 0 0,3 2 0 0 0,2 3 0 0 0,-6-2 0 0 0,-1 1 0 0 0,-6 2 0 0 0,-2 3 0 0 0,-3 1 0 0 0,0 3 0 0 0,3 0 0 0 0,2 1 0 0 0,4 1 0 0 0,1-1 0 0 0,2 1 0 0 0,1-1 0 0 0,1 0 0 0 0,0 0 0 0 0,-1 0 0 0 0,1 0 0 0 0,-1 0 0 0 0,1 0 0 0 0,-1 0 0 0 0,0 0 0 0 0,0 0 0 0 0,1 5 0 0 0,-1 6 0 0 0,0 1 0 0 0,0 4 0 0 0,0-1 0 0 0,5 1 0 0 0,1-2 0 0 0,-4 7 0 0 0,-4 4 0 0 0,0 2 0 0 0,0 2 0 0 0,-1-4 0 0 0,7-2 0 0 0,1 0 0 0 0,0 1 0 0 0,0 1 0 0 0,-1 1 0 0 0,-2 1 0 0 0,-1 0 0 0 0,5 1 0 0 0,5 0 0 0 0,1 0 0 0 0,4 0 0 0 0,3 0 0 0 0,4 0 0 0 0,2 0 0 0 0,2 0 0 0 0,1 0 0 0 0,0-1 0 0 0,1 1 0 0 0,0 0 0 0 0,-1 0 0 0 0,1 0 0 0 0,-1 0 0 0 0,0 0 0 0 0,0-1 0 0 0,0 1 0 0 0,0 0 0 0 0,0 0 0 0 0,5-5 0 0 0,1-1 0 0 0,0-1 0 0 0,4 2 0 0 0,4-3 0 0 0,1 0 0 0 0,-3 0 0 0 0,1 3 0 0 0,-1 1 0 0 0,2-3 0 0 0,3-5 0 0 0,-1 0 0 0 0,1-4 0 0 0,-2 2 0 0 0,-3 2 0 0 0,0 0 0 0 0,4 1 0 0 0,3 2 0 0 0,8 3 0 0 0,9-2 0 0 0,3 0 0 0 0,0 1 0 0 0,2-2 0 0 0,0-6 0 0 0,-8 1 0 0 0,-5-2 0 0 0,-2-4 0 0 0,0-2 0 0 0,-1-3 0 0 0,0-2 0 0 0,6-1 0 0 0,2 0 0 0 0,1-1 0 0 0,3 1 0 0 0,5-1 0 0 0,1 1 0 0 0,1 0 0 0 0,4 4 0 0 0,-2 3 0 0 0,0-1 0 0 0,-2-2 0 0 0,-4 0 0 0 0,-4-2 0 0 0,-4-1 0 0 0,2 0 0 0 0,6 3 0 0 0,-1 3 0 0 0,4-2 0 0 0,-1 0 0 0 0,-4-2 0 0 0,-2-1 0 0 0,-4-1 0 0 0,-1 0 0 0 0,-3-1 0 0 0,0-1 0 0 0,4 1 0 0 0,2 0 0 0 0,-1 0 0 0 0,-1-1 0 0 0,-1 1 0 0 0,-1 0 0 0 0,-1 0 0 0 0,-1 0 0 0 0,0 0 0 0 0,0 0 0 0 0,-1 0 0 0 0,1 0 0 0 0,0 0 0 0 0,-1 0 0 0 0,1 0 0 0 0,0 0 0 0 0,0 0 0 0 0,-1 0 0 0 0,1 0 0 0 0,5 0 0 0 0,1 0 0 0 0,0 0 0 0 0,-6-4 0 0 0,-3-3 0 0 0,-1 1 0 0 0,-5-3 0 0 0,0-1 0 0 0,-4-3 0 0 0,0 1 0 0 0,-2-3 0 0 0,1-3 0 0 0,-1-3 0 0 0,1-3 0 0 0,-1-3 0 0 0,1-5 0 0 0,4-2 0 0 0,-2-1 0 0 0,-3 2 0 0 0,-4 1 0 0 0,-4 1 0 0 0,-2 2 0 0 0,3 1 0 0 0,0 0 0 0 0,-1 0 0 0 0,-1 1 0 0 0,-1-1 0 0 0,-1 0 0 0 0,-1 1 0 0 0,-1-1 0 0 0,0 0 0 0 0,-1 0 0 0 0,1 0 0 0 0,0 1 0 0 0,0-1 0 0 0,0 0 0 0 0,-1 0 0 0 0,1 0 0 0 0,0 0 0 0 0,0 0 0 0 0,0 1 0 0 0,0-1 0 0 0,0 0 0 0 0,0 0 0 0 0,1 0 0 0 0,-6 5 0 0 0,-6 2 0 0 0,-2-1 0 0 0,-2-1 0 0 0,0-2 0 0 0,-1 4 0 0 0,2 1 0 0 0,2-1 0 0 0,0 2 0 0 0,2 1 0 0 0,-3 3 0 0 0,1-1 0 0 0,-2 2 0 0 0,-3 0 0 0 0,0-4 0 0 0,0 2 0 0 0,-3 4 0 0 0,2-2 0 0 0,0 3 0 0 0,-7-3 0 0 0,-4-2 0 0 0,-2 0 0 0 0,0 4 0 0 0,1-2 0 0 0,0 3 0 0 0,0 2 0 0 0,-3 3 0 0 0,-7 3 0 0 0,-5 1 0 0 0,-4 2 0 0 0,-4 0 0 0 0,2 0 0 0 0,6 1 0 0 0,0-1 0 0 0,4 1 0 0 0,4-1 0 0 0,3 0 0 0 0,3 0 0 0 0,2 0 0 0 0,1 0 0 0 0,1 0 0 0 0,0 0 0 0 0,4 0 0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22T10:33:48.996"/>
    </inkml:context>
    <inkml:brush xml:id="br0">
      <inkml:brushProperty name="width" value="0.1" units="cm"/>
      <inkml:brushProperty name="height" value="0.1" units="cm"/>
      <inkml:brushProperty name="color" value="#E71224"/>
    </inkml:brush>
  </inkml:definitions>
  <inkml:trace contextRef="#ctx0" brushRef="#br0">30331 6734 16383 0 0,'0'-4'0'0'0,"-104"-17"0"0"0,-54-8 0 0 0,-8-5 0 0 0,4-1 0 0 0,6 0 0 0 0,25 7 0 0 0,25 8 0 0 0,26 2 0 0 0,17 5 0 0 0,10 4 0 0 0,9 4 0 0 0,8 2 0 0 0,4 3 0 0 0,4 0 0 0 0,1 1 0 0 0,1-5 0 0 0,-4-2 0 0 0,-3 1 0 0 0,0 1 0 0 0,1 0 0 0 0,1 2 0 0 0,2 1 0 0 0,4 6 0 0 0,3 1 0 0 0,5 5 0 0 0,0 5 0 0 0,-1 0 0 0 0,2 2 0 0 0,4 2 0 0 0,-1-1 0 0 0,2 0 0 0 0,3 1 0 0 0,-2-2 0 0 0,1 1 0 0 0,1 1 0 0 0,3 7 0 0 0,-3-1 0 0 0,0 0 0 0 0,1 0 0 0 0,3 0 0 0 0,1 1 0 0 0,1 0 0 0 0,1 1 0 0 0,1 0 0 0 0,0 0 0 0 0,1 4 0 0 0,-1 2 0 0 0,0 0 0 0 0,0-1 0 0 0,1-1 0 0 0,-1 2 0 0 0,0 2 0 0 0,0-2 0 0 0,0-1 0 0 0,0-2 0 0 0,0-2 0 0 0,0 0 0 0 0,0-1 0 0 0,0 0 0 0 0,0-1 0 0 0,0 1 0 0 0,0 0 0 0 0,0-1 0 0 0,0 1 0 0 0,0 0 0 0 0,9 4 0 0 0,4 2 0 0 0,3 0 0 0 0,5-1 0 0 0,3 3 0 0 0,2 0 0 0 0,2-1 0 0 0,0-6 0 0 0,1-4 0 0 0,-1-2 0 0 0,1 1 0 0 0,9 1 0 0 0,7-4 0 0 0,-3-1 0 0 0,0 1 0 0 0,3-3 0 0 0,2 0 0 0 0,4 2 0 0 0,7-3 0 0 0,3 1 0 0 0,5 2 0 0 0,1 2 0 0 0,-6-3 0 0 0,-4-4 0 0 0,-2 0 0 0 0,-1-3 0 0 0,-5-3 0 0 0,3 2 0 0 0,3-2 0 0 0,-4-2 0 0 0,-1-2 0 0 0,1-2 0 0 0,1-1 0 0 0,1-2 0 0 0,-4 5 0 0 0,0 1 0 0 0,0 0 0 0 0,2 3 0 0 0,-3 0 0 0 0,-1-1 0 0 0,2-2 0 0 0,-3-2 0 0 0,0-2 0 0 0,-3-1 0 0 0,-4-1 0 0 0,6 0 0 0 0,4-1 0 0 0,-1-4 0 0 0,-4-1 0 0 0,-1-1 0 0 0,8-2 0 0 0,-6-6 0 0 0,0 1 0 0 0,-4-3 0 0 0,-4 2 0 0 0,-3-2 0 0 0,-3 3 0 0 0,-7-6 0 0 0,-2 0 0 0 0,-5-1 0 0 0,-6-1 0 0 0,0 2 0 0 0,-1-4 0 0 0,-3-4 0 0 0,2 0 0 0 0,5-2 0 0 0,-1 1 0 0 0,-2 0 0 0 0,-3 0 0 0 0,-3 0 0 0 0,-2 1 0 0 0,-2 0 0 0 0,-1 0 0 0 0,0 0 0 0 0,-1-4 0 0 0,1-2 0 0 0,-1 0 0 0 0,1 1 0 0 0,0 2 0 0 0,-1 1 0 0 0,1 1 0 0 0,0 1 0 0 0,0 0 0 0 0,0-5 0 0 0,-4-5 0 0 0,-3-2 0 0 0,1 1 0 0 0,2 3 0 0 0,-5 8 0 0 0,1 3 0 0 0,-4 6 0 0 0,-4 2 0 0 0,0-1 0 0 0,3-2 0 0 0,-1 2 0 0 0,2-1 0 0 0,-2 3 0 0 0,2 0 0 0 0,-7 2 0 0 0,0-1 0 0 0,-2-2 0 0 0,-1 1 0 0 0,2-2 0 0 0,0 3 0 0 0,-1-1 0 0 0,-2-2 0 0 0,-1-3 0 0 0,-3 1 0 0 0,0 1 0 0 0,0 3 0 0 0,-1-1 0 0 0,-1 3 0 0 0,6-1 0 0 0,1-3 0 0 0,0 2 0 0 0,4-2 0 0 0,-1 4 0 0 0,0 2 0 0 0,2 0 0 0 0,-1 2 0 0 0,-2 2 0 0 0,3-2 0 0 0,-1 0 0 0 0,-2 3 0 0 0,-2 1 0 0 0,-3-2 0 0 0,-1 0 0 0 0,-1 2 0 0 0,-5 1 0 0 0,-3 2 0 0 0,1 1 0 0 0,1-3 0 0 0,1-2 0 0 0,2 2 0 0 0,1 0 0 0 0,0 2 0 0 0,1 1 0 0 0,1 1 0 0 0,-1 1 0 0 0,1 0 0 0 0,-1 0 0 0 0,5 0 0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22T10:33:48.997"/>
    </inkml:context>
    <inkml:brush xml:id="br0">
      <inkml:brushProperty name="width" value="0.1" units="cm"/>
      <inkml:brushProperty name="height" value="0.1" units="cm"/>
      <inkml:brushProperty name="color" value="#E71224"/>
    </inkml:brush>
  </inkml:definitions>
  <inkml:trace contextRef="#ctx0" brushRef="#br0">27930 5246 16383 0 0,'-4'0'0'0'0,"-7"0"0"0"0,-6-10 0 0 0,-10-2 0 0 0,-9-5 0 0 0,-9 1 0 0 0,-5-1 0 0 0,-5-4 0 0 0,3 3 0 0 0,6 4 0 0 0,5 5 0 0 0,6 3 0 0 0,3 4 0 0 0,3 1 0 0 0,2 1 0 0 0,-5 1 0 0 0,-1 0 0 0 0,-5-1 0 0 0,0 1 0 0 0,-3-1 0 0 0,0 1 0 0 0,3-1 0 0 0,-2 0 0 0 0,-4 0 0 0 0,2 0 0 0 0,2 0 0 0 0,4 0 0 0 0,3 0 0 0 0,2 0 0 0 0,2 0 0 0 0,2 0 0 0 0,-1 0 0 0 0,1 0 0 0 0,-5 0 0 0 0,-6 4 0 0 0,-2 3 0 0 0,1 3 0 0 0,-1 2 0 0 0,0-3 0 0 0,8 3 0 0 0,4-1 0 0 0,2-3 0 0 0,1 3 0 0 0,0 4 0 0 0,-1-1 0 0 0,5 2 0 0 0,5 3 0 0 0,-4 4 0 0 0,2 1 0 0 0,3 3 0 0 0,-4 0 0 0 0,0 1 0 0 0,-1 1 0 0 0,-2 9 0 0 0,-2 3 0 0 0,-2-1 0 0 0,4-2 0 0 0,1-8 0 0 0,4 0 0 0 0,0 1 0 0 0,3-1 0 0 0,-1-6 0 0 0,2-1 0 0 0,4-1 0 0 0,-2 6 0 0 0,1 3 0 0 0,2 0 0 0 0,3 1 0 0 0,2-2 0 0 0,1 0 0 0 0,1-1 0 0 0,2 0 0 0 0,-1-1 0 0 0,1 0 0 0 0,-1 0 0 0 0,0-1 0 0 0,1 1 0 0 0,-1 0 0 0 0,0 0 0 0 0,0-1 0 0 0,0 1 0 0 0,9 5 0 0 0,4 1 0 0 0,-1 0 0 0 0,7-2 0 0 0,5 0 0 0 0,3-2 0 0 0,2-1 0 0 0,6-1 0 0 0,5 0 0 0 0,2-5 0 0 0,-2-2 0 0 0,-3-4 0 0 0,1-1 0 0 0,5-2 0 0 0,-2-4 0 0 0,3 1 0 0 0,3 3 0 0 0,8 0 0 0 0,-1 1 0 0 0,-5 0 0 0 0,-1-5 0 0 0,-4-2 0 0 0,-5-4 0 0 0,0-2 0 0 0,-1-1 0 0 0,-3-1 0 0 0,-2-1 0 0 0,7 1 0 0 0,7-1 0 0 0,-1 1 0 0 0,2-1 0 0 0,-3 1 0 0 0,1 0 0 0 0,7 0 0 0 0,-2 0 0 0 0,-4 0 0 0 0,-5 0 0 0 0,-5 0 0 0 0,-5 0 0 0 0,-7 5 0 0 0,-3 1 0 0 0,-1 0 0 0 0,1-1 0 0 0,1-2 0 0 0,2-1 0 0 0,1 0 0 0 0,6-2 0 0 0,6 0 0 0 0,7 0 0 0 0,1 0 0 0 0,-4-1 0 0 0,-3 1 0 0 0,-5 0 0 0 0,-2 0 0 0 0,-2 0 0 0 0,-2 0 0 0 0,-1 0 0 0 0,0 0 0 0 0,0 0 0 0 0,1 0 0 0 0,-1 0 0 0 0,1 0 0 0 0,-1 0 0 0 0,6 0 0 0 0,1 0 0 0 0,5 0 0 0 0,0 0 0 0 0,-2-5 0 0 0,-2-1 0 0 0,2 0 0 0 0,0 1 0 0 0,-2 2 0 0 0,-7-4 0 0 0,-3-1 0 0 0,-2 2 0 0 0,6 1 0 0 0,1 2 0 0 0,-3-4 0 0 0,3 0 0 0 0,0 1 0 0 0,1-4 0 0 0,0-4 0 0 0,-2 0 0 0 0,-4-3 0 0 0,-3 3 0 0 0,-5-3 0 0 0,-5-1 0 0 0,0-4 0 0 0,-2-2 0 0 0,-2-2 0 0 0,1-2 0 0 0,0 0 0 0 0,-2 0 0 0 0,-2-1 0 0 0,3 6 0 0 0,0 1 0 0 0,-2 0 0 0 0,4-6 0 0 0,-1-3 0 0 0,-1-1 0 0 0,-2 1 0 0 0,2 5 0 0 0,0-3 0 0 0,4 0 0 0 0,-1-1 0 0 0,-2 1 0 0 0,-2-1 0 0 0,-3 2 0 0 0,-2-1 0 0 0,-1 1 0 0 0,-1 0 0 0 0,0 0 0 0 0,-1 1 0 0 0,1-1 0 0 0,-1-5 0 0 0,1-1 0 0 0,0 1 0 0 0,0 0 0 0 0,0 2 0 0 0,0 1 0 0 0,-5 5 0 0 0,-1 3 0 0 0,-5 0 0 0 0,0 0 0 0 0,-3-2 0 0 0,-4-2 0 0 0,-4 4 0 0 0,-2 1 0 0 0,-3 0 0 0 0,0-3 0 0 0,-2 5 0 0 0,5-1 0 0 0,2 4 0 0 0,0-1 0 0 0,-2 3 0 0 0,-1 4 0 0 0,0-1 0 0 0,-2 1 0 0 0,4-2 0 0 0,2 0 0 0 0,-1 3 0 0 0,-2 3 0 0 0,0-2 0 0 0,-2-1 0 0 0,-1 3 0 0 0,0 1 0 0 0,-1-3 0 0 0,0 0 0 0 0,-1 1 0 0 0,1 3 0 0 0,0 0 0 0 0,0 3 0 0 0,5-5 0 0 0,1 0 0 0 0,1 0 0 0 0,-2 1 0 0 0,-2-3 0 0 0,0 0 0 0 0,-2 1 0 0 0,-1 2 0 0 0,1 2 0 0 0,-1 1 0 0 0,-1 1 0 0 0,6-4 0 0 0,1-1 0 0 0,0 0 0 0 0,-1 2 0 0 0,-1 1 0 0 0,-2 1 0 0 0,-1 1 0 0 0,0 0 0 0 0,-1 2 0 0 0,0-1 0 0 0,0 0 0 0 0,0 0 0 0 0,0 0 0 0 0,0 1 0 0 0,5 3 0 0 0,1 3 0 0 0,5 3 0 0 0,0 2 0 0 0,-1-3 0 0 0,-3-2 0 0 0,-2 2 0 0 0,-3 0 0 0 0,4-2 0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22T10:33:48.998"/>
    </inkml:context>
    <inkml:brush xml:id="br0">
      <inkml:brushProperty name="width" value="0.1" units="cm"/>
      <inkml:brushProperty name="height" value="0.1" units="cm"/>
      <inkml:brushProperty name="color" value="#E71224"/>
    </inkml:brush>
  </inkml:definitions>
  <inkml:trace contextRef="#ctx0" brushRef="#br0">28049 3448 16383 0 0,'0'-5'0'0'0,"-5"-1"0"0"0,-11-5 0 0 0,-26-5 0 0 0,-44-4 0 0 0,-13 1 0 0 0,2-2 0 0 0,8 4 0 0 0,9 5 0 0 0,9 3 0 0 0,12 4 0 0 0,11 3 0 0 0,9 2 0 0 0,6 0 0 0 0,5 1 0 0 0,1 0 0 0 0,2 0 0 0 0,-1-1 0 0 0,-4 1 0 0 0,-8-1 0 0 0,-6 0 0 0 0,-10 0 0 0 0,0 0 0 0 0,3 5 0 0 0,2 1 0 0 0,0 0 0 0 0,3 3 0 0 0,4 1 0 0 0,1 3 0 0 0,2-1 0 0 0,3 3 0 0 0,3 3 0 0 0,2-1 0 0 0,7 1 0 0 0,2-3 0 0 0,5 1 0 0 0,1-2 0 0 0,3 2 0 0 0,-1-3 0 0 0,2 1 0 0 0,2 4 0 0 0,4 3 0 0 0,3 3 0 0 0,1 2 0 0 0,2 1 0 0 0,0 1 0 0 0,1 5 0 0 0,-1 2 0 0 0,1 4 0 0 0,-1 5 0 0 0,0 0 0 0 0,1-3 0 0 0,-1-4 0 0 0,0-3 0 0 0,0-3 0 0 0,4-1 0 0 0,3-2 0 0 0,-1-1 0 0 0,-2 0 0 0 0,0 0 0 0 0,3-4 0 0 0,0-2 0 0 0,0 1 0 0 0,2 0 0 0 0,6 3 0 0 0,-1 0 0 0 0,2-3 0 0 0,-1 0 0 0 0,1-5 0 0 0,-2 0 0 0 0,2 1 0 0 0,2 3 0 0 0,3 3 0 0 0,3 6 0 0 0,2 3 0 0 0,-4 1 0 0 0,0-1 0 0 0,0-1 0 0 0,2-2 0 0 0,-4-1 0 0 0,0-5 0 0 0,-4-2 0 0 0,1-5 0 0 0,1 0 0 0 0,3-4 0 0 0,3 1 0 0 0,1-1 0 0 0,7 1 0 0 0,2 3 0 0 0,0-1 0 0 0,9-4 0 0 0,6-3 0 0 0,9-4 0 0 0,0 3 0 0 0,3-1 0 0 0,2-1 0 0 0,-6-2 0 0 0,-7-1 0 0 0,-8-2 0 0 0,-11 5 0 0 0,-6 0 0 0 0,-2 0 0 0 0,-1-2 0 0 0,1-1 0 0 0,6-1 0 0 0,7-1 0 0 0,3-1 0 0 0,4 0 0 0 0,-1 0 0 0 0,2 0 0 0 0,-1 0 0 0 0,1-1 0 0 0,-2 1 0 0 0,-4 0 0 0 0,2 0 0 0 0,3 0 0 0 0,4 0 0 0 0,8 0 0 0 0,-1 0 0 0 0,-4 0 0 0 0,-7 0 0 0 0,0 0 0 0 0,1 0 0 0 0,-2 0 0 0 0,2 0 0 0 0,-2 0 0 0 0,1 0 0 0 0,-2 0 0 0 0,-3 0 0 0 0,-4 0 0 0 0,-2 0 0 0 0,-2 0 0 0 0,-2 0 0 0 0,0 0 0 0 0,-1 0 0 0 0,0-4 0 0 0,1-3 0 0 0,-6-4 0 0 0,0 0 0 0 0,-1-3 0 0 0,2 1 0 0 0,-3-2 0 0 0,-5-4 0 0 0,-1 2 0 0 0,3-1 0 0 0,-3-2 0 0 0,7-3 0 0 0,0-1 0 0 0,0 2 0 0 0,-3-4 0 0 0,-4-2 0 0 0,0-1 0 0 0,-3-1 0 0 0,-3 0 0 0 0,-2 1 0 0 0,1 0 0 0 0,1 1 0 0 0,-2 0 0 0 0,-1 0 0 0 0,-2-5 0 0 0,-2-1 0 0 0,0 1 0 0 0,-1 0 0 0 0,0 2 0 0 0,-1 1 0 0 0,1 1 0 0 0,0 0 0 0 0,0 2 0 0 0,-1-1 0 0 0,1 0 0 0 0,0 1 0 0 0,0-1 0 0 0,0 0 0 0 0,-4 5 0 0 0,-3 2 0 0 0,1-1 0 0 0,-3 4 0 0 0,-1 0 0 0 0,-3 3 0 0 0,1-1 0 0 0,2-2 0 0 0,-2 2 0 0 0,2-1 0 0 0,-4 2 0 0 0,2-1 0 0 0,3-2 0 0 0,-2 1 0 0 0,-4 5 0 0 0,0-2 0 0 0,4-2 0 0 0,-2 1 0 0 0,1-2 0 0 0,-1 3 0 0 0,1-2 0 0 0,2-2 0 0 0,-1 1 0 0 0,-4 5 0 0 0,1-2 0 0 0,2-2 0 0 0,-1 1 0 0 0,-3-2 0 0 0,-4-2 0 0 0,-3 2 0 0 0,-2 3 0 0 0,-2 1 0 0 0,-1 1 0 0 0,0 3 0 0 0,-1 3 0 0 0,1-2 0 0 0,-1 1 0 0 0,1 0 0 0 0,5-2 0 0 0,1 0 0 0 0,0 1 0 0 0,-1 3 0 0 0,4-3 0 0 0,-1-1 0 0 0,-1 3 0 0 0,-1 1 0 0 0,-2 2 0 0 0,2-4 0 0 0,2 0 0 0 0,-7 1 0 0 0,-2 1 0 0 0,-7-3 0 0 0,-1 0 0 0 0,-9 2 0 0 0,-1 0 0 0 0,2 3 0 0 0,5 1 0 0 0,4 1 0 0 0,3 1 0 0 0,3 0 0 0 0,2 1 0 0 0,0-1 0 0 0,1 0 0 0 0,5 1 0 0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17/05/2023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17/05/2023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17/05/2023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17/05/2023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17/05/2023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17/05/2023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17/05/2023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17/05/2023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17/05/2023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17/05/2023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17/05/2023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anchor="b">
            <a:normAutofit/>
          </a:bodyPr>
          <a:lstStyle>
            <a:lvl1pPr algn="ctr">
              <a:defRPr sz="6600"/>
            </a:lvl1pPr>
          </a:lstStyle>
          <a:p>
            <a:r>
              <a:rPr lang="en-US" dirty="0"/>
              <a:t>Click to edit Master title style</a:t>
            </a:r>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29"/>
            <a:ext cx="9144000" cy="1135529"/>
          </a:xfrm>
        </p:spPr>
        <p:txBody>
          <a:bodyPr>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a:lstStyle/>
          <a:p>
            <a:fld id="{11EAACC7-3B3F-47D1-959A-EF58926E955E}" type="datetimeFigureOut">
              <a:rPr lang="en-US" smtClean="0"/>
              <a:t>5/17/2023</a:t>
            </a:fld>
            <a:endParaRPr lang="en-US"/>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2144286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a:lstStyle/>
          <a:p>
            <a:fld id="{11EAACC7-3B3F-47D1-959A-EF58926E955E}" type="datetimeFigureOut">
              <a:rPr lang="en-US" smtClean="0"/>
              <a:t>5/17/2023</a:t>
            </a:fld>
            <a:endParaRPr lang="en-US"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8810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a:lstStyle/>
          <a:p>
            <a:fld id="{11EAACC7-3B3F-47D1-959A-EF58926E955E}" type="datetimeFigureOut">
              <a:rPr lang="en-US" smtClean="0"/>
              <a:t>5/17/2023</a:t>
            </a:fld>
            <a:endParaRPr lang="en-US"/>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9006345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a:lstStyle/>
          <a:p>
            <a:fld id="{11EAACC7-3B3F-47D1-959A-EF58926E955E}" type="datetimeFigureOut">
              <a:rPr lang="en-US" smtClean="0"/>
              <a:t>5/17/2023</a:t>
            </a:fld>
            <a:endParaRPr lang="en-US"/>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7341877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5157787"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0" y="1734325"/>
            <a:ext cx="5183188"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0" y="255823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a:lstStyle/>
          <a:p>
            <a:fld id="{11EAACC7-3B3F-47D1-959A-EF58926E955E}" type="datetimeFigureOut">
              <a:rPr lang="en-US" smtClean="0"/>
              <a:t>5/17/2023</a:t>
            </a:fld>
            <a:endParaRPr lang="en-US"/>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1571511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a:lstStyle/>
          <a:p>
            <a:fld id="{11EAACC7-3B3F-47D1-959A-EF58926E955E}" type="datetimeFigureOut">
              <a:rPr lang="en-US" smtClean="0"/>
              <a:t>5/17/2023</a:t>
            </a:fld>
            <a:endParaRPr lang="en-US"/>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5172420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a:lstStyle/>
          <a:p>
            <a:fld id="{11EAACC7-3B3F-47D1-959A-EF58926E955E}" type="datetimeFigureOut">
              <a:rPr lang="en-US" smtClean="0"/>
              <a:t>5/17/2023</a:t>
            </a:fld>
            <a:endParaRPr lang="en-US"/>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2930993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a:lstStyle/>
          <a:p>
            <a:fld id="{11EAACC7-3B3F-47D1-959A-EF58926E955E}" type="datetimeFigureOut">
              <a:rPr lang="en-US" smtClean="0"/>
              <a:t>5/17/2023</a:t>
            </a:fld>
            <a:endParaRPr lang="en-US"/>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8194638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a:lstStyle/>
          <a:p>
            <a:fld id="{11EAACC7-3B3F-47D1-959A-EF58926E955E}" type="datetimeFigureOut">
              <a:rPr lang="en-US" smtClean="0"/>
              <a:t>5/17/2023</a:t>
            </a:fld>
            <a:endParaRPr lang="en-US"/>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8866856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5C77-55F8-4677-A96C-E6D3F5545D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A064EF-ADDA-4943-8F87-A7469D7997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B0D493-D1E7-4358-95E9-B5B80A49E603}"/>
              </a:ext>
            </a:extLst>
          </p:cNvPr>
          <p:cNvSpPr>
            <a:spLocks noGrp="1"/>
          </p:cNvSpPr>
          <p:nvPr>
            <p:ph type="dt" sz="half" idx="10"/>
          </p:nvPr>
        </p:nvSpPr>
        <p:spPr/>
        <p:txBody>
          <a:bodyPr/>
          <a:lstStyle/>
          <a:p>
            <a:fld id="{11EAACC7-3B3F-47D1-959A-EF58926E955E}" type="datetimeFigureOut">
              <a:rPr lang="en-US" smtClean="0"/>
              <a:t>5/17/2023</a:t>
            </a:fld>
            <a:endParaRPr lang="en-US"/>
          </a:p>
        </p:txBody>
      </p:sp>
      <p:sp>
        <p:nvSpPr>
          <p:cNvPr id="5" name="Footer Placeholder 4">
            <a:extLst>
              <a:ext uri="{FF2B5EF4-FFF2-40B4-BE49-F238E27FC236}">
                <a16:creationId xmlns:a16="http://schemas.microsoft.com/office/drawing/2014/main" id="{A6E98326-3276-4B9E-960F-10C6677BFA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4C3AC2-288D-4FEE-BF80-0EAEDDFAB049}"/>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5853813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3C6A-5417-40BD-BF7A-9405832237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3BCB45-B343-46F6-9718-AA0D68CED1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BDA2A4-FD34-4E17-908F-4367B1E644C3}"/>
              </a:ext>
            </a:extLst>
          </p:cNvPr>
          <p:cNvSpPr>
            <a:spLocks noGrp="1"/>
          </p:cNvSpPr>
          <p:nvPr>
            <p:ph type="dt" sz="half" idx="10"/>
          </p:nvPr>
        </p:nvSpPr>
        <p:spPr/>
        <p:txBody>
          <a:bodyPr/>
          <a:lstStyle/>
          <a:p>
            <a:fld id="{11EAACC7-3B3F-47D1-959A-EF58926E955E}" type="datetimeFigureOut">
              <a:rPr lang="en-US" smtClean="0"/>
              <a:t>5/17/2023</a:t>
            </a:fld>
            <a:endParaRPr lang="en-US"/>
          </a:p>
        </p:txBody>
      </p:sp>
      <p:sp>
        <p:nvSpPr>
          <p:cNvPr id="5" name="Footer Placeholder 4">
            <a:extLst>
              <a:ext uri="{FF2B5EF4-FFF2-40B4-BE49-F238E27FC236}">
                <a16:creationId xmlns:a16="http://schemas.microsoft.com/office/drawing/2014/main" id="{93B87AE3-776D-451D-AA52-C06B747248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A0C4D5-BE1E-4D6A-9196-E0F9E42B2E1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4791145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17/05/2023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2" y="6398878"/>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11EAACC7-3B3F-47D1-959A-EF58926E955E}" type="datetimeFigureOut">
              <a:rPr lang="en-US" smtClean="0"/>
              <a:t>5/17/2023</a:t>
            </a:fld>
            <a:endParaRPr lang="en-US"/>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78"/>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endParaRPr lang="en-US" dirty="0"/>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7" y="6398878"/>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312CC964-A50B-4C29-B4E4-2C30BB34CCF3}" type="slidenum">
              <a:rPr lang="en-US" smtClean="0"/>
              <a:t>‹#›</a:t>
            </a:fld>
            <a:endParaRPr lang="en-US"/>
          </a:p>
        </p:txBody>
      </p:sp>
    </p:spTree>
    <p:extLst>
      <p:ext uri="{BB962C8B-B14F-4D97-AF65-F5344CB8AC3E}">
        <p14:creationId xmlns:p14="http://schemas.microsoft.com/office/powerpoint/2010/main" val="1942120660"/>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63" r:id="rId4"/>
    <p:sldLayoutId id="2147483764" r:id="rId5"/>
    <p:sldLayoutId id="2147483769" r:id="rId6"/>
    <p:sldLayoutId id="2147483765" r:id="rId7"/>
    <p:sldLayoutId id="2147483766" r:id="rId8"/>
    <p:sldLayoutId id="2147483767" r:id="rId9"/>
    <p:sldLayoutId id="2147483768" r:id="rId10"/>
    <p:sldLayoutId id="2147483770" r:id="rId11"/>
  </p:sldLayoutIdLst>
  <p:txStyles>
    <p:title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hyperlink" Target="https://youtu.be/-gbczr0lRf4"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customXml" Target="../ink/ink2.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customXml" Target="../ink/ink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customXml" Target="../ink/ink7.xm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2950D9A-4705-4314-961A-4F88B2CE41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13969F2-ED52-4E5C-B3FC-01E01B8B9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2"/>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59913F-C2DA-9881-564D-F8A030A765E5}"/>
              </a:ext>
            </a:extLst>
          </p:cNvPr>
          <p:cNvSpPr>
            <a:spLocks noGrp="1"/>
          </p:cNvSpPr>
          <p:nvPr>
            <p:ph type="ctrTitle"/>
          </p:nvPr>
        </p:nvSpPr>
        <p:spPr>
          <a:xfrm>
            <a:off x="511834" y="749595"/>
            <a:ext cx="6872377" cy="2971265"/>
          </a:xfrm>
        </p:spPr>
        <p:txBody>
          <a:bodyPr anchor="t">
            <a:normAutofit/>
          </a:bodyPr>
          <a:lstStyle/>
          <a:p>
            <a:pPr algn="l"/>
            <a:r>
              <a:rPr lang="en-US" dirty="0"/>
              <a:t>GIBBS SELF REFELCTIVE CYCLE</a:t>
            </a:r>
          </a:p>
        </p:txBody>
      </p:sp>
      <p:sp>
        <p:nvSpPr>
          <p:cNvPr id="3" name="Subtitle 2">
            <a:extLst>
              <a:ext uri="{FF2B5EF4-FFF2-40B4-BE49-F238E27FC236}">
                <a16:creationId xmlns:a16="http://schemas.microsoft.com/office/drawing/2014/main" id="{743B1691-047C-896A-0A72-6A96DA8560E3}"/>
              </a:ext>
            </a:extLst>
          </p:cNvPr>
          <p:cNvSpPr>
            <a:spLocks noGrp="1"/>
          </p:cNvSpPr>
          <p:nvPr>
            <p:ph type="subTitle" idx="1"/>
          </p:nvPr>
        </p:nvSpPr>
        <p:spPr>
          <a:xfrm>
            <a:off x="871870" y="4651745"/>
            <a:ext cx="4890977" cy="999460"/>
          </a:xfrm>
        </p:spPr>
        <p:txBody>
          <a:bodyPr anchor="b">
            <a:normAutofit/>
          </a:bodyPr>
          <a:lstStyle/>
          <a:p>
            <a:pPr algn="l"/>
            <a:r>
              <a:rPr lang="en-US" dirty="0"/>
              <a:t>BMPL4007 </a:t>
            </a:r>
            <a:r>
              <a:rPr lang="en-US" dirty="0" err="1"/>
              <a:t>sadie</a:t>
            </a:r>
            <a:r>
              <a:rPr lang="en-US" dirty="0"/>
              <a:t> </a:t>
            </a:r>
            <a:r>
              <a:rPr lang="en-US" dirty="0" err="1"/>
              <a:t>france</a:t>
            </a:r>
          </a:p>
        </p:txBody>
      </p:sp>
      <p:pic>
        <p:nvPicPr>
          <p:cNvPr id="4" name="Picture 3" descr="Cloudy oil paint art">
            <a:extLst>
              <a:ext uri="{FF2B5EF4-FFF2-40B4-BE49-F238E27FC236}">
                <a16:creationId xmlns:a16="http://schemas.microsoft.com/office/drawing/2014/main" id="{E26D9961-7D82-F397-F051-B167B6ADD7AC}"/>
              </a:ext>
            </a:extLst>
          </p:cNvPr>
          <p:cNvPicPr>
            <a:picLocks noChangeAspect="1"/>
          </p:cNvPicPr>
          <p:nvPr/>
        </p:nvPicPr>
        <p:blipFill rotWithShape="1">
          <a:blip r:embed="rId2"/>
          <a:srcRect r="38798" b="-3"/>
          <a:stretch/>
        </p:blipFill>
        <p:spPr>
          <a:xfrm>
            <a:off x="5879804" y="-6350"/>
            <a:ext cx="6312196" cy="6874330"/>
          </a:xfrm>
          <a:custGeom>
            <a:avLst/>
            <a:gdLst/>
            <a:ahLst/>
            <a:cxnLst/>
            <a:rect l="l" t="t" r="r" b="b"/>
            <a:pathLst>
              <a:path w="6312196" h="6874330">
                <a:moveTo>
                  <a:pt x="2047193" y="0"/>
                </a:moveTo>
                <a:lnTo>
                  <a:pt x="6312196" y="0"/>
                </a:lnTo>
                <a:lnTo>
                  <a:pt x="6312196" y="6874330"/>
                </a:lnTo>
                <a:lnTo>
                  <a:pt x="0" y="6874330"/>
                </a:lnTo>
                <a:close/>
              </a:path>
            </a:pathLst>
          </a:custGeom>
        </p:spPr>
      </p:pic>
      <p:cxnSp>
        <p:nvCxnSpPr>
          <p:cNvPr id="13" name="Straight Connector 12">
            <a:extLst>
              <a:ext uri="{FF2B5EF4-FFF2-40B4-BE49-F238E27FC236}">
                <a16:creationId xmlns:a16="http://schemas.microsoft.com/office/drawing/2014/main" id="{13AC671C-E66F-43C5-A66A-C477339DD2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634715" y="0"/>
            <a:ext cx="914401" cy="685734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21135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D913B24-0366-3452-04E7-D581F4856E52}"/>
              </a:ext>
            </a:extLst>
          </p:cNvPr>
          <p:cNvSpPr>
            <a:spLocks noGrp="1"/>
          </p:cNvSpPr>
          <p:nvPr>
            <p:ph type="title"/>
          </p:nvPr>
        </p:nvSpPr>
        <p:spPr>
          <a:xfrm>
            <a:off x="863029" y="1012004"/>
            <a:ext cx="3416158" cy="4795408"/>
          </a:xfrm>
        </p:spPr>
        <p:txBody>
          <a:bodyPr>
            <a:normAutofit/>
          </a:bodyPr>
          <a:lstStyle/>
          <a:p>
            <a:r>
              <a:rPr lang="en-GB" dirty="0">
                <a:solidFill>
                  <a:srgbClr val="FFFFFF"/>
                </a:solidFill>
                <a:cs typeface="Calibri Light"/>
              </a:rPr>
              <a:t>Gibbs reflective model- </a:t>
            </a:r>
            <a:r>
              <a:rPr lang="en-GB" b="1" dirty="0">
                <a:solidFill>
                  <a:srgbClr val="FFFFFF"/>
                </a:solidFill>
                <a:cs typeface="Calibri Light"/>
              </a:rPr>
              <a:t>TASK</a:t>
            </a:r>
            <a:endParaRPr lang="en-GB" b="1" dirty="0">
              <a:solidFill>
                <a:srgbClr val="FFFFFF"/>
              </a:solidFill>
            </a:endParaRPr>
          </a:p>
        </p:txBody>
      </p:sp>
      <p:graphicFrame>
        <p:nvGraphicFramePr>
          <p:cNvPr id="5" name="Content Placeholder 2">
            <a:extLst>
              <a:ext uri="{FF2B5EF4-FFF2-40B4-BE49-F238E27FC236}">
                <a16:creationId xmlns:a16="http://schemas.microsoft.com/office/drawing/2014/main" id="{F767AD21-9E0D-6BC2-B959-8784DBEE75A1}"/>
              </a:ext>
            </a:extLst>
          </p:cNvPr>
          <p:cNvGraphicFramePr>
            <a:graphicFrameLocks noGrp="1"/>
          </p:cNvGraphicFramePr>
          <p:nvPr>
            <p:ph idx="1"/>
            <p:extLst>
              <p:ext uri="{D42A27DB-BD31-4B8C-83A1-F6EECF244321}">
                <p14:modId xmlns:p14="http://schemas.microsoft.com/office/powerpoint/2010/main" val="245446740"/>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764406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05948474-E6FF-76A3-5953-5D63F00597E4}"/>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Gibbs self- reflection</a:t>
            </a:r>
          </a:p>
        </p:txBody>
      </p:sp>
      <p:pic>
        <p:nvPicPr>
          <p:cNvPr id="4" name="Picture 4" descr="A picture containing timeline&#10;&#10;Description automatically generated">
            <a:extLst>
              <a:ext uri="{FF2B5EF4-FFF2-40B4-BE49-F238E27FC236}">
                <a16:creationId xmlns:a16="http://schemas.microsoft.com/office/drawing/2014/main" id="{F55D88D6-BDBE-99A5-3BC9-A431DCA58DE4}"/>
              </a:ext>
            </a:extLst>
          </p:cNvPr>
          <p:cNvPicPr>
            <a:picLocks noGrp="1" noChangeAspect="1"/>
          </p:cNvPicPr>
          <p:nvPr>
            <p:ph idx="1"/>
          </p:nvPr>
        </p:nvPicPr>
        <p:blipFill>
          <a:blip r:embed="rId2"/>
          <a:stretch>
            <a:fillRect/>
          </a:stretch>
        </p:blipFill>
        <p:spPr>
          <a:xfrm>
            <a:off x="5137413" y="467208"/>
            <a:ext cx="5955777" cy="5923584"/>
          </a:xfrm>
          <a:prstGeom prst="rect">
            <a:avLst/>
          </a:prstGeom>
        </p:spPr>
      </p:pic>
      <p:sp>
        <p:nvSpPr>
          <p:cNvPr id="3" name="TextBox 2">
            <a:extLst>
              <a:ext uri="{FF2B5EF4-FFF2-40B4-BE49-F238E27FC236}">
                <a16:creationId xmlns:a16="http://schemas.microsoft.com/office/drawing/2014/main" id="{31C90A91-1EED-D798-D045-F9ADF2023B1A}"/>
              </a:ext>
            </a:extLst>
          </p:cNvPr>
          <p:cNvSpPr txBox="1"/>
          <p:nvPr/>
        </p:nvSpPr>
        <p:spPr>
          <a:xfrm>
            <a:off x="216370" y="4694295"/>
            <a:ext cx="405459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hlinkClick r:id="rId3"/>
              </a:rPr>
              <a:t>https://youtu.be/-gbczr0lRf4</a:t>
            </a:r>
            <a:r>
              <a:rPr lang="en-GB" dirty="0"/>
              <a:t> </a:t>
            </a:r>
            <a:endParaRPr lang="en-US"/>
          </a:p>
        </p:txBody>
      </p:sp>
    </p:spTree>
    <p:extLst>
      <p:ext uri="{BB962C8B-B14F-4D97-AF65-F5344CB8AC3E}">
        <p14:creationId xmlns:p14="http://schemas.microsoft.com/office/powerpoint/2010/main" val="1757856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9E0270-905A-299C-5F9B-2E7A4139406A}"/>
              </a:ext>
            </a:extLst>
          </p:cNvPr>
          <p:cNvSpPr>
            <a:spLocks noGrp="1"/>
          </p:cNvSpPr>
          <p:nvPr>
            <p:ph type="title"/>
          </p:nvPr>
        </p:nvSpPr>
        <p:spPr>
          <a:xfrm>
            <a:off x="1043631" y="809898"/>
            <a:ext cx="9942716" cy="1554480"/>
          </a:xfrm>
        </p:spPr>
        <p:txBody>
          <a:bodyPr anchor="ctr">
            <a:normAutofit/>
          </a:bodyPr>
          <a:lstStyle/>
          <a:p>
            <a:r>
              <a:rPr lang="en-GB" sz="4800">
                <a:cs typeface="Calibri Light"/>
              </a:rPr>
              <a:t>Example of Gibbs self-reflection </a:t>
            </a:r>
          </a:p>
        </p:txBody>
      </p:sp>
      <p:sp>
        <p:nvSpPr>
          <p:cNvPr id="3" name="Content Placeholder 2">
            <a:extLst>
              <a:ext uri="{FF2B5EF4-FFF2-40B4-BE49-F238E27FC236}">
                <a16:creationId xmlns:a16="http://schemas.microsoft.com/office/drawing/2014/main" id="{1FD527BC-33D8-91CD-7FEA-5DF600F83F27}"/>
              </a:ext>
            </a:extLst>
          </p:cNvPr>
          <p:cNvSpPr>
            <a:spLocks noGrp="1"/>
          </p:cNvSpPr>
          <p:nvPr>
            <p:ph idx="1"/>
          </p:nvPr>
        </p:nvSpPr>
        <p:spPr>
          <a:xfrm>
            <a:off x="1045028" y="3017522"/>
            <a:ext cx="9941319" cy="3124658"/>
          </a:xfrm>
        </p:spPr>
        <p:txBody>
          <a:bodyPr vert="horz" lIns="91440" tIns="45720" rIns="91440" bIns="45720" rtlCol="0" anchor="ctr">
            <a:normAutofit/>
          </a:bodyPr>
          <a:lstStyle/>
          <a:p>
            <a:pPr>
              <a:buNone/>
            </a:pPr>
            <a:r>
              <a:rPr lang="en-GB" sz="1900" u="sng">
                <a:ea typeface="+mn-lt"/>
                <a:cs typeface="+mn-lt"/>
              </a:rPr>
              <a:t>Description</a:t>
            </a:r>
            <a:r>
              <a:rPr lang="en-GB" sz="1900">
                <a:ea typeface="+mn-lt"/>
                <a:cs typeface="+mn-lt"/>
              </a:rPr>
              <a:t> </a:t>
            </a:r>
            <a:endParaRPr lang="en-US" sz="1900"/>
          </a:p>
          <a:p>
            <a:pPr marL="0" indent="0">
              <a:buNone/>
            </a:pPr>
            <a:r>
              <a:rPr lang="en-GB" sz="1900">
                <a:ea typeface="+mn-lt"/>
                <a:cs typeface="+mn-lt"/>
              </a:rPr>
              <a:t>For an assessed written group-work assignment, my group (3 others from my course) and I decided to divide the different sections between us so that we only had to research one element each. We expected we could just piece the assignment together in the afternoon the day before the deadline, meaning that we didn’t have to schedule time to sit and write it together. However, when we sat down it was clear the sections weren’t written in the same writing style. We therefore had to rewrite most of the assignment to make it a coherent piece of work.  We had given ourselves enough time before the deadline to individually write our own sections, however we did not plan a great deal of time to rewrite if something were to go wrong. Therefore, two members of the group had to drop their plans that evening so the assignment would be finished in time for the deadline. </a:t>
            </a:r>
            <a:endParaRPr lang="en-GB" sz="19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5" name="Picture 4" descr="A picture containing timeline&#10;&#10;Description automatically generated">
            <a:extLst>
              <a:ext uri="{FF2B5EF4-FFF2-40B4-BE49-F238E27FC236}">
                <a16:creationId xmlns:a16="http://schemas.microsoft.com/office/drawing/2014/main" id="{F63C1628-88CC-EB80-A4E2-2FBD930E27CB}"/>
              </a:ext>
            </a:extLst>
          </p:cNvPr>
          <p:cNvPicPr>
            <a:picLocks noChangeAspect="1"/>
          </p:cNvPicPr>
          <p:nvPr/>
        </p:nvPicPr>
        <p:blipFill>
          <a:blip r:embed="rId2"/>
          <a:stretch>
            <a:fillRect/>
          </a:stretch>
        </p:blipFill>
        <p:spPr>
          <a:xfrm>
            <a:off x="9378543" y="326838"/>
            <a:ext cx="2316226" cy="2304085"/>
          </a:xfrm>
          <a:prstGeom prst="rect">
            <a:avLst/>
          </a:prstGeom>
        </p:spPr>
      </p:pic>
      <mc:AlternateContent xmlns:mc="http://schemas.openxmlformats.org/markup-compatibility/2006" xmlns:p14="http://schemas.microsoft.com/office/powerpoint/2010/main">
        <mc:Choice Requires="p14">
          <p:contentPart p14:bwMode="auto" r:id="rId3">
            <p14:nvContentPartPr>
              <p14:cNvPr id="9" name="Ink 8">
                <a:extLst>
                  <a:ext uri="{FF2B5EF4-FFF2-40B4-BE49-F238E27FC236}">
                    <a16:creationId xmlns:a16="http://schemas.microsoft.com/office/drawing/2014/main" id="{56FAAB22-0380-A5FE-BCEE-F8BEFB4DEA3F}"/>
                  </a:ext>
                </a:extLst>
              </p14:cNvPr>
              <p14:cNvContentPartPr/>
              <p14:nvPr/>
            </p14:nvContentPartPr>
            <p14:xfrm>
              <a:off x="10055658" y="480925"/>
              <a:ext cx="994042" cy="592757"/>
            </p14:xfrm>
          </p:contentPart>
        </mc:Choice>
        <mc:Fallback xmlns="">
          <p:pic>
            <p:nvPicPr>
              <p:cNvPr id="9" name="Ink 8">
                <a:extLst>
                  <a:ext uri="{FF2B5EF4-FFF2-40B4-BE49-F238E27FC236}">
                    <a16:creationId xmlns:a16="http://schemas.microsoft.com/office/drawing/2014/main" id="{56FAAB22-0380-A5FE-BCEE-F8BEFB4DEA3F}"/>
                  </a:ext>
                </a:extLst>
              </p:cNvPr>
              <p:cNvPicPr/>
              <p:nvPr/>
            </p:nvPicPr>
            <p:blipFill>
              <a:blip r:embed="rId4"/>
              <a:stretch>
                <a:fillRect/>
              </a:stretch>
            </p:blipFill>
            <p:spPr>
              <a:xfrm>
                <a:off x="10038023" y="463301"/>
                <a:ext cx="1029672" cy="628366"/>
              </a:xfrm>
              <a:prstGeom prst="rect">
                <a:avLst/>
              </a:prstGeom>
            </p:spPr>
          </p:pic>
        </mc:Fallback>
      </mc:AlternateContent>
    </p:spTree>
    <p:extLst>
      <p:ext uri="{BB962C8B-B14F-4D97-AF65-F5344CB8AC3E}">
        <p14:creationId xmlns:p14="http://schemas.microsoft.com/office/powerpoint/2010/main" val="3965981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D18E63-9A27-08EB-3823-DC4060615E51}"/>
              </a:ext>
            </a:extLst>
          </p:cNvPr>
          <p:cNvSpPr>
            <a:spLocks noGrp="1"/>
          </p:cNvSpPr>
          <p:nvPr>
            <p:ph type="title"/>
          </p:nvPr>
        </p:nvSpPr>
        <p:spPr>
          <a:xfrm>
            <a:off x="1043631" y="809898"/>
            <a:ext cx="9942716" cy="1554480"/>
          </a:xfrm>
        </p:spPr>
        <p:txBody>
          <a:bodyPr anchor="ctr">
            <a:normAutofit/>
          </a:bodyPr>
          <a:lstStyle/>
          <a:p>
            <a:r>
              <a:rPr lang="en-GB" sz="4800" u="sng">
                <a:cs typeface="Calibri Light"/>
              </a:rPr>
              <a:t>Feelings</a:t>
            </a:r>
            <a:endParaRPr lang="en-GB" sz="4800" u="sng"/>
          </a:p>
        </p:txBody>
      </p:sp>
      <p:sp>
        <p:nvSpPr>
          <p:cNvPr id="3" name="Content Placeholder 2">
            <a:extLst>
              <a:ext uri="{FF2B5EF4-FFF2-40B4-BE49-F238E27FC236}">
                <a16:creationId xmlns:a16="http://schemas.microsoft.com/office/drawing/2014/main" id="{9FF28A02-13C8-04E8-543F-146EFF79F103}"/>
              </a:ext>
            </a:extLst>
          </p:cNvPr>
          <p:cNvSpPr>
            <a:spLocks noGrp="1"/>
          </p:cNvSpPr>
          <p:nvPr>
            <p:ph idx="1"/>
          </p:nvPr>
        </p:nvSpPr>
        <p:spPr>
          <a:xfrm>
            <a:off x="1045028" y="3017522"/>
            <a:ext cx="9941319" cy="3124658"/>
          </a:xfrm>
        </p:spPr>
        <p:txBody>
          <a:bodyPr vert="horz" lIns="91440" tIns="45720" rIns="91440" bIns="45720" rtlCol="0" anchor="ctr">
            <a:normAutofit/>
          </a:bodyPr>
          <a:lstStyle/>
          <a:p>
            <a:pPr marL="0" indent="0">
              <a:buNone/>
            </a:pPr>
            <a:endParaRPr lang="en-GB" sz="2200">
              <a:cs typeface="Calibri" panose="020F0502020204030204"/>
            </a:endParaRPr>
          </a:p>
          <a:p>
            <a:pPr marL="0" indent="0">
              <a:buNone/>
            </a:pPr>
            <a:r>
              <a:rPr lang="en-GB" sz="2200">
                <a:ea typeface="+mn-lt"/>
                <a:cs typeface="+mn-lt"/>
              </a:rPr>
              <a:t>Before we came together and realised we still had a lot of work to do, I was quite happy and thought we had been smart when we divided the work between us. When we realised we couldn’t hand in the assignment like it was, I got quite frustrated. I was certain it was going to work, and therefore I had little motivation to actually do the rewriting. Given that a couple of people from the group had to cancel their plans I ended up feeling quite guilty, which actually helped me to work harder in the evening and get the work done faster. Looking back, I’m feeling satisfied that we decided to put in the work. </a:t>
            </a:r>
            <a:endParaRPr lang="en-GB" sz="2200">
              <a:cs typeface="Calibri" panose="020F0502020204030204"/>
            </a:endParaRP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A8179E91-A840-DA17-366E-8CFB100A7708}"/>
                  </a:ext>
                </a:extLst>
              </p14:cNvPr>
              <p14:cNvContentPartPr/>
              <p14:nvPr/>
            </p14:nvContentPartPr>
            <p14:xfrm>
              <a:off x="9725526" y="1513973"/>
              <a:ext cx="10026" cy="10026"/>
            </p14:xfrm>
          </p:contentPart>
        </mc:Choice>
        <mc:Fallback xmlns="">
          <p:pic>
            <p:nvPicPr>
              <p:cNvPr id="4" name="Ink 3">
                <a:extLst>
                  <a:ext uri="{FF2B5EF4-FFF2-40B4-BE49-F238E27FC236}">
                    <a16:creationId xmlns:a16="http://schemas.microsoft.com/office/drawing/2014/main" id="{A8179E91-A840-DA17-366E-8CFB100A7708}"/>
                  </a:ext>
                </a:extLst>
              </p:cNvPr>
              <p:cNvPicPr/>
              <p:nvPr/>
            </p:nvPicPr>
            <p:blipFill>
              <a:blip r:embed="rId3"/>
              <a:stretch>
                <a:fillRect/>
              </a:stretch>
            </p:blipFill>
            <p:spPr>
              <a:xfrm>
                <a:off x="9234252" y="1022699"/>
                <a:ext cx="1002600" cy="1002600"/>
              </a:xfrm>
              <a:prstGeom prst="rect">
                <a:avLst/>
              </a:prstGeom>
            </p:spPr>
          </p:pic>
        </mc:Fallback>
      </mc:AlternateContent>
      <p:pic>
        <p:nvPicPr>
          <p:cNvPr id="6" name="Picture 5" descr="A picture containing timeline&#10;&#10;Description automatically generated">
            <a:extLst>
              <a:ext uri="{FF2B5EF4-FFF2-40B4-BE49-F238E27FC236}">
                <a16:creationId xmlns:a16="http://schemas.microsoft.com/office/drawing/2014/main" id="{25179569-2B16-AB70-0B52-BC067689A127}"/>
              </a:ext>
            </a:extLst>
          </p:cNvPr>
          <p:cNvPicPr>
            <a:picLocks noChangeAspect="1"/>
          </p:cNvPicPr>
          <p:nvPr/>
        </p:nvPicPr>
        <p:blipFill>
          <a:blip r:embed="rId4"/>
          <a:stretch>
            <a:fillRect/>
          </a:stretch>
        </p:blipFill>
        <p:spPr>
          <a:xfrm>
            <a:off x="9378543" y="326838"/>
            <a:ext cx="2316226" cy="2304085"/>
          </a:xfrm>
          <a:prstGeom prst="rect">
            <a:avLst/>
          </a:prstGeom>
        </p:spPr>
      </p:pic>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34277548-D569-E146-1FF8-043EE1EAC7CB}"/>
                  </a:ext>
                </a:extLst>
              </p14:cNvPr>
              <p14:cNvContentPartPr/>
              <p14:nvPr/>
            </p14:nvContentPartPr>
            <p14:xfrm>
              <a:off x="10817414" y="992605"/>
              <a:ext cx="1004398" cy="551854"/>
            </p14:xfrm>
          </p:contentPart>
        </mc:Choice>
        <mc:Fallback xmlns="">
          <p:pic>
            <p:nvPicPr>
              <p:cNvPr id="7" name="Ink 6">
                <a:extLst>
                  <a:ext uri="{FF2B5EF4-FFF2-40B4-BE49-F238E27FC236}">
                    <a16:creationId xmlns:a16="http://schemas.microsoft.com/office/drawing/2014/main" id="{34277548-D569-E146-1FF8-043EE1EAC7CB}"/>
                  </a:ext>
                </a:extLst>
              </p:cNvPr>
              <p:cNvPicPr/>
              <p:nvPr/>
            </p:nvPicPr>
            <p:blipFill>
              <a:blip r:embed="rId6"/>
              <a:stretch>
                <a:fillRect/>
              </a:stretch>
            </p:blipFill>
            <p:spPr>
              <a:xfrm>
                <a:off x="10799780" y="974618"/>
                <a:ext cx="1040025" cy="587469"/>
              </a:xfrm>
              <a:prstGeom prst="rect">
                <a:avLst/>
              </a:prstGeom>
            </p:spPr>
          </p:pic>
        </mc:Fallback>
      </mc:AlternateContent>
    </p:spTree>
    <p:extLst>
      <p:ext uri="{BB962C8B-B14F-4D97-AF65-F5344CB8AC3E}">
        <p14:creationId xmlns:p14="http://schemas.microsoft.com/office/powerpoint/2010/main" val="625711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F91629-0BE9-7C00-6BB4-418CC4860A2E}"/>
              </a:ext>
            </a:extLst>
          </p:cNvPr>
          <p:cNvSpPr>
            <a:spLocks noGrp="1"/>
          </p:cNvSpPr>
          <p:nvPr>
            <p:ph type="title"/>
          </p:nvPr>
        </p:nvSpPr>
        <p:spPr>
          <a:xfrm>
            <a:off x="1043631" y="809898"/>
            <a:ext cx="9942716" cy="1554480"/>
          </a:xfrm>
        </p:spPr>
        <p:txBody>
          <a:bodyPr anchor="ctr">
            <a:normAutofit/>
          </a:bodyPr>
          <a:lstStyle/>
          <a:p>
            <a:r>
              <a:rPr lang="en-GB" sz="4800" u="sng">
                <a:cs typeface="Calibri Light"/>
              </a:rPr>
              <a:t>Evaluation</a:t>
            </a:r>
            <a:endParaRPr lang="en-GB" sz="4800" u="sng"/>
          </a:p>
        </p:txBody>
      </p:sp>
      <p:sp>
        <p:nvSpPr>
          <p:cNvPr id="3" name="Content Placeholder 2">
            <a:extLst>
              <a:ext uri="{FF2B5EF4-FFF2-40B4-BE49-F238E27FC236}">
                <a16:creationId xmlns:a16="http://schemas.microsoft.com/office/drawing/2014/main" id="{DD325599-837A-F1D9-CFDF-83E512E83922}"/>
              </a:ext>
            </a:extLst>
          </p:cNvPr>
          <p:cNvSpPr>
            <a:spLocks noGrp="1"/>
          </p:cNvSpPr>
          <p:nvPr>
            <p:ph idx="1"/>
          </p:nvPr>
        </p:nvSpPr>
        <p:spPr>
          <a:xfrm>
            <a:off x="1045028" y="3017522"/>
            <a:ext cx="9941319" cy="3124658"/>
          </a:xfrm>
        </p:spPr>
        <p:txBody>
          <a:bodyPr vert="horz" lIns="91440" tIns="45720" rIns="91440" bIns="45720" rtlCol="0" anchor="ctr">
            <a:normAutofit/>
          </a:bodyPr>
          <a:lstStyle/>
          <a:p>
            <a:pPr marL="0" indent="0">
              <a:buNone/>
            </a:pPr>
            <a:endParaRPr lang="en-GB" sz="2400">
              <a:cs typeface="Calibri" panose="020F0502020204030204"/>
            </a:endParaRPr>
          </a:p>
          <a:p>
            <a:pPr marL="0" indent="0">
              <a:buNone/>
            </a:pPr>
            <a:r>
              <a:rPr lang="en-GB" sz="2400">
                <a:ea typeface="+mn-lt"/>
                <a:cs typeface="+mn-lt"/>
              </a:rPr>
              <a:t>The things that were good and worked well was the fact that each group member produced good quality work for the agreed deadline. Moreover, the fact that two people from the group cancelled plans motivated us to work harder in the evening. That contributed positively to the group’s work ethic. The things that clearly didn’t work was that we assumed we wrote in the same way, and therefore the overall time plan of the group failed. </a:t>
            </a:r>
            <a:endParaRPr lang="en-GB" sz="2400">
              <a:cs typeface="Calibri" panose="020F0502020204030204"/>
            </a:endParaRP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5" name="Picture 4" descr="A picture containing timeline&#10;&#10;Description automatically generated">
            <a:extLst>
              <a:ext uri="{FF2B5EF4-FFF2-40B4-BE49-F238E27FC236}">
                <a16:creationId xmlns:a16="http://schemas.microsoft.com/office/drawing/2014/main" id="{CB9BAF43-45B7-B8A7-F15B-84DB7609AA12}"/>
              </a:ext>
            </a:extLst>
          </p:cNvPr>
          <p:cNvPicPr>
            <a:picLocks noChangeAspect="1"/>
          </p:cNvPicPr>
          <p:nvPr/>
        </p:nvPicPr>
        <p:blipFill>
          <a:blip r:embed="rId2"/>
          <a:stretch>
            <a:fillRect/>
          </a:stretch>
        </p:blipFill>
        <p:spPr>
          <a:xfrm>
            <a:off x="9378543" y="326838"/>
            <a:ext cx="2316226" cy="2304085"/>
          </a:xfrm>
          <a:prstGeom prst="rect">
            <a:avLst/>
          </a:prstGeom>
        </p:spPr>
      </p:pic>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5C3C5032-D873-931B-6A38-38E596F87936}"/>
                  </a:ext>
                </a:extLst>
              </p14:cNvPr>
              <p14:cNvContentPartPr/>
              <p14:nvPr/>
            </p14:nvContentPartPr>
            <p14:xfrm>
              <a:off x="10847323" y="1673625"/>
              <a:ext cx="913983" cy="542610"/>
            </p14:xfrm>
          </p:contentPart>
        </mc:Choice>
        <mc:Fallback xmlns="">
          <p:pic>
            <p:nvPicPr>
              <p:cNvPr id="6" name="Ink 5">
                <a:extLst>
                  <a:ext uri="{FF2B5EF4-FFF2-40B4-BE49-F238E27FC236}">
                    <a16:creationId xmlns:a16="http://schemas.microsoft.com/office/drawing/2014/main" id="{5C3C5032-D873-931B-6A38-38E596F87936}"/>
                  </a:ext>
                </a:extLst>
              </p:cNvPr>
              <p:cNvPicPr/>
              <p:nvPr/>
            </p:nvPicPr>
            <p:blipFill>
              <a:blip r:embed="rId4"/>
              <a:stretch>
                <a:fillRect/>
              </a:stretch>
            </p:blipFill>
            <p:spPr>
              <a:xfrm>
                <a:off x="10829691" y="1655634"/>
                <a:ext cx="949607" cy="578232"/>
              </a:xfrm>
              <a:prstGeom prst="rect">
                <a:avLst/>
              </a:prstGeom>
            </p:spPr>
          </p:pic>
        </mc:Fallback>
      </mc:AlternateContent>
    </p:spTree>
    <p:extLst>
      <p:ext uri="{BB962C8B-B14F-4D97-AF65-F5344CB8AC3E}">
        <p14:creationId xmlns:p14="http://schemas.microsoft.com/office/powerpoint/2010/main" val="41924111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9AC8A4-FB98-79EB-4A91-5DBFCC1B61CA}"/>
              </a:ext>
            </a:extLst>
          </p:cNvPr>
          <p:cNvSpPr>
            <a:spLocks noGrp="1"/>
          </p:cNvSpPr>
          <p:nvPr>
            <p:ph type="title"/>
          </p:nvPr>
        </p:nvSpPr>
        <p:spPr>
          <a:xfrm>
            <a:off x="1043631" y="809898"/>
            <a:ext cx="9942716" cy="1554480"/>
          </a:xfrm>
        </p:spPr>
        <p:txBody>
          <a:bodyPr anchor="ctr">
            <a:normAutofit/>
          </a:bodyPr>
          <a:lstStyle/>
          <a:p>
            <a:r>
              <a:rPr lang="en-GB" sz="4800" u="sng">
                <a:cs typeface="Calibri Light"/>
              </a:rPr>
              <a:t>Analysis</a:t>
            </a:r>
            <a:endParaRPr lang="en-GB" sz="4800" u="sng"/>
          </a:p>
        </p:txBody>
      </p:sp>
      <p:sp>
        <p:nvSpPr>
          <p:cNvPr id="3" name="Content Placeholder 2">
            <a:extLst>
              <a:ext uri="{FF2B5EF4-FFF2-40B4-BE49-F238E27FC236}">
                <a16:creationId xmlns:a16="http://schemas.microsoft.com/office/drawing/2014/main" id="{1B2CE3C5-295E-78D2-C43B-391E85CBD4A6}"/>
              </a:ext>
            </a:extLst>
          </p:cNvPr>
          <p:cNvSpPr>
            <a:spLocks noGrp="1"/>
          </p:cNvSpPr>
          <p:nvPr>
            <p:ph idx="1"/>
          </p:nvPr>
        </p:nvSpPr>
        <p:spPr>
          <a:xfrm>
            <a:off x="1045028" y="3017522"/>
            <a:ext cx="9941319" cy="3124658"/>
          </a:xfrm>
        </p:spPr>
        <p:txBody>
          <a:bodyPr anchor="ctr">
            <a:normAutofit fontScale="92500" lnSpcReduction="20000"/>
          </a:bodyPr>
          <a:lstStyle/>
          <a:p>
            <a:endParaRPr lang="en-US" sz="1500" u="sng"/>
          </a:p>
          <a:p>
            <a:pPr marL="0" indent="0">
              <a:buNone/>
            </a:pPr>
            <a:r>
              <a:rPr lang="en-US" sz="2400" dirty="0"/>
              <a:t>I think the reason that our initial division of work went well was because each person had a say in what part of the assignment they wanted to work on, and we divided according to people’s self-identified strengths. I have experienced working this way before and discovered when I’m working by myself I enjoy working in areas that match my strengths. It seems natural to me that this is also the case in groups.</a:t>
            </a:r>
            <a:r>
              <a:rPr lang="en-US" sz="2400" dirty="0">
                <a:ea typeface="+mn-lt"/>
                <a:cs typeface="+mn-lt"/>
              </a:rPr>
              <a:t> I think we thought that this approach would save us time when piecing together the sections in the end, and therefore we didn’t think it through. In reality, it ended up costing us far more time than expected and we also had to stress and rush through the rewrite.  I think the fact we hadn’t planned how we were writing and structuring the sections led us to this situation. </a:t>
            </a:r>
            <a:endParaRPr lang="en-US" sz="1500" u="sng">
              <a:ea typeface="+mn-lt"/>
              <a:cs typeface="+mn-lt"/>
            </a:endParaRPr>
          </a:p>
          <a:p>
            <a:r>
              <a:rPr lang="en-US" sz="1500" dirty="0">
                <a:ea typeface="+mn-lt"/>
                <a:cs typeface="+mn-lt"/>
              </a:rPr>
              <a:t>  </a:t>
            </a:r>
            <a:endParaRPr lang="en-US" sz="1500" dirty="0"/>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5" name="Picture 4" descr="A picture containing timeline&#10;&#10;Description automatically generated">
            <a:extLst>
              <a:ext uri="{FF2B5EF4-FFF2-40B4-BE49-F238E27FC236}">
                <a16:creationId xmlns:a16="http://schemas.microsoft.com/office/drawing/2014/main" id="{2298C782-F98F-ACE4-135B-3F60F4CB0036}"/>
              </a:ext>
            </a:extLst>
          </p:cNvPr>
          <p:cNvPicPr>
            <a:picLocks noChangeAspect="1"/>
          </p:cNvPicPr>
          <p:nvPr/>
        </p:nvPicPr>
        <p:blipFill>
          <a:blip r:embed="rId2"/>
          <a:stretch>
            <a:fillRect/>
          </a:stretch>
        </p:blipFill>
        <p:spPr>
          <a:xfrm>
            <a:off x="9378543" y="326838"/>
            <a:ext cx="2316226" cy="2304085"/>
          </a:xfrm>
          <a:prstGeom prst="rect">
            <a:avLst/>
          </a:prstGeom>
        </p:spPr>
      </p:pic>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AA21F355-B5F2-9D6C-02E3-6B4FFCE86F16}"/>
                  </a:ext>
                </a:extLst>
              </p14:cNvPr>
              <p14:cNvContentPartPr/>
              <p14:nvPr/>
            </p14:nvContentPartPr>
            <p14:xfrm>
              <a:off x="10095929" y="2145422"/>
              <a:ext cx="954038" cy="652594"/>
            </p14:xfrm>
          </p:contentPart>
        </mc:Choice>
        <mc:Fallback xmlns="">
          <p:pic>
            <p:nvPicPr>
              <p:cNvPr id="6" name="Ink 5">
                <a:extLst>
                  <a:ext uri="{FF2B5EF4-FFF2-40B4-BE49-F238E27FC236}">
                    <a16:creationId xmlns:a16="http://schemas.microsoft.com/office/drawing/2014/main" id="{AA21F355-B5F2-9D6C-02E3-6B4FFCE86F16}"/>
                  </a:ext>
                </a:extLst>
              </p:cNvPr>
              <p:cNvPicPr/>
              <p:nvPr/>
            </p:nvPicPr>
            <p:blipFill>
              <a:blip r:embed="rId4"/>
              <a:stretch>
                <a:fillRect/>
              </a:stretch>
            </p:blipFill>
            <p:spPr>
              <a:xfrm>
                <a:off x="10077935" y="2127434"/>
                <a:ext cx="989666" cy="688210"/>
              </a:xfrm>
              <a:prstGeom prst="rect">
                <a:avLst/>
              </a:prstGeom>
            </p:spPr>
          </p:pic>
        </mc:Fallback>
      </mc:AlternateContent>
    </p:spTree>
    <p:extLst>
      <p:ext uri="{BB962C8B-B14F-4D97-AF65-F5344CB8AC3E}">
        <p14:creationId xmlns:p14="http://schemas.microsoft.com/office/powerpoint/2010/main" val="2153013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102350-B0D0-E32F-B85C-D64FDE5A211E}"/>
              </a:ext>
            </a:extLst>
          </p:cNvPr>
          <p:cNvSpPr>
            <a:spLocks noGrp="1"/>
          </p:cNvSpPr>
          <p:nvPr>
            <p:ph type="title"/>
          </p:nvPr>
        </p:nvSpPr>
        <p:spPr>
          <a:xfrm>
            <a:off x="1043631" y="809898"/>
            <a:ext cx="9942716" cy="1554480"/>
          </a:xfrm>
        </p:spPr>
        <p:txBody>
          <a:bodyPr anchor="ctr">
            <a:normAutofit/>
          </a:bodyPr>
          <a:lstStyle/>
          <a:p>
            <a:endParaRPr lang="en-GB" sz="4800" b="1" u="sng" dirty="0"/>
          </a:p>
        </p:txBody>
      </p:sp>
      <p:sp>
        <p:nvSpPr>
          <p:cNvPr id="3" name="Content Placeholder 2">
            <a:extLst>
              <a:ext uri="{FF2B5EF4-FFF2-40B4-BE49-F238E27FC236}">
                <a16:creationId xmlns:a16="http://schemas.microsoft.com/office/drawing/2014/main" id="{4E0EAFDE-B468-FCC0-65EA-418A7A51494B}"/>
              </a:ext>
            </a:extLst>
          </p:cNvPr>
          <p:cNvSpPr>
            <a:spLocks noGrp="1"/>
          </p:cNvSpPr>
          <p:nvPr>
            <p:ph idx="1"/>
          </p:nvPr>
        </p:nvSpPr>
        <p:spPr>
          <a:xfrm>
            <a:off x="1045028" y="3017522"/>
            <a:ext cx="9941319" cy="3124658"/>
          </a:xfrm>
        </p:spPr>
        <p:txBody>
          <a:bodyPr vert="horz" lIns="91440" tIns="45720" rIns="91440" bIns="45720" rtlCol="0" anchor="ctr">
            <a:normAutofit/>
          </a:bodyPr>
          <a:lstStyle/>
          <a:p>
            <a:pPr marL="0" indent="0">
              <a:spcBef>
                <a:spcPts val="0"/>
              </a:spcBef>
              <a:buNone/>
            </a:pPr>
            <a:r>
              <a:rPr lang="en-US" sz="1700">
                <a:cs typeface="Calibri"/>
              </a:rPr>
              <a:t>I searched through some literature on group work and found two things that help me understand the situation. Belbin’s (e.g. 2010) team roles suggests that each person has certain strengths and weaknesses they bring to a group. While we didn’t think about our team members in the same way Belbin does, effective team work and work delegation seems to come from using people’s different strengths, which we did. </a:t>
            </a:r>
            <a:endParaRPr lang="en-US" sz="1700">
              <a:ea typeface="+mn-lt"/>
              <a:cs typeface="+mn-lt"/>
            </a:endParaRPr>
          </a:p>
          <a:p>
            <a:pPr marL="0" indent="0">
              <a:spcBef>
                <a:spcPts val="0"/>
              </a:spcBef>
              <a:buNone/>
            </a:pPr>
            <a:r>
              <a:rPr lang="en-US" sz="1700">
                <a:cs typeface="Calibri"/>
              </a:rPr>
              <a:t>Another theory that might help explain why we didn’t predict the plan wouldn’t work is ‘Groupthink’ (e.g. Janis, 1991). Groupthink is where people in a group won’t raise different opinions to a dominant opinion or decision, because they don’t want to seem like an outsider. I think if we had challenged our assumptions about our plan - by actually being critical, we would probably have foreseen that it wouldn’t work. Some characteristics of groupthink that were in our group were: ‘collective rationalisation’ – we kept telling each other that it would work; and probably ‘illusion of invulnerability’ – we are all good students, so of course we couldn’t do anything wrong. </a:t>
            </a:r>
            <a:endParaRPr lang="en-US" sz="1700">
              <a:ea typeface="+mn-lt"/>
              <a:cs typeface="+mn-lt"/>
            </a:endParaRPr>
          </a:p>
          <a:p>
            <a:pPr marL="0" indent="0">
              <a:spcBef>
                <a:spcPts val="0"/>
              </a:spcBef>
              <a:buNone/>
            </a:pPr>
            <a:r>
              <a:rPr lang="en-US" sz="1700">
                <a:cs typeface="Calibri"/>
              </a:rPr>
              <a:t>I think being aware of groupthink in the future will be helpful in group work, when trying to make decisions. </a:t>
            </a:r>
            <a:endParaRPr lang="en-US" sz="1700">
              <a:ea typeface="+mn-lt"/>
              <a:cs typeface="+mn-lt"/>
            </a:endParaRPr>
          </a:p>
          <a:p>
            <a:endParaRPr lang="en-GB" sz="1700">
              <a:cs typeface="Calibri"/>
            </a:endParaRP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00152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AD84CE-684C-DE4F-DE22-2E045516CA0E}"/>
              </a:ext>
            </a:extLst>
          </p:cNvPr>
          <p:cNvSpPr>
            <a:spLocks noGrp="1"/>
          </p:cNvSpPr>
          <p:nvPr>
            <p:ph type="title"/>
          </p:nvPr>
        </p:nvSpPr>
        <p:spPr>
          <a:xfrm>
            <a:off x="1043631" y="809898"/>
            <a:ext cx="9942716" cy="1554480"/>
          </a:xfrm>
        </p:spPr>
        <p:txBody>
          <a:bodyPr anchor="ctr">
            <a:normAutofit/>
          </a:bodyPr>
          <a:lstStyle/>
          <a:p>
            <a:r>
              <a:rPr lang="en-GB" sz="4800" u="sng">
                <a:cs typeface="Calibri Light"/>
              </a:rPr>
              <a:t>Conclusion</a:t>
            </a:r>
            <a:endParaRPr lang="en-GB" sz="4800" u="sng"/>
          </a:p>
        </p:txBody>
      </p:sp>
      <p:sp>
        <p:nvSpPr>
          <p:cNvPr id="3" name="Content Placeholder 2">
            <a:extLst>
              <a:ext uri="{FF2B5EF4-FFF2-40B4-BE49-F238E27FC236}">
                <a16:creationId xmlns:a16="http://schemas.microsoft.com/office/drawing/2014/main" id="{8F3E1C36-2AA0-24B9-DF3A-4C2590705635}"/>
              </a:ext>
            </a:extLst>
          </p:cNvPr>
          <p:cNvSpPr>
            <a:spLocks noGrp="1"/>
          </p:cNvSpPr>
          <p:nvPr>
            <p:ph idx="1"/>
          </p:nvPr>
        </p:nvSpPr>
        <p:spPr>
          <a:xfrm>
            <a:off x="1045028" y="3017522"/>
            <a:ext cx="9941319" cy="3124658"/>
          </a:xfrm>
        </p:spPr>
        <p:txBody>
          <a:bodyPr anchor="ctr">
            <a:normAutofit/>
          </a:bodyPr>
          <a:lstStyle/>
          <a:p>
            <a:endParaRPr lang="en-US" sz="2200"/>
          </a:p>
          <a:p>
            <a:r>
              <a:rPr lang="en-US" sz="2200"/>
              <a:t>I learned that when a group wants to divide work, we must plan how we want each section to look and feel – having done this would likely have made it possible to put the sections together and submit without much or any rewriting. Moreover, I will continue to have people self-identify their strengths and possibly even suggest using the ‘Belbin team roles’-framework with longer projects. Lastly, I learned that we sometimes have to challenge the decisions we seem to agree on in the group to ensure that we are not agreeing just because of groupthink.</a:t>
            </a:r>
            <a:endParaRPr lang="en-US" sz="2200">
              <a:cs typeface="Calibri"/>
            </a:endParaRP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5" name="Picture 4" descr="A picture containing timeline&#10;&#10;Description automatically generated">
            <a:extLst>
              <a:ext uri="{FF2B5EF4-FFF2-40B4-BE49-F238E27FC236}">
                <a16:creationId xmlns:a16="http://schemas.microsoft.com/office/drawing/2014/main" id="{950C3E71-B443-5742-4339-E24C60FBC849}"/>
              </a:ext>
            </a:extLst>
          </p:cNvPr>
          <p:cNvPicPr>
            <a:picLocks noChangeAspect="1"/>
          </p:cNvPicPr>
          <p:nvPr/>
        </p:nvPicPr>
        <p:blipFill>
          <a:blip r:embed="rId2"/>
          <a:stretch>
            <a:fillRect/>
          </a:stretch>
        </p:blipFill>
        <p:spPr>
          <a:xfrm>
            <a:off x="9378543" y="326838"/>
            <a:ext cx="2316226" cy="2304085"/>
          </a:xfrm>
          <a:prstGeom prst="rect">
            <a:avLst/>
          </a:prstGeom>
        </p:spPr>
      </p:pic>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E36C9CD0-3EA3-A6A9-4C31-BF2A52E21176}"/>
                  </a:ext>
                </a:extLst>
              </p14:cNvPr>
              <p14:cNvContentPartPr/>
              <p14:nvPr/>
            </p14:nvContentPartPr>
            <p14:xfrm>
              <a:off x="9133198" y="1632873"/>
              <a:ext cx="1124535" cy="593405"/>
            </p14:xfrm>
          </p:contentPart>
        </mc:Choice>
        <mc:Fallback xmlns="">
          <p:pic>
            <p:nvPicPr>
              <p:cNvPr id="6" name="Ink 5">
                <a:extLst>
                  <a:ext uri="{FF2B5EF4-FFF2-40B4-BE49-F238E27FC236}">
                    <a16:creationId xmlns:a16="http://schemas.microsoft.com/office/drawing/2014/main" id="{E36C9CD0-3EA3-A6A9-4C31-BF2A52E21176}"/>
                  </a:ext>
                </a:extLst>
              </p:cNvPr>
              <p:cNvPicPr/>
              <p:nvPr/>
            </p:nvPicPr>
            <p:blipFill>
              <a:blip r:embed="rId4"/>
              <a:stretch>
                <a:fillRect/>
              </a:stretch>
            </p:blipFill>
            <p:spPr>
              <a:xfrm>
                <a:off x="9115205" y="1615240"/>
                <a:ext cx="1160160" cy="629031"/>
              </a:xfrm>
              <a:prstGeom prst="rect">
                <a:avLst/>
              </a:prstGeom>
            </p:spPr>
          </p:pic>
        </mc:Fallback>
      </mc:AlternateContent>
    </p:spTree>
    <p:extLst>
      <p:ext uri="{BB962C8B-B14F-4D97-AF65-F5344CB8AC3E}">
        <p14:creationId xmlns:p14="http://schemas.microsoft.com/office/powerpoint/2010/main" val="3456137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7CCD90-80BF-F11D-9786-75B5A19CCA39}"/>
              </a:ext>
            </a:extLst>
          </p:cNvPr>
          <p:cNvSpPr>
            <a:spLocks noGrp="1"/>
          </p:cNvSpPr>
          <p:nvPr>
            <p:ph type="title"/>
          </p:nvPr>
        </p:nvSpPr>
        <p:spPr>
          <a:xfrm>
            <a:off x="1043631" y="809898"/>
            <a:ext cx="9942716" cy="1554480"/>
          </a:xfrm>
        </p:spPr>
        <p:txBody>
          <a:bodyPr anchor="ctr">
            <a:normAutofit/>
          </a:bodyPr>
          <a:lstStyle/>
          <a:p>
            <a:r>
              <a:rPr lang="en-GB" sz="4800" u="sng" dirty="0">
                <a:cs typeface="Calibri Light"/>
              </a:rPr>
              <a:t>Action Plan</a:t>
            </a:r>
            <a:endParaRPr lang="en-GB" sz="4800" u="sng" dirty="0"/>
          </a:p>
        </p:txBody>
      </p:sp>
      <p:sp>
        <p:nvSpPr>
          <p:cNvPr id="3" name="Content Placeholder 2">
            <a:extLst>
              <a:ext uri="{FF2B5EF4-FFF2-40B4-BE49-F238E27FC236}">
                <a16:creationId xmlns:a16="http://schemas.microsoft.com/office/drawing/2014/main" id="{7275B7EB-E24D-9F97-B2B4-5DD0BAB0B7E1}"/>
              </a:ext>
            </a:extLst>
          </p:cNvPr>
          <p:cNvSpPr>
            <a:spLocks noGrp="1"/>
          </p:cNvSpPr>
          <p:nvPr>
            <p:ph idx="1"/>
          </p:nvPr>
        </p:nvSpPr>
        <p:spPr>
          <a:xfrm>
            <a:off x="1045028" y="3017522"/>
            <a:ext cx="9941319" cy="3124658"/>
          </a:xfrm>
        </p:spPr>
        <p:txBody>
          <a:bodyPr vert="horz" lIns="91440" tIns="45720" rIns="91440" bIns="45720" rtlCol="0" anchor="ctr">
            <a:normAutofit/>
          </a:bodyPr>
          <a:lstStyle/>
          <a:p>
            <a:pPr marL="0" indent="0">
              <a:buNone/>
            </a:pPr>
            <a:endParaRPr lang="en-GB" sz="1900">
              <a:cs typeface="Calibri" panose="020F0502020204030204"/>
            </a:endParaRPr>
          </a:p>
          <a:p>
            <a:pPr marL="0" indent="0">
              <a:buNone/>
            </a:pPr>
            <a:r>
              <a:rPr lang="en-GB" sz="1900">
                <a:ea typeface="+mn-lt"/>
                <a:cs typeface="+mn-lt"/>
              </a:rPr>
              <a:t>When I’m working with a group next time, I will talk to them about what strengths they have. This is easy to do and remember in a first meeting, and also potentially works as an ice-breaker if we don’t know each other well. Next, if we decide to divide work, I will insist that we plan out what we expect from it beforehand. Potentially I would suggest writing the introduction or first section together first, so that we have a reference for when we are writing our own parts. I’m confident this current experience will be enough to remind me to suggest this if anyone says we should divide up the work in the future. Lastly, I will ask if we can challenge our initial decisions so that we are confident we are making informed decisions to avoid groupthink. If I have any concerns, I will tell the group. I think by remembering I want the best result possible will make me be able to disagree even when it feels uncomfortable. </a:t>
            </a:r>
            <a:endParaRPr lang="en-GB" sz="1900">
              <a:cs typeface="Calibri" panose="020F0502020204030204"/>
            </a:endParaRP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5" name="Picture 4" descr="A picture containing timeline&#10;&#10;Description automatically generated">
            <a:extLst>
              <a:ext uri="{FF2B5EF4-FFF2-40B4-BE49-F238E27FC236}">
                <a16:creationId xmlns:a16="http://schemas.microsoft.com/office/drawing/2014/main" id="{41AE5EF6-29B4-73E2-B7EE-89FA4F07CB61}"/>
              </a:ext>
            </a:extLst>
          </p:cNvPr>
          <p:cNvPicPr>
            <a:picLocks noChangeAspect="1"/>
          </p:cNvPicPr>
          <p:nvPr/>
        </p:nvPicPr>
        <p:blipFill>
          <a:blip r:embed="rId2"/>
          <a:stretch>
            <a:fillRect/>
          </a:stretch>
        </p:blipFill>
        <p:spPr>
          <a:xfrm>
            <a:off x="9378543" y="326838"/>
            <a:ext cx="2316226" cy="2304085"/>
          </a:xfrm>
          <a:prstGeom prst="rect">
            <a:avLst/>
          </a:prstGeom>
        </p:spPr>
      </p:pic>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FB71CDF5-7BA3-24CB-159E-C6215B447037}"/>
                  </a:ext>
                </a:extLst>
              </p14:cNvPr>
              <p14:cNvContentPartPr/>
              <p14:nvPr/>
            </p14:nvContentPartPr>
            <p14:xfrm>
              <a:off x="9283369" y="941894"/>
              <a:ext cx="1024230" cy="582547"/>
            </p14:xfrm>
          </p:contentPart>
        </mc:Choice>
        <mc:Fallback xmlns="">
          <p:pic>
            <p:nvPicPr>
              <p:cNvPr id="6" name="Ink 5">
                <a:extLst>
                  <a:ext uri="{FF2B5EF4-FFF2-40B4-BE49-F238E27FC236}">
                    <a16:creationId xmlns:a16="http://schemas.microsoft.com/office/drawing/2014/main" id="{FB71CDF5-7BA3-24CB-159E-C6215B447037}"/>
                  </a:ext>
                </a:extLst>
              </p:cNvPr>
              <p:cNvPicPr/>
              <p:nvPr/>
            </p:nvPicPr>
            <p:blipFill>
              <a:blip r:embed="rId4"/>
              <a:stretch>
                <a:fillRect/>
              </a:stretch>
            </p:blipFill>
            <p:spPr>
              <a:xfrm>
                <a:off x="9265735" y="923903"/>
                <a:ext cx="1059859" cy="618169"/>
              </a:xfrm>
              <a:prstGeom prst="rect">
                <a:avLst/>
              </a:prstGeom>
            </p:spPr>
          </p:pic>
        </mc:Fallback>
      </mc:AlternateContent>
    </p:spTree>
    <p:extLst>
      <p:ext uri="{BB962C8B-B14F-4D97-AF65-F5344CB8AC3E}">
        <p14:creationId xmlns:p14="http://schemas.microsoft.com/office/powerpoint/2010/main" val="6000006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2" name="Group 11">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3" name="Rectangle 12">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6" name="Freeform: Shape 15">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8" name="Rectangle 17">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62A0AC4C-104E-6D94-F057-E1F4904C139B}"/>
              </a:ext>
            </a:extLst>
          </p:cNvPr>
          <p:cNvSpPr>
            <a:spLocks noGrp="1"/>
          </p:cNvSpPr>
          <p:nvPr>
            <p:ph type="title"/>
          </p:nvPr>
        </p:nvSpPr>
        <p:spPr>
          <a:xfrm>
            <a:off x="1143000" y="990599"/>
            <a:ext cx="9906000" cy="685800"/>
          </a:xfrm>
        </p:spPr>
        <p:txBody>
          <a:bodyPr anchor="t">
            <a:normAutofit/>
          </a:bodyPr>
          <a:lstStyle/>
          <a:p>
            <a:r>
              <a:rPr lang="en-GB" sz="4000" dirty="0">
                <a:cs typeface="Calibri Light"/>
              </a:rPr>
              <a:t>Assignment 2- part 2</a:t>
            </a:r>
            <a:endParaRPr lang="en-GB" sz="4000" dirty="0"/>
          </a:p>
        </p:txBody>
      </p:sp>
      <p:graphicFrame>
        <p:nvGraphicFramePr>
          <p:cNvPr id="5" name="Content Placeholder 4">
            <a:extLst>
              <a:ext uri="{FF2B5EF4-FFF2-40B4-BE49-F238E27FC236}">
                <a16:creationId xmlns:a16="http://schemas.microsoft.com/office/drawing/2014/main" id="{E64D1003-ED49-5BBE-E7A6-9F4A1E2B0CFE}"/>
              </a:ext>
            </a:extLst>
          </p:cNvPr>
          <p:cNvGraphicFramePr>
            <a:graphicFrameLocks noGrp="1"/>
          </p:cNvGraphicFramePr>
          <p:nvPr>
            <p:ph idx="1"/>
          </p:nvPr>
        </p:nvGraphicFramePr>
        <p:xfrm>
          <a:off x="685800" y="2223319"/>
          <a:ext cx="10820401" cy="3561618"/>
        </p:xfrm>
        <a:graphic>
          <a:graphicData uri="http://schemas.openxmlformats.org/drawingml/2006/table">
            <a:tbl>
              <a:tblPr firstRow="1" bandRow="1">
                <a:tableStyleId>{5C22544A-7EE6-4342-B048-85BDC9FD1C3A}</a:tableStyleId>
              </a:tblPr>
              <a:tblGrid>
                <a:gridCol w="775112">
                  <a:extLst>
                    <a:ext uri="{9D8B030D-6E8A-4147-A177-3AD203B41FA5}">
                      <a16:colId xmlns:a16="http://schemas.microsoft.com/office/drawing/2014/main" val="2465192266"/>
                    </a:ext>
                  </a:extLst>
                </a:gridCol>
                <a:gridCol w="10045289">
                  <a:extLst>
                    <a:ext uri="{9D8B030D-6E8A-4147-A177-3AD203B41FA5}">
                      <a16:colId xmlns:a16="http://schemas.microsoft.com/office/drawing/2014/main" val="3340865613"/>
                    </a:ext>
                  </a:extLst>
                </a:gridCol>
              </a:tblGrid>
              <a:tr h="3561618">
                <a:tc>
                  <a:txBody>
                    <a:bodyPr/>
                    <a:lstStyle/>
                    <a:p>
                      <a:pPr algn="l" rtl="0" fontAlgn="base"/>
                      <a:r>
                        <a:rPr lang="en-GB" sz="2800">
                          <a:effectLst/>
                        </a:rPr>
                        <a:t>2.​</a:t>
                      </a:r>
                      <a:endParaRPr lang="en-GB" sz="2800" b="1" i="0">
                        <a:solidFill>
                          <a:srgbClr val="FFFFFF"/>
                        </a:solidFill>
                        <a:effectLst/>
                      </a:endParaRPr>
                    </a:p>
                  </a:txBody>
                  <a:tcPr marL="140221" marR="140221" marT="70111" marB="70111"/>
                </a:tc>
                <a:tc>
                  <a:txBody>
                    <a:bodyPr/>
                    <a:lstStyle/>
                    <a:p>
                      <a:pPr algn="l" rtl="0" fontAlgn="base"/>
                      <a:r>
                        <a:rPr lang="en-GB" sz="2800">
                          <a:effectLst/>
                        </a:rPr>
                        <a:t>Produce a Personal Development Plan (PDP) using the template provided, to outline how you intend to address the gaps in your skills which you identified in your reflection, and how these will contribute to your future aspirations. The plan should be in the region of 750 words, and you should reference appropriate sources to support your work. Your plan should demonstrate the application of SMART objectives to the development goals you set.​</a:t>
                      </a:r>
                      <a:endParaRPr lang="en-GB" sz="2800" b="0" i="0">
                        <a:solidFill>
                          <a:srgbClr val="000000"/>
                        </a:solidFill>
                        <a:effectLst/>
                      </a:endParaRPr>
                    </a:p>
                  </a:txBody>
                  <a:tcPr marL="140221" marR="140221" marT="70111" marB="70111"/>
                </a:tc>
                <a:extLst>
                  <a:ext uri="{0D108BD9-81ED-4DB2-BD59-A6C34878D82A}">
                    <a16:rowId xmlns:a16="http://schemas.microsoft.com/office/drawing/2014/main" val="1307151846"/>
                  </a:ext>
                </a:extLst>
              </a:tr>
            </a:tbl>
          </a:graphicData>
        </a:graphic>
      </p:graphicFrame>
    </p:spTree>
    <p:extLst>
      <p:ext uri="{BB962C8B-B14F-4D97-AF65-F5344CB8AC3E}">
        <p14:creationId xmlns:p14="http://schemas.microsoft.com/office/powerpoint/2010/main" val="18228867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82385-6CF2-2370-7DFF-D1CFF5881AA6}"/>
              </a:ext>
            </a:extLst>
          </p:cNvPr>
          <p:cNvSpPr>
            <a:spLocks noGrp="1"/>
          </p:cNvSpPr>
          <p:nvPr>
            <p:ph type="title"/>
          </p:nvPr>
        </p:nvSpPr>
        <p:spPr>
          <a:xfrm>
            <a:off x="4965430" y="629268"/>
            <a:ext cx="6586491" cy="1286160"/>
          </a:xfrm>
        </p:spPr>
        <p:txBody>
          <a:bodyPr anchor="b">
            <a:normAutofit/>
          </a:bodyPr>
          <a:lstStyle/>
          <a:p>
            <a:r>
              <a:rPr lang="en-GB" dirty="0">
                <a:cs typeface="Calibri Light"/>
              </a:rPr>
              <a:t>Benefits to a PDP</a:t>
            </a:r>
            <a:endParaRPr lang="en-GB" dirty="0"/>
          </a:p>
        </p:txBody>
      </p:sp>
      <p:sp>
        <p:nvSpPr>
          <p:cNvPr id="3" name="Content Placeholder 2">
            <a:extLst>
              <a:ext uri="{FF2B5EF4-FFF2-40B4-BE49-F238E27FC236}">
                <a16:creationId xmlns:a16="http://schemas.microsoft.com/office/drawing/2014/main" id="{C708CAED-A82F-CA72-86A3-D2C3FA2DA60B}"/>
              </a:ext>
            </a:extLst>
          </p:cNvPr>
          <p:cNvSpPr>
            <a:spLocks noGrp="1"/>
          </p:cNvSpPr>
          <p:nvPr>
            <p:ph idx="1"/>
          </p:nvPr>
        </p:nvSpPr>
        <p:spPr>
          <a:xfrm>
            <a:off x="4965431" y="2438400"/>
            <a:ext cx="6586489" cy="3785419"/>
          </a:xfrm>
        </p:spPr>
        <p:txBody>
          <a:bodyPr vert="horz" lIns="91440" tIns="45720" rIns="91440" bIns="45720" rtlCol="0">
            <a:normAutofit/>
          </a:bodyPr>
          <a:lstStyle/>
          <a:p>
            <a:r>
              <a:rPr lang="en-GB" sz="2000">
                <a:ea typeface="+mn-lt"/>
                <a:cs typeface="+mn-lt"/>
              </a:rPr>
              <a:t>provides you with clear goals.</a:t>
            </a:r>
            <a:endParaRPr lang="en-GB" sz="2000">
              <a:cs typeface="Calibri" panose="020F0502020204030204"/>
            </a:endParaRPr>
          </a:p>
          <a:p>
            <a:r>
              <a:rPr lang="en-GB" sz="2000">
                <a:ea typeface="+mn-lt"/>
                <a:cs typeface="+mn-lt"/>
              </a:rPr>
              <a:t>helps you to identify your strengths and weaknesses.</a:t>
            </a:r>
            <a:endParaRPr lang="en-GB" sz="2000"/>
          </a:p>
          <a:p>
            <a:r>
              <a:rPr lang="en-GB" sz="2000">
                <a:ea typeface="+mn-lt"/>
                <a:cs typeface="+mn-lt"/>
              </a:rPr>
              <a:t>improves your employability.</a:t>
            </a:r>
            <a:endParaRPr lang="en-GB" sz="2000">
              <a:cs typeface="Calibri" panose="020F0502020204030204"/>
            </a:endParaRPr>
          </a:p>
          <a:p>
            <a:r>
              <a:rPr lang="en-GB" sz="2000">
                <a:ea typeface="+mn-lt"/>
                <a:cs typeface="+mn-lt"/>
              </a:rPr>
              <a:t>improves your performance.</a:t>
            </a:r>
            <a:endParaRPr lang="en-GB" sz="2000"/>
          </a:p>
          <a:p>
            <a:r>
              <a:rPr lang="en-GB" sz="2000">
                <a:ea typeface="+mn-lt"/>
                <a:cs typeface="+mn-lt"/>
              </a:rPr>
              <a:t>increases your motivation.</a:t>
            </a:r>
            <a:endParaRPr lang="en-GB" sz="2000">
              <a:cs typeface="Calibri" panose="020F0502020204030204"/>
            </a:endParaRPr>
          </a:p>
          <a:p>
            <a:r>
              <a:rPr lang="en-GB" sz="2000">
                <a:ea typeface="+mn-lt"/>
                <a:cs typeface="+mn-lt"/>
              </a:rPr>
              <a:t>helps track your progress.</a:t>
            </a:r>
            <a:endParaRPr lang="en-GB" sz="2000">
              <a:cs typeface="Calibri" panose="020F0502020204030204"/>
            </a:endParaRPr>
          </a:p>
          <a:p>
            <a:r>
              <a:rPr lang="en-GB" sz="2000">
                <a:ea typeface="+mn-lt"/>
                <a:cs typeface="+mn-lt"/>
              </a:rPr>
              <a:t>improves your sense of purpose.</a:t>
            </a:r>
            <a:endParaRPr lang="en-GB" sz="2000">
              <a:cs typeface="Calibri" panose="020F0502020204030204"/>
            </a:endParaRPr>
          </a:p>
          <a:p>
            <a:r>
              <a:rPr lang="en-GB" sz="2000">
                <a:ea typeface="+mn-lt"/>
                <a:cs typeface="+mn-lt"/>
              </a:rPr>
              <a:t>enhances your mental wellbeing and reduces stress.</a:t>
            </a:r>
            <a:endParaRPr lang="en-GB" sz="2000">
              <a:cs typeface="Calibri"/>
            </a:endParaRPr>
          </a:p>
          <a:p>
            <a:endParaRPr lang="en-GB" sz="2000">
              <a:cs typeface="Calibri"/>
            </a:endParaRPr>
          </a:p>
        </p:txBody>
      </p:sp>
      <p:pic>
        <p:nvPicPr>
          <p:cNvPr id="5" name="Picture 4" descr="One in a crowd">
            <a:extLst>
              <a:ext uri="{FF2B5EF4-FFF2-40B4-BE49-F238E27FC236}">
                <a16:creationId xmlns:a16="http://schemas.microsoft.com/office/drawing/2014/main" id="{EC83C195-B6F3-5580-388C-723AAB09B055}"/>
              </a:ext>
            </a:extLst>
          </p:cNvPr>
          <p:cNvPicPr>
            <a:picLocks noChangeAspect="1"/>
          </p:cNvPicPr>
          <p:nvPr/>
        </p:nvPicPr>
        <p:blipFill rotWithShape="1">
          <a:blip r:embed="rId2"/>
          <a:srcRect l="28290" r="21016" b="4"/>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BC967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83839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4" descr="Graphical user interface, application&#10;&#10;Description automatically generated">
            <a:extLst>
              <a:ext uri="{FF2B5EF4-FFF2-40B4-BE49-F238E27FC236}">
                <a16:creationId xmlns:a16="http://schemas.microsoft.com/office/drawing/2014/main" id="{56D81847-E3EE-0AFE-3E1D-E8E9AAE76612}"/>
              </a:ext>
            </a:extLst>
          </p:cNvPr>
          <p:cNvPicPr>
            <a:picLocks noGrp="1" noChangeAspect="1"/>
          </p:cNvPicPr>
          <p:nvPr>
            <p:ph idx="1"/>
          </p:nvPr>
        </p:nvPicPr>
        <p:blipFill rotWithShape="1">
          <a:blip r:embed="rId2"/>
          <a:srcRect t="899"/>
          <a:stretch/>
        </p:blipFill>
        <p:spPr>
          <a:xfrm>
            <a:off x="20" y="1282"/>
            <a:ext cx="12191980" cy="6856718"/>
          </a:xfrm>
          <a:prstGeom prst="rect">
            <a:avLst/>
          </a:prstGeom>
        </p:spPr>
      </p:pic>
    </p:spTree>
    <p:extLst>
      <p:ext uri="{BB962C8B-B14F-4D97-AF65-F5344CB8AC3E}">
        <p14:creationId xmlns:p14="http://schemas.microsoft.com/office/powerpoint/2010/main" val="22035775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967A1-9382-91CA-396A-9F91F0800272}"/>
              </a:ext>
            </a:extLst>
          </p:cNvPr>
          <p:cNvSpPr>
            <a:spLocks noGrp="1"/>
          </p:cNvSpPr>
          <p:nvPr>
            <p:ph type="title"/>
          </p:nvPr>
        </p:nvSpPr>
        <p:spPr/>
        <p:txBody>
          <a:bodyPr/>
          <a:lstStyle/>
          <a:p>
            <a:r>
              <a:rPr lang="en-GB" dirty="0">
                <a:cs typeface="Calibri Light"/>
              </a:rPr>
              <a:t>Example of SMART</a:t>
            </a:r>
            <a:endParaRPr lang="en-GB" dirty="0"/>
          </a:p>
        </p:txBody>
      </p:sp>
      <p:sp>
        <p:nvSpPr>
          <p:cNvPr id="3" name="Content Placeholder 2">
            <a:extLst>
              <a:ext uri="{FF2B5EF4-FFF2-40B4-BE49-F238E27FC236}">
                <a16:creationId xmlns:a16="http://schemas.microsoft.com/office/drawing/2014/main" id="{F103A77D-216B-389A-F6EF-658B8C8C874A}"/>
              </a:ext>
            </a:extLst>
          </p:cNvPr>
          <p:cNvSpPr>
            <a:spLocks noGrp="1"/>
          </p:cNvSpPr>
          <p:nvPr>
            <p:ph idx="1"/>
          </p:nvPr>
        </p:nvSpPr>
        <p:spPr/>
        <p:txBody>
          <a:bodyPr vert="horz" lIns="91440" tIns="45720" rIns="91440" bIns="45720" rtlCol="0" anchor="t">
            <a:normAutofit fontScale="92500" lnSpcReduction="10000"/>
          </a:bodyPr>
          <a:lstStyle/>
          <a:p>
            <a:r>
              <a:rPr lang="en-GB" b="1" u="sng" dirty="0"/>
              <a:t>SMART goal for running a marathon</a:t>
            </a:r>
            <a:endParaRPr lang="en-GB" u="sng" dirty="0">
              <a:cs typeface="Calibri" panose="020F0502020204030204"/>
            </a:endParaRPr>
          </a:p>
          <a:p>
            <a:r>
              <a:rPr lang="en-GB" b="1" dirty="0">
                <a:ea typeface="+mn-lt"/>
                <a:cs typeface="+mn-lt"/>
              </a:rPr>
              <a:t>Specific: </a:t>
            </a:r>
            <a:r>
              <a:rPr lang="en-GB" dirty="0">
                <a:ea typeface="+mn-lt"/>
                <a:cs typeface="+mn-lt"/>
              </a:rPr>
              <a:t>I’d like to start training every day to run a marathon.</a:t>
            </a:r>
            <a:endParaRPr lang="en-GB" dirty="0"/>
          </a:p>
          <a:p>
            <a:r>
              <a:rPr lang="en-GB" b="1" dirty="0">
                <a:ea typeface="+mn-lt"/>
                <a:cs typeface="+mn-lt"/>
              </a:rPr>
              <a:t>Measurable: </a:t>
            </a:r>
            <a:r>
              <a:rPr lang="en-GB" dirty="0">
                <a:ea typeface="+mn-lt"/>
                <a:cs typeface="+mn-lt"/>
              </a:rPr>
              <a:t>I will use my Apple Watch to track my training progress as my mileage increases.</a:t>
            </a:r>
            <a:endParaRPr lang="en-GB" dirty="0"/>
          </a:p>
          <a:p>
            <a:r>
              <a:rPr lang="en-GB" b="1" dirty="0">
                <a:ea typeface="+mn-lt"/>
                <a:cs typeface="+mn-lt"/>
              </a:rPr>
              <a:t>Attainable: </a:t>
            </a:r>
            <a:r>
              <a:rPr lang="en-GB" dirty="0">
                <a:ea typeface="+mn-lt"/>
                <a:cs typeface="+mn-lt"/>
              </a:rPr>
              <a:t>I’ve already run a half-marathon this year, so I have a solid base-fitness level.</a:t>
            </a:r>
            <a:endParaRPr lang="en-GB" dirty="0"/>
          </a:p>
          <a:p>
            <a:r>
              <a:rPr lang="en-GB" b="1" dirty="0">
                <a:ea typeface="+mn-lt"/>
                <a:cs typeface="+mn-lt"/>
              </a:rPr>
              <a:t>Relevant: </a:t>
            </a:r>
            <a:r>
              <a:rPr lang="en-GB" dirty="0">
                <a:ea typeface="+mn-lt"/>
                <a:cs typeface="+mn-lt"/>
              </a:rPr>
              <a:t>I value my health and wellness, and this goal will help me sustain that.</a:t>
            </a:r>
            <a:endParaRPr lang="en-GB" dirty="0"/>
          </a:p>
          <a:p>
            <a:r>
              <a:rPr lang="en-GB" b="1" dirty="0">
                <a:ea typeface="+mn-lt"/>
                <a:cs typeface="+mn-lt"/>
              </a:rPr>
              <a:t>Time-bound: </a:t>
            </a:r>
            <a:r>
              <a:rPr lang="en-GB" dirty="0">
                <a:ea typeface="+mn-lt"/>
                <a:cs typeface="+mn-lt"/>
              </a:rPr>
              <a:t>The marathon is a year away, so I need to be ready by then.</a:t>
            </a:r>
            <a:endParaRPr lang="en-GB" dirty="0"/>
          </a:p>
          <a:p>
            <a:pPr marL="0" indent="0">
              <a:buNone/>
            </a:pPr>
            <a:r>
              <a:rPr lang="en-GB" dirty="0">
                <a:cs typeface="Calibri"/>
              </a:rPr>
              <a:t>(Wool, 2022)</a:t>
            </a:r>
          </a:p>
          <a:p>
            <a:endParaRPr lang="en-GB" b="1" dirty="0">
              <a:cs typeface="Calibri"/>
            </a:endParaRPr>
          </a:p>
          <a:p>
            <a:endParaRPr lang="en-GB" dirty="0">
              <a:cs typeface="Calibri"/>
            </a:endParaRPr>
          </a:p>
        </p:txBody>
      </p:sp>
    </p:spTree>
    <p:extLst>
      <p:ext uri="{BB962C8B-B14F-4D97-AF65-F5344CB8AC3E}">
        <p14:creationId xmlns:p14="http://schemas.microsoft.com/office/powerpoint/2010/main" val="16462847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F4039-DA69-E630-2798-D01897A51956}"/>
              </a:ext>
            </a:extLst>
          </p:cNvPr>
          <p:cNvSpPr>
            <a:spLocks noGrp="1"/>
          </p:cNvSpPr>
          <p:nvPr>
            <p:ph type="title"/>
          </p:nvPr>
        </p:nvSpPr>
        <p:spPr/>
        <p:txBody>
          <a:bodyPr/>
          <a:lstStyle/>
          <a:p>
            <a:r>
              <a:rPr lang="en-GB" dirty="0">
                <a:cs typeface="Calibri Light"/>
              </a:rPr>
              <a:t>Example of SMART</a:t>
            </a:r>
            <a:endParaRPr lang="en-GB" dirty="0"/>
          </a:p>
        </p:txBody>
      </p:sp>
      <p:sp>
        <p:nvSpPr>
          <p:cNvPr id="3" name="Content Placeholder 2">
            <a:extLst>
              <a:ext uri="{FF2B5EF4-FFF2-40B4-BE49-F238E27FC236}">
                <a16:creationId xmlns:a16="http://schemas.microsoft.com/office/drawing/2014/main" id="{E2E297BE-B122-6F77-C9B3-17479AEE76E9}"/>
              </a:ext>
            </a:extLst>
          </p:cNvPr>
          <p:cNvSpPr>
            <a:spLocks noGrp="1"/>
          </p:cNvSpPr>
          <p:nvPr>
            <p:ph idx="1"/>
          </p:nvPr>
        </p:nvSpPr>
        <p:spPr/>
        <p:txBody>
          <a:bodyPr vert="horz" lIns="91440" tIns="45720" rIns="91440" bIns="45720" rtlCol="0" anchor="t">
            <a:normAutofit lnSpcReduction="10000"/>
          </a:bodyPr>
          <a:lstStyle/>
          <a:p>
            <a:r>
              <a:rPr lang="en-GB" b="1" u="sng" dirty="0"/>
              <a:t>SMART goal for writing a book</a:t>
            </a:r>
            <a:endParaRPr lang="en-GB" u="sng" dirty="0">
              <a:cs typeface="Calibri" panose="020F0502020204030204"/>
            </a:endParaRPr>
          </a:p>
          <a:p>
            <a:r>
              <a:rPr lang="en-GB" b="1" dirty="0">
                <a:ea typeface="+mn-lt"/>
                <a:cs typeface="+mn-lt"/>
              </a:rPr>
              <a:t>Specific: </a:t>
            </a:r>
            <a:r>
              <a:rPr lang="en-GB" dirty="0">
                <a:ea typeface="+mn-lt"/>
                <a:cs typeface="+mn-lt"/>
              </a:rPr>
              <a:t>I’d like to write a novel.</a:t>
            </a:r>
            <a:endParaRPr lang="en-GB" dirty="0"/>
          </a:p>
          <a:p>
            <a:r>
              <a:rPr lang="en-GB" b="1" dirty="0">
                <a:ea typeface="+mn-lt"/>
                <a:cs typeface="+mn-lt"/>
              </a:rPr>
              <a:t>Measurable: </a:t>
            </a:r>
            <a:r>
              <a:rPr lang="en-GB" dirty="0">
                <a:ea typeface="+mn-lt"/>
                <a:cs typeface="+mn-lt"/>
              </a:rPr>
              <a:t>I want to write at least 2,000 words a day for three months.</a:t>
            </a:r>
            <a:endParaRPr lang="en-GB" dirty="0"/>
          </a:p>
          <a:p>
            <a:r>
              <a:rPr lang="en-GB" b="1" dirty="0">
                <a:ea typeface="+mn-lt"/>
                <a:cs typeface="+mn-lt"/>
              </a:rPr>
              <a:t>Attainable: </a:t>
            </a:r>
            <a:r>
              <a:rPr lang="en-GB" dirty="0">
                <a:ea typeface="+mn-lt"/>
                <a:cs typeface="+mn-lt"/>
              </a:rPr>
              <a:t>I’m retired now, so I have more time to dedicate to this project.</a:t>
            </a:r>
            <a:endParaRPr lang="en-GB" dirty="0"/>
          </a:p>
          <a:p>
            <a:r>
              <a:rPr lang="en-GB" b="1" dirty="0">
                <a:ea typeface="+mn-lt"/>
                <a:cs typeface="+mn-lt"/>
              </a:rPr>
              <a:t>Relevant: </a:t>
            </a:r>
            <a:r>
              <a:rPr lang="en-GB" dirty="0">
                <a:ea typeface="+mn-lt"/>
                <a:cs typeface="+mn-lt"/>
              </a:rPr>
              <a:t>Reading and writing have always been a passion of mine.</a:t>
            </a:r>
            <a:endParaRPr lang="en-GB" dirty="0"/>
          </a:p>
          <a:p>
            <a:r>
              <a:rPr lang="en-GB" b="1" dirty="0">
                <a:ea typeface="+mn-lt"/>
                <a:cs typeface="+mn-lt"/>
              </a:rPr>
              <a:t>Time-bound: </a:t>
            </a:r>
            <a:r>
              <a:rPr lang="en-GB" dirty="0">
                <a:ea typeface="+mn-lt"/>
                <a:cs typeface="+mn-lt"/>
              </a:rPr>
              <a:t>I’ll start writing in the first week of July and finish my first draft by December.</a:t>
            </a:r>
            <a:endParaRPr lang="en-GB" dirty="0"/>
          </a:p>
          <a:p>
            <a:pPr marL="0" indent="0">
              <a:buNone/>
            </a:pPr>
            <a:r>
              <a:rPr lang="en-GB" dirty="0">
                <a:cs typeface="Calibri"/>
              </a:rPr>
              <a:t>(Wool, 2022)</a:t>
            </a:r>
          </a:p>
        </p:txBody>
      </p:sp>
    </p:spTree>
    <p:extLst>
      <p:ext uri="{BB962C8B-B14F-4D97-AF65-F5344CB8AC3E}">
        <p14:creationId xmlns:p14="http://schemas.microsoft.com/office/powerpoint/2010/main" val="2030542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88157-102F-B29A-8FAC-8DB43117D0A5}"/>
              </a:ext>
            </a:extLst>
          </p:cNvPr>
          <p:cNvSpPr>
            <a:spLocks noGrp="1"/>
          </p:cNvSpPr>
          <p:nvPr>
            <p:ph type="title"/>
          </p:nvPr>
        </p:nvSpPr>
        <p:spPr/>
        <p:txBody>
          <a:bodyPr/>
          <a:lstStyle/>
          <a:p>
            <a:r>
              <a:rPr lang="en-GB" dirty="0">
                <a:cs typeface="Calibri Light"/>
              </a:rPr>
              <a:t>PPD (Personal Development Plan)</a:t>
            </a:r>
            <a:endParaRPr lang="en-GB" dirty="0"/>
          </a:p>
        </p:txBody>
      </p:sp>
      <p:pic>
        <p:nvPicPr>
          <p:cNvPr id="4" name="Picture 4" descr="Table&#10;&#10;Description automatically generated">
            <a:extLst>
              <a:ext uri="{FF2B5EF4-FFF2-40B4-BE49-F238E27FC236}">
                <a16:creationId xmlns:a16="http://schemas.microsoft.com/office/drawing/2014/main" id="{E62D023C-5E47-D6D3-04CE-EAB722C6F5D0}"/>
              </a:ext>
            </a:extLst>
          </p:cNvPr>
          <p:cNvPicPr>
            <a:picLocks noGrp="1" noChangeAspect="1"/>
          </p:cNvPicPr>
          <p:nvPr>
            <p:ph idx="1"/>
          </p:nvPr>
        </p:nvPicPr>
        <p:blipFill>
          <a:blip r:embed="rId2"/>
          <a:stretch>
            <a:fillRect/>
          </a:stretch>
        </p:blipFill>
        <p:spPr>
          <a:xfrm>
            <a:off x="158190" y="-214048"/>
            <a:ext cx="11870669" cy="6941220"/>
          </a:xfrm>
        </p:spPr>
      </p:pic>
    </p:spTree>
    <p:extLst>
      <p:ext uri="{BB962C8B-B14F-4D97-AF65-F5344CB8AC3E}">
        <p14:creationId xmlns:p14="http://schemas.microsoft.com/office/powerpoint/2010/main" val="3661268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533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Table&#10;&#10;Description automatically generated">
            <a:extLst>
              <a:ext uri="{FF2B5EF4-FFF2-40B4-BE49-F238E27FC236}">
                <a16:creationId xmlns:a16="http://schemas.microsoft.com/office/drawing/2014/main" id="{CE6A98C9-F69B-1A13-53DC-C166C564869F}"/>
              </a:ext>
            </a:extLst>
          </p:cNvPr>
          <p:cNvPicPr>
            <a:picLocks noGrp="1" noChangeAspect="1"/>
          </p:cNvPicPr>
          <p:nvPr>
            <p:ph idx="1"/>
          </p:nvPr>
        </p:nvPicPr>
        <p:blipFill>
          <a:blip r:embed="rId2"/>
          <a:stretch>
            <a:fillRect/>
          </a:stretch>
        </p:blipFill>
        <p:spPr>
          <a:xfrm>
            <a:off x="643467" y="907204"/>
            <a:ext cx="10905066" cy="5043592"/>
          </a:xfrm>
          <a:prstGeom prst="rect">
            <a:avLst/>
          </a:prstGeom>
        </p:spPr>
      </p:pic>
    </p:spTree>
    <p:extLst>
      <p:ext uri="{BB962C8B-B14F-4D97-AF65-F5344CB8AC3E}">
        <p14:creationId xmlns:p14="http://schemas.microsoft.com/office/powerpoint/2010/main" val="344517814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ngleLinesVTI">
  <a:themeElements>
    <a:clrScheme name="AnalogousFromDarkSeedLeftStep">
      <a:dk1>
        <a:srgbClr val="000000"/>
      </a:dk1>
      <a:lt1>
        <a:srgbClr val="FFFFFF"/>
      </a:lt1>
      <a:dk2>
        <a:srgbClr val="1A212E"/>
      </a:dk2>
      <a:lt2>
        <a:srgbClr val="F2F3F0"/>
      </a:lt2>
      <a:accent1>
        <a:srgbClr val="864DC3"/>
      </a:accent1>
      <a:accent2>
        <a:srgbClr val="483FB3"/>
      </a:accent2>
      <a:accent3>
        <a:srgbClr val="4D76C3"/>
      </a:accent3>
      <a:accent4>
        <a:srgbClr val="3B95B1"/>
      </a:accent4>
      <a:accent5>
        <a:srgbClr val="4BBFAB"/>
      </a:accent5>
      <a:accent6>
        <a:srgbClr val="3BB16B"/>
      </a:accent6>
      <a:hlink>
        <a:srgbClr val="339A99"/>
      </a:hlink>
      <a:folHlink>
        <a:srgbClr val="7F7F7F"/>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LinesVTI" id="{BC1FC193-C72F-4761-9899-1105EDF6BAE8}" vid="{64612625-F022-44B7-B9FA-9D26DEDBDC21}"/>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1437</Words>
  <Application>Microsoft Office PowerPoint</Application>
  <PresentationFormat>Widescreen</PresentationFormat>
  <Paragraphs>59</Paragraphs>
  <Slides>17</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17</vt:i4>
      </vt:variant>
    </vt:vector>
  </HeadingPairs>
  <TitlesOfParts>
    <vt:vector size="24" baseType="lpstr">
      <vt:lpstr>Arial</vt:lpstr>
      <vt:lpstr>Calibri</vt:lpstr>
      <vt:lpstr>Calibri Light</vt:lpstr>
      <vt:lpstr>Univers Condensed Light</vt:lpstr>
      <vt:lpstr>Walbaum Display Light</vt:lpstr>
      <vt:lpstr>office theme</vt:lpstr>
      <vt:lpstr>AngleLinesVTI</vt:lpstr>
      <vt:lpstr>GIBBS SELF REFELCTIVE CYCLE</vt:lpstr>
      <vt:lpstr>Gibbs reflective model- TASK</vt:lpstr>
      <vt:lpstr>Gibbs self- reflection</vt:lpstr>
      <vt:lpstr>Example of Gibbs self-reflection </vt:lpstr>
      <vt:lpstr>Feelings</vt:lpstr>
      <vt:lpstr>Evaluation</vt:lpstr>
      <vt:lpstr>Analysis</vt:lpstr>
      <vt:lpstr>PowerPoint Presentation</vt:lpstr>
      <vt:lpstr>Conclusion</vt:lpstr>
      <vt:lpstr>Action Plan</vt:lpstr>
      <vt:lpstr>Assignment 2- part 2</vt:lpstr>
      <vt:lpstr>Benefits to a PDP</vt:lpstr>
      <vt:lpstr>PowerPoint Presentation</vt:lpstr>
      <vt:lpstr>Example of SMART</vt:lpstr>
      <vt:lpstr>Example of SMART</vt:lpstr>
      <vt:lpstr>PPD (Personal Development Plan)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Sadie France</dc:creator>
  <cp:lastModifiedBy>Sadie France</cp:lastModifiedBy>
  <cp:revision>528</cp:revision>
  <dcterms:created xsi:type="dcterms:W3CDTF">2022-11-07T13:38:17Z</dcterms:created>
  <dcterms:modified xsi:type="dcterms:W3CDTF">2023-05-17T14:29:29Z</dcterms:modified>
</cp:coreProperties>
</file>