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9" r:id="rId3"/>
    <p:sldMasterId id="2147483677" r:id="rId4"/>
    <p:sldMasterId id="2147483680" r:id="rId5"/>
    <p:sldMasterId id="2147483684" r:id="rId6"/>
    <p:sldMasterId id="2147483688" r:id="rId7"/>
  </p:sldMasterIdLst>
  <p:notesMasterIdLst>
    <p:notesMasterId r:id="rId50"/>
  </p:notesMasterIdLst>
  <p:sldIdLst>
    <p:sldId id="257" r:id="rId8"/>
    <p:sldId id="256" r:id="rId9"/>
    <p:sldId id="259" r:id="rId10"/>
    <p:sldId id="301" r:id="rId11"/>
    <p:sldId id="302" r:id="rId12"/>
    <p:sldId id="303" r:id="rId13"/>
    <p:sldId id="299" r:id="rId14"/>
    <p:sldId id="261" r:id="rId15"/>
    <p:sldId id="262" r:id="rId16"/>
    <p:sldId id="263" r:id="rId17"/>
    <p:sldId id="264" r:id="rId18"/>
    <p:sldId id="265" r:id="rId19"/>
    <p:sldId id="267" r:id="rId20"/>
    <p:sldId id="293" r:id="rId21"/>
    <p:sldId id="294" r:id="rId22"/>
    <p:sldId id="268" r:id="rId23"/>
    <p:sldId id="270" r:id="rId24"/>
    <p:sldId id="269" r:id="rId25"/>
    <p:sldId id="272" r:id="rId26"/>
    <p:sldId id="271" r:id="rId27"/>
    <p:sldId id="274" r:id="rId28"/>
    <p:sldId id="273" r:id="rId29"/>
    <p:sldId id="276" r:id="rId30"/>
    <p:sldId id="275" r:id="rId31"/>
    <p:sldId id="278" r:id="rId32"/>
    <p:sldId id="277" r:id="rId33"/>
    <p:sldId id="292" r:id="rId34"/>
    <p:sldId id="280" r:id="rId35"/>
    <p:sldId id="281" r:id="rId36"/>
    <p:sldId id="282" r:id="rId37"/>
    <p:sldId id="283" r:id="rId38"/>
    <p:sldId id="296" r:id="rId39"/>
    <p:sldId id="285" r:id="rId40"/>
    <p:sldId id="289" r:id="rId41"/>
    <p:sldId id="290" r:id="rId42"/>
    <p:sldId id="291" r:id="rId43"/>
    <p:sldId id="284" r:id="rId44"/>
    <p:sldId id="286" r:id="rId45"/>
    <p:sldId id="298" r:id="rId46"/>
    <p:sldId id="287" r:id="rId47"/>
    <p:sldId id="288" r:id="rId48"/>
    <p:sldId id="300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5" y="4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8" Type="http://schemas.openxmlformats.org/officeDocument/2006/relationships/slide" Target="slides/slide1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E89D4-6094-4551-A5B4-D27CE92AEAD8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CD4B5-2B5D-47D0-98E9-D3387C93E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020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4BF4C1-9EE8-4272-BC81-BCD483ECE936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98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75FA10-60AA-4799-8FE9-A3997AA9126C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494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635583-B7AA-4CA0-9555-FC1EED3E137D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838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1041DD-F871-4CB0-8BF3-9436C7EF894A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01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DB5D74-BAB3-43D1-8E49-27875A040ED4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99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64D45E-83D8-4D72-AD92-EB6D746D4C82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35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E633AD-D3B9-406A-A7CC-AD90D120BE3E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564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B50828-AC8A-400D-8351-005647935107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950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4AB59C-7173-42AF-9827-FC9C5223D595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9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A2EF18-1919-4199-9D43-B223748BDA40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22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AFAAD0-2802-41E0-9D15-E49F9C23D338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248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C8D19F-346C-459F-9B58-180A3268A7B1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89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F53BD5-AD20-4F46-B5E4-EB20E8F7E75C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272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27D8FB-6CA9-45CF-AAAF-CC1F4E2A5D7A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233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4972C3-4320-4AB3-85C5-6A5F01AF65C0}" type="slidenum">
              <a:rPr lang="en-GB" smtClean="0"/>
              <a:pPr/>
              <a:t>30</a:t>
            </a:fld>
            <a:endParaRPr lang="en-GB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89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504697-A97D-42CD-8048-0F180570DBB6}" type="slidenum">
              <a:rPr lang="en-GB" smtClean="0"/>
              <a:pPr/>
              <a:t>31</a:t>
            </a:fld>
            <a:endParaRPr lang="en-GB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7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1414CF-49C5-421F-9D57-7C89E2FC42D3}" type="slidenum">
              <a:rPr lang="en-GB" smtClean="0"/>
              <a:pPr/>
              <a:t>34</a:t>
            </a:fld>
            <a:endParaRPr lang="en-GB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7788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D72154-8D69-4DD2-84F5-4593E11601B7}" type="slidenum">
              <a:rPr lang="en-GB" smtClean="0"/>
              <a:pPr/>
              <a:t>35</a:t>
            </a:fld>
            <a:endParaRPr lang="en-GB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r>
              <a:rPr lang="en-GB"/>
              <a:t>Often useful for seeing trends</a:t>
            </a:r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indications of a normal or usual figure</a:t>
            </a:r>
          </a:p>
          <a:p>
            <a:pPr eaLnBrk="1" hangingPunct="1"/>
            <a:r>
              <a:rPr lang="en-GB"/>
              <a:t>Mode is often used as the notion of an ‘average person’</a:t>
            </a:r>
          </a:p>
          <a:p>
            <a:pPr eaLnBrk="1" hangingPunct="1"/>
            <a:r>
              <a:rPr lang="en-GB"/>
              <a:t> useful for when numbers are not evenly spread</a:t>
            </a:r>
          </a:p>
          <a:p>
            <a:pPr eaLnBrk="1" hangingPunct="1"/>
            <a:endParaRPr lang="en-GB"/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All three averages are know as measures of central tendency</a:t>
            </a:r>
          </a:p>
        </p:txBody>
      </p:sp>
    </p:spTree>
    <p:extLst>
      <p:ext uri="{BB962C8B-B14F-4D97-AF65-F5344CB8AC3E}">
        <p14:creationId xmlns:p14="http://schemas.microsoft.com/office/powerpoint/2010/main" val="25781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78D64-3E76-4FAB-AAD1-1A2331A39374}" type="slidenum">
              <a:rPr lang="en-GB" smtClean="0"/>
              <a:pPr/>
              <a:t>36</a:t>
            </a:fld>
            <a:endParaRPr lang="en-GB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3115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3FE99D-A726-41FC-9785-9B6ADC240856}" type="slidenum">
              <a:rPr lang="en-GB" smtClean="0"/>
              <a:pPr/>
              <a:t>37</a:t>
            </a:fld>
            <a:endParaRPr lang="en-GB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3110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F0FF36-157C-4639-86BE-EB44CDC7B1A1}" type="slidenum">
              <a:rPr lang="en-GB" smtClean="0"/>
              <a:pPr/>
              <a:t>38</a:t>
            </a:fld>
            <a:endParaRPr lang="en-GB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314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1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23FF6-4048-9A7C-6027-893A5EFFA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4399E-4427-2CA4-441D-FC417620D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6D69B-285E-48F4-123F-63837F39E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C846-AB29-4590-A849-EE7631694E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285C9-181E-C65C-ED02-DD6E9CDF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5B805-B8B9-44D9-70FF-B64409B8B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9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727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85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550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727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4760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6090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9152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2417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3637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8061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4679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6824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5429A-C492-4DD8-9FE8-355162630294}" type="datetime1">
              <a:rPr lang="en-US"/>
              <a:pPr>
                <a:defRPr/>
              </a:pPr>
              <a:t>3/12/2025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61B28-D657-444B-9D1F-53928476C6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72225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5304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36329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082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F1C2F-28B9-447F-885E-F7EC3D90B8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760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903415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8666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94889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79172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72695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6857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45836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014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502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258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832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462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97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611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8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C846-AB29-4590-A849-EE7631694E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7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70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917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702" r:id="rId3"/>
    <p:sldLayoutId id="2147483703" r:id="rId4"/>
    <p:sldLayoutId id="214748370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498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172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89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implypsychology.org/loftus-palmer.html" TargetMode="Externa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15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0B9C3-BD4F-A3D5-7170-DB45B656CD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20F181-DF6F-05B8-90CF-0B57D78751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71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6C3852B-09A0-02E3-22A6-5C156ADF0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Methods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D689EC8-7210-F0D8-8723-987C8EBE11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Quantitative Research</a:t>
            </a:r>
          </a:p>
        </p:txBody>
      </p:sp>
    </p:spTree>
    <p:extLst>
      <p:ext uri="{BB962C8B-B14F-4D97-AF65-F5344CB8AC3E}">
        <p14:creationId xmlns:p14="http://schemas.microsoft.com/office/powerpoint/2010/main" val="1650883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9734" y="356584"/>
            <a:ext cx="8229600" cy="1252728"/>
          </a:xfrm>
        </p:spPr>
        <p:txBody>
          <a:bodyPr/>
          <a:lstStyle/>
          <a:p>
            <a:r>
              <a:rPr lang="en-GB" dirty="0" err="1">
                <a:latin typeface="Arial"/>
                <a:cs typeface="Arial"/>
              </a:rPr>
              <a:t>Nodau'r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Modiwl</a:t>
            </a:r>
            <a:r>
              <a:rPr lang="en-GB" dirty="0">
                <a:latin typeface="Arial"/>
                <a:cs typeface="Arial"/>
              </a:rPr>
              <a:t> / 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050729" y="2122943"/>
            <a:ext cx="3822192" cy="34472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dirty="0">
                <a:latin typeface="Arial"/>
                <a:cs typeface="Arial"/>
              </a:rPr>
              <a:t>Archwilio ystod o ddulliau ymchwil addysgol.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/>
                <a:cs typeface="Arial"/>
              </a:rPr>
              <a:t>Datblygu dealltwriaeth o ddylunio a gweithredu ymchwil.</a:t>
            </a:r>
            <a:endParaRPr lang="cy-GB" dirty="0"/>
          </a:p>
          <a:p>
            <a:pPr lvl="0"/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1CF5AE-4A61-C844-BC1A-6C77DE12C3B2}"/>
              </a:ext>
            </a:extLst>
          </p:cNvPr>
          <p:cNvSpPr txBox="1"/>
          <p:nvPr/>
        </p:nvSpPr>
        <p:spPr>
          <a:xfrm>
            <a:off x="6394570" y="2274838"/>
            <a:ext cx="389179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/>
              <a:t>To examine a range of educational research methods. </a:t>
            </a:r>
            <a:endParaRPr lang="en-US" sz="2400" dirty="0">
              <a:cs typeface="Arial"/>
            </a:endParaRPr>
          </a:p>
          <a:p>
            <a:pPr algn="just"/>
            <a:r>
              <a:rPr lang="en-US" sz="2400" dirty="0"/>
              <a:t>To develop an understanding of research design and implementation.</a:t>
            </a:r>
            <a:endParaRPr lang="en-US" sz="2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621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err="1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/ 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036099" y="2638534"/>
            <a:ext cx="3822192" cy="3992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>
                <a:latin typeface="Arial"/>
                <a:cs typeface="Arial"/>
              </a:rPr>
              <a:t>Gwerthuso oblygiadau moesegol cynnal ymchwil gyda phlant a phobl ifanc mewn amrywiaeth o gyd-destunau addysgol. 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cy-GB">
              <a:cs typeface="Arial"/>
            </a:endParaRP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69152" y="2057400"/>
            <a:ext cx="3822192" cy="40690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E3AF13-2ECA-0275-291A-1AD50C7DAF91}"/>
              </a:ext>
            </a:extLst>
          </p:cNvPr>
          <p:cNvSpPr txBox="1"/>
          <p:nvPr/>
        </p:nvSpPr>
        <p:spPr>
          <a:xfrm>
            <a:off x="6353336" y="2879039"/>
            <a:ext cx="334441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>
                <a:cs typeface="Arial"/>
              </a:rPr>
              <a:t>Evaluate the ethical implications of carrying out research with children and young people in a variety of educational contexts.</a:t>
            </a:r>
            <a:r>
              <a:rPr lang="en-US">
                <a:cs typeface="Arial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44448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4112" y="776577"/>
            <a:ext cx="8229600" cy="1252728"/>
          </a:xfrm>
        </p:spPr>
        <p:txBody>
          <a:bodyPr/>
          <a:lstStyle/>
          <a:p>
            <a:r>
              <a:rPr lang="en-GB" sz="3600" err="1">
                <a:cs typeface="Arial"/>
              </a:rPr>
              <a:t>Deilliannau</a:t>
            </a:r>
            <a:r>
              <a:rPr lang="en-GB" sz="3600">
                <a:cs typeface="Arial"/>
              </a:rPr>
              <a:t> </a:t>
            </a:r>
            <a:r>
              <a:rPr lang="en-GB" sz="3600" err="1">
                <a:cs typeface="Arial"/>
              </a:rPr>
              <a:t>Dysgu</a:t>
            </a:r>
            <a:r>
              <a:rPr lang="en-GB" sz="3600">
                <a:cs typeface="Arial"/>
              </a:rPr>
              <a:t>/ Learning Outcomes</a:t>
            </a:r>
            <a:endParaRPr lang="en-GB" sz="3600">
              <a:solidFill>
                <a:srgbClr val="000000"/>
              </a:solidFill>
              <a:cs typeface="Arial"/>
            </a:endParaRPr>
          </a:p>
          <a:p>
            <a:endParaRPr lang="en-GB"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954005" y="1694024"/>
            <a:ext cx="3822192" cy="42214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 dirty="0">
                <a:latin typeface="Arial"/>
                <a:cs typeface="Arial"/>
              </a:rPr>
              <a:t>Dangos ymwybyddiaeth feirniadol o amrywiol </a:t>
            </a:r>
            <a:r>
              <a:rPr lang="cy-GB" dirty="0" err="1">
                <a:latin typeface="Arial"/>
                <a:cs typeface="Arial"/>
              </a:rPr>
              <a:t>fethodolegau</a:t>
            </a:r>
            <a:r>
              <a:rPr lang="cy-GB" dirty="0">
                <a:latin typeface="Arial"/>
                <a:cs typeface="Arial"/>
              </a:rPr>
              <a:t> ymchwil sy’n berthnasol i addysg, a’u cryfderau, eu gwendidau a’u cyfyngiadau.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69152" y="1981200"/>
            <a:ext cx="3822192" cy="41452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cs typeface="Arial"/>
            </a:endParaRPr>
          </a:p>
          <a:p>
            <a:endParaRPr lang="en-GB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42C3AB-52B0-B45E-A61A-282CF78DC050}"/>
              </a:ext>
            </a:extLst>
          </p:cNvPr>
          <p:cNvSpPr txBox="1"/>
          <p:nvPr/>
        </p:nvSpPr>
        <p:spPr>
          <a:xfrm>
            <a:off x="6621263" y="1877122"/>
            <a:ext cx="291797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>
                <a:cs typeface="Arial"/>
              </a:rPr>
              <a:t>Demonstrate a critical awareness of various research methodologies that are relevant to education and their strengths, weaknesses and limitations. </a:t>
            </a:r>
          </a:p>
        </p:txBody>
      </p:sp>
    </p:spTree>
    <p:extLst>
      <p:ext uri="{BB962C8B-B14F-4D97-AF65-F5344CB8AC3E}">
        <p14:creationId xmlns:p14="http://schemas.microsoft.com/office/powerpoint/2010/main" val="182883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Gorolwg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/ Overview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Addysgol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Meintiol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Beth?</a:t>
            </a:r>
          </a:p>
          <a:p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Educational Research</a:t>
            </a:r>
          </a:p>
          <a:p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Quantitative Methods</a:t>
            </a:r>
          </a:p>
          <a:p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What?</a:t>
            </a:r>
          </a:p>
          <a:p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478520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Ymchwil</a:t>
            </a:r>
            <a:r>
              <a:rPr lang="en-US" dirty="0"/>
              <a:t> </a:t>
            </a:r>
            <a:r>
              <a:rPr lang="en-US" dirty="0" err="1"/>
              <a:t>meintiol</a:t>
            </a:r>
            <a:endParaRPr lang="en-US" dirty="0"/>
          </a:p>
          <a:p>
            <a:r>
              <a:rPr lang="en-US" dirty="0" err="1"/>
              <a:t>Ffocws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ddata</a:t>
            </a:r>
            <a:r>
              <a:rPr lang="en-US" dirty="0"/>
              <a:t> </a:t>
            </a:r>
            <a:r>
              <a:rPr lang="en-US" dirty="0" err="1"/>
              <a:t>rhif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fesur</a:t>
            </a:r>
            <a:r>
              <a:rPr lang="en-US" dirty="0"/>
              <a:t> </a:t>
            </a:r>
            <a:r>
              <a:rPr lang="en-US" dirty="0" err="1"/>
              <a:t>beth</a:t>
            </a:r>
            <a:r>
              <a:rPr lang="en-US" dirty="0"/>
              <a:t> </a:t>
            </a:r>
            <a:r>
              <a:rPr lang="en-US" dirty="0" err="1"/>
              <a:t>mae</a:t>
            </a:r>
            <a:r>
              <a:rPr lang="en-US" dirty="0"/>
              <a:t> </a:t>
            </a:r>
            <a:r>
              <a:rPr lang="en-US" dirty="0" err="1"/>
              <a:t>pobl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gwneud</a:t>
            </a:r>
            <a:r>
              <a:rPr lang="en-US" dirty="0"/>
              <a:t>, </a:t>
            </a:r>
            <a:r>
              <a:rPr lang="en-US" dirty="0" err="1"/>
              <a:t>dweud</a:t>
            </a:r>
            <a:r>
              <a:rPr lang="en-US" dirty="0"/>
              <a:t>, </a:t>
            </a:r>
            <a:r>
              <a:rPr lang="en-US" dirty="0" err="1"/>
              <a:t>agweddau</a:t>
            </a:r>
            <a:r>
              <a:rPr lang="en-US" dirty="0"/>
              <a:t> ac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blaen</a:t>
            </a:r>
            <a:r>
              <a:rPr lang="en-US" dirty="0"/>
              <a:t>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i="1" dirty="0"/>
              <a:t>Quantitative Research </a:t>
            </a:r>
          </a:p>
          <a:p>
            <a:r>
              <a:rPr lang="en-GB" i="1" dirty="0"/>
              <a:t>Focus on numerical data to measure people’s actions, speech, attitudes and so on</a:t>
            </a:r>
          </a:p>
          <a:p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16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e.e</a:t>
            </a:r>
            <a:r>
              <a:rPr lang="en-GB" dirty="0"/>
              <a:t>. / e.g.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00657" y="1558637"/>
            <a:ext cx="3822192" cy="4343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amser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gymryd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gwblhau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tasg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lwyddiannau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gamgymeriadau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gwneud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tasg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sgoriau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geir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brawf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seicolegol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e.e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rhesymu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geiriol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weithiau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dweud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rhywbeth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hytrach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beth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ddywedir</a:t>
            </a:r>
            <a:endParaRPr lang="en-US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096000" y="1596737"/>
            <a:ext cx="3822192" cy="4267200"/>
          </a:xfrm>
        </p:spPr>
        <p:txBody>
          <a:bodyPr>
            <a:normAutofit fontScale="92500"/>
          </a:bodyPr>
          <a:lstStyle/>
          <a:p>
            <a:pPr lvl="1"/>
            <a:r>
              <a:rPr lang="en-GB" i="1" dirty="0">
                <a:solidFill>
                  <a:schemeClr val="tx1"/>
                </a:solidFill>
              </a:rPr>
              <a:t>Record the time people take to perform a task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the number successes or errors people produce on a task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scores obtained on a psychological test (for example, verbal reasoning)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the number of times people say something rather th</a:t>
            </a:r>
            <a:r>
              <a:rPr lang="en-GB" sz="2200" i="1" dirty="0"/>
              <a:t>an what is said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632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arbrawf</a:t>
            </a:r>
            <a:r>
              <a:rPr lang="en-GB" dirty="0"/>
              <a:t>?</a:t>
            </a:r>
            <a:br>
              <a:rPr lang="en-GB" i="1" dirty="0"/>
            </a:br>
            <a:r>
              <a:rPr lang="en-GB" i="1" dirty="0"/>
              <a:t>What is an experiment?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Ystyrir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arbrawf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gyffredinol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ymchwilwyr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meintiol</a:t>
            </a:r>
            <a:r>
              <a:rPr lang="en-US" dirty="0">
                <a:solidFill>
                  <a:schemeClr val="tx1"/>
                </a:solidFill>
              </a:rPr>
              <a:t> 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fod</a:t>
            </a:r>
            <a:r>
              <a:rPr lang="en-US" dirty="0">
                <a:solidFill>
                  <a:schemeClr val="tx1"/>
                </a:solidFill>
              </a:rPr>
              <a:t> y dull </a:t>
            </a:r>
            <a:r>
              <a:rPr lang="en-US" dirty="0" err="1">
                <a:solidFill>
                  <a:schemeClr val="tx1"/>
                </a:solidFill>
              </a:rPr>
              <a:t>mwyaf</a:t>
            </a:r>
            <a:r>
              <a:rPr lang="en-US" dirty="0">
                <a:solidFill>
                  <a:schemeClr val="tx1"/>
                </a:solidFill>
              </a:rPr>
              <a:t>  </a:t>
            </a:r>
            <a:r>
              <a:rPr lang="en-US" dirty="0" err="1">
                <a:solidFill>
                  <a:schemeClr val="tx1"/>
                </a:solidFill>
              </a:rPr>
              <a:t>dibynadwy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effeithiol</a:t>
            </a:r>
            <a:r>
              <a:rPr lang="en-US" dirty="0">
                <a:solidFill>
                  <a:schemeClr val="tx1"/>
                </a:solidFill>
              </a:rPr>
              <a:t> er </a:t>
            </a:r>
            <a:r>
              <a:rPr lang="en-US" dirty="0" err="1">
                <a:solidFill>
                  <a:schemeClr val="tx1"/>
                </a:solidFill>
              </a:rPr>
              <a:t>mwyn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arddangos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fod</a:t>
            </a:r>
            <a:r>
              <a:rPr lang="en-US" dirty="0">
                <a:solidFill>
                  <a:schemeClr val="tx1"/>
                </a:solidFill>
              </a:rPr>
              <a:t> un </a:t>
            </a:r>
            <a:r>
              <a:rPr lang="en-US" dirty="0" err="1">
                <a:solidFill>
                  <a:schemeClr val="tx1"/>
                </a:solidFill>
              </a:rPr>
              <a:t>newidyn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effeithio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newidyn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arall</a:t>
            </a:r>
            <a:endParaRPr lang="en-GB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i="1" dirty="0">
                <a:solidFill>
                  <a:schemeClr val="tx1"/>
                </a:solidFill>
              </a:rPr>
              <a:t>The experiment is generally assumed by quantitative researchers to be the most reliable and effective method for demonstrating that one variable has an effect on another variable</a:t>
            </a:r>
            <a:endParaRPr lang="en-GB" dirty="0"/>
          </a:p>
        </p:txBody>
      </p:sp>
      <p:pic>
        <p:nvPicPr>
          <p:cNvPr id="1028" name="Picture 4" descr="C:\Users\l.roberts\AppData\Local\Microsoft\Windows\Temporary Internet Files\Content.IE5\HEPN0LIZ\MC9004315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552810"/>
            <a:ext cx="1904762" cy="191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932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sz="3200" b="1" dirty="0" err="1"/>
              <a:t>Newidyn</a:t>
            </a:r>
            <a:endParaRPr lang="en-US" sz="3200" b="1" dirty="0"/>
          </a:p>
          <a:p>
            <a:r>
              <a:rPr lang="en-US" dirty="0">
                <a:solidFill>
                  <a:schemeClr val="tx1"/>
                </a:solidFill>
              </a:rPr>
              <a:t>y </a:t>
            </a:r>
            <a:r>
              <a:rPr lang="en-US" dirty="0" err="1">
                <a:solidFill>
                  <a:schemeClr val="tx1"/>
                </a:solidFill>
              </a:rPr>
              <a:t>gwrthrych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ffenomenon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ydym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arsylwi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medru</a:t>
            </a:r>
            <a:r>
              <a:rPr lang="en-US" dirty="0">
                <a:solidFill>
                  <a:schemeClr val="tx1"/>
                </a:solidFill>
              </a:rPr>
              <a:t> bod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wahanol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werthoedd</a:t>
            </a:r>
            <a:endParaRPr lang="en-US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sz="3200" b="1" i="1" dirty="0"/>
              <a:t>Variable</a:t>
            </a:r>
          </a:p>
          <a:p>
            <a:pPr lvl="1"/>
            <a:r>
              <a:rPr lang="en-GB" i="1" dirty="0"/>
              <a:t>the empirical object or phenomenon that we are observing and it can assume a number of different values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434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Newidyn</a:t>
            </a:r>
            <a:br>
              <a:rPr lang="en-GB" dirty="0"/>
            </a:br>
            <a:r>
              <a:rPr lang="en-GB" i="1" dirty="0"/>
              <a:t>Variables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138309" y="1828800"/>
            <a:ext cx="3822192" cy="38862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ddangos</a:t>
            </a:r>
            <a:r>
              <a:rPr lang="en-US" dirty="0">
                <a:solidFill>
                  <a:schemeClr val="tx1"/>
                </a:solidFill>
              </a:rPr>
              <a:t> taw </a:t>
            </a:r>
            <a:r>
              <a:rPr lang="en-US" dirty="0" err="1">
                <a:solidFill>
                  <a:schemeClr val="tx1"/>
                </a:solidFill>
              </a:rPr>
              <a:t>siocled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yw’r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ffactor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deiet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plentyn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sy'n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achosi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gorfywiogrwydd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 err="1"/>
              <a:t>Gellid</a:t>
            </a:r>
            <a:r>
              <a:rPr lang="en-US" sz="1600" dirty="0"/>
              <a:t> </a:t>
            </a:r>
            <a:r>
              <a:rPr lang="en-US" sz="1600" dirty="0" err="1"/>
              <a:t>rhoi</a:t>
            </a:r>
            <a:r>
              <a:rPr lang="en-US" sz="1600" dirty="0"/>
              <a:t> a </a:t>
            </a:r>
            <a:r>
              <a:rPr lang="en-US" sz="1600" dirty="0" err="1"/>
              <a:t>wedyn</a:t>
            </a:r>
            <a:r>
              <a:rPr lang="en-US" sz="1600" dirty="0"/>
              <a:t> </a:t>
            </a:r>
            <a:r>
              <a:rPr lang="en-US" sz="1600" dirty="0" err="1"/>
              <a:t>peidio</a:t>
            </a:r>
            <a:r>
              <a:rPr lang="en-US" sz="1600" dirty="0"/>
              <a:t> â </a:t>
            </a:r>
            <a:r>
              <a:rPr lang="en-US" sz="1600" dirty="0" err="1"/>
              <a:t>rhoi</a:t>
            </a:r>
            <a:r>
              <a:rPr lang="en-US" sz="1600" dirty="0"/>
              <a:t> </a:t>
            </a:r>
            <a:r>
              <a:rPr lang="en-US" sz="1600" dirty="0" err="1"/>
              <a:t>siocled</a:t>
            </a:r>
            <a:endParaRPr lang="en-US" sz="1600" dirty="0"/>
          </a:p>
          <a:p>
            <a:r>
              <a:rPr lang="en-US" sz="1600" dirty="0"/>
              <a:t>Tra bod </a:t>
            </a:r>
            <a:r>
              <a:rPr lang="en-US" sz="1600" dirty="0" err="1"/>
              <a:t>pob</a:t>
            </a:r>
            <a:r>
              <a:rPr lang="en-US" sz="1600" dirty="0"/>
              <a:t> </a:t>
            </a:r>
            <a:r>
              <a:rPr lang="en-US" sz="1600" dirty="0" err="1"/>
              <a:t>ffactor</a:t>
            </a:r>
            <a:r>
              <a:rPr lang="en-US" sz="1600" dirty="0"/>
              <a:t> </a:t>
            </a:r>
            <a:r>
              <a:rPr lang="en-US" sz="1600" dirty="0" err="1"/>
              <a:t>arall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gyson</a:t>
            </a:r>
            <a:r>
              <a:rPr lang="en-US" sz="1600" dirty="0"/>
              <a:t> (</a:t>
            </a:r>
            <a:r>
              <a:rPr lang="en-US" sz="1600" dirty="0" err="1"/>
              <a:t>ddim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newid</a:t>
            </a:r>
            <a:r>
              <a:rPr lang="en-US" sz="1600" dirty="0"/>
              <a:t>)</a:t>
            </a:r>
            <a:endParaRPr lang="en-US" sz="1600" dirty="0">
              <a:cs typeface="Arial"/>
            </a:endParaRPr>
          </a:p>
          <a:p>
            <a:r>
              <a:rPr lang="en-US" sz="2000" dirty="0"/>
              <a:t>Yn 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err="1"/>
              <a:t>achos</a:t>
            </a:r>
            <a:r>
              <a:rPr lang="en-US" sz="2000" dirty="0"/>
              <a:t> </a:t>
            </a:r>
            <a:r>
              <a:rPr lang="en-US" sz="2000" dirty="0" err="1"/>
              <a:t>yma</a:t>
            </a:r>
            <a:endParaRPr lang="en-US" sz="2000" dirty="0"/>
          </a:p>
          <a:p>
            <a:r>
              <a:rPr lang="en-US" sz="1600" dirty="0" err="1"/>
              <a:t>Sioceld</a:t>
            </a:r>
            <a:r>
              <a:rPr lang="en-US" sz="1600" dirty="0"/>
              <a:t> </a:t>
            </a:r>
            <a:r>
              <a:rPr lang="en-US" sz="1600" dirty="0" err="1"/>
              <a:t>yw’r</a:t>
            </a:r>
            <a:r>
              <a:rPr lang="en-US" sz="1600" dirty="0"/>
              <a:t> </a:t>
            </a:r>
            <a:r>
              <a:rPr lang="en-US" sz="1600" dirty="0" err="1"/>
              <a:t>unig</a:t>
            </a:r>
            <a:r>
              <a:rPr lang="en-US" sz="1600" dirty="0"/>
              <a:t> </a:t>
            </a:r>
            <a:r>
              <a:rPr lang="en-US" sz="1600" dirty="0" err="1"/>
              <a:t>newidyn</a:t>
            </a:r>
            <a:endParaRPr lang="en-US" sz="1600" dirty="0"/>
          </a:p>
          <a:p>
            <a:r>
              <a:rPr lang="en-US" sz="1600" dirty="0"/>
              <a:t>Ac </a:t>
            </a:r>
            <a:r>
              <a:rPr lang="en-US" sz="1600" dirty="0" err="1"/>
              <a:t>mae’r</a:t>
            </a:r>
            <a:r>
              <a:rPr lang="en-US" sz="1600" dirty="0"/>
              <a:t> </a:t>
            </a:r>
            <a:r>
              <a:rPr lang="en-US" sz="1600" dirty="0" err="1"/>
              <a:t>ymddygiad</a:t>
            </a:r>
            <a:r>
              <a:rPr lang="en-US" sz="1600" dirty="0"/>
              <a:t> </a:t>
            </a:r>
            <a:r>
              <a:rPr lang="en-US" sz="1600" dirty="0" err="1"/>
              <a:t>gorfywiog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newidyn</a:t>
            </a:r>
            <a:r>
              <a:rPr lang="en-US" sz="1600" dirty="0"/>
              <a:t> </a:t>
            </a:r>
            <a:r>
              <a:rPr lang="en-US" sz="1600" dirty="0" err="1"/>
              <a:t>arall</a:t>
            </a:r>
            <a:endParaRPr lang="en-US" sz="16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096000" y="1828800"/>
            <a:ext cx="3822192" cy="4267200"/>
          </a:xfrm>
        </p:spPr>
        <p:txBody>
          <a:bodyPr>
            <a:normAutofit lnSpcReduction="10000"/>
          </a:bodyPr>
          <a:lstStyle/>
          <a:p>
            <a:r>
              <a:rPr lang="en-GB" i="1" dirty="0">
                <a:solidFill>
                  <a:schemeClr val="tx1"/>
                </a:solidFill>
              </a:rPr>
              <a:t>to demonstrate that chocolate is the factor in a child’s diet causing hyperactivity</a:t>
            </a:r>
          </a:p>
          <a:p>
            <a:pPr lvl="1"/>
            <a:r>
              <a:rPr lang="en-GB" sz="1800" i="1" dirty="0"/>
              <a:t>chocolate might be alternatively given and withheld</a:t>
            </a:r>
          </a:p>
          <a:p>
            <a:pPr lvl="1"/>
            <a:r>
              <a:rPr lang="en-GB" sz="1800" i="1" dirty="0"/>
              <a:t>whilst all other factors are held constant (don’t change)</a:t>
            </a:r>
            <a:endParaRPr lang="en-GB" i="1" dirty="0">
              <a:solidFill>
                <a:schemeClr val="tx1"/>
              </a:solidFill>
            </a:endParaRPr>
          </a:p>
          <a:p>
            <a:r>
              <a:rPr lang="en-GB" i="1" dirty="0">
                <a:solidFill>
                  <a:schemeClr val="tx1"/>
                </a:solidFill>
              </a:rPr>
              <a:t>In this case</a:t>
            </a:r>
          </a:p>
          <a:p>
            <a:pPr lvl="1"/>
            <a:r>
              <a:rPr lang="en-GB" sz="1800" i="1" dirty="0"/>
              <a:t>the chocolate is one variable </a:t>
            </a:r>
          </a:p>
          <a:p>
            <a:pPr lvl="1"/>
            <a:r>
              <a:rPr lang="en-GB" sz="1800" i="1" dirty="0"/>
              <a:t>and the hyperactive behaviour is another variable</a:t>
            </a:r>
          </a:p>
          <a:p>
            <a:endParaRPr lang="en-GB" dirty="0"/>
          </a:p>
        </p:txBody>
      </p:sp>
      <p:pic>
        <p:nvPicPr>
          <p:cNvPr id="2051" name="Picture 3" descr="C:\Users\l.roberts\AppData\Local\Microsoft\Windows\Temporary Internet Files\Content.IE5\N7NKQ001\MC9002159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3277354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090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1" y="2202872"/>
            <a:ext cx="4038600" cy="3263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US" sz="3200" dirty="0" err="1"/>
              <a:t>Newidynnau</a:t>
            </a:r>
            <a:r>
              <a:rPr lang="en-US" sz="3200" dirty="0"/>
              <a:t> </a:t>
            </a:r>
            <a:r>
              <a:rPr lang="en-US" sz="3200" dirty="0" err="1"/>
              <a:t>annibynnol</a:t>
            </a:r>
            <a:endParaRPr lang="en-US" sz="3200" dirty="0"/>
          </a:p>
          <a:p>
            <a:pPr eaLnBrk="1" hangingPunct="1"/>
            <a:r>
              <a:rPr lang="en-US" sz="3200" dirty="0" err="1"/>
              <a:t>Trafodir</a:t>
            </a:r>
            <a:r>
              <a:rPr lang="en-US" sz="3200" dirty="0"/>
              <a:t> </a:t>
            </a:r>
            <a:r>
              <a:rPr lang="en-US" sz="3200" dirty="0" err="1"/>
              <a:t>rhain</a:t>
            </a:r>
            <a:r>
              <a:rPr lang="en-US" sz="3200" dirty="0"/>
              <a:t> </a:t>
            </a:r>
            <a:r>
              <a:rPr lang="en-US" sz="3200" dirty="0" err="1"/>
              <a:t>gan</a:t>
            </a:r>
            <a:r>
              <a:rPr lang="en-US" sz="3200" dirty="0"/>
              <a:t> </a:t>
            </a:r>
            <a:r>
              <a:rPr lang="en-US" sz="3200" dirty="0" err="1"/>
              <a:t>yr</a:t>
            </a:r>
            <a:r>
              <a:rPr lang="en-US" sz="3200" dirty="0"/>
              <a:t> </a:t>
            </a:r>
            <a:r>
              <a:rPr lang="en-US" sz="3200" dirty="0" err="1"/>
              <a:t>ymchwilydd</a:t>
            </a:r>
            <a:endParaRPr lang="en-US" sz="3200" dirty="0"/>
          </a:p>
          <a:p>
            <a:pPr eaLnBrk="1" hangingPunct="1"/>
            <a:r>
              <a:rPr lang="en-US" sz="3200" dirty="0" err="1"/>
              <a:t>Rhoi</a:t>
            </a:r>
            <a:r>
              <a:rPr lang="en-US" sz="3200" dirty="0"/>
              <a:t> </a:t>
            </a:r>
            <a:r>
              <a:rPr lang="en-US" sz="3200" dirty="0" err="1"/>
              <a:t>siocled</a:t>
            </a:r>
            <a:r>
              <a:rPr lang="en-US" sz="3200" dirty="0"/>
              <a:t> (1)</a:t>
            </a:r>
          </a:p>
          <a:p>
            <a:r>
              <a:rPr lang="en-US" sz="3200" dirty="0" err="1"/>
              <a:t>Peidio</a:t>
            </a:r>
            <a:r>
              <a:rPr lang="en-US" sz="3200" dirty="0"/>
              <a:t> </a:t>
            </a:r>
            <a:r>
              <a:rPr lang="en-US" sz="3200" dirty="0" err="1"/>
              <a:t>rhoi</a:t>
            </a:r>
            <a:r>
              <a:rPr lang="en-US" sz="3200" dirty="0"/>
              <a:t> (2)</a:t>
            </a:r>
            <a:endParaRPr lang="en-US" sz="3200" dirty="0">
              <a:cs typeface="Arial"/>
            </a:endParaRPr>
          </a:p>
        </p:txBody>
      </p:sp>
      <p:sp>
        <p:nvSpPr>
          <p:cNvPr id="14339" name="Content Placeholder 3"/>
          <p:cNvSpPr>
            <a:spLocks noGrp="1"/>
          </p:cNvSpPr>
          <p:nvPr>
            <p:ph sz="half" idx="4294967295"/>
          </p:nvPr>
        </p:nvSpPr>
        <p:spPr>
          <a:xfrm>
            <a:off x="6096000" y="2202872"/>
            <a:ext cx="4038600" cy="32639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i="1" dirty="0"/>
              <a:t>Independent variables</a:t>
            </a:r>
          </a:p>
          <a:p>
            <a:pPr lvl="1" eaLnBrk="1" hangingPunct="1"/>
            <a:r>
              <a:rPr lang="en-GB" sz="2800" i="1" dirty="0"/>
              <a:t>These are being manipulated by the researcher</a:t>
            </a:r>
          </a:p>
          <a:p>
            <a:pPr lvl="1" eaLnBrk="1" hangingPunct="1"/>
            <a:r>
              <a:rPr lang="en-GB" sz="2800" i="1" dirty="0"/>
              <a:t>we give the child chocolate (1)</a:t>
            </a:r>
          </a:p>
          <a:p>
            <a:pPr lvl="1" eaLnBrk="1" hangingPunct="1"/>
            <a:r>
              <a:rPr lang="en-GB" sz="2800" i="1" dirty="0"/>
              <a:t>or withhold it (2) 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Newidynnau</a:t>
            </a:r>
            <a:br>
              <a:rPr lang="en-GB" dirty="0"/>
            </a:br>
            <a:r>
              <a:rPr lang="en-GB" i="1" dirty="0"/>
              <a:t>Variables</a:t>
            </a:r>
          </a:p>
        </p:txBody>
      </p:sp>
      <p:pic>
        <p:nvPicPr>
          <p:cNvPr id="3074" name="Picture 2" descr="C:\Users\l.roberts\AppData\Local\Microsoft\Windows\Temporary Internet Files\Content.IE5\N7NKQ001\MC9002159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1000"/>
            <a:ext cx="3277354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307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Newidyn</a:t>
            </a:r>
            <a:r>
              <a:rPr lang="en-US" sz="3200" dirty="0"/>
              <a:t> </a:t>
            </a:r>
            <a:r>
              <a:rPr lang="en-US" sz="3200" dirty="0" err="1"/>
              <a:t>dibynnol</a:t>
            </a:r>
            <a:endParaRPr lang="en-US" sz="3200" dirty="0"/>
          </a:p>
          <a:p>
            <a:r>
              <a:rPr lang="en-US" sz="3200" dirty="0"/>
              <a:t>Y </a:t>
            </a:r>
            <a:r>
              <a:rPr lang="en-US" sz="3200" dirty="0" err="1"/>
              <a:t>newidiadau</a:t>
            </a:r>
            <a:r>
              <a:rPr lang="en-US" sz="3200" dirty="0"/>
              <a:t> a </a:t>
            </a:r>
            <a:r>
              <a:rPr lang="en-US" sz="3200" dirty="0" err="1"/>
              <a:t>fesurir</a:t>
            </a:r>
            <a:r>
              <a:rPr lang="en-US" sz="3200" dirty="0"/>
              <a:t> </a:t>
            </a:r>
            <a:r>
              <a:rPr lang="en-US" sz="3200" dirty="0" err="1"/>
              <a:t>gan</a:t>
            </a:r>
            <a:r>
              <a:rPr lang="en-US" sz="3200" dirty="0"/>
              <a:t> </a:t>
            </a:r>
            <a:r>
              <a:rPr lang="en-US" sz="3200" dirty="0" err="1"/>
              <a:t>yr</a:t>
            </a:r>
            <a:r>
              <a:rPr lang="en-US" sz="3200" dirty="0"/>
              <a:t> </a:t>
            </a:r>
            <a:r>
              <a:rPr lang="en-US" sz="3200" dirty="0" err="1"/>
              <a:t>ymchwilydd</a:t>
            </a:r>
            <a:endParaRPr lang="en-US" sz="3200" dirty="0"/>
          </a:p>
          <a:p>
            <a:r>
              <a:rPr lang="en-US" sz="3200" dirty="0" err="1"/>
              <a:t>Lefel</a:t>
            </a:r>
            <a:r>
              <a:rPr lang="en-US" sz="3200" dirty="0"/>
              <a:t> y </a:t>
            </a:r>
            <a:r>
              <a:rPr lang="en-US" sz="3200" dirty="0" err="1"/>
              <a:t>gorfywiogrwydd</a:t>
            </a:r>
            <a:endParaRPr lang="en-US" sz="3200" dirty="0"/>
          </a:p>
          <a:p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3200" i="1" dirty="0"/>
              <a:t>Dependent variables</a:t>
            </a:r>
          </a:p>
          <a:p>
            <a:pPr lvl="1"/>
            <a:r>
              <a:rPr lang="en-GB" sz="3200" i="1" dirty="0"/>
              <a:t>the changes measured by the researcher</a:t>
            </a:r>
          </a:p>
          <a:p>
            <a:pPr lvl="1"/>
            <a:r>
              <a:rPr lang="en-GB" sz="3200" i="1" dirty="0"/>
              <a:t>the level of hyperactivity</a:t>
            </a:r>
          </a:p>
          <a:p>
            <a:endParaRPr lang="en-GB" sz="2000" i="1" dirty="0"/>
          </a:p>
          <a:p>
            <a:endParaRPr lang="en-GB" dirty="0"/>
          </a:p>
        </p:txBody>
      </p:sp>
      <p:pic>
        <p:nvPicPr>
          <p:cNvPr id="4098" name="Picture 2" descr="C:\Users\l.roberts\AppData\Local\Microsoft\Windows\Temporary Internet Files\Content.IE5\6IDJCSBB\MC900232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57200"/>
            <a:ext cx="1905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304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/>
              <a:t>Newidyn</a:t>
            </a:r>
            <a:r>
              <a:rPr lang="en-US" sz="3200" dirty="0"/>
              <a:t> </a:t>
            </a:r>
            <a:r>
              <a:rPr lang="en-US" sz="3200" dirty="0" err="1"/>
              <a:t>allanol</a:t>
            </a:r>
            <a:endParaRPr lang="en-US" sz="3200" dirty="0"/>
          </a:p>
          <a:p>
            <a:r>
              <a:rPr lang="en-US" sz="3200" dirty="0" err="1"/>
              <a:t>Ffactorau</a:t>
            </a:r>
            <a:r>
              <a:rPr lang="en-US" sz="3200" dirty="0"/>
              <a:t> </a:t>
            </a:r>
            <a:r>
              <a:rPr lang="en-US" sz="3200" dirty="0" err="1"/>
              <a:t>eraill</a:t>
            </a:r>
            <a:r>
              <a:rPr lang="en-US" sz="3200" dirty="0"/>
              <a:t> </a:t>
            </a:r>
            <a:r>
              <a:rPr lang="en-US" sz="3200" dirty="0" err="1"/>
              <a:t>allai</a:t>
            </a:r>
            <a:r>
              <a:rPr lang="en-US" sz="3200" dirty="0"/>
              <a:t> </a:t>
            </a:r>
            <a:r>
              <a:rPr lang="en-US" sz="3200" dirty="0" err="1"/>
              <a:t>effeithio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y </a:t>
            </a:r>
            <a:r>
              <a:rPr lang="en-US" sz="3200" dirty="0" err="1"/>
              <a:t>newidyn</a:t>
            </a:r>
            <a:r>
              <a:rPr lang="en-US" sz="3200" dirty="0"/>
              <a:t> </a:t>
            </a:r>
            <a:r>
              <a:rPr lang="en-US" sz="3200" dirty="0" err="1"/>
              <a:t>dibynnol</a:t>
            </a:r>
            <a:endParaRPr lang="en-US" sz="3200" dirty="0"/>
          </a:p>
          <a:p>
            <a:r>
              <a:rPr lang="en-US" sz="3200" err="1"/>
              <a:t>e.e</a:t>
            </a:r>
            <a:r>
              <a:rPr lang="en-US" sz="3200" dirty="0"/>
              <a:t>. </a:t>
            </a:r>
            <a:r>
              <a:rPr lang="en-US" sz="3200" err="1"/>
              <a:t>maint</a:t>
            </a:r>
            <a:r>
              <a:rPr lang="en-US" sz="3200" dirty="0"/>
              <a:t> y </a:t>
            </a:r>
            <a:r>
              <a:rPr lang="en-US" sz="3200" err="1"/>
              <a:t>siwgwr</a:t>
            </a:r>
            <a:r>
              <a:rPr lang="en-US" sz="3200" dirty="0"/>
              <a:t> </a:t>
            </a:r>
            <a:r>
              <a:rPr lang="en-US" sz="3200" err="1"/>
              <a:t>yn</a:t>
            </a:r>
            <a:r>
              <a:rPr lang="en-US" sz="3200" dirty="0"/>
              <a:t> </a:t>
            </a:r>
            <a:r>
              <a:rPr lang="en-US" sz="3200" err="1"/>
              <a:t>neiet</a:t>
            </a:r>
            <a:r>
              <a:rPr lang="en-US" sz="3200" dirty="0"/>
              <a:t> y </a:t>
            </a:r>
            <a:r>
              <a:rPr lang="en-US" sz="3200" err="1"/>
              <a:t>plentyn</a:t>
            </a:r>
            <a:r>
              <a:rPr lang="en-US" sz="3200" dirty="0"/>
              <a:t>……</a:t>
            </a:r>
            <a:endParaRPr lang="en-US" sz="3200" dirty="0">
              <a:cs typeface="Arial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r>
              <a:rPr lang="en-GB" i="1" dirty="0"/>
              <a:t>Extraneous variables</a:t>
            </a:r>
          </a:p>
          <a:p>
            <a:pPr lvl="1"/>
            <a:r>
              <a:rPr lang="en-GB" sz="2800" i="1" dirty="0"/>
              <a:t>other factors which may be affecting the dependent variable	</a:t>
            </a:r>
          </a:p>
          <a:p>
            <a:pPr lvl="1"/>
            <a:r>
              <a:rPr lang="en-GB" sz="2800" i="1" dirty="0"/>
              <a:t>E.g. the child’s intake of sugar…….</a:t>
            </a:r>
          </a:p>
          <a:p>
            <a:endParaRPr lang="en-GB" dirty="0"/>
          </a:p>
        </p:txBody>
      </p:sp>
      <p:pic>
        <p:nvPicPr>
          <p:cNvPr id="5124" name="Picture 4" descr="C:\Users\l.roberts\AppData\Local\Microsoft\Windows\Temporary Internet Files\Content.IE5\VT7L4AUG\MC900153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0"/>
            <a:ext cx="1981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3638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891145" y="1877291"/>
            <a:ext cx="4038600" cy="4038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US" sz="2000" dirty="0"/>
              <a:t>Yn </a:t>
            </a:r>
            <a:r>
              <a:rPr lang="en-US" sz="2000" dirty="0" err="1"/>
              <a:t>nhermau’r</a:t>
            </a:r>
            <a:r>
              <a:rPr lang="en-US" sz="2000" dirty="0"/>
              <a:t> </a:t>
            </a:r>
            <a:r>
              <a:rPr lang="en-US" sz="2000" dirty="0" err="1"/>
              <a:t>arbrawf</a:t>
            </a:r>
            <a:r>
              <a:rPr lang="en-US" sz="2000" dirty="0"/>
              <a:t>, </a:t>
            </a:r>
            <a:r>
              <a:rPr lang="en-US" sz="2000" dirty="0" err="1"/>
              <a:t>mae</a:t>
            </a:r>
            <a:r>
              <a:rPr lang="en-US" sz="2000" dirty="0"/>
              <a:t> </a:t>
            </a:r>
            <a:r>
              <a:rPr lang="en-US" sz="2000" dirty="0" err="1"/>
              <a:t>ffactorau</a:t>
            </a:r>
            <a:r>
              <a:rPr lang="en-US" sz="2000" dirty="0"/>
              <a:t> </a:t>
            </a:r>
            <a:r>
              <a:rPr lang="en-US" sz="2000" dirty="0" err="1"/>
              <a:t>eraill</a:t>
            </a:r>
            <a:r>
              <a:rPr lang="en-US" sz="2000" dirty="0"/>
              <a:t>,</a:t>
            </a:r>
          </a:p>
          <a:p>
            <a:pPr marL="575945" lvl="1"/>
            <a:r>
              <a:rPr lang="en-US" sz="1800" dirty="0" err="1"/>
              <a:t>yn</a:t>
            </a:r>
            <a:r>
              <a:rPr lang="en-US" sz="1800" dirty="0"/>
              <a:t> </a:t>
            </a:r>
            <a:r>
              <a:rPr lang="en-US" sz="1800" dirty="0" err="1"/>
              <a:t>yr</a:t>
            </a:r>
            <a:r>
              <a:rPr lang="en-US" sz="1800" dirty="0"/>
              <a:t> </a:t>
            </a:r>
            <a:r>
              <a:rPr lang="en-US" sz="1800" dirty="0" err="1"/>
              <a:t>enghraifft</a:t>
            </a:r>
            <a:r>
              <a:rPr lang="en-US" sz="1800" dirty="0"/>
              <a:t> hon, gall </a:t>
            </a:r>
            <a:r>
              <a:rPr lang="en-US" sz="1800" dirty="0" err="1"/>
              <a:t>cyfanswm</a:t>
            </a:r>
            <a:r>
              <a:rPr lang="en-US" sz="1800" dirty="0"/>
              <a:t> y </a:t>
            </a:r>
            <a:r>
              <a:rPr lang="en-US" sz="1800" dirty="0" err="1"/>
              <a:t>siwgwr</a:t>
            </a:r>
            <a:r>
              <a:rPr lang="en-US" sz="1800" dirty="0"/>
              <a:t> </a:t>
            </a:r>
            <a:r>
              <a:rPr lang="en-US" sz="1800" dirty="0" err="1"/>
              <a:t>gael</a:t>
            </a:r>
            <a:r>
              <a:rPr lang="en-US" sz="1800" dirty="0"/>
              <a:t> </a:t>
            </a:r>
            <a:r>
              <a:rPr lang="en-US" sz="1800" dirty="0" err="1"/>
              <a:t>effaith</a:t>
            </a:r>
            <a:r>
              <a:rPr lang="en-US" sz="1800" dirty="0"/>
              <a:t> </a:t>
            </a:r>
            <a:r>
              <a:rPr lang="en-US" sz="1800" dirty="0" err="1"/>
              <a:t>bwysig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ymddygiad</a:t>
            </a:r>
            <a:r>
              <a:rPr lang="en-US" sz="1800" dirty="0"/>
              <a:t> </a:t>
            </a:r>
            <a:r>
              <a:rPr lang="en-US" sz="1800" dirty="0" err="1"/>
              <a:t>orfywiog</a:t>
            </a:r>
            <a:r>
              <a:rPr lang="en-US" sz="1800" dirty="0"/>
              <a:t> y </a:t>
            </a:r>
            <a:r>
              <a:rPr lang="en-US" sz="1800" dirty="0" err="1"/>
              <a:t>plentyn</a:t>
            </a:r>
            <a:endParaRPr lang="en-US" sz="1800" dirty="0">
              <a:cs typeface="Arial"/>
            </a:endParaRPr>
          </a:p>
          <a:p>
            <a:r>
              <a:rPr lang="en-US" sz="2000" dirty="0"/>
              <a:t>er 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err="1"/>
              <a:t>ystyrir</a:t>
            </a:r>
            <a:r>
              <a:rPr lang="en-US" sz="2000" dirty="0"/>
              <a:t> taw </a:t>
            </a:r>
            <a:r>
              <a:rPr lang="en-US" sz="2000" dirty="0" err="1"/>
              <a:t>effaith</a:t>
            </a:r>
            <a:r>
              <a:rPr lang="en-US" sz="2000" dirty="0"/>
              <a:t> y</a:t>
            </a:r>
            <a:endParaRPr lang="en-US" sz="2000" dirty="0">
              <a:cs typeface="Arial"/>
            </a:endParaRPr>
          </a:p>
          <a:p>
            <a:pPr marL="575945" lvl="1"/>
            <a:r>
              <a:rPr lang="en-US" sz="1800" dirty="0" err="1"/>
              <a:t>siocled</a:t>
            </a:r>
            <a:r>
              <a:rPr lang="en-US" sz="1800" dirty="0"/>
              <a:t> </a:t>
            </a:r>
            <a:r>
              <a:rPr lang="en-US" sz="1800" dirty="0" err="1"/>
              <a:t>oedd</a:t>
            </a:r>
            <a:r>
              <a:rPr lang="en-US" sz="1800" dirty="0"/>
              <a:t> </a:t>
            </a:r>
            <a:r>
              <a:rPr lang="en-US" sz="1800" dirty="0" err="1"/>
              <a:t>yn</a:t>
            </a:r>
            <a:r>
              <a:rPr lang="en-US" sz="1800" dirty="0"/>
              <a:t> </a:t>
            </a:r>
            <a:r>
              <a:rPr lang="en-US" sz="1800" dirty="0" err="1"/>
              <a:t>achosi’r</a:t>
            </a:r>
            <a:r>
              <a:rPr lang="en-US" sz="1800" dirty="0"/>
              <a:t> </a:t>
            </a:r>
            <a:r>
              <a:rPr lang="en-US" sz="1800" dirty="0" err="1"/>
              <a:t>ymddygiad</a:t>
            </a:r>
            <a:endParaRPr lang="en-US" sz="1800" dirty="0">
              <a:cs typeface="Arial"/>
            </a:endParaRPr>
          </a:p>
          <a:p>
            <a:r>
              <a:rPr lang="en-US" sz="2000" dirty="0" err="1"/>
              <a:t>Gelwir</a:t>
            </a:r>
            <a:r>
              <a:rPr lang="en-US" sz="2000" dirty="0"/>
              <a:t> </a:t>
            </a:r>
            <a:r>
              <a:rPr lang="en-US" sz="2000" dirty="0" err="1"/>
              <a:t>hwn</a:t>
            </a:r>
            <a:r>
              <a:rPr lang="en-US" sz="2000" dirty="0"/>
              <a:t> </a:t>
            </a:r>
            <a:r>
              <a:rPr lang="en-US" sz="2000" dirty="0" err="1"/>
              <a:t>hefyd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 </a:t>
            </a:r>
            <a:r>
              <a:rPr lang="en-US" sz="2000" dirty="0" err="1"/>
              <a:t>newidyn</a:t>
            </a:r>
            <a:r>
              <a:rPr lang="en-US" sz="2000" dirty="0"/>
              <a:t> </a:t>
            </a:r>
            <a:r>
              <a:rPr lang="en-US" sz="2000" dirty="0" err="1"/>
              <a:t>sy’n</a:t>
            </a:r>
            <a:r>
              <a:rPr lang="en-US" sz="2000" dirty="0"/>
              <a:t> </a:t>
            </a:r>
            <a:r>
              <a:rPr lang="en-US" sz="2000" dirty="0" err="1"/>
              <a:t>drysu</a:t>
            </a:r>
            <a:endParaRPr lang="en-US" sz="2000" dirty="0"/>
          </a:p>
          <a:p>
            <a:pPr marL="575945" lvl="1"/>
            <a:r>
              <a:rPr lang="en-US" sz="1800" dirty="0" err="1"/>
              <a:t>Oherwydd</a:t>
            </a:r>
            <a:r>
              <a:rPr lang="en-US" sz="1800" dirty="0"/>
              <a:t> </a:t>
            </a:r>
            <a:r>
              <a:rPr lang="en-US" sz="1800" dirty="0" err="1"/>
              <a:t>medr</a:t>
            </a:r>
            <a:r>
              <a:rPr lang="en-US" sz="1800" dirty="0"/>
              <a:t> </a:t>
            </a:r>
            <a:r>
              <a:rPr lang="en-US" sz="1800" dirty="0" err="1"/>
              <a:t>gynhyrchu</a:t>
            </a:r>
            <a:r>
              <a:rPr lang="en-US" sz="1800" dirty="0"/>
              <a:t> </a:t>
            </a:r>
            <a:r>
              <a:rPr lang="en-US" sz="1800" dirty="0" err="1"/>
              <a:t>eglurhad</a:t>
            </a:r>
            <a:r>
              <a:rPr lang="en-US" sz="1800" dirty="0"/>
              <a:t> </a:t>
            </a:r>
            <a:r>
              <a:rPr lang="en-US" sz="1800" dirty="0" err="1"/>
              <a:t>arall</a:t>
            </a:r>
            <a:r>
              <a:rPr lang="en-US" sz="1800" dirty="0"/>
              <a:t> </a:t>
            </a:r>
            <a:r>
              <a:rPr lang="en-US" sz="1800" dirty="0" err="1"/>
              <a:t>yn</a:t>
            </a:r>
            <a:r>
              <a:rPr lang="en-US" sz="1800" dirty="0"/>
              <a:t> y </a:t>
            </a:r>
            <a:r>
              <a:rPr lang="en-US" sz="1800" dirty="0" err="1"/>
              <a:t>newidyn</a:t>
            </a:r>
            <a:r>
              <a:rPr lang="en-US" sz="1800" dirty="0"/>
              <a:t> </a:t>
            </a:r>
            <a:r>
              <a:rPr lang="en-US" sz="1800" dirty="0" err="1"/>
              <a:t>dibynnol</a:t>
            </a:r>
            <a:endParaRPr lang="en-US" sz="1800" dirty="0">
              <a:cs typeface="Arial"/>
            </a:endParaRPr>
          </a:p>
        </p:txBody>
      </p:sp>
      <p:sp>
        <p:nvSpPr>
          <p:cNvPr id="15363" name="Content Placeholder 3"/>
          <p:cNvSpPr>
            <a:spLocks noGrp="1"/>
          </p:cNvSpPr>
          <p:nvPr>
            <p:ph sz="half" idx="4294967295"/>
          </p:nvPr>
        </p:nvSpPr>
        <p:spPr>
          <a:xfrm>
            <a:off x="6262257" y="1828800"/>
            <a:ext cx="4038600" cy="40386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sz="2000" i="1" dirty="0"/>
              <a:t>In terms of the experiment other factors, </a:t>
            </a:r>
          </a:p>
          <a:p>
            <a:pPr lvl="1" eaLnBrk="1" hangingPunct="1"/>
            <a:r>
              <a:rPr lang="en-GB" sz="1600" i="1" dirty="0"/>
              <a:t>in this example, the intake of sugar could have an important effect on the child’s hyperactive behaviour </a:t>
            </a:r>
          </a:p>
          <a:p>
            <a:pPr eaLnBrk="1" hangingPunct="1"/>
            <a:r>
              <a:rPr lang="en-GB" sz="2000" i="1" dirty="0"/>
              <a:t>though it was considered that it was the effect of the </a:t>
            </a:r>
          </a:p>
          <a:p>
            <a:pPr lvl="1" eaLnBrk="1" hangingPunct="1"/>
            <a:r>
              <a:rPr lang="en-GB" sz="1600" i="1" dirty="0"/>
              <a:t>chocolate which was apparently causing the behaviour</a:t>
            </a:r>
            <a:endParaRPr lang="en-GB" sz="2000" i="1" dirty="0"/>
          </a:p>
          <a:p>
            <a:pPr eaLnBrk="1" hangingPunct="1"/>
            <a:r>
              <a:rPr lang="en-GB" sz="2000" i="1" dirty="0"/>
              <a:t>This is also known as a confounding variable!</a:t>
            </a:r>
          </a:p>
          <a:p>
            <a:pPr lvl="1" eaLnBrk="1" hangingPunct="1"/>
            <a:r>
              <a:rPr lang="en-GB" sz="1600" i="1" dirty="0"/>
              <a:t>As it can produce alternative explanations of change in the dependent variable</a:t>
            </a:r>
          </a:p>
          <a:p>
            <a:pPr eaLnBrk="1" hangingPunct="1"/>
            <a:endParaRPr lang="en-GB" sz="2000" i="1" dirty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Newidynnau</a:t>
            </a:r>
            <a:br>
              <a:rPr lang="en-GB" dirty="0"/>
            </a:br>
            <a:r>
              <a:rPr lang="en-GB" i="1" dirty="0"/>
              <a:t>Variables</a:t>
            </a:r>
          </a:p>
        </p:txBody>
      </p:sp>
    </p:spTree>
    <p:extLst>
      <p:ext uri="{BB962C8B-B14F-4D97-AF65-F5344CB8AC3E}">
        <p14:creationId xmlns:p14="http://schemas.microsoft.com/office/powerpoint/2010/main" val="777857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og4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850" y="1916114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Content Placeholder 10"/>
          <p:cNvSpPr>
            <a:spLocks noGrp="1"/>
          </p:cNvSpPr>
          <p:nvPr>
            <p:ph sz="half" idx="4294967295"/>
          </p:nvPr>
        </p:nvSpPr>
        <p:spPr>
          <a:xfrm>
            <a:off x="1981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en-US" i="1"/>
          </a:p>
        </p:txBody>
      </p:sp>
      <p:sp>
        <p:nvSpPr>
          <p:cNvPr id="17412" name="Rectangle 4"/>
          <p:cNvSpPr>
            <a:spLocks noGrp="1" noChangeArrowheads="1"/>
          </p:cNvSpPr>
          <p:nvPr>
            <p:ph sz="half" idx="4294967295"/>
          </p:nvPr>
        </p:nvSpPr>
        <p:spPr>
          <a:xfrm>
            <a:off x="6172200" y="2514600"/>
            <a:ext cx="4038600" cy="3492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 err="1"/>
              <a:t>Dangoswyd</a:t>
            </a:r>
            <a:r>
              <a:rPr lang="en-GB" sz="2000" dirty="0"/>
              <a:t> </a:t>
            </a:r>
            <a:r>
              <a:rPr lang="en-GB" sz="2000" dirty="0" err="1"/>
              <a:t>ffilm</a:t>
            </a:r>
            <a:r>
              <a:rPr lang="en-GB" sz="2000" dirty="0"/>
              <a:t> fer o </a:t>
            </a:r>
            <a:r>
              <a:rPr lang="en-GB" sz="2000" dirty="0" err="1"/>
              <a:t>ddamwain</a:t>
            </a:r>
            <a:r>
              <a:rPr lang="en-GB" sz="2000" dirty="0"/>
              <a:t> car.</a:t>
            </a:r>
            <a:endParaRPr lang="en-GB" sz="2000" dirty="0">
              <a:cs typeface="Arial"/>
            </a:endParaRPr>
          </a:p>
          <a:p>
            <a:pPr marL="575945" lvl="1"/>
            <a:r>
              <a:rPr lang="en-GB" sz="1800" dirty="0"/>
              <a:t>Dau gar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gwrthdaro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gyflymder</a:t>
            </a:r>
            <a:r>
              <a:rPr lang="en-GB" sz="1800" dirty="0"/>
              <a:t> </a:t>
            </a:r>
            <a:r>
              <a:rPr lang="en-GB" sz="1800" dirty="0" err="1"/>
              <a:t>isel</a:t>
            </a:r>
            <a:endParaRPr lang="en-GB" sz="1800" dirty="0">
              <a:cs typeface="Arial"/>
            </a:endParaRPr>
          </a:p>
          <a:p>
            <a:pPr marL="575945" lvl="1"/>
            <a:r>
              <a:rPr lang="en-GB" sz="1800" dirty="0"/>
              <a:t>Yn </a:t>
            </a:r>
            <a:r>
              <a:rPr lang="en-GB" sz="1800" dirty="0" err="1"/>
              <a:t>syth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ôl</a:t>
            </a:r>
            <a:r>
              <a:rPr lang="en-GB" sz="1800" dirty="0"/>
              <a:t> </a:t>
            </a:r>
            <a:r>
              <a:rPr lang="en-GB" sz="1800" dirty="0" err="1"/>
              <a:t>hynny</a:t>
            </a:r>
            <a:r>
              <a:rPr lang="en-GB" sz="1800" dirty="0"/>
              <a:t>, </a:t>
            </a:r>
            <a:r>
              <a:rPr lang="en-GB" sz="1800" dirty="0" err="1"/>
              <a:t>holwyd</a:t>
            </a:r>
            <a:r>
              <a:rPr lang="en-GB" sz="1800" dirty="0"/>
              <a:t> </a:t>
            </a:r>
            <a:r>
              <a:rPr lang="en-GB" sz="1800" dirty="0" err="1"/>
              <a:t>i’r</a:t>
            </a:r>
            <a:r>
              <a:rPr lang="en-GB" sz="1800" dirty="0"/>
              <a:t> </a:t>
            </a:r>
            <a:r>
              <a:rPr lang="en-GB" sz="1800" dirty="0" err="1"/>
              <a:t>cyfranogwyr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u="sng" dirty="0" err="1"/>
              <a:t>amcangyfrif</a:t>
            </a:r>
            <a:r>
              <a:rPr lang="en-GB" sz="1800" u="sng" dirty="0"/>
              <a:t> </a:t>
            </a:r>
            <a:r>
              <a:rPr lang="en-GB" sz="1800" u="sng" dirty="0" err="1"/>
              <a:t>cyflymder</a:t>
            </a:r>
            <a:r>
              <a:rPr lang="en-GB" sz="1800" dirty="0"/>
              <a:t> y </a:t>
            </a:r>
            <a:r>
              <a:rPr lang="en-GB" sz="1800" dirty="0" err="1"/>
              <a:t>ceir</a:t>
            </a:r>
            <a:r>
              <a:rPr lang="en-GB" sz="1800" dirty="0"/>
              <a:t> </a:t>
            </a:r>
            <a:r>
              <a:rPr lang="en-GB" sz="1800" dirty="0" err="1"/>
              <a:t>adeg</a:t>
            </a:r>
            <a:r>
              <a:rPr lang="en-GB" sz="1800" dirty="0"/>
              <a:t> y </a:t>
            </a:r>
            <a:r>
              <a:rPr lang="en-GB" sz="1800" dirty="0" err="1"/>
              <a:t>ddamwain</a:t>
            </a:r>
            <a:endParaRPr lang="en-GB" sz="1800" dirty="0">
              <a:cs typeface="Arial"/>
            </a:endParaRPr>
          </a:p>
          <a:p>
            <a:pPr eaLnBrk="1" hangingPunct="1"/>
            <a:r>
              <a:rPr lang="en-GB" sz="2000" dirty="0" err="1">
                <a:solidFill>
                  <a:schemeClr val="accent2"/>
                </a:solidFill>
              </a:rPr>
              <a:t>Ar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gyfer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gwahanol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gyfranogwyr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defnyddiwyd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geiriau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gwahanol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 err="1">
                <a:solidFill>
                  <a:schemeClr val="accent2"/>
                </a:solidFill>
              </a:rPr>
              <a:t>yn</a:t>
            </a:r>
            <a:r>
              <a:rPr lang="en-GB" sz="2000" dirty="0">
                <a:solidFill>
                  <a:schemeClr val="accent2"/>
                </a:solidFill>
              </a:rPr>
              <a:t> y </a:t>
            </a:r>
            <a:r>
              <a:rPr lang="en-GB" sz="2000" dirty="0" err="1">
                <a:solidFill>
                  <a:schemeClr val="accent2"/>
                </a:solidFill>
              </a:rPr>
              <a:t>cwestiwn</a:t>
            </a:r>
            <a:endParaRPr lang="en-GB" sz="2000" dirty="0">
              <a:solidFill>
                <a:schemeClr val="accent2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br>
              <a:rPr lang="en-GB" i="1" dirty="0"/>
            </a:br>
            <a:r>
              <a:rPr lang="en-GB" dirty="0" err="1"/>
              <a:t>Enghraifft</a:t>
            </a:r>
            <a:br>
              <a:rPr lang="en-GB" i="1" dirty="0"/>
            </a:br>
            <a:endParaRPr lang="en-GB" i="1" dirty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919288" y="1916113"/>
            <a:ext cx="2949012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1" charset="2"/>
              <a:buNone/>
              <a:defRPr/>
            </a:pPr>
            <a:r>
              <a:rPr lang="en-GB" i="1" dirty="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Estimate of speed experiment</a:t>
            </a:r>
          </a:p>
        </p:txBody>
      </p:sp>
    </p:spTree>
    <p:extLst>
      <p:ext uri="{BB962C8B-B14F-4D97-AF65-F5344CB8AC3E}">
        <p14:creationId xmlns:p14="http://schemas.microsoft.com/office/powerpoint/2010/main" val="888247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g4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850" y="1916114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Content Placeholder 10"/>
          <p:cNvSpPr>
            <a:spLocks noGrp="1"/>
          </p:cNvSpPr>
          <p:nvPr>
            <p:ph sz="half" idx="4294967295"/>
          </p:nvPr>
        </p:nvSpPr>
        <p:spPr>
          <a:xfrm>
            <a:off x="1981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en-US" i="1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sz="half" idx="4294967295"/>
          </p:nvPr>
        </p:nvSpPr>
        <p:spPr>
          <a:xfrm>
            <a:off x="6096000" y="2514600"/>
            <a:ext cx="4038600" cy="40973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sz="2000" i="1" dirty="0"/>
              <a:t>Subjects were shown a short film of an auto accident </a:t>
            </a:r>
          </a:p>
          <a:p>
            <a:pPr marL="575945" lvl="1"/>
            <a:r>
              <a:rPr lang="en-GB" sz="1800" i="1" dirty="0"/>
              <a:t>two cars colliding at low speed</a:t>
            </a:r>
            <a:endParaRPr lang="en-GB" sz="1800" i="1" dirty="0">
              <a:cs typeface="Arial"/>
            </a:endParaRPr>
          </a:p>
          <a:p>
            <a:pPr marL="575945" lvl="1"/>
            <a:r>
              <a:rPr lang="en-GB" sz="1800" i="1" dirty="0"/>
              <a:t>Immediately afterward participants were asked to </a:t>
            </a:r>
            <a:r>
              <a:rPr lang="en-GB" sz="1800" b="1" i="1" u="sng" dirty="0"/>
              <a:t>estimate the speed </a:t>
            </a:r>
            <a:r>
              <a:rPr lang="en-GB" sz="1800" i="1" dirty="0"/>
              <a:t>of the cars at the time of the accident </a:t>
            </a:r>
            <a:endParaRPr lang="en-GB" sz="1800" i="1" dirty="0">
              <a:cs typeface="Arial"/>
            </a:endParaRPr>
          </a:p>
          <a:p>
            <a:r>
              <a:rPr lang="en-GB" sz="2000" i="1" dirty="0">
                <a:solidFill>
                  <a:schemeClr val="accent2"/>
                </a:solidFill>
              </a:rPr>
              <a:t>For different participants different words were used in the question </a:t>
            </a:r>
            <a:endParaRPr lang="en-GB" sz="2000" i="1" dirty="0">
              <a:solidFill>
                <a:schemeClr val="accent2"/>
              </a:solidFill>
              <a:cs typeface="Arial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br>
              <a:rPr lang="en-GB" i="1" dirty="0"/>
            </a:br>
            <a:r>
              <a:rPr lang="en-GB" i="1" dirty="0"/>
              <a:t>Example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919288" y="1916113"/>
            <a:ext cx="2949012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1" charset="2"/>
              <a:buNone/>
              <a:defRPr/>
            </a:pPr>
            <a:r>
              <a:rPr lang="en-GB" i="1" dirty="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Estimate of speed experiment</a:t>
            </a:r>
          </a:p>
        </p:txBody>
      </p:sp>
    </p:spTree>
    <p:extLst>
      <p:ext uri="{BB962C8B-B14F-4D97-AF65-F5344CB8AC3E}">
        <p14:creationId xmlns:p14="http://schemas.microsoft.com/office/powerpoint/2010/main" val="1437778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og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3495" y="1385454"/>
            <a:ext cx="37592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5857955" y="1385454"/>
            <a:ext cx="4400550" cy="4495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Yn </a:t>
            </a:r>
            <a:r>
              <a:rPr lang="en-GB" dirty="0" err="1">
                <a:solidFill>
                  <a:schemeClr val="tx1"/>
                </a:solidFill>
              </a:rPr>
              <a:t>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arbrawf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hwn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mae’r</a:t>
            </a:r>
            <a:r>
              <a:rPr lang="en-GB" dirty="0">
                <a:solidFill>
                  <a:schemeClr val="tx1"/>
                </a:solidFill>
              </a:rPr>
              <a:t> gair a </a:t>
            </a:r>
            <a:r>
              <a:rPr lang="en-GB" dirty="0" err="1">
                <a:solidFill>
                  <a:schemeClr val="tx1"/>
                </a:solidFill>
              </a:rPr>
              <a:t>ddefnyddir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ddisgrifio’r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awgrymu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lefel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gwahanol</a:t>
            </a:r>
            <a:r>
              <a:rPr lang="en-GB" dirty="0">
                <a:solidFill>
                  <a:schemeClr val="tx1"/>
                </a:solidFill>
              </a:rPr>
              <a:t>  o </a:t>
            </a:r>
            <a:r>
              <a:rPr lang="en-GB" dirty="0" err="1">
                <a:solidFill>
                  <a:schemeClr val="tx1"/>
                </a:solidFill>
              </a:rPr>
              <a:t>drais</a:t>
            </a:r>
            <a:r>
              <a:rPr lang="en-GB" dirty="0">
                <a:solidFill>
                  <a:schemeClr val="tx1"/>
                </a:solidFill>
              </a:rPr>
              <a:t> (a </a:t>
            </a:r>
            <a:r>
              <a:rPr lang="en-GB" dirty="0" err="1">
                <a:solidFill>
                  <a:schemeClr val="tx1"/>
                </a:solidFill>
              </a:rPr>
              <a:t>chyflymder</a:t>
            </a:r>
            <a:r>
              <a:rPr lang="en-GB" dirty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Defnyddiwyd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geiriau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newidyn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annibynnol</a:t>
            </a:r>
            <a:r>
              <a:rPr lang="en-GB" dirty="0">
                <a:solidFill>
                  <a:schemeClr val="tx1"/>
                </a:solidFill>
              </a:rPr>
              <a:t>: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“smashed”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“hit”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“bumped”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“collided”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Newidyn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dibynnol</a:t>
            </a:r>
            <a:r>
              <a:rPr lang="en-GB" dirty="0">
                <a:solidFill>
                  <a:schemeClr val="tx1"/>
                </a:solidFill>
              </a:rPr>
              <a:t>: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ceir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endParaRPr lang="en-GB" dirty="0">
              <a:cs typeface="Arial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Defnydd</a:t>
            </a:r>
            <a:r>
              <a:rPr lang="en-GB" dirty="0"/>
              <a:t> o ‘</a:t>
            </a:r>
            <a:r>
              <a:rPr lang="en-GB" dirty="0" err="1"/>
              <a:t>eiriau</a:t>
            </a:r>
            <a:r>
              <a:rPr lang="en-GB" dirty="0"/>
              <a:t>’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cwestiwn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2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og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288" y="1752600"/>
            <a:ext cx="37592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5810250" y="1775619"/>
            <a:ext cx="4400550" cy="44196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65760" indent="-256032">
              <a:lnSpc>
                <a:spcPct val="120000"/>
              </a:lnSpc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 this experiment the word describing the accident  implies a different level of violence (and speed)</a:t>
            </a:r>
          </a:p>
          <a:p>
            <a:pPr marL="365760" indent="-256032">
              <a:lnSpc>
                <a:spcPct val="120000"/>
              </a:lnSpc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For subjects, the words bumped or collided were used as Independent variable:</a:t>
            </a:r>
          </a:p>
          <a:p>
            <a:pPr marL="621792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“smashed”</a:t>
            </a:r>
          </a:p>
          <a:p>
            <a:pPr marL="621792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“hit”</a:t>
            </a:r>
          </a:p>
          <a:p>
            <a:pPr marL="621792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“bumped”</a:t>
            </a:r>
          </a:p>
          <a:p>
            <a:pPr marL="621792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“collided”</a:t>
            </a:r>
          </a:p>
          <a:p>
            <a:pPr marL="365760" indent="-256032">
              <a:lnSpc>
                <a:spcPct val="120000"/>
              </a:lnSpc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Dependent variable : the estimation of car speed</a:t>
            </a:r>
          </a:p>
          <a:p>
            <a:pPr marL="365760" indent="-256032">
              <a:buFont typeface="Wingdings 3"/>
              <a:buChar char=""/>
              <a:defRPr/>
            </a:pPr>
            <a:endParaRPr lang="en-GB" i="1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/>
              <a:t>Use of ‘Words’ in the Question </a:t>
            </a:r>
          </a:p>
        </p:txBody>
      </p:sp>
    </p:spTree>
    <p:extLst>
      <p:ext uri="{BB962C8B-B14F-4D97-AF65-F5344CB8AC3E}">
        <p14:creationId xmlns:p14="http://schemas.microsoft.com/office/powerpoint/2010/main" val="2403059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og4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03388" y="1214438"/>
            <a:ext cx="4678362" cy="4043362"/>
          </a:xfrm>
          <a:prstGeom prst="rect">
            <a:avLst/>
          </a:prstGeom>
        </p:spPr>
      </p:pic>
      <p:sp>
        <p:nvSpPr>
          <p:cNvPr id="21507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6486612" y="2866239"/>
            <a:ext cx="4000500" cy="37211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sz="2400" dirty="0" err="1"/>
              <a:t>Dylanwadwyd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dirty="0" err="1">
                <a:solidFill>
                  <a:schemeClr val="tx1"/>
                </a:solidFill>
              </a:rPr>
              <a:t>amcangyfrifiadau</a:t>
            </a:r>
            <a:r>
              <a:rPr lang="en-GB" sz="2400" dirty="0"/>
              <a:t> </a:t>
            </a:r>
            <a:r>
              <a:rPr lang="en-GB" sz="2400" dirty="0" err="1"/>
              <a:t>cyflymder</a:t>
            </a:r>
            <a:r>
              <a:rPr lang="en-GB" sz="2400" dirty="0"/>
              <a:t> y </a:t>
            </a:r>
            <a:r>
              <a:rPr lang="en-GB" sz="2400" dirty="0" err="1"/>
              <a:t>cyfranogwyr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endParaRPr lang="en-GB" sz="2400" dirty="0"/>
          </a:p>
          <a:p>
            <a:pPr marL="575945" lvl="1"/>
            <a:r>
              <a:rPr lang="en-GB" sz="2000" dirty="0"/>
              <a:t>Y gair a </a:t>
            </a:r>
            <a:r>
              <a:rPr lang="en-GB" sz="2000" dirty="0" err="1"/>
              <a:t>ddefnyddiwyd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ddisgrifio</a:t>
            </a:r>
            <a:r>
              <a:rPr lang="en-GB" sz="2000" dirty="0"/>
              <a:t> </a:t>
            </a:r>
            <a:r>
              <a:rPr lang="en-GB" sz="2000" dirty="0" err="1"/>
              <a:t>grym</a:t>
            </a:r>
            <a:r>
              <a:rPr lang="en-GB" sz="2000" dirty="0"/>
              <a:t> y </a:t>
            </a:r>
            <a:r>
              <a:rPr lang="en-GB" sz="2000" dirty="0" err="1"/>
              <a:t>ddamwain</a:t>
            </a:r>
            <a:endParaRPr lang="en-GB" sz="2000" dirty="0">
              <a:cs typeface="Arial"/>
            </a:endParaRPr>
          </a:p>
          <a:p>
            <a:pPr marL="575945" lvl="1"/>
            <a:r>
              <a:rPr lang="en-GB" sz="2000" dirty="0" err="1"/>
              <a:t>Dydi’r</a:t>
            </a:r>
            <a:r>
              <a:rPr lang="en-GB" sz="2000" dirty="0"/>
              <a:t> </a:t>
            </a:r>
            <a:r>
              <a:rPr lang="en-GB" sz="2000" dirty="0" err="1"/>
              <a:t>rhifau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echel</a:t>
            </a:r>
            <a:r>
              <a:rPr lang="en-GB" sz="2000" dirty="0"/>
              <a:t> –y </a:t>
            </a:r>
            <a:r>
              <a:rPr lang="en-GB" sz="2000" dirty="0" err="1"/>
              <a:t>ddim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gywir</a:t>
            </a:r>
            <a:r>
              <a:rPr lang="en-GB" sz="2000" dirty="0"/>
              <a:t>, ac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dangos</a:t>
            </a:r>
            <a:r>
              <a:rPr lang="en-GB" sz="2000" dirty="0"/>
              <a:t> </a:t>
            </a:r>
            <a:r>
              <a:rPr lang="en-GB" sz="2000" dirty="0" err="1"/>
              <a:t>gwerth</a:t>
            </a:r>
            <a:r>
              <a:rPr lang="en-GB" sz="2000" dirty="0"/>
              <a:t> </a:t>
            </a:r>
            <a:r>
              <a:rPr lang="en-GB" sz="2000" dirty="0" err="1"/>
              <a:t>cymharol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amcangyfrifon</a:t>
            </a:r>
            <a:endParaRPr lang="en-GB" sz="2000" dirty="0">
              <a:cs typeface="Arial"/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2057400" y="2286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/>
              <a:t>Yr </a:t>
            </a:r>
            <a:r>
              <a:rPr lang="en-GB" dirty="0" err="1"/>
              <a:t>Astudiaeth</a:t>
            </a:r>
            <a:endParaRPr lang="en-GB" dirty="0"/>
          </a:p>
        </p:txBody>
      </p:sp>
      <p:sp>
        <p:nvSpPr>
          <p:cNvPr id="21509" name="TextBox 9"/>
          <p:cNvSpPr txBox="1">
            <a:spLocks noChangeArrowheads="1"/>
          </p:cNvSpPr>
          <p:nvPr/>
        </p:nvSpPr>
        <p:spPr bwMode="auto">
          <a:xfrm>
            <a:off x="1666875" y="4941889"/>
            <a:ext cx="4929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 err="1"/>
              <a:t>Mae’r</a:t>
            </a:r>
            <a:r>
              <a:rPr lang="en-GB" dirty="0"/>
              <a:t> </a:t>
            </a:r>
            <a:r>
              <a:rPr lang="en-GB" dirty="0" err="1"/>
              <a:t>uchod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dangos</a:t>
            </a:r>
            <a:r>
              <a:rPr lang="en-GB" dirty="0"/>
              <a:t> y </a:t>
            </a:r>
            <a:r>
              <a:rPr lang="en-GB" dirty="0" err="1"/>
              <a:t>cyflymder</a:t>
            </a:r>
            <a:r>
              <a:rPr lang="en-GB" dirty="0"/>
              <a:t> </a:t>
            </a:r>
            <a:r>
              <a:rPr lang="en-GB" dirty="0" err="1"/>
              <a:t>canolig</a:t>
            </a:r>
            <a:r>
              <a:rPr lang="en-GB" dirty="0"/>
              <a:t> a </a:t>
            </a:r>
            <a:r>
              <a:rPr lang="en-GB" dirty="0" err="1"/>
              <a:t>amcangyfrifwyd</a:t>
            </a:r>
            <a:r>
              <a:rPr lang="en-GB" dirty="0"/>
              <a:t>  </a:t>
            </a:r>
            <a:r>
              <a:rPr lang="en-GB" dirty="0" err="1"/>
              <a:t>gyda’r</a:t>
            </a:r>
            <a:r>
              <a:rPr lang="en-GB" dirty="0"/>
              <a:t> </a:t>
            </a:r>
            <a:r>
              <a:rPr lang="en-GB" dirty="0" err="1"/>
              <a:t>geiriau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waelod</a:t>
            </a:r>
            <a:r>
              <a:rPr lang="en-GB" dirty="0"/>
              <a:t> y </a:t>
            </a:r>
            <a:r>
              <a:rPr lang="en-GB" dirty="0" err="1"/>
              <a:t>graff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8044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og4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66938" y="2056487"/>
            <a:ext cx="4214813" cy="2820312"/>
          </a:xfrm>
          <a:prstGeom prst="rect">
            <a:avLst/>
          </a:prstGeom>
        </p:spPr>
      </p:pic>
      <p:sp>
        <p:nvSpPr>
          <p:cNvPr id="20483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6381750" y="2438400"/>
            <a:ext cx="4000500" cy="35687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sz="2400" i="1" dirty="0"/>
              <a:t>Participants' speed estimates were clearly influenced by </a:t>
            </a:r>
          </a:p>
          <a:p>
            <a:pPr lvl="1" eaLnBrk="1" hangingPunct="1"/>
            <a:r>
              <a:rPr lang="en-GB" sz="2000" i="1" dirty="0"/>
              <a:t>the choice of word used to describe the force of the accident</a:t>
            </a:r>
          </a:p>
          <a:p>
            <a:pPr lvl="1" eaLnBrk="1" hangingPunct="1"/>
            <a:r>
              <a:rPr lang="en-GB" sz="2000" i="1" dirty="0"/>
              <a:t>Numbers on the y-axis are not accurate, and only illustrate the relative value of the estimates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/>
              <a:t>The Study</a:t>
            </a:r>
          </a:p>
        </p:txBody>
      </p:sp>
      <p:sp>
        <p:nvSpPr>
          <p:cNvPr id="20485" name="TextBox 9"/>
          <p:cNvSpPr txBox="1">
            <a:spLocks noChangeArrowheads="1"/>
          </p:cNvSpPr>
          <p:nvPr/>
        </p:nvSpPr>
        <p:spPr bwMode="auto">
          <a:xfrm>
            <a:off x="1666875" y="4357689"/>
            <a:ext cx="492918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GB" i="1" dirty="0"/>
          </a:p>
          <a:p>
            <a:pPr algn="ctr"/>
            <a:endParaRPr lang="en-GB" i="1" dirty="0"/>
          </a:p>
          <a:p>
            <a:pPr algn="ctr"/>
            <a:endParaRPr lang="en-GB" i="1" dirty="0"/>
          </a:p>
          <a:p>
            <a:pPr algn="ctr"/>
            <a:r>
              <a:rPr lang="en-GB" i="1" dirty="0"/>
              <a:t>This figure above shows </a:t>
            </a:r>
          </a:p>
          <a:p>
            <a:pPr algn="ctr"/>
            <a:r>
              <a:rPr lang="en-GB" i="1" dirty="0"/>
              <a:t>the average speed estimate of subjects asked </a:t>
            </a:r>
          </a:p>
          <a:p>
            <a:pPr algn="ctr"/>
            <a:r>
              <a:rPr lang="en-GB" i="1" dirty="0"/>
              <a:t>with the words listed </a:t>
            </a:r>
          </a:p>
          <a:p>
            <a:pPr algn="ctr"/>
            <a:r>
              <a:rPr lang="en-GB" i="1" dirty="0"/>
              <a:t>at the bottom of the figure</a:t>
            </a:r>
          </a:p>
        </p:txBody>
      </p:sp>
    </p:spTree>
    <p:extLst>
      <p:ext uri="{BB962C8B-B14F-4D97-AF65-F5344CB8AC3E}">
        <p14:creationId xmlns:p14="http://schemas.microsoft.com/office/powerpoint/2010/main" val="42835839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err="1"/>
              <a:t>Wythnos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ddiweddarach</a:t>
            </a:r>
            <a:endParaRPr lang="en-GB" dirty="0"/>
          </a:p>
        </p:txBody>
      </p:sp>
      <p:pic>
        <p:nvPicPr>
          <p:cNvPr id="23555" name="Picture 3" descr="cog4h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5000" y="2286001"/>
            <a:ext cx="3886200" cy="3357563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6248400" y="1845324"/>
            <a:ext cx="4038600" cy="441960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Holwyd</a:t>
            </a:r>
            <a:r>
              <a:rPr lang="en-GB" dirty="0">
                <a:solidFill>
                  <a:schemeClr val="tx1"/>
                </a:solidFill>
              </a:rPr>
              <a:t> </a:t>
            </a:r>
            <a:r>
              <a:rPr lang="en-GB" dirty="0" err="1">
                <a:solidFill>
                  <a:schemeClr val="tx1"/>
                </a:solidFill>
              </a:rPr>
              <a:t>i'r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 err="1">
                <a:solidFill>
                  <a:schemeClr val="tx1"/>
                </a:solidFill>
              </a:rPr>
              <a:t>Roedd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fwy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tebygol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ddweud</a:t>
            </a:r>
            <a:r>
              <a:rPr lang="en-GB" dirty="0">
                <a:solidFill>
                  <a:schemeClr val="tx1"/>
                </a:solidFill>
              </a:rPr>
              <a:t>  ‘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’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>
              <a:lnSpc>
                <a:spcPct val="120000"/>
              </a:lnSpc>
              <a:spcBef>
                <a:spcPts val="324"/>
              </a:spcBef>
              <a:buFont typeface="Verdana"/>
              <a:buChar char="◦"/>
              <a:defRPr/>
            </a:pPr>
            <a:endParaRPr lang="en-GB" dirty="0">
              <a:solidFill>
                <a:schemeClr val="tx1"/>
              </a:solidFill>
              <a:cs typeface="Arial"/>
            </a:endParaRPr>
          </a:p>
          <a:p>
            <a:pPr marL="859155" lvl="2">
              <a:lnSpc>
                <a:spcPct val="120000"/>
              </a:lnSpc>
              <a:buFont typeface="Wingdings 2"/>
              <a:buChar char=""/>
              <a:defRPr/>
            </a:pPr>
            <a:r>
              <a:rPr lang="en-GB" dirty="0" err="1">
                <a:solidFill>
                  <a:schemeClr val="tx1"/>
                </a:solidFill>
              </a:rPr>
              <a:t>Hyd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wedi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defnyddio’r</a:t>
            </a:r>
            <a:r>
              <a:rPr lang="en-GB" dirty="0">
                <a:solidFill>
                  <a:schemeClr val="tx1"/>
                </a:solidFill>
              </a:rPr>
              <a:t> gair “smashed”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hytrach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</a:t>
            </a:r>
            <a:r>
              <a:rPr lang="en-GB" dirty="0">
                <a:solidFill>
                  <a:schemeClr val="tx1"/>
                </a:solidFill>
              </a:rPr>
              <a:t> “hit”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Ni </a:t>
            </a:r>
            <a:r>
              <a:rPr lang="en-GB" dirty="0" err="1">
                <a:solidFill>
                  <a:schemeClr val="tx1"/>
                </a:solidFill>
              </a:rPr>
              <a:t>ofynnwyd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grwp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rheolydd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wythnos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gyntaf</a:t>
            </a:r>
            <a:endParaRPr lang="en-GB" dirty="0">
              <a:solidFill>
                <a:schemeClr val="tx1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6945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/>
              <a:t>A Week Later</a:t>
            </a:r>
          </a:p>
        </p:txBody>
      </p:sp>
      <p:pic>
        <p:nvPicPr>
          <p:cNvPr id="22531" name="Picture 3" descr="cog4h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76400" y="2286001"/>
            <a:ext cx="4476750" cy="3357563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6153150" y="1551710"/>
            <a:ext cx="4038600" cy="4343400"/>
          </a:xfrm>
        </p:spPr>
        <p:txBody>
          <a:bodyPr>
            <a:normAutofit fontScale="92500"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Participants were asked if there was glass at the scene  of the accident?"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Participants were more likely to say 'yes‘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even though there was no glass if the original speed question had used the word “smashed” than if it had used the word “hit”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The control condition group had not been asked about speed the  previous week</a:t>
            </a:r>
          </a:p>
        </p:txBody>
      </p:sp>
    </p:spTree>
    <p:extLst>
      <p:ext uri="{BB962C8B-B14F-4D97-AF65-F5344CB8AC3E}">
        <p14:creationId xmlns:p14="http://schemas.microsoft.com/office/powerpoint/2010/main" val="1453689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og4j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5000" y="2286000"/>
            <a:ext cx="4495800" cy="3429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6553200" y="1925782"/>
            <a:ext cx="4038600" cy="34163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cael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ei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ddylanwadu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endParaRPr lang="en-GB" dirty="0">
              <a:solidFill>
                <a:schemeClr val="tx1"/>
              </a:solidFill>
            </a:endParaRP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Heb </a:t>
            </a:r>
            <a:r>
              <a:rPr lang="en-GB" dirty="0" err="1">
                <a:solidFill>
                  <a:schemeClr val="tx1"/>
                </a:solidFill>
              </a:rPr>
              <a:t>ystyried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gair</a:t>
            </a:r>
            <a:r>
              <a:rPr lang="en-GB" dirty="0">
                <a:solidFill>
                  <a:schemeClr val="tx1"/>
                </a:solidFill>
              </a:rPr>
              <a:t> a </a:t>
            </a:r>
            <a:r>
              <a:rPr lang="en-GB" dirty="0" err="1">
                <a:solidFill>
                  <a:schemeClr val="tx1"/>
                </a:solidFill>
              </a:rPr>
              <a:t>ddefnyddid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holi</a:t>
            </a:r>
            <a:r>
              <a:rPr lang="en-GB" dirty="0">
                <a:solidFill>
                  <a:schemeClr val="tx1"/>
                </a:solidFill>
              </a:rPr>
              <a:t> am yr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endParaRPr lang="en-GB" dirty="0">
              <a:solidFill>
                <a:schemeClr val="tx1"/>
              </a:solidFill>
            </a:endParaRP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dirty="0" err="1">
                <a:solidFill>
                  <a:schemeClr val="tx1"/>
                </a:solidFill>
              </a:rPr>
              <a:t>Cynyddodd</a:t>
            </a:r>
            <a:r>
              <a:rPr lang="en-GB" dirty="0">
                <a:solidFill>
                  <a:schemeClr val="tx1"/>
                </a:solidFill>
              </a:rPr>
              <a:t> yr </a:t>
            </a:r>
            <a:r>
              <a:rPr lang="en-GB" dirty="0" err="1">
                <a:solidFill>
                  <a:schemeClr val="tx1"/>
                </a:solidFill>
              </a:rPr>
              <a:t>amcangyfrifon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endParaRPr lang="en-GB" dirty="0">
              <a:solidFill>
                <a:schemeClr val="tx1"/>
              </a:solidFill>
            </a:endParaRPr>
          </a:p>
          <a:p>
            <a:pPr marL="859536" lvl="2">
              <a:buFont typeface="Wingdings 2"/>
              <a:buChar char=""/>
              <a:defRPr/>
            </a:pPr>
            <a:r>
              <a:rPr lang="en-GB" dirty="0">
                <a:solidFill>
                  <a:schemeClr val="tx1"/>
                </a:solidFill>
              </a:rPr>
              <a:t>Ac </a:t>
            </a:r>
            <a:r>
              <a:rPr lang="en-GB" dirty="0" err="1">
                <a:solidFill>
                  <a:schemeClr val="tx1"/>
                </a:solidFill>
              </a:rPr>
              <a:t>hefyd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tebygolrwydd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hwyrach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ddweud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bod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err="1"/>
              <a:t>Ateb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cwestiwn</a:t>
            </a:r>
            <a:r>
              <a:rPr lang="en-GB" dirty="0"/>
              <a:t> </a:t>
            </a:r>
            <a:r>
              <a:rPr lang="en-GB" dirty="0" err="1"/>
              <a:t>gwydr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7332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og4j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52600" y="1981200"/>
            <a:ext cx="4572000" cy="3810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6172200" y="2438400"/>
            <a:ext cx="4038600" cy="35687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influenced by the subjects' original speed estimates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regardless of the word used to elicit those speed estimate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The original speed estimates increased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so did the later probability of saying there was glass at the scene of the accident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/>
              <a:t>Answer to the Glass Question</a:t>
            </a:r>
          </a:p>
        </p:txBody>
      </p:sp>
    </p:spTree>
    <p:extLst>
      <p:ext uri="{BB962C8B-B14F-4D97-AF65-F5344CB8AC3E}">
        <p14:creationId xmlns:p14="http://schemas.microsoft.com/office/powerpoint/2010/main" val="3751790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Tasg</a:t>
            </a:r>
            <a:r>
              <a:rPr lang="en-GB" dirty="0"/>
              <a:t> 2 / Task 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00655" y="2057400"/>
            <a:ext cx="3822192" cy="406908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65760" indent="-255905"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Beth </a:t>
            </a:r>
            <a:r>
              <a:rPr lang="en-GB" dirty="0" err="1">
                <a:solidFill>
                  <a:schemeClr val="tx1"/>
                </a:solidFill>
              </a:rPr>
              <a:t>fyddai’r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US"/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/>
              <a:t>Newidyn</a:t>
            </a:r>
            <a:r>
              <a:rPr lang="en-GB" sz="2000" dirty="0"/>
              <a:t> </a:t>
            </a:r>
            <a:r>
              <a:rPr lang="en-GB" sz="2000" dirty="0" err="1"/>
              <a:t>Annibynnol</a:t>
            </a:r>
            <a:r>
              <a:rPr lang="en-GB" sz="2000" dirty="0"/>
              <a:t> (IV) </a:t>
            </a: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/>
              <a:t>Newidyn</a:t>
            </a:r>
            <a:r>
              <a:rPr lang="en-GB" sz="2000" dirty="0"/>
              <a:t> </a:t>
            </a:r>
            <a:r>
              <a:rPr lang="en-GB" sz="2000" dirty="0" err="1"/>
              <a:t>Dibynnol</a:t>
            </a:r>
            <a:r>
              <a:rPr lang="en-GB" sz="2000" dirty="0"/>
              <a:t> (DV)</a:t>
            </a:r>
            <a:endParaRPr lang="en-GB" sz="2000" dirty="0">
              <a:cs typeface="Arial"/>
            </a:endParaRPr>
          </a:p>
          <a:p>
            <a:pPr marL="365760" indent="-255905">
              <a:buNone/>
              <a:defRPr/>
            </a:pP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mewn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arbrawf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naill</a:t>
            </a:r>
            <a:r>
              <a:rPr lang="en-GB" dirty="0">
                <a:solidFill>
                  <a:schemeClr val="tx1"/>
                </a:solidFill>
              </a:rPr>
              <a:t> ai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/>
              <a:t>Yn </a:t>
            </a:r>
            <a:r>
              <a:rPr lang="en-GB" sz="2000" dirty="0" err="1"/>
              <a:t>newynnu</a:t>
            </a: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/>
              <a:t>Neu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pryd</a:t>
            </a:r>
            <a:r>
              <a:rPr lang="en-GB" sz="2000" dirty="0"/>
              <a:t> o </a:t>
            </a:r>
            <a:r>
              <a:rPr lang="en-GB" sz="2000" dirty="0" err="1"/>
              <a:t>fwyd</a:t>
            </a: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/>
              <a:t>Ac </a:t>
            </a:r>
            <a:r>
              <a:rPr lang="en-GB" sz="2000" dirty="0" err="1"/>
              <a:t>wedyn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hasesu</a:t>
            </a:r>
            <a:r>
              <a:rPr lang="en-GB" sz="2000" dirty="0"/>
              <a:t> am gofio </a:t>
            </a:r>
            <a:r>
              <a:rPr lang="en-GB" sz="2000" dirty="0" err="1"/>
              <a:t>geirfa</a:t>
            </a:r>
            <a:r>
              <a:rPr lang="en-GB" sz="2000" dirty="0"/>
              <a:t> am </a:t>
            </a:r>
            <a:r>
              <a:rPr lang="en-GB" sz="2000" dirty="0" err="1"/>
              <a:t>fwyd</a:t>
            </a:r>
            <a:endParaRPr lang="en-GB" sz="2000" dirty="0">
              <a:cs typeface="Arial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69152" y="1981200"/>
            <a:ext cx="3822192" cy="4145280"/>
          </a:xfrm>
        </p:spPr>
        <p:txBody>
          <a:bodyPr>
            <a:normAutofit fontScale="925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What would be the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Independent variable (IV)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Dependent Variable (DV)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 an experiment where participants were either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kept hungry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or given a meal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and then assessed for their recall of food words</a:t>
            </a:r>
          </a:p>
          <a:p>
            <a:endParaRPr lang="en-GB" dirty="0"/>
          </a:p>
        </p:txBody>
      </p:sp>
      <p:pic>
        <p:nvPicPr>
          <p:cNvPr id="7171" name="Picture 3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1" y="304800"/>
            <a:ext cx="1840871" cy="165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6694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46564" y="1891146"/>
            <a:ext cx="4038600" cy="37211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Gan</a:t>
            </a:r>
            <a:r>
              <a:rPr lang="en-US" dirty="0">
                <a:solidFill>
                  <a:schemeClr val="tx1"/>
                </a:solidFill>
              </a:rPr>
              <a:t> taw ‘</a:t>
            </a:r>
            <a:r>
              <a:rPr lang="en-US" dirty="0" err="1">
                <a:solidFill>
                  <a:schemeClr val="tx1"/>
                </a:solidFill>
              </a:rPr>
              <a:t>newyn</a:t>
            </a:r>
            <a:r>
              <a:rPr lang="en-US" dirty="0">
                <a:solidFill>
                  <a:schemeClr val="tx1"/>
                </a:solidFill>
              </a:rPr>
              <a:t>’ </a:t>
            </a:r>
            <a:r>
              <a:rPr lang="en-US" dirty="0" err="1">
                <a:solidFill>
                  <a:schemeClr val="tx1"/>
                </a:solidFill>
              </a:rPr>
              <a:t>oedd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drafod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mwyn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arsylwi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unrhyw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effaith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ganlynol</a:t>
            </a:r>
            <a:r>
              <a:rPr lang="en-US" dirty="0">
                <a:solidFill>
                  <a:schemeClr val="tx1"/>
                </a:solidFill>
              </a:rPr>
              <a:t>…..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IV </a:t>
            </a:r>
          </a:p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yw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lefel</a:t>
            </a:r>
            <a:r>
              <a:rPr lang="en-US" dirty="0">
                <a:solidFill>
                  <a:schemeClr val="tx1"/>
                </a:solidFill>
              </a:rPr>
              <a:t> y </a:t>
            </a:r>
            <a:r>
              <a:rPr lang="en-US" dirty="0" err="1">
                <a:solidFill>
                  <a:schemeClr val="tx1"/>
                </a:solidFill>
              </a:rPr>
              <a:t>newyn</a:t>
            </a:r>
            <a:endParaRPr 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DV </a:t>
            </a:r>
          </a:p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yw’r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eiriau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bwyd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gofir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7651" name="Content Placeholder 3"/>
          <p:cNvSpPr>
            <a:spLocks noGrp="1"/>
          </p:cNvSpPr>
          <p:nvPr>
            <p:ph sz="half" idx="4294967295"/>
          </p:nvPr>
        </p:nvSpPr>
        <p:spPr>
          <a:xfrm>
            <a:off x="6289963" y="1967346"/>
            <a:ext cx="4038600" cy="35687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As ‘hunger’ was being manipulated to observe any consequent effect on recall …..</a:t>
            </a:r>
          </a:p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IV </a:t>
            </a:r>
          </a:p>
          <a:p>
            <a:pPr lvl="1" eaLnBrk="1" hangingPunct="1"/>
            <a:r>
              <a:rPr lang="en-GB" i="1" dirty="0">
                <a:solidFill>
                  <a:schemeClr val="tx1"/>
                </a:solidFill>
              </a:rPr>
              <a:t>is the level of hunger</a:t>
            </a:r>
          </a:p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DV </a:t>
            </a:r>
          </a:p>
          <a:p>
            <a:pPr lvl="1" eaLnBrk="1" hangingPunct="1"/>
            <a:r>
              <a:rPr lang="en-GB" i="1" dirty="0">
                <a:solidFill>
                  <a:schemeClr val="tx1"/>
                </a:solidFill>
              </a:rPr>
              <a:t>number of food words recalled</a:t>
            </a:r>
          </a:p>
          <a:p>
            <a:pPr eaLnBrk="1" hangingPunct="1"/>
            <a:endParaRPr lang="en-GB" i="1" dirty="0">
              <a:solidFill>
                <a:schemeClr val="tx1"/>
              </a:solidFill>
            </a:endParaRPr>
          </a:p>
          <a:p>
            <a:pPr eaLnBrk="1" hangingPunct="1"/>
            <a:endParaRPr lang="en-GB" i="1" dirty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Gweithgaredd</a:t>
            </a:r>
            <a:r>
              <a:rPr lang="en-GB" dirty="0"/>
              <a:t>: </a:t>
            </a:r>
            <a:r>
              <a:rPr lang="en-GB" dirty="0" err="1"/>
              <a:t>Atebion</a:t>
            </a:r>
            <a:r>
              <a:rPr lang="en-GB" dirty="0"/>
              <a:t> </a:t>
            </a:r>
            <a:r>
              <a:rPr lang="en-GB" dirty="0" err="1"/>
              <a:t>Cywir</a:t>
            </a:r>
            <a:br>
              <a:rPr lang="en-GB" i="1" dirty="0"/>
            </a:br>
            <a:r>
              <a:rPr lang="en-GB" i="1" dirty="0"/>
              <a:t>Activity: Correct Responses</a:t>
            </a:r>
          </a:p>
        </p:txBody>
      </p:sp>
    </p:spTree>
    <p:extLst>
      <p:ext uri="{BB962C8B-B14F-4D97-AF65-F5344CB8AC3E}">
        <p14:creationId xmlns:p14="http://schemas.microsoft.com/office/powerpoint/2010/main" val="20367751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834728" y="1794164"/>
            <a:ext cx="4038600" cy="44069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3200" dirty="0"/>
              <a:t>Er </a:t>
            </a:r>
            <a:r>
              <a:rPr lang="en-GB" sz="3200" dirty="0" err="1"/>
              <a:t>mwyn</a:t>
            </a:r>
            <a:r>
              <a:rPr lang="en-GB" sz="3200" dirty="0"/>
              <a:t> </a:t>
            </a:r>
            <a:r>
              <a:rPr lang="en-GB" sz="3200" dirty="0" err="1"/>
              <a:t>cynyddu</a:t>
            </a:r>
            <a:r>
              <a:rPr lang="en-GB" sz="3200" dirty="0"/>
              <a:t> </a:t>
            </a:r>
            <a:r>
              <a:rPr lang="en-GB" sz="3200" dirty="0" err="1"/>
              <a:t>dibynadwyedd</a:t>
            </a:r>
            <a:r>
              <a:rPr lang="en-GB" sz="3200" dirty="0"/>
              <a:t> a </a:t>
            </a:r>
            <a:r>
              <a:rPr lang="en-GB" sz="3200" dirty="0" err="1"/>
              <a:t>dilysrwydd</a:t>
            </a:r>
            <a:r>
              <a:rPr lang="en-GB" sz="3200" dirty="0"/>
              <a:t> </a:t>
            </a:r>
            <a:r>
              <a:rPr lang="en-GB" sz="3200" dirty="0" err="1"/>
              <a:t>eich</a:t>
            </a:r>
            <a:r>
              <a:rPr lang="en-GB" sz="3200" dirty="0"/>
              <a:t> </a:t>
            </a:r>
            <a:r>
              <a:rPr lang="en-GB" sz="3200" dirty="0" err="1"/>
              <a:t>astudiaeth</a:t>
            </a:r>
            <a:r>
              <a:rPr lang="en-GB" sz="3200" dirty="0"/>
              <a:t>/</a:t>
            </a:r>
            <a:r>
              <a:rPr lang="en-GB" sz="3200" dirty="0" err="1"/>
              <a:t>arbrawf</a:t>
            </a:r>
            <a:r>
              <a:rPr lang="en-GB" sz="3200" dirty="0"/>
              <a:t>:</a:t>
            </a:r>
            <a:endParaRPr lang="en-GB" sz="3200" dirty="0"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850" dirty="0" err="1"/>
              <a:t>mae’n</a:t>
            </a:r>
            <a:r>
              <a:rPr lang="en-GB" sz="2850" dirty="0"/>
              <a:t> </a:t>
            </a:r>
            <a:r>
              <a:rPr lang="en-GB" sz="2850" dirty="0" err="1"/>
              <a:t>holl</a:t>
            </a:r>
            <a:r>
              <a:rPr lang="en-GB" sz="2850" dirty="0"/>
              <a:t> </a:t>
            </a:r>
            <a:r>
              <a:rPr lang="en-GB" sz="2850" dirty="0" err="1"/>
              <a:t>bwysig</a:t>
            </a:r>
            <a:r>
              <a:rPr lang="en-GB" sz="2850" dirty="0"/>
              <a:t> </a:t>
            </a:r>
            <a:r>
              <a:rPr lang="en-GB" sz="2850" dirty="0" err="1"/>
              <a:t>ceisio</a:t>
            </a:r>
            <a:r>
              <a:rPr lang="en-GB" sz="2850" dirty="0"/>
              <a:t> </a:t>
            </a:r>
            <a:r>
              <a:rPr lang="en-GB" sz="2850" dirty="0" err="1"/>
              <a:t>rheoli</a:t>
            </a:r>
            <a:r>
              <a:rPr lang="en-GB" sz="2850" dirty="0"/>
              <a:t> </a:t>
            </a:r>
            <a:r>
              <a:rPr lang="en-GB" sz="2850" dirty="0" err="1"/>
              <a:t>cynifer</a:t>
            </a:r>
            <a:r>
              <a:rPr lang="en-GB" sz="2850" dirty="0"/>
              <a:t> o </a:t>
            </a:r>
            <a:r>
              <a:rPr lang="en-GB" sz="2850" dirty="0" err="1"/>
              <a:t>agweddau</a:t>
            </a:r>
            <a:r>
              <a:rPr lang="en-GB" sz="2850" dirty="0"/>
              <a:t> </a:t>
            </a:r>
            <a:r>
              <a:rPr lang="en-GB" sz="2850" dirty="0" err="1"/>
              <a:t>o’r</a:t>
            </a:r>
            <a:r>
              <a:rPr lang="en-GB" sz="2850" dirty="0"/>
              <a:t> </a:t>
            </a:r>
            <a:r>
              <a:rPr lang="en-GB" sz="2850" dirty="0" err="1"/>
              <a:t>astudiaeth</a:t>
            </a:r>
            <a:r>
              <a:rPr lang="en-GB" sz="2850" dirty="0"/>
              <a:t> â </a:t>
            </a:r>
            <a:r>
              <a:rPr lang="en-GB" sz="2850" dirty="0" err="1"/>
              <a:t>phosib</a:t>
            </a:r>
            <a:endParaRPr lang="en-GB" sz="2850" dirty="0"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900" dirty="0" err="1"/>
              <a:t>Mewn</a:t>
            </a:r>
            <a:r>
              <a:rPr lang="en-GB" sz="2900" dirty="0"/>
              <a:t> </a:t>
            </a:r>
            <a:r>
              <a:rPr lang="en-GB" sz="2900" dirty="0" err="1"/>
              <a:t>astudiaethau</a:t>
            </a:r>
            <a:r>
              <a:rPr lang="en-GB" sz="2900" dirty="0"/>
              <a:t>, </a:t>
            </a:r>
            <a:r>
              <a:rPr lang="en-GB" sz="2900" dirty="0" err="1"/>
              <a:t>lle’n</a:t>
            </a:r>
            <a:r>
              <a:rPr lang="en-GB" sz="2900" dirty="0"/>
              <a:t> </a:t>
            </a:r>
            <a:r>
              <a:rPr lang="en-GB" sz="2900" dirty="0" err="1"/>
              <a:t>bosib</a:t>
            </a:r>
            <a:endParaRPr lang="en-GB" sz="2900" dirty="0"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dylid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defnyddio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gweithdrefn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strwythuredig</a:t>
            </a:r>
            <a:r>
              <a:rPr lang="en-GB" dirty="0">
                <a:solidFill>
                  <a:schemeClr val="tx1"/>
                </a:solidFill>
              </a:rPr>
              <a:t> 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dyma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mae’r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holl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cael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eu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profi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550" dirty="0"/>
              <a:t>Yn yr un </a:t>
            </a:r>
            <a:r>
              <a:rPr lang="en-GB" sz="2550" dirty="0" err="1"/>
              <a:t>lle</a:t>
            </a:r>
            <a:endParaRPr lang="en-GB" sz="2550" dirty="0"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550" dirty="0"/>
              <a:t>O dan yr un </a:t>
            </a:r>
            <a:r>
              <a:rPr lang="en-GB" sz="2550" dirty="0" err="1"/>
              <a:t>amgylchiadau</a:t>
            </a:r>
            <a:endParaRPr lang="en-GB" sz="2550" dirty="0"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550" dirty="0"/>
              <a:t>Gan </a:t>
            </a:r>
            <a:r>
              <a:rPr lang="en-GB" sz="2550" dirty="0" err="1"/>
              <a:t>ddefnyddio’r</a:t>
            </a:r>
            <a:r>
              <a:rPr lang="en-GB" sz="2550" dirty="0"/>
              <a:t> un </a:t>
            </a:r>
            <a:r>
              <a:rPr lang="en-GB" sz="2550" dirty="0" err="1"/>
              <a:t>cyfarfpar</a:t>
            </a:r>
            <a:r>
              <a:rPr lang="en-GB" sz="2550" dirty="0"/>
              <a:t> </a:t>
            </a:r>
            <a:endParaRPr lang="en-GB" sz="2550" dirty="0">
              <a:cs typeface="Arial"/>
            </a:endParaRPr>
          </a:p>
        </p:txBody>
      </p:sp>
      <p:sp>
        <p:nvSpPr>
          <p:cNvPr id="28675" name="Content Placeholder 5"/>
          <p:cNvSpPr>
            <a:spLocks noGrp="1"/>
          </p:cNvSpPr>
          <p:nvPr>
            <p:ph sz="half" idx="4294967295"/>
          </p:nvPr>
        </p:nvSpPr>
        <p:spPr>
          <a:xfrm>
            <a:off x="7349836" y="1399309"/>
            <a:ext cx="4038600" cy="44196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sz="2000" i="1" dirty="0"/>
              <a:t>In order to increase the reliability and validity of your study/experiment </a:t>
            </a:r>
          </a:p>
          <a:p>
            <a:pPr lvl="1" eaLnBrk="1" hangingPunct="1"/>
            <a:r>
              <a:rPr lang="en-GB" sz="2000" i="1" dirty="0"/>
              <a:t>it is essential to try and control as many aspects of the study as possible</a:t>
            </a:r>
          </a:p>
          <a:p>
            <a:pPr eaLnBrk="1" hangingPunct="1"/>
            <a:r>
              <a:rPr lang="en-GB" sz="2000" i="1" dirty="0"/>
              <a:t>In studies wherever possible, </a:t>
            </a:r>
          </a:p>
          <a:p>
            <a:pPr lvl="1" eaLnBrk="1" hangingPunct="1"/>
            <a:r>
              <a:rPr lang="en-GB" sz="2000" i="1" dirty="0"/>
              <a:t>a standardised procedure should be used </a:t>
            </a:r>
          </a:p>
          <a:p>
            <a:pPr lvl="1" eaLnBrk="1" hangingPunct="1"/>
            <a:r>
              <a:rPr lang="en-GB" sz="2000" i="1" dirty="0"/>
              <a:t>this is where all participants are tested </a:t>
            </a:r>
          </a:p>
          <a:p>
            <a:pPr lvl="2" eaLnBrk="1" hangingPunct="1"/>
            <a:r>
              <a:rPr lang="en-GB" sz="1800" i="1" dirty="0"/>
              <a:t>In the same place</a:t>
            </a:r>
          </a:p>
          <a:p>
            <a:pPr lvl="2" eaLnBrk="1" hangingPunct="1"/>
            <a:r>
              <a:rPr lang="en-GB" sz="1800" i="1" dirty="0"/>
              <a:t>Under the same conditions, </a:t>
            </a:r>
          </a:p>
          <a:p>
            <a:pPr lvl="2" eaLnBrk="1" hangingPunct="1"/>
            <a:r>
              <a:rPr lang="en-GB" sz="1800" i="1" dirty="0"/>
              <a:t>Using the same equipment</a:t>
            </a:r>
          </a:p>
          <a:p>
            <a:pPr eaLnBrk="1" hangingPunct="1"/>
            <a:endParaRPr lang="en-GB" sz="2000" i="1" dirty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Rheoli’r</a:t>
            </a:r>
            <a:r>
              <a:rPr lang="en-GB" dirty="0"/>
              <a:t>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br>
              <a:rPr lang="en-GB" i="1" dirty="0"/>
            </a:br>
            <a:r>
              <a:rPr lang="en-GB" i="1" dirty="0"/>
              <a:t>Controlling Extraneous Variables</a:t>
            </a:r>
          </a:p>
        </p:txBody>
      </p:sp>
    </p:spTree>
    <p:extLst>
      <p:ext uri="{BB962C8B-B14F-4D97-AF65-F5344CB8AC3E}">
        <p14:creationId xmlns:p14="http://schemas.microsoft.com/office/powerpoint/2010/main" val="12673455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057400" y="1690688"/>
            <a:ext cx="4038600" cy="402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5760" indent="-255905">
              <a:buFont typeface="Wingdings 3"/>
              <a:buChar char=""/>
              <a:defRPr/>
            </a:pPr>
            <a:r>
              <a:rPr lang="en-GB" sz="2000" dirty="0"/>
              <a:t>Dylai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fod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wir</a:t>
            </a:r>
            <a:r>
              <a:rPr lang="en-GB" sz="2000" dirty="0"/>
              <a:t> am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ymchwilydd</a:t>
            </a:r>
            <a:r>
              <a:rPr lang="en-GB" sz="2000" dirty="0"/>
              <a:t> </a:t>
            </a:r>
            <a:r>
              <a:rPr lang="en-GB" sz="2000" dirty="0" err="1"/>
              <a:t>hefyd</a:t>
            </a:r>
            <a:r>
              <a:rPr lang="en-GB" sz="2000" dirty="0"/>
              <a:t>.</a:t>
            </a: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>
                <a:cs typeface="Arial"/>
              </a:rPr>
              <a:t>Darganfuwyd</a:t>
            </a:r>
            <a:r>
              <a:rPr lang="en-GB" sz="2000" dirty="0">
                <a:cs typeface="Arial"/>
              </a:rPr>
              <a:t> bod</a:t>
            </a: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000" dirty="0" err="1"/>
              <a:t>ymchwilwyr</a:t>
            </a:r>
            <a:r>
              <a:rPr lang="en-GB" sz="2000" dirty="0"/>
              <a:t> </a:t>
            </a:r>
            <a:r>
              <a:rPr lang="en-GB" sz="2000" dirty="0" err="1"/>
              <a:t>benywaidd</a:t>
            </a:r>
            <a:r>
              <a:rPr lang="en-GB" sz="2000" dirty="0"/>
              <a:t> a </a:t>
            </a:r>
            <a:r>
              <a:rPr lang="en-GB" sz="2000" dirty="0" err="1"/>
              <a:t>gwrywaidd</a:t>
            </a:r>
            <a:endParaRPr lang="en-GB" sz="2000" dirty="0">
              <a:cs typeface="Arial"/>
            </a:endParaRP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treulio</a:t>
            </a:r>
            <a:r>
              <a:rPr lang="en-GB" sz="2000" dirty="0"/>
              <a:t> </a:t>
            </a:r>
            <a:r>
              <a:rPr lang="en-GB" sz="2000" dirty="0" err="1"/>
              <a:t>mwy</a:t>
            </a:r>
            <a:r>
              <a:rPr lang="en-GB" sz="2000" dirty="0"/>
              <a:t> o </a:t>
            </a:r>
            <a:r>
              <a:rPr lang="en-GB" sz="2000" dirty="0" err="1"/>
              <a:t>amser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caslu</a:t>
            </a:r>
            <a:r>
              <a:rPr lang="en-GB" sz="2000" dirty="0"/>
              <a:t> data </a:t>
            </a:r>
            <a:r>
              <a:rPr lang="en-GB" sz="2000" dirty="0" err="1"/>
              <a:t>oddi</a:t>
            </a:r>
            <a:r>
              <a:rPr lang="en-GB" sz="2000" dirty="0"/>
              <a:t> </a:t>
            </a:r>
            <a:r>
              <a:rPr lang="en-GB" sz="2000" dirty="0" err="1"/>
              <a:t>wrth</a:t>
            </a:r>
            <a:r>
              <a:rPr lang="en-GB" sz="2000" dirty="0"/>
              <a:t> </a:t>
            </a:r>
            <a:r>
              <a:rPr lang="en-GB" sz="2000" dirty="0" err="1"/>
              <a:t>gyfranogwyr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rhyw</a:t>
            </a:r>
            <a:r>
              <a:rPr lang="en-GB" sz="2000" dirty="0"/>
              <a:t> </a:t>
            </a:r>
            <a:r>
              <a:rPr lang="en-GB" sz="2000" dirty="0" err="1"/>
              <a:t>arall</a:t>
            </a:r>
            <a:r>
              <a:rPr lang="en-GB" sz="2000" dirty="0"/>
              <a:t> (</a:t>
            </a:r>
            <a:r>
              <a:rPr lang="en-GB" sz="2000" dirty="0" err="1"/>
              <a:t>Rosnow</a:t>
            </a:r>
            <a:r>
              <a:rPr lang="en-GB" sz="2000" dirty="0"/>
              <a:t> &amp; Rosenthal 1997)</a:t>
            </a:r>
            <a:endParaRPr lang="en-GB" sz="2000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/>
              <a:t>Medrai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gael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effaith</a:t>
            </a:r>
            <a:r>
              <a:rPr lang="en-GB" sz="2000" dirty="0"/>
              <a:t> o </a:t>
            </a:r>
            <a:r>
              <a:rPr lang="en-GB" sz="2000" dirty="0" err="1"/>
              <a:t>wahaniaethau</a:t>
            </a:r>
            <a:r>
              <a:rPr lang="en-GB" sz="2000" dirty="0"/>
              <a:t> </a:t>
            </a:r>
            <a:r>
              <a:rPr lang="en-GB" sz="2000" dirty="0" err="1"/>
              <a:t>dryslyd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newidyn</a:t>
            </a:r>
            <a:r>
              <a:rPr lang="en-GB" sz="2000" dirty="0"/>
              <a:t> </a:t>
            </a:r>
            <a:r>
              <a:rPr lang="en-GB" sz="2000" dirty="0" err="1"/>
              <a:t>dibynnol</a:t>
            </a:r>
            <a:endParaRPr lang="en-GB" sz="2000" dirty="0"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6096000" y="1463676"/>
            <a:ext cx="4038600" cy="42672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This should also apply to the researcher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it has been found that both 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male and female researchers 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take longer to collect data from a participant of the opposite sex (</a:t>
            </a:r>
            <a:r>
              <a:rPr lang="en-GB" i="1" dirty="0" err="1">
                <a:solidFill>
                  <a:schemeClr val="tx1"/>
                </a:solidFill>
              </a:rPr>
              <a:t>Rosnow</a:t>
            </a:r>
            <a:r>
              <a:rPr lang="en-GB" i="1" dirty="0">
                <a:solidFill>
                  <a:schemeClr val="tx1"/>
                </a:solidFill>
              </a:rPr>
              <a:t> and Rosenthal 1997)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This could have the effect of confounding differences in the dependent variable</a:t>
            </a:r>
          </a:p>
          <a:p>
            <a:pPr marL="365760" indent="-256032">
              <a:buFont typeface="Wingdings 3"/>
              <a:buChar char=""/>
              <a:defRPr/>
            </a:pPr>
            <a:endParaRPr lang="en-GB" i="1" dirty="0"/>
          </a:p>
          <a:p>
            <a:pPr marL="365760" indent="-256032">
              <a:buFont typeface="Wingdings 3"/>
              <a:buChar char=""/>
              <a:defRPr/>
            </a:pPr>
            <a:endParaRPr lang="en-GB" i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Rheoli’r</a:t>
            </a:r>
            <a:r>
              <a:rPr lang="en-GB" dirty="0"/>
              <a:t>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br>
              <a:rPr lang="en-GB" i="1" dirty="0"/>
            </a:br>
            <a:r>
              <a:rPr lang="en-GB" i="1" dirty="0"/>
              <a:t>Controlling Extraneous Variables</a:t>
            </a:r>
          </a:p>
        </p:txBody>
      </p:sp>
    </p:spTree>
    <p:extLst>
      <p:ext uri="{BB962C8B-B14F-4D97-AF65-F5344CB8AC3E}">
        <p14:creationId xmlns:p14="http://schemas.microsoft.com/office/powerpoint/2010/main" val="2754378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2057400" y="2015836"/>
            <a:ext cx="4038600" cy="3568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667385" lvl="1" indent="-255905"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Gellir </a:t>
            </a:r>
            <a:r>
              <a:rPr lang="en-GB" dirty="0" err="1">
                <a:solidFill>
                  <a:schemeClr val="tx1"/>
                </a:solidFill>
              </a:rPr>
              <a:t>darganfod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gwahaniaethau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arbrofion</a:t>
            </a:r>
            <a:r>
              <a:rPr lang="en-GB" dirty="0">
                <a:solidFill>
                  <a:schemeClr val="tx1"/>
                </a:solidFill>
              </a:rPr>
              <a:t> o </a:t>
            </a:r>
            <a:r>
              <a:rPr lang="en-GB" dirty="0" err="1">
                <a:solidFill>
                  <a:schemeClr val="tx1"/>
                </a:solidFill>
              </a:rPr>
              <a:t>ganlyniad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newidynnau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gyda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chyfranogwyr</a:t>
            </a:r>
            <a:endParaRPr lang="en-GB" dirty="0" err="1">
              <a:solidFill>
                <a:schemeClr val="tx1"/>
              </a:solidFill>
              <a:cs typeface="Arial"/>
            </a:endParaRP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350" dirty="0" err="1"/>
              <a:t>sydd</a:t>
            </a:r>
            <a:r>
              <a:rPr lang="en-GB" sz="2350" dirty="0"/>
              <a:t> </a:t>
            </a:r>
            <a:r>
              <a:rPr lang="en-GB" sz="2350" dirty="0" err="1"/>
              <a:t>yn</a:t>
            </a:r>
            <a:r>
              <a:rPr lang="en-GB" sz="2350" dirty="0"/>
              <a:t> </a:t>
            </a:r>
            <a:r>
              <a:rPr lang="en-GB" sz="2350" dirty="0" err="1"/>
              <a:t>ffactorau</a:t>
            </a:r>
            <a:r>
              <a:rPr lang="en-GB" sz="2350" dirty="0"/>
              <a:t> </a:t>
            </a:r>
            <a:r>
              <a:rPr lang="en-GB" sz="2350" dirty="0" err="1"/>
              <a:t>ynom</a:t>
            </a:r>
            <a:r>
              <a:rPr lang="en-GB" sz="2350" dirty="0"/>
              <a:t> </a:t>
            </a:r>
            <a:r>
              <a:rPr lang="en-GB" sz="2350" dirty="0" err="1"/>
              <a:t>i</a:t>
            </a:r>
            <a:r>
              <a:rPr lang="en-GB" sz="2350" dirty="0"/>
              <a:t> </a:t>
            </a:r>
            <a:r>
              <a:rPr lang="en-GB" sz="2350" dirty="0" err="1"/>
              <a:t>gyd</a:t>
            </a:r>
            <a:endParaRPr lang="en-GB" sz="2350" dirty="0" err="1"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50" dirty="0"/>
              <a:t>Gallu</a:t>
            </a:r>
            <a:endParaRPr lang="en-GB" sz="1850" dirty="0"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86" dirty="0" err="1"/>
              <a:t>Rhyw</a:t>
            </a:r>
            <a:endParaRPr lang="en-GB" sz="1886" dirty="0"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86" dirty="0" err="1"/>
              <a:t>Oed</a:t>
            </a:r>
            <a:endParaRPr lang="en-GB" sz="1886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endParaRPr lang="en-GB" sz="3429" dirty="0"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endParaRPr lang="en-GB" dirty="0">
              <a:cs typeface="Arial"/>
            </a:endParaRPr>
          </a:p>
          <a:p>
            <a:pPr marL="365760" indent="-255905">
              <a:buNone/>
              <a:defRPr/>
            </a:pPr>
            <a:endParaRPr lang="en-GB" sz="2571" i="1" dirty="0"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6096000" y="2168236"/>
            <a:ext cx="4038600" cy="32639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Differences may be found in experiments as a result of participant variables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that are pre-existing factors among people 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Intelligence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Gender</a:t>
            </a:r>
          </a:p>
          <a:p>
            <a:pPr marL="859536" lvl="2"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Age </a:t>
            </a:r>
          </a:p>
          <a:p>
            <a:pPr marL="365760" indent="-256032">
              <a:buFont typeface="Wingdings 3"/>
              <a:buChar char=""/>
              <a:defRPr/>
            </a:pPr>
            <a:endParaRPr lang="en-GB" i="1" dirty="0"/>
          </a:p>
          <a:p>
            <a:pPr marL="365760" indent="-256032">
              <a:buFont typeface="Wingdings 3"/>
              <a:buChar char=""/>
              <a:defRPr/>
            </a:pPr>
            <a:endParaRPr lang="en-GB" i="1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Y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r>
              <a:rPr lang="en-GB" dirty="0"/>
              <a:t>: </a:t>
            </a:r>
            <a:r>
              <a:rPr lang="en-GB" dirty="0" err="1"/>
              <a:t>Gogwydd</a:t>
            </a:r>
            <a:br>
              <a:rPr lang="en-GB" i="1" dirty="0"/>
            </a:br>
            <a:r>
              <a:rPr lang="en-GB" i="1" dirty="0"/>
              <a:t>Extraneous Variables: Bias</a:t>
            </a:r>
          </a:p>
        </p:txBody>
      </p:sp>
    </p:spTree>
    <p:extLst>
      <p:ext uri="{BB962C8B-B14F-4D97-AF65-F5344CB8AC3E}">
        <p14:creationId xmlns:p14="http://schemas.microsoft.com/office/powerpoint/2010/main" val="30584255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dirty="0"/>
              <a:t>Y dull </a:t>
            </a:r>
            <a:r>
              <a:rPr lang="en-GB" dirty="0" err="1"/>
              <a:t>arferol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rheoli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yw</a:t>
            </a:r>
            <a:endParaRPr lang="en-GB" dirty="0"/>
          </a:p>
          <a:p>
            <a:pPr marL="667703" lvl="1" indent="-256032">
              <a:buFont typeface="Wingdings 3"/>
              <a:buChar char=""/>
              <a:defRPr/>
            </a:pPr>
            <a:r>
              <a:rPr lang="en-GB" sz="2000" dirty="0" err="1"/>
              <a:t>Dyrannu’r</a:t>
            </a:r>
            <a:r>
              <a:rPr lang="en-GB" sz="2000" dirty="0"/>
              <a:t> </a:t>
            </a:r>
            <a:r>
              <a:rPr lang="en-GB" sz="2000" dirty="0" err="1"/>
              <a:t>cyfranogwyr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hap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amodau</a:t>
            </a:r>
            <a:r>
              <a:rPr lang="en-GB" sz="2000" dirty="0"/>
              <a:t> </a:t>
            </a:r>
            <a:r>
              <a:rPr lang="en-GB" sz="2000" dirty="0" err="1"/>
              <a:t>amrywiol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arbrawf</a:t>
            </a:r>
            <a:endParaRPr lang="en-GB" sz="2000" dirty="0"/>
          </a:p>
          <a:p>
            <a:pPr marL="667703" lvl="1" indent="-256032">
              <a:buFont typeface="Wingdings 3"/>
              <a:buChar char=""/>
              <a:defRPr/>
            </a:pPr>
            <a:r>
              <a:rPr lang="en-GB" sz="2000" dirty="0"/>
              <a:t>Fe </a:t>
            </a:r>
            <a:r>
              <a:rPr lang="en-GB" sz="2000" dirty="0" err="1"/>
              <a:t>fydd</a:t>
            </a:r>
            <a:r>
              <a:rPr lang="en-GB" sz="2000" dirty="0"/>
              <a:t> y </a:t>
            </a:r>
            <a:r>
              <a:rPr lang="en-GB" sz="2000" dirty="0" err="1"/>
              <a:t>gwahaniaethau</a:t>
            </a:r>
            <a:r>
              <a:rPr lang="en-GB" sz="2000" dirty="0"/>
              <a:t> </a:t>
            </a:r>
            <a:r>
              <a:rPr lang="en-GB" sz="2000" dirty="0" err="1"/>
              <a:t>wedyn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gwasgaru’n</a:t>
            </a:r>
            <a:r>
              <a:rPr lang="en-GB" sz="2000" dirty="0"/>
              <a:t> </a:t>
            </a:r>
            <a:r>
              <a:rPr lang="en-GB" sz="2000" dirty="0" err="1"/>
              <a:t>gyson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hyd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arbrawf</a:t>
            </a:r>
            <a:endParaRPr lang="en-GB" sz="20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The usual way to control for this is to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randomly allocate all participants to the various experimental conditions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in this way any such differences would be spread evenly across the conditions of the experiment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8888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Ystadegau</a:t>
            </a:r>
            <a:r>
              <a:rPr lang="en-GB" dirty="0"/>
              <a:t> / Statistics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 descr="C:\Users\l.roberts\AppData\Local\Microsoft\Windows\Temporary Internet Files\Content.IE5\HEPN0LIZ\MC9003656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752601"/>
            <a:ext cx="7315200" cy="426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104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1" y="1808018"/>
            <a:ext cx="4038600" cy="42672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dirty="0">
                <a:solidFill>
                  <a:schemeClr val="tx1"/>
                </a:solidFill>
              </a:rPr>
              <a:t>Os adiwch grŵp o rhifau </a:t>
            </a:r>
            <a:r>
              <a:rPr lang="cy-GB" dirty="0">
                <a:solidFill>
                  <a:schemeClr val="tx1"/>
                </a:solidFill>
                <a:cs typeface="Lucida Sans Unicode" pitchFamily="34" charset="0"/>
              </a:rPr>
              <a:t> a rhannu’r cyfanswm gyda’r nifer o rifau yn y set, fe gewch </a:t>
            </a:r>
            <a:r>
              <a:rPr lang="cy-GB" dirty="0" err="1">
                <a:solidFill>
                  <a:schemeClr val="tx1"/>
                </a:solidFill>
                <a:cs typeface="Lucida Sans Unicode" pitchFamily="34" charset="0"/>
              </a:rPr>
              <a:t>chi’r</a:t>
            </a:r>
            <a:r>
              <a:rPr lang="cy-GB" dirty="0">
                <a:solidFill>
                  <a:schemeClr val="tx1"/>
                </a:solidFill>
                <a:cs typeface="Lucida Sans Unicode" pitchFamily="34" charset="0"/>
              </a:rPr>
              <a:t> cymedr</a:t>
            </a:r>
            <a:r>
              <a:rPr lang="cy-GB" sz="3200" dirty="0"/>
              <a:t>.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+ 3 + 5 + 5 + 7 + 8 + 9 = 39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39 </a:t>
            </a:r>
            <a:r>
              <a:rPr lang="cy-GB" dirty="0">
                <a:solidFill>
                  <a:schemeClr val="tx1"/>
                </a:solidFill>
                <a:sym typeface="Symbol" pitchFamily="18" charset="2"/>
              </a:rPr>
              <a:t> 7 = 5.57 (6)</a:t>
            </a:r>
            <a:endParaRPr lang="cy-GB" dirty="0">
              <a:solidFill>
                <a:schemeClr val="tx1"/>
              </a:solidFill>
            </a:endParaRP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>
                <a:solidFill>
                  <a:srgbClr val="FF0000"/>
                </a:solidFill>
              </a:rPr>
              <a:t>6 yw’r cymedr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y-GB" dirty="0">
                <a:solidFill>
                  <a:schemeClr val="tx1"/>
                </a:solidFill>
              </a:rPr>
              <a:t>Ymarfer</a:t>
            </a:r>
            <a:endParaRPr lang="en-GB" dirty="0">
              <a:solidFill>
                <a:schemeClr val="tx1"/>
              </a:solidFill>
            </a:endParaRPr>
          </a:p>
          <a:p>
            <a:pPr eaLnBrk="1" hangingPunct="1"/>
            <a:endParaRPr lang="en-GB" i="1" dirty="0"/>
          </a:p>
        </p:txBody>
      </p:sp>
      <p:sp>
        <p:nvSpPr>
          <p:cNvPr id="36867" name="Content Placeholder 3"/>
          <p:cNvSpPr>
            <a:spLocks noGrp="1"/>
          </p:cNvSpPr>
          <p:nvPr>
            <p:ph sz="half" idx="4294967295"/>
          </p:nvPr>
        </p:nvSpPr>
        <p:spPr>
          <a:xfrm>
            <a:off x="6096000" y="1946563"/>
            <a:ext cx="4038600" cy="36449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A group of numbers  added together and divided by the number of numbers in the set - this is the mean.</a:t>
            </a:r>
          </a:p>
          <a:p>
            <a:pPr lvl="1" eaLnBrk="1" hangingPunct="1"/>
            <a:r>
              <a:rPr lang="en-GB" i="1" dirty="0"/>
              <a:t>2 5 3 7 5 8 9 </a:t>
            </a:r>
          </a:p>
          <a:p>
            <a:pPr lvl="1" eaLnBrk="1" hangingPunct="1"/>
            <a:r>
              <a:rPr lang="en-GB" i="1" dirty="0"/>
              <a:t>2 + 3 + 5 + 5 + 7 + 8 + 9 = 39</a:t>
            </a:r>
          </a:p>
          <a:p>
            <a:pPr lvl="1" eaLnBrk="1" hangingPunct="1"/>
            <a:r>
              <a:rPr lang="en-GB" i="1" dirty="0"/>
              <a:t>39 </a:t>
            </a:r>
            <a:r>
              <a:rPr lang="en-GB" i="1" dirty="0">
                <a:sym typeface="Symbol" pitchFamily="18" charset="2"/>
              </a:rPr>
              <a:t> 7 = 5.57 (6)</a:t>
            </a:r>
            <a:endParaRPr lang="en-GB" i="1" dirty="0"/>
          </a:p>
          <a:p>
            <a:pPr lvl="1" eaLnBrk="1" hangingPunct="1"/>
            <a:r>
              <a:rPr lang="en-GB" i="1" dirty="0">
                <a:solidFill>
                  <a:srgbClr val="FF0000"/>
                </a:solidFill>
              </a:rPr>
              <a:t>6 is the mean</a:t>
            </a:r>
          </a:p>
          <a:p>
            <a:pPr marL="301943" lvl="1" indent="0">
              <a:buNone/>
            </a:pPr>
            <a:r>
              <a:rPr lang="en-GB" i="1" dirty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600" i="1" dirty="0"/>
              <a:t>Practice</a:t>
            </a:r>
          </a:p>
          <a:p>
            <a:endParaRPr lang="en-US" dirty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 err="1"/>
              <a:t>Cymedr</a:t>
            </a:r>
            <a:r>
              <a:rPr lang="en-GB" i="1" dirty="0"/>
              <a:t> /Mean</a:t>
            </a:r>
          </a:p>
        </p:txBody>
      </p:sp>
    </p:spTree>
    <p:extLst>
      <p:ext uri="{BB962C8B-B14F-4D97-AF65-F5344CB8AC3E}">
        <p14:creationId xmlns:p14="http://schemas.microsoft.com/office/powerpoint/2010/main" val="375873678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1" y="1828800"/>
            <a:ext cx="4038600" cy="403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sz="3200" dirty="0"/>
              <a:t>Y modd – rhif ffasiynol!</a:t>
            </a:r>
          </a:p>
          <a:p>
            <a:pPr eaLnBrk="1" hangingPunct="1"/>
            <a:r>
              <a:rPr lang="cy-GB" sz="3200" dirty="0"/>
              <a:t>Y rhif sy’n digwydd amlaf</a:t>
            </a:r>
            <a:endParaRPr lang="cy-GB" dirty="0">
              <a:solidFill>
                <a:schemeClr val="tx1"/>
              </a:solidFill>
            </a:endParaRP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Rhowch eich rhifau mewn trefn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2  3  5  5  7  8  9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>
                <a:solidFill>
                  <a:schemeClr val="accent2"/>
                </a:solidFill>
              </a:rPr>
              <a:t>5 yw’r modd </a:t>
            </a:r>
          </a:p>
          <a:p>
            <a:r>
              <a:rPr lang="cy-GB" dirty="0">
                <a:solidFill>
                  <a:schemeClr val="tx1"/>
                </a:solidFill>
              </a:rPr>
              <a:t>Ymarfer</a:t>
            </a:r>
          </a:p>
          <a:p>
            <a:pPr eaLnBrk="1" hangingPunct="1"/>
            <a:endParaRPr lang="en-GB" i="1" dirty="0"/>
          </a:p>
        </p:txBody>
      </p:sp>
      <p:sp>
        <p:nvSpPr>
          <p:cNvPr id="38915" name="Content Placeholder 3"/>
          <p:cNvSpPr>
            <a:spLocks noGrp="1"/>
          </p:cNvSpPr>
          <p:nvPr>
            <p:ph sz="half" idx="4294967295"/>
          </p:nvPr>
        </p:nvSpPr>
        <p:spPr>
          <a:xfrm>
            <a:off x="6172199" y="1981200"/>
            <a:ext cx="4038600" cy="4038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i="1" dirty="0"/>
              <a:t>The mode - a fashionable figure!</a:t>
            </a:r>
          </a:p>
          <a:p>
            <a:pPr lvl="1" eaLnBrk="1" hangingPunct="1"/>
            <a:r>
              <a:rPr lang="en-GB" sz="2800" i="1" dirty="0"/>
              <a:t>The number that occurs most often</a:t>
            </a:r>
          </a:p>
          <a:p>
            <a:pPr eaLnBrk="1" hangingPunct="1"/>
            <a:endParaRPr lang="en-GB" i="1" dirty="0"/>
          </a:p>
          <a:p>
            <a:pPr lvl="1" eaLnBrk="1" hangingPunct="1"/>
            <a:r>
              <a:rPr lang="en-GB" sz="2800" i="1" dirty="0"/>
              <a:t>2 5 3 7 5 8 9 </a:t>
            </a:r>
          </a:p>
          <a:p>
            <a:pPr lvl="1" eaLnBrk="1" hangingPunct="1"/>
            <a:r>
              <a:rPr lang="en-GB" sz="2800" i="1" dirty="0"/>
              <a:t>Order your numbers </a:t>
            </a:r>
          </a:p>
          <a:p>
            <a:pPr lvl="1" eaLnBrk="1" hangingPunct="1"/>
            <a:r>
              <a:rPr lang="en-GB" sz="2800" i="1" dirty="0"/>
              <a:t>2  3  5  5  7  8  9</a:t>
            </a:r>
          </a:p>
          <a:p>
            <a:pPr marL="301943" lvl="1" indent="0">
              <a:buNone/>
            </a:pPr>
            <a:endParaRPr lang="en-GB" sz="2800" i="1" dirty="0"/>
          </a:p>
          <a:p>
            <a:pPr marL="301943" lvl="1" indent="0">
              <a:buNone/>
            </a:pPr>
            <a:r>
              <a:rPr lang="en-GB" sz="2800" i="1" dirty="0">
                <a:solidFill>
                  <a:schemeClr val="accent2"/>
                </a:solidFill>
              </a:rPr>
              <a:t>     The mode is  5</a:t>
            </a:r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en-GB" sz="2800" i="1" dirty="0" err="1"/>
              <a:t>Ymarfer</a:t>
            </a:r>
            <a:endParaRPr lang="en-GB" sz="2800" i="1" dirty="0"/>
          </a:p>
          <a:p>
            <a:endParaRPr lang="en-US" dirty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 err="1"/>
              <a:t>Modd</a:t>
            </a:r>
            <a:r>
              <a:rPr lang="en-GB" i="1" dirty="0"/>
              <a:t> / Mode</a:t>
            </a:r>
          </a:p>
        </p:txBody>
      </p:sp>
    </p:spTree>
    <p:extLst>
      <p:ext uri="{BB962C8B-B14F-4D97-AF65-F5344CB8AC3E}">
        <p14:creationId xmlns:p14="http://schemas.microsoft.com/office/powerpoint/2010/main" val="620745876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2057400" y="1925781"/>
            <a:ext cx="4038600" cy="403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sz="3200" dirty="0"/>
              <a:t>Y rhif canol mewn set o rifau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Rhowch nhw mewn trefn esgynnol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2  3  5  5  7  8  9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Yna dewiswch y rhif canol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>
                <a:solidFill>
                  <a:srgbClr val="FF0000"/>
                </a:solidFill>
              </a:rPr>
              <a:t>5 yw’r canolrif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cy-GB" dirty="0">
                <a:solidFill>
                  <a:schemeClr val="tx1"/>
                </a:solidFill>
              </a:rPr>
              <a:t>Ymarfer</a:t>
            </a:r>
          </a:p>
          <a:p>
            <a:pPr eaLnBrk="1" hangingPunct="1"/>
            <a:endParaRPr lang="en-GB" i="1" dirty="0"/>
          </a:p>
        </p:txBody>
      </p:sp>
      <p:sp>
        <p:nvSpPr>
          <p:cNvPr id="37891" name="Content Placeholder 3"/>
          <p:cNvSpPr>
            <a:spLocks noGrp="1"/>
          </p:cNvSpPr>
          <p:nvPr>
            <p:ph sz="half" idx="4294967295"/>
          </p:nvPr>
        </p:nvSpPr>
        <p:spPr>
          <a:xfrm>
            <a:off x="6179127" y="1849581"/>
            <a:ext cx="4038600" cy="41910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The central point of a set of numbers</a:t>
            </a:r>
          </a:p>
          <a:p>
            <a:pPr lvl="1" eaLnBrk="1" hangingPunct="1"/>
            <a:r>
              <a:rPr lang="en-GB" i="1" dirty="0"/>
              <a:t>2 5 3 7 5 8 9 </a:t>
            </a:r>
          </a:p>
          <a:p>
            <a:pPr lvl="1" eaLnBrk="1" hangingPunct="1"/>
            <a:r>
              <a:rPr lang="en-GB" i="1" dirty="0"/>
              <a:t>Next sort in ascending order</a:t>
            </a:r>
          </a:p>
          <a:p>
            <a:pPr lvl="1" eaLnBrk="1" hangingPunct="1"/>
            <a:r>
              <a:rPr lang="en-GB" i="1" dirty="0"/>
              <a:t>2  3  5  5  7  8  9</a:t>
            </a:r>
          </a:p>
          <a:p>
            <a:pPr lvl="1" eaLnBrk="1" hangingPunct="1"/>
            <a:r>
              <a:rPr lang="en-GB" i="1" dirty="0"/>
              <a:t>Then select the middle number</a:t>
            </a:r>
          </a:p>
          <a:p>
            <a:pPr marL="301943" lvl="1" indent="0">
              <a:buNone/>
            </a:pPr>
            <a:r>
              <a:rPr lang="cy-GB" dirty="0">
                <a:solidFill>
                  <a:srgbClr val="FF0000"/>
                </a:solidFill>
              </a:rPr>
              <a:t>5 is the </a:t>
            </a:r>
            <a:r>
              <a:rPr lang="cy-GB" dirty="0" err="1">
                <a:solidFill>
                  <a:srgbClr val="FF0000"/>
                </a:solidFill>
              </a:rPr>
              <a:t>median</a:t>
            </a:r>
            <a:endParaRPr lang="cy-GB" dirty="0">
              <a:solidFill>
                <a:srgbClr val="FF0000"/>
              </a:solidFill>
            </a:endParaRPr>
          </a:p>
          <a:p>
            <a:pPr lvl="1"/>
            <a:r>
              <a:rPr lang="cy-GB" dirty="0" err="1"/>
              <a:t>Practice</a:t>
            </a:r>
            <a:endParaRPr lang="cy-GB" dirty="0"/>
          </a:p>
          <a:p>
            <a:pPr marL="301943" lvl="1" indent="0">
              <a:buNone/>
            </a:pPr>
            <a:endParaRPr lang="en-GB" i="1" dirty="0">
              <a:solidFill>
                <a:schemeClr val="accent2"/>
              </a:solidFill>
            </a:endParaRPr>
          </a:p>
          <a:p>
            <a:endParaRPr lang="en-US" dirty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 dirty="0" err="1"/>
              <a:t>Canolrif</a:t>
            </a:r>
            <a:r>
              <a:rPr lang="en-GB" i="1" dirty="0"/>
              <a:t> / Median</a:t>
            </a:r>
          </a:p>
        </p:txBody>
      </p:sp>
    </p:spTree>
    <p:extLst>
      <p:ext uri="{BB962C8B-B14F-4D97-AF65-F5344CB8AC3E}">
        <p14:creationId xmlns:p14="http://schemas.microsoft.com/office/powerpoint/2010/main" val="1843315531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0" y="2667000"/>
            <a:ext cx="4038600" cy="33401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cy-GB" dirty="0">
                <a:solidFill>
                  <a:schemeClr val="tx1"/>
                </a:solidFill>
              </a:rPr>
              <a:t>Gwasgariad Normal</a:t>
            </a:r>
          </a:p>
          <a:p>
            <a:pPr eaLnBrk="1" hangingPunct="1"/>
            <a:endParaRPr lang="cy-GB" dirty="0">
              <a:solidFill>
                <a:schemeClr val="tx1"/>
              </a:solidFill>
            </a:endParaRPr>
          </a:p>
          <a:p>
            <a:pPr lvl="1" eaLnBrk="1" hangingPunct="1"/>
            <a:r>
              <a:rPr lang="cy-GB" dirty="0"/>
              <a:t>Amlder - y nifer o weithiau mae rhywbeth yn digwydd</a:t>
            </a:r>
          </a:p>
          <a:p>
            <a:pPr lvl="1" eaLnBrk="1" hangingPunct="1"/>
            <a:r>
              <a:rPr lang="cy-GB" dirty="0"/>
              <a:t>Gwasgariad – pa mor eang ydynt</a:t>
            </a:r>
          </a:p>
          <a:p>
            <a:pPr eaLnBrk="1" hangingPunct="1"/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39939" name="Content Placeholder 3"/>
          <p:cNvSpPr>
            <a:spLocks noGrp="1"/>
          </p:cNvSpPr>
          <p:nvPr>
            <p:ph sz="half" idx="4294967295"/>
          </p:nvPr>
        </p:nvSpPr>
        <p:spPr>
          <a:xfrm>
            <a:off x="6172200" y="2667000"/>
            <a:ext cx="4038600" cy="33401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The normal distribution</a:t>
            </a:r>
          </a:p>
          <a:p>
            <a:pPr marL="0" indent="0">
              <a:buNone/>
            </a:pPr>
            <a:endParaRPr lang="en-GB" i="1" dirty="0">
              <a:solidFill>
                <a:schemeClr val="tx1"/>
              </a:solidFill>
            </a:endParaRPr>
          </a:p>
          <a:p>
            <a:pPr marL="575945" lvl="1"/>
            <a:r>
              <a:rPr lang="en-GB" i="1" dirty="0"/>
              <a:t>Frequency - the number of occurrences</a:t>
            </a:r>
            <a:endParaRPr lang="en-GB" i="1" dirty="0">
              <a:cs typeface="Arial"/>
            </a:endParaRPr>
          </a:p>
          <a:p>
            <a:pPr marL="575945" lvl="1"/>
            <a:r>
              <a:rPr lang="en-GB" i="1" dirty="0"/>
              <a:t>Distribution - the spread</a:t>
            </a:r>
            <a:endParaRPr lang="en-GB" i="1" dirty="0">
              <a:cs typeface="Arial"/>
            </a:endParaRPr>
          </a:p>
          <a:p>
            <a:pPr eaLnBrk="1" hangingPunct="1"/>
            <a:endParaRPr lang="en-GB" dirty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Gwasgariad</a:t>
            </a:r>
            <a:r>
              <a:rPr lang="en-GB" dirty="0"/>
              <a:t> ac </a:t>
            </a:r>
            <a:r>
              <a:rPr lang="en-GB" dirty="0" err="1"/>
              <a:t>Amlder</a:t>
            </a:r>
            <a:br>
              <a:rPr lang="en-GB" i="1" dirty="0"/>
            </a:br>
            <a:r>
              <a:rPr lang="en-GB" i="1" dirty="0"/>
              <a:t>Distribution and Frequency</a:t>
            </a:r>
          </a:p>
        </p:txBody>
      </p:sp>
    </p:spTree>
    <p:extLst>
      <p:ext uri="{BB962C8B-B14F-4D97-AF65-F5344CB8AC3E}">
        <p14:creationId xmlns:p14="http://schemas.microsoft.com/office/powerpoint/2010/main" val="1845346794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Mean mode and media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71739" y="2898776"/>
            <a:ext cx="6624637" cy="3662363"/>
          </a:xfrm>
          <a:prstGeom prst="rect">
            <a:avLst/>
          </a:prstGeom>
        </p:spPr>
      </p:pic>
      <p:sp>
        <p:nvSpPr>
          <p:cNvPr id="40963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6172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i="1"/>
              <a:t>The normal distribution 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i="1"/>
              <a:t>Mean - Mode - Median</a:t>
            </a:r>
          </a:p>
        </p:txBody>
      </p:sp>
    </p:spTree>
    <p:extLst>
      <p:ext uri="{BB962C8B-B14F-4D97-AF65-F5344CB8AC3E}">
        <p14:creationId xmlns:p14="http://schemas.microsoft.com/office/powerpoint/2010/main" val="1245117468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e.e</a:t>
            </a:r>
            <a:r>
              <a:rPr lang="en-GB" dirty="0"/>
              <a:t>./ e.g.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Taldra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pobl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Bydd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rhan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fwyaf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gwmpas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canol</a:t>
            </a:r>
            <a:r>
              <a:rPr lang="en-GB" dirty="0">
                <a:solidFill>
                  <a:schemeClr val="tx1"/>
                </a:solidFill>
              </a:rPr>
              <a:t>, </a:t>
            </a:r>
          </a:p>
          <a:p>
            <a:r>
              <a:rPr lang="en-GB" dirty="0" err="1">
                <a:solidFill>
                  <a:schemeClr val="tx1"/>
                </a:solidFill>
              </a:rPr>
              <a:t>Bydd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rhai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llawer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talach</a:t>
            </a:r>
            <a:r>
              <a:rPr lang="en-GB" dirty="0">
                <a:solidFill>
                  <a:schemeClr val="tx1"/>
                </a:solidFill>
              </a:rPr>
              <a:t> a </a:t>
            </a:r>
            <a:r>
              <a:rPr lang="en-GB" dirty="0" err="1">
                <a:solidFill>
                  <a:schemeClr val="tx1"/>
                </a:solidFill>
              </a:rPr>
              <a:t>rhai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llawer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byrrach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Height</a:t>
            </a:r>
          </a:p>
          <a:p>
            <a:r>
              <a:rPr lang="en-GB" dirty="0">
                <a:solidFill>
                  <a:schemeClr val="tx1"/>
                </a:solidFill>
              </a:rPr>
              <a:t>Most people will be around the mean / mode/ median</a:t>
            </a:r>
          </a:p>
          <a:p>
            <a:r>
              <a:rPr lang="en-GB" dirty="0">
                <a:solidFill>
                  <a:schemeClr val="tx1"/>
                </a:solidFill>
              </a:rPr>
              <a:t>Some will be much taller and some will be much shorter</a:t>
            </a:r>
          </a:p>
        </p:txBody>
      </p:sp>
    </p:spTree>
    <p:extLst>
      <p:ext uri="{BB962C8B-B14F-4D97-AF65-F5344CB8AC3E}">
        <p14:creationId xmlns:p14="http://schemas.microsoft.com/office/powerpoint/2010/main" val="36241830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027"/>
          <p:cNvSpPr>
            <a:spLocks noGrp="1" noChangeArrowheads="1"/>
          </p:cNvSpPr>
          <p:nvPr>
            <p:ph sz="half" idx="4294967295"/>
          </p:nvPr>
        </p:nvSpPr>
        <p:spPr>
          <a:xfrm>
            <a:off x="1981200" y="3048000"/>
            <a:ext cx="4038600" cy="29591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US" dirty="0">
                <a:solidFill>
                  <a:schemeClr val="tx1"/>
                </a:solidFill>
              </a:rPr>
              <a:t>Y </a:t>
            </a:r>
            <a:r>
              <a:rPr lang="en-US" dirty="0" err="1">
                <a:solidFill>
                  <a:schemeClr val="tx1"/>
                </a:solidFill>
              </a:rPr>
              <a:t>rhif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sy’n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dangos</a:t>
            </a:r>
            <a:r>
              <a:rPr lang="en-US" dirty="0">
                <a:solidFill>
                  <a:schemeClr val="tx1"/>
                </a:solidFill>
              </a:rPr>
              <a:t> faint,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gyfartaledd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mae’r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sgoriau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dosbarthiad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gwahniaethau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o’r</a:t>
            </a:r>
            <a:r>
              <a:rPr lang="en-US" dirty="0">
                <a:solidFill>
                  <a:schemeClr val="tx1"/>
                </a:solidFill>
              </a:rPr>
              <a:t> man </a:t>
            </a:r>
            <a:r>
              <a:rPr lang="en-US" dirty="0" err="1">
                <a:solidFill>
                  <a:schemeClr val="tx1"/>
                </a:solidFill>
              </a:rPr>
              <a:t>canol</a:t>
            </a:r>
            <a:r>
              <a:rPr lang="en-US" dirty="0">
                <a:solidFill>
                  <a:schemeClr val="tx1"/>
                </a:solidFill>
              </a:rPr>
              <a:t>, y </a:t>
            </a:r>
            <a:r>
              <a:rPr lang="en-US" dirty="0" err="1">
                <a:solidFill>
                  <a:schemeClr val="tx1"/>
                </a:solidFill>
              </a:rPr>
              <a:t>cymedr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3011" name="Content Placeholder 3"/>
          <p:cNvSpPr>
            <a:spLocks noGrp="1"/>
          </p:cNvSpPr>
          <p:nvPr>
            <p:ph sz="half" idx="4294967295"/>
          </p:nvPr>
        </p:nvSpPr>
        <p:spPr>
          <a:xfrm>
            <a:off x="6172200" y="2895600"/>
            <a:ext cx="4038600" cy="31115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Number which indicates how much, on average, the scores in a distribution differ from a central point, the mean.</a:t>
            </a:r>
          </a:p>
          <a:p>
            <a:pPr eaLnBrk="1" hangingPunct="1"/>
            <a:endParaRPr lang="en-GB" i="1" dirty="0"/>
          </a:p>
          <a:p>
            <a:pPr eaLnBrk="1" hangingPunct="1"/>
            <a:endParaRPr lang="en-GB" i="1" dirty="0"/>
          </a:p>
          <a:p>
            <a:pPr eaLnBrk="1" hangingPunct="1"/>
            <a:endParaRPr lang="en-GB" i="1" dirty="0"/>
          </a:p>
        </p:txBody>
      </p:sp>
      <p:sp>
        <p:nvSpPr>
          <p:cNvPr id="32770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err="1"/>
              <a:t>Gwyriad</a:t>
            </a:r>
            <a:r>
              <a:rPr lang="en-GB" dirty="0"/>
              <a:t> </a:t>
            </a:r>
            <a:r>
              <a:rPr lang="en-GB" dirty="0" err="1"/>
              <a:t>Safonedig</a:t>
            </a:r>
            <a:br>
              <a:rPr lang="en-GB" i="1" dirty="0"/>
            </a:br>
            <a:r>
              <a:rPr lang="en-GB" i="1" dirty="0"/>
              <a:t>Standard Deviation</a:t>
            </a:r>
          </a:p>
        </p:txBody>
      </p:sp>
    </p:spTree>
    <p:extLst>
      <p:ext uri="{BB962C8B-B14F-4D97-AF65-F5344CB8AC3E}">
        <p14:creationId xmlns:p14="http://schemas.microsoft.com/office/powerpoint/2010/main" val="1418185733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0" y="2286000"/>
            <a:ext cx="4038600" cy="37211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US" dirty="0" err="1">
                <a:solidFill>
                  <a:schemeClr val="tx1"/>
                </a:solidFill>
              </a:rPr>
              <a:t>Mae’r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amrediad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sampl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</a:t>
            </a:r>
            <a:r>
              <a:rPr lang="en-US" dirty="0">
                <a:solidFill>
                  <a:schemeClr val="tx1"/>
                </a:solidFill>
              </a:rPr>
              <a:t> set o </a:t>
            </a:r>
            <a:r>
              <a:rPr lang="en-US" dirty="0" err="1">
                <a:solidFill>
                  <a:schemeClr val="tx1"/>
                </a:solidFill>
              </a:rPr>
              <a:t>ddata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en-US" sz="2595" dirty="0"/>
          </a:p>
          <a:p>
            <a:pPr marL="667703" lvl="1" indent="-256032">
              <a:buFont typeface="Wingdings 3"/>
              <a:buChar char=""/>
              <a:defRPr/>
            </a:pPr>
            <a:r>
              <a:rPr lang="en-US" sz="2395" dirty="0" err="1"/>
              <a:t>yn</a:t>
            </a:r>
            <a:r>
              <a:rPr lang="en-US" sz="2395" dirty="0"/>
              <a:t> </a:t>
            </a:r>
            <a:r>
              <a:rPr lang="en-US" sz="2395" dirty="0" err="1"/>
              <a:t>fesur</a:t>
            </a:r>
            <a:r>
              <a:rPr lang="en-US" sz="2395" dirty="0"/>
              <a:t> </a:t>
            </a:r>
            <a:r>
              <a:rPr lang="en-US" sz="2395" dirty="0" err="1"/>
              <a:t>o’r</a:t>
            </a:r>
            <a:r>
              <a:rPr lang="en-US" sz="2395" dirty="0"/>
              <a:t> </a:t>
            </a:r>
            <a:r>
              <a:rPr lang="en-US" sz="2395" dirty="0" err="1"/>
              <a:t>lledaeniad</a:t>
            </a:r>
            <a:r>
              <a:rPr lang="en-US" sz="2395" dirty="0"/>
              <a:t> </a:t>
            </a:r>
            <a:r>
              <a:rPr lang="en-US" sz="2395" dirty="0" err="1"/>
              <a:t>o’r</a:t>
            </a:r>
            <a:r>
              <a:rPr lang="en-US" sz="2395" dirty="0"/>
              <a:t> </a:t>
            </a:r>
            <a:r>
              <a:rPr lang="en-US" sz="2395" dirty="0" err="1"/>
              <a:t>arsylwadau</a:t>
            </a:r>
            <a:endParaRPr lang="en-US" sz="2395" dirty="0"/>
          </a:p>
          <a:p>
            <a:pPr marL="365760" indent="-256032">
              <a:buFont typeface="Wingdings 3"/>
              <a:buChar char=""/>
              <a:defRPr/>
            </a:pPr>
            <a:r>
              <a:rPr lang="en-US" sz="2595" dirty="0"/>
              <a:t>Y </a:t>
            </a:r>
            <a:r>
              <a:rPr lang="en-US" sz="2595" dirty="0" err="1"/>
              <a:t>gwahaniaeth</a:t>
            </a:r>
            <a:r>
              <a:rPr lang="en-US" sz="2595" dirty="0"/>
              <a:t> </a:t>
            </a:r>
            <a:r>
              <a:rPr lang="en-US" sz="2595" dirty="0" err="1"/>
              <a:t>rhwng</a:t>
            </a:r>
            <a:r>
              <a:rPr lang="en-US" sz="2595" dirty="0"/>
              <a:t> y </a:t>
            </a:r>
            <a:r>
              <a:rPr lang="en-US" sz="2595" dirty="0" err="1"/>
              <a:t>gwerth</a:t>
            </a:r>
            <a:r>
              <a:rPr lang="en-US" sz="2595" dirty="0"/>
              <a:t> </a:t>
            </a:r>
            <a:r>
              <a:rPr lang="en-US" sz="2595" dirty="0" err="1"/>
              <a:t>uchaf</a:t>
            </a:r>
            <a:r>
              <a:rPr lang="en-US" sz="2595" dirty="0"/>
              <a:t> </a:t>
            </a:r>
            <a:r>
              <a:rPr lang="en-US" sz="2595" dirty="0" err="1"/>
              <a:t>a’r</a:t>
            </a:r>
            <a:r>
              <a:rPr lang="en-US" sz="2595" dirty="0"/>
              <a:t> </a:t>
            </a:r>
            <a:r>
              <a:rPr lang="en-US" sz="2595" dirty="0" err="1"/>
              <a:t>gwerth</a:t>
            </a:r>
            <a:r>
              <a:rPr lang="en-US" sz="2595" dirty="0"/>
              <a:t> </a:t>
            </a:r>
            <a:r>
              <a:rPr lang="en-US" sz="2595" dirty="0" err="1"/>
              <a:t>isaf</a:t>
            </a:r>
            <a:r>
              <a:rPr lang="en-US" sz="2595" dirty="0"/>
              <a:t> a </a:t>
            </a:r>
            <a:r>
              <a:rPr lang="en-US" sz="2595" dirty="0" err="1"/>
              <a:t>arsylwyd</a:t>
            </a:r>
            <a:r>
              <a:rPr lang="en-US" sz="2595" dirty="0"/>
              <a:t> o </a:t>
            </a:r>
            <a:r>
              <a:rPr lang="en-US" sz="2595" dirty="0" err="1"/>
              <a:t>nodwedd</a:t>
            </a:r>
            <a:r>
              <a:rPr lang="en-US" sz="2595" dirty="0"/>
              <a:t> </a:t>
            </a:r>
            <a:r>
              <a:rPr lang="en-US" sz="2595" dirty="0" err="1"/>
              <a:t>rhifol</a:t>
            </a:r>
            <a:endParaRPr lang="en-US" sz="2595" dirty="0"/>
          </a:p>
          <a:p>
            <a:pPr marL="365760" indent="-256032">
              <a:buFont typeface="Wingdings 3"/>
              <a:buChar char=""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6172200" y="2209800"/>
            <a:ext cx="4038600" cy="37973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US" i="1" dirty="0">
                <a:solidFill>
                  <a:schemeClr val="tx1"/>
                </a:solidFill>
              </a:rPr>
              <a:t>The range of a sample or a data set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US" i="1" dirty="0">
                <a:solidFill>
                  <a:schemeClr val="tx1"/>
                </a:solidFill>
              </a:rPr>
              <a:t>is a measure of the spread or the dispersion of the observations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US" i="1" dirty="0">
                <a:solidFill>
                  <a:schemeClr val="tx1"/>
                </a:solidFill>
              </a:rPr>
              <a:t>The difference between the largest and the smallest observed value of some quantitative characteristic </a:t>
            </a:r>
            <a:endParaRPr lang="en-GB" i="1" dirty="0"/>
          </a:p>
        </p:txBody>
      </p:sp>
      <p:sp>
        <p:nvSpPr>
          <p:cNvPr id="41987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Amrediad</a:t>
            </a:r>
            <a:r>
              <a:rPr lang="en-US" i="1" dirty="0"/>
              <a:t> / Range</a:t>
            </a:r>
          </a:p>
        </p:txBody>
      </p:sp>
    </p:spTree>
    <p:extLst>
      <p:ext uri="{BB962C8B-B14F-4D97-AF65-F5344CB8AC3E}">
        <p14:creationId xmlns:p14="http://schemas.microsoft.com/office/powerpoint/2010/main" val="42510507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1800" dirty="0" err="1"/>
              <a:t>Cohen,L</a:t>
            </a:r>
            <a:r>
              <a:rPr lang="en-GB" altLang="en-US" sz="1800" dirty="0"/>
              <a:t>., </a:t>
            </a:r>
            <a:r>
              <a:rPr lang="en-GB" altLang="en-US" sz="1800" dirty="0" err="1"/>
              <a:t>Manion</a:t>
            </a:r>
            <a:r>
              <a:rPr lang="en-GB" altLang="en-US" sz="1800" dirty="0"/>
              <a:t>. L &amp; Morrison, K. ( 2011) </a:t>
            </a:r>
            <a:r>
              <a:rPr lang="en-GB" altLang="en-US" sz="1800" i="1" dirty="0"/>
              <a:t>Research Methods in Education </a:t>
            </a:r>
            <a:r>
              <a:rPr lang="en-GB" altLang="en-US" sz="1800" dirty="0"/>
              <a:t>, 7</a:t>
            </a:r>
            <a:r>
              <a:rPr lang="en-GB" altLang="en-US" sz="1800" baseline="30000" dirty="0"/>
              <a:t>th</a:t>
            </a:r>
            <a:r>
              <a:rPr lang="en-GB" altLang="en-US" sz="1800" dirty="0"/>
              <a:t> Edition. Oxon: Routledge</a:t>
            </a:r>
          </a:p>
          <a:p>
            <a:r>
              <a:rPr lang="en-GB" sz="1800" dirty="0"/>
              <a:t>McLeod, S. ( 2014) </a:t>
            </a:r>
            <a:r>
              <a:rPr lang="en-GB" sz="1800" i="1" dirty="0"/>
              <a:t>Loftus and Palmer (1974) study</a:t>
            </a:r>
            <a:r>
              <a:rPr lang="en-GB" sz="1800" dirty="0"/>
              <a:t>. Available at </a:t>
            </a:r>
            <a:r>
              <a:rPr lang="en-GB" sz="1800" dirty="0">
                <a:hlinkClick r:id="rId2"/>
              </a:rPr>
              <a:t>http://www.simplypsychology.org/loftus-palmer.html</a:t>
            </a:r>
            <a:r>
              <a:rPr lang="cy-GB" sz="1800" dirty="0"/>
              <a:t> ( </a:t>
            </a:r>
            <a:r>
              <a:rPr lang="cy-GB" sz="1800" dirty="0" err="1"/>
              <a:t>Accessed</a:t>
            </a:r>
            <a:r>
              <a:rPr lang="cy-GB" sz="1800" dirty="0"/>
              <a:t> 14.09.15)</a:t>
            </a:r>
            <a:endParaRPr lang="en-GB" sz="18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8642730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CF64DD8-8BF1-4055-AA84-573F3383EB47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A90DDE76-B0D5-491C-8752-ECFED6AA521C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8F54E00-A234-4BC1-9AB6-79240979EE68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C7F0C43E-27EF-47B1-8821-274995F2A906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EA912BCD-5E67-480B-8B94-57CAE682B78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6FFC3E98-B57F-408A-8819-024F225AFAE9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</Template>
  <TotalTime>0</TotalTime>
  <Words>2359</Words>
  <Application>Microsoft Office PowerPoint</Application>
  <PresentationFormat>Widescreen</PresentationFormat>
  <Paragraphs>337</Paragraphs>
  <Slides>42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42</vt:i4>
      </vt:variant>
    </vt:vector>
  </HeadingPairs>
  <TitlesOfParts>
    <vt:vector size="59" baseType="lpstr">
      <vt:lpstr>Aptos</vt:lpstr>
      <vt:lpstr>Arial</vt:lpstr>
      <vt:lpstr>Calibri</vt:lpstr>
      <vt:lpstr>Calibri Light</vt:lpstr>
      <vt:lpstr>Lucida Sans Unicode</vt:lpstr>
      <vt:lpstr>Symbol</vt:lpstr>
      <vt:lpstr>Verdana</vt:lpstr>
      <vt:lpstr>Wingdings</vt:lpstr>
      <vt:lpstr>Wingdings 2</vt:lpstr>
      <vt:lpstr>Wingdings 3</vt:lpstr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PowerPoint Presentation</vt:lpstr>
      <vt:lpstr>PowerPoint Presentation</vt:lpstr>
      <vt:lpstr>Research Methods</vt:lpstr>
      <vt:lpstr>Nodau'r Modiwl / Module Aims</vt:lpstr>
      <vt:lpstr>Deilliannau Dysgu/ Learning Outcomes</vt:lpstr>
      <vt:lpstr>Deilliannau Dysgu/ Learning Outcomes </vt:lpstr>
      <vt:lpstr>Gorolwg / Overview</vt:lpstr>
      <vt:lpstr>PowerPoint Presentation</vt:lpstr>
      <vt:lpstr>e.e. / e.g. </vt:lpstr>
      <vt:lpstr>Beth yw arbrawf? What is an experiment?</vt:lpstr>
      <vt:lpstr>PowerPoint Presentation</vt:lpstr>
      <vt:lpstr>Newidyn Variables</vt:lpstr>
      <vt:lpstr>Newidynnau Variables</vt:lpstr>
      <vt:lpstr>PowerPoint Presentation</vt:lpstr>
      <vt:lpstr>PowerPoint Presentation</vt:lpstr>
      <vt:lpstr>Newidynnau Variables</vt:lpstr>
      <vt:lpstr> Enghraifft </vt:lpstr>
      <vt:lpstr> Example</vt:lpstr>
      <vt:lpstr>Defnydd o ‘eiriau’ yn y cwestiwn</vt:lpstr>
      <vt:lpstr>Use of ‘Words’ in the Question </vt:lpstr>
      <vt:lpstr>Yr Astudiaeth</vt:lpstr>
      <vt:lpstr>The Study</vt:lpstr>
      <vt:lpstr>Wythnos yn ddiweddarach</vt:lpstr>
      <vt:lpstr>A Week Later</vt:lpstr>
      <vt:lpstr>Ateb i’r cwestiwn gwydr</vt:lpstr>
      <vt:lpstr>Answer to the Glass Question</vt:lpstr>
      <vt:lpstr>Tasg 2 / Task 2 </vt:lpstr>
      <vt:lpstr>Gweithgaredd: Atebion Cywir Activity: Correct Responses</vt:lpstr>
      <vt:lpstr>Rheoli’r Newidyn Allanol Controlling Extraneous Variables</vt:lpstr>
      <vt:lpstr>Rheoli’r Newidyn Allanol Controlling Extraneous Variables</vt:lpstr>
      <vt:lpstr>Y Newidyn Allanol: Gogwydd Extraneous Variables: Bias</vt:lpstr>
      <vt:lpstr>PowerPoint Presentation</vt:lpstr>
      <vt:lpstr>Ystadegau / Statistics</vt:lpstr>
      <vt:lpstr>Cymedr /Mean</vt:lpstr>
      <vt:lpstr>Modd / Mode</vt:lpstr>
      <vt:lpstr>Canolrif / Median</vt:lpstr>
      <vt:lpstr>Gwasgariad ac Amlder Distribution and Frequency</vt:lpstr>
      <vt:lpstr>Mean - Mode - Median</vt:lpstr>
      <vt:lpstr>e.e./ e.g. </vt:lpstr>
      <vt:lpstr>Gwyriad Safonedig Standard Deviation</vt:lpstr>
      <vt:lpstr>Amrediad / Range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Darren O'Connor</cp:lastModifiedBy>
  <cp:revision>6</cp:revision>
  <dcterms:created xsi:type="dcterms:W3CDTF">2024-09-09T10:46:02Z</dcterms:created>
  <dcterms:modified xsi:type="dcterms:W3CDTF">2025-03-21T12:42:20Z</dcterms:modified>
</cp:coreProperties>
</file>