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doc" ContentType="application/msword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6"/>
  </p:notesMasterIdLst>
  <p:sldIdLst>
    <p:sldId id="256" r:id="rId2"/>
    <p:sldId id="257" r:id="rId3"/>
    <p:sldId id="271" r:id="rId4"/>
    <p:sldId id="287" r:id="rId5"/>
    <p:sldId id="272" r:id="rId6"/>
    <p:sldId id="273" r:id="rId7"/>
    <p:sldId id="274" r:id="rId8"/>
    <p:sldId id="291" r:id="rId9"/>
    <p:sldId id="293" r:id="rId10"/>
    <p:sldId id="275" r:id="rId11"/>
    <p:sldId id="280" r:id="rId12"/>
    <p:sldId id="278" r:id="rId13"/>
    <p:sldId id="288" r:id="rId14"/>
    <p:sldId id="279" r:id="rId15"/>
    <p:sldId id="294" r:id="rId16"/>
    <p:sldId id="296" r:id="rId17"/>
    <p:sldId id="298" r:id="rId18"/>
    <p:sldId id="299" r:id="rId19"/>
    <p:sldId id="300" r:id="rId20"/>
    <p:sldId id="301" r:id="rId21"/>
    <p:sldId id="302" r:id="rId22"/>
    <p:sldId id="303" r:id="rId23"/>
    <p:sldId id="270" r:id="rId24"/>
    <p:sldId id="286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A76EEC-4AB4-4CBB-A331-6B01CCE8CE99}" type="datetimeFigureOut">
              <a:rPr lang="nl-NL" smtClean="0"/>
              <a:pPr/>
              <a:t>27-7-2017</a:t>
            </a:fld>
            <a:endParaRPr lang="nl-NL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l-NL" smtClean="0"/>
              <a:t>Klik om de modelstijlen te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AD3144-987E-4327-B193-0C02E3F9C6D7}" type="slidenum">
              <a:rPr lang="nl-NL" smtClean="0"/>
              <a:pPr/>
              <a:t>‹nr.›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xmlns="" val="1179560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Tertiary_sector_of_industry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F6EE525-05C9-4C27-BBD9-22563EA158B3}" type="slidenum">
              <a:rPr lang="en-GB"/>
              <a:pPr/>
              <a:t>3</a:t>
            </a:fld>
            <a:endParaRPr lang="en-GB"/>
          </a:p>
        </p:txBody>
      </p:sp>
      <p:sp>
        <p:nvSpPr>
          <p:cNvPr id="134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4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xmlns="" val="2575588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687F99-476F-4360-BD91-7D36B0DBD27C}" type="slidenum">
              <a:rPr lang="en-GB"/>
              <a:pPr/>
              <a:t>5</a:t>
            </a:fld>
            <a:endParaRPr lang="en-GB"/>
          </a:p>
        </p:txBody>
      </p:sp>
      <p:sp>
        <p:nvSpPr>
          <p:cNvPr id="135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xmlns="" val="17052004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EBF8426-4002-4096-A8AF-3D0E7EB2A51A}" type="slidenum">
              <a:rPr lang="en-GB"/>
              <a:pPr/>
              <a:t>6</a:t>
            </a:fld>
            <a:endParaRPr lang="en-GB"/>
          </a:p>
        </p:txBody>
      </p:sp>
      <p:sp>
        <p:nvSpPr>
          <p:cNvPr id="136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xmlns="" val="1061612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F8831B1-3235-4F94-AD93-745ADC5CF3D0}" type="slidenum">
              <a:rPr lang="en-GB"/>
              <a:pPr/>
              <a:t>7</a:t>
            </a:fld>
            <a:endParaRPr lang="en-GB"/>
          </a:p>
        </p:txBody>
      </p:sp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30588"/>
          </a:xfrm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3119" y="4343144"/>
            <a:ext cx="5031763" cy="4115019"/>
          </a:xfrm>
        </p:spPr>
        <p:txBody>
          <a:bodyPr/>
          <a:lstStyle/>
          <a:p>
            <a:r>
              <a:rPr lang="en-GB"/>
              <a:t>Implications of globalisation and remedial measures </a:t>
            </a:r>
          </a:p>
          <a:p>
            <a:r>
              <a:rPr lang="en-GB"/>
              <a:t>eg</a:t>
            </a:r>
          </a:p>
          <a:p>
            <a:r>
              <a:rPr lang="en-GB"/>
              <a:t>increase international aid to cover the rising costs due to costs o internationally mobile medical services- migration</a:t>
            </a:r>
          </a:p>
          <a:p>
            <a:r>
              <a:rPr lang="en-GB"/>
              <a:t>tiered pricing to ensure low cost prices for essential medicines for poor countries</a:t>
            </a:r>
          </a:p>
        </p:txBody>
      </p:sp>
    </p:spTree>
    <p:extLst>
      <p:ext uri="{BB962C8B-B14F-4D97-AF65-F5344CB8AC3E}">
        <p14:creationId xmlns:p14="http://schemas.microsoft.com/office/powerpoint/2010/main" xmlns="" val="23325994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C4C7049-A74B-45CA-AFBB-AE8F60EF34B4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831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63650" y="798513"/>
            <a:ext cx="4337050" cy="3252787"/>
          </a:xfrm>
          <a:ln/>
        </p:spPr>
      </p:sp>
      <p:sp>
        <p:nvSpPr>
          <p:cNvPr id="831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84675"/>
            <a:ext cx="5029200" cy="4159250"/>
          </a:xfrm>
        </p:spPr>
        <p:txBody>
          <a:bodyPr lIns="90864" tIns="45432" rIns="90864" bIns="45432"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82272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7F8A036-2FC4-4E10-AD2E-5D774817DC41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174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41112291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527582F-ADDF-4FED-AA03-AA760A64AB6D}" type="slidenum">
              <a:rPr lang="en-GB"/>
              <a:pPr/>
              <a:t>10</a:t>
            </a:fld>
            <a:endParaRPr lang="en-GB"/>
          </a:p>
        </p:txBody>
      </p:sp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30588"/>
          </a:xfrm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3119" y="4343144"/>
            <a:ext cx="5031763" cy="4115019"/>
          </a:xfrm>
        </p:spPr>
        <p:txBody>
          <a:bodyPr/>
          <a:lstStyle/>
          <a:p>
            <a:pPr lvl="2" algn="just">
              <a:buFont typeface="Wingdings" pitchFamily="2" charset="2"/>
              <a:buChar char="§"/>
            </a:pPr>
            <a:r>
              <a:rPr lang="en-US" sz="1000"/>
              <a:t>New market incentives are being created to spur more investment in research and development of new drugs and vaccines for malaria, HIV/AIDS, and TB, and better diagnostic tests for these diseases. </a:t>
            </a:r>
          </a:p>
          <a:p>
            <a:pPr algn="just"/>
            <a:endParaRPr lang="en-US" sz="1000"/>
          </a:p>
          <a:p>
            <a:pPr lvl="2" algn="just">
              <a:buFont typeface="Wingdings" pitchFamily="2" charset="2"/>
              <a:buChar char="§"/>
            </a:pPr>
            <a:r>
              <a:rPr lang="en-US" sz="1000"/>
              <a:t>New resources are being raised to </a:t>
            </a:r>
            <a:r>
              <a:rPr lang="en-GB" sz="1000"/>
              <a:t>increase access to existing drugs and vaccines and provide more effective treatments to </a:t>
            </a:r>
            <a:r>
              <a:rPr lang="en-US" sz="1000"/>
              <a:t>combat </a:t>
            </a:r>
            <a:r>
              <a:rPr lang="en-GB" sz="1000"/>
              <a:t>polio, measles, diarrhoea and respiratory diseases.  I</a:t>
            </a:r>
            <a:r>
              <a:rPr lang="en-US" sz="1000"/>
              <a:t>nternational partnerships between the public and private sector have launched campaigns, including Roll Back Malaria, the International AIDS Vaccine Initiative, the Global Alliance for Vaccines Initiative, and Stop TB.</a:t>
            </a:r>
            <a:r>
              <a:rPr lang="en-GB" sz="1000"/>
              <a:t> </a:t>
            </a:r>
            <a:endParaRPr lang="en-US" sz="1000"/>
          </a:p>
          <a:p>
            <a:pPr algn="just"/>
            <a:endParaRPr lang="en-US" sz="1000"/>
          </a:p>
          <a:p>
            <a:pPr lvl="2" algn="just">
              <a:buFont typeface="Wingdings" pitchFamily="2" charset="2"/>
              <a:buChar char="§"/>
            </a:pPr>
            <a:r>
              <a:rPr lang="en-US" sz="1000"/>
              <a:t>Knowledge, technology and best practices for affordable and effective prevention and treatments are being shared more widely, and new research is under way to fill gaps in our knowledge.   </a:t>
            </a:r>
          </a:p>
          <a:p>
            <a:pPr algn="just"/>
            <a:endParaRPr lang="en-US" sz="1000"/>
          </a:p>
          <a:p>
            <a:r>
              <a:rPr lang="en-US" sz="1000"/>
              <a:t>New global health rules are being developed to control cross-border or global health risks:  improved global disease surveillance through strengthened International Health Regulations;  a Framework Convention on Tobacco Control to restrain the marketing and illegal smuggling of tobacco;  collaboration with the World Trade Organization to ensure public health is protected and promoted in multilateral trade rules.</a:t>
            </a:r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xmlns="" val="36405781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80DF6E8-8D54-45A7-81BB-7847E1D14E31}" type="slidenum">
              <a:rPr lang="en-GB"/>
              <a:pPr/>
              <a:t>11</a:t>
            </a:fld>
            <a:endParaRPr lang="en-GB"/>
          </a:p>
        </p:txBody>
      </p:sp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721" y="4343144"/>
            <a:ext cx="5028558" cy="4115019"/>
          </a:xfrm>
        </p:spPr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Basic human dignity for all people, including universal access to basic education and health care.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Respect for national sovereignty.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Global public health, particularly communicable disease control.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Global security or, put differently, a global public domain free from crime and violence.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Global peace.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Communication and transportation systems harmonized across borders.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Institutional infrastructure harmonized across borders to foster such goals as market efficiency, universal human rights, transparent and accountable governance, and harmonization of technical standards.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Concerted management of knowledge, including worldwide respect for intellectual property rights.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Concerted management of the global natural commons to promote their sustainable use.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Availability of international arenas for multilateral negotiations between states as well as between state and </a:t>
            </a:r>
            <a:r>
              <a:rPr lang="en-US" sz="1200" b="0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nonstate</a:t>
            </a:r>
            <a:r>
              <a:rPr lang="en-US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actors</a:t>
            </a:r>
          </a:p>
          <a:p>
            <a:r>
              <a:rPr lang="nl-NL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</a:t>
            </a:r>
            <a:r>
              <a:rPr lang="nl-NL" sz="1200" b="0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Kaul</a:t>
            </a:r>
            <a:r>
              <a:rPr lang="nl-NL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and </a:t>
            </a:r>
            <a:r>
              <a:rPr lang="nl-NL" sz="1200" b="0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Mendoza</a:t>
            </a:r>
            <a:r>
              <a:rPr lang="nl-NL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2003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9944601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6F9298-3090-4009-ABAB-82C1D9CFA401}" type="slidenum">
              <a:rPr lang="en-GB"/>
              <a:pPr/>
              <a:t>12</a:t>
            </a:fld>
            <a:endParaRPr lang="en-GB"/>
          </a:p>
        </p:txBody>
      </p:sp>
      <p:sp>
        <p:nvSpPr>
          <p:cNvPr id="139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9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xmlns="" val="35298435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ACAEA4-F0D7-4FEF-8029-090BBAE8140B}" type="slidenum">
              <a:rPr lang="en-GB"/>
              <a:pPr/>
              <a:t>14</a:t>
            </a:fld>
            <a:endParaRPr lang="en-GB"/>
          </a:p>
        </p:txBody>
      </p:sp>
      <p:sp>
        <p:nvSpPr>
          <p:cNvPr id="8089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8089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914721" y="4343144"/>
            <a:ext cx="5028558" cy="4115019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261540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Technical Barriers to Trade (TBT) Agreement aims to ensure that technical regulations, standards, and conformity assessment procedures are non-discriminatory and do not create unnecessary obstacles to trade. Through its transparency provisions, it also aims to create a predictable trading environment</a:t>
            </a:r>
          </a:p>
          <a:p>
            <a:endParaRPr lang="en-US" dirty="0" smtClean="0"/>
          </a:p>
          <a:p>
            <a:r>
              <a:rPr lang="en-US" dirty="0" smtClean="0"/>
              <a:t>The </a:t>
            </a:r>
            <a:r>
              <a:rPr lang="en-US" b="1" dirty="0" smtClean="0"/>
              <a:t>Agreement on the Application of Sanitary and </a:t>
            </a:r>
            <a:r>
              <a:rPr lang="en-US" b="1" dirty="0" err="1" smtClean="0"/>
              <a:t>Phytosanitary</a:t>
            </a:r>
            <a:r>
              <a:rPr lang="en-US" b="1" dirty="0" smtClean="0"/>
              <a:t> Measures</a:t>
            </a:r>
            <a:r>
              <a:rPr lang="en-US" dirty="0" smtClean="0"/>
              <a:t> (the "SPS Agreement") entered into force with the establishment of the World Trade Organization on 1 January 1995. It concerns the application of food safety and animal and plant health regulations.  </a:t>
            </a:r>
          </a:p>
          <a:p>
            <a:endParaRPr lang="en-US" dirty="0" smtClean="0"/>
          </a:p>
          <a:p>
            <a:r>
              <a:rPr lang="en-US" dirty="0" smtClean="0"/>
              <a:t>The </a:t>
            </a:r>
            <a:r>
              <a:rPr lang="en-US" b="1" dirty="0" smtClean="0"/>
              <a:t>Agreement on Trade-Related Aspects of Intellectual Property Rights</a:t>
            </a:r>
            <a:r>
              <a:rPr lang="en-US" dirty="0" smtClean="0"/>
              <a:t> (</a:t>
            </a:r>
            <a:r>
              <a:rPr lang="en-US" b="1" dirty="0" smtClean="0"/>
              <a:t>TRIPS. </a:t>
            </a:r>
            <a:r>
              <a:rPr lang="en-US" dirty="0" smtClean="0"/>
              <a:t>It sets down minimum standards for the regulation by national governments of many forms of intellectual property.</a:t>
            </a:r>
            <a:r>
              <a:rPr lang="en-US" baseline="0" dirty="0" smtClean="0"/>
              <a:t> </a:t>
            </a:r>
          </a:p>
          <a:p>
            <a:endParaRPr lang="en-US" baseline="0" dirty="0" smtClean="0"/>
          </a:p>
          <a:p>
            <a:r>
              <a:rPr lang="en-US" dirty="0" smtClean="0"/>
              <a:t>The </a:t>
            </a:r>
            <a:r>
              <a:rPr lang="en-US" b="1" dirty="0" smtClean="0"/>
              <a:t>General Agreement on Trade in Services</a:t>
            </a:r>
            <a:r>
              <a:rPr lang="en-US" dirty="0" smtClean="0"/>
              <a:t> (</a:t>
            </a:r>
            <a:r>
              <a:rPr lang="en-US" b="1" dirty="0" smtClean="0"/>
              <a:t>GATS). </a:t>
            </a:r>
            <a:r>
              <a:rPr lang="en-US" dirty="0" smtClean="0"/>
              <a:t>The treaty was created to extend the multilateral trading system to </a:t>
            </a:r>
            <a:r>
              <a:rPr lang="en-US" dirty="0" smtClean="0">
                <a:hlinkClick r:id="rId3" tooltip="Tertiary sector of industry"/>
              </a:rPr>
              <a:t>service sector</a:t>
            </a:r>
            <a:r>
              <a:rPr lang="en-US" dirty="0" smtClean="0"/>
              <a:t>, </a:t>
            </a:r>
            <a:endParaRPr lang="nl-NL" dirty="0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AD3144-987E-4327-B193-0C02E3F9C6D7}" type="slidenum">
              <a:rPr lang="nl-NL" smtClean="0"/>
              <a:pPr/>
              <a:t>15</a:t>
            </a:fld>
            <a:endParaRPr lang="nl-NL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B07AE9-7F61-4647-B63D-D029A6B1FC6A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1060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0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3092534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9242034-9007-4D15-8F26-24BA95B30C4B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1062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2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2093797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A9FC844-3584-46CC-9680-1DE331FE805F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1085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28713" y="688975"/>
            <a:ext cx="4600575" cy="3451225"/>
          </a:xfrm>
          <a:ln/>
        </p:spPr>
      </p:sp>
      <p:sp>
        <p:nvSpPr>
          <p:cNvPr id="1085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Char char="•"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7785409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6D4CCD0-EE32-4C70-A87C-05A52A5F6307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1071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1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FF0000"/>
              </a:buClr>
            </a:pPr>
            <a:r>
              <a:rPr lang="en-GB" altLang="en-US" dirty="0" smtClean="0"/>
              <a:t>Create dual market structure </a:t>
            </a:r>
          </a:p>
          <a:p>
            <a:pPr>
              <a:buClr>
                <a:srgbClr val="FF0000"/>
              </a:buClr>
            </a:pPr>
            <a:r>
              <a:rPr lang="en-GB" altLang="en-US" dirty="0" smtClean="0"/>
              <a:t>May crowd out local population – unless these services are made available to local population</a:t>
            </a:r>
            <a:endParaRPr lang="en-GB" altLang="en-US" sz="1400" dirty="0" smtClean="0"/>
          </a:p>
          <a:p>
            <a:pPr>
              <a:buClr>
                <a:srgbClr val="FF0000"/>
              </a:buClr>
            </a:pPr>
            <a:r>
              <a:rPr lang="en-GB" altLang="en-US" dirty="0" smtClean="0"/>
              <a:t>Diversion of resources from the </a:t>
            </a:r>
            <a:r>
              <a:rPr lang="en-GB" altLang="en-US" i="1" dirty="0" smtClean="0"/>
              <a:t>public</a:t>
            </a:r>
            <a:r>
              <a:rPr lang="en-GB" altLang="en-US" dirty="0" smtClean="0"/>
              <a:t> health system</a:t>
            </a:r>
          </a:p>
          <a:p>
            <a:pPr>
              <a:buClr>
                <a:srgbClr val="FF0000"/>
              </a:buClr>
            </a:pPr>
            <a:r>
              <a:rPr lang="en-GB" altLang="en-US" dirty="0" smtClean="0"/>
              <a:t>Outflow of foreign exchange for importing countries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xmlns="" val="30409816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7918CFC-628A-4B63-96B7-22621FEB6F62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1079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9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7769826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2510901-8E22-4DB1-B936-8A22A9A83A49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1081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1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827359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F28B463-73EB-4E9E-A323-019FF2A1ED4C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1083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3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2066105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27/07/2017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‹nr.›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27/07/2017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27/07/2017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‹nr.›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27/07/2017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27/07/2017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‹nr.›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27/07/2017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27/07/2017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27/07/2017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‹nr.›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27/07/2017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27/07/2017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27/07/2017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pPr/>
              <a:t>27/07/2017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‹nr.›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Microsoft_Office_Word_97_-_2003_document1.doc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Introduction to Module</a:t>
            </a:r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MANAGING </a:t>
            </a:r>
            <a:r>
              <a:rPr lang="en-US" dirty="0" smtClean="0"/>
              <a:t>PUBLIC HEALTH UK/ GLOBAL</a:t>
            </a:r>
          </a:p>
          <a:p>
            <a:pPr algn="ctr"/>
            <a:r>
              <a:rPr lang="en-US" dirty="0" smtClean="0"/>
              <a:t>WK 6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0319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GB" sz="3000" dirty="0" smtClean="0"/>
              <a:t>Globalization </a:t>
            </a:r>
            <a:r>
              <a:rPr lang="en-GB" sz="3000" dirty="0" smtClean="0"/>
              <a:t>and </a:t>
            </a:r>
            <a:r>
              <a:rPr lang="en-GB" sz="3000" dirty="0" smtClean="0"/>
              <a:t>public health</a:t>
            </a:r>
          </a:p>
          <a:p>
            <a:r>
              <a:rPr lang="en-GB" sz="3000" dirty="0" smtClean="0"/>
              <a:t>World Trade Organization and health</a:t>
            </a:r>
            <a:endParaRPr lang="en-GB" sz="3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7518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0" hangingPunct="0"/>
            <a:r>
              <a:rPr lang="en-GB" dirty="0" smtClean="0">
                <a:latin typeface="Arial" charset="0"/>
              </a:rPr>
              <a:t>Globalisation</a:t>
            </a:r>
            <a:endParaRPr lang="en-GB" dirty="0">
              <a:latin typeface="Times New Roman" pitchFamily="18" charset="-52"/>
            </a:endParaRPr>
          </a:p>
        </p:txBody>
      </p:sp>
      <p:sp>
        <p:nvSpPr>
          <p:cNvPr id="93187" name="Text Box 3"/>
          <p:cNvSpPr txBox="1">
            <a:spLocks noChangeArrowheads="1"/>
          </p:cNvSpPr>
          <p:nvPr/>
        </p:nvSpPr>
        <p:spPr bwMode="auto">
          <a:xfrm>
            <a:off x="9356725" y="3851275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endParaRPr lang="en-GB">
              <a:latin typeface="Times New Roman" pitchFamily="18" charset="-52"/>
            </a:endParaRPr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1295400" y="2133600"/>
            <a:ext cx="731520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endParaRPr lang="en-GB" sz="3600" b="1" i="1" dirty="0">
              <a:solidFill>
                <a:srgbClr val="FFFF66"/>
              </a:solidFill>
              <a:latin typeface="Times New Roman" pitchFamily="18" charset="-52"/>
            </a:endParaRPr>
          </a:p>
          <a:p>
            <a:pPr eaLnBrk="0" hangingPunct="0"/>
            <a:r>
              <a:rPr lang="en-GB" sz="3600" b="1" dirty="0">
                <a:latin typeface="Times New Roman" pitchFamily="18" charset="-52"/>
              </a:rPr>
              <a:t>The intensification of global flows </a:t>
            </a:r>
          </a:p>
          <a:p>
            <a:pPr eaLnBrk="0" hangingPunct="0"/>
            <a:r>
              <a:rPr lang="en-GB" sz="3600" b="1" dirty="0">
                <a:latin typeface="Times New Roman" pitchFamily="18" charset="-52"/>
              </a:rPr>
              <a:t>of capital, goods, ideas and people across borders and the institutions and rules established to regulate these flows.</a:t>
            </a:r>
            <a:endParaRPr lang="en-GB" sz="3200" dirty="0">
              <a:latin typeface="Times New Roman" pitchFamily="18" charset="-5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Globalization</a:t>
            </a:r>
            <a:endParaRPr lang="nl-NL" dirty="0"/>
          </a:p>
        </p:txBody>
      </p:sp>
      <p:sp>
        <p:nvSpPr>
          <p:cNvPr id="4" name="Tijdelijke aanduiding voor inhoud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Easier travel communication</a:t>
            </a:r>
          </a:p>
          <a:p>
            <a:r>
              <a:rPr lang="en-US" dirty="0" smtClean="0"/>
              <a:t>Mixing of customs cultures</a:t>
            </a:r>
          </a:p>
          <a:p>
            <a:r>
              <a:rPr lang="en-US" dirty="0" smtClean="0"/>
              <a:t>Integration of national economies (removal of </a:t>
            </a:r>
            <a:br>
              <a:rPr lang="en-US" dirty="0" smtClean="0"/>
            </a:br>
            <a:r>
              <a:rPr lang="en-US" dirty="0" smtClean="0"/>
              <a:t>barriers to international trade finance) </a:t>
            </a:r>
            <a:br>
              <a:rPr lang="en-US" dirty="0" smtClean="0"/>
            </a:br>
            <a:r>
              <a:rPr lang="en-US" dirty="0" smtClean="0"/>
              <a:t>liberalization or openness</a:t>
            </a:r>
          </a:p>
          <a:p>
            <a:r>
              <a:rPr lang="en-US" dirty="0" smtClean="0"/>
              <a:t>Means cannot view national health, interventions </a:t>
            </a:r>
            <a:br>
              <a:rPr lang="en-US" dirty="0" smtClean="0"/>
            </a:br>
            <a:r>
              <a:rPr lang="en-US" dirty="0" smtClean="0"/>
              <a:t>and policies in isolation from other countries, other sectors (e.g. travel, finances)</a:t>
            </a:r>
          </a:p>
          <a:p>
            <a:endParaRPr lang="nl-N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Text Box 2"/>
          <p:cNvSpPr txBox="1">
            <a:spLocks noChangeArrowheads="1"/>
          </p:cNvSpPr>
          <p:nvPr/>
        </p:nvSpPr>
        <p:spPr bwMode="auto">
          <a:xfrm>
            <a:off x="812800" y="76200"/>
            <a:ext cx="80264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GB" sz="4400" dirty="0">
                <a:solidFill>
                  <a:schemeClr val="tx2"/>
                </a:solidFill>
                <a:latin typeface="Times New Roman" pitchFamily="18" charset="-52"/>
              </a:rPr>
              <a:t>Globalisation and health</a:t>
            </a:r>
            <a:endParaRPr lang="en-GB" sz="4400" dirty="0">
              <a:latin typeface="Times New Roman" pitchFamily="18" charset="-52"/>
            </a:endParaRPr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2325688" y="1069975"/>
            <a:ext cx="4967287" cy="2606675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nl-NL"/>
          </a:p>
        </p:txBody>
      </p:sp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2474913" y="1162050"/>
            <a:ext cx="1546225" cy="577850"/>
            <a:chOff x="1559" y="732"/>
            <a:chExt cx="974" cy="364"/>
          </a:xfrm>
        </p:grpSpPr>
        <p:sp>
          <p:nvSpPr>
            <p:cNvPr id="94216" name="Freeform 8"/>
            <p:cNvSpPr>
              <a:spLocks/>
            </p:cNvSpPr>
            <p:nvPr/>
          </p:nvSpPr>
          <p:spPr bwMode="auto">
            <a:xfrm>
              <a:off x="1559" y="732"/>
              <a:ext cx="134" cy="364"/>
            </a:xfrm>
            <a:custGeom>
              <a:avLst/>
              <a:gdLst/>
              <a:ahLst/>
              <a:cxnLst>
                <a:cxn ang="0">
                  <a:pos x="134" y="166"/>
                </a:cxn>
                <a:cxn ang="0">
                  <a:pos x="134" y="729"/>
                </a:cxn>
                <a:cxn ang="0">
                  <a:pos x="0" y="563"/>
                </a:cxn>
                <a:cxn ang="0">
                  <a:pos x="0" y="0"/>
                </a:cxn>
                <a:cxn ang="0">
                  <a:pos x="134" y="166"/>
                </a:cxn>
              </a:cxnLst>
              <a:rect l="0" t="0" r="r" b="b"/>
              <a:pathLst>
                <a:path w="134" h="729">
                  <a:moveTo>
                    <a:pt x="134" y="166"/>
                  </a:moveTo>
                  <a:lnTo>
                    <a:pt x="134" y="729"/>
                  </a:lnTo>
                  <a:lnTo>
                    <a:pt x="0" y="563"/>
                  </a:lnTo>
                  <a:lnTo>
                    <a:pt x="0" y="0"/>
                  </a:lnTo>
                  <a:lnTo>
                    <a:pt x="134" y="166"/>
                  </a:lnTo>
                  <a:close/>
                </a:path>
              </a:pathLst>
            </a:custGeom>
            <a:solidFill>
              <a:srgbClr val="E0E0E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17" name="Freeform 9"/>
            <p:cNvSpPr>
              <a:spLocks/>
            </p:cNvSpPr>
            <p:nvPr/>
          </p:nvSpPr>
          <p:spPr bwMode="auto">
            <a:xfrm>
              <a:off x="1559" y="732"/>
              <a:ext cx="974" cy="83"/>
            </a:xfrm>
            <a:custGeom>
              <a:avLst/>
              <a:gdLst/>
              <a:ahLst/>
              <a:cxnLst>
                <a:cxn ang="0">
                  <a:pos x="974" y="166"/>
                </a:cxn>
                <a:cxn ang="0">
                  <a:pos x="134" y="166"/>
                </a:cxn>
                <a:cxn ang="0">
                  <a:pos x="0" y="0"/>
                </a:cxn>
                <a:cxn ang="0">
                  <a:pos x="839" y="0"/>
                </a:cxn>
                <a:cxn ang="0">
                  <a:pos x="974" y="166"/>
                </a:cxn>
              </a:cxnLst>
              <a:rect l="0" t="0" r="r" b="b"/>
              <a:pathLst>
                <a:path w="974" h="166">
                  <a:moveTo>
                    <a:pt x="974" y="166"/>
                  </a:moveTo>
                  <a:lnTo>
                    <a:pt x="134" y="166"/>
                  </a:lnTo>
                  <a:lnTo>
                    <a:pt x="0" y="0"/>
                  </a:lnTo>
                  <a:lnTo>
                    <a:pt x="839" y="0"/>
                  </a:lnTo>
                  <a:lnTo>
                    <a:pt x="974" y="166"/>
                  </a:lnTo>
                  <a:close/>
                </a:path>
              </a:pathLst>
            </a:custGeom>
            <a:solidFill>
              <a:srgbClr val="979797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18" name="Rectangle 10"/>
            <p:cNvSpPr>
              <a:spLocks noChangeArrowheads="1"/>
            </p:cNvSpPr>
            <p:nvPr/>
          </p:nvSpPr>
          <p:spPr bwMode="auto">
            <a:xfrm>
              <a:off x="1693" y="815"/>
              <a:ext cx="840" cy="281"/>
            </a:xfrm>
            <a:prstGeom prst="rect">
              <a:avLst/>
            </a:prstGeom>
            <a:solidFill>
              <a:srgbClr val="C3C3C3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sp>
        <p:nvSpPr>
          <p:cNvPr id="94220" name="Rectangle 12"/>
          <p:cNvSpPr>
            <a:spLocks noChangeArrowheads="1"/>
          </p:cNvSpPr>
          <p:nvPr/>
        </p:nvSpPr>
        <p:spPr bwMode="auto">
          <a:xfrm>
            <a:off x="2590800" y="1219200"/>
            <a:ext cx="1306513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Openness</a:t>
            </a:r>
            <a:endParaRPr lang="en-US" sz="4800"/>
          </a:p>
        </p:txBody>
      </p:sp>
      <p:grpSp>
        <p:nvGrpSpPr>
          <p:cNvPr id="3" name="Group 16"/>
          <p:cNvGrpSpPr>
            <a:grpSpLocks/>
          </p:cNvGrpSpPr>
          <p:nvPr/>
        </p:nvGrpSpPr>
        <p:grpSpPr bwMode="auto">
          <a:xfrm>
            <a:off x="4648200" y="1162050"/>
            <a:ext cx="2590800" cy="742950"/>
            <a:chOff x="3085" y="732"/>
            <a:chExt cx="1355" cy="364"/>
          </a:xfrm>
        </p:grpSpPr>
        <p:sp>
          <p:nvSpPr>
            <p:cNvPr id="94221" name="Freeform 13"/>
            <p:cNvSpPr>
              <a:spLocks/>
            </p:cNvSpPr>
            <p:nvPr/>
          </p:nvSpPr>
          <p:spPr bwMode="auto">
            <a:xfrm>
              <a:off x="3085" y="732"/>
              <a:ext cx="134" cy="364"/>
            </a:xfrm>
            <a:custGeom>
              <a:avLst/>
              <a:gdLst/>
              <a:ahLst/>
              <a:cxnLst>
                <a:cxn ang="0">
                  <a:pos x="134" y="166"/>
                </a:cxn>
                <a:cxn ang="0">
                  <a:pos x="134" y="729"/>
                </a:cxn>
                <a:cxn ang="0">
                  <a:pos x="0" y="563"/>
                </a:cxn>
                <a:cxn ang="0">
                  <a:pos x="0" y="0"/>
                </a:cxn>
                <a:cxn ang="0">
                  <a:pos x="134" y="166"/>
                </a:cxn>
              </a:cxnLst>
              <a:rect l="0" t="0" r="r" b="b"/>
              <a:pathLst>
                <a:path w="134" h="729">
                  <a:moveTo>
                    <a:pt x="134" y="166"/>
                  </a:moveTo>
                  <a:lnTo>
                    <a:pt x="134" y="729"/>
                  </a:lnTo>
                  <a:lnTo>
                    <a:pt x="0" y="563"/>
                  </a:lnTo>
                  <a:lnTo>
                    <a:pt x="0" y="0"/>
                  </a:lnTo>
                  <a:lnTo>
                    <a:pt x="134" y="166"/>
                  </a:lnTo>
                  <a:close/>
                </a:path>
              </a:pathLst>
            </a:custGeom>
            <a:solidFill>
              <a:srgbClr val="E0E0E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22" name="Freeform 14"/>
            <p:cNvSpPr>
              <a:spLocks/>
            </p:cNvSpPr>
            <p:nvPr/>
          </p:nvSpPr>
          <p:spPr bwMode="auto">
            <a:xfrm>
              <a:off x="3085" y="732"/>
              <a:ext cx="1355" cy="83"/>
            </a:xfrm>
            <a:custGeom>
              <a:avLst/>
              <a:gdLst/>
              <a:ahLst/>
              <a:cxnLst>
                <a:cxn ang="0">
                  <a:pos x="1355" y="166"/>
                </a:cxn>
                <a:cxn ang="0">
                  <a:pos x="134" y="166"/>
                </a:cxn>
                <a:cxn ang="0">
                  <a:pos x="0" y="0"/>
                </a:cxn>
                <a:cxn ang="0">
                  <a:pos x="1221" y="0"/>
                </a:cxn>
                <a:cxn ang="0">
                  <a:pos x="1355" y="166"/>
                </a:cxn>
              </a:cxnLst>
              <a:rect l="0" t="0" r="r" b="b"/>
              <a:pathLst>
                <a:path w="1355" h="166">
                  <a:moveTo>
                    <a:pt x="1355" y="166"/>
                  </a:moveTo>
                  <a:lnTo>
                    <a:pt x="134" y="166"/>
                  </a:lnTo>
                  <a:lnTo>
                    <a:pt x="0" y="0"/>
                  </a:lnTo>
                  <a:lnTo>
                    <a:pt x="1221" y="0"/>
                  </a:lnTo>
                  <a:lnTo>
                    <a:pt x="1355" y="166"/>
                  </a:lnTo>
                  <a:close/>
                </a:path>
              </a:pathLst>
            </a:custGeom>
            <a:solidFill>
              <a:srgbClr val="979797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23" name="Rectangle 15"/>
            <p:cNvSpPr>
              <a:spLocks noChangeArrowheads="1"/>
            </p:cNvSpPr>
            <p:nvPr/>
          </p:nvSpPr>
          <p:spPr bwMode="auto">
            <a:xfrm>
              <a:off x="3219" y="815"/>
              <a:ext cx="1221" cy="281"/>
            </a:xfrm>
            <a:prstGeom prst="rect">
              <a:avLst/>
            </a:prstGeom>
            <a:solidFill>
              <a:srgbClr val="C3C3C3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sp>
        <p:nvSpPr>
          <p:cNvPr id="94225" name="Rectangle 17"/>
          <p:cNvSpPr>
            <a:spLocks noChangeArrowheads="1"/>
          </p:cNvSpPr>
          <p:nvPr/>
        </p:nvSpPr>
        <p:spPr bwMode="auto">
          <a:xfrm>
            <a:off x="5238750" y="1219200"/>
            <a:ext cx="17907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Cross border</a:t>
            </a:r>
            <a:endParaRPr lang="en-US" sz="4800"/>
          </a:p>
        </p:txBody>
      </p:sp>
      <p:sp>
        <p:nvSpPr>
          <p:cNvPr id="94226" name="Rectangle 18"/>
          <p:cNvSpPr>
            <a:spLocks noChangeArrowheads="1"/>
          </p:cNvSpPr>
          <p:nvPr/>
        </p:nvSpPr>
        <p:spPr bwMode="auto">
          <a:xfrm>
            <a:off x="4953000" y="1524000"/>
            <a:ext cx="2251075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flows technology</a:t>
            </a:r>
            <a:endParaRPr lang="en-US" sz="4800"/>
          </a:p>
        </p:txBody>
      </p:sp>
      <p:grpSp>
        <p:nvGrpSpPr>
          <p:cNvPr id="4" name="Group 22"/>
          <p:cNvGrpSpPr>
            <a:grpSpLocks/>
          </p:cNvGrpSpPr>
          <p:nvPr/>
        </p:nvGrpSpPr>
        <p:grpSpPr bwMode="auto">
          <a:xfrm>
            <a:off x="3200400" y="2871788"/>
            <a:ext cx="3078163" cy="709612"/>
            <a:chOff x="2093" y="1857"/>
            <a:chExt cx="1661" cy="353"/>
          </a:xfrm>
        </p:grpSpPr>
        <p:sp>
          <p:nvSpPr>
            <p:cNvPr id="94227" name="Freeform 19"/>
            <p:cNvSpPr>
              <a:spLocks/>
            </p:cNvSpPr>
            <p:nvPr/>
          </p:nvSpPr>
          <p:spPr bwMode="auto">
            <a:xfrm>
              <a:off x="2093" y="1857"/>
              <a:ext cx="135" cy="353"/>
            </a:xfrm>
            <a:custGeom>
              <a:avLst/>
              <a:gdLst/>
              <a:ahLst/>
              <a:cxnLst>
                <a:cxn ang="0">
                  <a:pos x="135" y="165"/>
                </a:cxn>
                <a:cxn ang="0">
                  <a:pos x="135" y="705"/>
                </a:cxn>
                <a:cxn ang="0">
                  <a:pos x="0" y="539"/>
                </a:cxn>
                <a:cxn ang="0">
                  <a:pos x="0" y="0"/>
                </a:cxn>
                <a:cxn ang="0">
                  <a:pos x="135" y="165"/>
                </a:cxn>
              </a:cxnLst>
              <a:rect l="0" t="0" r="r" b="b"/>
              <a:pathLst>
                <a:path w="135" h="705">
                  <a:moveTo>
                    <a:pt x="135" y="165"/>
                  </a:moveTo>
                  <a:lnTo>
                    <a:pt x="135" y="705"/>
                  </a:lnTo>
                  <a:lnTo>
                    <a:pt x="0" y="539"/>
                  </a:lnTo>
                  <a:lnTo>
                    <a:pt x="0" y="0"/>
                  </a:lnTo>
                  <a:lnTo>
                    <a:pt x="135" y="165"/>
                  </a:lnTo>
                  <a:close/>
                </a:path>
              </a:pathLst>
            </a:custGeom>
            <a:solidFill>
              <a:srgbClr val="E0E0E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28" name="Freeform 20"/>
            <p:cNvSpPr>
              <a:spLocks/>
            </p:cNvSpPr>
            <p:nvPr/>
          </p:nvSpPr>
          <p:spPr bwMode="auto">
            <a:xfrm>
              <a:off x="2093" y="1857"/>
              <a:ext cx="1661" cy="83"/>
            </a:xfrm>
            <a:custGeom>
              <a:avLst/>
              <a:gdLst/>
              <a:ahLst/>
              <a:cxnLst>
                <a:cxn ang="0">
                  <a:pos x="1661" y="165"/>
                </a:cxn>
                <a:cxn ang="0">
                  <a:pos x="135" y="165"/>
                </a:cxn>
                <a:cxn ang="0">
                  <a:pos x="0" y="0"/>
                </a:cxn>
                <a:cxn ang="0">
                  <a:pos x="1526" y="0"/>
                </a:cxn>
                <a:cxn ang="0">
                  <a:pos x="1661" y="165"/>
                </a:cxn>
              </a:cxnLst>
              <a:rect l="0" t="0" r="r" b="b"/>
              <a:pathLst>
                <a:path w="1661" h="165">
                  <a:moveTo>
                    <a:pt x="1661" y="165"/>
                  </a:moveTo>
                  <a:lnTo>
                    <a:pt x="135" y="165"/>
                  </a:lnTo>
                  <a:lnTo>
                    <a:pt x="0" y="0"/>
                  </a:lnTo>
                  <a:lnTo>
                    <a:pt x="1526" y="0"/>
                  </a:lnTo>
                  <a:lnTo>
                    <a:pt x="1661" y="165"/>
                  </a:lnTo>
                  <a:close/>
                </a:path>
              </a:pathLst>
            </a:custGeom>
            <a:solidFill>
              <a:srgbClr val="979797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29" name="Rectangle 21"/>
            <p:cNvSpPr>
              <a:spLocks noChangeArrowheads="1"/>
            </p:cNvSpPr>
            <p:nvPr/>
          </p:nvSpPr>
          <p:spPr bwMode="auto">
            <a:xfrm>
              <a:off x="2228" y="1940"/>
              <a:ext cx="1526" cy="270"/>
            </a:xfrm>
            <a:prstGeom prst="rect">
              <a:avLst/>
            </a:prstGeom>
            <a:solidFill>
              <a:srgbClr val="C3C3C3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sp>
        <p:nvSpPr>
          <p:cNvPr id="94231" name="Rectangle 23"/>
          <p:cNvSpPr>
            <a:spLocks noChangeArrowheads="1"/>
          </p:cNvSpPr>
          <p:nvPr/>
        </p:nvSpPr>
        <p:spPr bwMode="auto">
          <a:xfrm>
            <a:off x="3429000" y="2895600"/>
            <a:ext cx="30480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Regional/global rules</a:t>
            </a:r>
            <a:endParaRPr lang="en-US" sz="4800"/>
          </a:p>
        </p:txBody>
      </p:sp>
      <p:sp>
        <p:nvSpPr>
          <p:cNvPr id="94232" name="Rectangle 24"/>
          <p:cNvSpPr>
            <a:spLocks noChangeArrowheads="1"/>
          </p:cNvSpPr>
          <p:nvPr/>
        </p:nvSpPr>
        <p:spPr bwMode="auto">
          <a:xfrm>
            <a:off x="3870325" y="3200400"/>
            <a:ext cx="2111375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and institutions</a:t>
            </a:r>
            <a:endParaRPr lang="en-US" sz="4800"/>
          </a:p>
        </p:txBody>
      </p:sp>
      <p:grpSp>
        <p:nvGrpSpPr>
          <p:cNvPr id="5" name="Group 28"/>
          <p:cNvGrpSpPr>
            <a:grpSpLocks/>
          </p:cNvGrpSpPr>
          <p:nvPr/>
        </p:nvGrpSpPr>
        <p:grpSpPr bwMode="auto">
          <a:xfrm>
            <a:off x="3563938" y="2057400"/>
            <a:ext cx="2532062" cy="609600"/>
            <a:chOff x="2245" y="1342"/>
            <a:chExt cx="1356" cy="270"/>
          </a:xfrm>
        </p:grpSpPr>
        <p:sp>
          <p:nvSpPr>
            <p:cNvPr id="94233" name="Freeform 25"/>
            <p:cNvSpPr>
              <a:spLocks/>
            </p:cNvSpPr>
            <p:nvPr/>
          </p:nvSpPr>
          <p:spPr bwMode="auto">
            <a:xfrm>
              <a:off x="2245" y="1342"/>
              <a:ext cx="135" cy="270"/>
            </a:xfrm>
            <a:custGeom>
              <a:avLst/>
              <a:gdLst/>
              <a:ahLst/>
              <a:cxnLst>
                <a:cxn ang="0">
                  <a:pos x="135" y="166"/>
                </a:cxn>
                <a:cxn ang="0">
                  <a:pos x="135" y="541"/>
                </a:cxn>
                <a:cxn ang="0">
                  <a:pos x="0" y="375"/>
                </a:cxn>
                <a:cxn ang="0">
                  <a:pos x="0" y="0"/>
                </a:cxn>
                <a:cxn ang="0">
                  <a:pos x="135" y="166"/>
                </a:cxn>
              </a:cxnLst>
              <a:rect l="0" t="0" r="r" b="b"/>
              <a:pathLst>
                <a:path w="135" h="541">
                  <a:moveTo>
                    <a:pt x="135" y="166"/>
                  </a:moveTo>
                  <a:lnTo>
                    <a:pt x="135" y="541"/>
                  </a:lnTo>
                  <a:lnTo>
                    <a:pt x="0" y="375"/>
                  </a:lnTo>
                  <a:lnTo>
                    <a:pt x="0" y="0"/>
                  </a:lnTo>
                  <a:lnTo>
                    <a:pt x="135" y="166"/>
                  </a:lnTo>
                  <a:close/>
                </a:path>
              </a:pathLst>
            </a:custGeom>
            <a:solidFill>
              <a:srgbClr val="E0E0E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34" name="Freeform 26"/>
            <p:cNvSpPr>
              <a:spLocks/>
            </p:cNvSpPr>
            <p:nvPr/>
          </p:nvSpPr>
          <p:spPr bwMode="auto">
            <a:xfrm>
              <a:off x="2245" y="1342"/>
              <a:ext cx="1356" cy="82"/>
            </a:xfrm>
            <a:custGeom>
              <a:avLst/>
              <a:gdLst/>
              <a:ahLst/>
              <a:cxnLst>
                <a:cxn ang="0">
                  <a:pos x="1356" y="166"/>
                </a:cxn>
                <a:cxn ang="0">
                  <a:pos x="135" y="166"/>
                </a:cxn>
                <a:cxn ang="0">
                  <a:pos x="0" y="0"/>
                </a:cxn>
                <a:cxn ang="0">
                  <a:pos x="1221" y="0"/>
                </a:cxn>
                <a:cxn ang="0">
                  <a:pos x="1356" y="166"/>
                </a:cxn>
              </a:cxnLst>
              <a:rect l="0" t="0" r="r" b="b"/>
              <a:pathLst>
                <a:path w="1356" h="166">
                  <a:moveTo>
                    <a:pt x="1356" y="166"/>
                  </a:moveTo>
                  <a:lnTo>
                    <a:pt x="135" y="166"/>
                  </a:lnTo>
                  <a:lnTo>
                    <a:pt x="0" y="0"/>
                  </a:lnTo>
                  <a:lnTo>
                    <a:pt x="1221" y="0"/>
                  </a:lnTo>
                  <a:lnTo>
                    <a:pt x="1356" y="166"/>
                  </a:lnTo>
                  <a:close/>
                </a:path>
              </a:pathLst>
            </a:custGeom>
            <a:solidFill>
              <a:srgbClr val="979797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35" name="Rectangle 27"/>
            <p:cNvSpPr>
              <a:spLocks noChangeArrowheads="1"/>
            </p:cNvSpPr>
            <p:nvPr/>
          </p:nvSpPr>
          <p:spPr bwMode="auto">
            <a:xfrm>
              <a:off x="2380" y="1424"/>
              <a:ext cx="1221" cy="188"/>
            </a:xfrm>
            <a:prstGeom prst="rect">
              <a:avLst/>
            </a:prstGeom>
            <a:solidFill>
              <a:srgbClr val="C3C3C3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sp>
        <p:nvSpPr>
          <p:cNvPr id="94237" name="Rectangle 29"/>
          <p:cNvSpPr>
            <a:spLocks noChangeArrowheads="1"/>
          </p:cNvSpPr>
          <p:nvPr/>
        </p:nvSpPr>
        <p:spPr bwMode="auto">
          <a:xfrm>
            <a:off x="3808413" y="2209800"/>
            <a:ext cx="2270125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National Policies</a:t>
            </a:r>
            <a:endParaRPr lang="en-US" sz="4800"/>
          </a:p>
        </p:txBody>
      </p:sp>
      <p:sp>
        <p:nvSpPr>
          <p:cNvPr id="94238" name="Line 30"/>
          <p:cNvSpPr>
            <a:spLocks noChangeShapeType="1"/>
          </p:cNvSpPr>
          <p:nvPr/>
        </p:nvSpPr>
        <p:spPr bwMode="auto">
          <a:xfrm>
            <a:off x="4021138" y="1517650"/>
            <a:ext cx="1587" cy="158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nl-NL"/>
          </a:p>
        </p:txBody>
      </p:sp>
      <p:sp>
        <p:nvSpPr>
          <p:cNvPr id="94239" name="Line 31"/>
          <p:cNvSpPr>
            <a:spLocks noChangeShapeType="1"/>
          </p:cNvSpPr>
          <p:nvPr/>
        </p:nvSpPr>
        <p:spPr bwMode="auto">
          <a:xfrm>
            <a:off x="2895600" y="1739900"/>
            <a:ext cx="1588" cy="1489075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nl-NL"/>
          </a:p>
        </p:txBody>
      </p:sp>
      <p:sp>
        <p:nvSpPr>
          <p:cNvPr id="94240" name="Line 32"/>
          <p:cNvSpPr>
            <a:spLocks noChangeShapeType="1"/>
          </p:cNvSpPr>
          <p:nvPr/>
        </p:nvSpPr>
        <p:spPr bwMode="auto">
          <a:xfrm>
            <a:off x="2895600" y="3228975"/>
            <a:ext cx="485775" cy="158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nl-NL"/>
          </a:p>
        </p:txBody>
      </p:sp>
      <p:sp>
        <p:nvSpPr>
          <p:cNvPr id="94241" name="Line 33"/>
          <p:cNvSpPr>
            <a:spLocks noChangeShapeType="1"/>
          </p:cNvSpPr>
          <p:nvPr/>
        </p:nvSpPr>
        <p:spPr bwMode="auto">
          <a:xfrm>
            <a:off x="6627813" y="1863725"/>
            <a:ext cx="1587" cy="1489075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nl-NL"/>
          </a:p>
        </p:txBody>
      </p:sp>
      <p:sp>
        <p:nvSpPr>
          <p:cNvPr id="94242" name="Line 34"/>
          <p:cNvSpPr>
            <a:spLocks noChangeShapeType="1"/>
          </p:cNvSpPr>
          <p:nvPr/>
        </p:nvSpPr>
        <p:spPr bwMode="auto">
          <a:xfrm flipH="1">
            <a:off x="6143625" y="3351213"/>
            <a:ext cx="485775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nl-NL"/>
          </a:p>
        </p:txBody>
      </p:sp>
      <p:grpSp>
        <p:nvGrpSpPr>
          <p:cNvPr id="6" name="Group 38"/>
          <p:cNvGrpSpPr>
            <a:grpSpLocks/>
          </p:cNvGrpSpPr>
          <p:nvPr/>
        </p:nvGrpSpPr>
        <p:grpSpPr bwMode="auto">
          <a:xfrm>
            <a:off x="3536950" y="1814513"/>
            <a:ext cx="241300" cy="223837"/>
            <a:chOff x="2228" y="1143"/>
            <a:chExt cx="152" cy="141"/>
          </a:xfrm>
        </p:grpSpPr>
        <p:sp>
          <p:nvSpPr>
            <p:cNvPr id="94243" name="Line 35"/>
            <p:cNvSpPr>
              <a:spLocks noChangeShapeType="1"/>
            </p:cNvSpPr>
            <p:nvPr/>
          </p:nvSpPr>
          <p:spPr bwMode="auto">
            <a:xfrm flipH="1" flipV="1">
              <a:off x="2271" y="1184"/>
              <a:ext cx="66" cy="59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44" name="Freeform 36"/>
            <p:cNvSpPr>
              <a:spLocks/>
            </p:cNvSpPr>
            <p:nvPr/>
          </p:nvSpPr>
          <p:spPr bwMode="auto">
            <a:xfrm>
              <a:off x="2299" y="1228"/>
              <a:ext cx="81" cy="56"/>
            </a:xfrm>
            <a:custGeom>
              <a:avLst/>
              <a:gdLst/>
              <a:ahLst/>
              <a:cxnLst>
                <a:cxn ang="0">
                  <a:pos x="0" y="56"/>
                </a:cxn>
                <a:cxn ang="0">
                  <a:pos x="81" y="113"/>
                </a:cxn>
                <a:cxn ang="0">
                  <a:pos x="70" y="0"/>
                </a:cxn>
                <a:cxn ang="0">
                  <a:pos x="0" y="56"/>
                </a:cxn>
              </a:cxnLst>
              <a:rect l="0" t="0" r="r" b="b"/>
              <a:pathLst>
                <a:path w="81" h="113">
                  <a:moveTo>
                    <a:pt x="0" y="56"/>
                  </a:moveTo>
                  <a:lnTo>
                    <a:pt x="81" y="113"/>
                  </a:lnTo>
                  <a:lnTo>
                    <a:pt x="70" y="0"/>
                  </a:lnTo>
                  <a:lnTo>
                    <a:pt x="0" y="5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45" name="Freeform 37"/>
            <p:cNvSpPr>
              <a:spLocks/>
            </p:cNvSpPr>
            <p:nvPr/>
          </p:nvSpPr>
          <p:spPr bwMode="auto">
            <a:xfrm>
              <a:off x="2228" y="1143"/>
              <a:ext cx="81" cy="56"/>
            </a:xfrm>
            <a:custGeom>
              <a:avLst/>
              <a:gdLst/>
              <a:ahLst/>
              <a:cxnLst>
                <a:cxn ang="0">
                  <a:pos x="81" y="57"/>
                </a:cxn>
                <a:cxn ang="0">
                  <a:pos x="0" y="0"/>
                </a:cxn>
                <a:cxn ang="0">
                  <a:pos x="11" y="113"/>
                </a:cxn>
                <a:cxn ang="0">
                  <a:pos x="81" y="57"/>
                </a:cxn>
              </a:cxnLst>
              <a:rect l="0" t="0" r="r" b="b"/>
              <a:pathLst>
                <a:path w="81" h="113">
                  <a:moveTo>
                    <a:pt x="81" y="57"/>
                  </a:moveTo>
                  <a:lnTo>
                    <a:pt x="0" y="0"/>
                  </a:lnTo>
                  <a:lnTo>
                    <a:pt x="11" y="113"/>
                  </a:lnTo>
                  <a:lnTo>
                    <a:pt x="81" y="5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grpSp>
        <p:nvGrpSpPr>
          <p:cNvPr id="7" name="Group 42"/>
          <p:cNvGrpSpPr>
            <a:grpSpLocks/>
          </p:cNvGrpSpPr>
          <p:nvPr/>
        </p:nvGrpSpPr>
        <p:grpSpPr bwMode="auto">
          <a:xfrm>
            <a:off x="5105400" y="1909763"/>
            <a:ext cx="363538" cy="223837"/>
            <a:chOff x="3296" y="1143"/>
            <a:chExt cx="229" cy="141"/>
          </a:xfrm>
        </p:grpSpPr>
        <p:sp>
          <p:nvSpPr>
            <p:cNvPr id="94247" name="Line 39"/>
            <p:cNvSpPr>
              <a:spLocks noChangeShapeType="1"/>
            </p:cNvSpPr>
            <p:nvPr/>
          </p:nvSpPr>
          <p:spPr bwMode="auto">
            <a:xfrm flipV="1">
              <a:off x="3352" y="1178"/>
              <a:ext cx="117" cy="71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48" name="Freeform 40"/>
            <p:cNvSpPr>
              <a:spLocks/>
            </p:cNvSpPr>
            <p:nvPr/>
          </p:nvSpPr>
          <p:spPr bwMode="auto">
            <a:xfrm>
              <a:off x="3296" y="1230"/>
              <a:ext cx="88" cy="54"/>
            </a:xfrm>
            <a:custGeom>
              <a:avLst/>
              <a:gdLst/>
              <a:ahLst/>
              <a:cxnLst>
                <a:cxn ang="0">
                  <a:pos x="29" y="0"/>
                </a:cxn>
                <a:cxn ang="0">
                  <a:pos x="0" y="108"/>
                </a:cxn>
                <a:cxn ang="0">
                  <a:pos x="88" y="72"/>
                </a:cxn>
                <a:cxn ang="0">
                  <a:pos x="29" y="0"/>
                </a:cxn>
              </a:cxnLst>
              <a:rect l="0" t="0" r="r" b="b"/>
              <a:pathLst>
                <a:path w="88" h="108">
                  <a:moveTo>
                    <a:pt x="29" y="0"/>
                  </a:moveTo>
                  <a:lnTo>
                    <a:pt x="0" y="108"/>
                  </a:lnTo>
                  <a:lnTo>
                    <a:pt x="88" y="72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49" name="Freeform 41"/>
            <p:cNvSpPr>
              <a:spLocks/>
            </p:cNvSpPr>
            <p:nvPr/>
          </p:nvSpPr>
          <p:spPr bwMode="auto">
            <a:xfrm>
              <a:off x="3437" y="1143"/>
              <a:ext cx="88" cy="54"/>
            </a:xfrm>
            <a:custGeom>
              <a:avLst/>
              <a:gdLst/>
              <a:ahLst/>
              <a:cxnLst>
                <a:cxn ang="0">
                  <a:pos x="58" y="108"/>
                </a:cxn>
                <a:cxn ang="0">
                  <a:pos x="88" y="0"/>
                </a:cxn>
                <a:cxn ang="0">
                  <a:pos x="0" y="36"/>
                </a:cxn>
                <a:cxn ang="0">
                  <a:pos x="58" y="108"/>
                </a:cxn>
              </a:cxnLst>
              <a:rect l="0" t="0" r="r" b="b"/>
              <a:pathLst>
                <a:path w="88" h="108">
                  <a:moveTo>
                    <a:pt x="58" y="108"/>
                  </a:moveTo>
                  <a:lnTo>
                    <a:pt x="88" y="0"/>
                  </a:lnTo>
                  <a:lnTo>
                    <a:pt x="0" y="36"/>
                  </a:lnTo>
                  <a:lnTo>
                    <a:pt x="58" y="10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grpSp>
        <p:nvGrpSpPr>
          <p:cNvPr id="8" name="Group 46"/>
          <p:cNvGrpSpPr>
            <a:grpSpLocks/>
          </p:cNvGrpSpPr>
          <p:nvPr/>
        </p:nvGrpSpPr>
        <p:grpSpPr bwMode="auto">
          <a:xfrm>
            <a:off x="4559300" y="2633663"/>
            <a:ext cx="133350" cy="223837"/>
            <a:chOff x="2872" y="1659"/>
            <a:chExt cx="84" cy="141"/>
          </a:xfrm>
        </p:grpSpPr>
        <p:sp>
          <p:nvSpPr>
            <p:cNvPr id="94251" name="Line 43"/>
            <p:cNvSpPr>
              <a:spLocks noChangeShapeType="1"/>
            </p:cNvSpPr>
            <p:nvPr/>
          </p:nvSpPr>
          <p:spPr bwMode="auto">
            <a:xfrm>
              <a:off x="2914" y="1708"/>
              <a:ext cx="1" cy="42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52" name="Freeform 44"/>
            <p:cNvSpPr>
              <a:spLocks/>
            </p:cNvSpPr>
            <p:nvPr/>
          </p:nvSpPr>
          <p:spPr bwMode="auto">
            <a:xfrm>
              <a:off x="2874" y="1659"/>
              <a:ext cx="82" cy="51"/>
            </a:xfrm>
            <a:custGeom>
              <a:avLst/>
              <a:gdLst/>
              <a:ahLst/>
              <a:cxnLst>
                <a:cxn ang="0">
                  <a:pos x="82" y="101"/>
                </a:cxn>
                <a:cxn ang="0">
                  <a:pos x="40" y="0"/>
                </a:cxn>
                <a:cxn ang="0">
                  <a:pos x="0" y="101"/>
                </a:cxn>
                <a:cxn ang="0">
                  <a:pos x="82" y="101"/>
                </a:cxn>
              </a:cxnLst>
              <a:rect l="0" t="0" r="r" b="b"/>
              <a:pathLst>
                <a:path w="82" h="101">
                  <a:moveTo>
                    <a:pt x="82" y="101"/>
                  </a:moveTo>
                  <a:lnTo>
                    <a:pt x="40" y="0"/>
                  </a:lnTo>
                  <a:lnTo>
                    <a:pt x="0" y="101"/>
                  </a:lnTo>
                  <a:lnTo>
                    <a:pt x="82" y="10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53" name="Freeform 45"/>
            <p:cNvSpPr>
              <a:spLocks/>
            </p:cNvSpPr>
            <p:nvPr/>
          </p:nvSpPr>
          <p:spPr bwMode="auto">
            <a:xfrm>
              <a:off x="2872" y="1749"/>
              <a:ext cx="83" cy="5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2" y="101"/>
                </a:cxn>
                <a:cxn ang="0">
                  <a:pos x="83" y="0"/>
                </a:cxn>
                <a:cxn ang="0">
                  <a:pos x="0" y="0"/>
                </a:cxn>
              </a:cxnLst>
              <a:rect l="0" t="0" r="r" b="b"/>
              <a:pathLst>
                <a:path w="83" h="101">
                  <a:moveTo>
                    <a:pt x="0" y="0"/>
                  </a:moveTo>
                  <a:lnTo>
                    <a:pt x="42" y="101"/>
                  </a:lnTo>
                  <a:lnTo>
                    <a:pt x="8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sp>
        <p:nvSpPr>
          <p:cNvPr id="94255" name="Line 47"/>
          <p:cNvSpPr>
            <a:spLocks noChangeShapeType="1"/>
          </p:cNvSpPr>
          <p:nvPr/>
        </p:nvSpPr>
        <p:spPr bwMode="auto">
          <a:xfrm>
            <a:off x="4021138" y="1517650"/>
            <a:ext cx="1008062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nl-NL"/>
          </a:p>
        </p:txBody>
      </p:sp>
      <p:graphicFrame>
        <p:nvGraphicFramePr>
          <p:cNvPr id="94212" name="Object 4"/>
          <p:cNvGraphicFramePr>
            <a:graphicFrameLocks noChangeAspect="1"/>
          </p:cNvGraphicFramePr>
          <p:nvPr/>
        </p:nvGraphicFramePr>
        <p:xfrm>
          <a:off x="2536825" y="3371850"/>
          <a:ext cx="3906838" cy="5726113"/>
        </p:xfrm>
        <a:graphic>
          <a:graphicData uri="http://schemas.openxmlformats.org/presentationml/2006/ole">
            <p:oleObj spid="_x0000_s1036" name="Документ" r:id="rId4" imgW="5219700" imgH="7648956" progId="Word.Document.8">
              <p:embed/>
            </p:oleObj>
          </a:graphicData>
        </a:graphic>
      </p:graphicFrame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7315200" y="6019800"/>
            <a:ext cx="28194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/>
            <a:r>
              <a:rPr lang="en-GB" b="1">
                <a:latin typeface="Times New Roman" pitchFamily="18" charset="-52"/>
              </a:rPr>
              <a:t>GCP/HSD</a:t>
            </a:r>
          </a:p>
          <a:p>
            <a:pPr eaLnBrk="0" hangingPunct="0"/>
            <a:r>
              <a:rPr lang="en-GB" b="1">
                <a:latin typeface="Times New Roman" pitchFamily="18" charset="-52"/>
              </a:rPr>
              <a:t>June 2000</a:t>
            </a:r>
            <a:endParaRPr lang="en-GB" sz="4800" b="1">
              <a:latin typeface="Times New Roman" pitchFamily="18" charset="-52"/>
            </a:endParaRPr>
          </a:p>
        </p:txBody>
      </p:sp>
      <p:grpSp>
        <p:nvGrpSpPr>
          <p:cNvPr id="9" name="Group 51"/>
          <p:cNvGrpSpPr>
            <a:grpSpLocks/>
          </p:cNvGrpSpPr>
          <p:nvPr/>
        </p:nvGrpSpPr>
        <p:grpSpPr bwMode="auto">
          <a:xfrm>
            <a:off x="1079500" y="4602163"/>
            <a:ext cx="1547813" cy="677862"/>
            <a:chOff x="680" y="2899"/>
            <a:chExt cx="975" cy="427"/>
          </a:xfrm>
        </p:grpSpPr>
        <p:sp>
          <p:nvSpPr>
            <p:cNvPr id="94256" name="Freeform 48"/>
            <p:cNvSpPr>
              <a:spLocks/>
            </p:cNvSpPr>
            <p:nvPr/>
          </p:nvSpPr>
          <p:spPr bwMode="auto">
            <a:xfrm>
              <a:off x="680" y="2899"/>
              <a:ext cx="135" cy="427"/>
            </a:xfrm>
            <a:custGeom>
              <a:avLst/>
              <a:gdLst/>
              <a:ahLst/>
              <a:cxnLst>
                <a:cxn ang="0">
                  <a:pos x="135" y="154"/>
                </a:cxn>
                <a:cxn ang="0">
                  <a:pos x="135" y="854"/>
                </a:cxn>
                <a:cxn ang="0">
                  <a:pos x="0" y="699"/>
                </a:cxn>
                <a:cxn ang="0">
                  <a:pos x="0" y="0"/>
                </a:cxn>
                <a:cxn ang="0">
                  <a:pos x="135" y="154"/>
                </a:cxn>
              </a:cxnLst>
              <a:rect l="0" t="0" r="r" b="b"/>
              <a:pathLst>
                <a:path w="135" h="854">
                  <a:moveTo>
                    <a:pt x="135" y="154"/>
                  </a:moveTo>
                  <a:lnTo>
                    <a:pt x="135" y="854"/>
                  </a:lnTo>
                  <a:lnTo>
                    <a:pt x="0" y="699"/>
                  </a:lnTo>
                  <a:lnTo>
                    <a:pt x="0" y="0"/>
                  </a:lnTo>
                  <a:lnTo>
                    <a:pt x="135" y="154"/>
                  </a:lnTo>
                  <a:close/>
                </a:path>
              </a:pathLst>
            </a:custGeom>
            <a:solidFill>
              <a:srgbClr val="E0E0E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57" name="Freeform 49"/>
            <p:cNvSpPr>
              <a:spLocks/>
            </p:cNvSpPr>
            <p:nvPr/>
          </p:nvSpPr>
          <p:spPr bwMode="auto">
            <a:xfrm>
              <a:off x="680" y="2899"/>
              <a:ext cx="975" cy="78"/>
            </a:xfrm>
            <a:custGeom>
              <a:avLst/>
              <a:gdLst/>
              <a:ahLst/>
              <a:cxnLst>
                <a:cxn ang="0">
                  <a:pos x="975" y="154"/>
                </a:cxn>
                <a:cxn ang="0">
                  <a:pos x="135" y="154"/>
                </a:cxn>
                <a:cxn ang="0">
                  <a:pos x="0" y="0"/>
                </a:cxn>
                <a:cxn ang="0">
                  <a:pos x="840" y="0"/>
                </a:cxn>
                <a:cxn ang="0">
                  <a:pos x="975" y="154"/>
                </a:cxn>
              </a:cxnLst>
              <a:rect l="0" t="0" r="r" b="b"/>
              <a:pathLst>
                <a:path w="975" h="154">
                  <a:moveTo>
                    <a:pt x="975" y="154"/>
                  </a:moveTo>
                  <a:lnTo>
                    <a:pt x="135" y="154"/>
                  </a:lnTo>
                  <a:lnTo>
                    <a:pt x="0" y="0"/>
                  </a:lnTo>
                  <a:lnTo>
                    <a:pt x="840" y="0"/>
                  </a:lnTo>
                  <a:lnTo>
                    <a:pt x="975" y="154"/>
                  </a:lnTo>
                  <a:close/>
                </a:path>
              </a:pathLst>
            </a:custGeom>
            <a:solidFill>
              <a:srgbClr val="979797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58" name="Rectangle 50"/>
            <p:cNvSpPr>
              <a:spLocks noChangeArrowheads="1"/>
            </p:cNvSpPr>
            <p:nvPr/>
          </p:nvSpPr>
          <p:spPr bwMode="auto">
            <a:xfrm>
              <a:off x="815" y="2977"/>
              <a:ext cx="840" cy="349"/>
            </a:xfrm>
            <a:prstGeom prst="rect">
              <a:avLst/>
            </a:prstGeom>
            <a:solidFill>
              <a:srgbClr val="C3C3C3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sp>
        <p:nvSpPr>
          <p:cNvPr id="94260" name="Rectangle 52"/>
          <p:cNvSpPr>
            <a:spLocks noChangeArrowheads="1"/>
          </p:cNvSpPr>
          <p:nvPr/>
        </p:nvSpPr>
        <p:spPr bwMode="auto">
          <a:xfrm>
            <a:off x="1519238" y="4648200"/>
            <a:ext cx="919162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Health</a:t>
            </a:r>
            <a:endParaRPr lang="en-US" sz="4800"/>
          </a:p>
        </p:txBody>
      </p:sp>
      <p:sp>
        <p:nvSpPr>
          <p:cNvPr id="94261" name="Rectangle 53"/>
          <p:cNvSpPr>
            <a:spLocks noChangeArrowheads="1"/>
          </p:cNvSpPr>
          <p:nvPr/>
        </p:nvSpPr>
        <p:spPr bwMode="auto">
          <a:xfrm>
            <a:off x="1631950" y="4953000"/>
            <a:ext cx="65405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risks</a:t>
            </a:r>
            <a:endParaRPr lang="en-US" sz="4800"/>
          </a:p>
        </p:txBody>
      </p:sp>
      <p:grpSp>
        <p:nvGrpSpPr>
          <p:cNvPr id="10" name="Group 57"/>
          <p:cNvGrpSpPr>
            <a:grpSpLocks/>
          </p:cNvGrpSpPr>
          <p:nvPr/>
        </p:nvGrpSpPr>
        <p:grpSpPr bwMode="auto">
          <a:xfrm>
            <a:off x="2898775" y="4597400"/>
            <a:ext cx="1427163" cy="746125"/>
            <a:chOff x="1826" y="2896"/>
            <a:chExt cx="899" cy="470"/>
          </a:xfrm>
        </p:grpSpPr>
        <p:sp>
          <p:nvSpPr>
            <p:cNvPr id="94262" name="Freeform 54"/>
            <p:cNvSpPr>
              <a:spLocks/>
            </p:cNvSpPr>
            <p:nvPr/>
          </p:nvSpPr>
          <p:spPr bwMode="auto">
            <a:xfrm>
              <a:off x="1826" y="2896"/>
              <a:ext cx="135" cy="470"/>
            </a:xfrm>
            <a:custGeom>
              <a:avLst/>
              <a:gdLst/>
              <a:ahLst/>
              <a:cxnLst>
                <a:cxn ang="0">
                  <a:pos x="135" y="154"/>
                </a:cxn>
                <a:cxn ang="0">
                  <a:pos x="135" y="941"/>
                </a:cxn>
                <a:cxn ang="0">
                  <a:pos x="0" y="786"/>
                </a:cxn>
                <a:cxn ang="0">
                  <a:pos x="0" y="0"/>
                </a:cxn>
                <a:cxn ang="0">
                  <a:pos x="135" y="154"/>
                </a:cxn>
              </a:cxnLst>
              <a:rect l="0" t="0" r="r" b="b"/>
              <a:pathLst>
                <a:path w="135" h="941">
                  <a:moveTo>
                    <a:pt x="135" y="154"/>
                  </a:moveTo>
                  <a:lnTo>
                    <a:pt x="135" y="941"/>
                  </a:lnTo>
                  <a:lnTo>
                    <a:pt x="0" y="786"/>
                  </a:lnTo>
                  <a:lnTo>
                    <a:pt x="0" y="0"/>
                  </a:lnTo>
                  <a:lnTo>
                    <a:pt x="135" y="154"/>
                  </a:lnTo>
                  <a:close/>
                </a:path>
              </a:pathLst>
            </a:custGeom>
            <a:solidFill>
              <a:srgbClr val="E0E0E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63" name="Freeform 55"/>
            <p:cNvSpPr>
              <a:spLocks/>
            </p:cNvSpPr>
            <p:nvPr/>
          </p:nvSpPr>
          <p:spPr bwMode="auto">
            <a:xfrm>
              <a:off x="1826" y="2896"/>
              <a:ext cx="899" cy="77"/>
            </a:xfrm>
            <a:custGeom>
              <a:avLst/>
              <a:gdLst/>
              <a:ahLst/>
              <a:cxnLst>
                <a:cxn ang="0">
                  <a:pos x="899" y="154"/>
                </a:cxn>
                <a:cxn ang="0">
                  <a:pos x="135" y="154"/>
                </a:cxn>
                <a:cxn ang="0">
                  <a:pos x="0" y="0"/>
                </a:cxn>
                <a:cxn ang="0">
                  <a:pos x="764" y="0"/>
                </a:cxn>
                <a:cxn ang="0">
                  <a:pos x="899" y="154"/>
                </a:cxn>
              </a:cxnLst>
              <a:rect l="0" t="0" r="r" b="b"/>
              <a:pathLst>
                <a:path w="899" h="154">
                  <a:moveTo>
                    <a:pt x="899" y="154"/>
                  </a:moveTo>
                  <a:lnTo>
                    <a:pt x="135" y="154"/>
                  </a:lnTo>
                  <a:lnTo>
                    <a:pt x="0" y="0"/>
                  </a:lnTo>
                  <a:lnTo>
                    <a:pt x="764" y="0"/>
                  </a:lnTo>
                  <a:lnTo>
                    <a:pt x="899" y="154"/>
                  </a:lnTo>
                  <a:close/>
                </a:path>
              </a:pathLst>
            </a:custGeom>
            <a:solidFill>
              <a:srgbClr val="979797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64" name="Rectangle 56"/>
            <p:cNvSpPr>
              <a:spLocks noChangeArrowheads="1"/>
            </p:cNvSpPr>
            <p:nvPr/>
          </p:nvSpPr>
          <p:spPr bwMode="auto">
            <a:xfrm>
              <a:off x="1961" y="2973"/>
              <a:ext cx="764" cy="393"/>
            </a:xfrm>
            <a:prstGeom prst="rect">
              <a:avLst/>
            </a:prstGeom>
            <a:solidFill>
              <a:srgbClr val="C3C3C3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sp>
        <p:nvSpPr>
          <p:cNvPr id="94266" name="Rectangle 58"/>
          <p:cNvSpPr>
            <a:spLocks noChangeArrowheads="1"/>
          </p:cNvSpPr>
          <p:nvPr/>
        </p:nvSpPr>
        <p:spPr bwMode="auto">
          <a:xfrm>
            <a:off x="3271838" y="4648200"/>
            <a:ext cx="919162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Health</a:t>
            </a:r>
            <a:endParaRPr lang="en-US" sz="4800"/>
          </a:p>
        </p:txBody>
      </p:sp>
      <p:sp>
        <p:nvSpPr>
          <p:cNvPr id="94267" name="Rectangle 59"/>
          <p:cNvSpPr>
            <a:spLocks noChangeArrowheads="1"/>
          </p:cNvSpPr>
          <p:nvPr/>
        </p:nvSpPr>
        <p:spPr bwMode="auto">
          <a:xfrm>
            <a:off x="3240088" y="4953000"/>
            <a:ext cx="1042987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systems</a:t>
            </a:r>
            <a:endParaRPr lang="en-US" sz="4800"/>
          </a:p>
        </p:txBody>
      </p:sp>
      <p:grpSp>
        <p:nvGrpSpPr>
          <p:cNvPr id="11" name="Group 63"/>
          <p:cNvGrpSpPr>
            <a:grpSpLocks/>
          </p:cNvGrpSpPr>
          <p:nvPr/>
        </p:nvGrpSpPr>
        <p:grpSpPr bwMode="auto">
          <a:xfrm>
            <a:off x="4597400" y="4419600"/>
            <a:ext cx="1879600" cy="1371600"/>
            <a:chOff x="2896" y="2899"/>
            <a:chExt cx="1052" cy="686"/>
          </a:xfrm>
        </p:grpSpPr>
        <p:sp>
          <p:nvSpPr>
            <p:cNvPr id="94268" name="Freeform 60"/>
            <p:cNvSpPr>
              <a:spLocks/>
            </p:cNvSpPr>
            <p:nvPr/>
          </p:nvSpPr>
          <p:spPr bwMode="auto">
            <a:xfrm>
              <a:off x="2896" y="2899"/>
              <a:ext cx="135" cy="686"/>
            </a:xfrm>
            <a:custGeom>
              <a:avLst/>
              <a:gdLst/>
              <a:ahLst/>
              <a:cxnLst>
                <a:cxn ang="0">
                  <a:pos x="135" y="154"/>
                </a:cxn>
                <a:cxn ang="0">
                  <a:pos x="135" y="1371"/>
                </a:cxn>
                <a:cxn ang="0">
                  <a:pos x="0" y="1216"/>
                </a:cxn>
                <a:cxn ang="0">
                  <a:pos x="0" y="0"/>
                </a:cxn>
                <a:cxn ang="0">
                  <a:pos x="135" y="154"/>
                </a:cxn>
              </a:cxnLst>
              <a:rect l="0" t="0" r="r" b="b"/>
              <a:pathLst>
                <a:path w="135" h="1371">
                  <a:moveTo>
                    <a:pt x="135" y="154"/>
                  </a:moveTo>
                  <a:lnTo>
                    <a:pt x="135" y="1371"/>
                  </a:lnTo>
                  <a:lnTo>
                    <a:pt x="0" y="1216"/>
                  </a:lnTo>
                  <a:lnTo>
                    <a:pt x="0" y="0"/>
                  </a:lnTo>
                  <a:lnTo>
                    <a:pt x="135" y="154"/>
                  </a:lnTo>
                  <a:close/>
                </a:path>
              </a:pathLst>
            </a:custGeom>
            <a:solidFill>
              <a:srgbClr val="E0E0E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69" name="Freeform 61"/>
            <p:cNvSpPr>
              <a:spLocks/>
            </p:cNvSpPr>
            <p:nvPr/>
          </p:nvSpPr>
          <p:spPr bwMode="auto">
            <a:xfrm>
              <a:off x="2896" y="2899"/>
              <a:ext cx="1052" cy="78"/>
            </a:xfrm>
            <a:custGeom>
              <a:avLst/>
              <a:gdLst/>
              <a:ahLst/>
              <a:cxnLst>
                <a:cxn ang="0">
                  <a:pos x="1052" y="154"/>
                </a:cxn>
                <a:cxn ang="0">
                  <a:pos x="135" y="154"/>
                </a:cxn>
                <a:cxn ang="0">
                  <a:pos x="0" y="0"/>
                </a:cxn>
                <a:cxn ang="0">
                  <a:pos x="917" y="0"/>
                </a:cxn>
                <a:cxn ang="0">
                  <a:pos x="1052" y="154"/>
                </a:cxn>
              </a:cxnLst>
              <a:rect l="0" t="0" r="r" b="b"/>
              <a:pathLst>
                <a:path w="1052" h="154">
                  <a:moveTo>
                    <a:pt x="1052" y="154"/>
                  </a:moveTo>
                  <a:lnTo>
                    <a:pt x="135" y="154"/>
                  </a:lnTo>
                  <a:lnTo>
                    <a:pt x="0" y="0"/>
                  </a:lnTo>
                  <a:lnTo>
                    <a:pt x="917" y="0"/>
                  </a:lnTo>
                  <a:lnTo>
                    <a:pt x="1052" y="154"/>
                  </a:lnTo>
                  <a:close/>
                </a:path>
              </a:pathLst>
            </a:custGeom>
            <a:solidFill>
              <a:srgbClr val="979797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70" name="Rectangle 62"/>
            <p:cNvSpPr>
              <a:spLocks noChangeArrowheads="1"/>
            </p:cNvSpPr>
            <p:nvPr/>
          </p:nvSpPr>
          <p:spPr bwMode="auto">
            <a:xfrm>
              <a:off x="3031" y="2977"/>
              <a:ext cx="917" cy="608"/>
            </a:xfrm>
            <a:prstGeom prst="rect">
              <a:avLst/>
            </a:prstGeom>
            <a:solidFill>
              <a:srgbClr val="C3C3C3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sp>
        <p:nvSpPr>
          <p:cNvPr id="94272" name="Rectangle 64"/>
          <p:cNvSpPr>
            <a:spLocks noChangeArrowheads="1"/>
          </p:cNvSpPr>
          <p:nvPr/>
        </p:nvSpPr>
        <p:spPr bwMode="auto">
          <a:xfrm>
            <a:off x="4938713" y="4495800"/>
            <a:ext cx="1331912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Level and</a:t>
            </a:r>
            <a:endParaRPr lang="en-US" sz="4800"/>
          </a:p>
        </p:txBody>
      </p:sp>
      <p:sp>
        <p:nvSpPr>
          <p:cNvPr id="94273" name="Rectangle 65"/>
          <p:cNvSpPr>
            <a:spLocks noChangeArrowheads="1"/>
          </p:cNvSpPr>
          <p:nvPr/>
        </p:nvSpPr>
        <p:spPr bwMode="auto">
          <a:xfrm>
            <a:off x="4800600" y="4724400"/>
            <a:ext cx="1608138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distribution</a:t>
            </a:r>
            <a:endParaRPr lang="en-US" sz="4800"/>
          </a:p>
        </p:txBody>
      </p:sp>
      <p:sp>
        <p:nvSpPr>
          <p:cNvPr id="94274" name="Rectangle 66"/>
          <p:cNvSpPr>
            <a:spLocks noChangeArrowheads="1"/>
          </p:cNvSpPr>
          <p:nvPr/>
        </p:nvSpPr>
        <p:spPr bwMode="auto">
          <a:xfrm>
            <a:off x="5449888" y="4953000"/>
            <a:ext cx="265112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of</a:t>
            </a:r>
            <a:endParaRPr lang="en-US" sz="4800"/>
          </a:p>
        </p:txBody>
      </p:sp>
      <p:sp>
        <p:nvSpPr>
          <p:cNvPr id="94275" name="Rectangle 67"/>
          <p:cNvSpPr>
            <a:spLocks noChangeArrowheads="1"/>
          </p:cNvSpPr>
          <p:nvPr/>
        </p:nvSpPr>
        <p:spPr bwMode="auto">
          <a:xfrm>
            <a:off x="4948238" y="5181600"/>
            <a:ext cx="1376362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household</a:t>
            </a:r>
            <a:endParaRPr lang="en-US" sz="4800"/>
          </a:p>
        </p:txBody>
      </p:sp>
      <p:sp>
        <p:nvSpPr>
          <p:cNvPr id="94276" name="Rectangle 68"/>
          <p:cNvSpPr>
            <a:spLocks noChangeArrowheads="1"/>
          </p:cNvSpPr>
          <p:nvPr/>
        </p:nvSpPr>
        <p:spPr bwMode="auto">
          <a:xfrm>
            <a:off x="5051425" y="5410200"/>
            <a:ext cx="97155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income</a:t>
            </a:r>
            <a:endParaRPr lang="en-US" sz="4800"/>
          </a:p>
        </p:txBody>
      </p:sp>
      <p:grpSp>
        <p:nvGrpSpPr>
          <p:cNvPr id="12" name="Group 72"/>
          <p:cNvGrpSpPr>
            <a:grpSpLocks/>
          </p:cNvGrpSpPr>
          <p:nvPr/>
        </p:nvGrpSpPr>
        <p:grpSpPr bwMode="auto">
          <a:xfrm>
            <a:off x="6659563" y="4619625"/>
            <a:ext cx="2154237" cy="1171575"/>
            <a:chOff x="4195" y="2910"/>
            <a:chExt cx="1357" cy="642"/>
          </a:xfrm>
        </p:grpSpPr>
        <p:sp>
          <p:nvSpPr>
            <p:cNvPr id="94277" name="Freeform 69"/>
            <p:cNvSpPr>
              <a:spLocks/>
            </p:cNvSpPr>
            <p:nvPr/>
          </p:nvSpPr>
          <p:spPr bwMode="auto">
            <a:xfrm>
              <a:off x="4195" y="2910"/>
              <a:ext cx="135" cy="642"/>
            </a:xfrm>
            <a:custGeom>
              <a:avLst/>
              <a:gdLst/>
              <a:ahLst/>
              <a:cxnLst>
                <a:cxn ang="0">
                  <a:pos x="135" y="154"/>
                </a:cxn>
                <a:cxn ang="0">
                  <a:pos x="135" y="1283"/>
                </a:cxn>
                <a:cxn ang="0">
                  <a:pos x="0" y="1129"/>
                </a:cxn>
                <a:cxn ang="0">
                  <a:pos x="0" y="0"/>
                </a:cxn>
                <a:cxn ang="0">
                  <a:pos x="135" y="154"/>
                </a:cxn>
              </a:cxnLst>
              <a:rect l="0" t="0" r="r" b="b"/>
              <a:pathLst>
                <a:path w="135" h="1283">
                  <a:moveTo>
                    <a:pt x="135" y="154"/>
                  </a:moveTo>
                  <a:lnTo>
                    <a:pt x="135" y="1283"/>
                  </a:lnTo>
                  <a:lnTo>
                    <a:pt x="0" y="1129"/>
                  </a:lnTo>
                  <a:lnTo>
                    <a:pt x="0" y="0"/>
                  </a:lnTo>
                  <a:lnTo>
                    <a:pt x="135" y="154"/>
                  </a:lnTo>
                  <a:close/>
                </a:path>
              </a:pathLst>
            </a:custGeom>
            <a:solidFill>
              <a:srgbClr val="E0E0E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78" name="Freeform 70"/>
            <p:cNvSpPr>
              <a:spLocks/>
            </p:cNvSpPr>
            <p:nvPr/>
          </p:nvSpPr>
          <p:spPr bwMode="auto">
            <a:xfrm>
              <a:off x="4195" y="2910"/>
              <a:ext cx="1357" cy="78"/>
            </a:xfrm>
            <a:custGeom>
              <a:avLst/>
              <a:gdLst/>
              <a:ahLst/>
              <a:cxnLst>
                <a:cxn ang="0">
                  <a:pos x="1357" y="154"/>
                </a:cxn>
                <a:cxn ang="0">
                  <a:pos x="135" y="154"/>
                </a:cxn>
                <a:cxn ang="0">
                  <a:pos x="0" y="0"/>
                </a:cxn>
                <a:cxn ang="0">
                  <a:pos x="1222" y="0"/>
                </a:cxn>
                <a:cxn ang="0">
                  <a:pos x="1357" y="154"/>
                </a:cxn>
              </a:cxnLst>
              <a:rect l="0" t="0" r="r" b="b"/>
              <a:pathLst>
                <a:path w="1357" h="154">
                  <a:moveTo>
                    <a:pt x="1357" y="154"/>
                  </a:moveTo>
                  <a:lnTo>
                    <a:pt x="135" y="154"/>
                  </a:lnTo>
                  <a:lnTo>
                    <a:pt x="0" y="0"/>
                  </a:lnTo>
                  <a:lnTo>
                    <a:pt x="1222" y="0"/>
                  </a:lnTo>
                  <a:lnTo>
                    <a:pt x="1357" y="154"/>
                  </a:lnTo>
                  <a:close/>
                </a:path>
              </a:pathLst>
            </a:custGeom>
            <a:solidFill>
              <a:srgbClr val="979797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79" name="Rectangle 71"/>
            <p:cNvSpPr>
              <a:spLocks noChangeArrowheads="1"/>
            </p:cNvSpPr>
            <p:nvPr/>
          </p:nvSpPr>
          <p:spPr bwMode="auto">
            <a:xfrm>
              <a:off x="4330" y="2988"/>
              <a:ext cx="1222" cy="564"/>
            </a:xfrm>
            <a:prstGeom prst="rect">
              <a:avLst/>
            </a:prstGeom>
            <a:solidFill>
              <a:srgbClr val="C3C3C3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sp>
        <p:nvSpPr>
          <p:cNvPr id="94281" name="Rectangle 73"/>
          <p:cNvSpPr>
            <a:spLocks noChangeArrowheads="1"/>
          </p:cNvSpPr>
          <p:nvPr/>
        </p:nvSpPr>
        <p:spPr bwMode="auto">
          <a:xfrm>
            <a:off x="7135813" y="4572000"/>
            <a:ext cx="1169987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100" b="1">
                <a:solidFill>
                  <a:srgbClr val="000000"/>
                </a:solidFill>
                <a:latin typeface="Times New Roman" pitchFamily="18" charset="-52"/>
              </a:rPr>
              <a:t>Education</a:t>
            </a:r>
            <a:endParaRPr lang="en-US" sz="4400"/>
          </a:p>
        </p:txBody>
      </p:sp>
      <p:sp>
        <p:nvSpPr>
          <p:cNvPr id="94282" name="Rectangle 74"/>
          <p:cNvSpPr>
            <a:spLocks noChangeArrowheads="1"/>
          </p:cNvSpPr>
          <p:nvPr/>
        </p:nvSpPr>
        <p:spPr bwMode="auto">
          <a:xfrm>
            <a:off x="7162800" y="4800600"/>
            <a:ext cx="727075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100" b="1">
                <a:solidFill>
                  <a:srgbClr val="000000"/>
                </a:solidFill>
                <a:latin typeface="Times New Roman" pitchFamily="18" charset="-52"/>
              </a:rPr>
              <a:t>Water</a:t>
            </a:r>
            <a:endParaRPr lang="en-US" sz="4400"/>
          </a:p>
        </p:txBody>
      </p:sp>
      <p:sp>
        <p:nvSpPr>
          <p:cNvPr id="94283" name="Rectangle 75"/>
          <p:cNvSpPr>
            <a:spLocks noChangeArrowheads="1"/>
          </p:cNvSpPr>
          <p:nvPr/>
        </p:nvSpPr>
        <p:spPr bwMode="auto">
          <a:xfrm>
            <a:off x="7246938" y="5013325"/>
            <a:ext cx="830262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100" b="1">
                <a:solidFill>
                  <a:srgbClr val="000000"/>
                </a:solidFill>
                <a:latin typeface="Times New Roman" pitchFamily="18" charset="-52"/>
              </a:rPr>
              <a:t>Energy</a:t>
            </a:r>
            <a:endParaRPr lang="en-US" sz="4400"/>
          </a:p>
        </p:txBody>
      </p:sp>
      <p:sp>
        <p:nvSpPr>
          <p:cNvPr id="94284" name="Rectangle 76"/>
          <p:cNvSpPr>
            <a:spLocks noChangeArrowheads="1"/>
          </p:cNvSpPr>
          <p:nvPr/>
        </p:nvSpPr>
        <p:spPr bwMode="auto">
          <a:xfrm>
            <a:off x="7135813" y="5241925"/>
            <a:ext cx="1169987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100" b="1">
                <a:solidFill>
                  <a:srgbClr val="000000"/>
                </a:solidFill>
                <a:latin typeface="Times New Roman" pitchFamily="18" charset="-52"/>
              </a:rPr>
              <a:t>Transport</a:t>
            </a:r>
            <a:endParaRPr lang="en-US" sz="4400"/>
          </a:p>
        </p:txBody>
      </p:sp>
      <p:sp>
        <p:nvSpPr>
          <p:cNvPr id="94285" name="Rectangle 77"/>
          <p:cNvSpPr>
            <a:spLocks noChangeArrowheads="1"/>
          </p:cNvSpPr>
          <p:nvPr/>
        </p:nvSpPr>
        <p:spPr bwMode="auto">
          <a:xfrm>
            <a:off x="7075488" y="5470525"/>
            <a:ext cx="1535112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100" b="1">
                <a:solidFill>
                  <a:srgbClr val="000000"/>
                </a:solidFill>
                <a:latin typeface="Times New Roman" pitchFamily="18" charset="-52"/>
              </a:rPr>
              <a:t>Other sectors</a:t>
            </a:r>
            <a:endParaRPr lang="en-US" sz="4400" b="1"/>
          </a:p>
        </p:txBody>
      </p:sp>
      <p:grpSp>
        <p:nvGrpSpPr>
          <p:cNvPr id="13" name="Group 81"/>
          <p:cNvGrpSpPr>
            <a:grpSpLocks/>
          </p:cNvGrpSpPr>
          <p:nvPr/>
        </p:nvGrpSpPr>
        <p:grpSpPr bwMode="auto">
          <a:xfrm>
            <a:off x="3962400" y="5978525"/>
            <a:ext cx="1617663" cy="803275"/>
            <a:chOff x="2437" y="3814"/>
            <a:chExt cx="976" cy="383"/>
          </a:xfrm>
        </p:grpSpPr>
        <p:sp>
          <p:nvSpPr>
            <p:cNvPr id="94286" name="Freeform 78"/>
            <p:cNvSpPr>
              <a:spLocks/>
            </p:cNvSpPr>
            <p:nvPr/>
          </p:nvSpPr>
          <p:spPr bwMode="auto">
            <a:xfrm>
              <a:off x="2437" y="3814"/>
              <a:ext cx="135" cy="383"/>
            </a:xfrm>
            <a:custGeom>
              <a:avLst/>
              <a:gdLst/>
              <a:ahLst/>
              <a:cxnLst>
                <a:cxn ang="0">
                  <a:pos x="135" y="155"/>
                </a:cxn>
                <a:cxn ang="0">
                  <a:pos x="135" y="767"/>
                </a:cxn>
                <a:cxn ang="0">
                  <a:pos x="0" y="612"/>
                </a:cxn>
                <a:cxn ang="0">
                  <a:pos x="0" y="0"/>
                </a:cxn>
                <a:cxn ang="0">
                  <a:pos x="135" y="155"/>
                </a:cxn>
              </a:cxnLst>
              <a:rect l="0" t="0" r="r" b="b"/>
              <a:pathLst>
                <a:path w="135" h="767">
                  <a:moveTo>
                    <a:pt x="135" y="155"/>
                  </a:moveTo>
                  <a:lnTo>
                    <a:pt x="135" y="767"/>
                  </a:lnTo>
                  <a:lnTo>
                    <a:pt x="0" y="612"/>
                  </a:lnTo>
                  <a:lnTo>
                    <a:pt x="0" y="0"/>
                  </a:lnTo>
                  <a:lnTo>
                    <a:pt x="135" y="155"/>
                  </a:lnTo>
                  <a:close/>
                </a:path>
              </a:pathLst>
            </a:custGeom>
            <a:solidFill>
              <a:srgbClr val="E0E0E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87" name="Freeform 79"/>
            <p:cNvSpPr>
              <a:spLocks/>
            </p:cNvSpPr>
            <p:nvPr/>
          </p:nvSpPr>
          <p:spPr bwMode="auto">
            <a:xfrm>
              <a:off x="2437" y="3814"/>
              <a:ext cx="976" cy="77"/>
            </a:xfrm>
            <a:custGeom>
              <a:avLst/>
              <a:gdLst/>
              <a:ahLst/>
              <a:cxnLst>
                <a:cxn ang="0">
                  <a:pos x="976" y="155"/>
                </a:cxn>
                <a:cxn ang="0">
                  <a:pos x="135" y="155"/>
                </a:cxn>
                <a:cxn ang="0">
                  <a:pos x="0" y="0"/>
                </a:cxn>
                <a:cxn ang="0">
                  <a:pos x="841" y="0"/>
                </a:cxn>
                <a:cxn ang="0">
                  <a:pos x="976" y="155"/>
                </a:cxn>
              </a:cxnLst>
              <a:rect l="0" t="0" r="r" b="b"/>
              <a:pathLst>
                <a:path w="976" h="155">
                  <a:moveTo>
                    <a:pt x="976" y="155"/>
                  </a:moveTo>
                  <a:lnTo>
                    <a:pt x="135" y="155"/>
                  </a:lnTo>
                  <a:lnTo>
                    <a:pt x="0" y="0"/>
                  </a:lnTo>
                  <a:lnTo>
                    <a:pt x="841" y="0"/>
                  </a:lnTo>
                  <a:lnTo>
                    <a:pt x="976" y="155"/>
                  </a:lnTo>
                  <a:close/>
                </a:path>
              </a:pathLst>
            </a:custGeom>
            <a:solidFill>
              <a:srgbClr val="979797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88" name="Rectangle 80"/>
            <p:cNvSpPr>
              <a:spLocks noChangeArrowheads="1"/>
            </p:cNvSpPr>
            <p:nvPr/>
          </p:nvSpPr>
          <p:spPr bwMode="auto">
            <a:xfrm>
              <a:off x="2572" y="3891"/>
              <a:ext cx="841" cy="306"/>
            </a:xfrm>
            <a:prstGeom prst="rect">
              <a:avLst/>
            </a:prstGeom>
            <a:solidFill>
              <a:srgbClr val="C3C3C3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sp>
        <p:nvSpPr>
          <p:cNvPr id="94290" name="Rectangle 82"/>
          <p:cNvSpPr>
            <a:spLocks noChangeArrowheads="1"/>
          </p:cNvSpPr>
          <p:nvPr/>
        </p:nvSpPr>
        <p:spPr bwMode="auto">
          <a:xfrm>
            <a:off x="4262438" y="6096000"/>
            <a:ext cx="919162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Health</a:t>
            </a:r>
            <a:endParaRPr lang="en-US" sz="4800"/>
          </a:p>
        </p:txBody>
      </p:sp>
      <p:sp>
        <p:nvSpPr>
          <p:cNvPr id="94291" name="Rectangle 83"/>
          <p:cNvSpPr>
            <a:spLocks noChangeArrowheads="1"/>
          </p:cNvSpPr>
          <p:nvPr/>
        </p:nvSpPr>
        <p:spPr bwMode="auto">
          <a:xfrm>
            <a:off x="4191000" y="6373813"/>
            <a:ext cx="1360488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2500" b="1">
                <a:solidFill>
                  <a:srgbClr val="000000"/>
                </a:solidFill>
                <a:latin typeface="Times New Roman" pitchFamily="18" charset="-52"/>
              </a:rPr>
              <a:t>Outcomes</a:t>
            </a:r>
            <a:endParaRPr lang="en-US" sz="4800"/>
          </a:p>
        </p:txBody>
      </p:sp>
      <p:sp>
        <p:nvSpPr>
          <p:cNvPr id="94292" name="Line 84"/>
          <p:cNvSpPr>
            <a:spLocks noChangeShapeType="1"/>
          </p:cNvSpPr>
          <p:nvPr/>
        </p:nvSpPr>
        <p:spPr bwMode="auto">
          <a:xfrm>
            <a:off x="3719513" y="1938338"/>
            <a:ext cx="158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nl-NL"/>
          </a:p>
        </p:txBody>
      </p:sp>
      <p:grpSp>
        <p:nvGrpSpPr>
          <p:cNvPr id="14" name="Group 87"/>
          <p:cNvGrpSpPr>
            <a:grpSpLocks/>
          </p:cNvGrpSpPr>
          <p:nvPr/>
        </p:nvGrpSpPr>
        <p:grpSpPr bwMode="auto">
          <a:xfrm>
            <a:off x="1900238" y="3754438"/>
            <a:ext cx="727075" cy="763587"/>
            <a:chOff x="1197" y="2365"/>
            <a:chExt cx="458" cy="481"/>
          </a:xfrm>
        </p:grpSpPr>
        <p:sp>
          <p:nvSpPr>
            <p:cNvPr id="94293" name="Line 85"/>
            <p:cNvSpPr>
              <a:spLocks noChangeShapeType="1"/>
            </p:cNvSpPr>
            <p:nvPr/>
          </p:nvSpPr>
          <p:spPr bwMode="auto">
            <a:xfrm flipH="1">
              <a:off x="1234" y="2365"/>
              <a:ext cx="421" cy="44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94" name="Freeform 86"/>
            <p:cNvSpPr>
              <a:spLocks/>
            </p:cNvSpPr>
            <p:nvPr/>
          </p:nvSpPr>
          <p:spPr bwMode="auto">
            <a:xfrm>
              <a:off x="1197" y="2792"/>
              <a:ext cx="75" cy="54"/>
            </a:xfrm>
            <a:custGeom>
              <a:avLst/>
              <a:gdLst/>
              <a:ahLst/>
              <a:cxnLst>
                <a:cxn ang="0">
                  <a:pos x="3" y="0"/>
                </a:cxn>
                <a:cxn ang="0">
                  <a:pos x="0" y="106"/>
                </a:cxn>
                <a:cxn ang="0">
                  <a:pos x="75" y="45"/>
                </a:cxn>
                <a:cxn ang="0">
                  <a:pos x="3" y="0"/>
                </a:cxn>
              </a:cxnLst>
              <a:rect l="0" t="0" r="r" b="b"/>
              <a:pathLst>
                <a:path w="75" h="106">
                  <a:moveTo>
                    <a:pt x="3" y="0"/>
                  </a:moveTo>
                  <a:lnTo>
                    <a:pt x="0" y="106"/>
                  </a:lnTo>
                  <a:lnTo>
                    <a:pt x="75" y="45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grpSp>
        <p:nvGrpSpPr>
          <p:cNvPr id="15" name="Group 90"/>
          <p:cNvGrpSpPr>
            <a:grpSpLocks/>
          </p:cNvGrpSpPr>
          <p:nvPr/>
        </p:nvGrpSpPr>
        <p:grpSpPr bwMode="auto">
          <a:xfrm>
            <a:off x="3895725" y="3754438"/>
            <a:ext cx="131763" cy="763587"/>
            <a:chOff x="2454" y="2365"/>
            <a:chExt cx="83" cy="481"/>
          </a:xfrm>
        </p:grpSpPr>
        <p:sp>
          <p:nvSpPr>
            <p:cNvPr id="94296" name="Line 88"/>
            <p:cNvSpPr>
              <a:spLocks noChangeShapeType="1"/>
            </p:cNvSpPr>
            <p:nvPr/>
          </p:nvSpPr>
          <p:spPr bwMode="auto">
            <a:xfrm>
              <a:off x="2496" y="2365"/>
              <a:ext cx="1" cy="43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297" name="Freeform 89"/>
            <p:cNvSpPr>
              <a:spLocks/>
            </p:cNvSpPr>
            <p:nvPr/>
          </p:nvSpPr>
          <p:spPr bwMode="auto">
            <a:xfrm>
              <a:off x="2454" y="2798"/>
              <a:ext cx="83" cy="4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2" y="95"/>
                </a:cxn>
                <a:cxn ang="0">
                  <a:pos x="83" y="0"/>
                </a:cxn>
                <a:cxn ang="0">
                  <a:pos x="0" y="0"/>
                </a:cxn>
              </a:cxnLst>
              <a:rect l="0" t="0" r="r" b="b"/>
              <a:pathLst>
                <a:path w="83" h="95">
                  <a:moveTo>
                    <a:pt x="0" y="0"/>
                  </a:moveTo>
                  <a:lnTo>
                    <a:pt x="42" y="95"/>
                  </a:lnTo>
                  <a:lnTo>
                    <a:pt x="8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grpSp>
        <p:nvGrpSpPr>
          <p:cNvPr id="16" name="Group 93"/>
          <p:cNvGrpSpPr>
            <a:grpSpLocks/>
          </p:cNvGrpSpPr>
          <p:nvPr/>
        </p:nvGrpSpPr>
        <p:grpSpPr bwMode="auto">
          <a:xfrm>
            <a:off x="5715000" y="3754438"/>
            <a:ext cx="131763" cy="763587"/>
            <a:chOff x="3600" y="2365"/>
            <a:chExt cx="83" cy="481"/>
          </a:xfrm>
        </p:grpSpPr>
        <p:sp>
          <p:nvSpPr>
            <p:cNvPr id="94299" name="Line 91"/>
            <p:cNvSpPr>
              <a:spLocks noChangeShapeType="1"/>
            </p:cNvSpPr>
            <p:nvPr/>
          </p:nvSpPr>
          <p:spPr bwMode="auto">
            <a:xfrm>
              <a:off x="3642" y="2365"/>
              <a:ext cx="1" cy="43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300" name="Freeform 92"/>
            <p:cNvSpPr>
              <a:spLocks/>
            </p:cNvSpPr>
            <p:nvPr/>
          </p:nvSpPr>
          <p:spPr bwMode="auto">
            <a:xfrm>
              <a:off x="3600" y="2798"/>
              <a:ext cx="83" cy="4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2" y="95"/>
                </a:cxn>
                <a:cxn ang="0">
                  <a:pos x="83" y="0"/>
                </a:cxn>
                <a:cxn ang="0">
                  <a:pos x="0" y="0"/>
                </a:cxn>
              </a:cxnLst>
              <a:rect l="0" t="0" r="r" b="b"/>
              <a:pathLst>
                <a:path w="83" h="95">
                  <a:moveTo>
                    <a:pt x="0" y="0"/>
                  </a:moveTo>
                  <a:lnTo>
                    <a:pt x="42" y="95"/>
                  </a:lnTo>
                  <a:lnTo>
                    <a:pt x="8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grpSp>
        <p:nvGrpSpPr>
          <p:cNvPr id="17" name="Group 96"/>
          <p:cNvGrpSpPr>
            <a:grpSpLocks/>
          </p:cNvGrpSpPr>
          <p:nvPr/>
        </p:nvGrpSpPr>
        <p:grpSpPr bwMode="auto">
          <a:xfrm>
            <a:off x="6751638" y="3754438"/>
            <a:ext cx="728662" cy="763587"/>
            <a:chOff x="4253" y="2365"/>
            <a:chExt cx="459" cy="481"/>
          </a:xfrm>
        </p:grpSpPr>
        <p:sp>
          <p:nvSpPr>
            <p:cNvPr id="94302" name="Line 94"/>
            <p:cNvSpPr>
              <a:spLocks noChangeShapeType="1"/>
            </p:cNvSpPr>
            <p:nvPr/>
          </p:nvSpPr>
          <p:spPr bwMode="auto">
            <a:xfrm>
              <a:off x="4253" y="2365"/>
              <a:ext cx="422" cy="44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303" name="Freeform 95"/>
            <p:cNvSpPr>
              <a:spLocks/>
            </p:cNvSpPr>
            <p:nvPr/>
          </p:nvSpPr>
          <p:spPr bwMode="auto">
            <a:xfrm>
              <a:off x="4635" y="2793"/>
              <a:ext cx="77" cy="53"/>
            </a:xfrm>
            <a:custGeom>
              <a:avLst/>
              <a:gdLst/>
              <a:ahLst/>
              <a:cxnLst>
                <a:cxn ang="0">
                  <a:pos x="0" y="45"/>
                </a:cxn>
                <a:cxn ang="0">
                  <a:pos x="77" y="105"/>
                </a:cxn>
                <a:cxn ang="0">
                  <a:pos x="73" y="0"/>
                </a:cxn>
                <a:cxn ang="0">
                  <a:pos x="0" y="45"/>
                </a:cxn>
              </a:cxnLst>
              <a:rect l="0" t="0" r="r" b="b"/>
              <a:pathLst>
                <a:path w="77" h="105">
                  <a:moveTo>
                    <a:pt x="0" y="45"/>
                  </a:moveTo>
                  <a:lnTo>
                    <a:pt x="77" y="105"/>
                  </a:lnTo>
                  <a:lnTo>
                    <a:pt x="73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grpSp>
        <p:nvGrpSpPr>
          <p:cNvPr id="18" name="Group 99"/>
          <p:cNvGrpSpPr>
            <a:grpSpLocks/>
          </p:cNvGrpSpPr>
          <p:nvPr/>
        </p:nvGrpSpPr>
        <p:grpSpPr bwMode="auto">
          <a:xfrm>
            <a:off x="1900238" y="5419725"/>
            <a:ext cx="1819275" cy="965200"/>
            <a:chOff x="1197" y="3414"/>
            <a:chExt cx="1146" cy="608"/>
          </a:xfrm>
        </p:grpSpPr>
        <p:sp>
          <p:nvSpPr>
            <p:cNvPr id="94305" name="Line 97"/>
            <p:cNvSpPr>
              <a:spLocks noChangeShapeType="1"/>
            </p:cNvSpPr>
            <p:nvPr/>
          </p:nvSpPr>
          <p:spPr bwMode="auto">
            <a:xfrm>
              <a:off x="1197" y="3414"/>
              <a:ext cx="1087" cy="57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306" name="Freeform 98"/>
            <p:cNvSpPr>
              <a:spLocks/>
            </p:cNvSpPr>
            <p:nvPr/>
          </p:nvSpPr>
          <p:spPr bwMode="auto">
            <a:xfrm>
              <a:off x="2254" y="3972"/>
              <a:ext cx="89" cy="5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89" y="99"/>
                </a:cxn>
                <a:cxn ang="0">
                  <a:pos x="56" y="0"/>
                </a:cxn>
                <a:cxn ang="0">
                  <a:pos x="0" y="70"/>
                </a:cxn>
              </a:cxnLst>
              <a:rect l="0" t="0" r="r" b="b"/>
              <a:pathLst>
                <a:path w="89" h="99">
                  <a:moveTo>
                    <a:pt x="0" y="70"/>
                  </a:moveTo>
                  <a:lnTo>
                    <a:pt x="89" y="99"/>
                  </a:lnTo>
                  <a:lnTo>
                    <a:pt x="56" y="0"/>
                  </a:lnTo>
                  <a:lnTo>
                    <a:pt x="0" y="7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grpSp>
        <p:nvGrpSpPr>
          <p:cNvPr id="19" name="Group 102"/>
          <p:cNvGrpSpPr>
            <a:grpSpLocks/>
          </p:cNvGrpSpPr>
          <p:nvPr/>
        </p:nvGrpSpPr>
        <p:grpSpPr bwMode="auto">
          <a:xfrm>
            <a:off x="3840163" y="5551488"/>
            <a:ext cx="365125" cy="417512"/>
            <a:chOff x="2419" y="3497"/>
            <a:chExt cx="230" cy="263"/>
          </a:xfrm>
        </p:grpSpPr>
        <p:sp>
          <p:nvSpPr>
            <p:cNvPr id="94308" name="Line 100"/>
            <p:cNvSpPr>
              <a:spLocks noChangeShapeType="1"/>
            </p:cNvSpPr>
            <p:nvPr/>
          </p:nvSpPr>
          <p:spPr bwMode="auto">
            <a:xfrm>
              <a:off x="2419" y="3497"/>
              <a:ext cx="193" cy="222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309" name="Freeform 101"/>
            <p:cNvSpPr>
              <a:spLocks/>
            </p:cNvSpPr>
            <p:nvPr/>
          </p:nvSpPr>
          <p:spPr bwMode="auto">
            <a:xfrm>
              <a:off x="2574" y="3707"/>
              <a:ext cx="75" cy="53"/>
            </a:xfrm>
            <a:custGeom>
              <a:avLst/>
              <a:gdLst/>
              <a:ahLst/>
              <a:cxnLst>
                <a:cxn ang="0">
                  <a:pos x="0" y="42"/>
                </a:cxn>
                <a:cxn ang="0">
                  <a:pos x="75" y="104"/>
                </a:cxn>
                <a:cxn ang="0">
                  <a:pos x="75" y="0"/>
                </a:cxn>
                <a:cxn ang="0">
                  <a:pos x="0" y="42"/>
                </a:cxn>
              </a:cxnLst>
              <a:rect l="0" t="0" r="r" b="b"/>
              <a:pathLst>
                <a:path w="75" h="104">
                  <a:moveTo>
                    <a:pt x="0" y="42"/>
                  </a:moveTo>
                  <a:lnTo>
                    <a:pt x="75" y="104"/>
                  </a:lnTo>
                  <a:lnTo>
                    <a:pt x="75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grpSp>
        <p:nvGrpSpPr>
          <p:cNvPr id="20" name="Group 105"/>
          <p:cNvGrpSpPr>
            <a:grpSpLocks/>
          </p:cNvGrpSpPr>
          <p:nvPr/>
        </p:nvGrpSpPr>
        <p:grpSpPr bwMode="auto">
          <a:xfrm>
            <a:off x="5457825" y="5819775"/>
            <a:ext cx="485775" cy="352425"/>
            <a:chOff x="3336" y="3585"/>
            <a:chExt cx="306" cy="222"/>
          </a:xfrm>
        </p:grpSpPr>
        <p:sp>
          <p:nvSpPr>
            <p:cNvPr id="94311" name="Line 103"/>
            <p:cNvSpPr>
              <a:spLocks noChangeShapeType="1"/>
            </p:cNvSpPr>
            <p:nvPr/>
          </p:nvSpPr>
          <p:spPr bwMode="auto">
            <a:xfrm flipH="1">
              <a:off x="3385" y="3585"/>
              <a:ext cx="257" cy="186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312" name="Freeform 104"/>
            <p:cNvSpPr>
              <a:spLocks/>
            </p:cNvSpPr>
            <p:nvPr/>
          </p:nvSpPr>
          <p:spPr bwMode="auto">
            <a:xfrm>
              <a:off x="3336" y="3755"/>
              <a:ext cx="83" cy="52"/>
            </a:xfrm>
            <a:custGeom>
              <a:avLst/>
              <a:gdLst/>
              <a:ahLst/>
              <a:cxnLst>
                <a:cxn ang="0">
                  <a:pos x="18" y="0"/>
                </a:cxn>
                <a:cxn ang="0">
                  <a:pos x="0" y="105"/>
                </a:cxn>
                <a:cxn ang="0">
                  <a:pos x="83" y="60"/>
                </a:cxn>
                <a:cxn ang="0">
                  <a:pos x="18" y="0"/>
                </a:cxn>
              </a:cxnLst>
              <a:rect l="0" t="0" r="r" b="b"/>
              <a:pathLst>
                <a:path w="83" h="105">
                  <a:moveTo>
                    <a:pt x="18" y="0"/>
                  </a:moveTo>
                  <a:lnTo>
                    <a:pt x="0" y="105"/>
                  </a:lnTo>
                  <a:lnTo>
                    <a:pt x="83" y="6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  <p:grpSp>
        <p:nvGrpSpPr>
          <p:cNvPr id="21" name="Group 108"/>
          <p:cNvGrpSpPr>
            <a:grpSpLocks/>
          </p:cNvGrpSpPr>
          <p:nvPr/>
        </p:nvGrpSpPr>
        <p:grpSpPr bwMode="auto">
          <a:xfrm>
            <a:off x="5538788" y="5789613"/>
            <a:ext cx="1819275" cy="763587"/>
            <a:chOff x="3489" y="3585"/>
            <a:chExt cx="1146" cy="481"/>
          </a:xfrm>
        </p:grpSpPr>
        <p:sp>
          <p:nvSpPr>
            <p:cNvPr id="94314" name="Line 106"/>
            <p:cNvSpPr>
              <a:spLocks noChangeShapeType="1"/>
            </p:cNvSpPr>
            <p:nvPr/>
          </p:nvSpPr>
          <p:spPr bwMode="auto">
            <a:xfrm flipH="1">
              <a:off x="3553" y="3585"/>
              <a:ext cx="1082" cy="4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  <p:sp>
          <p:nvSpPr>
            <p:cNvPr id="94315" name="Freeform 107"/>
            <p:cNvSpPr>
              <a:spLocks/>
            </p:cNvSpPr>
            <p:nvPr/>
          </p:nvSpPr>
          <p:spPr bwMode="auto">
            <a:xfrm>
              <a:off x="3489" y="4018"/>
              <a:ext cx="91" cy="48"/>
            </a:xfrm>
            <a:custGeom>
              <a:avLst/>
              <a:gdLst/>
              <a:ahLst/>
              <a:cxnLst>
                <a:cxn ang="0">
                  <a:pos x="42" y="0"/>
                </a:cxn>
                <a:cxn ang="0">
                  <a:pos x="0" y="94"/>
                </a:cxn>
                <a:cxn ang="0">
                  <a:pos x="91" y="75"/>
                </a:cxn>
                <a:cxn ang="0">
                  <a:pos x="42" y="0"/>
                </a:cxn>
              </a:cxnLst>
              <a:rect l="0" t="0" r="r" b="b"/>
              <a:pathLst>
                <a:path w="91" h="94">
                  <a:moveTo>
                    <a:pt x="42" y="0"/>
                  </a:moveTo>
                  <a:lnTo>
                    <a:pt x="0" y="94"/>
                  </a:lnTo>
                  <a:lnTo>
                    <a:pt x="91" y="75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nl-NL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4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4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94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0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health in globalising world</a:t>
            </a:r>
            <a:endParaRPr lang="en-GB" dirty="0"/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en-GB" sz="3600" b="1" i="1" dirty="0"/>
          </a:p>
          <a:p>
            <a:r>
              <a:rPr lang="en-GB" b="1" dirty="0"/>
              <a:t>Domestic action alone insufficient</a:t>
            </a:r>
          </a:p>
          <a:p>
            <a:endParaRPr lang="en-GB" b="1" dirty="0"/>
          </a:p>
          <a:p>
            <a:r>
              <a:rPr lang="en-GB" b="1" dirty="0"/>
              <a:t>Health achievements critical Sustainable Development Goals (</a:t>
            </a:r>
            <a:r>
              <a:rPr lang="en-GB" b="1" dirty="0" smtClean="0"/>
              <a:t>SDGs) 2030</a:t>
            </a:r>
            <a:endParaRPr 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 smtClean="0"/>
              <a:t>Global risks for health</a:t>
            </a:r>
            <a:endParaRPr lang="en-GB" dirty="0"/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19200" y="1752600"/>
            <a:ext cx="7772400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b="1" i="1" dirty="0">
              <a:solidFill>
                <a:srgbClr val="FFFF66"/>
              </a:solidFill>
            </a:endParaRPr>
          </a:p>
          <a:p>
            <a:pPr>
              <a:lnSpc>
                <a:spcPct val="90000"/>
              </a:lnSpc>
            </a:pPr>
            <a:r>
              <a:rPr lang="en-GB" b="1" dirty="0"/>
              <a:t>Exclusion from global markets</a:t>
            </a:r>
          </a:p>
          <a:p>
            <a:pPr>
              <a:lnSpc>
                <a:spcPct val="90000"/>
              </a:lnSpc>
            </a:pPr>
            <a:r>
              <a:rPr lang="en-GB" b="1" dirty="0"/>
              <a:t>Private ownership of knowledge </a:t>
            </a:r>
          </a:p>
          <a:p>
            <a:pPr>
              <a:lnSpc>
                <a:spcPct val="90000"/>
              </a:lnSpc>
            </a:pPr>
            <a:r>
              <a:rPr lang="en-GB" b="1" dirty="0"/>
              <a:t>Migration of health professionals</a:t>
            </a:r>
          </a:p>
          <a:p>
            <a:pPr>
              <a:lnSpc>
                <a:spcPct val="90000"/>
              </a:lnSpc>
            </a:pPr>
            <a:r>
              <a:rPr lang="en-GB" b="1" dirty="0"/>
              <a:t>Cross border transmission of disease</a:t>
            </a:r>
          </a:p>
          <a:p>
            <a:pPr>
              <a:lnSpc>
                <a:spcPct val="90000"/>
              </a:lnSpc>
            </a:pPr>
            <a:r>
              <a:rPr lang="en-GB" b="1" dirty="0"/>
              <a:t>Environmental degradation</a:t>
            </a:r>
          </a:p>
          <a:p>
            <a:pPr>
              <a:lnSpc>
                <a:spcPct val="90000"/>
              </a:lnSpc>
            </a:pPr>
            <a:r>
              <a:rPr lang="en-GB" b="1" dirty="0" smtClean="0"/>
              <a:t>Conflict &amp; </a:t>
            </a:r>
            <a:r>
              <a:rPr lang="en-US" b="1" dirty="0" smtClean="0"/>
              <a:t>security</a:t>
            </a:r>
            <a:endParaRPr lang="en-GB" b="1" dirty="0"/>
          </a:p>
          <a:p>
            <a:pPr>
              <a:lnSpc>
                <a:spcPct val="90000"/>
              </a:lnSpc>
            </a:pPr>
            <a:r>
              <a:rPr lang="en-US" b="1" dirty="0" smtClean="0"/>
              <a:t>Changes in national economic growth link between health and wealth</a:t>
            </a:r>
          </a:p>
          <a:p>
            <a:pPr>
              <a:lnSpc>
                <a:spcPct val="90000"/>
              </a:lnSpc>
            </a:pPr>
            <a:r>
              <a:rPr lang="en-US" b="1" dirty="0" smtClean="0"/>
              <a:t>Marketing of harmful products unhealthy </a:t>
            </a:r>
            <a:br>
              <a:rPr lang="en-US" b="1" dirty="0" smtClean="0"/>
            </a:br>
            <a:r>
              <a:rPr lang="en-US" b="1" dirty="0" err="1" smtClean="0"/>
              <a:t>behaviours</a:t>
            </a:r>
            <a:endParaRPr lang="en-US" b="1" dirty="0" smtClean="0"/>
          </a:p>
          <a:p>
            <a:pPr>
              <a:lnSpc>
                <a:spcPct val="90000"/>
              </a:lnSpc>
            </a:pPr>
            <a:endParaRPr lang="en-US" dirty="0" smtClean="0"/>
          </a:p>
          <a:p>
            <a:pPr>
              <a:lnSpc>
                <a:spcPct val="90000"/>
              </a:lnSpc>
            </a:pPr>
            <a:endParaRPr lang="en-GB" b="1" dirty="0"/>
          </a:p>
          <a:p>
            <a:pPr>
              <a:lnSpc>
                <a:spcPct val="90000"/>
              </a:lnSpc>
            </a:pPr>
            <a:endParaRPr lang="en-GB" b="1" dirty="0"/>
          </a:p>
          <a:p>
            <a:pPr>
              <a:lnSpc>
                <a:spcPct val="90000"/>
              </a:lnSpc>
            </a:pPr>
            <a:endParaRPr lang="en-GB" sz="2800" b="1" dirty="0"/>
          </a:p>
          <a:p>
            <a:pPr>
              <a:lnSpc>
                <a:spcPct val="90000"/>
              </a:lnSpc>
            </a:pPr>
            <a:endParaRPr lang="en-GB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466" name="Rectangle 2"/>
          <p:cNvSpPr>
            <a:spLocks noChangeArrowheads="1"/>
          </p:cNvSpPr>
          <p:nvPr/>
        </p:nvSpPr>
        <p:spPr bwMode="auto">
          <a:xfrm>
            <a:off x="0" y="0"/>
            <a:ext cx="9496425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71842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 anchor="b"/>
          <a:lstStyle>
            <a:lvl1pPr algn="ctr" defTabSz="912813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 defTabSz="912813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 defTabSz="912813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 defTabSz="912813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 defTabSz="912813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defTabSz="912813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defTabSz="912813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defTabSz="912813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defTabSz="912813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endParaRPr lang="en-GB" altLang="en-US" sz="3200">
              <a:solidFill>
                <a:srgbClr val="FFFF93"/>
              </a:solidFill>
            </a:endParaRPr>
          </a:p>
        </p:txBody>
      </p:sp>
      <p:sp>
        <p:nvSpPr>
          <p:cNvPr id="830467" name="Freeform 3"/>
          <p:cNvSpPr>
            <a:spLocks/>
          </p:cNvSpPr>
          <p:nvPr/>
        </p:nvSpPr>
        <p:spPr bwMode="auto">
          <a:xfrm>
            <a:off x="5942013" y="1362075"/>
            <a:ext cx="100012" cy="101600"/>
          </a:xfrm>
          <a:custGeom>
            <a:avLst/>
            <a:gdLst>
              <a:gd name="T0" fmla="*/ 19 w 68"/>
              <a:gd name="T1" fmla="*/ 63 h 64"/>
              <a:gd name="T2" fmla="*/ 0 w 68"/>
              <a:gd name="T3" fmla="*/ 19 h 64"/>
              <a:gd name="T4" fmla="*/ 19 w 68"/>
              <a:gd name="T5" fmla="*/ 0 h 64"/>
              <a:gd name="T6" fmla="*/ 56 w 68"/>
              <a:gd name="T7" fmla="*/ 26 h 64"/>
              <a:gd name="T8" fmla="*/ 67 w 68"/>
              <a:gd name="T9" fmla="*/ 26 h 64"/>
              <a:gd name="T10" fmla="*/ 56 w 68"/>
              <a:gd name="T11" fmla="*/ 63 h 64"/>
              <a:gd name="T12" fmla="*/ 19 w 68"/>
              <a:gd name="T13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68" h="64">
                <a:moveTo>
                  <a:pt x="19" y="63"/>
                </a:moveTo>
                <a:lnTo>
                  <a:pt x="0" y="19"/>
                </a:lnTo>
                <a:lnTo>
                  <a:pt x="19" y="0"/>
                </a:lnTo>
                <a:lnTo>
                  <a:pt x="56" y="26"/>
                </a:lnTo>
                <a:lnTo>
                  <a:pt x="67" y="26"/>
                </a:lnTo>
                <a:lnTo>
                  <a:pt x="56" y="63"/>
                </a:lnTo>
                <a:lnTo>
                  <a:pt x="19" y="6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68" name="Freeform 4"/>
          <p:cNvSpPr>
            <a:spLocks/>
          </p:cNvSpPr>
          <p:nvPr/>
        </p:nvSpPr>
        <p:spPr bwMode="auto">
          <a:xfrm>
            <a:off x="3560763" y="1395413"/>
            <a:ext cx="874712" cy="1060450"/>
          </a:xfrm>
          <a:custGeom>
            <a:avLst/>
            <a:gdLst>
              <a:gd name="T0" fmla="*/ 126 w 597"/>
              <a:gd name="T1" fmla="*/ 667 h 668"/>
              <a:gd name="T2" fmla="*/ 86 w 597"/>
              <a:gd name="T3" fmla="*/ 647 h 668"/>
              <a:gd name="T4" fmla="*/ 53 w 597"/>
              <a:gd name="T5" fmla="*/ 592 h 668"/>
              <a:gd name="T6" fmla="*/ 60 w 597"/>
              <a:gd name="T7" fmla="*/ 550 h 668"/>
              <a:gd name="T8" fmla="*/ 20 w 597"/>
              <a:gd name="T9" fmla="*/ 509 h 668"/>
              <a:gd name="T10" fmla="*/ 53 w 597"/>
              <a:gd name="T11" fmla="*/ 426 h 668"/>
              <a:gd name="T12" fmla="*/ 40 w 597"/>
              <a:gd name="T13" fmla="*/ 406 h 668"/>
              <a:gd name="T14" fmla="*/ 60 w 597"/>
              <a:gd name="T15" fmla="*/ 365 h 668"/>
              <a:gd name="T16" fmla="*/ 66 w 597"/>
              <a:gd name="T17" fmla="*/ 330 h 668"/>
              <a:gd name="T18" fmla="*/ 66 w 597"/>
              <a:gd name="T19" fmla="*/ 316 h 668"/>
              <a:gd name="T20" fmla="*/ 66 w 597"/>
              <a:gd name="T21" fmla="*/ 295 h 668"/>
              <a:gd name="T22" fmla="*/ 66 w 597"/>
              <a:gd name="T23" fmla="*/ 234 h 668"/>
              <a:gd name="T24" fmla="*/ 20 w 597"/>
              <a:gd name="T25" fmla="*/ 206 h 668"/>
              <a:gd name="T26" fmla="*/ 53 w 597"/>
              <a:gd name="T27" fmla="*/ 192 h 668"/>
              <a:gd name="T28" fmla="*/ 7 w 597"/>
              <a:gd name="T29" fmla="*/ 171 h 668"/>
              <a:gd name="T30" fmla="*/ 53 w 597"/>
              <a:gd name="T31" fmla="*/ 145 h 668"/>
              <a:gd name="T32" fmla="*/ 146 w 597"/>
              <a:gd name="T33" fmla="*/ 103 h 668"/>
              <a:gd name="T34" fmla="*/ 517 w 597"/>
              <a:gd name="T35" fmla="*/ 14 h 668"/>
              <a:gd name="T36" fmla="*/ 404 w 597"/>
              <a:gd name="T37" fmla="*/ 68 h 668"/>
              <a:gd name="T38" fmla="*/ 437 w 597"/>
              <a:gd name="T39" fmla="*/ 103 h 668"/>
              <a:gd name="T40" fmla="*/ 549 w 597"/>
              <a:gd name="T41" fmla="*/ 75 h 668"/>
              <a:gd name="T42" fmla="*/ 569 w 597"/>
              <a:gd name="T43" fmla="*/ 138 h 668"/>
              <a:gd name="T44" fmla="*/ 529 w 597"/>
              <a:gd name="T45" fmla="*/ 138 h 668"/>
              <a:gd name="T46" fmla="*/ 470 w 597"/>
              <a:gd name="T47" fmla="*/ 178 h 668"/>
              <a:gd name="T48" fmla="*/ 497 w 597"/>
              <a:gd name="T49" fmla="*/ 199 h 668"/>
              <a:gd name="T50" fmla="*/ 450 w 597"/>
              <a:gd name="T51" fmla="*/ 248 h 668"/>
              <a:gd name="T52" fmla="*/ 504 w 597"/>
              <a:gd name="T53" fmla="*/ 289 h 668"/>
              <a:gd name="T54" fmla="*/ 378 w 597"/>
              <a:gd name="T55" fmla="*/ 365 h 668"/>
              <a:gd name="T56" fmla="*/ 411 w 597"/>
              <a:gd name="T57" fmla="*/ 392 h 668"/>
              <a:gd name="T58" fmla="*/ 450 w 597"/>
              <a:gd name="T59" fmla="*/ 468 h 668"/>
              <a:gd name="T60" fmla="*/ 331 w 597"/>
              <a:gd name="T61" fmla="*/ 461 h 668"/>
              <a:gd name="T62" fmla="*/ 292 w 597"/>
              <a:gd name="T63" fmla="*/ 509 h 668"/>
              <a:gd name="T64" fmla="*/ 198 w 597"/>
              <a:gd name="T65" fmla="*/ 550 h 668"/>
              <a:gd name="T66" fmla="*/ 153 w 597"/>
              <a:gd name="T67" fmla="*/ 660 h 6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597" h="668">
                <a:moveTo>
                  <a:pt x="146" y="667"/>
                </a:moveTo>
                <a:lnTo>
                  <a:pt x="126" y="667"/>
                </a:lnTo>
                <a:lnTo>
                  <a:pt x="106" y="640"/>
                </a:lnTo>
                <a:lnTo>
                  <a:pt x="86" y="647"/>
                </a:lnTo>
                <a:lnTo>
                  <a:pt x="53" y="612"/>
                </a:lnTo>
                <a:lnTo>
                  <a:pt x="53" y="592"/>
                </a:lnTo>
                <a:lnTo>
                  <a:pt x="66" y="578"/>
                </a:lnTo>
                <a:lnTo>
                  <a:pt x="60" y="550"/>
                </a:lnTo>
                <a:lnTo>
                  <a:pt x="33" y="550"/>
                </a:lnTo>
                <a:lnTo>
                  <a:pt x="20" y="509"/>
                </a:lnTo>
                <a:lnTo>
                  <a:pt x="40" y="426"/>
                </a:lnTo>
                <a:lnTo>
                  <a:pt x="53" y="426"/>
                </a:lnTo>
                <a:lnTo>
                  <a:pt x="66" y="399"/>
                </a:lnTo>
                <a:lnTo>
                  <a:pt x="40" y="406"/>
                </a:lnTo>
                <a:lnTo>
                  <a:pt x="27" y="379"/>
                </a:lnTo>
                <a:lnTo>
                  <a:pt x="60" y="365"/>
                </a:lnTo>
                <a:lnTo>
                  <a:pt x="79" y="379"/>
                </a:lnTo>
                <a:lnTo>
                  <a:pt x="66" y="330"/>
                </a:lnTo>
                <a:lnTo>
                  <a:pt x="79" y="330"/>
                </a:lnTo>
                <a:lnTo>
                  <a:pt x="66" y="316"/>
                </a:lnTo>
                <a:lnTo>
                  <a:pt x="86" y="323"/>
                </a:lnTo>
                <a:lnTo>
                  <a:pt x="66" y="295"/>
                </a:lnTo>
                <a:lnTo>
                  <a:pt x="79" y="262"/>
                </a:lnTo>
                <a:lnTo>
                  <a:pt x="66" y="234"/>
                </a:lnTo>
                <a:lnTo>
                  <a:pt x="13" y="227"/>
                </a:lnTo>
                <a:lnTo>
                  <a:pt x="20" y="206"/>
                </a:lnTo>
                <a:lnTo>
                  <a:pt x="7" y="199"/>
                </a:lnTo>
                <a:lnTo>
                  <a:pt x="53" y="192"/>
                </a:lnTo>
                <a:lnTo>
                  <a:pt x="53" y="171"/>
                </a:lnTo>
                <a:lnTo>
                  <a:pt x="7" y="171"/>
                </a:lnTo>
                <a:lnTo>
                  <a:pt x="0" y="152"/>
                </a:lnTo>
                <a:lnTo>
                  <a:pt x="53" y="145"/>
                </a:lnTo>
                <a:lnTo>
                  <a:pt x="119" y="96"/>
                </a:lnTo>
                <a:lnTo>
                  <a:pt x="146" y="103"/>
                </a:lnTo>
                <a:lnTo>
                  <a:pt x="205" y="0"/>
                </a:lnTo>
                <a:lnTo>
                  <a:pt x="517" y="14"/>
                </a:lnTo>
                <a:lnTo>
                  <a:pt x="517" y="48"/>
                </a:lnTo>
                <a:lnTo>
                  <a:pt x="404" y="68"/>
                </a:lnTo>
                <a:lnTo>
                  <a:pt x="477" y="82"/>
                </a:lnTo>
                <a:lnTo>
                  <a:pt x="437" y="103"/>
                </a:lnTo>
                <a:lnTo>
                  <a:pt x="457" y="124"/>
                </a:lnTo>
                <a:lnTo>
                  <a:pt x="549" y="75"/>
                </a:lnTo>
                <a:lnTo>
                  <a:pt x="596" y="117"/>
                </a:lnTo>
                <a:lnTo>
                  <a:pt x="569" y="138"/>
                </a:lnTo>
                <a:lnTo>
                  <a:pt x="543" y="124"/>
                </a:lnTo>
                <a:lnTo>
                  <a:pt x="529" y="138"/>
                </a:lnTo>
                <a:lnTo>
                  <a:pt x="543" y="159"/>
                </a:lnTo>
                <a:lnTo>
                  <a:pt x="470" y="178"/>
                </a:lnTo>
                <a:lnTo>
                  <a:pt x="457" y="206"/>
                </a:lnTo>
                <a:lnTo>
                  <a:pt x="497" y="199"/>
                </a:lnTo>
                <a:lnTo>
                  <a:pt x="510" y="262"/>
                </a:lnTo>
                <a:lnTo>
                  <a:pt x="450" y="248"/>
                </a:lnTo>
                <a:lnTo>
                  <a:pt x="450" y="302"/>
                </a:lnTo>
                <a:lnTo>
                  <a:pt x="504" y="289"/>
                </a:lnTo>
                <a:lnTo>
                  <a:pt x="477" y="365"/>
                </a:lnTo>
                <a:lnTo>
                  <a:pt x="378" y="365"/>
                </a:lnTo>
                <a:lnTo>
                  <a:pt x="384" y="399"/>
                </a:lnTo>
                <a:lnTo>
                  <a:pt x="411" y="392"/>
                </a:lnTo>
                <a:lnTo>
                  <a:pt x="477" y="426"/>
                </a:lnTo>
                <a:lnTo>
                  <a:pt x="450" y="468"/>
                </a:lnTo>
                <a:lnTo>
                  <a:pt x="351" y="426"/>
                </a:lnTo>
                <a:lnTo>
                  <a:pt x="331" y="461"/>
                </a:lnTo>
                <a:lnTo>
                  <a:pt x="411" y="475"/>
                </a:lnTo>
                <a:lnTo>
                  <a:pt x="292" y="509"/>
                </a:lnTo>
                <a:lnTo>
                  <a:pt x="252" y="496"/>
                </a:lnTo>
                <a:lnTo>
                  <a:pt x="198" y="550"/>
                </a:lnTo>
                <a:lnTo>
                  <a:pt x="173" y="606"/>
                </a:lnTo>
                <a:lnTo>
                  <a:pt x="153" y="660"/>
                </a:lnTo>
                <a:lnTo>
                  <a:pt x="146" y="66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69" name="Freeform 5"/>
          <p:cNvSpPr>
            <a:spLocks/>
          </p:cNvSpPr>
          <p:nvPr/>
        </p:nvSpPr>
        <p:spPr bwMode="auto">
          <a:xfrm>
            <a:off x="6059488" y="1395413"/>
            <a:ext cx="61912" cy="79375"/>
          </a:xfrm>
          <a:custGeom>
            <a:avLst/>
            <a:gdLst>
              <a:gd name="T0" fmla="*/ 12 w 42"/>
              <a:gd name="T1" fmla="*/ 49 h 50"/>
              <a:gd name="T2" fmla="*/ 0 w 42"/>
              <a:gd name="T3" fmla="*/ 43 h 50"/>
              <a:gd name="T4" fmla="*/ 6 w 42"/>
              <a:gd name="T5" fmla="*/ 6 h 50"/>
              <a:gd name="T6" fmla="*/ 35 w 42"/>
              <a:gd name="T7" fmla="*/ 0 h 50"/>
              <a:gd name="T8" fmla="*/ 41 w 42"/>
              <a:gd name="T9" fmla="*/ 19 h 50"/>
              <a:gd name="T10" fmla="*/ 12 w 42"/>
              <a:gd name="T11" fmla="*/ 49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2" h="50">
                <a:moveTo>
                  <a:pt x="12" y="49"/>
                </a:moveTo>
                <a:lnTo>
                  <a:pt x="0" y="43"/>
                </a:lnTo>
                <a:lnTo>
                  <a:pt x="6" y="6"/>
                </a:lnTo>
                <a:lnTo>
                  <a:pt x="35" y="0"/>
                </a:lnTo>
                <a:lnTo>
                  <a:pt x="41" y="19"/>
                </a:lnTo>
                <a:lnTo>
                  <a:pt x="12" y="49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70" name="Freeform 6"/>
          <p:cNvSpPr>
            <a:spLocks/>
          </p:cNvSpPr>
          <p:nvPr/>
        </p:nvSpPr>
        <p:spPr bwMode="auto">
          <a:xfrm>
            <a:off x="3306763" y="1406525"/>
            <a:ext cx="384175" cy="277813"/>
          </a:xfrm>
          <a:custGeom>
            <a:avLst/>
            <a:gdLst>
              <a:gd name="T0" fmla="*/ 52 w 262"/>
              <a:gd name="T1" fmla="*/ 174 h 175"/>
              <a:gd name="T2" fmla="*/ 39 w 262"/>
              <a:gd name="T3" fmla="*/ 155 h 175"/>
              <a:gd name="T4" fmla="*/ 7 w 262"/>
              <a:gd name="T5" fmla="*/ 160 h 175"/>
              <a:gd name="T6" fmla="*/ 0 w 262"/>
              <a:gd name="T7" fmla="*/ 148 h 175"/>
              <a:gd name="T8" fmla="*/ 19 w 262"/>
              <a:gd name="T9" fmla="*/ 134 h 175"/>
              <a:gd name="T10" fmla="*/ 39 w 262"/>
              <a:gd name="T11" fmla="*/ 128 h 175"/>
              <a:gd name="T12" fmla="*/ 45 w 262"/>
              <a:gd name="T13" fmla="*/ 121 h 175"/>
              <a:gd name="T14" fmla="*/ 25 w 262"/>
              <a:gd name="T15" fmla="*/ 107 h 175"/>
              <a:gd name="T16" fmla="*/ 52 w 262"/>
              <a:gd name="T17" fmla="*/ 53 h 175"/>
              <a:gd name="T18" fmla="*/ 72 w 262"/>
              <a:gd name="T19" fmla="*/ 67 h 175"/>
              <a:gd name="T20" fmla="*/ 105 w 262"/>
              <a:gd name="T21" fmla="*/ 73 h 175"/>
              <a:gd name="T22" fmla="*/ 123 w 262"/>
              <a:gd name="T23" fmla="*/ 46 h 175"/>
              <a:gd name="T24" fmla="*/ 85 w 262"/>
              <a:gd name="T25" fmla="*/ 46 h 175"/>
              <a:gd name="T26" fmla="*/ 58 w 262"/>
              <a:gd name="T27" fmla="*/ 34 h 175"/>
              <a:gd name="T28" fmla="*/ 65 w 262"/>
              <a:gd name="T29" fmla="*/ 0 h 175"/>
              <a:gd name="T30" fmla="*/ 261 w 262"/>
              <a:gd name="T31" fmla="*/ 14 h 175"/>
              <a:gd name="T32" fmla="*/ 229 w 262"/>
              <a:gd name="T33" fmla="*/ 73 h 175"/>
              <a:gd name="T34" fmla="*/ 150 w 262"/>
              <a:gd name="T35" fmla="*/ 114 h 175"/>
              <a:gd name="T36" fmla="*/ 137 w 262"/>
              <a:gd name="T37" fmla="*/ 107 h 175"/>
              <a:gd name="T38" fmla="*/ 111 w 262"/>
              <a:gd name="T39" fmla="*/ 114 h 175"/>
              <a:gd name="T40" fmla="*/ 111 w 262"/>
              <a:gd name="T41" fmla="*/ 134 h 175"/>
              <a:gd name="T42" fmla="*/ 85 w 262"/>
              <a:gd name="T43" fmla="*/ 134 h 175"/>
              <a:gd name="T44" fmla="*/ 52 w 262"/>
              <a:gd name="T45" fmla="*/ 174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262" h="175">
                <a:moveTo>
                  <a:pt x="52" y="174"/>
                </a:moveTo>
                <a:lnTo>
                  <a:pt x="39" y="155"/>
                </a:lnTo>
                <a:lnTo>
                  <a:pt x="7" y="160"/>
                </a:lnTo>
                <a:lnTo>
                  <a:pt x="0" y="148"/>
                </a:lnTo>
                <a:lnTo>
                  <a:pt x="19" y="134"/>
                </a:lnTo>
                <a:lnTo>
                  <a:pt x="39" y="128"/>
                </a:lnTo>
                <a:lnTo>
                  <a:pt x="45" y="121"/>
                </a:lnTo>
                <a:lnTo>
                  <a:pt x="25" y="107"/>
                </a:lnTo>
                <a:lnTo>
                  <a:pt x="52" y="53"/>
                </a:lnTo>
                <a:lnTo>
                  <a:pt x="72" y="67"/>
                </a:lnTo>
                <a:lnTo>
                  <a:pt x="105" y="73"/>
                </a:lnTo>
                <a:lnTo>
                  <a:pt x="123" y="46"/>
                </a:lnTo>
                <a:lnTo>
                  <a:pt x="85" y="46"/>
                </a:lnTo>
                <a:lnTo>
                  <a:pt x="58" y="34"/>
                </a:lnTo>
                <a:lnTo>
                  <a:pt x="65" y="0"/>
                </a:lnTo>
                <a:lnTo>
                  <a:pt x="261" y="14"/>
                </a:lnTo>
                <a:lnTo>
                  <a:pt x="229" y="73"/>
                </a:lnTo>
                <a:lnTo>
                  <a:pt x="150" y="114"/>
                </a:lnTo>
                <a:lnTo>
                  <a:pt x="137" y="107"/>
                </a:lnTo>
                <a:lnTo>
                  <a:pt x="111" y="114"/>
                </a:lnTo>
                <a:lnTo>
                  <a:pt x="111" y="134"/>
                </a:lnTo>
                <a:lnTo>
                  <a:pt x="85" y="134"/>
                </a:lnTo>
                <a:lnTo>
                  <a:pt x="52" y="17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71" name="Freeform 7"/>
          <p:cNvSpPr>
            <a:spLocks/>
          </p:cNvSpPr>
          <p:nvPr/>
        </p:nvSpPr>
        <p:spPr bwMode="auto">
          <a:xfrm>
            <a:off x="2816225" y="1417638"/>
            <a:ext cx="52388" cy="46037"/>
          </a:xfrm>
          <a:custGeom>
            <a:avLst/>
            <a:gdLst>
              <a:gd name="T0" fmla="*/ 6 w 35"/>
              <a:gd name="T1" fmla="*/ 28 h 29"/>
              <a:gd name="T2" fmla="*/ 0 w 35"/>
              <a:gd name="T3" fmla="*/ 12 h 29"/>
              <a:gd name="T4" fmla="*/ 11 w 35"/>
              <a:gd name="T5" fmla="*/ 17 h 29"/>
              <a:gd name="T6" fmla="*/ 34 w 35"/>
              <a:gd name="T7" fmla="*/ 0 h 29"/>
              <a:gd name="T8" fmla="*/ 34 w 35"/>
              <a:gd name="T9" fmla="*/ 23 h 29"/>
              <a:gd name="T10" fmla="*/ 6 w 35"/>
              <a:gd name="T11" fmla="*/ 28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5" h="29">
                <a:moveTo>
                  <a:pt x="6" y="28"/>
                </a:moveTo>
                <a:lnTo>
                  <a:pt x="0" y="12"/>
                </a:lnTo>
                <a:lnTo>
                  <a:pt x="11" y="17"/>
                </a:lnTo>
                <a:lnTo>
                  <a:pt x="34" y="0"/>
                </a:lnTo>
                <a:lnTo>
                  <a:pt x="34" y="23"/>
                </a:lnTo>
                <a:lnTo>
                  <a:pt x="6" y="2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72" name="Freeform 8"/>
          <p:cNvSpPr>
            <a:spLocks/>
          </p:cNvSpPr>
          <p:nvPr/>
        </p:nvSpPr>
        <p:spPr bwMode="auto">
          <a:xfrm>
            <a:off x="2954338" y="1417638"/>
            <a:ext cx="22225" cy="68262"/>
          </a:xfrm>
          <a:custGeom>
            <a:avLst/>
            <a:gdLst>
              <a:gd name="T0" fmla="*/ 5 w 15"/>
              <a:gd name="T1" fmla="*/ 42 h 43"/>
              <a:gd name="T2" fmla="*/ 0 w 15"/>
              <a:gd name="T3" fmla="*/ 12 h 43"/>
              <a:gd name="T4" fmla="*/ 14 w 15"/>
              <a:gd name="T5" fmla="*/ 0 h 43"/>
              <a:gd name="T6" fmla="*/ 14 w 15"/>
              <a:gd name="T7" fmla="*/ 25 h 43"/>
              <a:gd name="T8" fmla="*/ 5 w 15"/>
              <a:gd name="T9" fmla="*/ 42 h 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" h="43">
                <a:moveTo>
                  <a:pt x="5" y="42"/>
                </a:moveTo>
                <a:lnTo>
                  <a:pt x="0" y="12"/>
                </a:lnTo>
                <a:lnTo>
                  <a:pt x="14" y="0"/>
                </a:lnTo>
                <a:lnTo>
                  <a:pt x="14" y="25"/>
                </a:lnTo>
                <a:lnTo>
                  <a:pt x="5" y="4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73" name="Freeform 9"/>
          <p:cNvSpPr>
            <a:spLocks/>
          </p:cNvSpPr>
          <p:nvPr/>
        </p:nvSpPr>
        <p:spPr bwMode="auto">
          <a:xfrm>
            <a:off x="6746875" y="1439863"/>
            <a:ext cx="30163" cy="46037"/>
          </a:xfrm>
          <a:custGeom>
            <a:avLst/>
            <a:gdLst>
              <a:gd name="T0" fmla="*/ 21 w 22"/>
              <a:gd name="T1" fmla="*/ 28 h 29"/>
              <a:gd name="T2" fmla="*/ 0 w 22"/>
              <a:gd name="T3" fmla="*/ 22 h 29"/>
              <a:gd name="T4" fmla="*/ 0 w 22"/>
              <a:gd name="T5" fmla="*/ 0 h 29"/>
              <a:gd name="T6" fmla="*/ 21 w 22"/>
              <a:gd name="T7" fmla="*/ 12 h 29"/>
              <a:gd name="T8" fmla="*/ 21 w 22"/>
              <a:gd name="T9" fmla="*/ 28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2" h="29">
                <a:moveTo>
                  <a:pt x="21" y="28"/>
                </a:moveTo>
                <a:lnTo>
                  <a:pt x="0" y="22"/>
                </a:lnTo>
                <a:lnTo>
                  <a:pt x="0" y="0"/>
                </a:lnTo>
                <a:lnTo>
                  <a:pt x="21" y="12"/>
                </a:lnTo>
                <a:lnTo>
                  <a:pt x="21" y="2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74" name="Freeform 10"/>
          <p:cNvSpPr>
            <a:spLocks/>
          </p:cNvSpPr>
          <p:nvPr/>
        </p:nvSpPr>
        <p:spPr bwMode="auto">
          <a:xfrm>
            <a:off x="6826250" y="1439863"/>
            <a:ext cx="39688" cy="34925"/>
          </a:xfrm>
          <a:custGeom>
            <a:avLst/>
            <a:gdLst>
              <a:gd name="T0" fmla="*/ 22 w 28"/>
              <a:gd name="T1" fmla="*/ 21 h 22"/>
              <a:gd name="T2" fmla="*/ 0 w 28"/>
              <a:gd name="T3" fmla="*/ 16 h 22"/>
              <a:gd name="T4" fmla="*/ 0 w 28"/>
              <a:gd name="T5" fmla="*/ 0 h 22"/>
              <a:gd name="T6" fmla="*/ 27 w 28"/>
              <a:gd name="T7" fmla="*/ 5 h 22"/>
              <a:gd name="T8" fmla="*/ 22 w 28"/>
              <a:gd name="T9" fmla="*/ 21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22">
                <a:moveTo>
                  <a:pt x="22" y="21"/>
                </a:moveTo>
                <a:lnTo>
                  <a:pt x="0" y="16"/>
                </a:lnTo>
                <a:lnTo>
                  <a:pt x="0" y="0"/>
                </a:lnTo>
                <a:lnTo>
                  <a:pt x="27" y="5"/>
                </a:lnTo>
                <a:lnTo>
                  <a:pt x="22" y="2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75" name="Freeform 11"/>
          <p:cNvSpPr>
            <a:spLocks/>
          </p:cNvSpPr>
          <p:nvPr/>
        </p:nvSpPr>
        <p:spPr bwMode="auto">
          <a:xfrm>
            <a:off x="3238500" y="1462088"/>
            <a:ext cx="71438" cy="157162"/>
          </a:xfrm>
          <a:custGeom>
            <a:avLst/>
            <a:gdLst>
              <a:gd name="T0" fmla="*/ 36 w 49"/>
              <a:gd name="T1" fmla="*/ 98 h 99"/>
              <a:gd name="T2" fmla="*/ 0 w 49"/>
              <a:gd name="T3" fmla="*/ 78 h 99"/>
              <a:gd name="T4" fmla="*/ 6 w 49"/>
              <a:gd name="T5" fmla="*/ 32 h 99"/>
              <a:gd name="T6" fmla="*/ 24 w 49"/>
              <a:gd name="T7" fmla="*/ 0 h 99"/>
              <a:gd name="T8" fmla="*/ 48 w 49"/>
              <a:gd name="T9" fmla="*/ 52 h 99"/>
              <a:gd name="T10" fmla="*/ 36 w 49"/>
              <a:gd name="T11" fmla="*/ 98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9" h="99">
                <a:moveTo>
                  <a:pt x="36" y="98"/>
                </a:moveTo>
                <a:lnTo>
                  <a:pt x="0" y="78"/>
                </a:lnTo>
                <a:lnTo>
                  <a:pt x="6" y="32"/>
                </a:lnTo>
                <a:lnTo>
                  <a:pt x="24" y="0"/>
                </a:lnTo>
                <a:lnTo>
                  <a:pt x="48" y="52"/>
                </a:lnTo>
                <a:lnTo>
                  <a:pt x="36" y="9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76" name="Freeform 12"/>
          <p:cNvSpPr>
            <a:spLocks/>
          </p:cNvSpPr>
          <p:nvPr/>
        </p:nvSpPr>
        <p:spPr bwMode="auto">
          <a:xfrm>
            <a:off x="7539038" y="1462088"/>
            <a:ext cx="60325" cy="34925"/>
          </a:xfrm>
          <a:custGeom>
            <a:avLst/>
            <a:gdLst>
              <a:gd name="T0" fmla="*/ 0 w 41"/>
              <a:gd name="T1" fmla="*/ 21 h 22"/>
              <a:gd name="T2" fmla="*/ 6 w 41"/>
              <a:gd name="T3" fmla="*/ 0 h 22"/>
              <a:gd name="T4" fmla="*/ 40 w 41"/>
              <a:gd name="T5" fmla="*/ 0 h 22"/>
              <a:gd name="T6" fmla="*/ 28 w 41"/>
              <a:gd name="T7" fmla="*/ 10 h 22"/>
              <a:gd name="T8" fmla="*/ 0 w 41"/>
              <a:gd name="T9" fmla="*/ 21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" h="22">
                <a:moveTo>
                  <a:pt x="0" y="21"/>
                </a:moveTo>
                <a:lnTo>
                  <a:pt x="6" y="0"/>
                </a:lnTo>
                <a:lnTo>
                  <a:pt x="40" y="0"/>
                </a:lnTo>
                <a:lnTo>
                  <a:pt x="28" y="10"/>
                </a:lnTo>
                <a:lnTo>
                  <a:pt x="0" y="2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77" name="Freeform 13"/>
          <p:cNvSpPr>
            <a:spLocks/>
          </p:cNvSpPr>
          <p:nvPr/>
        </p:nvSpPr>
        <p:spPr bwMode="auto">
          <a:xfrm>
            <a:off x="2638425" y="1471613"/>
            <a:ext cx="122238" cy="69850"/>
          </a:xfrm>
          <a:custGeom>
            <a:avLst/>
            <a:gdLst>
              <a:gd name="T0" fmla="*/ 19 w 83"/>
              <a:gd name="T1" fmla="*/ 43 h 44"/>
              <a:gd name="T2" fmla="*/ 0 w 83"/>
              <a:gd name="T3" fmla="*/ 18 h 44"/>
              <a:gd name="T4" fmla="*/ 25 w 83"/>
              <a:gd name="T5" fmla="*/ 0 h 44"/>
              <a:gd name="T6" fmla="*/ 76 w 83"/>
              <a:gd name="T7" fmla="*/ 0 h 44"/>
              <a:gd name="T8" fmla="*/ 82 w 83"/>
              <a:gd name="T9" fmla="*/ 12 h 44"/>
              <a:gd name="T10" fmla="*/ 19 w 83"/>
              <a:gd name="T11" fmla="*/ 43 h 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3" h="44">
                <a:moveTo>
                  <a:pt x="19" y="43"/>
                </a:moveTo>
                <a:lnTo>
                  <a:pt x="0" y="18"/>
                </a:lnTo>
                <a:lnTo>
                  <a:pt x="25" y="0"/>
                </a:lnTo>
                <a:lnTo>
                  <a:pt x="76" y="0"/>
                </a:lnTo>
                <a:lnTo>
                  <a:pt x="82" y="12"/>
                </a:lnTo>
                <a:lnTo>
                  <a:pt x="19" y="4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78" name="Freeform 14"/>
          <p:cNvSpPr>
            <a:spLocks/>
          </p:cNvSpPr>
          <p:nvPr/>
        </p:nvSpPr>
        <p:spPr bwMode="auto">
          <a:xfrm>
            <a:off x="1376363" y="1471613"/>
            <a:ext cx="785812" cy="796925"/>
          </a:xfrm>
          <a:custGeom>
            <a:avLst/>
            <a:gdLst>
              <a:gd name="T0" fmla="*/ 536 w 537"/>
              <a:gd name="T1" fmla="*/ 83 h 502"/>
              <a:gd name="T2" fmla="*/ 358 w 537"/>
              <a:gd name="T3" fmla="*/ 337 h 502"/>
              <a:gd name="T4" fmla="*/ 358 w 537"/>
              <a:gd name="T5" fmla="*/ 351 h 502"/>
              <a:gd name="T6" fmla="*/ 371 w 537"/>
              <a:gd name="T7" fmla="*/ 351 h 502"/>
              <a:gd name="T8" fmla="*/ 384 w 537"/>
              <a:gd name="T9" fmla="*/ 384 h 502"/>
              <a:gd name="T10" fmla="*/ 410 w 537"/>
              <a:gd name="T11" fmla="*/ 384 h 502"/>
              <a:gd name="T12" fmla="*/ 417 w 537"/>
              <a:gd name="T13" fmla="*/ 419 h 502"/>
              <a:gd name="T14" fmla="*/ 417 w 537"/>
              <a:gd name="T15" fmla="*/ 460 h 502"/>
              <a:gd name="T16" fmla="*/ 430 w 537"/>
              <a:gd name="T17" fmla="*/ 481 h 502"/>
              <a:gd name="T18" fmla="*/ 423 w 537"/>
              <a:gd name="T19" fmla="*/ 501 h 502"/>
              <a:gd name="T20" fmla="*/ 397 w 537"/>
              <a:gd name="T21" fmla="*/ 501 h 502"/>
              <a:gd name="T22" fmla="*/ 378 w 537"/>
              <a:gd name="T23" fmla="*/ 384 h 502"/>
              <a:gd name="T24" fmla="*/ 344 w 537"/>
              <a:gd name="T25" fmla="*/ 351 h 502"/>
              <a:gd name="T26" fmla="*/ 331 w 537"/>
              <a:gd name="T27" fmla="*/ 302 h 502"/>
              <a:gd name="T28" fmla="*/ 298 w 537"/>
              <a:gd name="T29" fmla="*/ 275 h 502"/>
              <a:gd name="T30" fmla="*/ 265 w 537"/>
              <a:gd name="T31" fmla="*/ 268 h 502"/>
              <a:gd name="T32" fmla="*/ 218 w 537"/>
              <a:gd name="T33" fmla="*/ 268 h 502"/>
              <a:gd name="T34" fmla="*/ 212 w 537"/>
              <a:gd name="T35" fmla="*/ 247 h 502"/>
              <a:gd name="T36" fmla="*/ 278 w 537"/>
              <a:gd name="T37" fmla="*/ 241 h 502"/>
              <a:gd name="T38" fmla="*/ 278 w 537"/>
              <a:gd name="T39" fmla="*/ 220 h 502"/>
              <a:gd name="T40" fmla="*/ 192 w 537"/>
              <a:gd name="T41" fmla="*/ 227 h 502"/>
              <a:gd name="T42" fmla="*/ 192 w 537"/>
              <a:gd name="T43" fmla="*/ 241 h 502"/>
              <a:gd name="T44" fmla="*/ 99 w 537"/>
              <a:gd name="T45" fmla="*/ 268 h 502"/>
              <a:gd name="T46" fmla="*/ 46 w 537"/>
              <a:gd name="T47" fmla="*/ 275 h 502"/>
              <a:gd name="T48" fmla="*/ 0 w 537"/>
              <a:gd name="T49" fmla="*/ 268 h 502"/>
              <a:gd name="T50" fmla="*/ 99 w 537"/>
              <a:gd name="T51" fmla="*/ 227 h 502"/>
              <a:gd name="T52" fmla="*/ 106 w 537"/>
              <a:gd name="T53" fmla="*/ 227 h 502"/>
              <a:gd name="T54" fmla="*/ 139 w 537"/>
              <a:gd name="T55" fmla="*/ 207 h 502"/>
              <a:gd name="T56" fmla="*/ 113 w 537"/>
              <a:gd name="T57" fmla="*/ 179 h 502"/>
              <a:gd name="T58" fmla="*/ 113 w 537"/>
              <a:gd name="T59" fmla="*/ 130 h 502"/>
              <a:gd name="T60" fmla="*/ 172 w 537"/>
              <a:gd name="T61" fmla="*/ 118 h 502"/>
              <a:gd name="T62" fmla="*/ 225 w 537"/>
              <a:gd name="T63" fmla="*/ 144 h 502"/>
              <a:gd name="T64" fmla="*/ 272 w 537"/>
              <a:gd name="T65" fmla="*/ 118 h 502"/>
              <a:gd name="T66" fmla="*/ 218 w 537"/>
              <a:gd name="T67" fmla="*/ 76 h 502"/>
              <a:gd name="T68" fmla="*/ 272 w 537"/>
              <a:gd name="T69" fmla="*/ 62 h 502"/>
              <a:gd name="T70" fmla="*/ 298 w 537"/>
              <a:gd name="T71" fmla="*/ 97 h 502"/>
              <a:gd name="T72" fmla="*/ 304 w 537"/>
              <a:gd name="T73" fmla="*/ 97 h 502"/>
              <a:gd name="T74" fmla="*/ 324 w 537"/>
              <a:gd name="T75" fmla="*/ 83 h 502"/>
              <a:gd name="T76" fmla="*/ 324 w 537"/>
              <a:gd name="T77" fmla="*/ 0 h 502"/>
              <a:gd name="T78" fmla="*/ 344 w 537"/>
              <a:gd name="T79" fmla="*/ 0 h 502"/>
              <a:gd name="T80" fmla="*/ 378 w 537"/>
              <a:gd name="T81" fmla="*/ 35 h 502"/>
              <a:gd name="T82" fmla="*/ 464 w 537"/>
              <a:gd name="T83" fmla="*/ 35 h 502"/>
              <a:gd name="T84" fmla="*/ 504 w 537"/>
              <a:gd name="T85" fmla="*/ 48 h 502"/>
              <a:gd name="T86" fmla="*/ 536 w 537"/>
              <a:gd name="T87" fmla="*/ 83 h 5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537" h="502">
                <a:moveTo>
                  <a:pt x="536" y="83"/>
                </a:moveTo>
                <a:lnTo>
                  <a:pt x="358" y="337"/>
                </a:lnTo>
                <a:lnTo>
                  <a:pt x="358" y="351"/>
                </a:lnTo>
                <a:lnTo>
                  <a:pt x="371" y="351"/>
                </a:lnTo>
                <a:lnTo>
                  <a:pt x="384" y="384"/>
                </a:lnTo>
                <a:lnTo>
                  <a:pt x="410" y="384"/>
                </a:lnTo>
                <a:lnTo>
                  <a:pt x="417" y="419"/>
                </a:lnTo>
                <a:lnTo>
                  <a:pt x="417" y="460"/>
                </a:lnTo>
                <a:lnTo>
                  <a:pt x="430" y="481"/>
                </a:lnTo>
                <a:lnTo>
                  <a:pt x="423" y="501"/>
                </a:lnTo>
                <a:lnTo>
                  <a:pt x="397" y="501"/>
                </a:lnTo>
                <a:lnTo>
                  <a:pt x="378" y="384"/>
                </a:lnTo>
                <a:lnTo>
                  <a:pt x="344" y="351"/>
                </a:lnTo>
                <a:lnTo>
                  <a:pt x="331" y="302"/>
                </a:lnTo>
                <a:lnTo>
                  <a:pt x="298" y="275"/>
                </a:lnTo>
                <a:lnTo>
                  <a:pt x="265" y="268"/>
                </a:lnTo>
                <a:lnTo>
                  <a:pt x="218" y="268"/>
                </a:lnTo>
                <a:lnTo>
                  <a:pt x="212" y="247"/>
                </a:lnTo>
                <a:lnTo>
                  <a:pt x="278" y="241"/>
                </a:lnTo>
                <a:lnTo>
                  <a:pt x="278" y="220"/>
                </a:lnTo>
                <a:lnTo>
                  <a:pt x="192" y="227"/>
                </a:lnTo>
                <a:lnTo>
                  <a:pt x="192" y="241"/>
                </a:lnTo>
                <a:lnTo>
                  <a:pt x="99" y="268"/>
                </a:lnTo>
                <a:lnTo>
                  <a:pt x="46" y="275"/>
                </a:lnTo>
                <a:lnTo>
                  <a:pt x="0" y="268"/>
                </a:lnTo>
                <a:lnTo>
                  <a:pt x="99" y="227"/>
                </a:lnTo>
                <a:lnTo>
                  <a:pt x="106" y="227"/>
                </a:lnTo>
                <a:lnTo>
                  <a:pt x="139" y="207"/>
                </a:lnTo>
                <a:lnTo>
                  <a:pt x="113" y="179"/>
                </a:lnTo>
                <a:lnTo>
                  <a:pt x="113" y="130"/>
                </a:lnTo>
                <a:lnTo>
                  <a:pt x="172" y="118"/>
                </a:lnTo>
                <a:lnTo>
                  <a:pt x="225" y="144"/>
                </a:lnTo>
                <a:lnTo>
                  <a:pt x="272" y="118"/>
                </a:lnTo>
                <a:lnTo>
                  <a:pt x="218" y="76"/>
                </a:lnTo>
                <a:lnTo>
                  <a:pt x="272" y="62"/>
                </a:lnTo>
                <a:lnTo>
                  <a:pt x="298" y="97"/>
                </a:lnTo>
                <a:lnTo>
                  <a:pt x="304" y="97"/>
                </a:lnTo>
                <a:lnTo>
                  <a:pt x="324" y="83"/>
                </a:lnTo>
                <a:lnTo>
                  <a:pt x="324" y="0"/>
                </a:lnTo>
                <a:lnTo>
                  <a:pt x="344" y="0"/>
                </a:lnTo>
                <a:lnTo>
                  <a:pt x="378" y="35"/>
                </a:lnTo>
                <a:lnTo>
                  <a:pt x="464" y="35"/>
                </a:lnTo>
                <a:lnTo>
                  <a:pt x="504" y="48"/>
                </a:lnTo>
                <a:lnTo>
                  <a:pt x="536" y="8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79" name="Freeform 15"/>
          <p:cNvSpPr>
            <a:spLocks/>
          </p:cNvSpPr>
          <p:nvPr/>
        </p:nvSpPr>
        <p:spPr bwMode="auto">
          <a:xfrm>
            <a:off x="5049838" y="1493838"/>
            <a:ext cx="2825750" cy="1514475"/>
          </a:xfrm>
          <a:custGeom>
            <a:avLst/>
            <a:gdLst>
              <a:gd name="T0" fmla="*/ 74 w 1928"/>
              <a:gd name="T1" fmla="*/ 373 h 954"/>
              <a:gd name="T2" fmla="*/ 100 w 1928"/>
              <a:gd name="T3" fmla="*/ 442 h 954"/>
              <a:gd name="T4" fmla="*/ 87 w 1928"/>
              <a:gd name="T5" fmla="*/ 490 h 954"/>
              <a:gd name="T6" fmla="*/ 133 w 1928"/>
              <a:gd name="T7" fmla="*/ 456 h 954"/>
              <a:gd name="T8" fmla="*/ 167 w 1928"/>
              <a:gd name="T9" fmla="*/ 373 h 954"/>
              <a:gd name="T10" fmla="*/ 233 w 1928"/>
              <a:gd name="T11" fmla="*/ 400 h 954"/>
              <a:gd name="T12" fmla="*/ 274 w 1928"/>
              <a:gd name="T13" fmla="*/ 400 h 954"/>
              <a:gd name="T14" fmla="*/ 360 w 1928"/>
              <a:gd name="T15" fmla="*/ 346 h 954"/>
              <a:gd name="T16" fmla="*/ 414 w 1928"/>
              <a:gd name="T17" fmla="*/ 276 h 954"/>
              <a:gd name="T18" fmla="*/ 460 w 1928"/>
              <a:gd name="T19" fmla="*/ 255 h 954"/>
              <a:gd name="T20" fmla="*/ 520 w 1928"/>
              <a:gd name="T21" fmla="*/ 394 h 954"/>
              <a:gd name="T22" fmla="*/ 580 w 1928"/>
              <a:gd name="T23" fmla="*/ 346 h 954"/>
              <a:gd name="T24" fmla="*/ 480 w 1928"/>
              <a:gd name="T25" fmla="*/ 255 h 954"/>
              <a:gd name="T26" fmla="*/ 573 w 1928"/>
              <a:gd name="T27" fmla="*/ 229 h 954"/>
              <a:gd name="T28" fmla="*/ 566 w 1928"/>
              <a:gd name="T29" fmla="*/ 159 h 954"/>
              <a:gd name="T30" fmla="*/ 713 w 1928"/>
              <a:gd name="T31" fmla="*/ 28 h 954"/>
              <a:gd name="T32" fmla="*/ 813 w 1928"/>
              <a:gd name="T33" fmla="*/ 7 h 954"/>
              <a:gd name="T34" fmla="*/ 860 w 1928"/>
              <a:gd name="T35" fmla="*/ 56 h 954"/>
              <a:gd name="T36" fmla="*/ 920 w 1928"/>
              <a:gd name="T37" fmla="*/ 49 h 954"/>
              <a:gd name="T38" fmla="*/ 1180 w 1928"/>
              <a:gd name="T39" fmla="*/ 90 h 954"/>
              <a:gd name="T40" fmla="*/ 1347 w 1928"/>
              <a:gd name="T41" fmla="*/ 56 h 954"/>
              <a:gd name="T42" fmla="*/ 1660 w 1928"/>
              <a:gd name="T43" fmla="*/ 49 h 954"/>
              <a:gd name="T44" fmla="*/ 1760 w 1928"/>
              <a:gd name="T45" fmla="*/ 21 h 954"/>
              <a:gd name="T46" fmla="*/ 1846 w 1928"/>
              <a:gd name="T47" fmla="*/ 83 h 954"/>
              <a:gd name="T48" fmla="*/ 1920 w 1928"/>
              <a:gd name="T49" fmla="*/ 124 h 954"/>
              <a:gd name="T50" fmla="*/ 1807 w 1928"/>
              <a:gd name="T51" fmla="*/ 222 h 954"/>
              <a:gd name="T52" fmla="*/ 1726 w 1928"/>
              <a:gd name="T53" fmla="*/ 262 h 954"/>
              <a:gd name="T54" fmla="*/ 1773 w 1928"/>
              <a:gd name="T55" fmla="*/ 353 h 954"/>
              <a:gd name="T56" fmla="*/ 1780 w 1928"/>
              <a:gd name="T57" fmla="*/ 449 h 954"/>
              <a:gd name="T58" fmla="*/ 1674 w 1928"/>
              <a:gd name="T59" fmla="*/ 339 h 954"/>
              <a:gd name="T60" fmla="*/ 1667 w 1928"/>
              <a:gd name="T61" fmla="*/ 201 h 954"/>
              <a:gd name="T62" fmla="*/ 1640 w 1928"/>
              <a:gd name="T63" fmla="*/ 208 h 954"/>
              <a:gd name="T64" fmla="*/ 1547 w 1928"/>
              <a:gd name="T65" fmla="*/ 325 h 954"/>
              <a:gd name="T66" fmla="*/ 1474 w 1928"/>
              <a:gd name="T67" fmla="*/ 504 h 954"/>
              <a:gd name="T68" fmla="*/ 1580 w 1928"/>
              <a:gd name="T69" fmla="*/ 635 h 954"/>
              <a:gd name="T70" fmla="*/ 1506 w 1928"/>
              <a:gd name="T71" fmla="*/ 724 h 954"/>
              <a:gd name="T72" fmla="*/ 1454 w 1928"/>
              <a:gd name="T73" fmla="*/ 670 h 954"/>
              <a:gd name="T74" fmla="*/ 1300 w 1928"/>
              <a:gd name="T75" fmla="*/ 553 h 954"/>
              <a:gd name="T76" fmla="*/ 1280 w 1928"/>
              <a:gd name="T77" fmla="*/ 621 h 954"/>
              <a:gd name="T78" fmla="*/ 1200 w 1928"/>
              <a:gd name="T79" fmla="*/ 663 h 954"/>
              <a:gd name="T80" fmla="*/ 1094 w 1928"/>
              <a:gd name="T81" fmla="*/ 663 h 954"/>
              <a:gd name="T82" fmla="*/ 974 w 1928"/>
              <a:gd name="T83" fmla="*/ 677 h 954"/>
              <a:gd name="T84" fmla="*/ 901 w 1928"/>
              <a:gd name="T85" fmla="*/ 705 h 954"/>
              <a:gd name="T86" fmla="*/ 787 w 1928"/>
              <a:gd name="T87" fmla="*/ 677 h 954"/>
              <a:gd name="T88" fmla="*/ 713 w 1928"/>
              <a:gd name="T89" fmla="*/ 621 h 954"/>
              <a:gd name="T90" fmla="*/ 587 w 1928"/>
              <a:gd name="T91" fmla="*/ 580 h 954"/>
              <a:gd name="T92" fmla="*/ 473 w 1928"/>
              <a:gd name="T93" fmla="*/ 691 h 954"/>
              <a:gd name="T94" fmla="*/ 400 w 1928"/>
              <a:gd name="T95" fmla="*/ 670 h 954"/>
              <a:gd name="T96" fmla="*/ 327 w 1928"/>
              <a:gd name="T97" fmla="*/ 759 h 954"/>
              <a:gd name="T98" fmla="*/ 347 w 1928"/>
              <a:gd name="T99" fmla="*/ 946 h 954"/>
              <a:gd name="T100" fmla="*/ 314 w 1928"/>
              <a:gd name="T101" fmla="*/ 939 h 954"/>
              <a:gd name="T102" fmla="*/ 213 w 1928"/>
              <a:gd name="T103" fmla="*/ 911 h 954"/>
              <a:gd name="T104" fmla="*/ 194 w 1928"/>
              <a:gd name="T105" fmla="*/ 815 h 954"/>
              <a:gd name="T106" fmla="*/ 133 w 1928"/>
              <a:gd name="T107" fmla="*/ 780 h 954"/>
              <a:gd name="T108" fmla="*/ 67 w 1928"/>
              <a:gd name="T109" fmla="*/ 766 h 954"/>
              <a:gd name="T110" fmla="*/ 54 w 1928"/>
              <a:gd name="T111" fmla="*/ 677 h 954"/>
              <a:gd name="T112" fmla="*/ 47 w 1928"/>
              <a:gd name="T113" fmla="*/ 600 h 954"/>
              <a:gd name="T114" fmla="*/ 27 w 1928"/>
              <a:gd name="T115" fmla="*/ 504 h 954"/>
              <a:gd name="T116" fmla="*/ 7 w 1928"/>
              <a:gd name="T117" fmla="*/ 407 h 9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928" h="954">
                <a:moveTo>
                  <a:pt x="0" y="380"/>
                </a:moveTo>
                <a:lnTo>
                  <a:pt x="7" y="366"/>
                </a:lnTo>
                <a:lnTo>
                  <a:pt x="13" y="359"/>
                </a:lnTo>
                <a:lnTo>
                  <a:pt x="74" y="373"/>
                </a:lnTo>
                <a:lnTo>
                  <a:pt x="140" y="394"/>
                </a:lnTo>
                <a:lnTo>
                  <a:pt x="147" y="414"/>
                </a:lnTo>
                <a:lnTo>
                  <a:pt x="133" y="435"/>
                </a:lnTo>
                <a:lnTo>
                  <a:pt x="100" y="442"/>
                </a:lnTo>
                <a:lnTo>
                  <a:pt x="47" y="414"/>
                </a:lnTo>
                <a:lnTo>
                  <a:pt x="60" y="442"/>
                </a:lnTo>
                <a:lnTo>
                  <a:pt x="74" y="449"/>
                </a:lnTo>
                <a:lnTo>
                  <a:pt x="87" y="490"/>
                </a:lnTo>
                <a:lnTo>
                  <a:pt x="113" y="497"/>
                </a:lnTo>
                <a:lnTo>
                  <a:pt x="100" y="463"/>
                </a:lnTo>
                <a:lnTo>
                  <a:pt x="133" y="476"/>
                </a:lnTo>
                <a:lnTo>
                  <a:pt x="133" y="456"/>
                </a:lnTo>
                <a:lnTo>
                  <a:pt x="154" y="428"/>
                </a:lnTo>
                <a:lnTo>
                  <a:pt x="187" y="421"/>
                </a:lnTo>
                <a:lnTo>
                  <a:pt x="167" y="394"/>
                </a:lnTo>
                <a:lnTo>
                  <a:pt x="167" y="373"/>
                </a:lnTo>
                <a:lnTo>
                  <a:pt x="194" y="366"/>
                </a:lnTo>
                <a:lnTo>
                  <a:pt x="194" y="394"/>
                </a:lnTo>
                <a:lnTo>
                  <a:pt x="213" y="400"/>
                </a:lnTo>
                <a:lnTo>
                  <a:pt x="233" y="400"/>
                </a:lnTo>
                <a:lnTo>
                  <a:pt x="227" y="373"/>
                </a:lnTo>
                <a:lnTo>
                  <a:pt x="287" y="353"/>
                </a:lnTo>
                <a:lnTo>
                  <a:pt x="267" y="394"/>
                </a:lnTo>
                <a:lnTo>
                  <a:pt x="274" y="400"/>
                </a:lnTo>
                <a:lnTo>
                  <a:pt x="301" y="359"/>
                </a:lnTo>
                <a:lnTo>
                  <a:pt x="347" y="346"/>
                </a:lnTo>
                <a:lnTo>
                  <a:pt x="347" y="353"/>
                </a:lnTo>
                <a:lnTo>
                  <a:pt x="360" y="346"/>
                </a:lnTo>
                <a:lnTo>
                  <a:pt x="353" y="332"/>
                </a:lnTo>
                <a:lnTo>
                  <a:pt x="353" y="318"/>
                </a:lnTo>
                <a:lnTo>
                  <a:pt x="434" y="325"/>
                </a:lnTo>
                <a:lnTo>
                  <a:pt x="414" y="276"/>
                </a:lnTo>
                <a:lnTo>
                  <a:pt x="427" y="262"/>
                </a:lnTo>
                <a:lnTo>
                  <a:pt x="427" y="215"/>
                </a:lnTo>
                <a:lnTo>
                  <a:pt x="453" y="215"/>
                </a:lnTo>
                <a:lnTo>
                  <a:pt x="460" y="255"/>
                </a:lnTo>
                <a:lnTo>
                  <a:pt x="520" y="353"/>
                </a:lnTo>
                <a:lnTo>
                  <a:pt x="507" y="373"/>
                </a:lnTo>
                <a:lnTo>
                  <a:pt x="480" y="387"/>
                </a:lnTo>
                <a:lnTo>
                  <a:pt x="520" y="394"/>
                </a:lnTo>
                <a:lnTo>
                  <a:pt x="527" y="353"/>
                </a:lnTo>
                <a:lnTo>
                  <a:pt x="527" y="325"/>
                </a:lnTo>
                <a:lnTo>
                  <a:pt x="541" y="318"/>
                </a:lnTo>
                <a:lnTo>
                  <a:pt x="580" y="346"/>
                </a:lnTo>
                <a:lnTo>
                  <a:pt x="547" y="304"/>
                </a:lnTo>
                <a:lnTo>
                  <a:pt x="514" y="318"/>
                </a:lnTo>
                <a:lnTo>
                  <a:pt x="500" y="269"/>
                </a:lnTo>
                <a:lnTo>
                  <a:pt x="480" y="255"/>
                </a:lnTo>
                <a:lnTo>
                  <a:pt x="487" y="222"/>
                </a:lnTo>
                <a:lnTo>
                  <a:pt x="514" y="248"/>
                </a:lnTo>
                <a:lnTo>
                  <a:pt x="520" y="222"/>
                </a:lnTo>
                <a:lnTo>
                  <a:pt x="573" y="229"/>
                </a:lnTo>
                <a:lnTo>
                  <a:pt x="566" y="215"/>
                </a:lnTo>
                <a:lnTo>
                  <a:pt x="547" y="208"/>
                </a:lnTo>
                <a:lnTo>
                  <a:pt x="527" y="180"/>
                </a:lnTo>
                <a:lnTo>
                  <a:pt x="566" y="159"/>
                </a:lnTo>
                <a:lnTo>
                  <a:pt x="561" y="145"/>
                </a:lnTo>
                <a:lnTo>
                  <a:pt x="614" y="77"/>
                </a:lnTo>
                <a:lnTo>
                  <a:pt x="713" y="56"/>
                </a:lnTo>
                <a:lnTo>
                  <a:pt x="713" y="28"/>
                </a:lnTo>
                <a:lnTo>
                  <a:pt x="734" y="7"/>
                </a:lnTo>
                <a:lnTo>
                  <a:pt x="767" y="7"/>
                </a:lnTo>
                <a:lnTo>
                  <a:pt x="781" y="35"/>
                </a:lnTo>
                <a:lnTo>
                  <a:pt x="813" y="7"/>
                </a:lnTo>
                <a:lnTo>
                  <a:pt x="840" y="0"/>
                </a:lnTo>
                <a:lnTo>
                  <a:pt x="854" y="7"/>
                </a:lnTo>
                <a:lnTo>
                  <a:pt x="867" y="28"/>
                </a:lnTo>
                <a:lnTo>
                  <a:pt x="860" y="56"/>
                </a:lnTo>
                <a:lnTo>
                  <a:pt x="840" y="77"/>
                </a:lnTo>
                <a:lnTo>
                  <a:pt x="867" y="90"/>
                </a:lnTo>
                <a:lnTo>
                  <a:pt x="854" y="110"/>
                </a:lnTo>
                <a:lnTo>
                  <a:pt x="920" y="49"/>
                </a:lnTo>
                <a:lnTo>
                  <a:pt x="940" y="83"/>
                </a:lnTo>
                <a:lnTo>
                  <a:pt x="967" y="35"/>
                </a:lnTo>
                <a:lnTo>
                  <a:pt x="1073" y="49"/>
                </a:lnTo>
                <a:lnTo>
                  <a:pt x="1180" y="90"/>
                </a:lnTo>
                <a:lnTo>
                  <a:pt x="1193" y="63"/>
                </a:lnTo>
                <a:lnTo>
                  <a:pt x="1241" y="35"/>
                </a:lnTo>
                <a:lnTo>
                  <a:pt x="1300" y="42"/>
                </a:lnTo>
                <a:lnTo>
                  <a:pt x="1347" y="56"/>
                </a:lnTo>
                <a:lnTo>
                  <a:pt x="1420" y="28"/>
                </a:lnTo>
                <a:lnTo>
                  <a:pt x="1506" y="42"/>
                </a:lnTo>
                <a:lnTo>
                  <a:pt x="1594" y="90"/>
                </a:lnTo>
                <a:lnTo>
                  <a:pt x="1660" y="49"/>
                </a:lnTo>
                <a:lnTo>
                  <a:pt x="1667" y="77"/>
                </a:lnTo>
                <a:lnTo>
                  <a:pt x="1700" y="70"/>
                </a:lnTo>
                <a:lnTo>
                  <a:pt x="1707" y="42"/>
                </a:lnTo>
                <a:lnTo>
                  <a:pt x="1760" y="21"/>
                </a:lnTo>
                <a:lnTo>
                  <a:pt x="1820" y="56"/>
                </a:lnTo>
                <a:lnTo>
                  <a:pt x="1900" y="35"/>
                </a:lnTo>
                <a:lnTo>
                  <a:pt x="1927" y="97"/>
                </a:lnTo>
                <a:lnTo>
                  <a:pt x="1846" y="83"/>
                </a:lnTo>
                <a:lnTo>
                  <a:pt x="1846" y="104"/>
                </a:lnTo>
                <a:lnTo>
                  <a:pt x="1867" y="117"/>
                </a:lnTo>
                <a:lnTo>
                  <a:pt x="1907" y="110"/>
                </a:lnTo>
                <a:lnTo>
                  <a:pt x="1920" y="124"/>
                </a:lnTo>
                <a:lnTo>
                  <a:pt x="1914" y="159"/>
                </a:lnTo>
                <a:lnTo>
                  <a:pt x="1873" y="194"/>
                </a:lnTo>
                <a:lnTo>
                  <a:pt x="1846" y="229"/>
                </a:lnTo>
                <a:lnTo>
                  <a:pt x="1807" y="222"/>
                </a:lnTo>
                <a:lnTo>
                  <a:pt x="1773" y="222"/>
                </a:lnTo>
                <a:lnTo>
                  <a:pt x="1760" y="255"/>
                </a:lnTo>
                <a:lnTo>
                  <a:pt x="1746" y="235"/>
                </a:lnTo>
                <a:lnTo>
                  <a:pt x="1726" y="262"/>
                </a:lnTo>
                <a:lnTo>
                  <a:pt x="1733" y="318"/>
                </a:lnTo>
                <a:lnTo>
                  <a:pt x="1760" y="318"/>
                </a:lnTo>
                <a:lnTo>
                  <a:pt x="1760" y="332"/>
                </a:lnTo>
                <a:lnTo>
                  <a:pt x="1773" y="353"/>
                </a:lnTo>
                <a:lnTo>
                  <a:pt x="1773" y="387"/>
                </a:lnTo>
                <a:lnTo>
                  <a:pt x="1787" y="400"/>
                </a:lnTo>
                <a:lnTo>
                  <a:pt x="1773" y="407"/>
                </a:lnTo>
                <a:lnTo>
                  <a:pt x="1780" y="449"/>
                </a:lnTo>
                <a:lnTo>
                  <a:pt x="1767" y="456"/>
                </a:lnTo>
                <a:lnTo>
                  <a:pt x="1760" y="518"/>
                </a:lnTo>
                <a:lnTo>
                  <a:pt x="1680" y="394"/>
                </a:lnTo>
                <a:lnTo>
                  <a:pt x="1674" y="339"/>
                </a:lnTo>
                <a:lnTo>
                  <a:pt x="1680" y="332"/>
                </a:lnTo>
                <a:lnTo>
                  <a:pt x="1707" y="241"/>
                </a:lnTo>
                <a:lnTo>
                  <a:pt x="1680" y="180"/>
                </a:lnTo>
                <a:lnTo>
                  <a:pt x="1667" y="201"/>
                </a:lnTo>
                <a:lnTo>
                  <a:pt x="1674" y="208"/>
                </a:lnTo>
                <a:lnTo>
                  <a:pt x="1674" y="248"/>
                </a:lnTo>
                <a:lnTo>
                  <a:pt x="1653" y="241"/>
                </a:lnTo>
                <a:lnTo>
                  <a:pt x="1640" y="208"/>
                </a:lnTo>
                <a:lnTo>
                  <a:pt x="1606" y="255"/>
                </a:lnTo>
                <a:lnTo>
                  <a:pt x="1613" y="318"/>
                </a:lnTo>
                <a:lnTo>
                  <a:pt x="1580" y="339"/>
                </a:lnTo>
                <a:lnTo>
                  <a:pt x="1547" y="325"/>
                </a:lnTo>
                <a:lnTo>
                  <a:pt x="1540" y="339"/>
                </a:lnTo>
                <a:lnTo>
                  <a:pt x="1474" y="359"/>
                </a:lnTo>
                <a:lnTo>
                  <a:pt x="1433" y="490"/>
                </a:lnTo>
                <a:lnTo>
                  <a:pt x="1474" y="504"/>
                </a:lnTo>
                <a:lnTo>
                  <a:pt x="1481" y="525"/>
                </a:lnTo>
                <a:lnTo>
                  <a:pt x="1506" y="490"/>
                </a:lnTo>
                <a:lnTo>
                  <a:pt x="1540" y="518"/>
                </a:lnTo>
                <a:lnTo>
                  <a:pt x="1580" y="635"/>
                </a:lnTo>
                <a:lnTo>
                  <a:pt x="1554" y="759"/>
                </a:lnTo>
                <a:lnTo>
                  <a:pt x="1506" y="780"/>
                </a:lnTo>
                <a:lnTo>
                  <a:pt x="1481" y="731"/>
                </a:lnTo>
                <a:lnTo>
                  <a:pt x="1506" y="724"/>
                </a:lnTo>
                <a:lnTo>
                  <a:pt x="1506" y="656"/>
                </a:lnTo>
                <a:lnTo>
                  <a:pt x="1481" y="656"/>
                </a:lnTo>
                <a:lnTo>
                  <a:pt x="1474" y="677"/>
                </a:lnTo>
                <a:lnTo>
                  <a:pt x="1454" y="670"/>
                </a:lnTo>
                <a:lnTo>
                  <a:pt x="1407" y="635"/>
                </a:lnTo>
                <a:lnTo>
                  <a:pt x="1400" y="642"/>
                </a:lnTo>
                <a:lnTo>
                  <a:pt x="1340" y="573"/>
                </a:lnTo>
                <a:lnTo>
                  <a:pt x="1300" y="553"/>
                </a:lnTo>
                <a:lnTo>
                  <a:pt x="1280" y="559"/>
                </a:lnTo>
                <a:lnTo>
                  <a:pt x="1266" y="594"/>
                </a:lnTo>
                <a:lnTo>
                  <a:pt x="1280" y="594"/>
                </a:lnTo>
                <a:lnTo>
                  <a:pt x="1280" y="621"/>
                </a:lnTo>
                <a:lnTo>
                  <a:pt x="1273" y="656"/>
                </a:lnTo>
                <a:lnTo>
                  <a:pt x="1260" y="670"/>
                </a:lnTo>
                <a:lnTo>
                  <a:pt x="1241" y="670"/>
                </a:lnTo>
                <a:lnTo>
                  <a:pt x="1200" y="663"/>
                </a:lnTo>
                <a:lnTo>
                  <a:pt x="1187" y="684"/>
                </a:lnTo>
                <a:lnTo>
                  <a:pt x="1173" y="677"/>
                </a:lnTo>
                <a:lnTo>
                  <a:pt x="1160" y="691"/>
                </a:lnTo>
                <a:lnTo>
                  <a:pt x="1094" y="663"/>
                </a:lnTo>
                <a:lnTo>
                  <a:pt x="1047" y="677"/>
                </a:lnTo>
                <a:lnTo>
                  <a:pt x="1033" y="663"/>
                </a:lnTo>
                <a:lnTo>
                  <a:pt x="987" y="649"/>
                </a:lnTo>
                <a:lnTo>
                  <a:pt x="974" y="677"/>
                </a:lnTo>
                <a:lnTo>
                  <a:pt x="980" y="705"/>
                </a:lnTo>
                <a:lnTo>
                  <a:pt x="940" y="712"/>
                </a:lnTo>
                <a:lnTo>
                  <a:pt x="933" y="705"/>
                </a:lnTo>
                <a:lnTo>
                  <a:pt x="901" y="705"/>
                </a:lnTo>
                <a:lnTo>
                  <a:pt x="854" y="752"/>
                </a:lnTo>
                <a:lnTo>
                  <a:pt x="840" y="724"/>
                </a:lnTo>
                <a:lnTo>
                  <a:pt x="800" y="705"/>
                </a:lnTo>
                <a:lnTo>
                  <a:pt x="787" y="677"/>
                </a:lnTo>
                <a:lnTo>
                  <a:pt x="754" y="663"/>
                </a:lnTo>
                <a:lnTo>
                  <a:pt x="740" y="635"/>
                </a:lnTo>
                <a:lnTo>
                  <a:pt x="727" y="649"/>
                </a:lnTo>
                <a:lnTo>
                  <a:pt x="713" y="621"/>
                </a:lnTo>
                <a:lnTo>
                  <a:pt x="674" y="594"/>
                </a:lnTo>
                <a:lnTo>
                  <a:pt x="647" y="600"/>
                </a:lnTo>
                <a:lnTo>
                  <a:pt x="634" y="580"/>
                </a:lnTo>
                <a:lnTo>
                  <a:pt x="587" y="580"/>
                </a:lnTo>
                <a:lnTo>
                  <a:pt x="566" y="594"/>
                </a:lnTo>
                <a:lnTo>
                  <a:pt x="527" y="628"/>
                </a:lnTo>
                <a:lnTo>
                  <a:pt x="473" y="621"/>
                </a:lnTo>
                <a:lnTo>
                  <a:pt x="473" y="691"/>
                </a:lnTo>
                <a:lnTo>
                  <a:pt x="441" y="691"/>
                </a:lnTo>
                <a:lnTo>
                  <a:pt x="434" y="663"/>
                </a:lnTo>
                <a:lnTo>
                  <a:pt x="407" y="663"/>
                </a:lnTo>
                <a:lnTo>
                  <a:pt x="400" y="670"/>
                </a:lnTo>
                <a:lnTo>
                  <a:pt x="380" y="663"/>
                </a:lnTo>
                <a:lnTo>
                  <a:pt x="353" y="656"/>
                </a:lnTo>
                <a:lnTo>
                  <a:pt x="333" y="705"/>
                </a:lnTo>
                <a:lnTo>
                  <a:pt x="327" y="759"/>
                </a:lnTo>
                <a:lnTo>
                  <a:pt x="353" y="843"/>
                </a:lnTo>
                <a:lnTo>
                  <a:pt x="314" y="870"/>
                </a:lnTo>
                <a:lnTo>
                  <a:pt x="314" y="890"/>
                </a:lnTo>
                <a:lnTo>
                  <a:pt x="347" y="946"/>
                </a:lnTo>
                <a:lnTo>
                  <a:pt x="340" y="953"/>
                </a:lnTo>
                <a:lnTo>
                  <a:pt x="333" y="939"/>
                </a:lnTo>
                <a:lnTo>
                  <a:pt x="321" y="946"/>
                </a:lnTo>
                <a:lnTo>
                  <a:pt x="314" y="939"/>
                </a:lnTo>
                <a:lnTo>
                  <a:pt x="307" y="932"/>
                </a:lnTo>
                <a:lnTo>
                  <a:pt x="267" y="897"/>
                </a:lnTo>
                <a:lnTo>
                  <a:pt x="233" y="911"/>
                </a:lnTo>
                <a:lnTo>
                  <a:pt x="213" y="911"/>
                </a:lnTo>
                <a:lnTo>
                  <a:pt x="207" y="925"/>
                </a:lnTo>
                <a:lnTo>
                  <a:pt x="167" y="883"/>
                </a:lnTo>
                <a:lnTo>
                  <a:pt x="187" y="856"/>
                </a:lnTo>
                <a:lnTo>
                  <a:pt x="194" y="815"/>
                </a:lnTo>
                <a:lnTo>
                  <a:pt x="187" y="801"/>
                </a:lnTo>
                <a:lnTo>
                  <a:pt x="174" y="801"/>
                </a:lnTo>
                <a:lnTo>
                  <a:pt x="160" y="787"/>
                </a:lnTo>
                <a:lnTo>
                  <a:pt x="133" y="780"/>
                </a:lnTo>
                <a:lnTo>
                  <a:pt x="120" y="752"/>
                </a:lnTo>
                <a:lnTo>
                  <a:pt x="107" y="752"/>
                </a:lnTo>
                <a:lnTo>
                  <a:pt x="107" y="759"/>
                </a:lnTo>
                <a:lnTo>
                  <a:pt x="67" y="766"/>
                </a:lnTo>
                <a:lnTo>
                  <a:pt x="67" y="745"/>
                </a:lnTo>
                <a:lnTo>
                  <a:pt x="81" y="738"/>
                </a:lnTo>
                <a:lnTo>
                  <a:pt x="87" y="724"/>
                </a:lnTo>
                <a:lnTo>
                  <a:pt x="54" y="677"/>
                </a:lnTo>
                <a:lnTo>
                  <a:pt x="60" y="656"/>
                </a:lnTo>
                <a:lnTo>
                  <a:pt x="54" y="642"/>
                </a:lnTo>
                <a:lnTo>
                  <a:pt x="54" y="628"/>
                </a:lnTo>
                <a:lnTo>
                  <a:pt x="47" y="600"/>
                </a:lnTo>
                <a:lnTo>
                  <a:pt x="34" y="600"/>
                </a:lnTo>
                <a:lnTo>
                  <a:pt x="27" y="587"/>
                </a:lnTo>
                <a:lnTo>
                  <a:pt x="47" y="532"/>
                </a:lnTo>
                <a:lnTo>
                  <a:pt x="27" y="504"/>
                </a:lnTo>
                <a:lnTo>
                  <a:pt x="20" y="463"/>
                </a:lnTo>
                <a:lnTo>
                  <a:pt x="27" y="449"/>
                </a:lnTo>
                <a:lnTo>
                  <a:pt x="20" y="414"/>
                </a:lnTo>
                <a:lnTo>
                  <a:pt x="7" y="407"/>
                </a:lnTo>
                <a:lnTo>
                  <a:pt x="0" y="38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80" name="Freeform 16"/>
          <p:cNvSpPr>
            <a:spLocks/>
          </p:cNvSpPr>
          <p:nvPr/>
        </p:nvSpPr>
        <p:spPr bwMode="auto">
          <a:xfrm>
            <a:off x="2728913" y="1504950"/>
            <a:ext cx="179387" cy="103188"/>
          </a:xfrm>
          <a:custGeom>
            <a:avLst/>
            <a:gdLst>
              <a:gd name="T0" fmla="*/ 32 w 122"/>
              <a:gd name="T1" fmla="*/ 64 h 65"/>
              <a:gd name="T2" fmla="*/ 0 w 122"/>
              <a:gd name="T3" fmla="*/ 45 h 65"/>
              <a:gd name="T4" fmla="*/ 26 w 122"/>
              <a:gd name="T5" fmla="*/ 38 h 65"/>
              <a:gd name="T6" fmla="*/ 0 w 122"/>
              <a:gd name="T7" fmla="*/ 26 h 65"/>
              <a:gd name="T8" fmla="*/ 19 w 122"/>
              <a:gd name="T9" fmla="*/ 13 h 65"/>
              <a:gd name="T10" fmla="*/ 51 w 122"/>
              <a:gd name="T11" fmla="*/ 19 h 65"/>
              <a:gd name="T12" fmla="*/ 102 w 122"/>
              <a:gd name="T13" fmla="*/ 0 h 65"/>
              <a:gd name="T14" fmla="*/ 102 w 122"/>
              <a:gd name="T15" fmla="*/ 26 h 65"/>
              <a:gd name="T16" fmla="*/ 121 w 122"/>
              <a:gd name="T17" fmla="*/ 26 h 65"/>
              <a:gd name="T18" fmla="*/ 115 w 122"/>
              <a:gd name="T19" fmla="*/ 45 h 65"/>
              <a:gd name="T20" fmla="*/ 57 w 122"/>
              <a:gd name="T21" fmla="*/ 38 h 65"/>
              <a:gd name="T22" fmla="*/ 32 w 122"/>
              <a:gd name="T23" fmla="*/ 64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22" h="65">
                <a:moveTo>
                  <a:pt x="32" y="64"/>
                </a:moveTo>
                <a:lnTo>
                  <a:pt x="0" y="45"/>
                </a:lnTo>
                <a:lnTo>
                  <a:pt x="26" y="38"/>
                </a:lnTo>
                <a:lnTo>
                  <a:pt x="0" y="26"/>
                </a:lnTo>
                <a:lnTo>
                  <a:pt x="19" y="13"/>
                </a:lnTo>
                <a:lnTo>
                  <a:pt x="51" y="19"/>
                </a:lnTo>
                <a:lnTo>
                  <a:pt x="102" y="0"/>
                </a:lnTo>
                <a:lnTo>
                  <a:pt x="102" y="26"/>
                </a:lnTo>
                <a:lnTo>
                  <a:pt x="121" y="26"/>
                </a:lnTo>
                <a:lnTo>
                  <a:pt x="115" y="45"/>
                </a:lnTo>
                <a:lnTo>
                  <a:pt x="57" y="38"/>
                </a:lnTo>
                <a:lnTo>
                  <a:pt x="32" y="6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81" name="Freeform 17"/>
          <p:cNvSpPr>
            <a:spLocks/>
          </p:cNvSpPr>
          <p:nvPr/>
        </p:nvSpPr>
        <p:spPr bwMode="auto">
          <a:xfrm>
            <a:off x="2943225" y="1538288"/>
            <a:ext cx="101600" cy="92075"/>
          </a:xfrm>
          <a:custGeom>
            <a:avLst/>
            <a:gdLst>
              <a:gd name="T0" fmla="*/ 37 w 69"/>
              <a:gd name="T1" fmla="*/ 57 h 58"/>
              <a:gd name="T2" fmla="*/ 0 w 69"/>
              <a:gd name="T3" fmla="*/ 38 h 58"/>
              <a:gd name="T4" fmla="*/ 0 w 69"/>
              <a:gd name="T5" fmla="*/ 6 h 58"/>
              <a:gd name="T6" fmla="*/ 37 w 69"/>
              <a:gd name="T7" fmla="*/ 25 h 58"/>
              <a:gd name="T8" fmla="*/ 55 w 69"/>
              <a:gd name="T9" fmla="*/ 0 h 58"/>
              <a:gd name="T10" fmla="*/ 68 w 69"/>
              <a:gd name="T11" fmla="*/ 25 h 58"/>
              <a:gd name="T12" fmla="*/ 37 w 69"/>
              <a:gd name="T13" fmla="*/ 57 h 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69" h="58">
                <a:moveTo>
                  <a:pt x="37" y="57"/>
                </a:moveTo>
                <a:lnTo>
                  <a:pt x="0" y="38"/>
                </a:lnTo>
                <a:lnTo>
                  <a:pt x="0" y="6"/>
                </a:lnTo>
                <a:lnTo>
                  <a:pt x="37" y="25"/>
                </a:lnTo>
                <a:lnTo>
                  <a:pt x="55" y="0"/>
                </a:lnTo>
                <a:lnTo>
                  <a:pt x="68" y="25"/>
                </a:lnTo>
                <a:lnTo>
                  <a:pt x="37" y="5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82" name="Freeform 18"/>
          <p:cNvSpPr>
            <a:spLocks/>
          </p:cNvSpPr>
          <p:nvPr/>
        </p:nvSpPr>
        <p:spPr bwMode="auto">
          <a:xfrm>
            <a:off x="2473325" y="1560513"/>
            <a:ext cx="141288" cy="123825"/>
          </a:xfrm>
          <a:custGeom>
            <a:avLst/>
            <a:gdLst>
              <a:gd name="T0" fmla="*/ 32 w 96"/>
              <a:gd name="T1" fmla="*/ 77 h 78"/>
              <a:gd name="T2" fmla="*/ 0 w 96"/>
              <a:gd name="T3" fmla="*/ 71 h 78"/>
              <a:gd name="T4" fmla="*/ 6 w 96"/>
              <a:gd name="T5" fmla="*/ 32 h 78"/>
              <a:gd name="T6" fmla="*/ 38 w 96"/>
              <a:gd name="T7" fmla="*/ 0 h 78"/>
              <a:gd name="T8" fmla="*/ 76 w 96"/>
              <a:gd name="T9" fmla="*/ 0 h 78"/>
              <a:gd name="T10" fmla="*/ 95 w 96"/>
              <a:gd name="T11" fmla="*/ 26 h 78"/>
              <a:gd name="T12" fmla="*/ 57 w 96"/>
              <a:gd name="T13" fmla="*/ 32 h 78"/>
              <a:gd name="T14" fmla="*/ 32 w 96"/>
              <a:gd name="T15" fmla="*/ 77 h 7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96" h="78">
                <a:moveTo>
                  <a:pt x="32" y="77"/>
                </a:moveTo>
                <a:lnTo>
                  <a:pt x="0" y="71"/>
                </a:lnTo>
                <a:lnTo>
                  <a:pt x="6" y="32"/>
                </a:lnTo>
                <a:lnTo>
                  <a:pt x="38" y="0"/>
                </a:lnTo>
                <a:lnTo>
                  <a:pt x="76" y="0"/>
                </a:lnTo>
                <a:lnTo>
                  <a:pt x="95" y="26"/>
                </a:lnTo>
                <a:lnTo>
                  <a:pt x="57" y="32"/>
                </a:lnTo>
                <a:lnTo>
                  <a:pt x="32" y="7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83" name="Freeform 19"/>
          <p:cNvSpPr>
            <a:spLocks/>
          </p:cNvSpPr>
          <p:nvPr/>
        </p:nvSpPr>
        <p:spPr bwMode="auto">
          <a:xfrm>
            <a:off x="3130550" y="1604963"/>
            <a:ext cx="266700" cy="168275"/>
          </a:xfrm>
          <a:custGeom>
            <a:avLst/>
            <a:gdLst>
              <a:gd name="T0" fmla="*/ 168 w 182"/>
              <a:gd name="T1" fmla="*/ 105 h 106"/>
              <a:gd name="T2" fmla="*/ 123 w 182"/>
              <a:gd name="T3" fmla="*/ 72 h 106"/>
              <a:gd name="T4" fmla="*/ 97 w 182"/>
              <a:gd name="T5" fmla="*/ 92 h 106"/>
              <a:gd name="T6" fmla="*/ 45 w 182"/>
              <a:gd name="T7" fmla="*/ 52 h 106"/>
              <a:gd name="T8" fmla="*/ 38 w 182"/>
              <a:gd name="T9" fmla="*/ 33 h 106"/>
              <a:gd name="T10" fmla="*/ 0 w 182"/>
              <a:gd name="T11" fmla="*/ 26 h 106"/>
              <a:gd name="T12" fmla="*/ 7 w 182"/>
              <a:gd name="T13" fmla="*/ 0 h 106"/>
              <a:gd name="T14" fmla="*/ 38 w 182"/>
              <a:gd name="T15" fmla="*/ 0 h 106"/>
              <a:gd name="T16" fmla="*/ 38 w 182"/>
              <a:gd name="T17" fmla="*/ 20 h 106"/>
              <a:gd name="T18" fmla="*/ 110 w 182"/>
              <a:gd name="T19" fmla="*/ 52 h 106"/>
              <a:gd name="T20" fmla="*/ 129 w 182"/>
              <a:gd name="T21" fmla="*/ 45 h 106"/>
              <a:gd name="T22" fmla="*/ 181 w 182"/>
              <a:gd name="T23" fmla="*/ 79 h 106"/>
              <a:gd name="T24" fmla="*/ 168 w 182"/>
              <a:gd name="T25" fmla="*/ 105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82" h="106">
                <a:moveTo>
                  <a:pt x="168" y="105"/>
                </a:moveTo>
                <a:lnTo>
                  <a:pt x="123" y="72"/>
                </a:lnTo>
                <a:lnTo>
                  <a:pt x="97" y="92"/>
                </a:lnTo>
                <a:lnTo>
                  <a:pt x="45" y="52"/>
                </a:lnTo>
                <a:lnTo>
                  <a:pt x="38" y="33"/>
                </a:lnTo>
                <a:lnTo>
                  <a:pt x="0" y="26"/>
                </a:lnTo>
                <a:lnTo>
                  <a:pt x="7" y="0"/>
                </a:lnTo>
                <a:lnTo>
                  <a:pt x="38" y="0"/>
                </a:lnTo>
                <a:lnTo>
                  <a:pt x="38" y="20"/>
                </a:lnTo>
                <a:lnTo>
                  <a:pt x="110" y="52"/>
                </a:lnTo>
                <a:lnTo>
                  <a:pt x="129" y="45"/>
                </a:lnTo>
                <a:lnTo>
                  <a:pt x="181" y="79"/>
                </a:lnTo>
                <a:lnTo>
                  <a:pt x="168" y="10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84" name="Freeform 20"/>
          <p:cNvSpPr>
            <a:spLocks/>
          </p:cNvSpPr>
          <p:nvPr/>
        </p:nvSpPr>
        <p:spPr bwMode="auto">
          <a:xfrm>
            <a:off x="1905000" y="1600200"/>
            <a:ext cx="1500188" cy="1325563"/>
          </a:xfrm>
          <a:custGeom>
            <a:avLst/>
            <a:gdLst>
              <a:gd name="T0" fmla="*/ 233 w 1024"/>
              <a:gd name="T1" fmla="*/ 41 h 835"/>
              <a:gd name="T2" fmla="*/ 319 w 1024"/>
              <a:gd name="T3" fmla="*/ 55 h 835"/>
              <a:gd name="T4" fmla="*/ 391 w 1024"/>
              <a:gd name="T5" fmla="*/ 75 h 835"/>
              <a:gd name="T6" fmla="*/ 478 w 1024"/>
              <a:gd name="T7" fmla="*/ 165 h 835"/>
              <a:gd name="T8" fmla="*/ 538 w 1024"/>
              <a:gd name="T9" fmla="*/ 165 h 835"/>
              <a:gd name="T10" fmla="*/ 551 w 1024"/>
              <a:gd name="T11" fmla="*/ 159 h 835"/>
              <a:gd name="T12" fmla="*/ 598 w 1024"/>
              <a:gd name="T13" fmla="*/ 186 h 835"/>
              <a:gd name="T14" fmla="*/ 631 w 1024"/>
              <a:gd name="T15" fmla="*/ 234 h 835"/>
              <a:gd name="T16" fmla="*/ 678 w 1024"/>
              <a:gd name="T17" fmla="*/ 200 h 835"/>
              <a:gd name="T18" fmla="*/ 737 w 1024"/>
              <a:gd name="T19" fmla="*/ 117 h 835"/>
              <a:gd name="T20" fmla="*/ 718 w 1024"/>
              <a:gd name="T21" fmla="*/ 172 h 835"/>
              <a:gd name="T22" fmla="*/ 750 w 1024"/>
              <a:gd name="T23" fmla="*/ 207 h 835"/>
              <a:gd name="T24" fmla="*/ 784 w 1024"/>
              <a:gd name="T25" fmla="*/ 220 h 835"/>
              <a:gd name="T26" fmla="*/ 804 w 1024"/>
              <a:gd name="T27" fmla="*/ 262 h 835"/>
              <a:gd name="T28" fmla="*/ 737 w 1024"/>
              <a:gd name="T29" fmla="*/ 269 h 835"/>
              <a:gd name="T30" fmla="*/ 698 w 1024"/>
              <a:gd name="T31" fmla="*/ 324 h 835"/>
              <a:gd name="T32" fmla="*/ 631 w 1024"/>
              <a:gd name="T33" fmla="*/ 338 h 835"/>
              <a:gd name="T34" fmla="*/ 551 w 1024"/>
              <a:gd name="T35" fmla="*/ 434 h 835"/>
              <a:gd name="T36" fmla="*/ 591 w 1024"/>
              <a:gd name="T37" fmla="*/ 483 h 835"/>
              <a:gd name="T38" fmla="*/ 678 w 1024"/>
              <a:gd name="T39" fmla="*/ 565 h 835"/>
              <a:gd name="T40" fmla="*/ 684 w 1024"/>
              <a:gd name="T41" fmla="*/ 641 h 835"/>
              <a:gd name="T42" fmla="*/ 718 w 1024"/>
              <a:gd name="T43" fmla="*/ 614 h 835"/>
              <a:gd name="T44" fmla="*/ 750 w 1024"/>
              <a:gd name="T45" fmla="*/ 551 h 835"/>
              <a:gd name="T46" fmla="*/ 757 w 1024"/>
              <a:gd name="T47" fmla="*/ 476 h 835"/>
              <a:gd name="T48" fmla="*/ 817 w 1024"/>
              <a:gd name="T49" fmla="*/ 386 h 835"/>
              <a:gd name="T50" fmla="*/ 883 w 1024"/>
              <a:gd name="T51" fmla="*/ 455 h 835"/>
              <a:gd name="T52" fmla="*/ 950 w 1024"/>
              <a:gd name="T53" fmla="*/ 483 h 835"/>
              <a:gd name="T54" fmla="*/ 963 w 1024"/>
              <a:gd name="T55" fmla="*/ 572 h 835"/>
              <a:gd name="T56" fmla="*/ 1023 w 1024"/>
              <a:gd name="T57" fmla="*/ 627 h 835"/>
              <a:gd name="T58" fmla="*/ 976 w 1024"/>
              <a:gd name="T59" fmla="*/ 682 h 835"/>
              <a:gd name="T60" fmla="*/ 923 w 1024"/>
              <a:gd name="T61" fmla="*/ 696 h 835"/>
              <a:gd name="T62" fmla="*/ 843 w 1024"/>
              <a:gd name="T63" fmla="*/ 703 h 835"/>
              <a:gd name="T64" fmla="*/ 843 w 1024"/>
              <a:gd name="T65" fmla="*/ 717 h 835"/>
              <a:gd name="T66" fmla="*/ 877 w 1024"/>
              <a:gd name="T67" fmla="*/ 731 h 835"/>
              <a:gd name="T68" fmla="*/ 877 w 1024"/>
              <a:gd name="T69" fmla="*/ 738 h 835"/>
              <a:gd name="T70" fmla="*/ 877 w 1024"/>
              <a:gd name="T71" fmla="*/ 772 h 835"/>
              <a:gd name="T72" fmla="*/ 877 w 1024"/>
              <a:gd name="T73" fmla="*/ 806 h 835"/>
              <a:gd name="T74" fmla="*/ 870 w 1024"/>
              <a:gd name="T75" fmla="*/ 792 h 835"/>
              <a:gd name="T76" fmla="*/ 824 w 1024"/>
              <a:gd name="T77" fmla="*/ 772 h 835"/>
              <a:gd name="T78" fmla="*/ 790 w 1024"/>
              <a:gd name="T79" fmla="*/ 772 h 835"/>
              <a:gd name="T80" fmla="*/ 730 w 1024"/>
              <a:gd name="T81" fmla="*/ 785 h 835"/>
              <a:gd name="T82" fmla="*/ 657 w 1024"/>
              <a:gd name="T83" fmla="*/ 792 h 835"/>
              <a:gd name="T84" fmla="*/ 637 w 1024"/>
              <a:gd name="T85" fmla="*/ 813 h 835"/>
              <a:gd name="T86" fmla="*/ 617 w 1024"/>
              <a:gd name="T87" fmla="*/ 806 h 835"/>
              <a:gd name="T88" fmla="*/ 637 w 1024"/>
              <a:gd name="T89" fmla="*/ 778 h 835"/>
              <a:gd name="T90" fmla="*/ 605 w 1024"/>
              <a:gd name="T91" fmla="*/ 738 h 835"/>
              <a:gd name="T92" fmla="*/ 591 w 1024"/>
              <a:gd name="T93" fmla="*/ 682 h 835"/>
              <a:gd name="T94" fmla="*/ 545 w 1024"/>
              <a:gd name="T95" fmla="*/ 675 h 835"/>
              <a:gd name="T96" fmla="*/ 432 w 1024"/>
              <a:gd name="T97" fmla="*/ 661 h 835"/>
              <a:gd name="T98" fmla="*/ 46 w 1024"/>
              <a:gd name="T99" fmla="*/ 544 h 835"/>
              <a:gd name="T100" fmla="*/ 66 w 1024"/>
              <a:gd name="T101" fmla="*/ 420 h 835"/>
              <a:gd name="T102" fmla="*/ 59 w 1024"/>
              <a:gd name="T103" fmla="*/ 338 h 835"/>
              <a:gd name="T104" fmla="*/ 13 w 1024"/>
              <a:gd name="T105" fmla="*/ 269 h 8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024" h="835">
                <a:moveTo>
                  <a:pt x="0" y="255"/>
                </a:moveTo>
                <a:lnTo>
                  <a:pt x="179" y="0"/>
                </a:lnTo>
                <a:lnTo>
                  <a:pt x="233" y="41"/>
                </a:lnTo>
                <a:lnTo>
                  <a:pt x="292" y="41"/>
                </a:lnTo>
                <a:lnTo>
                  <a:pt x="305" y="35"/>
                </a:lnTo>
                <a:lnTo>
                  <a:pt x="319" y="55"/>
                </a:lnTo>
                <a:lnTo>
                  <a:pt x="339" y="35"/>
                </a:lnTo>
                <a:lnTo>
                  <a:pt x="366" y="75"/>
                </a:lnTo>
                <a:lnTo>
                  <a:pt x="391" y="75"/>
                </a:lnTo>
                <a:lnTo>
                  <a:pt x="452" y="131"/>
                </a:lnTo>
                <a:lnTo>
                  <a:pt x="438" y="145"/>
                </a:lnTo>
                <a:lnTo>
                  <a:pt x="478" y="165"/>
                </a:lnTo>
                <a:lnTo>
                  <a:pt x="492" y="200"/>
                </a:lnTo>
                <a:lnTo>
                  <a:pt x="511" y="172"/>
                </a:lnTo>
                <a:lnTo>
                  <a:pt x="538" y="165"/>
                </a:lnTo>
                <a:lnTo>
                  <a:pt x="511" y="152"/>
                </a:lnTo>
                <a:lnTo>
                  <a:pt x="518" y="152"/>
                </a:lnTo>
                <a:lnTo>
                  <a:pt x="551" y="159"/>
                </a:lnTo>
                <a:lnTo>
                  <a:pt x="551" y="172"/>
                </a:lnTo>
                <a:lnTo>
                  <a:pt x="591" y="200"/>
                </a:lnTo>
                <a:lnTo>
                  <a:pt x="598" y="186"/>
                </a:lnTo>
                <a:lnTo>
                  <a:pt x="612" y="200"/>
                </a:lnTo>
                <a:lnTo>
                  <a:pt x="631" y="186"/>
                </a:lnTo>
                <a:lnTo>
                  <a:pt x="631" y="234"/>
                </a:lnTo>
                <a:lnTo>
                  <a:pt x="644" y="234"/>
                </a:lnTo>
                <a:lnTo>
                  <a:pt x="651" y="213"/>
                </a:lnTo>
                <a:lnTo>
                  <a:pt x="678" y="200"/>
                </a:lnTo>
                <a:lnTo>
                  <a:pt x="678" y="131"/>
                </a:lnTo>
                <a:lnTo>
                  <a:pt x="718" y="103"/>
                </a:lnTo>
                <a:lnTo>
                  <a:pt x="737" y="117"/>
                </a:lnTo>
                <a:lnTo>
                  <a:pt x="724" y="131"/>
                </a:lnTo>
                <a:lnTo>
                  <a:pt x="730" y="159"/>
                </a:lnTo>
                <a:lnTo>
                  <a:pt x="718" y="172"/>
                </a:lnTo>
                <a:lnTo>
                  <a:pt x="730" y="193"/>
                </a:lnTo>
                <a:lnTo>
                  <a:pt x="737" y="186"/>
                </a:lnTo>
                <a:lnTo>
                  <a:pt x="750" y="207"/>
                </a:lnTo>
                <a:lnTo>
                  <a:pt x="737" y="227"/>
                </a:lnTo>
                <a:lnTo>
                  <a:pt x="744" y="234"/>
                </a:lnTo>
                <a:lnTo>
                  <a:pt x="784" y="220"/>
                </a:lnTo>
                <a:lnTo>
                  <a:pt x="797" y="186"/>
                </a:lnTo>
                <a:lnTo>
                  <a:pt x="824" y="213"/>
                </a:lnTo>
                <a:lnTo>
                  <a:pt x="804" y="262"/>
                </a:lnTo>
                <a:lnTo>
                  <a:pt x="770" y="269"/>
                </a:lnTo>
                <a:lnTo>
                  <a:pt x="764" y="262"/>
                </a:lnTo>
                <a:lnTo>
                  <a:pt x="737" y="269"/>
                </a:lnTo>
                <a:lnTo>
                  <a:pt x="744" y="283"/>
                </a:lnTo>
                <a:lnTo>
                  <a:pt x="711" y="296"/>
                </a:lnTo>
                <a:lnTo>
                  <a:pt x="698" y="324"/>
                </a:lnTo>
                <a:lnTo>
                  <a:pt x="657" y="324"/>
                </a:lnTo>
                <a:lnTo>
                  <a:pt x="644" y="345"/>
                </a:lnTo>
                <a:lnTo>
                  <a:pt x="631" y="338"/>
                </a:lnTo>
                <a:lnTo>
                  <a:pt x="605" y="358"/>
                </a:lnTo>
                <a:lnTo>
                  <a:pt x="571" y="393"/>
                </a:lnTo>
                <a:lnTo>
                  <a:pt x="551" y="434"/>
                </a:lnTo>
                <a:lnTo>
                  <a:pt x="571" y="441"/>
                </a:lnTo>
                <a:lnTo>
                  <a:pt x="571" y="489"/>
                </a:lnTo>
                <a:lnTo>
                  <a:pt x="591" y="483"/>
                </a:lnTo>
                <a:lnTo>
                  <a:pt x="644" y="537"/>
                </a:lnTo>
                <a:lnTo>
                  <a:pt x="651" y="537"/>
                </a:lnTo>
                <a:lnTo>
                  <a:pt x="678" y="565"/>
                </a:lnTo>
                <a:lnTo>
                  <a:pt x="678" y="586"/>
                </a:lnTo>
                <a:lnTo>
                  <a:pt x="664" y="600"/>
                </a:lnTo>
                <a:lnTo>
                  <a:pt x="684" y="641"/>
                </a:lnTo>
                <a:lnTo>
                  <a:pt x="698" y="641"/>
                </a:lnTo>
                <a:lnTo>
                  <a:pt x="711" y="634"/>
                </a:lnTo>
                <a:lnTo>
                  <a:pt x="718" y="614"/>
                </a:lnTo>
                <a:lnTo>
                  <a:pt x="724" y="586"/>
                </a:lnTo>
                <a:lnTo>
                  <a:pt x="718" y="572"/>
                </a:lnTo>
                <a:lnTo>
                  <a:pt x="750" y="551"/>
                </a:lnTo>
                <a:lnTo>
                  <a:pt x="764" y="503"/>
                </a:lnTo>
                <a:lnTo>
                  <a:pt x="750" y="489"/>
                </a:lnTo>
                <a:lnTo>
                  <a:pt x="757" y="476"/>
                </a:lnTo>
                <a:lnTo>
                  <a:pt x="770" y="469"/>
                </a:lnTo>
                <a:lnTo>
                  <a:pt x="804" y="386"/>
                </a:lnTo>
                <a:lnTo>
                  <a:pt x="817" y="386"/>
                </a:lnTo>
                <a:lnTo>
                  <a:pt x="856" y="400"/>
                </a:lnTo>
                <a:lnTo>
                  <a:pt x="877" y="448"/>
                </a:lnTo>
                <a:lnTo>
                  <a:pt x="883" y="455"/>
                </a:lnTo>
                <a:lnTo>
                  <a:pt x="877" y="496"/>
                </a:lnTo>
                <a:lnTo>
                  <a:pt x="910" y="510"/>
                </a:lnTo>
                <a:lnTo>
                  <a:pt x="950" y="483"/>
                </a:lnTo>
                <a:lnTo>
                  <a:pt x="963" y="551"/>
                </a:lnTo>
                <a:lnTo>
                  <a:pt x="957" y="558"/>
                </a:lnTo>
                <a:lnTo>
                  <a:pt x="963" y="572"/>
                </a:lnTo>
                <a:lnTo>
                  <a:pt x="1003" y="600"/>
                </a:lnTo>
                <a:lnTo>
                  <a:pt x="996" y="614"/>
                </a:lnTo>
                <a:lnTo>
                  <a:pt x="1023" y="627"/>
                </a:lnTo>
                <a:lnTo>
                  <a:pt x="1016" y="668"/>
                </a:lnTo>
                <a:lnTo>
                  <a:pt x="1003" y="675"/>
                </a:lnTo>
                <a:lnTo>
                  <a:pt x="976" y="682"/>
                </a:lnTo>
                <a:lnTo>
                  <a:pt x="957" y="703"/>
                </a:lnTo>
                <a:lnTo>
                  <a:pt x="923" y="703"/>
                </a:lnTo>
                <a:lnTo>
                  <a:pt x="923" y="696"/>
                </a:lnTo>
                <a:lnTo>
                  <a:pt x="883" y="689"/>
                </a:lnTo>
                <a:lnTo>
                  <a:pt x="850" y="696"/>
                </a:lnTo>
                <a:lnTo>
                  <a:pt x="843" y="703"/>
                </a:lnTo>
                <a:lnTo>
                  <a:pt x="837" y="710"/>
                </a:lnTo>
                <a:lnTo>
                  <a:pt x="797" y="745"/>
                </a:lnTo>
                <a:lnTo>
                  <a:pt x="843" y="717"/>
                </a:lnTo>
                <a:lnTo>
                  <a:pt x="870" y="703"/>
                </a:lnTo>
                <a:lnTo>
                  <a:pt x="890" y="717"/>
                </a:lnTo>
                <a:lnTo>
                  <a:pt x="877" y="731"/>
                </a:lnTo>
                <a:lnTo>
                  <a:pt x="856" y="724"/>
                </a:lnTo>
                <a:lnTo>
                  <a:pt x="863" y="738"/>
                </a:lnTo>
                <a:lnTo>
                  <a:pt x="877" y="738"/>
                </a:lnTo>
                <a:lnTo>
                  <a:pt x="863" y="759"/>
                </a:lnTo>
                <a:lnTo>
                  <a:pt x="870" y="759"/>
                </a:lnTo>
                <a:lnTo>
                  <a:pt x="877" y="772"/>
                </a:lnTo>
                <a:lnTo>
                  <a:pt x="917" y="785"/>
                </a:lnTo>
                <a:lnTo>
                  <a:pt x="917" y="792"/>
                </a:lnTo>
                <a:lnTo>
                  <a:pt x="877" y="806"/>
                </a:lnTo>
                <a:lnTo>
                  <a:pt x="843" y="834"/>
                </a:lnTo>
                <a:lnTo>
                  <a:pt x="843" y="813"/>
                </a:lnTo>
                <a:lnTo>
                  <a:pt x="870" y="792"/>
                </a:lnTo>
                <a:lnTo>
                  <a:pt x="863" y="778"/>
                </a:lnTo>
                <a:lnTo>
                  <a:pt x="837" y="792"/>
                </a:lnTo>
                <a:lnTo>
                  <a:pt x="824" y="772"/>
                </a:lnTo>
                <a:lnTo>
                  <a:pt x="824" y="745"/>
                </a:lnTo>
                <a:lnTo>
                  <a:pt x="811" y="745"/>
                </a:lnTo>
                <a:lnTo>
                  <a:pt x="790" y="772"/>
                </a:lnTo>
                <a:lnTo>
                  <a:pt x="770" y="785"/>
                </a:lnTo>
                <a:lnTo>
                  <a:pt x="764" y="785"/>
                </a:lnTo>
                <a:lnTo>
                  <a:pt x="730" y="785"/>
                </a:lnTo>
                <a:lnTo>
                  <a:pt x="704" y="792"/>
                </a:lnTo>
                <a:lnTo>
                  <a:pt x="691" y="792"/>
                </a:lnTo>
                <a:lnTo>
                  <a:pt x="657" y="792"/>
                </a:lnTo>
                <a:lnTo>
                  <a:pt x="657" y="806"/>
                </a:lnTo>
                <a:lnTo>
                  <a:pt x="657" y="813"/>
                </a:lnTo>
                <a:lnTo>
                  <a:pt x="637" y="813"/>
                </a:lnTo>
                <a:lnTo>
                  <a:pt x="598" y="827"/>
                </a:lnTo>
                <a:lnTo>
                  <a:pt x="612" y="799"/>
                </a:lnTo>
                <a:lnTo>
                  <a:pt x="617" y="806"/>
                </a:lnTo>
                <a:lnTo>
                  <a:pt x="624" y="799"/>
                </a:lnTo>
                <a:lnTo>
                  <a:pt x="624" y="765"/>
                </a:lnTo>
                <a:lnTo>
                  <a:pt x="637" y="778"/>
                </a:lnTo>
                <a:lnTo>
                  <a:pt x="657" y="778"/>
                </a:lnTo>
                <a:lnTo>
                  <a:pt x="644" y="745"/>
                </a:lnTo>
                <a:lnTo>
                  <a:pt x="605" y="738"/>
                </a:lnTo>
                <a:lnTo>
                  <a:pt x="605" y="703"/>
                </a:lnTo>
                <a:lnTo>
                  <a:pt x="591" y="696"/>
                </a:lnTo>
                <a:lnTo>
                  <a:pt x="591" y="682"/>
                </a:lnTo>
                <a:lnTo>
                  <a:pt x="558" y="668"/>
                </a:lnTo>
                <a:lnTo>
                  <a:pt x="558" y="682"/>
                </a:lnTo>
                <a:lnTo>
                  <a:pt x="545" y="675"/>
                </a:lnTo>
                <a:lnTo>
                  <a:pt x="524" y="689"/>
                </a:lnTo>
                <a:lnTo>
                  <a:pt x="458" y="661"/>
                </a:lnTo>
                <a:lnTo>
                  <a:pt x="432" y="661"/>
                </a:lnTo>
                <a:lnTo>
                  <a:pt x="93" y="600"/>
                </a:lnTo>
                <a:lnTo>
                  <a:pt x="79" y="593"/>
                </a:lnTo>
                <a:lnTo>
                  <a:pt x="46" y="544"/>
                </a:lnTo>
                <a:lnTo>
                  <a:pt x="66" y="503"/>
                </a:lnTo>
                <a:lnTo>
                  <a:pt x="46" y="455"/>
                </a:lnTo>
                <a:lnTo>
                  <a:pt x="66" y="420"/>
                </a:lnTo>
                <a:lnTo>
                  <a:pt x="73" y="400"/>
                </a:lnTo>
                <a:lnTo>
                  <a:pt x="59" y="379"/>
                </a:lnTo>
                <a:lnTo>
                  <a:pt x="59" y="338"/>
                </a:lnTo>
                <a:lnTo>
                  <a:pt x="53" y="303"/>
                </a:lnTo>
                <a:lnTo>
                  <a:pt x="27" y="303"/>
                </a:lnTo>
                <a:lnTo>
                  <a:pt x="13" y="269"/>
                </a:lnTo>
                <a:lnTo>
                  <a:pt x="0" y="269"/>
                </a:lnTo>
                <a:lnTo>
                  <a:pt x="0" y="25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85" name="Freeform 21"/>
          <p:cNvSpPr>
            <a:spLocks/>
          </p:cNvSpPr>
          <p:nvPr/>
        </p:nvSpPr>
        <p:spPr bwMode="auto">
          <a:xfrm>
            <a:off x="4786313" y="1616075"/>
            <a:ext cx="119062" cy="46038"/>
          </a:xfrm>
          <a:custGeom>
            <a:avLst/>
            <a:gdLst>
              <a:gd name="T0" fmla="*/ 68 w 82"/>
              <a:gd name="T1" fmla="*/ 28 h 29"/>
              <a:gd name="T2" fmla="*/ 25 w 82"/>
              <a:gd name="T3" fmla="*/ 28 h 29"/>
              <a:gd name="T4" fmla="*/ 0 w 82"/>
              <a:gd name="T5" fmla="*/ 12 h 29"/>
              <a:gd name="T6" fmla="*/ 13 w 82"/>
              <a:gd name="T7" fmla="*/ 6 h 29"/>
              <a:gd name="T8" fmla="*/ 56 w 82"/>
              <a:gd name="T9" fmla="*/ 0 h 29"/>
              <a:gd name="T10" fmla="*/ 81 w 82"/>
              <a:gd name="T11" fmla="*/ 6 h 29"/>
              <a:gd name="T12" fmla="*/ 68 w 82"/>
              <a:gd name="T13" fmla="*/ 28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2" h="29">
                <a:moveTo>
                  <a:pt x="68" y="28"/>
                </a:moveTo>
                <a:lnTo>
                  <a:pt x="25" y="28"/>
                </a:lnTo>
                <a:lnTo>
                  <a:pt x="0" y="12"/>
                </a:lnTo>
                <a:lnTo>
                  <a:pt x="13" y="6"/>
                </a:lnTo>
                <a:lnTo>
                  <a:pt x="56" y="0"/>
                </a:lnTo>
                <a:lnTo>
                  <a:pt x="81" y="6"/>
                </a:lnTo>
                <a:lnTo>
                  <a:pt x="68" y="2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86" name="Freeform 22"/>
          <p:cNvSpPr>
            <a:spLocks/>
          </p:cNvSpPr>
          <p:nvPr/>
        </p:nvSpPr>
        <p:spPr bwMode="auto">
          <a:xfrm>
            <a:off x="2592388" y="1616075"/>
            <a:ext cx="207962" cy="212725"/>
          </a:xfrm>
          <a:custGeom>
            <a:avLst/>
            <a:gdLst>
              <a:gd name="T0" fmla="*/ 89 w 142"/>
              <a:gd name="T1" fmla="*/ 133 h 134"/>
              <a:gd name="T2" fmla="*/ 44 w 142"/>
              <a:gd name="T3" fmla="*/ 100 h 134"/>
              <a:gd name="T4" fmla="*/ 13 w 142"/>
              <a:gd name="T5" fmla="*/ 86 h 134"/>
              <a:gd name="T6" fmla="*/ 0 w 142"/>
              <a:gd name="T7" fmla="*/ 59 h 134"/>
              <a:gd name="T8" fmla="*/ 44 w 142"/>
              <a:gd name="T9" fmla="*/ 73 h 134"/>
              <a:gd name="T10" fmla="*/ 44 w 142"/>
              <a:gd name="T11" fmla="*/ 53 h 134"/>
              <a:gd name="T12" fmla="*/ 19 w 142"/>
              <a:gd name="T13" fmla="*/ 46 h 134"/>
              <a:gd name="T14" fmla="*/ 26 w 142"/>
              <a:gd name="T15" fmla="*/ 33 h 134"/>
              <a:gd name="T16" fmla="*/ 44 w 142"/>
              <a:gd name="T17" fmla="*/ 27 h 134"/>
              <a:gd name="T18" fmla="*/ 38 w 142"/>
              <a:gd name="T19" fmla="*/ 7 h 134"/>
              <a:gd name="T20" fmla="*/ 70 w 142"/>
              <a:gd name="T21" fmla="*/ 0 h 134"/>
              <a:gd name="T22" fmla="*/ 83 w 142"/>
              <a:gd name="T23" fmla="*/ 20 h 134"/>
              <a:gd name="T24" fmla="*/ 83 w 142"/>
              <a:gd name="T25" fmla="*/ 0 h 134"/>
              <a:gd name="T26" fmla="*/ 109 w 142"/>
              <a:gd name="T27" fmla="*/ 33 h 134"/>
              <a:gd name="T28" fmla="*/ 141 w 142"/>
              <a:gd name="T29" fmla="*/ 27 h 134"/>
              <a:gd name="T30" fmla="*/ 135 w 142"/>
              <a:gd name="T31" fmla="*/ 59 h 134"/>
              <a:gd name="T32" fmla="*/ 135 w 142"/>
              <a:gd name="T33" fmla="*/ 126 h 134"/>
              <a:gd name="T34" fmla="*/ 89 w 142"/>
              <a:gd name="T35" fmla="*/ 133 h 1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42" h="134">
                <a:moveTo>
                  <a:pt x="89" y="133"/>
                </a:moveTo>
                <a:lnTo>
                  <a:pt x="44" y="100"/>
                </a:lnTo>
                <a:lnTo>
                  <a:pt x="13" y="86"/>
                </a:lnTo>
                <a:lnTo>
                  <a:pt x="0" y="59"/>
                </a:lnTo>
                <a:lnTo>
                  <a:pt x="44" y="73"/>
                </a:lnTo>
                <a:lnTo>
                  <a:pt x="44" y="53"/>
                </a:lnTo>
                <a:lnTo>
                  <a:pt x="19" y="46"/>
                </a:lnTo>
                <a:lnTo>
                  <a:pt x="26" y="33"/>
                </a:lnTo>
                <a:lnTo>
                  <a:pt x="44" y="27"/>
                </a:lnTo>
                <a:lnTo>
                  <a:pt x="38" y="7"/>
                </a:lnTo>
                <a:lnTo>
                  <a:pt x="70" y="0"/>
                </a:lnTo>
                <a:lnTo>
                  <a:pt x="83" y="20"/>
                </a:lnTo>
                <a:lnTo>
                  <a:pt x="83" y="0"/>
                </a:lnTo>
                <a:lnTo>
                  <a:pt x="109" y="33"/>
                </a:lnTo>
                <a:lnTo>
                  <a:pt x="141" y="27"/>
                </a:lnTo>
                <a:lnTo>
                  <a:pt x="135" y="59"/>
                </a:lnTo>
                <a:lnTo>
                  <a:pt x="135" y="126"/>
                </a:lnTo>
                <a:lnTo>
                  <a:pt x="89" y="13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87" name="Freeform 23"/>
          <p:cNvSpPr>
            <a:spLocks/>
          </p:cNvSpPr>
          <p:nvPr/>
        </p:nvSpPr>
        <p:spPr bwMode="auto">
          <a:xfrm>
            <a:off x="4668838" y="1649413"/>
            <a:ext cx="130175" cy="168275"/>
          </a:xfrm>
          <a:custGeom>
            <a:avLst/>
            <a:gdLst>
              <a:gd name="T0" fmla="*/ 63 w 89"/>
              <a:gd name="T1" fmla="*/ 105 h 106"/>
              <a:gd name="T2" fmla="*/ 37 w 89"/>
              <a:gd name="T3" fmla="*/ 98 h 106"/>
              <a:gd name="T4" fmla="*/ 50 w 89"/>
              <a:gd name="T5" fmla="*/ 65 h 106"/>
              <a:gd name="T6" fmla="*/ 50 w 89"/>
              <a:gd name="T7" fmla="*/ 39 h 106"/>
              <a:gd name="T8" fmla="*/ 31 w 89"/>
              <a:gd name="T9" fmla="*/ 59 h 106"/>
              <a:gd name="T10" fmla="*/ 18 w 89"/>
              <a:gd name="T11" fmla="*/ 65 h 106"/>
              <a:gd name="T12" fmla="*/ 0 w 89"/>
              <a:gd name="T13" fmla="*/ 52 h 106"/>
              <a:gd name="T14" fmla="*/ 6 w 89"/>
              <a:gd name="T15" fmla="*/ 26 h 106"/>
              <a:gd name="T16" fmla="*/ 44 w 89"/>
              <a:gd name="T17" fmla="*/ 26 h 106"/>
              <a:gd name="T18" fmla="*/ 56 w 89"/>
              <a:gd name="T19" fmla="*/ 0 h 106"/>
              <a:gd name="T20" fmla="*/ 88 w 89"/>
              <a:gd name="T21" fmla="*/ 26 h 106"/>
              <a:gd name="T22" fmla="*/ 75 w 89"/>
              <a:gd name="T23" fmla="*/ 59 h 106"/>
              <a:gd name="T24" fmla="*/ 63 w 89"/>
              <a:gd name="T25" fmla="*/ 105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89" h="106">
                <a:moveTo>
                  <a:pt x="63" y="105"/>
                </a:moveTo>
                <a:lnTo>
                  <a:pt x="37" y="98"/>
                </a:lnTo>
                <a:lnTo>
                  <a:pt x="50" y="65"/>
                </a:lnTo>
                <a:lnTo>
                  <a:pt x="50" y="39"/>
                </a:lnTo>
                <a:lnTo>
                  <a:pt x="31" y="59"/>
                </a:lnTo>
                <a:lnTo>
                  <a:pt x="18" y="65"/>
                </a:lnTo>
                <a:lnTo>
                  <a:pt x="0" y="52"/>
                </a:lnTo>
                <a:lnTo>
                  <a:pt x="6" y="26"/>
                </a:lnTo>
                <a:lnTo>
                  <a:pt x="44" y="26"/>
                </a:lnTo>
                <a:lnTo>
                  <a:pt x="56" y="0"/>
                </a:lnTo>
                <a:lnTo>
                  <a:pt x="88" y="26"/>
                </a:lnTo>
                <a:lnTo>
                  <a:pt x="75" y="59"/>
                </a:lnTo>
                <a:lnTo>
                  <a:pt x="63" y="10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88" name="Freeform 24"/>
          <p:cNvSpPr>
            <a:spLocks/>
          </p:cNvSpPr>
          <p:nvPr/>
        </p:nvSpPr>
        <p:spPr bwMode="auto">
          <a:xfrm>
            <a:off x="2865438" y="1670050"/>
            <a:ext cx="61912" cy="114300"/>
          </a:xfrm>
          <a:custGeom>
            <a:avLst/>
            <a:gdLst>
              <a:gd name="T0" fmla="*/ 12 w 43"/>
              <a:gd name="T1" fmla="*/ 71 h 72"/>
              <a:gd name="T2" fmla="*/ 0 w 43"/>
              <a:gd name="T3" fmla="*/ 26 h 72"/>
              <a:gd name="T4" fmla="*/ 42 w 43"/>
              <a:gd name="T5" fmla="*/ 0 h 72"/>
              <a:gd name="T6" fmla="*/ 42 w 43"/>
              <a:gd name="T7" fmla="*/ 45 h 72"/>
              <a:gd name="T8" fmla="*/ 12 w 43"/>
              <a:gd name="T9" fmla="*/ 71 h 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3" h="72">
                <a:moveTo>
                  <a:pt x="12" y="71"/>
                </a:moveTo>
                <a:lnTo>
                  <a:pt x="0" y="26"/>
                </a:lnTo>
                <a:lnTo>
                  <a:pt x="42" y="0"/>
                </a:lnTo>
                <a:lnTo>
                  <a:pt x="42" y="45"/>
                </a:lnTo>
                <a:lnTo>
                  <a:pt x="12" y="7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89" name="Freeform 25"/>
          <p:cNvSpPr>
            <a:spLocks/>
          </p:cNvSpPr>
          <p:nvPr/>
        </p:nvSpPr>
        <p:spPr bwMode="auto">
          <a:xfrm>
            <a:off x="5421313" y="1670050"/>
            <a:ext cx="169862" cy="180975"/>
          </a:xfrm>
          <a:custGeom>
            <a:avLst/>
            <a:gdLst>
              <a:gd name="T0" fmla="*/ 19 w 116"/>
              <a:gd name="T1" fmla="*/ 113 h 114"/>
              <a:gd name="T2" fmla="*/ 0 w 116"/>
              <a:gd name="T3" fmla="*/ 113 h 114"/>
              <a:gd name="T4" fmla="*/ 6 w 116"/>
              <a:gd name="T5" fmla="*/ 80 h 114"/>
              <a:gd name="T6" fmla="*/ 32 w 116"/>
              <a:gd name="T7" fmla="*/ 47 h 114"/>
              <a:gd name="T8" fmla="*/ 102 w 116"/>
              <a:gd name="T9" fmla="*/ 0 h 114"/>
              <a:gd name="T10" fmla="*/ 115 w 116"/>
              <a:gd name="T11" fmla="*/ 20 h 114"/>
              <a:gd name="T12" fmla="*/ 96 w 116"/>
              <a:gd name="T13" fmla="*/ 33 h 114"/>
              <a:gd name="T14" fmla="*/ 19 w 116"/>
              <a:gd name="T15" fmla="*/ 106 h 114"/>
              <a:gd name="T16" fmla="*/ 19 w 116"/>
              <a:gd name="T17" fmla="*/ 113 h 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6" h="114">
                <a:moveTo>
                  <a:pt x="19" y="113"/>
                </a:moveTo>
                <a:lnTo>
                  <a:pt x="0" y="113"/>
                </a:lnTo>
                <a:lnTo>
                  <a:pt x="6" y="80"/>
                </a:lnTo>
                <a:lnTo>
                  <a:pt x="32" y="47"/>
                </a:lnTo>
                <a:lnTo>
                  <a:pt x="102" y="0"/>
                </a:lnTo>
                <a:lnTo>
                  <a:pt x="115" y="20"/>
                </a:lnTo>
                <a:lnTo>
                  <a:pt x="96" y="33"/>
                </a:lnTo>
                <a:lnTo>
                  <a:pt x="19" y="106"/>
                </a:lnTo>
                <a:lnTo>
                  <a:pt x="19" y="11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90" name="Freeform 26"/>
          <p:cNvSpPr>
            <a:spLocks/>
          </p:cNvSpPr>
          <p:nvPr/>
        </p:nvSpPr>
        <p:spPr bwMode="auto">
          <a:xfrm>
            <a:off x="2981325" y="1692275"/>
            <a:ext cx="103188" cy="80963"/>
          </a:xfrm>
          <a:custGeom>
            <a:avLst/>
            <a:gdLst>
              <a:gd name="T0" fmla="*/ 19 w 70"/>
              <a:gd name="T1" fmla="*/ 50 h 51"/>
              <a:gd name="T2" fmla="*/ 0 w 70"/>
              <a:gd name="T3" fmla="*/ 31 h 51"/>
              <a:gd name="T4" fmla="*/ 13 w 70"/>
              <a:gd name="T5" fmla="*/ 0 h 51"/>
              <a:gd name="T6" fmla="*/ 69 w 70"/>
              <a:gd name="T7" fmla="*/ 0 h 51"/>
              <a:gd name="T8" fmla="*/ 69 w 70"/>
              <a:gd name="T9" fmla="*/ 31 h 51"/>
              <a:gd name="T10" fmla="*/ 31 w 70"/>
              <a:gd name="T11" fmla="*/ 25 h 51"/>
              <a:gd name="T12" fmla="*/ 19 w 70"/>
              <a:gd name="T13" fmla="*/ 50 h 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70" h="51">
                <a:moveTo>
                  <a:pt x="19" y="50"/>
                </a:moveTo>
                <a:lnTo>
                  <a:pt x="0" y="31"/>
                </a:lnTo>
                <a:lnTo>
                  <a:pt x="13" y="0"/>
                </a:lnTo>
                <a:lnTo>
                  <a:pt x="69" y="0"/>
                </a:lnTo>
                <a:lnTo>
                  <a:pt x="69" y="31"/>
                </a:lnTo>
                <a:lnTo>
                  <a:pt x="31" y="25"/>
                </a:lnTo>
                <a:lnTo>
                  <a:pt x="19" y="5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91" name="Freeform 27"/>
          <p:cNvSpPr>
            <a:spLocks/>
          </p:cNvSpPr>
          <p:nvPr/>
        </p:nvSpPr>
        <p:spPr bwMode="auto">
          <a:xfrm>
            <a:off x="4845050" y="1703388"/>
            <a:ext cx="22225" cy="14287"/>
          </a:xfrm>
          <a:custGeom>
            <a:avLst/>
            <a:gdLst>
              <a:gd name="T0" fmla="*/ 14 w 15"/>
              <a:gd name="T1" fmla="*/ 8 h 9"/>
              <a:gd name="T2" fmla="*/ 0 w 15"/>
              <a:gd name="T3" fmla="*/ 8 h 9"/>
              <a:gd name="T4" fmla="*/ 4 w 15"/>
              <a:gd name="T5" fmla="*/ 0 h 9"/>
              <a:gd name="T6" fmla="*/ 14 w 15"/>
              <a:gd name="T7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" h="9">
                <a:moveTo>
                  <a:pt x="14" y="8"/>
                </a:moveTo>
                <a:lnTo>
                  <a:pt x="0" y="8"/>
                </a:lnTo>
                <a:lnTo>
                  <a:pt x="4" y="0"/>
                </a:lnTo>
                <a:lnTo>
                  <a:pt x="14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92" name="Freeform 28"/>
          <p:cNvSpPr>
            <a:spLocks/>
          </p:cNvSpPr>
          <p:nvPr/>
        </p:nvSpPr>
        <p:spPr bwMode="auto">
          <a:xfrm>
            <a:off x="3041650" y="1770063"/>
            <a:ext cx="404813" cy="520700"/>
          </a:xfrm>
          <a:custGeom>
            <a:avLst/>
            <a:gdLst>
              <a:gd name="T0" fmla="*/ 177 w 276"/>
              <a:gd name="T1" fmla="*/ 327 h 328"/>
              <a:gd name="T2" fmla="*/ 138 w 276"/>
              <a:gd name="T3" fmla="*/ 300 h 328"/>
              <a:gd name="T4" fmla="*/ 111 w 276"/>
              <a:gd name="T5" fmla="*/ 273 h 328"/>
              <a:gd name="T6" fmla="*/ 111 w 276"/>
              <a:gd name="T7" fmla="*/ 252 h 328"/>
              <a:gd name="T8" fmla="*/ 91 w 276"/>
              <a:gd name="T9" fmla="*/ 232 h 328"/>
              <a:gd name="T10" fmla="*/ 72 w 276"/>
              <a:gd name="T11" fmla="*/ 252 h 328"/>
              <a:gd name="T12" fmla="*/ 53 w 276"/>
              <a:gd name="T13" fmla="*/ 245 h 328"/>
              <a:gd name="T14" fmla="*/ 53 w 276"/>
              <a:gd name="T15" fmla="*/ 225 h 328"/>
              <a:gd name="T16" fmla="*/ 66 w 276"/>
              <a:gd name="T17" fmla="*/ 204 h 328"/>
              <a:gd name="T18" fmla="*/ 85 w 276"/>
              <a:gd name="T19" fmla="*/ 218 h 328"/>
              <a:gd name="T20" fmla="*/ 105 w 276"/>
              <a:gd name="T21" fmla="*/ 218 h 328"/>
              <a:gd name="T22" fmla="*/ 138 w 276"/>
              <a:gd name="T23" fmla="*/ 164 h 328"/>
              <a:gd name="T24" fmla="*/ 138 w 276"/>
              <a:gd name="T25" fmla="*/ 150 h 328"/>
              <a:gd name="T26" fmla="*/ 91 w 276"/>
              <a:gd name="T27" fmla="*/ 82 h 328"/>
              <a:gd name="T28" fmla="*/ 91 w 276"/>
              <a:gd name="T29" fmla="*/ 95 h 328"/>
              <a:gd name="T30" fmla="*/ 33 w 276"/>
              <a:gd name="T31" fmla="*/ 82 h 328"/>
              <a:gd name="T32" fmla="*/ 7 w 276"/>
              <a:gd name="T33" fmla="*/ 55 h 328"/>
              <a:gd name="T34" fmla="*/ 0 w 276"/>
              <a:gd name="T35" fmla="*/ 14 h 328"/>
              <a:gd name="T36" fmla="*/ 53 w 276"/>
              <a:gd name="T37" fmla="*/ 0 h 328"/>
              <a:gd name="T38" fmla="*/ 66 w 276"/>
              <a:gd name="T39" fmla="*/ 27 h 328"/>
              <a:gd name="T40" fmla="*/ 85 w 276"/>
              <a:gd name="T41" fmla="*/ 7 h 328"/>
              <a:gd name="T42" fmla="*/ 124 w 276"/>
              <a:gd name="T43" fmla="*/ 0 h 328"/>
              <a:gd name="T44" fmla="*/ 170 w 276"/>
              <a:gd name="T45" fmla="*/ 27 h 328"/>
              <a:gd name="T46" fmla="*/ 170 w 276"/>
              <a:gd name="T47" fmla="*/ 55 h 328"/>
              <a:gd name="T48" fmla="*/ 235 w 276"/>
              <a:gd name="T49" fmla="*/ 116 h 328"/>
              <a:gd name="T50" fmla="*/ 209 w 276"/>
              <a:gd name="T51" fmla="*/ 130 h 328"/>
              <a:gd name="T52" fmla="*/ 209 w 276"/>
              <a:gd name="T53" fmla="*/ 164 h 328"/>
              <a:gd name="T54" fmla="*/ 249 w 276"/>
              <a:gd name="T55" fmla="*/ 191 h 328"/>
              <a:gd name="T56" fmla="*/ 275 w 276"/>
              <a:gd name="T57" fmla="*/ 232 h 328"/>
              <a:gd name="T58" fmla="*/ 229 w 276"/>
              <a:gd name="T59" fmla="*/ 252 h 328"/>
              <a:gd name="T60" fmla="*/ 209 w 276"/>
              <a:gd name="T61" fmla="*/ 218 h 328"/>
              <a:gd name="T62" fmla="*/ 189 w 276"/>
              <a:gd name="T63" fmla="*/ 204 h 328"/>
              <a:gd name="T64" fmla="*/ 184 w 276"/>
              <a:gd name="T65" fmla="*/ 245 h 328"/>
              <a:gd name="T66" fmla="*/ 202 w 276"/>
              <a:gd name="T67" fmla="*/ 280 h 328"/>
              <a:gd name="T68" fmla="*/ 189 w 276"/>
              <a:gd name="T69" fmla="*/ 300 h 328"/>
              <a:gd name="T70" fmla="*/ 157 w 276"/>
              <a:gd name="T71" fmla="*/ 273 h 328"/>
              <a:gd name="T72" fmla="*/ 177 w 276"/>
              <a:gd name="T73" fmla="*/ 327 h 3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276" h="328">
                <a:moveTo>
                  <a:pt x="177" y="327"/>
                </a:moveTo>
                <a:lnTo>
                  <a:pt x="138" y="300"/>
                </a:lnTo>
                <a:lnTo>
                  <a:pt x="111" y="273"/>
                </a:lnTo>
                <a:lnTo>
                  <a:pt x="111" y="252"/>
                </a:lnTo>
                <a:lnTo>
                  <a:pt x="91" y="232"/>
                </a:lnTo>
                <a:lnTo>
                  <a:pt x="72" y="252"/>
                </a:lnTo>
                <a:lnTo>
                  <a:pt x="53" y="245"/>
                </a:lnTo>
                <a:lnTo>
                  <a:pt x="53" y="225"/>
                </a:lnTo>
                <a:lnTo>
                  <a:pt x="66" y="204"/>
                </a:lnTo>
                <a:lnTo>
                  <a:pt x="85" y="218"/>
                </a:lnTo>
                <a:lnTo>
                  <a:pt x="105" y="218"/>
                </a:lnTo>
                <a:lnTo>
                  <a:pt x="138" y="164"/>
                </a:lnTo>
                <a:lnTo>
                  <a:pt x="138" y="150"/>
                </a:lnTo>
                <a:lnTo>
                  <a:pt x="91" y="82"/>
                </a:lnTo>
                <a:lnTo>
                  <a:pt x="91" y="95"/>
                </a:lnTo>
                <a:lnTo>
                  <a:pt x="33" y="82"/>
                </a:lnTo>
                <a:lnTo>
                  <a:pt x="7" y="55"/>
                </a:lnTo>
                <a:lnTo>
                  <a:pt x="0" y="14"/>
                </a:lnTo>
                <a:lnTo>
                  <a:pt x="53" y="0"/>
                </a:lnTo>
                <a:lnTo>
                  <a:pt x="66" y="27"/>
                </a:lnTo>
                <a:lnTo>
                  <a:pt x="85" y="7"/>
                </a:lnTo>
                <a:lnTo>
                  <a:pt x="124" y="0"/>
                </a:lnTo>
                <a:lnTo>
                  <a:pt x="170" y="27"/>
                </a:lnTo>
                <a:lnTo>
                  <a:pt x="170" y="55"/>
                </a:lnTo>
                <a:lnTo>
                  <a:pt x="235" y="116"/>
                </a:lnTo>
                <a:lnTo>
                  <a:pt x="209" y="130"/>
                </a:lnTo>
                <a:lnTo>
                  <a:pt x="209" y="164"/>
                </a:lnTo>
                <a:lnTo>
                  <a:pt x="249" y="191"/>
                </a:lnTo>
                <a:lnTo>
                  <a:pt x="275" y="232"/>
                </a:lnTo>
                <a:lnTo>
                  <a:pt x="229" y="252"/>
                </a:lnTo>
                <a:lnTo>
                  <a:pt x="209" y="218"/>
                </a:lnTo>
                <a:lnTo>
                  <a:pt x="189" y="204"/>
                </a:lnTo>
                <a:lnTo>
                  <a:pt x="184" y="245"/>
                </a:lnTo>
                <a:lnTo>
                  <a:pt x="202" y="280"/>
                </a:lnTo>
                <a:lnTo>
                  <a:pt x="189" y="300"/>
                </a:lnTo>
                <a:lnTo>
                  <a:pt x="157" y="273"/>
                </a:lnTo>
                <a:lnTo>
                  <a:pt x="177" y="32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93" name="Freeform 29"/>
          <p:cNvSpPr>
            <a:spLocks/>
          </p:cNvSpPr>
          <p:nvPr/>
        </p:nvSpPr>
        <p:spPr bwMode="auto">
          <a:xfrm>
            <a:off x="5392738" y="1879600"/>
            <a:ext cx="101600" cy="92075"/>
          </a:xfrm>
          <a:custGeom>
            <a:avLst/>
            <a:gdLst>
              <a:gd name="T0" fmla="*/ 37 w 69"/>
              <a:gd name="T1" fmla="*/ 57 h 58"/>
              <a:gd name="T2" fmla="*/ 25 w 69"/>
              <a:gd name="T3" fmla="*/ 51 h 58"/>
              <a:gd name="T4" fmla="*/ 12 w 69"/>
              <a:gd name="T5" fmla="*/ 51 h 58"/>
              <a:gd name="T6" fmla="*/ 0 w 69"/>
              <a:gd name="T7" fmla="*/ 25 h 58"/>
              <a:gd name="T8" fmla="*/ 12 w 69"/>
              <a:gd name="T9" fmla="*/ 0 h 58"/>
              <a:gd name="T10" fmla="*/ 37 w 69"/>
              <a:gd name="T11" fmla="*/ 0 h 58"/>
              <a:gd name="T12" fmla="*/ 37 w 69"/>
              <a:gd name="T13" fmla="*/ 32 h 58"/>
              <a:gd name="T14" fmla="*/ 68 w 69"/>
              <a:gd name="T15" fmla="*/ 51 h 58"/>
              <a:gd name="T16" fmla="*/ 37 w 69"/>
              <a:gd name="T17" fmla="*/ 57 h 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9" h="58">
                <a:moveTo>
                  <a:pt x="37" y="57"/>
                </a:moveTo>
                <a:lnTo>
                  <a:pt x="25" y="51"/>
                </a:lnTo>
                <a:lnTo>
                  <a:pt x="12" y="51"/>
                </a:lnTo>
                <a:lnTo>
                  <a:pt x="0" y="25"/>
                </a:lnTo>
                <a:lnTo>
                  <a:pt x="12" y="0"/>
                </a:lnTo>
                <a:lnTo>
                  <a:pt x="37" y="0"/>
                </a:lnTo>
                <a:lnTo>
                  <a:pt x="37" y="32"/>
                </a:lnTo>
                <a:lnTo>
                  <a:pt x="68" y="51"/>
                </a:lnTo>
                <a:lnTo>
                  <a:pt x="37" y="5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94" name="Freeform 30"/>
          <p:cNvSpPr>
            <a:spLocks/>
          </p:cNvSpPr>
          <p:nvPr/>
        </p:nvSpPr>
        <p:spPr bwMode="auto">
          <a:xfrm>
            <a:off x="1298575" y="1901825"/>
            <a:ext cx="31750" cy="25400"/>
          </a:xfrm>
          <a:custGeom>
            <a:avLst/>
            <a:gdLst>
              <a:gd name="T0" fmla="*/ 21 w 22"/>
              <a:gd name="T1" fmla="*/ 15 h 16"/>
              <a:gd name="T2" fmla="*/ 0 w 22"/>
              <a:gd name="T3" fmla="*/ 15 h 16"/>
              <a:gd name="T4" fmla="*/ 0 w 22"/>
              <a:gd name="T5" fmla="*/ 10 h 16"/>
              <a:gd name="T6" fmla="*/ 16 w 22"/>
              <a:gd name="T7" fmla="*/ 0 h 16"/>
              <a:gd name="T8" fmla="*/ 21 w 22"/>
              <a:gd name="T9" fmla="*/ 15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2" h="16">
                <a:moveTo>
                  <a:pt x="21" y="15"/>
                </a:moveTo>
                <a:lnTo>
                  <a:pt x="0" y="15"/>
                </a:lnTo>
                <a:lnTo>
                  <a:pt x="0" y="10"/>
                </a:lnTo>
                <a:lnTo>
                  <a:pt x="16" y="0"/>
                </a:lnTo>
                <a:lnTo>
                  <a:pt x="21" y="1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95" name="Freeform 31"/>
          <p:cNvSpPr>
            <a:spLocks/>
          </p:cNvSpPr>
          <p:nvPr/>
        </p:nvSpPr>
        <p:spPr bwMode="auto">
          <a:xfrm>
            <a:off x="1200150" y="1935163"/>
            <a:ext cx="63500" cy="36512"/>
          </a:xfrm>
          <a:custGeom>
            <a:avLst/>
            <a:gdLst>
              <a:gd name="T0" fmla="*/ 12 w 43"/>
              <a:gd name="T1" fmla="*/ 22 h 23"/>
              <a:gd name="T2" fmla="*/ 0 w 43"/>
              <a:gd name="T3" fmla="*/ 11 h 23"/>
              <a:gd name="T4" fmla="*/ 36 w 43"/>
              <a:gd name="T5" fmla="*/ 0 h 23"/>
              <a:gd name="T6" fmla="*/ 42 w 43"/>
              <a:gd name="T7" fmla="*/ 11 h 23"/>
              <a:gd name="T8" fmla="*/ 12 w 43"/>
              <a:gd name="T9" fmla="*/ 22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3" h="23">
                <a:moveTo>
                  <a:pt x="12" y="22"/>
                </a:moveTo>
                <a:lnTo>
                  <a:pt x="0" y="11"/>
                </a:lnTo>
                <a:lnTo>
                  <a:pt x="36" y="0"/>
                </a:lnTo>
                <a:lnTo>
                  <a:pt x="42" y="11"/>
                </a:lnTo>
                <a:lnTo>
                  <a:pt x="12" y="2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96" name="Freeform 32"/>
          <p:cNvSpPr>
            <a:spLocks/>
          </p:cNvSpPr>
          <p:nvPr/>
        </p:nvSpPr>
        <p:spPr bwMode="auto">
          <a:xfrm>
            <a:off x="5521325" y="1968500"/>
            <a:ext cx="31750" cy="36513"/>
          </a:xfrm>
          <a:custGeom>
            <a:avLst/>
            <a:gdLst>
              <a:gd name="T0" fmla="*/ 10 w 21"/>
              <a:gd name="T1" fmla="*/ 22 h 23"/>
              <a:gd name="T2" fmla="*/ 0 w 21"/>
              <a:gd name="T3" fmla="*/ 17 h 23"/>
              <a:gd name="T4" fmla="*/ 5 w 21"/>
              <a:gd name="T5" fmla="*/ 0 h 23"/>
              <a:gd name="T6" fmla="*/ 20 w 21"/>
              <a:gd name="T7" fmla="*/ 11 h 23"/>
              <a:gd name="T8" fmla="*/ 10 w 21"/>
              <a:gd name="T9" fmla="*/ 22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" h="23">
                <a:moveTo>
                  <a:pt x="10" y="22"/>
                </a:moveTo>
                <a:lnTo>
                  <a:pt x="0" y="17"/>
                </a:lnTo>
                <a:lnTo>
                  <a:pt x="5" y="0"/>
                </a:lnTo>
                <a:lnTo>
                  <a:pt x="20" y="11"/>
                </a:lnTo>
                <a:lnTo>
                  <a:pt x="10" y="2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97" name="Freeform 33"/>
          <p:cNvSpPr>
            <a:spLocks/>
          </p:cNvSpPr>
          <p:nvPr/>
        </p:nvSpPr>
        <p:spPr bwMode="auto">
          <a:xfrm>
            <a:off x="4638675" y="2012950"/>
            <a:ext cx="414338" cy="498475"/>
          </a:xfrm>
          <a:custGeom>
            <a:avLst/>
            <a:gdLst>
              <a:gd name="T0" fmla="*/ 281 w 282"/>
              <a:gd name="T1" fmla="*/ 40 h 314"/>
              <a:gd name="T2" fmla="*/ 274 w 282"/>
              <a:gd name="T3" fmla="*/ 54 h 314"/>
              <a:gd name="T4" fmla="*/ 256 w 282"/>
              <a:gd name="T5" fmla="*/ 27 h 314"/>
              <a:gd name="T6" fmla="*/ 242 w 282"/>
              <a:gd name="T7" fmla="*/ 40 h 314"/>
              <a:gd name="T8" fmla="*/ 236 w 282"/>
              <a:gd name="T9" fmla="*/ 54 h 314"/>
              <a:gd name="T10" fmla="*/ 223 w 282"/>
              <a:gd name="T11" fmla="*/ 68 h 314"/>
              <a:gd name="T12" fmla="*/ 183 w 282"/>
              <a:gd name="T13" fmla="*/ 54 h 314"/>
              <a:gd name="T14" fmla="*/ 176 w 282"/>
              <a:gd name="T15" fmla="*/ 61 h 314"/>
              <a:gd name="T16" fmla="*/ 176 w 282"/>
              <a:gd name="T17" fmla="*/ 75 h 314"/>
              <a:gd name="T18" fmla="*/ 157 w 282"/>
              <a:gd name="T19" fmla="*/ 68 h 314"/>
              <a:gd name="T20" fmla="*/ 78 w 282"/>
              <a:gd name="T21" fmla="*/ 197 h 314"/>
              <a:gd name="T22" fmla="*/ 91 w 282"/>
              <a:gd name="T23" fmla="*/ 245 h 314"/>
              <a:gd name="T24" fmla="*/ 78 w 282"/>
              <a:gd name="T25" fmla="*/ 292 h 314"/>
              <a:gd name="T26" fmla="*/ 72 w 282"/>
              <a:gd name="T27" fmla="*/ 286 h 314"/>
              <a:gd name="T28" fmla="*/ 39 w 282"/>
              <a:gd name="T29" fmla="*/ 313 h 314"/>
              <a:gd name="T30" fmla="*/ 26 w 282"/>
              <a:gd name="T31" fmla="*/ 313 h 314"/>
              <a:gd name="T32" fmla="*/ 0 w 282"/>
              <a:gd name="T33" fmla="*/ 306 h 314"/>
              <a:gd name="T34" fmla="*/ 7 w 282"/>
              <a:gd name="T35" fmla="*/ 299 h 314"/>
              <a:gd name="T36" fmla="*/ 0 w 282"/>
              <a:gd name="T37" fmla="*/ 232 h 314"/>
              <a:gd name="T38" fmla="*/ 26 w 282"/>
              <a:gd name="T39" fmla="*/ 211 h 314"/>
              <a:gd name="T40" fmla="*/ 32 w 282"/>
              <a:gd name="T41" fmla="*/ 190 h 314"/>
              <a:gd name="T42" fmla="*/ 65 w 282"/>
              <a:gd name="T43" fmla="*/ 183 h 314"/>
              <a:gd name="T44" fmla="*/ 131 w 282"/>
              <a:gd name="T45" fmla="*/ 54 h 314"/>
              <a:gd name="T46" fmla="*/ 131 w 282"/>
              <a:gd name="T47" fmla="*/ 47 h 314"/>
              <a:gd name="T48" fmla="*/ 138 w 282"/>
              <a:gd name="T49" fmla="*/ 40 h 314"/>
              <a:gd name="T50" fmla="*/ 203 w 282"/>
              <a:gd name="T51" fmla="*/ 27 h 314"/>
              <a:gd name="T52" fmla="*/ 209 w 282"/>
              <a:gd name="T53" fmla="*/ 7 h 314"/>
              <a:gd name="T54" fmla="*/ 236 w 282"/>
              <a:gd name="T55" fmla="*/ 7 h 314"/>
              <a:gd name="T56" fmla="*/ 236 w 282"/>
              <a:gd name="T57" fmla="*/ 14 h 314"/>
              <a:gd name="T58" fmla="*/ 261 w 282"/>
              <a:gd name="T59" fmla="*/ 0 h 314"/>
              <a:gd name="T60" fmla="*/ 281 w 282"/>
              <a:gd name="T61" fmla="*/ 21 h 314"/>
              <a:gd name="T62" fmla="*/ 274 w 282"/>
              <a:gd name="T63" fmla="*/ 27 h 314"/>
              <a:gd name="T64" fmla="*/ 281 w 282"/>
              <a:gd name="T65" fmla="*/ 40 h 3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282" h="314">
                <a:moveTo>
                  <a:pt x="281" y="40"/>
                </a:moveTo>
                <a:lnTo>
                  <a:pt x="274" y="54"/>
                </a:lnTo>
                <a:lnTo>
                  <a:pt x="256" y="27"/>
                </a:lnTo>
                <a:lnTo>
                  <a:pt x="242" y="40"/>
                </a:lnTo>
                <a:lnTo>
                  <a:pt x="236" y="54"/>
                </a:lnTo>
                <a:lnTo>
                  <a:pt x="223" y="68"/>
                </a:lnTo>
                <a:lnTo>
                  <a:pt x="183" y="54"/>
                </a:lnTo>
                <a:lnTo>
                  <a:pt x="176" y="61"/>
                </a:lnTo>
                <a:lnTo>
                  <a:pt x="176" y="75"/>
                </a:lnTo>
                <a:lnTo>
                  <a:pt x="157" y="68"/>
                </a:lnTo>
                <a:lnTo>
                  <a:pt x="78" y="197"/>
                </a:lnTo>
                <a:lnTo>
                  <a:pt x="91" y="245"/>
                </a:lnTo>
                <a:lnTo>
                  <a:pt x="78" y="292"/>
                </a:lnTo>
                <a:lnTo>
                  <a:pt x="72" y="286"/>
                </a:lnTo>
                <a:lnTo>
                  <a:pt x="39" y="313"/>
                </a:lnTo>
                <a:lnTo>
                  <a:pt x="26" y="313"/>
                </a:lnTo>
                <a:lnTo>
                  <a:pt x="0" y="306"/>
                </a:lnTo>
                <a:lnTo>
                  <a:pt x="7" y="299"/>
                </a:lnTo>
                <a:lnTo>
                  <a:pt x="0" y="232"/>
                </a:lnTo>
                <a:lnTo>
                  <a:pt x="26" y="211"/>
                </a:lnTo>
                <a:lnTo>
                  <a:pt x="32" y="190"/>
                </a:lnTo>
                <a:lnTo>
                  <a:pt x="65" y="183"/>
                </a:lnTo>
                <a:lnTo>
                  <a:pt x="131" y="54"/>
                </a:lnTo>
                <a:lnTo>
                  <a:pt x="131" y="47"/>
                </a:lnTo>
                <a:lnTo>
                  <a:pt x="138" y="40"/>
                </a:lnTo>
                <a:lnTo>
                  <a:pt x="203" y="27"/>
                </a:lnTo>
                <a:lnTo>
                  <a:pt x="209" y="7"/>
                </a:lnTo>
                <a:lnTo>
                  <a:pt x="236" y="7"/>
                </a:lnTo>
                <a:lnTo>
                  <a:pt x="236" y="14"/>
                </a:lnTo>
                <a:lnTo>
                  <a:pt x="261" y="0"/>
                </a:lnTo>
                <a:lnTo>
                  <a:pt x="281" y="21"/>
                </a:lnTo>
                <a:lnTo>
                  <a:pt x="274" y="27"/>
                </a:lnTo>
                <a:lnTo>
                  <a:pt x="281" y="4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98" name="Freeform 34"/>
          <p:cNvSpPr>
            <a:spLocks/>
          </p:cNvSpPr>
          <p:nvPr/>
        </p:nvSpPr>
        <p:spPr bwMode="auto">
          <a:xfrm>
            <a:off x="4903788" y="2057400"/>
            <a:ext cx="207962" cy="387350"/>
          </a:xfrm>
          <a:custGeom>
            <a:avLst/>
            <a:gdLst>
              <a:gd name="T0" fmla="*/ 0 w 142"/>
              <a:gd name="T1" fmla="*/ 33 h 244"/>
              <a:gd name="T2" fmla="*/ 6 w 142"/>
              <a:gd name="T3" fmla="*/ 26 h 244"/>
              <a:gd name="T4" fmla="*/ 45 w 142"/>
              <a:gd name="T5" fmla="*/ 40 h 244"/>
              <a:gd name="T6" fmla="*/ 58 w 142"/>
              <a:gd name="T7" fmla="*/ 26 h 244"/>
              <a:gd name="T8" fmla="*/ 65 w 142"/>
              <a:gd name="T9" fmla="*/ 13 h 244"/>
              <a:gd name="T10" fmla="*/ 77 w 142"/>
              <a:gd name="T11" fmla="*/ 0 h 244"/>
              <a:gd name="T12" fmla="*/ 96 w 142"/>
              <a:gd name="T13" fmla="*/ 26 h 244"/>
              <a:gd name="T14" fmla="*/ 102 w 142"/>
              <a:gd name="T15" fmla="*/ 54 h 244"/>
              <a:gd name="T16" fmla="*/ 115 w 142"/>
              <a:gd name="T17" fmla="*/ 61 h 244"/>
              <a:gd name="T18" fmla="*/ 122 w 142"/>
              <a:gd name="T19" fmla="*/ 95 h 244"/>
              <a:gd name="T20" fmla="*/ 115 w 142"/>
              <a:gd name="T21" fmla="*/ 108 h 244"/>
              <a:gd name="T22" fmla="*/ 122 w 142"/>
              <a:gd name="T23" fmla="*/ 148 h 244"/>
              <a:gd name="T24" fmla="*/ 141 w 142"/>
              <a:gd name="T25" fmla="*/ 176 h 244"/>
              <a:gd name="T26" fmla="*/ 122 w 142"/>
              <a:gd name="T27" fmla="*/ 230 h 244"/>
              <a:gd name="T28" fmla="*/ 58 w 142"/>
              <a:gd name="T29" fmla="*/ 243 h 244"/>
              <a:gd name="T30" fmla="*/ 26 w 142"/>
              <a:gd name="T31" fmla="*/ 223 h 244"/>
              <a:gd name="T32" fmla="*/ 19 w 142"/>
              <a:gd name="T33" fmla="*/ 182 h 244"/>
              <a:gd name="T34" fmla="*/ 65 w 142"/>
              <a:gd name="T35" fmla="*/ 121 h 244"/>
              <a:gd name="T36" fmla="*/ 65 w 142"/>
              <a:gd name="T37" fmla="*/ 108 h 244"/>
              <a:gd name="T38" fmla="*/ 52 w 142"/>
              <a:gd name="T39" fmla="*/ 108 h 244"/>
              <a:gd name="T40" fmla="*/ 45 w 142"/>
              <a:gd name="T41" fmla="*/ 81 h 244"/>
              <a:gd name="T42" fmla="*/ 19 w 142"/>
              <a:gd name="T43" fmla="*/ 47 h 244"/>
              <a:gd name="T44" fmla="*/ 0 w 142"/>
              <a:gd name="T45" fmla="*/ 33 h 2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42" h="244">
                <a:moveTo>
                  <a:pt x="0" y="33"/>
                </a:moveTo>
                <a:lnTo>
                  <a:pt x="6" y="26"/>
                </a:lnTo>
                <a:lnTo>
                  <a:pt x="45" y="40"/>
                </a:lnTo>
                <a:lnTo>
                  <a:pt x="58" y="26"/>
                </a:lnTo>
                <a:lnTo>
                  <a:pt x="65" y="13"/>
                </a:lnTo>
                <a:lnTo>
                  <a:pt x="77" y="0"/>
                </a:lnTo>
                <a:lnTo>
                  <a:pt x="96" y="26"/>
                </a:lnTo>
                <a:lnTo>
                  <a:pt x="102" y="54"/>
                </a:lnTo>
                <a:lnTo>
                  <a:pt x="115" y="61"/>
                </a:lnTo>
                <a:lnTo>
                  <a:pt x="122" y="95"/>
                </a:lnTo>
                <a:lnTo>
                  <a:pt x="115" y="108"/>
                </a:lnTo>
                <a:lnTo>
                  <a:pt x="122" y="148"/>
                </a:lnTo>
                <a:lnTo>
                  <a:pt x="141" y="176"/>
                </a:lnTo>
                <a:lnTo>
                  <a:pt x="122" y="230"/>
                </a:lnTo>
                <a:lnTo>
                  <a:pt x="58" y="243"/>
                </a:lnTo>
                <a:lnTo>
                  <a:pt x="26" y="223"/>
                </a:lnTo>
                <a:lnTo>
                  <a:pt x="19" y="182"/>
                </a:lnTo>
                <a:lnTo>
                  <a:pt x="65" y="121"/>
                </a:lnTo>
                <a:lnTo>
                  <a:pt x="65" y="108"/>
                </a:lnTo>
                <a:lnTo>
                  <a:pt x="52" y="108"/>
                </a:lnTo>
                <a:lnTo>
                  <a:pt x="45" y="81"/>
                </a:lnTo>
                <a:lnTo>
                  <a:pt x="19" y="47"/>
                </a:lnTo>
                <a:lnTo>
                  <a:pt x="0" y="3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499" name="Freeform 35"/>
          <p:cNvSpPr>
            <a:spLocks/>
          </p:cNvSpPr>
          <p:nvPr/>
        </p:nvSpPr>
        <p:spPr bwMode="auto">
          <a:xfrm>
            <a:off x="2954338" y="2078038"/>
            <a:ext cx="100012" cy="92075"/>
          </a:xfrm>
          <a:custGeom>
            <a:avLst/>
            <a:gdLst>
              <a:gd name="T0" fmla="*/ 61 w 68"/>
              <a:gd name="T1" fmla="*/ 57 h 58"/>
              <a:gd name="T2" fmla="*/ 36 w 68"/>
              <a:gd name="T3" fmla="*/ 51 h 58"/>
              <a:gd name="T4" fmla="*/ 48 w 68"/>
              <a:gd name="T5" fmla="*/ 38 h 58"/>
              <a:gd name="T6" fmla="*/ 36 w 68"/>
              <a:gd name="T7" fmla="*/ 32 h 58"/>
              <a:gd name="T8" fmla="*/ 24 w 68"/>
              <a:gd name="T9" fmla="*/ 51 h 58"/>
              <a:gd name="T10" fmla="*/ 6 w 68"/>
              <a:gd name="T11" fmla="*/ 51 h 58"/>
              <a:gd name="T12" fmla="*/ 0 w 68"/>
              <a:gd name="T13" fmla="*/ 32 h 58"/>
              <a:gd name="T14" fmla="*/ 18 w 68"/>
              <a:gd name="T15" fmla="*/ 25 h 58"/>
              <a:gd name="T16" fmla="*/ 30 w 68"/>
              <a:gd name="T17" fmla="*/ 0 h 58"/>
              <a:gd name="T18" fmla="*/ 48 w 68"/>
              <a:gd name="T19" fmla="*/ 0 h 58"/>
              <a:gd name="T20" fmla="*/ 61 w 68"/>
              <a:gd name="T21" fmla="*/ 32 h 58"/>
              <a:gd name="T22" fmla="*/ 61 w 68"/>
              <a:gd name="T23" fmla="*/ 38 h 58"/>
              <a:gd name="T24" fmla="*/ 67 w 68"/>
              <a:gd name="T25" fmla="*/ 44 h 58"/>
              <a:gd name="T26" fmla="*/ 61 w 68"/>
              <a:gd name="T27" fmla="*/ 57 h 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68" h="58">
                <a:moveTo>
                  <a:pt x="61" y="57"/>
                </a:moveTo>
                <a:lnTo>
                  <a:pt x="36" y="51"/>
                </a:lnTo>
                <a:lnTo>
                  <a:pt x="48" y="38"/>
                </a:lnTo>
                <a:lnTo>
                  <a:pt x="36" y="32"/>
                </a:lnTo>
                <a:lnTo>
                  <a:pt x="24" y="51"/>
                </a:lnTo>
                <a:lnTo>
                  <a:pt x="6" y="51"/>
                </a:lnTo>
                <a:lnTo>
                  <a:pt x="0" y="32"/>
                </a:lnTo>
                <a:lnTo>
                  <a:pt x="18" y="25"/>
                </a:lnTo>
                <a:lnTo>
                  <a:pt x="30" y="0"/>
                </a:lnTo>
                <a:lnTo>
                  <a:pt x="48" y="0"/>
                </a:lnTo>
                <a:lnTo>
                  <a:pt x="61" y="32"/>
                </a:lnTo>
                <a:lnTo>
                  <a:pt x="61" y="38"/>
                </a:lnTo>
                <a:lnTo>
                  <a:pt x="67" y="44"/>
                </a:lnTo>
                <a:lnTo>
                  <a:pt x="61" y="5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00" name="Freeform 36"/>
          <p:cNvSpPr>
            <a:spLocks/>
          </p:cNvSpPr>
          <p:nvPr/>
        </p:nvSpPr>
        <p:spPr bwMode="auto">
          <a:xfrm>
            <a:off x="7715250" y="2089150"/>
            <a:ext cx="41275" cy="25400"/>
          </a:xfrm>
          <a:custGeom>
            <a:avLst/>
            <a:gdLst>
              <a:gd name="T0" fmla="*/ 27 w 28"/>
              <a:gd name="T1" fmla="*/ 15 h 16"/>
              <a:gd name="T2" fmla="*/ 0 w 28"/>
              <a:gd name="T3" fmla="*/ 5 h 16"/>
              <a:gd name="T4" fmla="*/ 6 w 28"/>
              <a:gd name="T5" fmla="*/ 0 h 16"/>
              <a:gd name="T6" fmla="*/ 27 w 28"/>
              <a:gd name="T7" fmla="*/ 10 h 16"/>
              <a:gd name="T8" fmla="*/ 27 w 28"/>
              <a:gd name="T9" fmla="*/ 15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16">
                <a:moveTo>
                  <a:pt x="27" y="15"/>
                </a:moveTo>
                <a:lnTo>
                  <a:pt x="0" y="5"/>
                </a:lnTo>
                <a:lnTo>
                  <a:pt x="6" y="0"/>
                </a:lnTo>
                <a:lnTo>
                  <a:pt x="27" y="10"/>
                </a:lnTo>
                <a:lnTo>
                  <a:pt x="27" y="1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01" name="Freeform 37"/>
          <p:cNvSpPr>
            <a:spLocks/>
          </p:cNvSpPr>
          <p:nvPr/>
        </p:nvSpPr>
        <p:spPr bwMode="auto">
          <a:xfrm>
            <a:off x="1876425" y="2100263"/>
            <a:ext cx="22225" cy="47625"/>
          </a:xfrm>
          <a:custGeom>
            <a:avLst/>
            <a:gdLst>
              <a:gd name="T0" fmla="*/ 15 w 16"/>
              <a:gd name="T1" fmla="*/ 29 h 30"/>
              <a:gd name="T2" fmla="*/ 0 w 16"/>
              <a:gd name="T3" fmla="*/ 29 h 30"/>
              <a:gd name="T4" fmla="*/ 0 w 16"/>
              <a:gd name="T5" fmla="*/ 6 h 30"/>
              <a:gd name="T6" fmla="*/ 10 w 16"/>
              <a:gd name="T7" fmla="*/ 0 h 30"/>
              <a:gd name="T8" fmla="*/ 15 w 16"/>
              <a:gd name="T9" fmla="*/ 29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" h="30">
                <a:moveTo>
                  <a:pt x="15" y="29"/>
                </a:moveTo>
                <a:lnTo>
                  <a:pt x="0" y="29"/>
                </a:lnTo>
                <a:lnTo>
                  <a:pt x="0" y="6"/>
                </a:lnTo>
                <a:lnTo>
                  <a:pt x="10" y="0"/>
                </a:lnTo>
                <a:lnTo>
                  <a:pt x="15" y="29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02" name="Freeform 38"/>
          <p:cNvSpPr>
            <a:spLocks/>
          </p:cNvSpPr>
          <p:nvPr/>
        </p:nvSpPr>
        <p:spPr bwMode="auto">
          <a:xfrm>
            <a:off x="4756150" y="2111375"/>
            <a:ext cx="219075" cy="500063"/>
          </a:xfrm>
          <a:custGeom>
            <a:avLst/>
            <a:gdLst>
              <a:gd name="T0" fmla="*/ 96 w 149"/>
              <a:gd name="T1" fmla="*/ 0 h 315"/>
              <a:gd name="T2" fmla="*/ 116 w 149"/>
              <a:gd name="T3" fmla="*/ 14 h 315"/>
              <a:gd name="T4" fmla="*/ 142 w 149"/>
              <a:gd name="T5" fmla="*/ 48 h 315"/>
              <a:gd name="T6" fmla="*/ 148 w 149"/>
              <a:gd name="T7" fmla="*/ 76 h 315"/>
              <a:gd name="T8" fmla="*/ 116 w 149"/>
              <a:gd name="T9" fmla="*/ 76 h 315"/>
              <a:gd name="T10" fmla="*/ 116 w 149"/>
              <a:gd name="T11" fmla="*/ 102 h 315"/>
              <a:gd name="T12" fmla="*/ 109 w 149"/>
              <a:gd name="T13" fmla="*/ 130 h 315"/>
              <a:gd name="T14" fmla="*/ 83 w 149"/>
              <a:gd name="T15" fmla="*/ 136 h 315"/>
              <a:gd name="T16" fmla="*/ 70 w 149"/>
              <a:gd name="T17" fmla="*/ 164 h 315"/>
              <a:gd name="T18" fmla="*/ 70 w 149"/>
              <a:gd name="T19" fmla="*/ 198 h 315"/>
              <a:gd name="T20" fmla="*/ 90 w 149"/>
              <a:gd name="T21" fmla="*/ 218 h 315"/>
              <a:gd name="T22" fmla="*/ 90 w 149"/>
              <a:gd name="T23" fmla="*/ 225 h 315"/>
              <a:gd name="T24" fmla="*/ 83 w 149"/>
              <a:gd name="T25" fmla="*/ 225 h 315"/>
              <a:gd name="T26" fmla="*/ 77 w 149"/>
              <a:gd name="T27" fmla="*/ 266 h 315"/>
              <a:gd name="T28" fmla="*/ 70 w 149"/>
              <a:gd name="T29" fmla="*/ 293 h 315"/>
              <a:gd name="T30" fmla="*/ 52 w 149"/>
              <a:gd name="T31" fmla="*/ 293 h 315"/>
              <a:gd name="T32" fmla="*/ 39 w 149"/>
              <a:gd name="T33" fmla="*/ 314 h 315"/>
              <a:gd name="T34" fmla="*/ 32 w 149"/>
              <a:gd name="T35" fmla="*/ 307 h 315"/>
              <a:gd name="T36" fmla="*/ 0 w 149"/>
              <a:gd name="T37" fmla="*/ 232 h 315"/>
              <a:gd name="T38" fmla="*/ 13 w 149"/>
              <a:gd name="T39" fmla="*/ 184 h 315"/>
              <a:gd name="T40" fmla="*/ 0 w 149"/>
              <a:gd name="T41" fmla="*/ 136 h 315"/>
              <a:gd name="T42" fmla="*/ 77 w 149"/>
              <a:gd name="T43" fmla="*/ 7 h 315"/>
              <a:gd name="T44" fmla="*/ 96 w 149"/>
              <a:gd name="T45" fmla="*/ 14 h 315"/>
              <a:gd name="T46" fmla="*/ 96 w 149"/>
              <a:gd name="T47" fmla="*/ 0 h 3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149" h="315">
                <a:moveTo>
                  <a:pt x="96" y="0"/>
                </a:moveTo>
                <a:lnTo>
                  <a:pt x="116" y="14"/>
                </a:lnTo>
                <a:lnTo>
                  <a:pt x="142" y="48"/>
                </a:lnTo>
                <a:lnTo>
                  <a:pt x="148" y="76"/>
                </a:lnTo>
                <a:lnTo>
                  <a:pt x="116" y="76"/>
                </a:lnTo>
                <a:lnTo>
                  <a:pt x="116" y="102"/>
                </a:lnTo>
                <a:lnTo>
                  <a:pt x="109" y="130"/>
                </a:lnTo>
                <a:lnTo>
                  <a:pt x="83" y="136"/>
                </a:lnTo>
                <a:lnTo>
                  <a:pt x="70" y="164"/>
                </a:lnTo>
                <a:lnTo>
                  <a:pt x="70" y="198"/>
                </a:lnTo>
                <a:lnTo>
                  <a:pt x="90" y="218"/>
                </a:lnTo>
                <a:lnTo>
                  <a:pt x="90" y="225"/>
                </a:lnTo>
                <a:lnTo>
                  <a:pt x="83" y="225"/>
                </a:lnTo>
                <a:lnTo>
                  <a:pt x="77" y="266"/>
                </a:lnTo>
                <a:lnTo>
                  <a:pt x="70" y="293"/>
                </a:lnTo>
                <a:lnTo>
                  <a:pt x="52" y="293"/>
                </a:lnTo>
                <a:lnTo>
                  <a:pt x="39" y="314"/>
                </a:lnTo>
                <a:lnTo>
                  <a:pt x="32" y="307"/>
                </a:lnTo>
                <a:lnTo>
                  <a:pt x="0" y="232"/>
                </a:lnTo>
                <a:lnTo>
                  <a:pt x="13" y="184"/>
                </a:lnTo>
                <a:lnTo>
                  <a:pt x="0" y="136"/>
                </a:lnTo>
                <a:lnTo>
                  <a:pt x="77" y="7"/>
                </a:lnTo>
                <a:lnTo>
                  <a:pt x="96" y="14"/>
                </a:lnTo>
                <a:lnTo>
                  <a:pt x="9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03" name="Freeform 39"/>
          <p:cNvSpPr>
            <a:spLocks/>
          </p:cNvSpPr>
          <p:nvPr/>
        </p:nvSpPr>
        <p:spPr bwMode="auto">
          <a:xfrm>
            <a:off x="7912100" y="2155825"/>
            <a:ext cx="1588" cy="14288"/>
          </a:xfrm>
          <a:custGeom>
            <a:avLst/>
            <a:gdLst>
              <a:gd name="T0" fmla="*/ 0 w 1"/>
              <a:gd name="T1" fmla="*/ 8 h 9"/>
              <a:gd name="T2" fmla="*/ 0 w 1"/>
              <a:gd name="T3" fmla="*/ 0 h 9"/>
              <a:gd name="T4" fmla="*/ 0 w 1"/>
              <a:gd name="T5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9">
                <a:moveTo>
                  <a:pt x="0" y="8"/>
                </a:moveTo>
                <a:lnTo>
                  <a:pt x="0" y="0"/>
                </a:lnTo>
                <a:lnTo>
                  <a:pt x="0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04" name="Freeform 40"/>
          <p:cNvSpPr>
            <a:spLocks/>
          </p:cNvSpPr>
          <p:nvPr/>
        </p:nvSpPr>
        <p:spPr bwMode="auto">
          <a:xfrm>
            <a:off x="1876425" y="2189163"/>
            <a:ext cx="12700" cy="36512"/>
          </a:xfrm>
          <a:custGeom>
            <a:avLst/>
            <a:gdLst>
              <a:gd name="T0" fmla="*/ 8 w 9"/>
              <a:gd name="T1" fmla="*/ 22 h 23"/>
              <a:gd name="T2" fmla="*/ 0 w 9"/>
              <a:gd name="T3" fmla="*/ 17 h 23"/>
              <a:gd name="T4" fmla="*/ 4 w 9"/>
              <a:gd name="T5" fmla="*/ 0 h 23"/>
              <a:gd name="T6" fmla="*/ 8 w 9"/>
              <a:gd name="T7" fmla="*/ 22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" h="23">
                <a:moveTo>
                  <a:pt x="8" y="22"/>
                </a:moveTo>
                <a:lnTo>
                  <a:pt x="0" y="17"/>
                </a:lnTo>
                <a:lnTo>
                  <a:pt x="4" y="0"/>
                </a:lnTo>
                <a:lnTo>
                  <a:pt x="8" y="2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05" name="Freeform 41"/>
          <p:cNvSpPr>
            <a:spLocks/>
          </p:cNvSpPr>
          <p:nvPr/>
        </p:nvSpPr>
        <p:spPr bwMode="auto">
          <a:xfrm>
            <a:off x="2981325" y="2200275"/>
            <a:ext cx="42863" cy="25400"/>
          </a:xfrm>
          <a:custGeom>
            <a:avLst/>
            <a:gdLst>
              <a:gd name="T0" fmla="*/ 0 w 29"/>
              <a:gd name="T1" fmla="*/ 15 h 16"/>
              <a:gd name="T2" fmla="*/ 0 w 29"/>
              <a:gd name="T3" fmla="*/ 10 h 16"/>
              <a:gd name="T4" fmla="*/ 11 w 29"/>
              <a:gd name="T5" fmla="*/ 0 h 16"/>
              <a:gd name="T6" fmla="*/ 28 w 29"/>
              <a:gd name="T7" fmla="*/ 0 h 16"/>
              <a:gd name="T8" fmla="*/ 0 w 29"/>
              <a:gd name="T9" fmla="*/ 15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9" h="16">
                <a:moveTo>
                  <a:pt x="0" y="15"/>
                </a:moveTo>
                <a:lnTo>
                  <a:pt x="0" y="10"/>
                </a:lnTo>
                <a:lnTo>
                  <a:pt x="11" y="0"/>
                </a:lnTo>
                <a:lnTo>
                  <a:pt x="28" y="0"/>
                </a:lnTo>
                <a:lnTo>
                  <a:pt x="0" y="1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06" name="Freeform 42"/>
          <p:cNvSpPr>
            <a:spLocks/>
          </p:cNvSpPr>
          <p:nvPr/>
        </p:nvSpPr>
        <p:spPr bwMode="auto">
          <a:xfrm>
            <a:off x="4100513" y="2222500"/>
            <a:ext cx="188912" cy="123825"/>
          </a:xfrm>
          <a:custGeom>
            <a:avLst/>
            <a:gdLst>
              <a:gd name="T0" fmla="*/ 64 w 129"/>
              <a:gd name="T1" fmla="*/ 77 h 78"/>
              <a:gd name="T2" fmla="*/ 45 w 129"/>
              <a:gd name="T3" fmla="*/ 71 h 78"/>
              <a:gd name="T4" fmla="*/ 19 w 129"/>
              <a:gd name="T5" fmla="*/ 64 h 78"/>
              <a:gd name="T6" fmla="*/ 26 w 129"/>
              <a:gd name="T7" fmla="*/ 51 h 78"/>
              <a:gd name="T8" fmla="*/ 13 w 129"/>
              <a:gd name="T9" fmla="*/ 38 h 78"/>
              <a:gd name="T10" fmla="*/ 26 w 129"/>
              <a:gd name="T11" fmla="*/ 25 h 78"/>
              <a:gd name="T12" fmla="*/ 19 w 129"/>
              <a:gd name="T13" fmla="*/ 19 h 78"/>
              <a:gd name="T14" fmla="*/ 0 w 129"/>
              <a:gd name="T15" fmla="*/ 19 h 78"/>
              <a:gd name="T16" fmla="*/ 19 w 129"/>
              <a:gd name="T17" fmla="*/ 0 h 78"/>
              <a:gd name="T18" fmla="*/ 39 w 129"/>
              <a:gd name="T19" fmla="*/ 0 h 78"/>
              <a:gd name="T20" fmla="*/ 45 w 129"/>
              <a:gd name="T21" fmla="*/ 19 h 78"/>
              <a:gd name="T22" fmla="*/ 57 w 129"/>
              <a:gd name="T23" fmla="*/ 6 h 78"/>
              <a:gd name="T24" fmla="*/ 96 w 129"/>
              <a:gd name="T25" fmla="*/ 13 h 78"/>
              <a:gd name="T26" fmla="*/ 96 w 129"/>
              <a:gd name="T27" fmla="*/ 0 h 78"/>
              <a:gd name="T28" fmla="*/ 115 w 129"/>
              <a:gd name="T29" fmla="*/ 13 h 78"/>
              <a:gd name="T30" fmla="*/ 122 w 129"/>
              <a:gd name="T31" fmla="*/ 13 h 78"/>
              <a:gd name="T32" fmla="*/ 128 w 129"/>
              <a:gd name="T33" fmla="*/ 32 h 78"/>
              <a:gd name="T34" fmla="*/ 115 w 129"/>
              <a:gd name="T35" fmla="*/ 58 h 78"/>
              <a:gd name="T36" fmla="*/ 64 w 129"/>
              <a:gd name="T37" fmla="*/ 77 h 7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29" h="78">
                <a:moveTo>
                  <a:pt x="64" y="77"/>
                </a:moveTo>
                <a:lnTo>
                  <a:pt x="45" y="71"/>
                </a:lnTo>
                <a:lnTo>
                  <a:pt x="19" y="64"/>
                </a:lnTo>
                <a:lnTo>
                  <a:pt x="26" y="51"/>
                </a:lnTo>
                <a:lnTo>
                  <a:pt x="13" y="38"/>
                </a:lnTo>
                <a:lnTo>
                  <a:pt x="26" y="25"/>
                </a:lnTo>
                <a:lnTo>
                  <a:pt x="19" y="19"/>
                </a:lnTo>
                <a:lnTo>
                  <a:pt x="0" y="19"/>
                </a:lnTo>
                <a:lnTo>
                  <a:pt x="19" y="0"/>
                </a:lnTo>
                <a:lnTo>
                  <a:pt x="39" y="0"/>
                </a:lnTo>
                <a:lnTo>
                  <a:pt x="45" y="19"/>
                </a:lnTo>
                <a:lnTo>
                  <a:pt x="57" y="6"/>
                </a:lnTo>
                <a:lnTo>
                  <a:pt x="96" y="13"/>
                </a:lnTo>
                <a:lnTo>
                  <a:pt x="96" y="0"/>
                </a:lnTo>
                <a:lnTo>
                  <a:pt x="115" y="13"/>
                </a:lnTo>
                <a:lnTo>
                  <a:pt x="122" y="13"/>
                </a:lnTo>
                <a:lnTo>
                  <a:pt x="128" y="32"/>
                </a:lnTo>
                <a:lnTo>
                  <a:pt x="115" y="58"/>
                </a:lnTo>
                <a:lnTo>
                  <a:pt x="64" y="7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07" name="Freeform 43"/>
          <p:cNvSpPr>
            <a:spLocks/>
          </p:cNvSpPr>
          <p:nvPr/>
        </p:nvSpPr>
        <p:spPr bwMode="auto">
          <a:xfrm>
            <a:off x="1866900" y="2254250"/>
            <a:ext cx="22225" cy="25400"/>
          </a:xfrm>
          <a:custGeom>
            <a:avLst/>
            <a:gdLst>
              <a:gd name="T0" fmla="*/ 9 w 15"/>
              <a:gd name="T1" fmla="*/ 15 h 16"/>
              <a:gd name="T2" fmla="*/ 0 w 15"/>
              <a:gd name="T3" fmla="*/ 0 h 16"/>
              <a:gd name="T4" fmla="*/ 14 w 15"/>
              <a:gd name="T5" fmla="*/ 0 h 16"/>
              <a:gd name="T6" fmla="*/ 9 w 15"/>
              <a:gd name="T7" fmla="*/ 15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" h="16">
                <a:moveTo>
                  <a:pt x="9" y="15"/>
                </a:moveTo>
                <a:lnTo>
                  <a:pt x="0" y="0"/>
                </a:lnTo>
                <a:lnTo>
                  <a:pt x="14" y="0"/>
                </a:lnTo>
                <a:lnTo>
                  <a:pt x="9" y="1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08" name="Freeform 44"/>
          <p:cNvSpPr>
            <a:spLocks/>
          </p:cNvSpPr>
          <p:nvPr/>
        </p:nvSpPr>
        <p:spPr bwMode="auto">
          <a:xfrm>
            <a:off x="7304088" y="2254250"/>
            <a:ext cx="158750" cy="301625"/>
          </a:xfrm>
          <a:custGeom>
            <a:avLst/>
            <a:gdLst>
              <a:gd name="T0" fmla="*/ 82 w 109"/>
              <a:gd name="T1" fmla="*/ 189 h 190"/>
              <a:gd name="T2" fmla="*/ 64 w 109"/>
              <a:gd name="T3" fmla="*/ 142 h 190"/>
              <a:gd name="T4" fmla="*/ 51 w 109"/>
              <a:gd name="T5" fmla="*/ 128 h 190"/>
              <a:gd name="T6" fmla="*/ 32 w 109"/>
              <a:gd name="T7" fmla="*/ 61 h 190"/>
              <a:gd name="T8" fmla="*/ 19 w 109"/>
              <a:gd name="T9" fmla="*/ 54 h 190"/>
              <a:gd name="T10" fmla="*/ 0 w 109"/>
              <a:gd name="T11" fmla="*/ 0 h 190"/>
              <a:gd name="T12" fmla="*/ 89 w 109"/>
              <a:gd name="T13" fmla="*/ 128 h 190"/>
              <a:gd name="T14" fmla="*/ 70 w 109"/>
              <a:gd name="T15" fmla="*/ 115 h 190"/>
              <a:gd name="T16" fmla="*/ 82 w 109"/>
              <a:gd name="T17" fmla="*/ 155 h 190"/>
              <a:gd name="T18" fmla="*/ 102 w 109"/>
              <a:gd name="T19" fmla="*/ 175 h 190"/>
              <a:gd name="T20" fmla="*/ 108 w 109"/>
              <a:gd name="T21" fmla="*/ 189 h 190"/>
              <a:gd name="T22" fmla="*/ 89 w 109"/>
              <a:gd name="T23" fmla="*/ 175 h 190"/>
              <a:gd name="T24" fmla="*/ 82 w 109"/>
              <a:gd name="T25" fmla="*/ 189 h 1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" h="190">
                <a:moveTo>
                  <a:pt x="82" y="189"/>
                </a:moveTo>
                <a:lnTo>
                  <a:pt x="64" y="142"/>
                </a:lnTo>
                <a:lnTo>
                  <a:pt x="51" y="128"/>
                </a:lnTo>
                <a:lnTo>
                  <a:pt x="32" y="61"/>
                </a:lnTo>
                <a:lnTo>
                  <a:pt x="19" y="54"/>
                </a:lnTo>
                <a:lnTo>
                  <a:pt x="0" y="0"/>
                </a:lnTo>
                <a:lnTo>
                  <a:pt x="89" y="128"/>
                </a:lnTo>
                <a:lnTo>
                  <a:pt x="70" y="115"/>
                </a:lnTo>
                <a:lnTo>
                  <a:pt x="82" y="155"/>
                </a:lnTo>
                <a:lnTo>
                  <a:pt x="102" y="175"/>
                </a:lnTo>
                <a:lnTo>
                  <a:pt x="108" y="189"/>
                </a:lnTo>
                <a:lnTo>
                  <a:pt x="89" y="175"/>
                </a:lnTo>
                <a:lnTo>
                  <a:pt x="82" y="189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09" name="Freeform 45"/>
          <p:cNvSpPr>
            <a:spLocks/>
          </p:cNvSpPr>
          <p:nvPr/>
        </p:nvSpPr>
        <p:spPr bwMode="auto">
          <a:xfrm>
            <a:off x="6096000" y="2362200"/>
            <a:ext cx="1166813" cy="1160463"/>
          </a:xfrm>
          <a:custGeom>
            <a:avLst/>
            <a:gdLst>
              <a:gd name="T0" fmla="*/ 550 w 797"/>
              <a:gd name="T1" fmla="*/ 117 h 731"/>
              <a:gd name="T2" fmla="*/ 570 w 797"/>
              <a:gd name="T3" fmla="*/ 68 h 731"/>
              <a:gd name="T4" fmla="*/ 557 w 797"/>
              <a:gd name="T5" fmla="*/ 42 h 731"/>
              <a:gd name="T6" fmla="*/ 591 w 797"/>
              <a:gd name="T7" fmla="*/ 0 h 731"/>
              <a:gd name="T8" fmla="*/ 690 w 797"/>
              <a:gd name="T9" fmla="*/ 89 h 731"/>
              <a:gd name="T10" fmla="*/ 743 w 797"/>
              <a:gd name="T11" fmla="*/ 117 h 731"/>
              <a:gd name="T12" fmla="*/ 770 w 797"/>
              <a:gd name="T13" fmla="*/ 103 h 731"/>
              <a:gd name="T14" fmla="*/ 796 w 797"/>
              <a:gd name="T15" fmla="*/ 172 h 731"/>
              <a:gd name="T16" fmla="*/ 796 w 797"/>
              <a:gd name="T17" fmla="*/ 227 h 731"/>
              <a:gd name="T18" fmla="*/ 757 w 797"/>
              <a:gd name="T19" fmla="*/ 262 h 731"/>
              <a:gd name="T20" fmla="*/ 730 w 797"/>
              <a:gd name="T21" fmla="*/ 316 h 731"/>
              <a:gd name="T22" fmla="*/ 683 w 797"/>
              <a:gd name="T23" fmla="*/ 337 h 731"/>
              <a:gd name="T24" fmla="*/ 690 w 797"/>
              <a:gd name="T25" fmla="*/ 303 h 731"/>
              <a:gd name="T26" fmla="*/ 651 w 797"/>
              <a:gd name="T27" fmla="*/ 337 h 731"/>
              <a:gd name="T28" fmla="*/ 670 w 797"/>
              <a:gd name="T29" fmla="*/ 379 h 731"/>
              <a:gd name="T30" fmla="*/ 710 w 797"/>
              <a:gd name="T31" fmla="*/ 372 h 731"/>
              <a:gd name="T32" fmla="*/ 703 w 797"/>
              <a:gd name="T33" fmla="*/ 386 h 731"/>
              <a:gd name="T34" fmla="*/ 683 w 797"/>
              <a:gd name="T35" fmla="*/ 433 h 731"/>
              <a:gd name="T36" fmla="*/ 730 w 797"/>
              <a:gd name="T37" fmla="*/ 482 h 731"/>
              <a:gd name="T38" fmla="*/ 723 w 797"/>
              <a:gd name="T39" fmla="*/ 517 h 731"/>
              <a:gd name="T40" fmla="*/ 743 w 797"/>
              <a:gd name="T41" fmla="*/ 537 h 731"/>
              <a:gd name="T42" fmla="*/ 683 w 797"/>
              <a:gd name="T43" fmla="*/ 681 h 731"/>
              <a:gd name="T44" fmla="*/ 657 w 797"/>
              <a:gd name="T45" fmla="*/ 688 h 731"/>
              <a:gd name="T46" fmla="*/ 644 w 797"/>
              <a:gd name="T47" fmla="*/ 688 h 731"/>
              <a:gd name="T48" fmla="*/ 611 w 797"/>
              <a:gd name="T49" fmla="*/ 723 h 731"/>
              <a:gd name="T50" fmla="*/ 591 w 797"/>
              <a:gd name="T51" fmla="*/ 723 h 731"/>
              <a:gd name="T52" fmla="*/ 570 w 797"/>
              <a:gd name="T53" fmla="*/ 716 h 731"/>
              <a:gd name="T54" fmla="*/ 538 w 797"/>
              <a:gd name="T55" fmla="*/ 688 h 731"/>
              <a:gd name="T56" fmla="*/ 491 w 797"/>
              <a:gd name="T57" fmla="*/ 695 h 731"/>
              <a:gd name="T58" fmla="*/ 478 w 797"/>
              <a:gd name="T59" fmla="*/ 716 h 731"/>
              <a:gd name="T60" fmla="*/ 451 w 797"/>
              <a:gd name="T61" fmla="*/ 716 h 731"/>
              <a:gd name="T62" fmla="*/ 419 w 797"/>
              <a:gd name="T63" fmla="*/ 668 h 731"/>
              <a:gd name="T64" fmla="*/ 419 w 797"/>
              <a:gd name="T65" fmla="*/ 641 h 731"/>
              <a:gd name="T66" fmla="*/ 385 w 797"/>
              <a:gd name="T67" fmla="*/ 592 h 731"/>
              <a:gd name="T68" fmla="*/ 352 w 797"/>
              <a:gd name="T69" fmla="*/ 585 h 731"/>
              <a:gd name="T70" fmla="*/ 306 w 797"/>
              <a:gd name="T71" fmla="*/ 606 h 731"/>
              <a:gd name="T72" fmla="*/ 266 w 797"/>
              <a:gd name="T73" fmla="*/ 620 h 731"/>
              <a:gd name="T74" fmla="*/ 252 w 797"/>
              <a:gd name="T75" fmla="*/ 613 h 731"/>
              <a:gd name="T76" fmla="*/ 146 w 797"/>
              <a:gd name="T77" fmla="*/ 578 h 731"/>
              <a:gd name="T78" fmla="*/ 99 w 797"/>
              <a:gd name="T79" fmla="*/ 531 h 731"/>
              <a:gd name="T80" fmla="*/ 106 w 797"/>
              <a:gd name="T81" fmla="*/ 482 h 731"/>
              <a:gd name="T82" fmla="*/ 27 w 797"/>
              <a:gd name="T83" fmla="*/ 440 h 731"/>
              <a:gd name="T84" fmla="*/ 0 w 797"/>
              <a:gd name="T85" fmla="*/ 400 h 731"/>
              <a:gd name="T86" fmla="*/ 40 w 797"/>
              <a:gd name="T87" fmla="*/ 386 h 731"/>
              <a:gd name="T88" fmla="*/ 86 w 797"/>
              <a:gd name="T89" fmla="*/ 316 h 731"/>
              <a:gd name="T90" fmla="*/ 93 w 797"/>
              <a:gd name="T91" fmla="*/ 276 h 731"/>
              <a:gd name="T92" fmla="*/ 133 w 797"/>
              <a:gd name="T93" fmla="*/ 241 h 731"/>
              <a:gd name="T94" fmla="*/ 166 w 797"/>
              <a:gd name="T95" fmla="*/ 206 h 731"/>
              <a:gd name="T96" fmla="*/ 180 w 797"/>
              <a:gd name="T97" fmla="*/ 213 h 731"/>
              <a:gd name="T98" fmla="*/ 212 w 797"/>
              <a:gd name="T99" fmla="*/ 248 h 731"/>
              <a:gd name="T100" fmla="*/ 286 w 797"/>
              <a:gd name="T101" fmla="*/ 283 h 731"/>
              <a:gd name="T102" fmla="*/ 358 w 797"/>
              <a:gd name="T103" fmla="*/ 290 h 731"/>
              <a:gd name="T104" fmla="*/ 378 w 797"/>
              <a:gd name="T105" fmla="*/ 303 h 731"/>
              <a:gd name="T106" fmla="*/ 451 w 797"/>
              <a:gd name="T107" fmla="*/ 296 h 731"/>
              <a:gd name="T108" fmla="*/ 511 w 797"/>
              <a:gd name="T109" fmla="*/ 255 h 731"/>
              <a:gd name="T110" fmla="*/ 511 w 797"/>
              <a:gd name="T111" fmla="*/ 227 h 731"/>
              <a:gd name="T112" fmla="*/ 550 w 797"/>
              <a:gd name="T113" fmla="*/ 206 h 731"/>
              <a:gd name="T114" fmla="*/ 591 w 797"/>
              <a:gd name="T115" fmla="*/ 166 h 731"/>
              <a:gd name="T116" fmla="*/ 538 w 797"/>
              <a:gd name="T117" fmla="*/ 145 h 7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797" h="731">
                <a:moveTo>
                  <a:pt x="531" y="117"/>
                </a:moveTo>
                <a:lnTo>
                  <a:pt x="550" y="117"/>
                </a:lnTo>
                <a:lnTo>
                  <a:pt x="564" y="103"/>
                </a:lnTo>
                <a:lnTo>
                  <a:pt x="570" y="68"/>
                </a:lnTo>
                <a:lnTo>
                  <a:pt x="570" y="42"/>
                </a:lnTo>
                <a:lnTo>
                  <a:pt x="557" y="42"/>
                </a:lnTo>
                <a:lnTo>
                  <a:pt x="570" y="7"/>
                </a:lnTo>
                <a:lnTo>
                  <a:pt x="591" y="0"/>
                </a:lnTo>
                <a:lnTo>
                  <a:pt x="631" y="21"/>
                </a:lnTo>
                <a:lnTo>
                  <a:pt x="690" y="89"/>
                </a:lnTo>
                <a:lnTo>
                  <a:pt x="697" y="82"/>
                </a:lnTo>
                <a:lnTo>
                  <a:pt x="743" y="117"/>
                </a:lnTo>
                <a:lnTo>
                  <a:pt x="764" y="124"/>
                </a:lnTo>
                <a:lnTo>
                  <a:pt x="770" y="103"/>
                </a:lnTo>
                <a:lnTo>
                  <a:pt x="796" y="103"/>
                </a:lnTo>
                <a:lnTo>
                  <a:pt x="796" y="172"/>
                </a:lnTo>
                <a:lnTo>
                  <a:pt x="770" y="179"/>
                </a:lnTo>
                <a:lnTo>
                  <a:pt x="796" y="227"/>
                </a:lnTo>
                <a:lnTo>
                  <a:pt x="777" y="227"/>
                </a:lnTo>
                <a:lnTo>
                  <a:pt x="757" y="262"/>
                </a:lnTo>
                <a:lnTo>
                  <a:pt x="737" y="269"/>
                </a:lnTo>
                <a:lnTo>
                  <a:pt x="730" y="316"/>
                </a:lnTo>
                <a:lnTo>
                  <a:pt x="703" y="323"/>
                </a:lnTo>
                <a:lnTo>
                  <a:pt x="683" y="337"/>
                </a:lnTo>
                <a:lnTo>
                  <a:pt x="677" y="330"/>
                </a:lnTo>
                <a:lnTo>
                  <a:pt x="690" y="303"/>
                </a:lnTo>
                <a:lnTo>
                  <a:pt x="677" y="290"/>
                </a:lnTo>
                <a:lnTo>
                  <a:pt x="651" y="337"/>
                </a:lnTo>
                <a:lnTo>
                  <a:pt x="637" y="351"/>
                </a:lnTo>
                <a:lnTo>
                  <a:pt x="670" y="379"/>
                </a:lnTo>
                <a:lnTo>
                  <a:pt x="677" y="365"/>
                </a:lnTo>
                <a:lnTo>
                  <a:pt x="710" y="372"/>
                </a:lnTo>
                <a:lnTo>
                  <a:pt x="717" y="379"/>
                </a:lnTo>
                <a:lnTo>
                  <a:pt x="703" y="386"/>
                </a:lnTo>
                <a:lnTo>
                  <a:pt x="683" y="413"/>
                </a:lnTo>
                <a:lnTo>
                  <a:pt x="683" y="433"/>
                </a:lnTo>
                <a:lnTo>
                  <a:pt x="710" y="447"/>
                </a:lnTo>
                <a:lnTo>
                  <a:pt x="730" y="482"/>
                </a:lnTo>
                <a:lnTo>
                  <a:pt x="730" y="496"/>
                </a:lnTo>
                <a:lnTo>
                  <a:pt x="723" y="517"/>
                </a:lnTo>
                <a:lnTo>
                  <a:pt x="730" y="517"/>
                </a:lnTo>
                <a:lnTo>
                  <a:pt x="743" y="537"/>
                </a:lnTo>
                <a:lnTo>
                  <a:pt x="723" y="620"/>
                </a:lnTo>
                <a:lnTo>
                  <a:pt x="683" y="681"/>
                </a:lnTo>
                <a:lnTo>
                  <a:pt x="663" y="674"/>
                </a:lnTo>
                <a:lnTo>
                  <a:pt x="657" y="688"/>
                </a:lnTo>
                <a:lnTo>
                  <a:pt x="651" y="681"/>
                </a:lnTo>
                <a:lnTo>
                  <a:pt x="644" y="688"/>
                </a:lnTo>
                <a:lnTo>
                  <a:pt x="611" y="709"/>
                </a:lnTo>
                <a:lnTo>
                  <a:pt x="611" y="723"/>
                </a:lnTo>
                <a:lnTo>
                  <a:pt x="604" y="730"/>
                </a:lnTo>
                <a:lnTo>
                  <a:pt x="591" y="723"/>
                </a:lnTo>
                <a:lnTo>
                  <a:pt x="591" y="709"/>
                </a:lnTo>
                <a:lnTo>
                  <a:pt x="570" y="716"/>
                </a:lnTo>
                <a:lnTo>
                  <a:pt x="550" y="702"/>
                </a:lnTo>
                <a:lnTo>
                  <a:pt x="538" y="688"/>
                </a:lnTo>
                <a:lnTo>
                  <a:pt x="531" y="688"/>
                </a:lnTo>
                <a:lnTo>
                  <a:pt x="491" y="695"/>
                </a:lnTo>
                <a:lnTo>
                  <a:pt x="478" y="702"/>
                </a:lnTo>
                <a:lnTo>
                  <a:pt x="478" y="716"/>
                </a:lnTo>
                <a:lnTo>
                  <a:pt x="471" y="723"/>
                </a:lnTo>
                <a:lnTo>
                  <a:pt x="451" y="716"/>
                </a:lnTo>
                <a:lnTo>
                  <a:pt x="425" y="709"/>
                </a:lnTo>
                <a:lnTo>
                  <a:pt x="419" y="668"/>
                </a:lnTo>
                <a:lnTo>
                  <a:pt x="412" y="674"/>
                </a:lnTo>
                <a:lnTo>
                  <a:pt x="419" y="641"/>
                </a:lnTo>
                <a:lnTo>
                  <a:pt x="398" y="585"/>
                </a:lnTo>
                <a:lnTo>
                  <a:pt x="385" y="592"/>
                </a:lnTo>
                <a:lnTo>
                  <a:pt x="372" y="578"/>
                </a:lnTo>
                <a:lnTo>
                  <a:pt x="352" y="585"/>
                </a:lnTo>
                <a:lnTo>
                  <a:pt x="338" y="585"/>
                </a:lnTo>
                <a:lnTo>
                  <a:pt x="306" y="606"/>
                </a:lnTo>
                <a:lnTo>
                  <a:pt x="272" y="606"/>
                </a:lnTo>
                <a:lnTo>
                  <a:pt x="266" y="620"/>
                </a:lnTo>
                <a:lnTo>
                  <a:pt x="259" y="606"/>
                </a:lnTo>
                <a:lnTo>
                  <a:pt x="252" y="613"/>
                </a:lnTo>
                <a:lnTo>
                  <a:pt x="212" y="606"/>
                </a:lnTo>
                <a:lnTo>
                  <a:pt x="146" y="578"/>
                </a:lnTo>
                <a:lnTo>
                  <a:pt x="113" y="557"/>
                </a:lnTo>
                <a:lnTo>
                  <a:pt x="99" y="531"/>
                </a:lnTo>
                <a:lnTo>
                  <a:pt x="106" y="524"/>
                </a:lnTo>
                <a:lnTo>
                  <a:pt x="106" y="482"/>
                </a:lnTo>
                <a:lnTo>
                  <a:pt x="67" y="447"/>
                </a:lnTo>
                <a:lnTo>
                  <a:pt x="27" y="440"/>
                </a:lnTo>
                <a:lnTo>
                  <a:pt x="13" y="407"/>
                </a:lnTo>
                <a:lnTo>
                  <a:pt x="0" y="400"/>
                </a:lnTo>
                <a:lnTo>
                  <a:pt x="27" y="379"/>
                </a:lnTo>
                <a:lnTo>
                  <a:pt x="40" y="386"/>
                </a:lnTo>
                <a:lnTo>
                  <a:pt x="74" y="358"/>
                </a:lnTo>
                <a:lnTo>
                  <a:pt x="86" y="316"/>
                </a:lnTo>
                <a:lnTo>
                  <a:pt x="74" y="290"/>
                </a:lnTo>
                <a:lnTo>
                  <a:pt x="93" y="276"/>
                </a:lnTo>
                <a:lnTo>
                  <a:pt x="93" y="241"/>
                </a:lnTo>
                <a:lnTo>
                  <a:pt x="133" y="241"/>
                </a:lnTo>
                <a:lnTo>
                  <a:pt x="146" y="199"/>
                </a:lnTo>
                <a:lnTo>
                  <a:pt x="166" y="206"/>
                </a:lnTo>
                <a:lnTo>
                  <a:pt x="173" y="220"/>
                </a:lnTo>
                <a:lnTo>
                  <a:pt x="180" y="213"/>
                </a:lnTo>
                <a:lnTo>
                  <a:pt x="200" y="220"/>
                </a:lnTo>
                <a:lnTo>
                  <a:pt x="212" y="248"/>
                </a:lnTo>
                <a:lnTo>
                  <a:pt x="212" y="262"/>
                </a:lnTo>
                <a:lnTo>
                  <a:pt x="286" y="283"/>
                </a:lnTo>
                <a:lnTo>
                  <a:pt x="306" y="303"/>
                </a:lnTo>
                <a:lnTo>
                  <a:pt x="358" y="290"/>
                </a:lnTo>
                <a:lnTo>
                  <a:pt x="372" y="290"/>
                </a:lnTo>
                <a:lnTo>
                  <a:pt x="378" y="303"/>
                </a:lnTo>
                <a:lnTo>
                  <a:pt x="438" y="309"/>
                </a:lnTo>
                <a:lnTo>
                  <a:pt x="451" y="296"/>
                </a:lnTo>
                <a:lnTo>
                  <a:pt x="491" y="290"/>
                </a:lnTo>
                <a:lnTo>
                  <a:pt x="511" y="255"/>
                </a:lnTo>
                <a:lnTo>
                  <a:pt x="498" y="241"/>
                </a:lnTo>
                <a:lnTo>
                  <a:pt x="511" y="227"/>
                </a:lnTo>
                <a:lnTo>
                  <a:pt x="531" y="227"/>
                </a:lnTo>
                <a:lnTo>
                  <a:pt x="550" y="206"/>
                </a:lnTo>
                <a:lnTo>
                  <a:pt x="570" y="179"/>
                </a:lnTo>
                <a:lnTo>
                  <a:pt x="591" y="166"/>
                </a:lnTo>
                <a:lnTo>
                  <a:pt x="570" y="152"/>
                </a:lnTo>
                <a:lnTo>
                  <a:pt x="538" y="145"/>
                </a:lnTo>
                <a:lnTo>
                  <a:pt x="531" y="11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10" name="Freeform 46"/>
          <p:cNvSpPr>
            <a:spLocks/>
          </p:cNvSpPr>
          <p:nvPr/>
        </p:nvSpPr>
        <p:spPr bwMode="auto">
          <a:xfrm>
            <a:off x="5530850" y="2420938"/>
            <a:ext cx="765175" cy="554037"/>
          </a:xfrm>
          <a:custGeom>
            <a:avLst/>
            <a:gdLst>
              <a:gd name="T0" fmla="*/ 26 w 523"/>
              <a:gd name="T1" fmla="*/ 260 h 349"/>
              <a:gd name="T2" fmla="*/ 0 w 523"/>
              <a:gd name="T3" fmla="*/ 177 h 349"/>
              <a:gd name="T4" fmla="*/ 6 w 523"/>
              <a:gd name="T5" fmla="*/ 123 h 349"/>
              <a:gd name="T6" fmla="*/ 26 w 523"/>
              <a:gd name="T7" fmla="*/ 75 h 349"/>
              <a:gd name="T8" fmla="*/ 52 w 523"/>
              <a:gd name="T9" fmla="*/ 82 h 349"/>
              <a:gd name="T10" fmla="*/ 72 w 523"/>
              <a:gd name="T11" fmla="*/ 88 h 349"/>
              <a:gd name="T12" fmla="*/ 79 w 523"/>
              <a:gd name="T13" fmla="*/ 82 h 349"/>
              <a:gd name="T14" fmla="*/ 106 w 523"/>
              <a:gd name="T15" fmla="*/ 82 h 349"/>
              <a:gd name="T16" fmla="*/ 112 w 523"/>
              <a:gd name="T17" fmla="*/ 109 h 349"/>
              <a:gd name="T18" fmla="*/ 145 w 523"/>
              <a:gd name="T19" fmla="*/ 109 h 349"/>
              <a:gd name="T20" fmla="*/ 145 w 523"/>
              <a:gd name="T21" fmla="*/ 40 h 349"/>
              <a:gd name="T22" fmla="*/ 198 w 523"/>
              <a:gd name="T23" fmla="*/ 47 h 349"/>
              <a:gd name="T24" fmla="*/ 237 w 523"/>
              <a:gd name="T25" fmla="*/ 14 h 349"/>
              <a:gd name="T26" fmla="*/ 257 w 523"/>
              <a:gd name="T27" fmla="*/ 0 h 349"/>
              <a:gd name="T28" fmla="*/ 304 w 523"/>
              <a:gd name="T29" fmla="*/ 0 h 349"/>
              <a:gd name="T30" fmla="*/ 317 w 523"/>
              <a:gd name="T31" fmla="*/ 20 h 349"/>
              <a:gd name="T32" fmla="*/ 344 w 523"/>
              <a:gd name="T33" fmla="*/ 14 h 349"/>
              <a:gd name="T34" fmla="*/ 383 w 523"/>
              <a:gd name="T35" fmla="*/ 40 h 349"/>
              <a:gd name="T36" fmla="*/ 396 w 523"/>
              <a:gd name="T37" fmla="*/ 68 h 349"/>
              <a:gd name="T38" fmla="*/ 410 w 523"/>
              <a:gd name="T39" fmla="*/ 54 h 349"/>
              <a:gd name="T40" fmla="*/ 423 w 523"/>
              <a:gd name="T41" fmla="*/ 82 h 349"/>
              <a:gd name="T42" fmla="*/ 456 w 523"/>
              <a:gd name="T43" fmla="*/ 95 h 349"/>
              <a:gd name="T44" fmla="*/ 469 w 523"/>
              <a:gd name="T45" fmla="*/ 123 h 349"/>
              <a:gd name="T46" fmla="*/ 509 w 523"/>
              <a:gd name="T47" fmla="*/ 143 h 349"/>
              <a:gd name="T48" fmla="*/ 522 w 523"/>
              <a:gd name="T49" fmla="*/ 170 h 349"/>
              <a:gd name="T50" fmla="*/ 509 w 523"/>
              <a:gd name="T51" fmla="*/ 211 h 349"/>
              <a:gd name="T52" fmla="*/ 469 w 523"/>
              <a:gd name="T53" fmla="*/ 211 h 349"/>
              <a:gd name="T54" fmla="*/ 469 w 523"/>
              <a:gd name="T55" fmla="*/ 246 h 349"/>
              <a:gd name="T56" fmla="*/ 450 w 523"/>
              <a:gd name="T57" fmla="*/ 260 h 349"/>
              <a:gd name="T58" fmla="*/ 462 w 523"/>
              <a:gd name="T59" fmla="*/ 286 h 349"/>
              <a:gd name="T60" fmla="*/ 416 w 523"/>
              <a:gd name="T61" fmla="*/ 286 h 349"/>
              <a:gd name="T62" fmla="*/ 410 w 523"/>
              <a:gd name="T63" fmla="*/ 272 h 349"/>
              <a:gd name="T64" fmla="*/ 363 w 523"/>
              <a:gd name="T65" fmla="*/ 286 h 349"/>
              <a:gd name="T66" fmla="*/ 350 w 523"/>
              <a:gd name="T67" fmla="*/ 293 h 349"/>
              <a:gd name="T68" fmla="*/ 311 w 523"/>
              <a:gd name="T69" fmla="*/ 300 h 349"/>
              <a:gd name="T70" fmla="*/ 297 w 523"/>
              <a:gd name="T71" fmla="*/ 307 h 349"/>
              <a:gd name="T72" fmla="*/ 284 w 523"/>
              <a:gd name="T73" fmla="*/ 300 h 349"/>
              <a:gd name="T74" fmla="*/ 277 w 523"/>
              <a:gd name="T75" fmla="*/ 307 h 349"/>
              <a:gd name="T76" fmla="*/ 264 w 523"/>
              <a:gd name="T77" fmla="*/ 307 h 349"/>
              <a:gd name="T78" fmla="*/ 244 w 523"/>
              <a:gd name="T79" fmla="*/ 314 h 349"/>
              <a:gd name="T80" fmla="*/ 231 w 523"/>
              <a:gd name="T81" fmla="*/ 314 h 349"/>
              <a:gd name="T82" fmla="*/ 211 w 523"/>
              <a:gd name="T83" fmla="*/ 286 h 349"/>
              <a:gd name="T84" fmla="*/ 198 w 523"/>
              <a:gd name="T85" fmla="*/ 293 h 349"/>
              <a:gd name="T86" fmla="*/ 198 w 523"/>
              <a:gd name="T87" fmla="*/ 286 h 349"/>
              <a:gd name="T88" fmla="*/ 178 w 523"/>
              <a:gd name="T89" fmla="*/ 286 h 349"/>
              <a:gd name="T90" fmla="*/ 165 w 523"/>
              <a:gd name="T91" fmla="*/ 260 h 349"/>
              <a:gd name="T92" fmla="*/ 151 w 523"/>
              <a:gd name="T93" fmla="*/ 279 h 349"/>
              <a:gd name="T94" fmla="*/ 131 w 523"/>
              <a:gd name="T95" fmla="*/ 279 h 349"/>
              <a:gd name="T96" fmla="*/ 118 w 523"/>
              <a:gd name="T97" fmla="*/ 286 h 349"/>
              <a:gd name="T98" fmla="*/ 118 w 523"/>
              <a:gd name="T99" fmla="*/ 334 h 349"/>
              <a:gd name="T100" fmla="*/ 112 w 523"/>
              <a:gd name="T101" fmla="*/ 348 h 349"/>
              <a:gd name="T102" fmla="*/ 99 w 523"/>
              <a:gd name="T103" fmla="*/ 334 h 349"/>
              <a:gd name="T104" fmla="*/ 79 w 523"/>
              <a:gd name="T105" fmla="*/ 327 h 349"/>
              <a:gd name="T106" fmla="*/ 72 w 523"/>
              <a:gd name="T107" fmla="*/ 334 h 349"/>
              <a:gd name="T108" fmla="*/ 72 w 523"/>
              <a:gd name="T109" fmla="*/ 341 h 349"/>
              <a:gd name="T110" fmla="*/ 32 w 523"/>
              <a:gd name="T111" fmla="*/ 307 h 349"/>
              <a:gd name="T112" fmla="*/ 52 w 523"/>
              <a:gd name="T113" fmla="*/ 300 h 349"/>
              <a:gd name="T114" fmla="*/ 52 w 523"/>
              <a:gd name="T115" fmla="*/ 286 h 349"/>
              <a:gd name="T116" fmla="*/ 66 w 523"/>
              <a:gd name="T117" fmla="*/ 286 h 349"/>
              <a:gd name="T118" fmla="*/ 59 w 523"/>
              <a:gd name="T119" fmla="*/ 260 h 349"/>
              <a:gd name="T120" fmla="*/ 39 w 523"/>
              <a:gd name="T121" fmla="*/ 253 h 349"/>
              <a:gd name="T122" fmla="*/ 26 w 523"/>
              <a:gd name="T123" fmla="*/ 260 h 3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523" h="349">
                <a:moveTo>
                  <a:pt x="26" y="260"/>
                </a:moveTo>
                <a:lnTo>
                  <a:pt x="0" y="177"/>
                </a:lnTo>
                <a:lnTo>
                  <a:pt x="6" y="123"/>
                </a:lnTo>
                <a:lnTo>
                  <a:pt x="26" y="75"/>
                </a:lnTo>
                <a:lnTo>
                  <a:pt x="52" y="82"/>
                </a:lnTo>
                <a:lnTo>
                  <a:pt x="72" y="88"/>
                </a:lnTo>
                <a:lnTo>
                  <a:pt x="79" y="82"/>
                </a:lnTo>
                <a:lnTo>
                  <a:pt x="106" y="82"/>
                </a:lnTo>
                <a:lnTo>
                  <a:pt x="112" y="109"/>
                </a:lnTo>
                <a:lnTo>
                  <a:pt x="145" y="109"/>
                </a:lnTo>
                <a:lnTo>
                  <a:pt x="145" y="40"/>
                </a:lnTo>
                <a:lnTo>
                  <a:pt x="198" y="47"/>
                </a:lnTo>
                <a:lnTo>
                  <a:pt x="237" y="14"/>
                </a:lnTo>
                <a:lnTo>
                  <a:pt x="257" y="0"/>
                </a:lnTo>
                <a:lnTo>
                  <a:pt x="304" y="0"/>
                </a:lnTo>
                <a:lnTo>
                  <a:pt x="317" y="20"/>
                </a:lnTo>
                <a:lnTo>
                  <a:pt x="344" y="14"/>
                </a:lnTo>
                <a:lnTo>
                  <a:pt x="383" y="40"/>
                </a:lnTo>
                <a:lnTo>
                  <a:pt x="396" y="68"/>
                </a:lnTo>
                <a:lnTo>
                  <a:pt x="410" y="54"/>
                </a:lnTo>
                <a:lnTo>
                  <a:pt x="423" y="82"/>
                </a:lnTo>
                <a:lnTo>
                  <a:pt x="456" y="95"/>
                </a:lnTo>
                <a:lnTo>
                  <a:pt x="469" y="123"/>
                </a:lnTo>
                <a:lnTo>
                  <a:pt x="509" y="143"/>
                </a:lnTo>
                <a:lnTo>
                  <a:pt x="522" y="170"/>
                </a:lnTo>
                <a:lnTo>
                  <a:pt x="509" y="211"/>
                </a:lnTo>
                <a:lnTo>
                  <a:pt x="469" y="211"/>
                </a:lnTo>
                <a:lnTo>
                  <a:pt x="469" y="246"/>
                </a:lnTo>
                <a:lnTo>
                  <a:pt x="450" y="260"/>
                </a:lnTo>
                <a:lnTo>
                  <a:pt x="462" y="286"/>
                </a:lnTo>
                <a:lnTo>
                  <a:pt x="416" y="286"/>
                </a:lnTo>
                <a:lnTo>
                  <a:pt x="410" y="272"/>
                </a:lnTo>
                <a:lnTo>
                  <a:pt x="363" y="286"/>
                </a:lnTo>
                <a:lnTo>
                  <a:pt x="350" y="293"/>
                </a:lnTo>
                <a:lnTo>
                  <a:pt x="311" y="300"/>
                </a:lnTo>
                <a:lnTo>
                  <a:pt x="297" y="307"/>
                </a:lnTo>
                <a:lnTo>
                  <a:pt x="284" y="300"/>
                </a:lnTo>
                <a:lnTo>
                  <a:pt x="277" y="307"/>
                </a:lnTo>
                <a:lnTo>
                  <a:pt x="264" y="307"/>
                </a:lnTo>
                <a:lnTo>
                  <a:pt x="244" y="314"/>
                </a:lnTo>
                <a:lnTo>
                  <a:pt x="231" y="314"/>
                </a:lnTo>
                <a:lnTo>
                  <a:pt x="211" y="286"/>
                </a:lnTo>
                <a:lnTo>
                  <a:pt x="198" y="293"/>
                </a:lnTo>
                <a:lnTo>
                  <a:pt x="198" y="286"/>
                </a:lnTo>
                <a:lnTo>
                  <a:pt x="178" y="286"/>
                </a:lnTo>
                <a:lnTo>
                  <a:pt x="165" y="260"/>
                </a:lnTo>
                <a:lnTo>
                  <a:pt x="151" y="279"/>
                </a:lnTo>
                <a:lnTo>
                  <a:pt x="131" y="279"/>
                </a:lnTo>
                <a:lnTo>
                  <a:pt x="118" y="286"/>
                </a:lnTo>
                <a:lnTo>
                  <a:pt x="118" y="334"/>
                </a:lnTo>
                <a:lnTo>
                  <a:pt x="112" y="348"/>
                </a:lnTo>
                <a:lnTo>
                  <a:pt x="99" y="334"/>
                </a:lnTo>
                <a:lnTo>
                  <a:pt x="79" y="327"/>
                </a:lnTo>
                <a:lnTo>
                  <a:pt x="72" y="334"/>
                </a:lnTo>
                <a:lnTo>
                  <a:pt x="72" y="341"/>
                </a:lnTo>
                <a:lnTo>
                  <a:pt x="32" y="307"/>
                </a:lnTo>
                <a:lnTo>
                  <a:pt x="52" y="300"/>
                </a:lnTo>
                <a:lnTo>
                  <a:pt x="52" y="286"/>
                </a:lnTo>
                <a:lnTo>
                  <a:pt x="66" y="286"/>
                </a:lnTo>
                <a:lnTo>
                  <a:pt x="59" y="260"/>
                </a:lnTo>
                <a:lnTo>
                  <a:pt x="39" y="253"/>
                </a:lnTo>
                <a:lnTo>
                  <a:pt x="26" y="26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11" name="Freeform 47"/>
          <p:cNvSpPr>
            <a:spLocks/>
          </p:cNvSpPr>
          <p:nvPr/>
        </p:nvSpPr>
        <p:spPr bwMode="auto">
          <a:xfrm>
            <a:off x="4981575" y="2452688"/>
            <a:ext cx="139700" cy="69850"/>
          </a:xfrm>
          <a:custGeom>
            <a:avLst/>
            <a:gdLst>
              <a:gd name="T0" fmla="*/ 75 w 95"/>
              <a:gd name="T1" fmla="*/ 0 h 44"/>
              <a:gd name="T2" fmla="*/ 88 w 95"/>
              <a:gd name="T3" fmla="*/ 0 h 44"/>
              <a:gd name="T4" fmla="*/ 94 w 95"/>
              <a:gd name="T5" fmla="*/ 25 h 44"/>
              <a:gd name="T6" fmla="*/ 94 w 95"/>
              <a:gd name="T7" fmla="*/ 37 h 44"/>
              <a:gd name="T8" fmla="*/ 69 w 95"/>
              <a:gd name="T9" fmla="*/ 43 h 44"/>
              <a:gd name="T10" fmla="*/ 31 w 95"/>
              <a:gd name="T11" fmla="*/ 37 h 44"/>
              <a:gd name="T12" fmla="*/ 19 w 95"/>
              <a:gd name="T13" fmla="*/ 43 h 44"/>
              <a:gd name="T14" fmla="*/ 0 w 95"/>
              <a:gd name="T15" fmla="*/ 18 h 44"/>
              <a:gd name="T16" fmla="*/ 25 w 95"/>
              <a:gd name="T17" fmla="*/ 6 h 44"/>
              <a:gd name="T18" fmla="*/ 50 w 95"/>
              <a:gd name="T19" fmla="*/ 12 h 44"/>
              <a:gd name="T20" fmla="*/ 75 w 95"/>
              <a:gd name="T21" fmla="*/ 0 h 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5" h="44">
                <a:moveTo>
                  <a:pt x="75" y="0"/>
                </a:moveTo>
                <a:lnTo>
                  <a:pt x="88" y="0"/>
                </a:lnTo>
                <a:lnTo>
                  <a:pt x="94" y="25"/>
                </a:lnTo>
                <a:lnTo>
                  <a:pt x="94" y="37"/>
                </a:lnTo>
                <a:lnTo>
                  <a:pt x="69" y="43"/>
                </a:lnTo>
                <a:lnTo>
                  <a:pt x="31" y="37"/>
                </a:lnTo>
                <a:lnTo>
                  <a:pt x="19" y="43"/>
                </a:lnTo>
                <a:lnTo>
                  <a:pt x="0" y="18"/>
                </a:lnTo>
                <a:lnTo>
                  <a:pt x="25" y="6"/>
                </a:lnTo>
                <a:lnTo>
                  <a:pt x="50" y="12"/>
                </a:lnTo>
                <a:lnTo>
                  <a:pt x="75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12" name="Freeform 48"/>
          <p:cNvSpPr>
            <a:spLocks/>
          </p:cNvSpPr>
          <p:nvPr/>
        </p:nvSpPr>
        <p:spPr bwMode="auto">
          <a:xfrm>
            <a:off x="1954213" y="2486025"/>
            <a:ext cx="61912" cy="69850"/>
          </a:xfrm>
          <a:custGeom>
            <a:avLst/>
            <a:gdLst>
              <a:gd name="T0" fmla="*/ 41 w 42"/>
              <a:gd name="T1" fmla="*/ 43 h 44"/>
              <a:gd name="T2" fmla="*/ 23 w 42"/>
              <a:gd name="T3" fmla="*/ 37 h 44"/>
              <a:gd name="T4" fmla="*/ 0 w 42"/>
              <a:gd name="T5" fmla="*/ 0 h 44"/>
              <a:gd name="T6" fmla="*/ 23 w 42"/>
              <a:gd name="T7" fmla="*/ 18 h 44"/>
              <a:gd name="T8" fmla="*/ 41 w 42"/>
              <a:gd name="T9" fmla="*/ 43 h 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" h="44">
                <a:moveTo>
                  <a:pt x="41" y="43"/>
                </a:moveTo>
                <a:lnTo>
                  <a:pt x="23" y="37"/>
                </a:lnTo>
                <a:lnTo>
                  <a:pt x="0" y="0"/>
                </a:lnTo>
                <a:lnTo>
                  <a:pt x="23" y="18"/>
                </a:lnTo>
                <a:lnTo>
                  <a:pt x="41" y="4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13" name="Freeform 49"/>
          <p:cNvSpPr>
            <a:spLocks/>
          </p:cNvSpPr>
          <p:nvPr/>
        </p:nvSpPr>
        <p:spPr bwMode="auto">
          <a:xfrm>
            <a:off x="4403725" y="2497138"/>
            <a:ext cx="12700" cy="25400"/>
          </a:xfrm>
          <a:custGeom>
            <a:avLst/>
            <a:gdLst>
              <a:gd name="T0" fmla="*/ 0 w 9"/>
              <a:gd name="T1" fmla="*/ 15 h 16"/>
              <a:gd name="T2" fmla="*/ 0 w 9"/>
              <a:gd name="T3" fmla="*/ 5 h 16"/>
              <a:gd name="T4" fmla="*/ 8 w 9"/>
              <a:gd name="T5" fmla="*/ 0 h 16"/>
              <a:gd name="T6" fmla="*/ 8 w 9"/>
              <a:gd name="T7" fmla="*/ 10 h 16"/>
              <a:gd name="T8" fmla="*/ 0 w 9"/>
              <a:gd name="T9" fmla="*/ 15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" h="16">
                <a:moveTo>
                  <a:pt x="0" y="15"/>
                </a:moveTo>
                <a:lnTo>
                  <a:pt x="0" y="5"/>
                </a:lnTo>
                <a:lnTo>
                  <a:pt x="8" y="0"/>
                </a:lnTo>
                <a:lnTo>
                  <a:pt x="8" y="10"/>
                </a:lnTo>
                <a:lnTo>
                  <a:pt x="0" y="1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14" name="Freeform 50"/>
          <p:cNvSpPr>
            <a:spLocks/>
          </p:cNvSpPr>
          <p:nvPr/>
        </p:nvSpPr>
        <p:spPr bwMode="auto">
          <a:xfrm>
            <a:off x="4432300" y="2508250"/>
            <a:ext cx="141288" cy="279400"/>
          </a:xfrm>
          <a:custGeom>
            <a:avLst/>
            <a:gdLst>
              <a:gd name="T0" fmla="*/ 0 w 96"/>
              <a:gd name="T1" fmla="*/ 175 h 176"/>
              <a:gd name="T2" fmla="*/ 0 w 96"/>
              <a:gd name="T3" fmla="*/ 168 h 176"/>
              <a:gd name="T4" fmla="*/ 26 w 96"/>
              <a:gd name="T5" fmla="*/ 141 h 176"/>
              <a:gd name="T6" fmla="*/ 6 w 96"/>
              <a:gd name="T7" fmla="*/ 134 h 176"/>
              <a:gd name="T8" fmla="*/ 19 w 96"/>
              <a:gd name="T9" fmla="*/ 128 h 176"/>
              <a:gd name="T10" fmla="*/ 19 w 96"/>
              <a:gd name="T11" fmla="*/ 101 h 176"/>
              <a:gd name="T12" fmla="*/ 32 w 96"/>
              <a:gd name="T13" fmla="*/ 101 h 176"/>
              <a:gd name="T14" fmla="*/ 26 w 96"/>
              <a:gd name="T15" fmla="*/ 87 h 176"/>
              <a:gd name="T16" fmla="*/ 32 w 96"/>
              <a:gd name="T17" fmla="*/ 74 h 176"/>
              <a:gd name="T18" fmla="*/ 13 w 96"/>
              <a:gd name="T19" fmla="*/ 81 h 176"/>
              <a:gd name="T20" fmla="*/ 6 w 96"/>
              <a:gd name="T21" fmla="*/ 74 h 176"/>
              <a:gd name="T22" fmla="*/ 13 w 96"/>
              <a:gd name="T23" fmla="*/ 61 h 176"/>
              <a:gd name="T24" fmla="*/ 0 w 96"/>
              <a:gd name="T25" fmla="*/ 47 h 176"/>
              <a:gd name="T26" fmla="*/ 0 w 96"/>
              <a:gd name="T27" fmla="*/ 14 h 176"/>
              <a:gd name="T28" fmla="*/ 6 w 96"/>
              <a:gd name="T29" fmla="*/ 0 h 176"/>
              <a:gd name="T30" fmla="*/ 32 w 96"/>
              <a:gd name="T31" fmla="*/ 0 h 176"/>
              <a:gd name="T32" fmla="*/ 19 w 96"/>
              <a:gd name="T33" fmla="*/ 20 h 176"/>
              <a:gd name="T34" fmla="*/ 45 w 96"/>
              <a:gd name="T35" fmla="*/ 14 h 176"/>
              <a:gd name="T36" fmla="*/ 50 w 96"/>
              <a:gd name="T37" fmla="*/ 20 h 176"/>
              <a:gd name="T38" fmla="*/ 26 w 96"/>
              <a:gd name="T39" fmla="*/ 47 h 176"/>
              <a:gd name="T40" fmla="*/ 38 w 96"/>
              <a:gd name="T41" fmla="*/ 54 h 176"/>
              <a:gd name="T42" fmla="*/ 76 w 96"/>
              <a:gd name="T43" fmla="*/ 114 h 176"/>
              <a:gd name="T44" fmla="*/ 89 w 96"/>
              <a:gd name="T45" fmla="*/ 114 h 176"/>
              <a:gd name="T46" fmla="*/ 95 w 96"/>
              <a:gd name="T47" fmla="*/ 121 h 176"/>
              <a:gd name="T48" fmla="*/ 95 w 96"/>
              <a:gd name="T49" fmla="*/ 134 h 176"/>
              <a:gd name="T50" fmla="*/ 82 w 96"/>
              <a:gd name="T51" fmla="*/ 141 h 176"/>
              <a:gd name="T52" fmla="*/ 95 w 96"/>
              <a:gd name="T53" fmla="*/ 148 h 176"/>
              <a:gd name="T54" fmla="*/ 76 w 96"/>
              <a:gd name="T55" fmla="*/ 155 h 176"/>
              <a:gd name="T56" fmla="*/ 38 w 96"/>
              <a:gd name="T57" fmla="*/ 161 h 176"/>
              <a:gd name="T58" fmla="*/ 0 w 96"/>
              <a:gd name="T59" fmla="*/ 175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96" h="176">
                <a:moveTo>
                  <a:pt x="0" y="175"/>
                </a:moveTo>
                <a:lnTo>
                  <a:pt x="0" y="168"/>
                </a:lnTo>
                <a:lnTo>
                  <a:pt x="26" y="141"/>
                </a:lnTo>
                <a:lnTo>
                  <a:pt x="6" y="134"/>
                </a:lnTo>
                <a:lnTo>
                  <a:pt x="19" y="128"/>
                </a:lnTo>
                <a:lnTo>
                  <a:pt x="19" y="101"/>
                </a:lnTo>
                <a:lnTo>
                  <a:pt x="32" y="101"/>
                </a:lnTo>
                <a:lnTo>
                  <a:pt x="26" y="87"/>
                </a:lnTo>
                <a:lnTo>
                  <a:pt x="32" y="74"/>
                </a:lnTo>
                <a:lnTo>
                  <a:pt x="13" y="81"/>
                </a:lnTo>
                <a:lnTo>
                  <a:pt x="6" y="74"/>
                </a:lnTo>
                <a:lnTo>
                  <a:pt x="13" y="61"/>
                </a:lnTo>
                <a:lnTo>
                  <a:pt x="0" y="47"/>
                </a:lnTo>
                <a:lnTo>
                  <a:pt x="0" y="14"/>
                </a:lnTo>
                <a:lnTo>
                  <a:pt x="6" y="0"/>
                </a:lnTo>
                <a:lnTo>
                  <a:pt x="32" y="0"/>
                </a:lnTo>
                <a:lnTo>
                  <a:pt x="19" y="20"/>
                </a:lnTo>
                <a:lnTo>
                  <a:pt x="45" y="14"/>
                </a:lnTo>
                <a:lnTo>
                  <a:pt x="50" y="20"/>
                </a:lnTo>
                <a:lnTo>
                  <a:pt x="26" y="47"/>
                </a:lnTo>
                <a:lnTo>
                  <a:pt x="38" y="54"/>
                </a:lnTo>
                <a:lnTo>
                  <a:pt x="76" y="114"/>
                </a:lnTo>
                <a:lnTo>
                  <a:pt x="89" y="114"/>
                </a:lnTo>
                <a:lnTo>
                  <a:pt x="95" y="121"/>
                </a:lnTo>
                <a:lnTo>
                  <a:pt x="95" y="134"/>
                </a:lnTo>
                <a:lnTo>
                  <a:pt x="82" y="141"/>
                </a:lnTo>
                <a:lnTo>
                  <a:pt x="95" y="148"/>
                </a:lnTo>
                <a:lnTo>
                  <a:pt x="76" y="155"/>
                </a:lnTo>
                <a:lnTo>
                  <a:pt x="38" y="161"/>
                </a:lnTo>
                <a:lnTo>
                  <a:pt x="0" y="17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15" name="Freeform 51"/>
          <p:cNvSpPr>
            <a:spLocks/>
          </p:cNvSpPr>
          <p:nvPr/>
        </p:nvSpPr>
        <p:spPr bwMode="auto">
          <a:xfrm>
            <a:off x="4962525" y="2519363"/>
            <a:ext cx="169863" cy="58737"/>
          </a:xfrm>
          <a:custGeom>
            <a:avLst/>
            <a:gdLst>
              <a:gd name="T0" fmla="*/ 32 w 116"/>
              <a:gd name="T1" fmla="*/ 6 h 37"/>
              <a:gd name="T2" fmla="*/ 44 w 116"/>
              <a:gd name="T3" fmla="*/ 0 h 37"/>
              <a:gd name="T4" fmla="*/ 83 w 116"/>
              <a:gd name="T5" fmla="*/ 6 h 37"/>
              <a:gd name="T6" fmla="*/ 109 w 116"/>
              <a:gd name="T7" fmla="*/ 0 h 37"/>
              <a:gd name="T8" fmla="*/ 115 w 116"/>
              <a:gd name="T9" fmla="*/ 12 h 37"/>
              <a:gd name="T10" fmla="*/ 109 w 116"/>
              <a:gd name="T11" fmla="*/ 30 h 37"/>
              <a:gd name="T12" fmla="*/ 89 w 116"/>
              <a:gd name="T13" fmla="*/ 36 h 37"/>
              <a:gd name="T14" fmla="*/ 70 w 116"/>
              <a:gd name="T15" fmla="*/ 30 h 37"/>
              <a:gd name="T16" fmla="*/ 13 w 116"/>
              <a:gd name="T17" fmla="*/ 24 h 37"/>
              <a:gd name="T18" fmla="*/ 0 w 116"/>
              <a:gd name="T19" fmla="*/ 18 h 37"/>
              <a:gd name="T20" fmla="*/ 0 w 116"/>
              <a:gd name="T21" fmla="*/ 24 h 37"/>
              <a:gd name="T22" fmla="*/ 6 w 116"/>
              <a:gd name="T23" fmla="*/ 6 h 37"/>
              <a:gd name="T24" fmla="*/ 19 w 116"/>
              <a:gd name="T25" fmla="*/ 18 h 37"/>
              <a:gd name="T26" fmla="*/ 32 w 116"/>
              <a:gd name="T27" fmla="*/ 6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116" h="37">
                <a:moveTo>
                  <a:pt x="32" y="6"/>
                </a:moveTo>
                <a:lnTo>
                  <a:pt x="44" y="0"/>
                </a:lnTo>
                <a:lnTo>
                  <a:pt x="83" y="6"/>
                </a:lnTo>
                <a:lnTo>
                  <a:pt x="109" y="0"/>
                </a:lnTo>
                <a:lnTo>
                  <a:pt x="115" y="12"/>
                </a:lnTo>
                <a:lnTo>
                  <a:pt x="109" y="30"/>
                </a:lnTo>
                <a:lnTo>
                  <a:pt x="89" y="36"/>
                </a:lnTo>
                <a:lnTo>
                  <a:pt x="70" y="30"/>
                </a:lnTo>
                <a:lnTo>
                  <a:pt x="13" y="24"/>
                </a:lnTo>
                <a:lnTo>
                  <a:pt x="0" y="18"/>
                </a:lnTo>
                <a:lnTo>
                  <a:pt x="0" y="24"/>
                </a:lnTo>
                <a:lnTo>
                  <a:pt x="6" y="6"/>
                </a:lnTo>
                <a:lnTo>
                  <a:pt x="19" y="18"/>
                </a:lnTo>
                <a:lnTo>
                  <a:pt x="32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16" name="Freeform 52"/>
          <p:cNvSpPr>
            <a:spLocks/>
          </p:cNvSpPr>
          <p:nvPr/>
        </p:nvSpPr>
        <p:spPr bwMode="auto">
          <a:xfrm>
            <a:off x="6303963" y="2530475"/>
            <a:ext cx="649287" cy="333375"/>
          </a:xfrm>
          <a:custGeom>
            <a:avLst/>
            <a:gdLst>
              <a:gd name="T0" fmla="*/ 0 w 443"/>
              <a:gd name="T1" fmla="*/ 101 h 210"/>
              <a:gd name="T2" fmla="*/ 47 w 443"/>
              <a:gd name="T3" fmla="*/ 54 h 210"/>
              <a:gd name="T4" fmla="*/ 79 w 443"/>
              <a:gd name="T5" fmla="*/ 54 h 210"/>
              <a:gd name="T6" fmla="*/ 86 w 443"/>
              <a:gd name="T7" fmla="*/ 61 h 210"/>
              <a:gd name="T8" fmla="*/ 125 w 443"/>
              <a:gd name="T9" fmla="*/ 54 h 210"/>
              <a:gd name="T10" fmla="*/ 119 w 443"/>
              <a:gd name="T11" fmla="*/ 27 h 210"/>
              <a:gd name="T12" fmla="*/ 132 w 443"/>
              <a:gd name="T13" fmla="*/ 0 h 210"/>
              <a:gd name="T14" fmla="*/ 178 w 443"/>
              <a:gd name="T15" fmla="*/ 14 h 210"/>
              <a:gd name="T16" fmla="*/ 191 w 443"/>
              <a:gd name="T17" fmla="*/ 27 h 210"/>
              <a:gd name="T18" fmla="*/ 238 w 443"/>
              <a:gd name="T19" fmla="*/ 14 h 210"/>
              <a:gd name="T20" fmla="*/ 303 w 443"/>
              <a:gd name="T21" fmla="*/ 41 h 210"/>
              <a:gd name="T22" fmla="*/ 317 w 443"/>
              <a:gd name="T23" fmla="*/ 27 h 210"/>
              <a:gd name="T24" fmla="*/ 330 w 443"/>
              <a:gd name="T25" fmla="*/ 34 h 210"/>
              <a:gd name="T26" fmla="*/ 343 w 443"/>
              <a:gd name="T27" fmla="*/ 14 h 210"/>
              <a:gd name="T28" fmla="*/ 383 w 443"/>
              <a:gd name="T29" fmla="*/ 20 h 210"/>
              <a:gd name="T30" fmla="*/ 390 w 443"/>
              <a:gd name="T31" fmla="*/ 48 h 210"/>
              <a:gd name="T32" fmla="*/ 422 w 443"/>
              <a:gd name="T33" fmla="*/ 54 h 210"/>
              <a:gd name="T34" fmla="*/ 442 w 443"/>
              <a:gd name="T35" fmla="*/ 68 h 210"/>
              <a:gd name="T36" fmla="*/ 422 w 443"/>
              <a:gd name="T37" fmla="*/ 81 h 210"/>
              <a:gd name="T38" fmla="*/ 402 w 443"/>
              <a:gd name="T39" fmla="*/ 108 h 210"/>
              <a:gd name="T40" fmla="*/ 383 w 443"/>
              <a:gd name="T41" fmla="*/ 128 h 210"/>
              <a:gd name="T42" fmla="*/ 363 w 443"/>
              <a:gd name="T43" fmla="*/ 128 h 210"/>
              <a:gd name="T44" fmla="*/ 350 w 443"/>
              <a:gd name="T45" fmla="*/ 142 h 210"/>
              <a:gd name="T46" fmla="*/ 363 w 443"/>
              <a:gd name="T47" fmla="*/ 156 h 210"/>
              <a:gd name="T48" fmla="*/ 343 w 443"/>
              <a:gd name="T49" fmla="*/ 190 h 210"/>
              <a:gd name="T50" fmla="*/ 303 w 443"/>
              <a:gd name="T51" fmla="*/ 195 h 210"/>
              <a:gd name="T52" fmla="*/ 290 w 443"/>
              <a:gd name="T53" fmla="*/ 209 h 210"/>
              <a:gd name="T54" fmla="*/ 231 w 443"/>
              <a:gd name="T55" fmla="*/ 202 h 210"/>
              <a:gd name="T56" fmla="*/ 224 w 443"/>
              <a:gd name="T57" fmla="*/ 190 h 210"/>
              <a:gd name="T58" fmla="*/ 211 w 443"/>
              <a:gd name="T59" fmla="*/ 190 h 210"/>
              <a:gd name="T60" fmla="*/ 159 w 443"/>
              <a:gd name="T61" fmla="*/ 202 h 210"/>
              <a:gd name="T62" fmla="*/ 139 w 443"/>
              <a:gd name="T63" fmla="*/ 183 h 210"/>
              <a:gd name="T64" fmla="*/ 66 w 443"/>
              <a:gd name="T65" fmla="*/ 162 h 210"/>
              <a:gd name="T66" fmla="*/ 66 w 443"/>
              <a:gd name="T67" fmla="*/ 149 h 210"/>
              <a:gd name="T68" fmla="*/ 53 w 443"/>
              <a:gd name="T69" fmla="*/ 122 h 210"/>
              <a:gd name="T70" fmla="*/ 33 w 443"/>
              <a:gd name="T71" fmla="*/ 115 h 210"/>
              <a:gd name="T72" fmla="*/ 27 w 443"/>
              <a:gd name="T73" fmla="*/ 122 h 210"/>
              <a:gd name="T74" fmla="*/ 20 w 443"/>
              <a:gd name="T75" fmla="*/ 108 h 210"/>
              <a:gd name="T76" fmla="*/ 0 w 443"/>
              <a:gd name="T77" fmla="*/ 101 h 2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443" h="210">
                <a:moveTo>
                  <a:pt x="0" y="101"/>
                </a:moveTo>
                <a:lnTo>
                  <a:pt x="47" y="54"/>
                </a:lnTo>
                <a:lnTo>
                  <a:pt x="79" y="54"/>
                </a:lnTo>
                <a:lnTo>
                  <a:pt x="86" y="61"/>
                </a:lnTo>
                <a:lnTo>
                  <a:pt x="125" y="54"/>
                </a:lnTo>
                <a:lnTo>
                  <a:pt x="119" y="27"/>
                </a:lnTo>
                <a:lnTo>
                  <a:pt x="132" y="0"/>
                </a:lnTo>
                <a:lnTo>
                  <a:pt x="178" y="14"/>
                </a:lnTo>
                <a:lnTo>
                  <a:pt x="191" y="27"/>
                </a:lnTo>
                <a:lnTo>
                  <a:pt x="238" y="14"/>
                </a:lnTo>
                <a:lnTo>
                  <a:pt x="303" y="41"/>
                </a:lnTo>
                <a:lnTo>
                  <a:pt x="317" y="27"/>
                </a:lnTo>
                <a:lnTo>
                  <a:pt x="330" y="34"/>
                </a:lnTo>
                <a:lnTo>
                  <a:pt x="343" y="14"/>
                </a:lnTo>
                <a:lnTo>
                  <a:pt x="383" y="20"/>
                </a:lnTo>
                <a:lnTo>
                  <a:pt x="390" y="48"/>
                </a:lnTo>
                <a:lnTo>
                  <a:pt x="422" y="54"/>
                </a:lnTo>
                <a:lnTo>
                  <a:pt x="442" y="68"/>
                </a:lnTo>
                <a:lnTo>
                  <a:pt x="422" y="81"/>
                </a:lnTo>
                <a:lnTo>
                  <a:pt x="402" y="108"/>
                </a:lnTo>
                <a:lnTo>
                  <a:pt x="383" y="128"/>
                </a:lnTo>
                <a:lnTo>
                  <a:pt x="363" y="128"/>
                </a:lnTo>
                <a:lnTo>
                  <a:pt x="350" y="142"/>
                </a:lnTo>
                <a:lnTo>
                  <a:pt x="363" y="156"/>
                </a:lnTo>
                <a:lnTo>
                  <a:pt x="343" y="190"/>
                </a:lnTo>
                <a:lnTo>
                  <a:pt x="303" y="195"/>
                </a:lnTo>
                <a:lnTo>
                  <a:pt x="290" y="209"/>
                </a:lnTo>
                <a:lnTo>
                  <a:pt x="231" y="202"/>
                </a:lnTo>
                <a:lnTo>
                  <a:pt x="224" y="190"/>
                </a:lnTo>
                <a:lnTo>
                  <a:pt x="211" y="190"/>
                </a:lnTo>
                <a:lnTo>
                  <a:pt x="159" y="202"/>
                </a:lnTo>
                <a:lnTo>
                  <a:pt x="139" y="183"/>
                </a:lnTo>
                <a:lnTo>
                  <a:pt x="66" y="162"/>
                </a:lnTo>
                <a:lnTo>
                  <a:pt x="66" y="149"/>
                </a:lnTo>
                <a:lnTo>
                  <a:pt x="53" y="122"/>
                </a:lnTo>
                <a:lnTo>
                  <a:pt x="33" y="115"/>
                </a:lnTo>
                <a:lnTo>
                  <a:pt x="27" y="122"/>
                </a:lnTo>
                <a:lnTo>
                  <a:pt x="20" y="108"/>
                </a:lnTo>
                <a:lnTo>
                  <a:pt x="0" y="10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17" name="Freeform 53"/>
          <p:cNvSpPr>
            <a:spLocks/>
          </p:cNvSpPr>
          <p:nvPr/>
        </p:nvSpPr>
        <p:spPr bwMode="auto">
          <a:xfrm>
            <a:off x="4706938" y="2541588"/>
            <a:ext cx="31750" cy="14287"/>
          </a:xfrm>
          <a:custGeom>
            <a:avLst/>
            <a:gdLst>
              <a:gd name="T0" fmla="*/ 0 w 22"/>
              <a:gd name="T1" fmla="*/ 8 h 9"/>
              <a:gd name="T2" fmla="*/ 21 w 22"/>
              <a:gd name="T3" fmla="*/ 0 h 9"/>
              <a:gd name="T4" fmla="*/ 21 w 22"/>
              <a:gd name="T5" fmla="*/ 4 h 9"/>
              <a:gd name="T6" fmla="*/ 0 w 22"/>
              <a:gd name="T7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2" h="9">
                <a:moveTo>
                  <a:pt x="0" y="8"/>
                </a:moveTo>
                <a:lnTo>
                  <a:pt x="21" y="0"/>
                </a:lnTo>
                <a:lnTo>
                  <a:pt x="21" y="4"/>
                </a:lnTo>
                <a:lnTo>
                  <a:pt x="0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18" name="Freeform 54"/>
          <p:cNvSpPr>
            <a:spLocks/>
          </p:cNvSpPr>
          <p:nvPr/>
        </p:nvSpPr>
        <p:spPr bwMode="auto">
          <a:xfrm>
            <a:off x="4962525" y="2552700"/>
            <a:ext cx="130175" cy="112713"/>
          </a:xfrm>
          <a:custGeom>
            <a:avLst/>
            <a:gdLst>
              <a:gd name="T0" fmla="*/ 0 w 89"/>
              <a:gd name="T1" fmla="*/ 6 h 71"/>
              <a:gd name="T2" fmla="*/ 0 w 89"/>
              <a:gd name="T3" fmla="*/ 0 h 71"/>
              <a:gd name="T4" fmla="*/ 13 w 89"/>
              <a:gd name="T5" fmla="*/ 6 h 71"/>
              <a:gd name="T6" fmla="*/ 69 w 89"/>
              <a:gd name="T7" fmla="*/ 13 h 71"/>
              <a:gd name="T8" fmla="*/ 88 w 89"/>
              <a:gd name="T9" fmla="*/ 19 h 71"/>
              <a:gd name="T10" fmla="*/ 56 w 89"/>
              <a:gd name="T11" fmla="*/ 45 h 71"/>
              <a:gd name="T12" fmla="*/ 44 w 89"/>
              <a:gd name="T13" fmla="*/ 64 h 71"/>
              <a:gd name="T14" fmla="*/ 32 w 89"/>
              <a:gd name="T15" fmla="*/ 70 h 71"/>
              <a:gd name="T16" fmla="*/ 13 w 89"/>
              <a:gd name="T17" fmla="*/ 39 h 71"/>
              <a:gd name="T18" fmla="*/ 6 w 89"/>
              <a:gd name="T19" fmla="*/ 26 h 71"/>
              <a:gd name="T20" fmla="*/ 6 w 89"/>
              <a:gd name="T21" fmla="*/ 13 h 71"/>
              <a:gd name="T22" fmla="*/ 0 w 89"/>
              <a:gd name="T23" fmla="*/ 6 h 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89" h="71">
                <a:moveTo>
                  <a:pt x="0" y="6"/>
                </a:moveTo>
                <a:lnTo>
                  <a:pt x="0" y="0"/>
                </a:lnTo>
                <a:lnTo>
                  <a:pt x="13" y="6"/>
                </a:lnTo>
                <a:lnTo>
                  <a:pt x="69" y="13"/>
                </a:lnTo>
                <a:lnTo>
                  <a:pt x="88" y="19"/>
                </a:lnTo>
                <a:lnTo>
                  <a:pt x="56" y="45"/>
                </a:lnTo>
                <a:lnTo>
                  <a:pt x="44" y="64"/>
                </a:lnTo>
                <a:lnTo>
                  <a:pt x="32" y="70"/>
                </a:lnTo>
                <a:lnTo>
                  <a:pt x="13" y="39"/>
                </a:lnTo>
                <a:lnTo>
                  <a:pt x="6" y="26"/>
                </a:lnTo>
                <a:lnTo>
                  <a:pt x="6" y="13"/>
                </a:lnTo>
                <a:lnTo>
                  <a:pt x="0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19" name="Freeform 55"/>
          <p:cNvSpPr>
            <a:spLocks/>
          </p:cNvSpPr>
          <p:nvPr/>
        </p:nvSpPr>
        <p:spPr bwMode="auto">
          <a:xfrm>
            <a:off x="4953000" y="2563813"/>
            <a:ext cx="22225" cy="47625"/>
          </a:xfrm>
          <a:custGeom>
            <a:avLst/>
            <a:gdLst>
              <a:gd name="T0" fmla="*/ 0 w 15"/>
              <a:gd name="T1" fmla="*/ 6 h 30"/>
              <a:gd name="T2" fmla="*/ 0 w 15"/>
              <a:gd name="T3" fmla="*/ 0 h 30"/>
              <a:gd name="T4" fmla="*/ 5 w 15"/>
              <a:gd name="T5" fmla="*/ 0 h 30"/>
              <a:gd name="T6" fmla="*/ 9 w 15"/>
              <a:gd name="T7" fmla="*/ 6 h 30"/>
              <a:gd name="T8" fmla="*/ 9 w 15"/>
              <a:gd name="T9" fmla="*/ 17 h 30"/>
              <a:gd name="T10" fmla="*/ 14 w 15"/>
              <a:gd name="T11" fmla="*/ 29 h 30"/>
              <a:gd name="T12" fmla="*/ 0 w 15"/>
              <a:gd name="T13" fmla="*/ 6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5" h="30">
                <a:moveTo>
                  <a:pt x="0" y="6"/>
                </a:moveTo>
                <a:lnTo>
                  <a:pt x="0" y="0"/>
                </a:lnTo>
                <a:lnTo>
                  <a:pt x="5" y="0"/>
                </a:lnTo>
                <a:lnTo>
                  <a:pt x="9" y="6"/>
                </a:lnTo>
                <a:lnTo>
                  <a:pt x="9" y="17"/>
                </a:lnTo>
                <a:lnTo>
                  <a:pt x="14" y="29"/>
                </a:lnTo>
                <a:lnTo>
                  <a:pt x="0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20" name="Freeform 56"/>
          <p:cNvSpPr>
            <a:spLocks/>
          </p:cNvSpPr>
          <p:nvPr/>
        </p:nvSpPr>
        <p:spPr bwMode="auto">
          <a:xfrm>
            <a:off x="1906588" y="2563813"/>
            <a:ext cx="1227137" cy="862012"/>
          </a:xfrm>
          <a:custGeom>
            <a:avLst/>
            <a:gdLst>
              <a:gd name="T0" fmla="*/ 431 w 837"/>
              <a:gd name="T1" fmla="*/ 61 h 543"/>
              <a:gd name="T2" fmla="*/ 524 w 837"/>
              <a:gd name="T3" fmla="*/ 89 h 543"/>
              <a:gd name="T4" fmla="*/ 524 w 837"/>
              <a:gd name="T5" fmla="*/ 117 h 543"/>
              <a:gd name="T6" fmla="*/ 550 w 837"/>
              <a:gd name="T7" fmla="*/ 117 h 543"/>
              <a:gd name="T8" fmla="*/ 597 w 837"/>
              <a:gd name="T9" fmla="*/ 137 h 543"/>
              <a:gd name="T10" fmla="*/ 544 w 837"/>
              <a:gd name="T11" fmla="*/ 158 h 543"/>
              <a:gd name="T12" fmla="*/ 530 w 837"/>
              <a:gd name="T13" fmla="*/ 185 h 543"/>
              <a:gd name="T14" fmla="*/ 530 w 837"/>
              <a:gd name="T15" fmla="*/ 226 h 543"/>
              <a:gd name="T16" fmla="*/ 564 w 837"/>
              <a:gd name="T17" fmla="*/ 178 h 543"/>
              <a:gd name="T18" fmla="*/ 604 w 837"/>
              <a:gd name="T19" fmla="*/ 158 h 543"/>
              <a:gd name="T20" fmla="*/ 597 w 837"/>
              <a:gd name="T21" fmla="*/ 185 h 543"/>
              <a:gd name="T22" fmla="*/ 604 w 837"/>
              <a:gd name="T23" fmla="*/ 185 h 543"/>
              <a:gd name="T24" fmla="*/ 597 w 837"/>
              <a:gd name="T25" fmla="*/ 226 h 543"/>
              <a:gd name="T26" fmla="*/ 597 w 837"/>
              <a:gd name="T27" fmla="*/ 240 h 543"/>
              <a:gd name="T28" fmla="*/ 643 w 837"/>
              <a:gd name="T29" fmla="*/ 220 h 543"/>
              <a:gd name="T30" fmla="*/ 656 w 837"/>
              <a:gd name="T31" fmla="*/ 206 h 543"/>
              <a:gd name="T32" fmla="*/ 703 w 837"/>
              <a:gd name="T33" fmla="*/ 192 h 543"/>
              <a:gd name="T34" fmla="*/ 762 w 837"/>
              <a:gd name="T35" fmla="*/ 185 h 543"/>
              <a:gd name="T36" fmla="*/ 789 w 837"/>
              <a:gd name="T37" fmla="*/ 172 h 543"/>
              <a:gd name="T38" fmla="*/ 823 w 837"/>
              <a:gd name="T39" fmla="*/ 144 h 543"/>
              <a:gd name="T40" fmla="*/ 836 w 837"/>
              <a:gd name="T41" fmla="*/ 192 h 543"/>
              <a:gd name="T42" fmla="*/ 769 w 837"/>
              <a:gd name="T43" fmla="*/ 240 h 543"/>
              <a:gd name="T44" fmla="*/ 776 w 837"/>
              <a:gd name="T45" fmla="*/ 240 h 543"/>
              <a:gd name="T46" fmla="*/ 762 w 837"/>
              <a:gd name="T47" fmla="*/ 247 h 543"/>
              <a:gd name="T48" fmla="*/ 697 w 837"/>
              <a:gd name="T49" fmla="*/ 302 h 543"/>
              <a:gd name="T50" fmla="*/ 676 w 837"/>
              <a:gd name="T51" fmla="*/ 289 h 543"/>
              <a:gd name="T52" fmla="*/ 663 w 837"/>
              <a:gd name="T53" fmla="*/ 336 h 543"/>
              <a:gd name="T54" fmla="*/ 663 w 837"/>
              <a:gd name="T55" fmla="*/ 371 h 543"/>
              <a:gd name="T56" fmla="*/ 630 w 837"/>
              <a:gd name="T57" fmla="*/ 392 h 543"/>
              <a:gd name="T58" fmla="*/ 577 w 837"/>
              <a:gd name="T59" fmla="*/ 439 h 543"/>
              <a:gd name="T60" fmla="*/ 584 w 837"/>
              <a:gd name="T61" fmla="*/ 522 h 543"/>
              <a:gd name="T62" fmla="*/ 564 w 837"/>
              <a:gd name="T63" fmla="*/ 542 h 543"/>
              <a:gd name="T64" fmla="*/ 550 w 837"/>
              <a:gd name="T65" fmla="*/ 474 h 543"/>
              <a:gd name="T66" fmla="*/ 517 w 837"/>
              <a:gd name="T67" fmla="*/ 460 h 543"/>
              <a:gd name="T68" fmla="*/ 478 w 837"/>
              <a:gd name="T69" fmla="*/ 446 h 543"/>
              <a:gd name="T70" fmla="*/ 458 w 837"/>
              <a:gd name="T71" fmla="*/ 446 h 543"/>
              <a:gd name="T72" fmla="*/ 444 w 837"/>
              <a:gd name="T73" fmla="*/ 460 h 543"/>
              <a:gd name="T74" fmla="*/ 424 w 837"/>
              <a:gd name="T75" fmla="*/ 453 h 543"/>
              <a:gd name="T76" fmla="*/ 391 w 837"/>
              <a:gd name="T77" fmla="*/ 446 h 543"/>
              <a:gd name="T78" fmla="*/ 365 w 837"/>
              <a:gd name="T79" fmla="*/ 467 h 543"/>
              <a:gd name="T80" fmla="*/ 318 w 837"/>
              <a:gd name="T81" fmla="*/ 515 h 543"/>
              <a:gd name="T82" fmla="*/ 271 w 837"/>
              <a:gd name="T83" fmla="*/ 439 h 543"/>
              <a:gd name="T84" fmla="*/ 239 w 837"/>
              <a:gd name="T85" fmla="*/ 446 h 543"/>
              <a:gd name="T86" fmla="*/ 185 w 837"/>
              <a:gd name="T87" fmla="*/ 385 h 543"/>
              <a:gd name="T88" fmla="*/ 152 w 837"/>
              <a:gd name="T89" fmla="*/ 392 h 543"/>
              <a:gd name="T90" fmla="*/ 53 w 837"/>
              <a:gd name="T91" fmla="*/ 357 h 543"/>
              <a:gd name="T92" fmla="*/ 27 w 837"/>
              <a:gd name="T93" fmla="*/ 316 h 543"/>
              <a:gd name="T94" fmla="*/ 0 w 837"/>
              <a:gd name="T95" fmla="*/ 199 h 543"/>
              <a:gd name="T96" fmla="*/ 20 w 837"/>
              <a:gd name="T97" fmla="*/ 131 h 543"/>
              <a:gd name="T98" fmla="*/ 66 w 837"/>
              <a:gd name="T99" fmla="*/ 7 h 543"/>
              <a:gd name="T100" fmla="*/ 86 w 837"/>
              <a:gd name="T101" fmla="*/ 35 h 543"/>
              <a:gd name="T102" fmla="*/ 93 w 837"/>
              <a:gd name="T103" fmla="*/ 0 h 5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837" h="543">
                <a:moveTo>
                  <a:pt x="93" y="0"/>
                </a:moveTo>
                <a:lnTo>
                  <a:pt x="431" y="61"/>
                </a:lnTo>
                <a:lnTo>
                  <a:pt x="458" y="61"/>
                </a:lnTo>
                <a:lnTo>
                  <a:pt x="524" y="89"/>
                </a:lnTo>
                <a:lnTo>
                  <a:pt x="491" y="110"/>
                </a:lnTo>
                <a:lnTo>
                  <a:pt x="524" y="117"/>
                </a:lnTo>
                <a:lnTo>
                  <a:pt x="550" y="110"/>
                </a:lnTo>
                <a:lnTo>
                  <a:pt x="550" y="117"/>
                </a:lnTo>
                <a:lnTo>
                  <a:pt x="604" y="131"/>
                </a:lnTo>
                <a:lnTo>
                  <a:pt x="597" y="137"/>
                </a:lnTo>
                <a:lnTo>
                  <a:pt x="564" y="144"/>
                </a:lnTo>
                <a:lnTo>
                  <a:pt x="544" y="158"/>
                </a:lnTo>
                <a:lnTo>
                  <a:pt x="550" y="158"/>
                </a:lnTo>
                <a:lnTo>
                  <a:pt x="530" y="185"/>
                </a:lnTo>
                <a:lnTo>
                  <a:pt x="530" y="220"/>
                </a:lnTo>
                <a:lnTo>
                  <a:pt x="530" y="226"/>
                </a:lnTo>
                <a:lnTo>
                  <a:pt x="557" y="199"/>
                </a:lnTo>
                <a:lnTo>
                  <a:pt x="564" y="178"/>
                </a:lnTo>
                <a:lnTo>
                  <a:pt x="590" y="151"/>
                </a:lnTo>
                <a:lnTo>
                  <a:pt x="604" y="158"/>
                </a:lnTo>
                <a:lnTo>
                  <a:pt x="604" y="172"/>
                </a:lnTo>
                <a:lnTo>
                  <a:pt x="597" y="185"/>
                </a:lnTo>
                <a:lnTo>
                  <a:pt x="597" y="192"/>
                </a:lnTo>
                <a:lnTo>
                  <a:pt x="604" y="185"/>
                </a:lnTo>
                <a:lnTo>
                  <a:pt x="611" y="199"/>
                </a:lnTo>
                <a:lnTo>
                  <a:pt x="597" y="226"/>
                </a:lnTo>
                <a:lnTo>
                  <a:pt x="590" y="233"/>
                </a:lnTo>
                <a:lnTo>
                  <a:pt x="597" y="240"/>
                </a:lnTo>
                <a:lnTo>
                  <a:pt x="616" y="240"/>
                </a:lnTo>
                <a:lnTo>
                  <a:pt x="643" y="220"/>
                </a:lnTo>
                <a:lnTo>
                  <a:pt x="656" y="213"/>
                </a:lnTo>
                <a:lnTo>
                  <a:pt x="656" y="206"/>
                </a:lnTo>
                <a:lnTo>
                  <a:pt x="683" y="213"/>
                </a:lnTo>
                <a:lnTo>
                  <a:pt x="703" y="192"/>
                </a:lnTo>
                <a:lnTo>
                  <a:pt x="729" y="185"/>
                </a:lnTo>
                <a:lnTo>
                  <a:pt x="762" y="185"/>
                </a:lnTo>
                <a:lnTo>
                  <a:pt x="769" y="185"/>
                </a:lnTo>
                <a:lnTo>
                  <a:pt x="789" y="172"/>
                </a:lnTo>
                <a:lnTo>
                  <a:pt x="809" y="144"/>
                </a:lnTo>
                <a:lnTo>
                  <a:pt x="823" y="144"/>
                </a:lnTo>
                <a:lnTo>
                  <a:pt x="823" y="172"/>
                </a:lnTo>
                <a:lnTo>
                  <a:pt x="836" y="192"/>
                </a:lnTo>
                <a:lnTo>
                  <a:pt x="776" y="220"/>
                </a:lnTo>
                <a:lnTo>
                  <a:pt x="769" y="240"/>
                </a:lnTo>
                <a:lnTo>
                  <a:pt x="769" y="247"/>
                </a:lnTo>
                <a:lnTo>
                  <a:pt x="776" y="240"/>
                </a:lnTo>
                <a:lnTo>
                  <a:pt x="769" y="254"/>
                </a:lnTo>
                <a:lnTo>
                  <a:pt x="762" y="247"/>
                </a:lnTo>
                <a:lnTo>
                  <a:pt x="717" y="261"/>
                </a:lnTo>
                <a:lnTo>
                  <a:pt x="697" y="302"/>
                </a:lnTo>
                <a:lnTo>
                  <a:pt x="676" y="329"/>
                </a:lnTo>
                <a:lnTo>
                  <a:pt x="676" y="289"/>
                </a:lnTo>
                <a:lnTo>
                  <a:pt x="663" y="322"/>
                </a:lnTo>
                <a:lnTo>
                  <a:pt x="663" y="336"/>
                </a:lnTo>
                <a:lnTo>
                  <a:pt x="670" y="343"/>
                </a:lnTo>
                <a:lnTo>
                  <a:pt x="663" y="371"/>
                </a:lnTo>
                <a:lnTo>
                  <a:pt x="636" y="378"/>
                </a:lnTo>
                <a:lnTo>
                  <a:pt x="630" y="392"/>
                </a:lnTo>
                <a:lnTo>
                  <a:pt x="590" y="418"/>
                </a:lnTo>
                <a:lnTo>
                  <a:pt x="577" y="439"/>
                </a:lnTo>
                <a:lnTo>
                  <a:pt x="570" y="474"/>
                </a:lnTo>
                <a:lnTo>
                  <a:pt x="584" y="522"/>
                </a:lnTo>
                <a:lnTo>
                  <a:pt x="577" y="542"/>
                </a:lnTo>
                <a:lnTo>
                  <a:pt x="564" y="542"/>
                </a:lnTo>
                <a:lnTo>
                  <a:pt x="544" y="501"/>
                </a:lnTo>
                <a:lnTo>
                  <a:pt x="550" y="474"/>
                </a:lnTo>
                <a:lnTo>
                  <a:pt x="537" y="453"/>
                </a:lnTo>
                <a:lnTo>
                  <a:pt x="517" y="460"/>
                </a:lnTo>
                <a:lnTo>
                  <a:pt x="510" y="453"/>
                </a:lnTo>
                <a:lnTo>
                  <a:pt x="478" y="446"/>
                </a:lnTo>
                <a:lnTo>
                  <a:pt x="471" y="446"/>
                </a:lnTo>
                <a:lnTo>
                  <a:pt x="458" y="446"/>
                </a:lnTo>
                <a:lnTo>
                  <a:pt x="458" y="474"/>
                </a:lnTo>
                <a:lnTo>
                  <a:pt x="444" y="460"/>
                </a:lnTo>
                <a:lnTo>
                  <a:pt x="431" y="467"/>
                </a:lnTo>
                <a:lnTo>
                  <a:pt x="424" y="453"/>
                </a:lnTo>
                <a:lnTo>
                  <a:pt x="411" y="460"/>
                </a:lnTo>
                <a:lnTo>
                  <a:pt x="391" y="446"/>
                </a:lnTo>
                <a:lnTo>
                  <a:pt x="372" y="453"/>
                </a:lnTo>
                <a:lnTo>
                  <a:pt x="365" y="467"/>
                </a:lnTo>
                <a:lnTo>
                  <a:pt x="325" y="488"/>
                </a:lnTo>
                <a:lnTo>
                  <a:pt x="318" y="515"/>
                </a:lnTo>
                <a:lnTo>
                  <a:pt x="305" y="508"/>
                </a:lnTo>
                <a:lnTo>
                  <a:pt x="271" y="439"/>
                </a:lnTo>
                <a:lnTo>
                  <a:pt x="252" y="439"/>
                </a:lnTo>
                <a:lnTo>
                  <a:pt x="239" y="446"/>
                </a:lnTo>
                <a:lnTo>
                  <a:pt x="212" y="385"/>
                </a:lnTo>
                <a:lnTo>
                  <a:pt x="185" y="385"/>
                </a:lnTo>
                <a:lnTo>
                  <a:pt x="185" y="392"/>
                </a:lnTo>
                <a:lnTo>
                  <a:pt x="152" y="392"/>
                </a:lnTo>
                <a:lnTo>
                  <a:pt x="93" y="364"/>
                </a:lnTo>
                <a:lnTo>
                  <a:pt x="53" y="357"/>
                </a:lnTo>
                <a:lnTo>
                  <a:pt x="46" y="336"/>
                </a:lnTo>
                <a:lnTo>
                  <a:pt x="27" y="316"/>
                </a:lnTo>
                <a:lnTo>
                  <a:pt x="13" y="275"/>
                </a:lnTo>
                <a:lnTo>
                  <a:pt x="0" y="199"/>
                </a:lnTo>
                <a:lnTo>
                  <a:pt x="13" y="178"/>
                </a:lnTo>
                <a:lnTo>
                  <a:pt x="20" y="131"/>
                </a:lnTo>
                <a:lnTo>
                  <a:pt x="53" y="61"/>
                </a:lnTo>
                <a:lnTo>
                  <a:pt x="66" y="7"/>
                </a:lnTo>
                <a:lnTo>
                  <a:pt x="86" y="21"/>
                </a:lnTo>
                <a:lnTo>
                  <a:pt x="86" y="35"/>
                </a:lnTo>
                <a:lnTo>
                  <a:pt x="86" y="28"/>
                </a:lnTo>
                <a:lnTo>
                  <a:pt x="93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21" name="Freeform 57"/>
          <p:cNvSpPr>
            <a:spLocks/>
          </p:cNvSpPr>
          <p:nvPr/>
        </p:nvSpPr>
        <p:spPr bwMode="auto">
          <a:xfrm>
            <a:off x="4695825" y="2563813"/>
            <a:ext cx="42863" cy="69850"/>
          </a:xfrm>
          <a:custGeom>
            <a:avLst/>
            <a:gdLst>
              <a:gd name="T0" fmla="*/ 22 w 29"/>
              <a:gd name="T1" fmla="*/ 43 h 44"/>
              <a:gd name="T2" fmla="*/ 11 w 29"/>
              <a:gd name="T3" fmla="*/ 43 h 44"/>
              <a:gd name="T4" fmla="*/ 0 w 29"/>
              <a:gd name="T5" fmla="*/ 25 h 44"/>
              <a:gd name="T6" fmla="*/ 6 w 29"/>
              <a:gd name="T7" fmla="*/ 6 h 44"/>
              <a:gd name="T8" fmla="*/ 22 w 29"/>
              <a:gd name="T9" fmla="*/ 0 h 44"/>
              <a:gd name="T10" fmla="*/ 28 w 29"/>
              <a:gd name="T11" fmla="*/ 6 h 44"/>
              <a:gd name="T12" fmla="*/ 22 w 29"/>
              <a:gd name="T13" fmla="*/ 25 h 44"/>
              <a:gd name="T14" fmla="*/ 22 w 29"/>
              <a:gd name="T15" fmla="*/ 43 h 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29" h="44">
                <a:moveTo>
                  <a:pt x="22" y="43"/>
                </a:moveTo>
                <a:lnTo>
                  <a:pt x="11" y="43"/>
                </a:lnTo>
                <a:lnTo>
                  <a:pt x="0" y="25"/>
                </a:lnTo>
                <a:lnTo>
                  <a:pt x="6" y="6"/>
                </a:lnTo>
                <a:lnTo>
                  <a:pt x="22" y="0"/>
                </a:lnTo>
                <a:lnTo>
                  <a:pt x="28" y="6"/>
                </a:lnTo>
                <a:lnTo>
                  <a:pt x="22" y="25"/>
                </a:lnTo>
                <a:lnTo>
                  <a:pt x="22" y="4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22" name="Freeform 58"/>
          <p:cNvSpPr>
            <a:spLocks/>
          </p:cNvSpPr>
          <p:nvPr/>
        </p:nvSpPr>
        <p:spPr bwMode="auto">
          <a:xfrm>
            <a:off x="4826000" y="2574925"/>
            <a:ext cx="188913" cy="234950"/>
          </a:xfrm>
          <a:custGeom>
            <a:avLst/>
            <a:gdLst>
              <a:gd name="T0" fmla="*/ 83 w 129"/>
              <a:gd name="T1" fmla="*/ 0 h 148"/>
              <a:gd name="T2" fmla="*/ 102 w 129"/>
              <a:gd name="T3" fmla="*/ 27 h 148"/>
              <a:gd name="T4" fmla="*/ 122 w 129"/>
              <a:gd name="T5" fmla="*/ 60 h 148"/>
              <a:gd name="T6" fmla="*/ 115 w 129"/>
              <a:gd name="T7" fmla="*/ 80 h 148"/>
              <a:gd name="T8" fmla="*/ 128 w 129"/>
              <a:gd name="T9" fmla="*/ 107 h 148"/>
              <a:gd name="T10" fmla="*/ 115 w 129"/>
              <a:gd name="T11" fmla="*/ 147 h 148"/>
              <a:gd name="T12" fmla="*/ 96 w 129"/>
              <a:gd name="T13" fmla="*/ 134 h 148"/>
              <a:gd name="T14" fmla="*/ 70 w 129"/>
              <a:gd name="T15" fmla="*/ 134 h 148"/>
              <a:gd name="T16" fmla="*/ 38 w 129"/>
              <a:gd name="T17" fmla="*/ 120 h 148"/>
              <a:gd name="T18" fmla="*/ 13 w 129"/>
              <a:gd name="T19" fmla="*/ 100 h 148"/>
              <a:gd name="T20" fmla="*/ 0 w 129"/>
              <a:gd name="T21" fmla="*/ 66 h 148"/>
              <a:gd name="T22" fmla="*/ 0 w 129"/>
              <a:gd name="T23" fmla="*/ 53 h 148"/>
              <a:gd name="T24" fmla="*/ 51 w 129"/>
              <a:gd name="T25" fmla="*/ 34 h 148"/>
              <a:gd name="T26" fmla="*/ 57 w 129"/>
              <a:gd name="T27" fmla="*/ 40 h 148"/>
              <a:gd name="T28" fmla="*/ 76 w 129"/>
              <a:gd name="T29" fmla="*/ 27 h 148"/>
              <a:gd name="T30" fmla="*/ 83 w 129"/>
              <a:gd name="T31" fmla="*/ 0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29" h="148">
                <a:moveTo>
                  <a:pt x="83" y="0"/>
                </a:moveTo>
                <a:lnTo>
                  <a:pt x="102" y="27"/>
                </a:lnTo>
                <a:lnTo>
                  <a:pt x="122" y="60"/>
                </a:lnTo>
                <a:lnTo>
                  <a:pt x="115" y="80"/>
                </a:lnTo>
                <a:lnTo>
                  <a:pt x="128" y="107"/>
                </a:lnTo>
                <a:lnTo>
                  <a:pt x="115" y="147"/>
                </a:lnTo>
                <a:lnTo>
                  <a:pt x="96" y="134"/>
                </a:lnTo>
                <a:lnTo>
                  <a:pt x="70" y="134"/>
                </a:lnTo>
                <a:lnTo>
                  <a:pt x="38" y="120"/>
                </a:lnTo>
                <a:lnTo>
                  <a:pt x="13" y="100"/>
                </a:lnTo>
                <a:lnTo>
                  <a:pt x="0" y="66"/>
                </a:lnTo>
                <a:lnTo>
                  <a:pt x="0" y="53"/>
                </a:lnTo>
                <a:lnTo>
                  <a:pt x="51" y="34"/>
                </a:lnTo>
                <a:lnTo>
                  <a:pt x="57" y="40"/>
                </a:lnTo>
                <a:lnTo>
                  <a:pt x="76" y="27"/>
                </a:lnTo>
                <a:lnTo>
                  <a:pt x="83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23" name="Freeform 59"/>
          <p:cNvSpPr>
            <a:spLocks/>
          </p:cNvSpPr>
          <p:nvPr/>
        </p:nvSpPr>
        <p:spPr bwMode="auto">
          <a:xfrm>
            <a:off x="5000625" y="2574925"/>
            <a:ext cx="171450" cy="179388"/>
          </a:xfrm>
          <a:custGeom>
            <a:avLst/>
            <a:gdLst>
              <a:gd name="T0" fmla="*/ 63 w 116"/>
              <a:gd name="T1" fmla="*/ 7 h 113"/>
              <a:gd name="T2" fmla="*/ 83 w 116"/>
              <a:gd name="T3" fmla="*/ 0 h 113"/>
              <a:gd name="T4" fmla="*/ 115 w 116"/>
              <a:gd name="T5" fmla="*/ 46 h 113"/>
              <a:gd name="T6" fmla="*/ 109 w 116"/>
              <a:gd name="T7" fmla="*/ 59 h 113"/>
              <a:gd name="T8" fmla="*/ 96 w 116"/>
              <a:gd name="T9" fmla="*/ 65 h 113"/>
              <a:gd name="T10" fmla="*/ 96 w 116"/>
              <a:gd name="T11" fmla="*/ 85 h 113"/>
              <a:gd name="T12" fmla="*/ 57 w 116"/>
              <a:gd name="T13" fmla="*/ 99 h 113"/>
              <a:gd name="T14" fmla="*/ 51 w 116"/>
              <a:gd name="T15" fmla="*/ 112 h 113"/>
              <a:gd name="T16" fmla="*/ 31 w 116"/>
              <a:gd name="T17" fmla="*/ 105 h 113"/>
              <a:gd name="T18" fmla="*/ 13 w 116"/>
              <a:gd name="T19" fmla="*/ 105 h 113"/>
              <a:gd name="T20" fmla="*/ 0 w 116"/>
              <a:gd name="T21" fmla="*/ 79 h 113"/>
              <a:gd name="T22" fmla="*/ 6 w 116"/>
              <a:gd name="T23" fmla="*/ 59 h 113"/>
              <a:gd name="T24" fmla="*/ 18 w 116"/>
              <a:gd name="T25" fmla="*/ 52 h 113"/>
              <a:gd name="T26" fmla="*/ 31 w 116"/>
              <a:gd name="T27" fmla="*/ 33 h 113"/>
              <a:gd name="T28" fmla="*/ 63 w 116"/>
              <a:gd name="T29" fmla="*/ 7 h 1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16" h="113">
                <a:moveTo>
                  <a:pt x="63" y="7"/>
                </a:moveTo>
                <a:lnTo>
                  <a:pt x="83" y="0"/>
                </a:lnTo>
                <a:lnTo>
                  <a:pt x="115" y="46"/>
                </a:lnTo>
                <a:lnTo>
                  <a:pt x="109" y="59"/>
                </a:lnTo>
                <a:lnTo>
                  <a:pt x="96" y="65"/>
                </a:lnTo>
                <a:lnTo>
                  <a:pt x="96" y="85"/>
                </a:lnTo>
                <a:lnTo>
                  <a:pt x="57" y="99"/>
                </a:lnTo>
                <a:lnTo>
                  <a:pt x="51" y="112"/>
                </a:lnTo>
                <a:lnTo>
                  <a:pt x="31" y="105"/>
                </a:lnTo>
                <a:lnTo>
                  <a:pt x="13" y="105"/>
                </a:lnTo>
                <a:lnTo>
                  <a:pt x="0" y="79"/>
                </a:lnTo>
                <a:lnTo>
                  <a:pt x="6" y="59"/>
                </a:lnTo>
                <a:lnTo>
                  <a:pt x="18" y="52"/>
                </a:lnTo>
                <a:lnTo>
                  <a:pt x="31" y="33"/>
                </a:lnTo>
                <a:lnTo>
                  <a:pt x="63" y="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24" name="Freeform 60"/>
          <p:cNvSpPr>
            <a:spLocks/>
          </p:cNvSpPr>
          <p:nvPr/>
        </p:nvSpPr>
        <p:spPr bwMode="auto">
          <a:xfrm>
            <a:off x="4775200" y="2597150"/>
            <a:ext cx="3175" cy="14288"/>
          </a:xfrm>
          <a:custGeom>
            <a:avLst/>
            <a:gdLst>
              <a:gd name="T0" fmla="*/ 0 w 2"/>
              <a:gd name="T1" fmla="*/ 8 h 9"/>
              <a:gd name="T2" fmla="*/ 0 w 2"/>
              <a:gd name="T3" fmla="*/ 0 h 9"/>
              <a:gd name="T4" fmla="*/ 1 w 2"/>
              <a:gd name="T5" fmla="*/ 0 h 9"/>
              <a:gd name="T6" fmla="*/ 0 w 2"/>
              <a:gd name="T7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" h="9">
                <a:moveTo>
                  <a:pt x="0" y="8"/>
                </a:moveTo>
                <a:lnTo>
                  <a:pt x="0" y="0"/>
                </a:lnTo>
                <a:lnTo>
                  <a:pt x="1" y="0"/>
                </a:lnTo>
                <a:lnTo>
                  <a:pt x="0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25" name="Freeform 61"/>
          <p:cNvSpPr>
            <a:spLocks/>
          </p:cNvSpPr>
          <p:nvPr/>
        </p:nvSpPr>
        <p:spPr bwMode="auto">
          <a:xfrm>
            <a:off x="7439025" y="2597150"/>
            <a:ext cx="103188" cy="157163"/>
          </a:xfrm>
          <a:custGeom>
            <a:avLst/>
            <a:gdLst>
              <a:gd name="T0" fmla="*/ 19 w 70"/>
              <a:gd name="T1" fmla="*/ 98 h 99"/>
              <a:gd name="T2" fmla="*/ 0 w 70"/>
              <a:gd name="T3" fmla="*/ 85 h 99"/>
              <a:gd name="T4" fmla="*/ 0 w 70"/>
              <a:gd name="T5" fmla="*/ 65 h 99"/>
              <a:gd name="T6" fmla="*/ 6 w 70"/>
              <a:gd name="T7" fmla="*/ 52 h 99"/>
              <a:gd name="T8" fmla="*/ 19 w 70"/>
              <a:gd name="T9" fmla="*/ 52 h 99"/>
              <a:gd name="T10" fmla="*/ 6 w 70"/>
              <a:gd name="T11" fmla="*/ 0 h 99"/>
              <a:gd name="T12" fmla="*/ 50 w 70"/>
              <a:gd name="T13" fmla="*/ 20 h 99"/>
              <a:gd name="T14" fmla="*/ 56 w 70"/>
              <a:gd name="T15" fmla="*/ 20 h 99"/>
              <a:gd name="T16" fmla="*/ 69 w 70"/>
              <a:gd name="T17" fmla="*/ 45 h 99"/>
              <a:gd name="T18" fmla="*/ 56 w 70"/>
              <a:gd name="T19" fmla="*/ 52 h 99"/>
              <a:gd name="T20" fmla="*/ 50 w 70"/>
              <a:gd name="T21" fmla="*/ 72 h 99"/>
              <a:gd name="T22" fmla="*/ 19 w 70"/>
              <a:gd name="T23" fmla="*/ 65 h 99"/>
              <a:gd name="T24" fmla="*/ 25 w 70"/>
              <a:gd name="T25" fmla="*/ 78 h 99"/>
              <a:gd name="T26" fmla="*/ 19 w 70"/>
              <a:gd name="T27" fmla="*/ 98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70" h="99">
                <a:moveTo>
                  <a:pt x="19" y="98"/>
                </a:moveTo>
                <a:lnTo>
                  <a:pt x="0" y="85"/>
                </a:lnTo>
                <a:lnTo>
                  <a:pt x="0" y="65"/>
                </a:lnTo>
                <a:lnTo>
                  <a:pt x="6" y="52"/>
                </a:lnTo>
                <a:lnTo>
                  <a:pt x="19" y="52"/>
                </a:lnTo>
                <a:lnTo>
                  <a:pt x="6" y="0"/>
                </a:lnTo>
                <a:lnTo>
                  <a:pt x="50" y="20"/>
                </a:lnTo>
                <a:lnTo>
                  <a:pt x="56" y="20"/>
                </a:lnTo>
                <a:lnTo>
                  <a:pt x="69" y="45"/>
                </a:lnTo>
                <a:lnTo>
                  <a:pt x="56" y="52"/>
                </a:lnTo>
                <a:lnTo>
                  <a:pt x="50" y="72"/>
                </a:lnTo>
                <a:lnTo>
                  <a:pt x="19" y="65"/>
                </a:lnTo>
                <a:lnTo>
                  <a:pt x="25" y="78"/>
                </a:lnTo>
                <a:lnTo>
                  <a:pt x="19" y="9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26" name="Freeform 62"/>
          <p:cNvSpPr>
            <a:spLocks/>
          </p:cNvSpPr>
          <p:nvPr/>
        </p:nvSpPr>
        <p:spPr bwMode="auto">
          <a:xfrm>
            <a:off x="4746625" y="2608263"/>
            <a:ext cx="3175" cy="3175"/>
          </a:xfrm>
          <a:custGeom>
            <a:avLst/>
            <a:gdLst>
              <a:gd name="T0" fmla="*/ 1 w 2"/>
              <a:gd name="T1" fmla="*/ 1 h 2"/>
              <a:gd name="T2" fmla="*/ 0 w 2"/>
              <a:gd name="T3" fmla="*/ 0 h 2"/>
              <a:gd name="T4" fmla="*/ 1 w 2"/>
              <a:gd name="T5" fmla="*/ 0 h 2"/>
              <a:gd name="T6" fmla="*/ 1 w 2"/>
              <a:gd name="T7" fmla="*/ 1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" h="2">
                <a:moveTo>
                  <a:pt x="1" y="1"/>
                </a:moveTo>
                <a:lnTo>
                  <a:pt x="0" y="0"/>
                </a:lnTo>
                <a:lnTo>
                  <a:pt x="1" y="0"/>
                </a:lnTo>
                <a:lnTo>
                  <a:pt x="1" y="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27" name="Freeform 63"/>
          <p:cNvSpPr>
            <a:spLocks/>
          </p:cNvSpPr>
          <p:nvPr/>
        </p:nvSpPr>
        <p:spPr bwMode="auto">
          <a:xfrm>
            <a:off x="4344988" y="2619375"/>
            <a:ext cx="71437" cy="123825"/>
          </a:xfrm>
          <a:custGeom>
            <a:avLst/>
            <a:gdLst>
              <a:gd name="T0" fmla="*/ 36 w 49"/>
              <a:gd name="T1" fmla="*/ 0 h 78"/>
              <a:gd name="T2" fmla="*/ 30 w 49"/>
              <a:gd name="T3" fmla="*/ 19 h 78"/>
              <a:gd name="T4" fmla="*/ 36 w 49"/>
              <a:gd name="T5" fmla="*/ 25 h 78"/>
              <a:gd name="T6" fmla="*/ 48 w 49"/>
              <a:gd name="T7" fmla="*/ 25 h 78"/>
              <a:gd name="T8" fmla="*/ 48 w 49"/>
              <a:gd name="T9" fmla="*/ 38 h 78"/>
              <a:gd name="T10" fmla="*/ 42 w 49"/>
              <a:gd name="T11" fmla="*/ 64 h 78"/>
              <a:gd name="T12" fmla="*/ 18 w 49"/>
              <a:gd name="T13" fmla="*/ 77 h 78"/>
              <a:gd name="T14" fmla="*/ 0 w 49"/>
              <a:gd name="T15" fmla="*/ 77 h 78"/>
              <a:gd name="T16" fmla="*/ 0 w 49"/>
              <a:gd name="T17" fmla="*/ 58 h 78"/>
              <a:gd name="T18" fmla="*/ 6 w 49"/>
              <a:gd name="T19" fmla="*/ 58 h 78"/>
              <a:gd name="T20" fmla="*/ 6 w 49"/>
              <a:gd name="T21" fmla="*/ 38 h 78"/>
              <a:gd name="T22" fmla="*/ 0 w 49"/>
              <a:gd name="T23" fmla="*/ 38 h 78"/>
              <a:gd name="T24" fmla="*/ 0 w 49"/>
              <a:gd name="T25" fmla="*/ 19 h 78"/>
              <a:gd name="T26" fmla="*/ 18 w 49"/>
              <a:gd name="T27" fmla="*/ 19 h 78"/>
              <a:gd name="T28" fmla="*/ 18 w 49"/>
              <a:gd name="T29" fmla="*/ 6 h 78"/>
              <a:gd name="T30" fmla="*/ 36 w 49"/>
              <a:gd name="T31" fmla="*/ 0 h 7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49" h="78">
                <a:moveTo>
                  <a:pt x="36" y="0"/>
                </a:moveTo>
                <a:lnTo>
                  <a:pt x="30" y="19"/>
                </a:lnTo>
                <a:lnTo>
                  <a:pt x="36" y="25"/>
                </a:lnTo>
                <a:lnTo>
                  <a:pt x="48" y="25"/>
                </a:lnTo>
                <a:lnTo>
                  <a:pt x="48" y="38"/>
                </a:lnTo>
                <a:lnTo>
                  <a:pt x="42" y="64"/>
                </a:lnTo>
                <a:lnTo>
                  <a:pt x="18" y="77"/>
                </a:lnTo>
                <a:lnTo>
                  <a:pt x="0" y="77"/>
                </a:lnTo>
                <a:lnTo>
                  <a:pt x="0" y="58"/>
                </a:lnTo>
                <a:lnTo>
                  <a:pt x="6" y="58"/>
                </a:lnTo>
                <a:lnTo>
                  <a:pt x="6" y="38"/>
                </a:lnTo>
                <a:lnTo>
                  <a:pt x="0" y="38"/>
                </a:lnTo>
                <a:lnTo>
                  <a:pt x="0" y="19"/>
                </a:lnTo>
                <a:lnTo>
                  <a:pt x="18" y="19"/>
                </a:lnTo>
                <a:lnTo>
                  <a:pt x="18" y="6"/>
                </a:lnTo>
                <a:lnTo>
                  <a:pt x="3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28" name="Freeform 64"/>
          <p:cNvSpPr>
            <a:spLocks/>
          </p:cNvSpPr>
          <p:nvPr/>
        </p:nvSpPr>
        <p:spPr bwMode="auto">
          <a:xfrm>
            <a:off x="4392613" y="2619375"/>
            <a:ext cx="33337" cy="34925"/>
          </a:xfrm>
          <a:custGeom>
            <a:avLst/>
            <a:gdLst>
              <a:gd name="T0" fmla="*/ 5 w 22"/>
              <a:gd name="T1" fmla="*/ 0 h 22"/>
              <a:gd name="T2" fmla="*/ 16 w 22"/>
              <a:gd name="T3" fmla="*/ 5 h 22"/>
              <a:gd name="T4" fmla="*/ 21 w 22"/>
              <a:gd name="T5" fmla="*/ 16 h 22"/>
              <a:gd name="T6" fmla="*/ 16 w 22"/>
              <a:gd name="T7" fmla="*/ 21 h 22"/>
              <a:gd name="T8" fmla="*/ 5 w 22"/>
              <a:gd name="T9" fmla="*/ 21 h 22"/>
              <a:gd name="T10" fmla="*/ 0 w 22"/>
              <a:gd name="T11" fmla="*/ 16 h 22"/>
              <a:gd name="T12" fmla="*/ 5 w 22"/>
              <a:gd name="T13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2" h="22">
                <a:moveTo>
                  <a:pt x="5" y="0"/>
                </a:moveTo>
                <a:lnTo>
                  <a:pt x="16" y="5"/>
                </a:lnTo>
                <a:lnTo>
                  <a:pt x="21" y="16"/>
                </a:lnTo>
                <a:lnTo>
                  <a:pt x="16" y="21"/>
                </a:lnTo>
                <a:lnTo>
                  <a:pt x="5" y="21"/>
                </a:lnTo>
                <a:lnTo>
                  <a:pt x="0" y="16"/>
                </a:lnTo>
                <a:lnTo>
                  <a:pt x="5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29" name="Freeform 65"/>
          <p:cNvSpPr>
            <a:spLocks/>
          </p:cNvSpPr>
          <p:nvPr/>
        </p:nvSpPr>
        <p:spPr bwMode="auto">
          <a:xfrm>
            <a:off x="4657725" y="2641600"/>
            <a:ext cx="180975" cy="211138"/>
          </a:xfrm>
          <a:custGeom>
            <a:avLst/>
            <a:gdLst>
              <a:gd name="T0" fmla="*/ 38 w 123"/>
              <a:gd name="T1" fmla="*/ 0 h 133"/>
              <a:gd name="T2" fmla="*/ 51 w 123"/>
              <a:gd name="T3" fmla="*/ 0 h 133"/>
              <a:gd name="T4" fmla="*/ 64 w 123"/>
              <a:gd name="T5" fmla="*/ 12 h 133"/>
              <a:gd name="T6" fmla="*/ 90 w 123"/>
              <a:gd name="T7" fmla="*/ 6 h 133"/>
              <a:gd name="T8" fmla="*/ 109 w 123"/>
              <a:gd name="T9" fmla="*/ 12 h 133"/>
              <a:gd name="T10" fmla="*/ 109 w 123"/>
              <a:gd name="T11" fmla="*/ 26 h 133"/>
              <a:gd name="T12" fmla="*/ 122 w 123"/>
              <a:gd name="T13" fmla="*/ 59 h 133"/>
              <a:gd name="T14" fmla="*/ 90 w 123"/>
              <a:gd name="T15" fmla="*/ 86 h 133"/>
              <a:gd name="T16" fmla="*/ 103 w 123"/>
              <a:gd name="T17" fmla="*/ 113 h 133"/>
              <a:gd name="T18" fmla="*/ 103 w 123"/>
              <a:gd name="T19" fmla="*/ 125 h 133"/>
              <a:gd name="T20" fmla="*/ 70 w 123"/>
              <a:gd name="T21" fmla="*/ 125 h 133"/>
              <a:gd name="T22" fmla="*/ 51 w 123"/>
              <a:gd name="T23" fmla="*/ 132 h 133"/>
              <a:gd name="T24" fmla="*/ 25 w 123"/>
              <a:gd name="T25" fmla="*/ 125 h 133"/>
              <a:gd name="T26" fmla="*/ 25 w 123"/>
              <a:gd name="T27" fmla="*/ 113 h 133"/>
              <a:gd name="T28" fmla="*/ 0 w 123"/>
              <a:gd name="T29" fmla="*/ 93 h 133"/>
              <a:gd name="T30" fmla="*/ 0 w 123"/>
              <a:gd name="T31" fmla="*/ 86 h 133"/>
              <a:gd name="T32" fmla="*/ 6 w 123"/>
              <a:gd name="T33" fmla="*/ 79 h 133"/>
              <a:gd name="T34" fmla="*/ 0 w 123"/>
              <a:gd name="T35" fmla="*/ 59 h 133"/>
              <a:gd name="T36" fmla="*/ 13 w 123"/>
              <a:gd name="T37" fmla="*/ 39 h 133"/>
              <a:gd name="T38" fmla="*/ 18 w 123"/>
              <a:gd name="T39" fmla="*/ 19 h 133"/>
              <a:gd name="T40" fmla="*/ 31 w 123"/>
              <a:gd name="T41" fmla="*/ 12 h 133"/>
              <a:gd name="T42" fmla="*/ 38 w 123"/>
              <a:gd name="T43" fmla="*/ 0 h 1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123" h="133">
                <a:moveTo>
                  <a:pt x="38" y="0"/>
                </a:moveTo>
                <a:lnTo>
                  <a:pt x="51" y="0"/>
                </a:lnTo>
                <a:lnTo>
                  <a:pt x="64" y="12"/>
                </a:lnTo>
                <a:lnTo>
                  <a:pt x="90" y="6"/>
                </a:lnTo>
                <a:lnTo>
                  <a:pt x="109" y="12"/>
                </a:lnTo>
                <a:lnTo>
                  <a:pt x="109" y="26"/>
                </a:lnTo>
                <a:lnTo>
                  <a:pt x="122" y="59"/>
                </a:lnTo>
                <a:lnTo>
                  <a:pt x="90" y="86"/>
                </a:lnTo>
                <a:lnTo>
                  <a:pt x="103" y="113"/>
                </a:lnTo>
                <a:lnTo>
                  <a:pt x="103" y="125"/>
                </a:lnTo>
                <a:lnTo>
                  <a:pt x="70" y="125"/>
                </a:lnTo>
                <a:lnTo>
                  <a:pt x="51" y="132"/>
                </a:lnTo>
                <a:lnTo>
                  <a:pt x="25" y="125"/>
                </a:lnTo>
                <a:lnTo>
                  <a:pt x="25" y="113"/>
                </a:lnTo>
                <a:lnTo>
                  <a:pt x="0" y="93"/>
                </a:lnTo>
                <a:lnTo>
                  <a:pt x="0" y="86"/>
                </a:lnTo>
                <a:lnTo>
                  <a:pt x="6" y="79"/>
                </a:lnTo>
                <a:lnTo>
                  <a:pt x="0" y="59"/>
                </a:lnTo>
                <a:lnTo>
                  <a:pt x="13" y="39"/>
                </a:lnTo>
                <a:lnTo>
                  <a:pt x="18" y="19"/>
                </a:lnTo>
                <a:lnTo>
                  <a:pt x="31" y="12"/>
                </a:lnTo>
                <a:lnTo>
                  <a:pt x="38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30" name="Freeform 66"/>
          <p:cNvSpPr>
            <a:spLocks/>
          </p:cNvSpPr>
          <p:nvPr/>
        </p:nvSpPr>
        <p:spPr bwMode="auto">
          <a:xfrm>
            <a:off x="4619625" y="2673350"/>
            <a:ext cx="60325" cy="69850"/>
          </a:xfrm>
          <a:custGeom>
            <a:avLst/>
            <a:gdLst>
              <a:gd name="T0" fmla="*/ 41 w 42"/>
              <a:gd name="T1" fmla="*/ 0 h 44"/>
              <a:gd name="T2" fmla="*/ 36 w 42"/>
              <a:gd name="T3" fmla="*/ 18 h 44"/>
              <a:gd name="T4" fmla="*/ 24 w 42"/>
              <a:gd name="T5" fmla="*/ 37 h 44"/>
              <a:gd name="T6" fmla="*/ 12 w 42"/>
              <a:gd name="T7" fmla="*/ 31 h 44"/>
              <a:gd name="T8" fmla="*/ 6 w 42"/>
              <a:gd name="T9" fmla="*/ 43 h 44"/>
              <a:gd name="T10" fmla="*/ 0 w 42"/>
              <a:gd name="T11" fmla="*/ 37 h 44"/>
              <a:gd name="T12" fmla="*/ 0 w 42"/>
              <a:gd name="T13" fmla="*/ 25 h 44"/>
              <a:gd name="T14" fmla="*/ 12 w 42"/>
              <a:gd name="T15" fmla="*/ 12 h 44"/>
              <a:gd name="T16" fmla="*/ 24 w 42"/>
              <a:gd name="T17" fmla="*/ 0 h 44"/>
              <a:gd name="T18" fmla="*/ 41 w 42"/>
              <a:gd name="T19" fmla="*/ 0 h 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2" h="44">
                <a:moveTo>
                  <a:pt x="41" y="0"/>
                </a:moveTo>
                <a:lnTo>
                  <a:pt x="36" y="18"/>
                </a:lnTo>
                <a:lnTo>
                  <a:pt x="24" y="37"/>
                </a:lnTo>
                <a:lnTo>
                  <a:pt x="12" y="31"/>
                </a:lnTo>
                <a:lnTo>
                  <a:pt x="6" y="43"/>
                </a:lnTo>
                <a:lnTo>
                  <a:pt x="0" y="37"/>
                </a:lnTo>
                <a:lnTo>
                  <a:pt x="0" y="25"/>
                </a:lnTo>
                <a:lnTo>
                  <a:pt x="12" y="12"/>
                </a:lnTo>
                <a:lnTo>
                  <a:pt x="24" y="0"/>
                </a:lnTo>
                <a:lnTo>
                  <a:pt x="41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31" name="Freeform 67"/>
          <p:cNvSpPr>
            <a:spLocks/>
          </p:cNvSpPr>
          <p:nvPr/>
        </p:nvSpPr>
        <p:spPr bwMode="auto">
          <a:xfrm>
            <a:off x="2667000" y="2667000"/>
            <a:ext cx="236538" cy="246063"/>
          </a:xfrm>
          <a:custGeom>
            <a:avLst/>
            <a:gdLst>
              <a:gd name="T0" fmla="*/ 31 w 161"/>
              <a:gd name="T1" fmla="*/ 20 h 155"/>
              <a:gd name="T2" fmla="*/ 51 w 161"/>
              <a:gd name="T3" fmla="*/ 7 h 155"/>
              <a:gd name="T4" fmla="*/ 64 w 161"/>
              <a:gd name="T5" fmla="*/ 13 h 155"/>
              <a:gd name="T6" fmla="*/ 64 w 161"/>
              <a:gd name="T7" fmla="*/ 0 h 155"/>
              <a:gd name="T8" fmla="*/ 96 w 161"/>
              <a:gd name="T9" fmla="*/ 13 h 155"/>
              <a:gd name="T10" fmla="*/ 96 w 161"/>
              <a:gd name="T11" fmla="*/ 27 h 155"/>
              <a:gd name="T12" fmla="*/ 109 w 161"/>
              <a:gd name="T13" fmla="*/ 34 h 155"/>
              <a:gd name="T14" fmla="*/ 109 w 161"/>
              <a:gd name="T15" fmla="*/ 67 h 155"/>
              <a:gd name="T16" fmla="*/ 147 w 161"/>
              <a:gd name="T17" fmla="*/ 74 h 155"/>
              <a:gd name="T18" fmla="*/ 160 w 161"/>
              <a:gd name="T19" fmla="*/ 107 h 155"/>
              <a:gd name="T20" fmla="*/ 141 w 161"/>
              <a:gd name="T21" fmla="*/ 107 h 155"/>
              <a:gd name="T22" fmla="*/ 128 w 161"/>
              <a:gd name="T23" fmla="*/ 94 h 155"/>
              <a:gd name="T24" fmla="*/ 128 w 161"/>
              <a:gd name="T25" fmla="*/ 127 h 155"/>
              <a:gd name="T26" fmla="*/ 121 w 161"/>
              <a:gd name="T27" fmla="*/ 134 h 155"/>
              <a:gd name="T28" fmla="*/ 116 w 161"/>
              <a:gd name="T29" fmla="*/ 127 h 155"/>
              <a:gd name="T30" fmla="*/ 109 w 161"/>
              <a:gd name="T31" fmla="*/ 114 h 155"/>
              <a:gd name="T32" fmla="*/ 103 w 161"/>
              <a:gd name="T33" fmla="*/ 120 h 155"/>
              <a:gd name="T34" fmla="*/ 103 w 161"/>
              <a:gd name="T35" fmla="*/ 114 h 155"/>
              <a:gd name="T36" fmla="*/ 109 w 161"/>
              <a:gd name="T37" fmla="*/ 101 h 155"/>
              <a:gd name="T38" fmla="*/ 109 w 161"/>
              <a:gd name="T39" fmla="*/ 88 h 155"/>
              <a:gd name="T40" fmla="*/ 96 w 161"/>
              <a:gd name="T41" fmla="*/ 81 h 155"/>
              <a:gd name="T42" fmla="*/ 70 w 161"/>
              <a:gd name="T43" fmla="*/ 107 h 155"/>
              <a:gd name="T44" fmla="*/ 64 w 161"/>
              <a:gd name="T45" fmla="*/ 127 h 155"/>
              <a:gd name="T46" fmla="*/ 38 w 161"/>
              <a:gd name="T47" fmla="*/ 154 h 155"/>
              <a:gd name="T48" fmla="*/ 38 w 161"/>
              <a:gd name="T49" fmla="*/ 147 h 155"/>
              <a:gd name="T50" fmla="*/ 38 w 161"/>
              <a:gd name="T51" fmla="*/ 114 h 155"/>
              <a:gd name="T52" fmla="*/ 57 w 161"/>
              <a:gd name="T53" fmla="*/ 88 h 155"/>
              <a:gd name="T54" fmla="*/ 51 w 161"/>
              <a:gd name="T55" fmla="*/ 88 h 155"/>
              <a:gd name="T56" fmla="*/ 70 w 161"/>
              <a:gd name="T57" fmla="*/ 74 h 155"/>
              <a:gd name="T58" fmla="*/ 103 w 161"/>
              <a:gd name="T59" fmla="*/ 67 h 155"/>
              <a:gd name="T60" fmla="*/ 109 w 161"/>
              <a:gd name="T61" fmla="*/ 61 h 155"/>
              <a:gd name="T62" fmla="*/ 57 w 161"/>
              <a:gd name="T63" fmla="*/ 47 h 155"/>
              <a:gd name="T64" fmla="*/ 57 w 161"/>
              <a:gd name="T65" fmla="*/ 40 h 155"/>
              <a:gd name="T66" fmla="*/ 31 w 161"/>
              <a:gd name="T67" fmla="*/ 47 h 155"/>
              <a:gd name="T68" fmla="*/ 0 w 161"/>
              <a:gd name="T69" fmla="*/ 40 h 155"/>
              <a:gd name="T70" fmla="*/ 31 w 161"/>
              <a:gd name="T71" fmla="*/ 20 h 1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161" h="155">
                <a:moveTo>
                  <a:pt x="31" y="20"/>
                </a:moveTo>
                <a:lnTo>
                  <a:pt x="51" y="7"/>
                </a:lnTo>
                <a:lnTo>
                  <a:pt x="64" y="13"/>
                </a:lnTo>
                <a:lnTo>
                  <a:pt x="64" y="0"/>
                </a:lnTo>
                <a:lnTo>
                  <a:pt x="96" y="13"/>
                </a:lnTo>
                <a:lnTo>
                  <a:pt x="96" y="27"/>
                </a:lnTo>
                <a:lnTo>
                  <a:pt x="109" y="34"/>
                </a:lnTo>
                <a:lnTo>
                  <a:pt x="109" y="67"/>
                </a:lnTo>
                <a:lnTo>
                  <a:pt x="147" y="74"/>
                </a:lnTo>
                <a:lnTo>
                  <a:pt x="160" y="107"/>
                </a:lnTo>
                <a:lnTo>
                  <a:pt x="141" y="107"/>
                </a:lnTo>
                <a:lnTo>
                  <a:pt x="128" y="94"/>
                </a:lnTo>
                <a:lnTo>
                  <a:pt x="128" y="127"/>
                </a:lnTo>
                <a:lnTo>
                  <a:pt x="121" y="134"/>
                </a:lnTo>
                <a:lnTo>
                  <a:pt x="116" y="127"/>
                </a:lnTo>
                <a:lnTo>
                  <a:pt x="109" y="114"/>
                </a:lnTo>
                <a:lnTo>
                  <a:pt x="103" y="120"/>
                </a:lnTo>
                <a:lnTo>
                  <a:pt x="103" y="114"/>
                </a:lnTo>
                <a:lnTo>
                  <a:pt x="109" y="101"/>
                </a:lnTo>
                <a:lnTo>
                  <a:pt x="109" y="88"/>
                </a:lnTo>
                <a:lnTo>
                  <a:pt x="96" y="81"/>
                </a:lnTo>
                <a:lnTo>
                  <a:pt x="70" y="107"/>
                </a:lnTo>
                <a:lnTo>
                  <a:pt x="64" y="127"/>
                </a:lnTo>
                <a:lnTo>
                  <a:pt x="38" y="154"/>
                </a:lnTo>
                <a:lnTo>
                  <a:pt x="38" y="147"/>
                </a:lnTo>
                <a:lnTo>
                  <a:pt x="38" y="114"/>
                </a:lnTo>
                <a:lnTo>
                  <a:pt x="57" y="88"/>
                </a:lnTo>
                <a:lnTo>
                  <a:pt x="51" y="88"/>
                </a:lnTo>
                <a:lnTo>
                  <a:pt x="70" y="74"/>
                </a:lnTo>
                <a:lnTo>
                  <a:pt x="103" y="67"/>
                </a:lnTo>
                <a:lnTo>
                  <a:pt x="109" y="61"/>
                </a:lnTo>
                <a:lnTo>
                  <a:pt x="57" y="47"/>
                </a:lnTo>
                <a:lnTo>
                  <a:pt x="57" y="40"/>
                </a:lnTo>
                <a:lnTo>
                  <a:pt x="31" y="47"/>
                </a:lnTo>
                <a:lnTo>
                  <a:pt x="0" y="40"/>
                </a:lnTo>
                <a:lnTo>
                  <a:pt x="31" y="2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32" name="Freeform 68"/>
          <p:cNvSpPr>
            <a:spLocks/>
          </p:cNvSpPr>
          <p:nvPr/>
        </p:nvSpPr>
        <p:spPr bwMode="auto">
          <a:xfrm>
            <a:off x="3306763" y="2684463"/>
            <a:ext cx="130175" cy="157162"/>
          </a:xfrm>
          <a:custGeom>
            <a:avLst/>
            <a:gdLst>
              <a:gd name="T0" fmla="*/ 81 w 88"/>
              <a:gd name="T1" fmla="*/ 98 h 99"/>
              <a:gd name="T2" fmla="*/ 68 w 88"/>
              <a:gd name="T3" fmla="*/ 92 h 99"/>
              <a:gd name="T4" fmla="*/ 68 w 88"/>
              <a:gd name="T5" fmla="*/ 79 h 99"/>
              <a:gd name="T6" fmla="*/ 49 w 88"/>
              <a:gd name="T7" fmla="*/ 92 h 99"/>
              <a:gd name="T8" fmla="*/ 56 w 88"/>
              <a:gd name="T9" fmla="*/ 79 h 99"/>
              <a:gd name="T10" fmla="*/ 37 w 88"/>
              <a:gd name="T11" fmla="*/ 79 h 99"/>
              <a:gd name="T12" fmla="*/ 43 w 88"/>
              <a:gd name="T13" fmla="*/ 73 h 99"/>
              <a:gd name="T14" fmla="*/ 0 w 88"/>
              <a:gd name="T15" fmla="*/ 73 h 99"/>
              <a:gd name="T16" fmla="*/ 0 w 88"/>
              <a:gd name="T17" fmla="*/ 59 h 99"/>
              <a:gd name="T18" fmla="*/ 30 w 88"/>
              <a:gd name="T19" fmla="*/ 33 h 99"/>
              <a:gd name="T20" fmla="*/ 56 w 88"/>
              <a:gd name="T21" fmla="*/ 0 h 99"/>
              <a:gd name="T22" fmla="*/ 62 w 88"/>
              <a:gd name="T23" fmla="*/ 0 h 99"/>
              <a:gd name="T24" fmla="*/ 68 w 88"/>
              <a:gd name="T25" fmla="*/ 7 h 99"/>
              <a:gd name="T26" fmla="*/ 43 w 88"/>
              <a:gd name="T27" fmla="*/ 33 h 99"/>
              <a:gd name="T28" fmla="*/ 62 w 88"/>
              <a:gd name="T29" fmla="*/ 46 h 99"/>
              <a:gd name="T30" fmla="*/ 81 w 88"/>
              <a:gd name="T31" fmla="*/ 46 h 99"/>
              <a:gd name="T32" fmla="*/ 74 w 88"/>
              <a:gd name="T33" fmla="*/ 73 h 99"/>
              <a:gd name="T34" fmla="*/ 87 w 88"/>
              <a:gd name="T35" fmla="*/ 86 h 99"/>
              <a:gd name="T36" fmla="*/ 81 w 88"/>
              <a:gd name="T37" fmla="*/ 98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8" h="99">
                <a:moveTo>
                  <a:pt x="81" y="98"/>
                </a:moveTo>
                <a:lnTo>
                  <a:pt x="68" y="92"/>
                </a:lnTo>
                <a:lnTo>
                  <a:pt x="68" y="79"/>
                </a:lnTo>
                <a:lnTo>
                  <a:pt x="49" y="92"/>
                </a:lnTo>
                <a:lnTo>
                  <a:pt x="56" y="79"/>
                </a:lnTo>
                <a:lnTo>
                  <a:pt x="37" y="79"/>
                </a:lnTo>
                <a:lnTo>
                  <a:pt x="43" y="73"/>
                </a:lnTo>
                <a:lnTo>
                  <a:pt x="0" y="73"/>
                </a:lnTo>
                <a:lnTo>
                  <a:pt x="0" y="59"/>
                </a:lnTo>
                <a:lnTo>
                  <a:pt x="30" y="33"/>
                </a:lnTo>
                <a:lnTo>
                  <a:pt x="56" y="0"/>
                </a:lnTo>
                <a:lnTo>
                  <a:pt x="62" y="0"/>
                </a:lnTo>
                <a:lnTo>
                  <a:pt x="68" y="7"/>
                </a:lnTo>
                <a:lnTo>
                  <a:pt x="43" y="33"/>
                </a:lnTo>
                <a:lnTo>
                  <a:pt x="62" y="46"/>
                </a:lnTo>
                <a:lnTo>
                  <a:pt x="81" y="46"/>
                </a:lnTo>
                <a:lnTo>
                  <a:pt x="74" y="73"/>
                </a:lnTo>
                <a:lnTo>
                  <a:pt x="87" y="86"/>
                </a:lnTo>
                <a:lnTo>
                  <a:pt x="81" y="9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33" name="Freeform 69"/>
          <p:cNvSpPr>
            <a:spLocks/>
          </p:cNvSpPr>
          <p:nvPr/>
        </p:nvSpPr>
        <p:spPr bwMode="auto">
          <a:xfrm>
            <a:off x="4992688" y="2695575"/>
            <a:ext cx="334962" cy="234950"/>
          </a:xfrm>
          <a:custGeom>
            <a:avLst/>
            <a:gdLst>
              <a:gd name="T0" fmla="*/ 104 w 229"/>
              <a:gd name="T1" fmla="*/ 13 h 148"/>
              <a:gd name="T2" fmla="*/ 143 w 229"/>
              <a:gd name="T3" fmla="*/ 7 h 148"/>
              <a:gd name="T4" fmla="*/ 143 w 229"/>
              <a:gd name="T5" fmla="*/ 0 h 148"/>
              <a:gd name="T6" fmla="*/ 156 w 229"/>
              <a:gd name="T7" fmla="*/ 0 h 148"/>
              <a:gd name="T8" fmla="*/ 169 w 229"/>
              <a:gd name="T9" fmla="*/ 27 h 148"/>
              <a:gd name="T10" fmla="*/ 195 w 229"/>
              <a:gd name="T11" fmla="*/ 34 h 148"/>
              <a:gd name="T12" fmla="*/ 208 w 229"/>
              <a:gd name="T13" fmla="*/ 47 h 148"/>
              <a:gd name="T14" fmla="*/ 221 w 229"/>
              <a:gd name="T15" fmla="*/ 47 h 148"/>
              <a:gd name="T16" fmla="*/ 228 w 229"/>
              <a:gd name="T17" fmla="*/ 61 h 148"/>
              <a:gd name="T18" fmla="*/ 221 w 229"/>
              <a:gd name="T19" fmla="*/ 100 h 148"/>
              <a:gd name="T20" fmla="*/ 189 w 229"/>
              <a:gd name="T21" fmla="*/ 100 h 148"/>
              <a:gd name="T22" fmla="*/ 162 w 229"/>
              <a:gd name="T23" fmla="*/ 113 h 148"/>
              <a:gd name="T24" fmla="*/ 189 w 229"/>
              <a:gd name="T25" fmla="*/ 127 h 148"/>
              <a:gd name="T26" fmla="*/ 149 w 229"/>
              <a:gd name="T27" fmla="*/ 147 h 148"/>
              <a:gd name="T28" fmla="*/ 143 w 229"/>
              <a:gd name="T29" fmla="*/ 120 h 148"/>
              <a:gd name="T30" fmla="*/ 111 w 229"/>
              <a:gd name="T31" fmla="*/ 113 h 148"/>
              <a:gd name="T32" fmla="*/ 104 w 229"/>
              <a:gd name="T33" fmla="*/ 134 h 148"/>
              <a:gd name="T34" fmla="*/ 84 w 229"/>
              <a:gd name="T35" fmla="*/ 127 h 148"/>
              <a:gd name="T36" fmla="*/ 98 w 229"/>
              <a:gd name="T37" fmla="*/ 120 h 148"/>
              <a:gd name="T38" fmla="*/ 104 w 229"/>
              <a:gd name="T39" fmla="*/ 107 h 148"/>
              <a:gd name="T40" fmla="*/ 98 w 229"/>
              <a:gd name="T41" fmla="*/ 74 h 148"/>
              <a:gd name="T42" fmla="*/ 91 w 229"/>
              <a:gd name="T43" fmla="*/ 67 h 148"/>
              <a:gd name="T44" fmla="*/ 78 w 229"/>
              <a:gd name="T45" fmla="*/ 67 h 148"/>
              <a:gd name="T46" fmla="*/ 65 w 229"/>
              <a:gd name="T47" fmla="*/ 74 h 148"/>
              <a:gd name="T48" fmla="*/ 65 w 229"/>
              <a:gd name="T49" fmla="*/ 87 h 148"/>
              <a:gd name="T50" fmla="*/ 52 w 229"/>
              <a:gd name="T51" fmla="*/ 93 h 148"/>
              <a:gd name="T52" fmla="*/ 13 w 229"/>
              <a:gd name="T53" fmla="*/ 87 h 148"/>
              <a:gd name="T54" fmla="*/ 0 w 229"/>
              <a:gd name="T55" fmla="*/ 87 h 148"/>
              <a:gd name="T56" fmla="*/ 7 w 229"/>
              <a:gd name="T57" fmla="*/ 74 h 148"/>
              <a:gd name="T58" fmla="*/ 20 w 229"/>
              <a:gd name="T59" fmla="*/ 34 h 148"/>
              <a:gd name="T60" fmla="*/ 38 w 229"/>
              <a:gd name="T61" fmla="*/ 34 h 148"/>
              <a:gd name="T62" fmla="*/ 58 w 229"/>
              <a:gd name="T63" fmla="*/ 40 h 148"/>
              <a:gd name="T64" fmla="*/ 65 w 229"/>
              <a:gd name="T65" fmla="*/ 27 h 148"/>
              <a:gd name="T66" fmla="*/ 104 w 229"/>
              <a:gd name="T67" fmla="*/ 13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229" h="148">
                <a:moveTo>
                  <a:pt x="104" y="13"/>
                </a:moveTo>
                <a:lnTo>
                  <a:pt x="143" y="7"/>
                </a:lnTo>
                <a:lnTo>
                  <a:pt x="143" y="0"/>
                </a:lnTo>
                <a:lnTo>
                  <a:pt x="156" y="0"/>
                </a:lnTo>
                <a:lnTo>
                  <a:pt x="169" y="27"/>
                </a:lnTo>
                <a:lnTo>
                  <a:pt x="195" y="34"/>
                </a:lnTo>
                <a:lnTo>
                  <a:pt x="208" y="47"/>
                </a:lnTo>
                <a:lnTo>
                  <a:pt x="221" y="47"/>
                </a:lnTo>
                <a:lnTo>
                  <a:pt x="228" y="61"/>
                </a:lnTo>
                <a:lnTo>
                  <a:pt x="221" y="100"/>
                </a:lnTo>
                <a:lnTo>
                  <a:pt x="189" y="100"/>
                </a:lnTo>
                <a:lnTo>
                  <a:pt x="162" y="113"/>
                </a:lnTo>
                <a:lnTo>
                  <a:pt x="189" y="127"/>
                </a:lnTo>
                <a:lnTo>
                  <a:pt x="149" y="147"/>
                </a:lnTo>
                <a:lnTo>
                  <a:pt x="143" y="120"/>
                </a:lnTo>
                <a:lnTo>
                  <a:pt x="111" y="113"/>
                </a:lnTo>
                <a:lnTo>
                  <a:pt x="104" y="134"/>
                </a:lnTo>
                <a:lnTo>
                  <a:pt x="84" y="127"/>
                </a:lnTo>
                <a:lnTo>
                  <a:pt x="98" y="120"/>
                </a:lnTo>
                <a:lnTo>
                  <a:pt x="104" y="107"/>
                </a:lnTo>
                <a:lnTo>
                  <a:pt x="98" y="74"/>
                </a:lnTo>
                <a:lnTo>
                  <a:pt x="91" y="67"/>
                </a:lnTo>
                <a:lnTo>
                  <a:pt x="78" y="67"/>
                </a:lnTo>
                <a:lnTo>
                  <a:pt x="65" y="74"/>
                </a:lnTo>
                <a:lnTo>
                  <a:pt x="65" y="87"/>
                </a:lnTo>
                <a:lnTo>
                  <a:pt x="52" y="93"/>
                </a:lnTo>
                <a:lnTo>
                  <a:pt x="13" y="87"/>
                </a:lnTo>
                <a:lnTo>
                  <a:pt x="0" y="87"/>
                </a:lnTo>
                <a:lnTo>
                  <a:pt x="7" y="74"/>
                </a:lnTo>
                <a:lnTo>
                  <a:pt x="20" y="34"/>
                </a:lnTo>
                <a:lnTo>
                  <a:pt x="38" y="34"/>
                </a:lnTo>
                <a:lnTo>
                  <a:pt x="58" y="40"/>
                </a:lnTo>
                <a:lnTo>
                  <a:pt x="65" y="27"/>
                </a:lnTo>
                <a:lnTo>
                  <a:pt x="104" y="1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34" name="Freeform 70"/>
          <p:cNvSpPr>
            <a:spLocks/>
          </p:cNvSpPr>
          <p:nvPr/>
        </p:nvSpPr>
        <p:spPr bwMode="auto">
          <a:xfrm>
            <a:off x="4600575" y="2728913"/>
            <a:ext cx="60325" cy="58737"/>
          </a:xfrm>
          <a:custGeom>
            <a:avLst/>
            <a:gdLst>
              <a:gd name="T0" fmla="*/ 12 w 42"/>
              <a:gd name="T1" fmla="*/ 6 h 37"/>
              <a:gd name="T2" fmla="*/ 18 w 42"/>
              <a:gd name="T3" fmla="*/ 12 h 37"/>
              <a:gd name="T4" fmla="*/ 23 w 42"/>
              <a:gd name="T5" fmla="*/ 0 h 37"/>
              <a:gd name="T6" fmla="*/ 35 w 42"/>
              <a:gd name="T7" fmla="*/ 6 h 37"/>
              <a:gd name="T8" fmla="*/ 41 w 42"/>
              <a:gd name="T9" fmla="*/ 24 h 37"/>
              <a:gd name="T10" fmla="*/ 35 w 42"/>
              <a:gd name="T11" fmla="*/ 30 h 37"/>
              <a:gd name="T12" fmla="*/ 35 w 42"/>
              <a:gd name="T13" fmla="*/ 36 h 37"/>
              <a:gd name="T14" fmla="*/ 18 w 42"/>
              <a:gd name="T15" fmla="*/ 36 h 37"/>
              <a:gd name="T16" fmla="*/ 18 w 42"/>
              <a:gd name="T17" fmla="*/ 30 h 37"/>
              <a:gd name="T18" fmla="*/ 0 w 42"/>
              <a:gd name="T19" fmla="*/ 18 h 37"/>
              <a:gd name="T20" fmla="*/ 12 w 42"/>
              <a:gd name="T21" fmla="*/ 6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42" h="37">
                <a:moveTo>
                  <a:pt x="12" y="6"/>
                </a:moveTo>
                <a:lnTo>
                  <a:pt x="18" y="12"/>
                </a:lnTo>
                <a:lnTo>
                  <a:pt x="23" y="0"/>
                </a:lnTo>
                <a:lnTo>
                  <a:pt x="35" y="6"/>
                </a:lnTo>
                <a:lnTo>
                  <a:pt x="41" y="24"/>
                </a:lnTo>
                <a:lnTo>
                  <a:pt x="35" y="30"/>
                </a:lnTo>
                <a:lnTo>
                  <a:pt x="35" y="36"/>
                </a:lnTo>
                <a:lnTo>
                  <a:pt x="18" y="36"/>
                </a:lnTo>
                <a:lnTo>
                  <a:pt x="18" y="30"/>
                </a:lnTo>
                <a:lnTo>
                  <a:pt x="0" y="18"/>
                </a:lnTo>
                <a:lnTo>
                  <a:pt x="12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35" name="Freeform 71"/>
          <p:cNvSpPr>
            <a:spLocks/>
          </p:cNvSpPr>
          <p:nvPr/>
        </p:nvSpPr>
        <p:spPr bwMode="auto">
          <a:xfrm>
            <a:off x="7167563" y="2740025"/>
            <a:ext cx="88900" cy="190500"/>
          </a:xfrm>
          <a:custGeom>
            <a:avLst/>
            <a:gdLst>
              <a:gd name="T0" fmla="*/ 0 w 61"/>
              <a:gd name="T1" fmla="*/ 86 h 120"/>
              <a:gd name="T2" fmla="*/ 6 w 61"/>
              <a:gd name="T3" fmla="*/ 40 h 120"/>
              <a:gd name="T4" fmla="*/ 24 w 61"/>
              <a:gd name="T5" fmla="*/ 33 h 120"/>
              <a:gd name="T6" fmla="*/ 43 w 61"/>
              <a:gd name="T7" fmla="*/ 0 h 120"/>
              <a:gd name="T8" fmla="*/ 60 w 61"/>
              <a:gd name="T9" fmla="*/ 0 h 120"/>
              <a:gd name="T10" fmla="*/ 48 w 61"/>
              <a:gd name="T11" fmla="*/ 27 h 120"/>
              <a:gd name="T12" fmla="*/ 54 w 61"/>
              <a:gd name="T13" fmla="*/ 47 h 120"/>
              <a:gd name="T14" fmla="*/ 43 w 61"/>
              <a:gd name="T15" fmla="*/ 86 h 120"/>
              <a:gd name="T16" fmla="*/ 60 w 61"/>
              <a:gd name="T17" fmla="*/ 99 h 120"/>
              <a:gd name="T18" fmla="*/ 43 w 61"/>
              <a:gd name="T19" fmla="*/ 112 h 120"/>
              <a:gd name="T20" fmla="*/ 30 w 61"/>
              <a:gd name="T21" fmla="*/ 112 h 120"/>
              <a:gd name="T22" fmla="*/ 24 w 61"/>
              <a:gd name="T23" fmla="*/ 119 h 120"/>
              <a:gd name="T24" fmla="*/ 6 w 61"/>
              <a:gd name="T25" fmla="*/ 106 h 120"/>
              <a:gd name="T26" fmla="*/ 12 w 61"/>
              <a:gd name="T27" fmla="*/ 99 h 120"/>
              <a:gd name="T28" fmla="*/ 12 w 61"/>
              <a:gd name="T29" fmla="*/ 92 h 120"/>
              <a:gd name="T30" fmla="*/ 0 w 61"/>
              <a:gd name="T31" fmla="*/ 86 h 1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1" h="120">
                <a:moveTo>
                  <a:pt x="0" y="86"/>
                </a:moveTo>
                <a:lnTo>
                  <a:pt x="6" y="40"/>
                </a:lnTo>
                <a:lnTo>
                  <a:pt x="24" y="33"/>
                </a:lnTo>
                <a:lnTo>
                  <a:pt x="43" y="0"/>
                </a:lnTo>
                <a:lnTo>
                  <a:pt x="60" y="0"/>
                </a:lnTo>
                <a:lnTo>
                  <a:pt x="48" y="27"/>
                </a:lnTo>
                <a:lnTo>
                  <a:pt x="54" y="47"/>
                </a:lnTo>
                <a:lnTo>
                  <a:pt x="43" y="86"/>
                </a:lnTo>
                <a:lnTo>
                  <a:pt x="60" y="99"/>
                </a:lnTo>
                <a:lnTo>
                  <a:pt x="43" y="112"/>
                </a:lnTo>
                <a:lnTo>
                  <a:pt x="30" y="112"/>
                </a:lnTo>
                <a:lnTo>
                  <a:pt x="24" y="119"/>
                </a:lnTo>
                <a:lnTo>
                  <a:pt x="6" y="106"/>
                </a:lnTo>
                <a:lnTo>
                  <a:pt x="12" y="99"/>
                </a:lnTo>
                <a:lnTo>
                  <a:pt x="12" y="92"/>
                </a:lnTo>
                <a:lnTo>
                  <a:pt x="0" y="8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36" name="Freeform 72"/>
          <p:cNvSpPr>
            <a:spLocks/>
          </p:cNvSpPr>
          <p:nvPr/>
        </p:nvSpPr>
        <p:spPr bwMode="auto">
          <a:xfrm>
            <a:off x="4795838" y="2740025"/>
            <a:ext cx="80962" cy="80963"/>
          </a:xfrm>
          <a:custGeom>
            <a:avLst/>
            <a:gdLst>
              <a:gd name="T0" fmla="*/ 30 w 55"/>
              <a:gd name="T1" fmla="*/ 0 h 51"/>
              <a:gd name="T2" fmla="*/ 54 w 55"/>
              <a:gd name="T3" fmla="*/ 19 h 51"/>
              <a:gd name="T4" fmla="*/ 42 w 55"/>
              <a:gd name="T5" fmla="*/ 38 h 51"/>
              <a:gd name="T6" fmla="*/ 36 w 55"/>
              <a:gd name="T7" fmla="*/ 31 h 51"/>
              <a:gd name="T8" fmla="*/ 24 w 55"/>
              <a:gd name="T9" fmla="*/ 50 h 51"/>
              <a:gd name="T10" fmla="*/ 12 w 55"/>
              <a:gd name="T11" fmla="*/ 50 h 51"/>
              <a:gd name="T12" fmla="*/ 0 w 55"/>
              <a:gd name="T13" fmla="*/ 25 h 51"/>
              <a:gd name="T14" fmla="*/ 30 w 55"/>
              <a:gd name="T15" fmla="*/ 0 h 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55" h="51">
                <a:moveTo>
                  <a:pt x="30" y="0"/>
                </a:moveTo>
                <a:lnTo>
                  <a:pt x="54" y="19"/>
                </a:lnTo>
                <a:lnTo>
                  <a:pt x="42" y="38"/>
                </a:lnTo>
                <a:lnTo>
                  <a:pt x="36" y="31"/>
                </a:lnTo>
                <a:lnTo>
                  <a:pt x="24" y="50"/>
                </a:lnTo>
                <a:lnTo>
                  <a:pt x="12" y="50"/>
                </a:lnTo>
                <a:lnTo>
                  <a:pt x="0" y="25"/>
                </a:lnTo>
                <a:lnTo>
                  <a:pt x="3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37" name="Freeform 73"/>
          <p:cNvSpPr>
            <a:spLocks/>
          </p:cNvSpPr>
          <p:nvPr/>
        </p:nvSpPr>
        <p:spPr bwMode="auto">
          <a:xfrm>
            <a:off x="7343775" y="2762250"/>
            <a:ext cx="188913" cy="266700"/>
          </a:xfrm>
          <a:custGeom>
            <a:avLst/>
            <a:gdLst>
              <a:gd name="T0" fmla="*/ 70 w 129"/>
              <a:gd name="T1" fmla="*/ 167 h 168"/>
              <a:gd name="T2" fmla="*/ 64 w 129"/>
              <a:gd name="T3" fmla="*/ 148 h 168"/>
              <a:gd name="T4" fmla="*/ 19 w 129"/>
              <a:gd name="T5" fmla="*/ 161 h 168"/>
              <a:gd name="T6" fmla="*/ 13 w 129"/>
              <a:gd name="T7" fmla="*/ 167 h 168"/>
              <a:gd name="T8" fmla="*/ 0 w 129"/>
              <a:gd name="T9" fmla="*/ 167 h 168"/>
              <a:gd name="T10" fmla="*/ 19 w 129"/>
              <a:gd name="T11" fmla="*/ 134 h 168"/>
              <a:gd name="T12" fmla="*/ 44 w 129"/>
              <a:gd name="T13" fmla="*/ 127 h 168"/>
              <a:gd name="T14" fmla="*/ 64 w 129"/>
              <a:gd name="T15" fmla="*/ 127 h 168"/>
              <a:gd name="T16" fmla="*/ 70 w 129"/>
              <a:gd name="T17" fmla="*/ 94 h 168"/>
              <a:gd name="T18" fmla="*/ 76 w 129"/>
              <a:gd name="T19" fmla="*/ 100 h 168"/>
              <a:gd name="T20" fmla="*/ 89 w 129"/>
              <a:gd name="T21" fmla="*/ 73 h 168"/>
              <a:gd name="T22" fmla="*/ 89 w 129"/>
              <a:gd name="T23" fmla="*/ 41 h 168"/>
              <a:gd name="T24" fmla="*/ 83 w 129"/>
              <a:gd name="T25" fmla="*/ 27 h 168"/>
              <a:gd name="T26" fmla="*/ 89 w 129"/>
              <a:gd name="T27" fmla="*/ 7 h 168"/>
              <a:gd name="T28" fmla="*/ 96 w 129"/>
              <a:gd name="T29" fmla="*/ 0 h 168"/>
              <a:gd name="T30" fmla="*/ 122 w 129"/>
              <a:gd name="T31" fmla="*/ 27 h 168"/>
              <a:gd name="T32" fmla="*/ 128 w 129"/>
              <a:gd name="T33" fmla="*/ 60 h 168"/>
              <a:gd name="T34" fmla="*/ 115 w 129"/>
              <a:gd name="T35" fmla="*/ 60 h 168"/>
              <a:gd name="T36" fmla="*/ 128 w 129"/>
              <a:gd name="T37" fmla="*/ 127 h 168"/>
              <a:gd name="T38" fmla="*/ 89 w 129"/>
              <a:gd name="T39" fmla="*/ 148 h 168"/>
              <a:gd name="T40" fmla="*/ 83 w 129"/>
              <a:gd name="T41" fmla="*/ 141 h 168"/>
              <a:gd name="T42" fmla="*/ 83 w 129"/>
              <a:gd name="T43" fmla="*/ 154 h 168"/>
              <a:gd name="T44" fmla="*/ 70 w 129"/>
              <a:gd name="T45" fmla="*/ 167 h 1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29" h="168">
                <a:moveTo>
                  <a:pt x="70" y="167"/>
                </a:moveTo>
                <a:lnTo>
                  <a:pt x="64" y="148"/>
                </a:lnTo>
                <a:lnTo>
                  <a:pt x="19" y="161"/>
                </a:lnTo>
                <a:lnTo>
                  <a:pt x="13" y="167"/>
                </a:lnTo>
                <a:lnTo>
                  <a:pt x="0" y="167"/>
                </a:lnTo>
                <a:lnTo>
                  <a:pt x="19" y="134"/>
                </a:lnTo>
                <a:lnTo>
                  <a:pt x="44" y="127"/>
                </a:lnTo>
                <a:lnTo>
                  <a:pt x="64" y="127"/>
                </a:lnTo>
                <a:lnTo>
                  <a:pt x="70" y="94"/>
                </a:lnTo>
                <a:lnTo>
                  <a:pt x="76" y="100"/>
                </a:lnTo>
                <a:lnTo>
                  <a:pt x="89" y="73"/>
                </a:lnTo>
                <a:lnTo>
                  <a:pt x="89" y="41"/>
                </a:lnTo>
                <a:lnTo>
                  <a:pt x="83" y="27"/>
                </a:lnTo>
                <a:lnTo>
                  <a:pt x="89" y="7"/>
                </a:lnTo>
                <a:lnTo>
                  <a:pt x="96" y="0"/>
                </a:lnTo>
                <a:lnTo>
                  <a:pt x="122" y="27"/>
                </a:lnTo>
                <a:lnTo>
                  <a:pt x="128" y="60"/>
                </a:lnTo>
                <a:lnTo>
                  <a:pt x="115" y="60"/>
                </a:lnTo>
                <a:lnTo>
                  <a:pt x="128" y="127"/>
                </a:lnTo>
                <a:lnTo>
                  <a:pt x="89" y="148"/>
                </a:lnTo>
                <a:lnTo>
                  <a:pt x="83" y="141"/>
                </a:lnTo>
                <a:lnTo>
                  <a:pt x="83" y="154"/>
                </a:lnTo>
                <a:lnTo>
                  <a:pt x="70" y="16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38" name="Freeform 74"/>
          <p:cNvSpPr>
            <a:spLocks/>
          </p:cNvSpPr>
          <p:nvPr/>
        </p:nvSpPr>
        <p:spPr bwMode="auto">
          <a:xfrm>
            <a:off x="4452938" y="2762250"/>
            <a:ext cx="238125" cy="246063"/>
          </a:xfrm>
          <a:custGeom>
            <a:avLst/>
            <a:gdLst>
              <a:gd name="T0" fmla="*/ 97 w 162"/>
              <a:gd name="T1" fmla="*/ 0 h 155"/>
              <a:gd name="T2" fmla="*/ 116 w 162"/>
              <a:gd name="T3" fmla="*/ 13 h 155"/>
              <a:gd name="T4" fmla="*/ 116 w 162"/>
              <a:gd name="T5" fmla="*/ 20 h 155"/>
              <a:gd name="T6" fmla="*/ 136 w 162"/>
              <a:gd name="T7" fmla="*/ 20 h 155"/>
              <a:gd name="T8" fmla="*/ 161 w 162"/>
              <a:gd name="T9" fmla="*/ 40 h 155"/>
              <a:gd name="T10" fmla="*/ 161 w 162"/>
              <a:gd name="T11" fmla="*/ 53 h 155"/>
              <a:gd name="T12" fmla="*/ 149 w 162"/>
              <a:gd name="T13" fmla="*/ 73 h 155"/>
              <a:gd name="T14" fmla="*/ 142 w 162"/>
              <a:gd name="T15" fmla="*/ 87 h 155"/>
              <a:gd name="T16" fmla="*/ 149 w 162"/>
              <a:gd name="T17" fmla="*/ 87 h 155"/>
              <a:gd name="T18" fmla="*/ 154 w 162"/>
              <a:gd name="T19" fmla="*/ 93 h 155"/>
              <a:gd name="T20" fmla="*/ 149 w 162"/>
              <a:gd name="T21" fmla="*/ 100 h 155"/>
              <a:gd name="T22" fmla="*/ 161 w 162"/>
              <a:gd name="T23" fmla="*/ 134 h 155"/>
              <a:gd name="T24" fmla="*/ 149 w 162"/>
              <a:gd name="T25" fmla="*/ 141 h 155"/>
              <a:gd name="T26" fmla="*/ 116 w 162"/>
              <a:gd name="T27" fmla="*/ 141 h 155"/>
              <a:gd name="T28" fmla="*/ 103 w 162"/>
              <a:gd name="T29" fmla="*/ 147 h 155"/>
              <a:gd name="T30" fmla="*/ 103 w 162"/>
              <a:gd name="T31" fmla="*/ 154 h 155"/>
              <a:gd name="T32" fmla="*/ 71 w 162"/>
              <a:gd name="T33" fmla="*/ 141 h 155"/>
              <a:gd name="T34" fmla="*/ 64 w 162"/>
              <a:gd name="T35" fmla="*/ 147 h 155"/>
              <a:gd name="T36" fmla="*/ 45 w 162"/>
              <a:gd name="T37" fmla="*/ 141 h 155"/>
              <a:gd name="T38" fmla="*/ 45 w 162"/>
              <a:gd name="T39" fmla="*/ 134 h 155"/>
              <a:gd name="T40" fmla="*/ 45 w 162"/>
              <a:gd name="T41" fmla="*/ 100 h 155"/>
              <a:gd name="T42" fmla="*/ 26 w 162"/>
              <a:gd name="T43" fmla="*/ 66 h 155"/>
              <a:gd name="T44" fmla="*/ 0 w 162"/>
              <a:gd name="T45" fmla="*/ 53 h 155"/>
              <a:gd name="T46" fmla="*/ 7 w 162"/>
              <a:gd name="T47" fmla="*/ 47 h 155"/>
              <a:gd name="T48" fmla="*/ 13 w 162"/>
              <a:gd name="T49" fmla="*/ 40 h 155"/>
              <a:gd name="T50" fmla="*/ 33 w 162"/>
              <a:gd name="T51" fmla="*/ 47 h 155"/>
              <a:gd name="T52" fmla="*/ 38 w 162"/>
              <a:gd name="T53" fmla="*/ 27 h 155"/>
              <a:gd name="T54" fmla="*/ 51 w 162"/>
              <a:gd name="T55" fmla="*/ 40 h 155"/>
              <a:gd name="T56" fmla="*/ 84 w 162"/>
              <a:gd name="T57" fmla="*/ 20 h 155"/>
              <a:gd name="T58" fmla="*/ 84 w 162"/>
              <a:gd name="T59" fmla="*/ 7 h 155"/>
              <a:gd name="T60" fmla="*/ 97 w 162"/>
              <a:gd name="T61" fmla="*/ 0 h 1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62" h="155">
                <a:moveTo>
                  <a:pt x="97" y="0"/>
                </a:moveTo>
                <a:lnTo>
                  <a:pt x="116" y="13"/>
                </a:lnTo>
                <a:lnTo>
                  <a:pt x="116" y="20"/>
                </a:lnTo>
                <a:lnTo>
                  <a:pt x="136" y="20"/>
                </a:lnTo>
                <a:lnTo>
                  <a:pt x="161" y="40"/>
                </a:lnTo>
                <a:lnTo>
                  <a:pt x="161" y="53"/>
                </a:lnTo>
                <a:lnTo>
                  <a:pt x="149" y="73"/>
                </a:lnTo>
                <a:lnTo>
                  <a:pt x="142" y="87"/>
                </a:lnTo>
                <a:lnTo>
                  <a:pt x="149" y="87"/>
                </a:lnTo>
                <a:lnTo>
                  <a:pt x="154" y="93"/>
                </a:lnTo>
                <a:lnTo>
                  <a:pt x="149" y="100"/>
                </a:lnTo>
                <a:lnTo>
                  <a:pt x="161" y="134"/>
                </a:lnTo>
                <a:lnTo>
                  <a:pt x="149" y="141"/>
                </a:lnTo>
                <a:lnTo>
                  <a:pt x="116" y="141"/>
                </a:lnTo>
                <a:lnTo>
                  <a:pt x="103" y="147"/>
                </a:lnTo>
                <a:lnTo>
                  <a:pt x="103" y="154"/>
                </a:lnTo>
                <a:lnTo>
                  <a:pt x="71" y="141"/>
                </a:lnTo>
                <a:lnTo>
                  <a:pt x="64" y="147"/>
                </a:lnTo>
                <a:lnTo>
                  <a:pt x="45" y="141"/>
                </a:lnTo>
                <a:lnTo>
                  <a:pt x="45" y="134"/>
                </a:lnTo>
                <a:lnTo>
                  <a:pt x="45" y="100"/>
                </a:lnTo>
                <a:lnTo>
                  <a:pt x="26" y="66"/>
                </a:lnTo>
                <a:lnTo>
                  <a:pt x="0" y="53"/>
                </a:lnTo>
                <a:lnTo>
                  <a:pt x="7" y="47"/>
                </a:lnTo>
                <a:lnTo>
                  <a:pt x="13" y="40"/>
                </a:lnTo>
                <a:lnTo>
                  <a:pt x="33" y="47"/>
                </a:lnTo>
                <a:lnTo>
                  <a:pt x="38" y="27"/>
                </a:lnTo>
                <a:lnTo>
                  <a:pt x="51" y="40"/>
                </a:lnTo>
                <a:lnTo>
                  <a:pt x="84" y="20"/>
                </a:lnTo>
                <a:lnTo>
                  <a:pt x="84" y="7"/>
                </a:lnTo>
                <a:lnTo>
                  <a:pt x="97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39" name="Freeform 75"/>
          <p:cNvSpPr>
            <a:spLocks/>
          </p:cNvSpPr>
          <p:nvPr/>
        </p:nvSpPr>
        <p:spPr bwMode="auto">
          <a:xfrm>
            <a:off x="4852988" y="2773363"/>
            <a:ext cx="142875" cy="68262"/>
          </a:xfrm>
          <a:custGeom>
            <a:avLst/>
            <a:gdLst>
              <a:gd name="T0" fmla="*/ 0 w 97"/>
              <a:gd name="T1" fmla="*/ 12 h 43"/>
              <a:gd name="T2" fmla="*/ 6 w 97"/>
              <a:gd name="T3" fmla="*/ 18 h 43"/>
              <a:gd name="T4" fmla="*/ 19 w 97"/>
              <a:gd name="T5" fmla="*/ 0 h 43"/>
              <a:gd name="T6" fmla="*/ 51 w 97"/>
              <a:gd name="T7" fmla="*/ 12 h 43"/>
              <a:gd name="T8" fmla="*/ 77 w 97"/>
              <a:gd name="T9" fmla="*/ 12 h 43"/>
              <a:gd name="T10" fmla="*/ 96 w 97"/>
              <a:gd name="T11" fmla="*/ 25 h 43"/>
              <a:gd name="T12" fmla="*/ 90 w 97"/>
              <a:gd name="T13" fmla="*/ 37 h 43"/>
              <a:gd name="T14" fmla="*/ 77 w 97"/>
              <a:gd name="T15" fmla="*/ 31 h 43"/>
              <a:gd name="T16" fmla="*/ 51 w 97"/>
              <a:gd name="T17" fmla="*/ 37 h 43"/>
              <a:gd name="T18" fmla="*/ 45 w 97"/>
              <a:gd name="T19" fmla="*/ 42 h 43"/>
              <a:gd name="T20" fmla="*/ 26 w 97"/>
              <a:gd name="T21" fmla="*/ 37 h 43"/>
              <a:gd name="T22" fmla="*/ 0 w 97"/>
              <a:gd name="T23" fmla="*/ 12 h 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97" h="43">
                <a:moveTo>
                  <a:pt x="0" y="12"/>
                </a:moveTo>
                <a:lnTo>
                  <a:pt x="6" y="18"/>
                </a:lnTo>
                <a:lnTo>
                  <a:pt x="19" y="0"/>
                </a:lnTo>
                <a:lnTo>
                  <a:pt x="51" y="12"/>
                </a:lnTo>
                <a:lnTo>
                  <a:pt x="77" y="12"/>
                </a:lnTo>
                <a:lnTo>
                  <a:pt x="96" y="25"/>
                </a:lnTo>
                <a:lnTo>
                  <a:pt x="90" y="37"/>
                </a:lnTo>
                <a:lnTo>
                  <a:pt x="77" y="31"/>
                </a:lnTo>
                <a:lnTo>
                  <a:pt x="51" y="37"/>
                </a:lnTo>
                <a:lnTo>
                  <a:pt x="45" y="42"/>
                </a:lnTo>
                <a:lnTo>
                  <a:pt x="26" y="37"/>
                </a:lnTo>
                <a:lnTo>
                  <a:pt x="0" y="1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40" name="Freeform 76"/>
          <p:cNvSpPr>
            <a:spLocks/>
          </p:cNvSpPr>
          <p:nvPr/>
        </p:nvSpPr>
        <p:spPr bwMode="auto">
          <a:xfrm>
            <a:off x="4735513" y="2795588"/>
            <a:ext cx="150812" cy="90487"/>
          </a:xfrm>
          <a:custGeom>
            <a:avLst/>
            <a:gdLst>
              <a:gd name="T0" fmla="*/ 51 w 102"/>
              <a:gd name="T1" fmla="*/ 19 h 57"/>
              <a:gd name="T2" fmla="*/ 64 w 102"/>
              <a:gd name="T3" fmla="*/ 19 h 57"/>
              <a:gd name="T4" fmla="*/ 76 w 102"/>
              <a:gd name="T5" fmla="*/ 0 h 57"/>
              <a:gd name="T6" fmla="*/ 101 w 102"/>
              <a:gd name="T7" fmla="*/ 25 h 57"/>
              <a:gd name="T8" fmla="*/ 88 w 102"/>
              <a:gd name="T9" fmla="*/ 50 h 57"/>
              <a:gd name="T10" fmla="*/ 57 w 102"/>
              <a:gd name="T11" fmla="*/ 56 h 57"/>
              <a:gd name="T12" fmla="*/ 45 w 102"/>
              <a:gd name="T13" fmla="*/ 56 h 57"/>
              <a:gd name="T14" fmla="*/ 38 w 102"/>
              <a:gd name="T15" fmla="*/ 43 h 57"/>
              <a:gd name="T16" fmla="*/ 6 w 102"/>
              <a:gd name="T17" fmla="*/ 50 h 57"/>
              <a:gd name="T18" fmla="*/ 0 w 102"/>
              <a:gd name="T19" fmla="*/ 37 h 57"/>
              <a:gd name="T20" fmla="*/ 19 w 102"/>
              <a:gd name="T21" fmla="*/ 31 h 57"/>
              <a:gd name="T22" fmla="*/ 51 w 102"/>
              <a:gd name="T23" fmla="*/ 31 h 57"/>
              <a:gd name="T24" fmla="*/ 51 w 102"/>
              <a:gd name="T25" fmla="*/ 19 h 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2" h="57">
                <a:moveTo>
                  <a:pt x="51" y="19"/>
                </a:moveTo>
                <a:lnTo>
                  <a:pt x="64" y="19"/>
                </a:lnTo>
                <a:lnTo>
                  <a:pt x="76" y="0"/>
                </a:lnTo>
                <a:lnTo>
                  <a:pt x="101" y="25"/>
                </a:lnTo>
                <a:lnTo>
                  <a:pt x="88" y="50"/>
                </a:lnTo>
                <a:lnTo>
                  <a:pt x="57" y="56"/>
                </a:lnTo>
                <a:lnTo>
                  <a:pt x="45" y="56"/>
                </a:lnTo>
                <a:lnTo>
                  <a:pt x="38" y="43"/>
                </a:lnTo>
                <a:lnTo>
                  <a:pt x="6" y="50"/>
                </a:lnTo>
                <a:lnTo>
                  <a:pt x="0" y="37"/>
                </a:lnTo>
                <a:lnTo>
                  <a:pt x="19" y="31"/>
                </a:lnTo>
                <a:lnTo>
                  <a:pt x="51" y="31"/>
                </a:lnTo>
                <a:lnTo>
                  <a:pt x="51" y="19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41" name="Freeform 77"/>
          <p:cNvSpPr>
            <a:spLocks/>
          </p:cNvSpPr>
          <p:nvPr/>
        </p:nvSpPr>
        <p:spPr bwMode="auto">
          <a:xfrm>
            <a:off x="5089525" y="2806700"/>
            <a:ext cx="52388" cy="90488"/>
          </a:xfrm>
          <a:custGeom>
            <a:avLst/>
            <a:gdLst>
              <a:gd name="T0" fmla="*/ 0 w 36"/>
              <a:gd name="T1" fmla="*/ 19 h 57"/>
              <a:gd name="T2" fmla="*/ 0 w 36"/>
              <a:gd name="T3" fmla="*/ 6 h 57"/>
              <a:gd name="T4" fmla="*/ 12 w 36"/>
              <a:gd name="T5" fmla="*/ 0 h 57"/>
              <a:gd name="T6" fmla="*/ 23 w 36"/>
              <a:gd name="T7" fmla="*/ 0 h 57"/>
              <a:gd name="T8" fmla="*/ 29 w 36"/>
              <a:gd name="T9" fmla="*/ 6 h 57"/>
              <a:gd name="T10" fmla="*/ 35 w 36"/>
              <a:gd name="T11" fmla="*/ 37 h 57"/>
              <a:gd name="T12" fmla="*/ 29 w 36"/>
              <a:gd name="T13" fmla="*/ 50 h 57"/>
              <a:gd name="T14" fmla="*/ 18 w 36"/>
              <a:gd name="T15" fmla="*/ 56 h 57"/>
              <a:gd name="T16" fmla="*/ 18 w 36"/>
              <a:gd name="T17" fmla="*/ 37 h 57"/>
              <a:gd name="T18" fmla="*/ 0 w 36"/>
              <a:gd name="T19" fmla="*/ 19 h 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6" h="57">
                <a:moveTo>
                  <a:pt x="0" y="19"/>
                </a:moveTo>
                <a:lnTo>
                  <a:pt x="0" y="6"/>
                </a:lnTo>
                <a:lnTo>
                  <a:pt x="12" y="0"/>
                </a:lnTo>
                <a:lnTo>
                  <a:pt x="23" y="0"/>
                </a:lnTo>
                <a:lnTo>
                  <a:pt x="29" y="6"/>
                </a:lnTo>
                <a:lnTo>
                  <a:pt x="35" y="37"/>
                </a:lnTo>
                <a:lnTo>
                  <a:pt x="29" y="50"/>
                </a:lnTo>
                <a:lnTo>
                  <a:pt x="18" y="56"/>
                </a:lnTo>
                <a:lnTo>
                  <a:pt x="18" y="37"/>
                </a:lnTo>
                <a:lnTo>
                  <a:pt x="0" y="19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42" name="Freeform 78"/>
          <p:cNvSpPr>
            <a:spLocks/>
          </p:cNvSpPr>
          <p:nvPr/>
        </p:nvSpPr>
        <p:spPr bwMode="auto">
          <a:xfrm>
            <a:off x="3257550" y="2817813"/>
            <a:ext cx="23813" cy="34925"/>
          </a:xfrm>
          <a:custGeom>
            <a:avLst/>
            <a:gdLst>
              <a:gd name="T0" fmla="*/ 10 w 16"/>
              <a:gd name="T1" fmla="*/ 21 h 22"/>
              <a:gd name="T2" fmla="*/ 0 w 16"/>
              <a:gd name="T3" fmla="*/ 11 h 22"/>
              <a:gd name="T4" fmla="*/ 0 w 16"/>
              <a:gd name="T5" fmla="*/ 0 h 22"/>
              <a:gd name="T6" fmla="*/ 15 w 16"/>
              <a:gd name="T7" fmla="*/ 5 h 22"/>
              <a:gd name="T8" fmla="*/ 15 w 16"/>
              <a:gd name="T9" fmla="*/ 11 h 22"/>
              <a:gd name="T10" fmla="*/ 10 w 16"/>
              <a:gd name="T11" fmla="*/ 21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" h="22">
                <a:moveTo>
                  <a:pt x="10" y="21"/>
                </a:moveTo>
                <a:lnTo>
                  <a:pt x="0" y="11"/>
                </a:lnTo>
                <a:lnTo>
                  <a:pt x="0" y="0"/>
                </a:lnTo>
                <a:lnTo>
                  <a:pt x="15" y="5"/>
                </a:lnTo>
                <a:lnTo>
                  <a:pt x="15" y="11"/>
                </a:lnTo>
                <a:lnTo>
                  <a:pt x="10" y="2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43" name="Freeform 79"/>
          <p:cNvSpPr>
            <a:spLocks/>
          </p:cNvSpPr>
          <p:nvPr/>
        </p:nvSpPr>
        <p:spPr bwMode="auto">
          <a:xfrm>
            <a:off x="4873625" y="2828925"/>
            <a:ext cx="131763" cy="68263"/>
          </a:xfrm>
          <a:custGeom>
            <a:avLst/>
            <a:gdLst>
              <a:gd name="T0" fmla="*/ 75 w 89"/>
              <a:gd name="T1" fmla="*/ 6 h 43"/>
              <a:gd name="T2" fmla="*/ 88 w 89"/>
              <a:gd name="T3" fmla="*/ 6 h 43"/>
              <a:gd name="T4" fmla="*/ 63 w 89"/>
              <a:gd name="T5" fmla="*/ 42 h 43"/>
              <a:gd name="T6" fmla="*/ 44 w 89"/>
              <a:gd name="T7" fmla="*/ 36 h 43"/>
              <a:gd name="T8" fmla="*/ 25 w 89"/>
              <a:gd name="T9" fmla="*/ 42 h 43"/>
              <a:gd name="T10" fmla="*/ 0 w 89"/>
              <a:gd name="T11" fmla="*/ 30 h 43"/>
              <a:gd name="T12" fmla="*/ 13 w 89"/>
              <a:gd name="T13" fmla="*/ 6 h 43"/>
              <a:gd name="T14" fmla="*/ 31 w 89"/>
              <a:gd name="T15" fmla="*/ 11 h 43"/>
              <a:gd name="T16" fmla="*/ 38 w 89"/>
              <a:gd name="T17" fmla="*/ 6 h 43"/>
              <a:gd name="T18" fmla="*/ 63 w 89"/>
              <a:gd name="T19" fmla="*/ 0 h 43"/>
              <a:gd name="T20" fmla="*/ 75 w 89"/>
              <a:gd name="T21" fmla="*/ 6 h 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89" h="43">
                <a:moveTo>
                  <a:pt x="75" y="6"/>
                </a:moveTo>
                <a:lnTo>
                  <a:pt x="88" y="6"/>
                </a:lnTo>
                <a:lnTo>
                  <a:pt x="63" y="42"/>
                </a:lnTo>
                <a:lnTo>
                  <a:pt x="44" y="36"/>
                </a:lnTo>
                <a:lnTo>
                  <a:pt x="25" y="42"/>
                </a:lnTo>
                <a:lnTo>
                  <a:pt x="0" y="30"/>
                </a:lnTo>
                <a:lnTo>
                  <a:pt x="13" y="6"/>
                </a:lnTo>
                <a:lnTo>
                  <a:pt x="31" y="11"/>
                </a:lnTo>
                <a:lnTo>
                  <a:pt x="38" y="6"/>
                </a:lnTo>
                <a:lnTo>
                  <a:pt x="63" y="0"/>
                </a:lnTo>
                <a:lnTo>
                  <a:pt x="75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44" name="Freeform 80"/>
          <p:cNvSpPr>
            <a:spLocks/>
          </p:cNvSpPr>
          <p:nvPr/>
        </p:nvSpPr>
        <p:spPr bwMode="auto">
          <a:xfrm>
            <a:off x="5511800" y="2828925"/>
            <a:ext cx="169863" cy="322263"/>
          </a:xfrm>
          <a:custGeom>
            <a:avLst/>
            <a:gdLst>
              <a:gd name="T0" fmla="*/ 38 w 116"/>
              <a:gd name="T1" fmla="*/ 7 h 203"/>
              <a:gd name="T2" fmla="*/ 51 w 116"/>
              <a:gd name="T3" fmla="*/ 0 h 203"/>
              <a:gd name="T4" fmla="*/ 70 w 116"/>
              <a:gd name="T5" fmla="*/ 7 h 203"/>
              <a:gd name="T6" fmla="*/ 76 w 116"/>
              <a:gd name="T7" fmla="*/ 33 h 203"/>
              <a:gd name="T8" fmla="*/ 63 w 116"/>
              <a:gd name="T9" fmla="*/ 33 h 203"/>
              <a:gd name="T10" fmla="*/ 63 w 116"/>
              <a:gd name="T11" fmla="*/ 47 h 203"/>
              <a:gd name="T12" fmla="*/ 44 w 116"/>
              <a:gd name="T13" fmla="*/ 53 h 203"/>
              <a:gd name="T14" fmla="*/ 83 w 116"/>
              <a:gd name="T15" fmla="*/ 87 h 203"/>
              <a:gd name="T16" fmla="*/ 89 w 116"/>
              <a:gd name="T17" fmla="*/ 115 h 203"/>
              <a:gd name="T18" fmla="*/ 102 w 116"/>
              <a:gd name="T19" fmla="*/ 94 h 203"/>
              <a:gd name="T20" fmla="*/ 109 w 116"/>
              <a:gd name="T21" fmla="*/ 121 h 203"/>
              <a:gd name="T22" fmla="*/ 89 w 116"/>
              <a:gd name="T23" fmla="*/ 121 h 203"/>
              <a:gd name="T24" fmla="*/ 115 w 116"/>
              <a:gd name="T25" fmla="*/ 175 h 203"/>
              <a:gd name="T26" fmla="*/ 115 w 116"/>
              <a:gd name="T27" fmla="*/ 188 h 203"/>
              <a:gd name="T28" fmla="*/ 89 w 116"/>
              <a:gd name="T29" fmla="*/ 202 h 203"/>
              <a:gd name="T30" fmla="*/ 76 w 116"/>
              <a:gd name="T31" fmla="*/ 195 h 203"/>
              <a:gd name="T32" fmla="*/ 51 w 116"/>
              <a:gd name="T33" fmla="*/ 168 h 203"/>
              <a:gd name="T34" fmla="*/ 51 w 116"/>
              <a:gd name="T35" fmla="*/ 127 h 203"/>
              <a:gd name="T36" fmla="*/ 31 w 116"/>
              <a:gd name="T37" fmla="*/ 108 h 203"/>
              <a:gd name="T38" fmla="*/ 0 w 116"/>
              <a:gd name="T39" fmla="*/ 53 h 203"/>
              <a:gd name="T40" fmla="*/ 0 w 116"/>
              <a:gd name="T41" fmla="*/ 33 h 203"/>
              <a:gd name="T42" fmla="*/ 38 w 116"/>
              <a:gd name="T43" fmla="*/ 7 h 2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116" h="203">
                <a:moveTo>
                  <a:pt x="38" y="7"/>
                </a:moveTo>
                <a:lnTo>
                  <a:pt x="51" y="0"/>
                </a:lnTo>
                <a:lnTo>
                  <a:pt x="70" y="7"/>
                </a:lnTo>
                <a:lnTo>
                  <a:pt x="76" y="33"/>
                </a:lnTo>
                <a:lnTo>
                  <a:pt x="63" y="33"/>
                </a:lnTo>
                <a:lnTo>
                  <a:pt x="63" y="47"/>
                </a:lnTo>
                <a:lnTo>
                  <a:pt x="44" y="53"/>
                </a:lnTo>
                <a:lnTo>
                  <a:pt x="83" y="87"/>
                </a:lnTo>
                <a:lnTo>
                  <a:pt x="89" y="115"/>
                </a:lnTo>
                <a:lnTo>
                  <a:pt x="102" y="94"/>
                </a:lnTo>
                <a:lnTo>
                  <a:pt x="109" y="121"/>
                </a:lnTo>
                <a:lnTo>
                  <a:pt x="89" y="121"/>
                </a:lnTo>
                <a:lnTo>
                  <a:pt x="115" y="175"/>
                </a:lnTo>
                <a:lnTo>
                  <a:pt x="115" y="188"/>
                </a:lnTo>
                <a:lnTo>
                  <a:pt x="89" y="202"/>
                </a:lnTo>
                <a:lnTo>
                  <a:pt x="76" y="195"/>
                </a:lnTo>
                <a:lnTo>
                  <a:pt x="51" y="168"/>
                </a:lnTo>
                <a:lnTo>
                  <a:pt x="51" y="127"/>
                </a:lnTo>
                <a:lnTo>
                  <a:pt x="31" y="108"/>
                </a:lnTo>
                <a:lnTo>
                  <a:pt x="0" y="53"/>
                </a:lnTo>
                <a:lnTo>
                  <a:pt x="0" y="33"/>
                </a:lnTo>
                <a:lnTo>
                  <a:pt x="38" y="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45" name="Freeform 81"/>
          <p:cNvSpPr>
            <a:spLocks/>
          </p:cNvSpPr>
          <p:nvPr/>
        </p:nvSpPr>
        <p:spPr bwMode="auto">
          <a:xfrm>
            <a:off x="4972050" y="2840038"/>
            <a:ext cx="169863" cy="123825"/>
          </a:xfrm>
          <a:custGeom>
            <a:avLst/>
            <a:gdLst>
              <a:gd name="T0" fmla="*/ 26 w 116"/>
              <a:gd name="T1" fmla="*/ 0 h 78"/>
              <a:gd name="T2" fmla="*/ 63 w 116"/>
              <a:gd name="T3" fmla="*/ 6 h 78"/>
              <a:gd name="T4" fmla="*/ 76 w 116"/>
              <a:gd name="T5" fmla="*/ 0 h 78"/>
              <a:gd name="T6" fmla="*/ 96 w 116"/>
              <a:gd name="T7" fmla="*/ 19 h 78"/>
              <a:gd name="T8" fmla="*/ 96 w 116"/>
              <a:gd name="T9" fmla="*/ 38 h 78"/>
              <a:gd name="T10" fmla="*/ 115 w 116"/>
              <a:gd name="T11" fmla="*/ 45 h 78"/>
              <a:gd name="T12" fmla="*/ 109 w 116"/>
              <a:gd name="T13" fmla="*/ 58 h 78"/>
              <a:gd name="T14" fmla="*/ 102 w 116"/>
              <a:gd name="T15" fmla="*/ 77 h 78"/>
              <a:gd name="T16" fmla="*/ 83 w 116"/>
              <a:gd name="T17" fmla="*/ 71 h 78"/>
              <a:gd name="T18" fmla="*/ 76 w 116"/>
              <a:gd name="T19" fmla="*/ 77 h 78"/>
              <a:gd name="T20" fmla="*/ 38 w 116"/>
              <a:gd name="T21" fmla="*/ 77 h 78"/>
              <a:gd name="T22" fmla="*/ 26 w 116"/>
              <a:gd name="T23" fmla="*/ 71 h 78"/>
              <a:gd name="T24" fmla="*/ 0 w 116"/>
              <a:gd name="T25" fmla="*/ 38 h 78"/>
              <a:gd name="T26" fmla="*/ 26 w 116"/>
              <a:gd name="T27" fmla="*/ 0 h 7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116" h="78">
                <a:moveTo>
                  <a:pt x="26" y="0"/>
                </a:moveTo>
                <a:lnTo>
                  <a:pt x="63" y="6"/>
                </a:lnTo>
                <a:lnTo>
                  <a:pt x="76" y="0"/>
                </a:lnTo>
                <a:lnTo>
                  <a:pt x="96" y="19"/>
                </a:lnTo>
                <a:lnTo>
                  <a:pt x="96" y="38"/>
                </a:lnTo>
                <a:lnTo>
                  <a:pt x="115" y="45"/>
                </a:lnTo>
                <a:lnTo>
                  <a:pt x="109" y="58"/>
                </a:lnTo>
                <a:lnTo>
                  <a:pt x="102" y="77"/>
                </a:lnTo>
                <a:lnTo>
                  <a:pt x="83" y="71"/>
                </a:lnTo>
                <a:lnTo>
                  <a:pt x="76" y="77"/>
                </a:lnTo>
                <a:lnTo>
                  <a:pt x="38" y="77"/>
                </a:lnTo>
                <a:lnTo>
                  <a:pt x="26" y="71"/>
                </a:lnTo>
                <a:lnTo>
                  <a:pt x="0" y="38"/>
                </a:lnTo>
                <a:lnTo>
                  <a:pt x="2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46" name="Freeform 82"/>
          <p:cNvSpPr>
            <a:spLocks/>
          </p:cNvSpPr>
          <p:nvPr/>
        </p:nvSpPr>
        <p:spPr bwMode="auto">
          <a:xfrm>
            <a:off x="5757863" y="2840038"/>
            <a:ext cx="30162" cy="57150"/>
          </a:xfrm>
          <a:custGeom>
            <a:avLst/>
            <a:gdLst>
              <a:gd name="T0" fmla="*/ 0 w 22"/>
              <a:gd name="T1" fmla="*/ 17 h 36"/>
              <a:gd name="T2" fmla="*/ 11 w 22"/>
              <a:gd name="T3" fmla="*/ 0 h 36"/>
              <a:gd name="T4" fmla="*/ 21 w 22"/>
              <a:gd name="T5" fmla="*/ 23 h 36"/>
              <a:gd name="T6" fmla="*/ 16 w 22"/>
              <a:gd name="T7" fmla="*/ 23 h 36"/>
              <a:gd name="T8" fmla="*/ 16 w 22"/>
              <a:gd name="T9" fmla="*/ 35 h 36"/>
              <a:gd name="T10" fmla="*/ 5 w 22"/>
              <a:gd name="T11" fmla="*/ 35 h 36"/>
              <a:gd name="T12" fmla="*/ 0 w 22"/>
              <a:gd name="T13" fmla="*/ 17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2" h="36">
                <a:moveTo>
                  <a:pt x="0" y="17"/>
                </a:moveTo>
                <a:lnTo>
                  <a:pt x="11" y="0"/>
                </a:lnTo>
                <a:lnTo>
                  <a:pt x="21" y="23"/>
                </a:lnTo>
                <a:lnTo>
                  <a:pt x="16" y="23"/>
                </a:lnTo>
                <a:lnTo>
                  <a:pt x="16" y="35"/>
                </a:lnTo>
                <a:lnTo>
                  <a:pt x="5" y="35"/>
                </a:lnTo>
                <a:lnTo>
                  <a:pt x="0" y="1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47" name="Freeform 83"/>
          <p:cNvSpPr>
            <a:spLocks/>
          </p:cNvSpPr>
          <p:nvPr/>
        </p:nvSpPr>
        <p:spPr bwMode="auto">
          <a:xfrm>
            <a:off x="4668838" y="2849563"/>
            <a:ext cx="69850" cy="58737"/>
          </a:xfrm>
          <a:custGeom>
            <a:avLst/>
            <a:gdLst>
              <a:gd name="T0" fmla="*/ 17 w 48"/>
              <a:gd name="T1" fmla="*/ 0 h 37"/>
              <a:gd name="T2" fmla="*/ 41 w 48"/>
              <a:gd name="T3" fmla="*/ 6 h 37"/>
              <a:gd name="T4" fmla="*/ 47 w 48"/>
              <a:gd name="T5" fmla="*/ 18 h 37"/>
              <a:gd name="T6" fmla="*/ 35 w 48"/>
              <a:gd name="T7" fmla="*/ 30 h 37"/>
              <a:gd name="T8" fmla="*/ 29 w 48"/>
              <a:gd name="T9" fmla="*/ 30 h 37"/>
              <a:gd name="T10" fmla="*/ 17 w 48"/>
              <a:gd name="T11" fmla="*/ 36 h 37"/>
              <a:gd name="T12" fmla="*/ 11 w 48"/>
              <a:gd name="T13" fmla="*/ 36 h 37"/>
              <a:gd name="T14" fmla="*/ 6 w 48"/>
              <a:gd name="T15" fmla="*/ 30 h 37"/>
              <a:gd name="T16" fmla="*/ 0 w 48"/>
              <a:gd name="T17" fmla="*/ 30 h 37"/>
              <a:gd name="T18" fmla="*/ 6 w 48"/>
              <a:gd name="T19" fmla="*/ 18 h 37"/>
              <a:gd name="T20" fmla="*/ 17 w 48"/>
              <a:gd name="T21" fmla="*/ 0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48" h="37">
                <a:moveTo>
                  <a:pt x="17" y="0"/>
                </a:moveTo>
                <a:lnTo>
                  <a:pt x="41" y="6"/>
                </a:lnTo>
                <a:lnTo>
                  <a:pt x="47" y="18"/>
                </a:lnTo>
                <a:lnTo>
                  <a:pt x="35" y="30"/>
                </a:lnTo>
                <a:lnTo>
                  <a:pt x="29" y="30"/>
                </a:lnTo>
                <a:lnTo>
                  <a:pt x="17" y="36"/>
                </a:lnTo>
                <a:lnTo>
                  <a:pt x="11" y="36"/>
                </a:lnTo>
                <a:lnTo>
                  <a:pt x="6" y="30"/>
                </a:lnTo>
                <a:lnTo>
                  <a:pt x="0" y="30"/>
                </a:lnTo>
                <a:lnTo>
                  <a:pt x="6" y="18"/>
                </a:lnTo>
                <a:lnTo>
                  <a:pt x="17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48" name="Freeform 84"/>
          <p:cNvSpPr>
            <a:spLocks/>
          </p:cNvSpPr>
          <p:nvPr/>
        </p:nvSpPr>
        <p:spPr bwMode="auto">
          <a:xfrm>
            <a:off x="5942013" y="2860675"/>
            <a:ext cx="266700" cy="147638"/>
          </a:xfrm>
          <a:custGeom>
            <a:avLst/>
            <a:gdLst>
              <a:gd name="T0" fmla="*/ 0 w 182"/>
              <a:gd name="T1" fmla="*/ 33 h 93"/>
              <a:gd name="T2" fmla="*/ 7 w 182"/>
              <a:gd name="T3" fmla="*/ 26 h 93"/>
              <a:gd name="T4" fmla="*/ 20 w 182"/>
              <a:gd name="T5" fmla="*/ 33 h 93"/>
              <a:gd name="T6" fmla="*/ 33 w 182"/>
              <a:gd name="T7" fmla="*/ 26 h 93"/>
              <a:gd name="T8" fmla="*/ 71 w 182"/>
              <a:gd name="T9" fmla="*/ 20 h 93"/>
              <a:gd name="T10" fmla="*/ 84 w 182"/>
              <a:gd name="T11" fmla="*/ 13 h 93"/>
              <a:gd name="T12" fmla="*/ 130 w 182"/>
              <a:gd name="T13" fmla="*/ 0 h 93"/>
              <a:gd name="T14" fmla="*/ 136 w 182"/>
              <a:gd name="T15" fmla="*/ 13 h 93"/>
              <a:gd name="T16" fmla="*/ 181 w 182"/>
              <a:gd name="T17" fmla="*/ 13 h 93"/>
              <a:gd name="T18" fmla="*/ 169 w 182"/>
              <a:gd name="T19" fmla="*/ 53 h 93"/>
              <a:gd name="T20" fmla="*/ 136 w 182"/>
              <a:gd name="T21" fmla="*/ 79 h 93"/>
              <a:gd name="T22" fmla="*/ 123 w 182"/>
              <a:gd name="T23" fmla="*/ 72 h 93"/>
              <a:gd name="T24" fmla="*/ 97 w 182"/>
              <a:gd name="T25" fmla="*/ 92 h 93"/>
              <a:gd name="T26" fmla="*/ 77 w 182"/>
              <a:gd name="T27" fmla="*/ 92 h 93"/>
              <a:gd name="T28" fmla="*/ 65 w 182"/>
              <a:gd name="T29" fmla="*/ 79 h 93"/>
              <a:gd name="T30" fmla="*/ 46 w 182"/>
              <a:gd name="T31" fmla="*/ 85 h 93"/>
              <a:gd name="T32" fmla="*/ 26 w 182"/>
              <a:gd name="T33" fmla="*/ 85 h 93"/>
              <a:gd name="T34" fmla="*/ 26 w 182"/>
              <a:gd name="T35" fmla="*/ 72 h 93"/>
              <a:gd name="T36" fmla="*/ 33 w 182"/>
              <a:gd name="T37" fmla="*/ 79 h 93"/>
              <a:gd name="T38" fmla="*/ 39 w 182"/>
              <a:gd name="T39" fmla="*/ 66 h 93"/>
              <a:gd name="T40" fmla="*/ 39 w 182"/>
              <a:gd name="T41" fmla="*/ 53 h 93"/>
              <a:gd name="T42" fmla="*/ 13 w 182"/>
              <a:gd name="T43" fmla="*/ 53 h 93"/>
              <a:gd name="T44" fmla="*/ 13 w 182"/>
              <a:gd name="T45" fmla="*/ 46 h 93"/>
              <a:gd name="T46" fmla="*/ 0 w 182"/>
              <a:gd name="T47" fmla="*/ 33 h 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182" h="93">
                <a:moveTo>
                  <a:pt x="0" y="33"/>
                </a:moveTo>
                <a:lnTo>
                  <a:pt x="7" y="26"/>
                </a:lnTo>
                <a:lnTo>
                  <a:pt x="20" y="33"/>
                </a:lnTo>
                <a:lnTo>
                  <a:pt x="33" y="26"/>
                </a:lnTo>
                <a:lnTo>
                  <a:pt x="71" y="20"/>
                </a:lnTo>
                <a:lnTo>
                  <a:pt x="84" y="13"/>
                </a:lnTo>
                <a:lnTo>
                  <a:pt x="130" y="0"/>
                </a:lnTo>
                <a:lnTo>
                  <a:pt x="136" y="13"/>
                </a:lnTo>
                <a:lnTo>
                  <a:pt x="181" y="13"/>
                </a:lnTo>
                <a:lnTo>
                  <a:pt x="169" y="53"/>
                </a:lnTo>
                <a:lnTo>
                  <a:pt x="136" y="79"/>
                </a:lnTo>
                <a:lnTo>
                  <a:pt x="123" y="72"/>
                </a:lnTo>
                <a:lnTo>
                  <a:pt x="97" y="92"/>
                </a:lnTo>
                <a:lnTo>
                  <a:pt x="77" y="92"/>
                </a:lnTo>
                <a:lnTo>
                  <a:pt x="65" y="79"/>
                </a:lnTo>
                <a:lnTo>
                  <a:pt x="46" y="85"/>
                </a:lnTo>
                <a:lnTo>
                  <a:pt x="26" y="85"/>
                </a:lnTo>
                <a:lnTo>
                  <a:pt x="26" y="72"/>
                </a:lnTo>
                <a:lnTo>
                  <a:pt x="33" y="79"/>
                </a:lnTo>
                <a:lnTo>
                  <a:pt x="39" y="66"/>
                </a:lnTo>
                <a:lnTo>
                  <a:pt x="39" y="53"/>
                </a:lnTo>
                <a:lnTo>
                  <a:pt x="13" y="53"/>
                </a:lnTo>
                <a:lnTo>
                  <a:pt x="13" y="46"/>
                </a:lnTo>
                <a:lnTo>
                  <a:pt x="0" y="3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49" name="Freeform 85"/>
          <p:cNvSpPr>
            <a:spLocks/>
          </p:cNvSpPr>
          <p:nvPr/>
        </p:nvSpPr>
        <p:spPr bwMode="auto">
          <a:xfrm>
            <a:off x="2874963" y="2871788"/>
            <a:ext cx="63500" cy="25400"/>
          </a:xfrm>
          <a:custGeom>
            <a:avLst/>
            <a:gdLst>
              <a:gd name="T0" fmla="*/ 0 w 43"/>
              <a:gd name="T1" fmla="*/ 10 h 16"/>
              <a:gd name="T2" fmla="*/ 0 w 43"/>
              <a:gd name="T3" fmla="*/ 0 h 16"/>
              <a:gd name="T4" fmla="*/ 30 w 43"/>
              <a:gd name="T5" fmla="*/ 0 h 16"/>
              <a:gd name="T6" fmla="*/ 42 w 43"/>
              <a:gd name="T7" fmla="*/ 0 h 16"/>
              <a:gd name="T8" fmla="*/ 24 w 43"/>
              <a:gd name="T9" fmla="*/ 15 h 16"/>
              <a:gd name="T10" fmla="*/ 0 w 43"/>
              <a:gd name="T11" fmla="*/ 10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3" h="16">
                <a:moveTo>
                  <a:pt x="0" y="10"/>
                </a:moveTo>
                <a:lnTo>
                  <a:pt x="0" y="0"/>
                </a:lnTo>
                <a:lnTo>
                  <a:pt x="30" y="0"/>
                </a:lnTo>
                <a:lnTo>
                  <a:pt x="42" y="0"/>
                </a:lnTo>
                <a:lnTo>
                  <a:pt x="24" y="15"/>
                </a:lnTo>
                <a:lnTo>
                  <a:pt x="0" y="1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50" name="Freeform 86"/>
          <p:cNvSpPr>
            <a:spLocks/>
          </p:cNvSpPr>
          <p:nvPr/>
        </p:nvSpPr>
        <p:spPr bwMode="auto">
          <a:xfrm>
            <a:off x="5705475" y="2871788"/>
            <a:ext cx="288925" cy="212725"/>
          </a:xfrm>
          <a:custGeom>
            <a:avLst/>
            <a:gdLst>
              <a:gd name="T0" fmla="*/ 33 w 196"/>
              <a:gd name="T1" fmla="*/ 0 h 134"/>
              <a:gd name="T2" fmla="*/ 39 w 196"/>
              <a:gd name="T3" fmla="*/ 20 h 134"/>
              <a:gd name="T4" fmla="*/ 52 w 196"/>
              <a:gd name="T5" fmla="*/ 20 h 134"/>
              <a:gd name="T6" fmla="*/ 52 w 196"/>
              <a:gd name="T7" fmla="*/ 7 h 134"/>
              <a:gd name="T8" fmla="*/ 59 w 196"/>
              <a:gd name="T9" fmla="*/ 7 h 134"/>
              <a:gd name="T10" fmla="*/ 78 w 196"/>
              <a:gd name="T11" fmla="*/ 7 h 134"/>
              <a:gd name="T12" fmla="*/ 78 w 196"/>
              <a:gd name="T13" fmla="*/ 13 h 134"/>
              <a:gd name="T14" fmla="*/ 91 w 196"/>
              <a:gd name="T15" fmla="*/ 7 h 134"/>
              <a:gd name="T16" fmla="*/ 111 w 196"/>
              <a:gd name="T17" fmla="*/ 33 h 134"/>
              <a:gd name="T18" fmla="*/ 123 w 196"/>
              <a:gd name="T19" fmla="*/ 33 h 134"/>
              <a:gd name="T20" fmla="*/ 143 w 196"/>
              <a:gd name="T21" fmla="*/ 27 h 134"/>
              <a:gd name="T22" fmla="*/ 156 w 196"/>
              <a:gd name="T23" fmla="*/ 27 h 134"/>
              <a:gd name="T24" fmla="*/ 169 w 196"/>
              <a:gd name="T25" fmla="*/ 40 h 134"/>
              <a:gd name="T26" fmla="*/ 169 w 196"/>
              <a:gd name="T27" fmla="*/ 47 h 134"/>
              <a:gd name="T28" fmla="*/ 195 w 196"/>
              <a:gd name="T29" fmla="*/ 47 h 134"/>
              <a:gd name="T30" fmla="*/ 195 w 196"/>
              <a:gd name="T31" fmla="*/ 60 h 134"/>
              <a:gd name="T32" fmla="*/ 188 w 196"/>
              <a:gd name="T33" fmla="*/ 74 h 134"/>
              <a:gd name="T34" fmla="*/ 182 w 196"/>
              <a:gd name="T35" fmla="*/ 67 h 134"/>
              <a:gd name="T36" fmla="*/ 169 w 196"/>
              <a:gd name="T37" fmla="*/ 67 h 134"/>
              <a:gd name="T38" fmla="*/ 162 w 196"/>
              <a:gd name="T39" fmla="*/ 80 h 134"/>
              <a:gd name="T40" fmla="*/ 156 w 196"/>
              <a:gd name="T41" fmla="*/ 87 h 134"/>
              <a:gd name="T42" fmla="*/ 169 w 196"/>
              <a:gd name="T43" fmla="*/ 133 h 134"/>
              <a:gd name="T44" fmla="*/ 143 w 196"/>
              <a:gd name="T45" fmla="*/ 133 h 134"/>
              <a:gd name="T46" fmla="*/ 136 w 196"/>
              <a:gd name="T47" fmla="*/ 113 h 134"/>
              <a:gd name="T48" fmla="*/ 130 w 196"/>
              <a:gd name="T49" fmla="*/ 100 h 134"/>
              <a:gd name="T50" fmla="*/ 111 w 196"/>
              <a:gd name="T51" fmla="*/ 87 h 134"/>
              <a:gd name="T52" fmla="*/ 91 w 196"/>
              <a:gd name="T53" fmla="*/ 87 h 134"/>
              <a:gd name="T54" fmla="*/ 85 w 196"/>
              <a:gd name="T55" fmla="*/ 80 h 134"/>
              <a:gd name="T56" fmla="*/ 78 w 196"/>
              <a:gd name="T57" fmla="*/ 67 h 134"/>
              <a:gd name="T58" fmla="*/ 72 w 196"/>
              <a:gd name="T59" fmla="*/ 60 h 134"/>
              <a:gd name="T60" fmla="*/ 59 w 196"/>
              <a:gd name="T61" fmla="*/ 47 h 134"/>
              <a:gd name="T62" fmla="*/ 52 w 196"/>
              <a:gd name="T63" fmla="*/ 54 h 134"/>
              <a:gd name="T64" fmla="*/ 33 w 196"/>
              <a:gd name="T65" fmla="*/ 47 h 134"/>
              <a:gd name="T66" fmla="*/ 7 w 196"/>
              <a:gd name="T67" fmla="*/ 47 h 134"/>
              <a:gd name="T68" fmla="*/ 0 w 196"/>
              <a:gd name="T69" fmla="*/ 54 h 134"/>
              <a:gd name="T70" fmla="*/ 0 w 196"/>
              <a:gd name="T71" fmla="*/ 7 h 134"/>
              <a:gd name="T72" fmla="*/ 13 w 196"/>
              <a:gd name="T73" fmla="*/ 0 h 134"/>
              <a:gd name="T74" fmla="*/ 33 w 196"/>
              <a:gd name="T75" fmla="*/ 0 h 1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96" h="134">
                <a:moveTo>
                  <a:pt x="33" y="0"/>
                </a:moveTo>
                <a:lnTo>
                  <a:pt x="39" y="20"/>
                </a:lnTo>
                <a:lnTo>
                  <a:pt x="52" y="20"/>
                </a:lnTo>
                <a:lnTo>
                  <a:pt x="52" y="7"/>
                </a:lnTo>
                <a:lnTo>
                  <a:pt x="59" y="7"/>
                </a:lnTo>
                <a:lnTo>
                  <a:pt x="78" y="7"/>
                </a:lnTo>
                <a:lnTo>
                  <a:pt x="78" y="13"/>
                </a:lnTo>
                <a:lnTo>
                  <a:pt x="91" y="7"/>
                </a:lnTo>
                <a:lnTo>
                  <a:pt x="111" y="33"/>
                </a:lnTo>
                <a:lnTo>
                  <a:pt x="123" y="33"/>
                </a:lnTo>
                <a:lnTo>
                  <a:pt x="143" y="27"/>
                </a:lnTo>
                <a:lnTo>
                  <a:pt x="156" y="27"/>
                </a:lnTo>
                <a:lnTo>
                  <a:pt x="169" y="40"/>
                </a:lnTo>
                <a:lnTo>
                  <a:pt x="169" y="47"/>
                </a:lnTo>
                <a:lnTo>
                  <a:pt x="195" y="47"/>
                </a:lnTo>
                <a:lnTo>
                  <a:pt x="195" y="60"/>
                </a:lnTo>
                <a:lnTo>
                  <a:pt x="188" y="74"/>
                </a:lnTo>
                <a:lnTo>
                  <a:pt x="182" y="67"/>
                </a:lnTo>
                <a:lnTo>
                  <a:pt x="169" y="67"/>
                </a:lnTo>
                <a:lnTo>
                  <a:pt x="162" y="80"/>
                </a:lnTo>
                <a:lnTo>
                  <a:pt x="156" y="87"/>
                </a:lnTo>
                <a:lnTo>
                  <a:pt x="169" y="133"/>
                </a:lnTo>
                <a:lnTo>
                  <a:pt x="143" y="133"/>
                </a:lnTo>
                <a:lnTo>
                  <a:pt x="136" y="113"/>
                </a:lnTo>
                <a:lnTo>
                  <a:pt x="130" y="100"/>
                </a:lnTo>
                <a:lnTo>
                  <a:pt x="111" y="87"/>
                </a:lnTo>
                <a:lnTo>
                  <a:pt x="91" y="87"/>
                </a:lnTo>
                <a:lnTo>
                  <a:pt x="85" y="80"/>
                </a:lnTo>
                <a:lnTo>
                  <a:pt x="78" y="67"/>
                </a:lnTo>
                <a:lnTo>
                  <a:pt x="72" y="60"/>
                </a:lnTo>
                <a:lnTo>
                  <a:pt x="59" y="47"/>
                </a:lnTo>
                <a:lnTo>
                  <a:pt x="52" y="54"/>
                </a:lnTo>
                <a:lnTo>
                  <a:pt x="33" y="47"/>
                </a:lnTo>
                <a:lnTo>
                  <a:pt x="7" y="47"/>
                </a:lnTo>
                <a:lnTo>
                  <a:pt x="0" y="54"/>
                </a:lnTo>
                <a:lnTo>
                  <a:pt x="0" y="7"/>
                </a:lnTo>
                <a:lnTo>
                  <a:pt x="13" y="0"/>
                </a:lnTo>
                <a:lnTo>
                  <a:pt x="33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51" name="Freeform 87"/>
          <p:cNvSpPr>
            <a:spLocks/>
          </p:cNvSpPr>
          <p:nvPr/>
        </p:nvSpPr>
        <p:spPr bwMode="auto">
          <a:xfrm>
            <a:off x="4678363" y="2871788"/>
            <a:ext cx="247650" cy="257175"/>
          </a:xfrm>
          <a:custGeom>
            <a:avLst/>
            <a:gdLst>
              <a:gd name="T0" fmla="*/ 45 w 168"/>
              <a:gd name="T1" fmla="*/ 7 h 162"/>
              <a:gd name="T2" fmla="*/ 77 w 168"/>
              <a:gd name="T3" fmla="*/ 0 h 162"/>
              <a:gd name="T4" fmla="*/ 84 w 168"/>
              <a:gd name="T5" fmla="*/ 13 h 162"/>
              <a:gd name="T6" fmla="*/ 96 w 168"/>
              <a:gd name="T7" fmla="*/ 13 h 162"/>
              <a:gd name="T8" fmla="*/ 96 w 168"/>
              <a:gd name="T9" fmla="*/ 20 h 162"/>
              <a:gd name="T10" fmla="*/ 96 w 168"/>
              <a:gd name="T11" fmla="*/ 34 h 162"/>
              <a:gd name="T12" fmla="*/ 84 w 168"/>
              <a:gd name="T13" fmla="*/ 34 h 162"/>
              <a:gd name="T14" fmla="*/ 84 w 168"/>
              <a:gd name="T15" fmla="*/ 54 h 162"/>
              <a:gd name="T16" fmla="*/ 109 w 168"/>
              <a:gd name="T17" fmla="*/ 81 h 162"/>
              <a:gd name="T18" fmla="*/ 128 w 168"/>
              <a:gd name="T19" fmla="*/ 94 h 162"/>
              <a:gd name="T20" fmla="*/ 135 w 168"/>
              <a:gd name="T21" fmla="*/ 107 h 162"/>
              <a:gd name="T22" fmla="*/ 167 w 168"/>
              <a:gd name="T23" fmla="*/ 121 h 162"/>
              <a:gd name="T24" fmla="*/ 167 w 168"/>
              <a:gd name="T25" fmla="*/ 127 h 162"/>
              <a:gd name="T26" fmla="*/ 148 w 168"/>
              <a:gd name="T27" fmla="*/ 121 h 162"/>
              <a:gd name="T28" fmla="*/ 148 w 168"/>
              <a:gd name="T29" fmla="*/ 134 h 162"/>
              <a:gd name="T30" fmla="*/ 148 w 168"/>
              <a:gd name="T31" fmla="*/ 141 h 162"/>
              <a:gd name="T32" fmla="*/ 141 w 168"/>
              <a:gd name="T33" fmla="*/ 161 h 162"/>
              <a:gd name="T34" fmla="*/ 135 w 168"/>
              <a:gd name="T35" fmla="*/ 161 h 162"/>
              <a:gd name="T36" fmla="*/ 128 w 168"/>
              <a:gd name="T37" fmla="*/ 127 h 162"/>
              <a:gd name="T38" fmla="*/ 90 w 168"/>
              <a:gd name="T39" fmla="*/ 107 h 162"/>
              <a:gd name="T40" fmla="*/ 51 w 168"/>
              <a:gd name="T41" fmla="*/ 74 h 162"/>
              <a:gd name="T42" fmla="*/ 45 w 168"/>
              <a:gd name="T43" fmla="*/ 54 h 162"/>
              <a:gd name="T44" fmla="*/ 32 w 168"/>
              <a:gd name="T45" fmla="*/ 54 h 162"/>
              <a:gd name="T46" fmla="*/ 12 w 168"/>
              <a:gd name="T47" fmla="*/ 67 h 162"/>
              <a:gd name="T48" fmla="*/ 0 w 168"/>
              <a:gd name="T49" fmla="*/ 34 h 162"/>
              <a:gd name="T50" fmla="*/ 6 w 168"/>
              <a:gd name="T51" fmla="*/ 27 h 162"/>
              <a:gd name="T52" fmla="*/ 12 w 168"/>
              <a:gd name="T53" fmla="*/ 27 h 162"/>
              <a:gd name="T54" fmla="*/ 25 w 168"/>
              <a:gd name="T55" fmla="*/ 20 h 162"/>
              <a:gd name="T56" fmla="*/ 32 w 168"/>
              <a:gd name="T57" fmla="*/ 20 h 162"/>
              <a:gd name="T58" fmla="*/ 45 w 168"/>
              <a:gd name="T59" fmla="*/ 7 h 1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68" h="162">
                <a:moveTo>
                  <a:pt x="45" y="7"/>
                </a:moveTo>
                <a:lnTo>
                  <a:pt x="77" y="0"/>
                </a:lnTo>
                <a:lnTo>
                  <a:pt x="84" y="13"/>
                </a:lnTo>
                <a:lnTo>
                  <a:pt x="96" y="13"/>
                </a:lnTo>
                <a:lnTo>
                  <a:pt x="96" y="20"/>
                </a:lnTo>
                <a:lnTo>
                  <a:pt x="96" y="34"/>
                </a:lnTo>
                <a:lnTo>
                  <a:pt x="84" y="34"/>
                </a:lnTo>
                <a:lnTo>
                  <a:pt x="84" y="54"/>
                </a:lnTo>
                <a:lnTo>
                  <a:pt x="109" y="81"/>
                </a:lnTo>
                <a:lnTo>
                  <a:pt x="128" y="94"/>
                </a:lnTo>
                <a:lnTo>
                  <a:pt x="135" y="107"/>
                </a:lnTo>
                <a:lnTo>
                  <a:pt x="167" y="121"/>
                </a:lnTo>
                <a:lnTo>
                  <a:pt x="167" y="127"/>
                </a:lnTo>
                <a:lnTo>
                  <a:pt x="148" y="121"/>
                </a:lnTo>
                <a:lnTo>
                  <a:pt x="148" y="134"/>
                </a:lnTo>
                <a:lnTo>
                  <a:pt x="148" y="141"/>
                </a:lnTo>
                <a:lnTo>
                  <a:pt x="141" y="161"/>
                </a:lnTo>
                <a:lnTo>
                  <a:pt x="135" y="161"/>
                </a:lnTo>
                <a:lnTo>
                  <a:pt x="128" y="127"/>
                </a:lnTo>
                <a:lnTo>
                  <a:pt x="90" y="107"/>
                </a:lnTo>
                <a:lnTo>
                  <a:pt x="51" y="74"/>
                </a:lnTo>
                <a:lnTo>
                  <a:pt x="45" y="54"/>
                </a:lnTo>
                <a:lnTo>
                  <a:pt x="32" y="54"/>
                </a:lnTo>
                <a:lnTo>
                  <a:pt x="12" y="67"/>
                </a:lnTo>
                <a:lnTo>
                  <a:pt x="0" y="34"/>
                </a:lnTo>
                <a:lnTo>
                  <a:pt x="6" y="27"/>
                </a:lnTo>
                <a:lnTo>
                  <a:pt x="12" y="27"/>
                </a:lnTo>
                <a:lnTo>
                  <a:pt x="25" y="20"/>
                </a:lnTo>
                <a:lnTo>
                  <a:pt x="32" y="20"/>
                </a:lnTo>
                <a:lnTo>
                  <a:pt x="45" y="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52" name="Freeform 88"/>
          <p:cNvSpPr>
            <a:spLocks/>
          </p:cNvSpPr>
          <p:nvPr/>
        </p:nvSpPr>
        <p:spPr bwMode="auto">
          <a:xfrm>
            <a:off x="4826000" y="2882900"/>
            <a:ext cx="41275" cy="58738"/>
          </a:xfrm>
          <a:custGeom>
            <a:avLst/>
            <a:gdLst>
              <a:gd name="T0" fmla="*/ 0 w 28"/>
              <a:gd name="T1" fmla="*/ 6 h 37"/>
              <a:gd name="T2" fmla="*/ 27 w 28"/>
              <a:gd name="T3" fmla="*/ 0 h 37"/>
              <a:gd name="T4" fmla="*/ 11 w 28"/>
              <a:gd name="T5" fmla="*/ 12 h 37"/>
              <a:gd name="T6" fmla="*/ 6 w 28"/>
              <a:gd name="T7" fmla="*/ 24 h 37"/>
              <a:gd name="T8" fmla="*/ 6 w 28"/>
              <a:gd name="T9" fmla="*/ 36 h 37"/>
              <a:gd name="T10" fmla="*/ 0 w 28"/>
              <a:gd name="T11" fmla="*/ 24 h 37"/>
              <a:gd name="T12" fmla="*/ 0 w 28"/>
              <a:gd name="T13" fmla="*/ 12 h 37"/>
              <a:gd name="T14" fmla="*/ 0 w 28"/>
              <a:gd name="T15" fmla="*/ 6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28" h="37">
                <a:moveTo>
                  <a:pt x="0" y="6"/>
                </a:moveTo>
                <a:lnTo>
                  <a:pt x="27" y="0"/>
                </a:lnTo>
                <a:lnTo>
                  <a:pt x="11" y="12"/>
                </a:lnTo>
                <a:lnTo>
                  <a:pt x="6" y="24"/>
                </a:lnTo>
                <a:lnTo>
                  <a:pt x="6" y="36"/>
                </a:lnTo>
                <a:lnTo>
                  <a:pt x="0" y="24"/>
                </a:lnTo>
                <a:lnTo>
                  <a:pt x="0" y="12"/>
                </a:lnTo>
                <a:lnTo>
                  <a:pt x="0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53" name="Freeform 89"/>
          <p:cNvSpPr>
            <a:spLocks/>
          </p:cNvSpPr>
          <p:nvPr/>
        </p:nvSpPr>
        <p:spPr bwMode="auto">
          <a:xfrm>
            <a:off x="4835525" y="2882900"/>
            <a:ext cx="100013" cy="92075"/>
          </a:xfrm>
          <a:custGeom>
            <a:avLst/>
            <a:gdLst>
              <a:gd name="T0" fmla="*/ 24 w 68"/>
              <a:gd name="T1" fmla="*/ 0 h 58"/>
              <a:gd name="T2" fmla="*/ 48 w 68"/>
              <a:gd name="T3" fmla="*/ 13 h 58"/>
              <a:gd name="T4" fmla="*/ 67 w 68"/>
              <a:gd name="T5" fmla="*/ 6 h 58"/>
              <a:gd name="T6" fmla="*/ 67 w 68"/>
              <a:gd name="T7" fmla="*/ 19 h 58"/>
              <a:gd name="T8" fmla="*/ 30 w 68"/>
              <a:gd name="T9" fmla="*/ 19 h 58"/>
              <a:gd name="T10" fmla="*/ 24 w 68"/>
              <a:gd name="T11" fmla="*/ 25 h 58"/>
              <a:gd name="T12" fmla="*/ 24 w 68"/>
              <a:gd name="T13" fmla="*/ 38 h 58"/>
              <a:gd name="T14" fmla="*/ 36 w 68"/>
              <a:gd name="T15" fmla="*/ 57 h 58"/>
              <a:gd name="T16" fmla="*/ 24 w 68"/>
              <a:gd name="T17" fmla="*/ 57 h 58"/>
              <a:gd name="T18" fmla="*/ 0 w 68"/>
              <a:gd name="T19" fmla="*/ 25 h 58"/>
              <a:gd name="T20" fmla="*/ 6 w 68"/>
              <a:gd name="T21" fmla="*/ 13 h 58"/>
              <a:gd name="T22" fmla="*/ 24 w 68"/>
              <a:gd name="T23" fmla="*/ 0 h 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8" h="58">
                <a:moveTo>
                  <a:pt x="24" y="0"/>
                </a:moveTo>
                <a:lnTo>
                  <a:pt x="48" y="13"/>
                </a:lnTo>
                <a:lnTo>
                  <a:pt x="67" y="6"/>
                </a:lnTo>
                <a:lnTo>
                  <a:pt x="67" y="19"/>
                </a:lnTo>
                <a:lnTo>
                  <a:pt x="30" y="19"/>
                </a:lnTo>
                <a:lnTo>
                  <a:pt x="24" y="25"/>
                </a:lnTo>
                <a:lnTo>
                  <a:pt x="24" y="38"/>
                </a:lnTo>
                <a:lnTo>
                  <a:pt x="36" y="57"/>
                </a:lnTo>
                <a:lnTo>
                  <a:pt x="24" y="57"/>
                </a:lnTo>
                <a:lnTo>
                  <a:pt x="0" y="25"/>
                </a:lnTo>
                <a:lnTo>
                  <a:pt x="6" y="13"/>
                </a:lnTo>
                <a:lnTo>
                  <a:pt x="24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54" name="Freeform 90"/>
          <p:cNvSpPr>
            <a:spLocks/>
          </p:cNvSpPr>
          <p:nvPr/>
        </p:nvSpPr>
        <p:spPr bwMode="auto">
          <a:xfrm>
            <a:off x="4932363" y="2894013"/>
            <a:ext cx="73025" cy="134937"/>
          </a:xfrm>
          <a:custGeom>
            <a:avLst/>
            <a:gdLst>
              <a:gd name="T0" fmla="*/ 6 w 49"/>
              <a:gd name="T1" fmla="*/ 0 h 85"/>
              <a:gd name="T2" fmla="*/ 24 w 49"/>
              <a:gd name="T3" fmla="*/ 7 h 85"/>
              <a:gd name="T4" fmla="*/ 48 w 49"/>
              <a:gd name="T5" fmla="*/ 39 h 85"/>
              <a:gd name="T6" fmla="*/ 48 w 49"/>
              <a:gd name="T7" fmla="*/ 59 h 85"/>
              <a:gd name="T8" fmla="*/ 24 w 49"/>
              <a:gd name="T9" fmla="*/ 84 h 85"/>
              <a:gd name="T10" fmla="*/ 18 w 49"/>
              <a:gd name="T11" fmla="*/ 72 h 85"/>
              <a:gd name="T12" fmla="*/ 12 w 49"/>
              <a:gd name="T13" fmla="*/ 78 h 85"/>
              <a:gd name="T14" fmla="*/ 0 w 49"/>
              <a:gd name="T15" fmla="*/ 72 h 85"/>
              <a:gd name="T16" fmla="*/ 6 w 49"/>
              <a:gd name="T17" fmla="*/ 39 h 85"/>
              <a:gd name="T18" fmla="*/ 6 w 49"/>
              <a:gd name="T19" fmla="*/ 13 h 85"/>
              <a:gd name="T20" fmla="*/ 6 w 49"/>
              <a:gd name="T21" fmla="*/ 0 h 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49" h="85">
                <a:moveTo>
                  <a:pt x="6" y="0"/>
                </a:moveTo>
                <a:lnTo>
                  <a:pt x="24" y="7"/>
                </a:lnTo>
                <a:lnTo>
                  <a:pt x="48" y="39"/>
                </a:lnTo>
                <a:lnTo>
                  <a:pt x="48" y="59"/>
                </a:lnTo>
                <a:lnTo>
                  <a:pt x="24" y="84"/>
                </a:lnTo>
                <a:lnTo>
                  <a:pt x="18" y="72"/>
                </a:lnTo>
                <a:lnTo>
                  <a:pt x="12" y="78"/>
                </a:lnTo>
                <a:lnTo>
                  <a:pt x="0" y="72"/>
                </a:lnTo>
                <a:lnTo>
                  <a:pt x="6" y="39"/>
                </a:lnTo>
                <a:lnTo>
                  <a:pt x="6" y="13"/>
                </a:lnTo>
                <a:lnTo>
                  <a:pt x="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55" name="Freeform 91"/>
          <p:cNvSpPr>
            <a:spLocks/>
          </p:cNvSpPr>
          <p:nvPr/>
        </p:nvSpPr>
        <p:spPr bwMode="auto">
          <a:xfrm>
            <a:off x="2778125" y="2905125"/>
            <a:ext cx="90488" cy="36513"/>
          </a:xfrm>
          <a:custGeom>
            <a:avLst/>
            <a:gdLst>
              <a:gd name="T0" fmla="*/ 6 w 61"/>
              <a:gd name="T1" fmla="*/ 11 h 23"/>
              <a:gd name="T2" fmla="*/ 42 w 61"/>
              <a:gd name="T3" fmla="*/ 0 h 23"/>
              <a:gd name="T4" fmla="*/ 60 w 61"/>
              <a:gd name="T5" fmla="*/ 0 h 23"/>
              <a:gd name="T6" fmla="*/ 48 w 61"/>
              <a:gd name="T7" fmla="*/ 6 h 23"/>
              <a:gd name="T8" fmla="*/ 23 w 61"/>
              <a:gd name="T9" fmla="*/ 22 h 23"/>
              <a:gd name="T10" fmla="*/ 6 w 61"/>
              <a:gd name="T11" fmla="*/ 22 h 23"/>
              <a:gd name="T12" fmla="*/ 0 w 61"/>
              <a:gd name="T13" fmla="*/ 17 h 23"/>
              <a:gd name="T14" fmla="*/ 6 w 61"/>
              <a:gd name="T15" fmla="*/ 11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1" h="23">
                <a:moveTo>
                  <a:pt x="6" y="11"/>
                </a:moveTo>
                <a:lnTo>
                  <a:pt x="42" y="0"/>
                </a:lnTo>
                <a:lnTo>
                  <a:pt x="60" y="0"/>
                </a:lnTo>
                <a:lnTo>
                  <a:pt x="48" y="6"/>
                </a:lnTo>
                <a:lnTo>
                  <a:pt x="23" y="22"/>
                </a:lnTo>
                <a:lnTo>
                  <a:pt x="6" y="22"/>
                </a:lnTo>
                <a:lnTo>
                  <a:pt x="0" y="17"/>
                </a:lnTo>
                <a:lnTo>
                  <a:pt x="6" y="1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56" name="Freeform 92"/>
          <p:cNvSpPr>
            <a:spLocks/>
          </p:cNvSpPr>
          <p:nvPr/>
        </p:nvSpPr>
        <p:spPr bwMode="auto">
          <a:xfrm>
            <a:off x="7235825" y="2905125"/>
            <a:ext cx="60325" cy="134938"/>
          </a:xfrm>
          <a:custGeom>
            <a:avLst/>
            <a:gdLst>
              <a:gd name="T0" fmla="*/ 0 w 41"/>
              <a:gd name="T1" fmla="*/ 13 h 85"/>
              <a:gd name="T2" fmla="*/ 17 w 41"/>
              <a:gd name="T3" fmla="*/ 0 h 85"/>
              <a:gd name="T4" fmla="*/ 34 w 41"/>
              <a:gd name="T5" fmla="*/ 26 h 85"/>
              <a:gd name="T6" fmla="*/ 40 w 41"/>
              <a:gd name="T7" fmla="*/ 65 h 85"/>
              <a:gd name="T8" fmla="*/ 11 w 41"/>
              <a:gd name="T9" fmla="*/ 84 h 85"/>
              <a:gd name="T10" fmla="*/ 5 w 41"/>
              <a:gd name="T11" fmla="*/ 46 h 85"/>
              <a:gd name="T12" fmla="*/ 0 w 41"/>
              <a:gd name="T13" fmla="*/ 33 h 85"/>
              <a:gd name="T14" fmla="*/ 5 w 41"/>
              <a:gd name="T15" fmla="*/ 26 h 85"/>
              <a:gd name="T16" fmla="*/ 0 w 41"/>
              <a:gd name="T17" fmla="*/ 13 h 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1" h="85">
                <a:moveTo>
                  <a:pt x="0" y="13"/>
                </a:moveTo>
                <a:lnTo>
                  <a:pt x="17" y="0"/>
                </a:lnTo>
                <a:lnTo>
                  <a:pt x="34" y="26"/>
                </a:lnTo>
                <a:lnTo>
                  <a:pt x="40" y="65"/>
                </a:lnTo>
                <a:lnTo>
                  <a:pt x="11" y="84"/>
                </a:lnTo>
                <a:lnTo>
                  <a:pt x="5" y="46"/>
                </a:lnTo>
                <a:lnTo>
                  <a:pt x="0" y="33"/>
                </a:lnTo>
                <a:lnTo>
                  <a:pt x="5" y="26"/>
                </a:lnTo>
                <a:lnTo>
                  <a:pt x="0" y="1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57" name="Freeform 93"/>
          <p:cNvSpPr>
            <a:spLocks/>
          </p:cNvSpPr>
          <p:nvPr/>
        </p:nvSpPr>
        <p:spPr bwMode="auto">
          <a:xfrm>
            <a:off x="4873625" y="2916238"/>
            <a:ext cx="61913" cy="92075"/>
          </a:xfrm>
          <a:custGeom>
            <a:avLst/>
            <a:gdLst>
              <a:gd name="T0" fmla="*/ 12 w 42"/>
              <a:gd name="T1" fmla="*/ 38 h 58"/>
              <a:gd name="T2" fmla="*/ 0 w 42"/>
              <a:gd name="T3" fmla="*/ 19 h 58"/>
              <a:gd name="T4" fmla="*/ 0 w 42"/>
              <a:gd name="T5" fmla="*/ 6 h 58"/>
              <a:gd name="T6" fmla="*/ 6 w 42"/>
              <a:gd name="T7" fmla="*/ 0 h 58"/>
              <a:gd name="T8" fmla="*/ 41 w 42"/>
              <a:gd name="T9" fmla="*/ 0 h 58"/>
              <a:gd name="T10" fmla="*/ 41 w 42"/>
              <a:gd name="T11" fmla="*/ 25 h 58"/>
              <a:gd name="T12" fmla="*/ 35 w 42"/>
              <a:gd name="T13" fmla="*/ 57 h 58"/>
              <a:gd name="T14" fmla="*/ 12 w 42"/>
              <a:gd name="T15" fmla="*/ 38 h 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" h="58">
                <a:moveTo>
                  <a:pt x="12" y="38"/>
                </a:moveTo>
                <a:lnTo>
                  <a:pt x="0" y="19"/>
                </a:lnTo>
                <a:lnTo>
                  <a:pt x="0" y="6"/>
                </a:lnTo>
                <a:lnTo>
                  <a:pt x="6" y="0"/>
                </a:lnTo>
                <a:lnTo>
                  <a:pt x="41" y="0"/>
                </a:lnTo>
                <a:lnTo>
                  <a:pt x="41" y="25"/>
                </a:lnTo>
                <a:lnTo>
                  <a:pt x="35" y="57"/>
                </a:lnTo>
                <a:lnTo>
                  <a:pt x="12" y="3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58" name="Freeform 94"/>
          <p:cNvSpPr>
            <a:spLocks/>
          </p:cNvSpPr>
          <p:nvPr/>
        </p:nvSpPr>
        <p:spPr bwMode="auto">
          <a:xfrm>
            <a:off x="5354638" y="2927350"/>
            <a:ext cx="139700" cy="80963"/>
          </a:xfrm>
          <a:custGeom>
            <a:avLst/>
            <a:gdLst>
              <a:gd name="T0" fmla="*/ 5 w 95"/>
              <a:gd name="T1" fmla="*/ 25 h 51"/>
              <a:gd name="T2" fmla="*/ 0 w 95"/>
              <a:gd name="T3" fmla="*/ 25 h 51"/>
              <a:gd name="T4" fmla="*/ 5 w 95"/>
              <a:gd name="T5" fmla="*/ 13 h 51"/>
              <a:gd name="T6" fmla="*/ 24 w 95"/>
              <a:gd name="T7" fmla="*/ 13 h 51"/>
              <a:gd name="T8" fmla="*/ 56 w 95"/>
              <a:gd name="T9" fmla="*/ 0 h 51"/>
              <a:gd name="T10" fmla="*/ 94 w 95"/>
              <a:gd name="T11" fmla="*/ 31 h 51"/>
              <a:gd name="T12" fmla="*/ 88 w 95"/>
              <a:gd name="T13" fmla="*/ 31 h 51"/>
              <a:gd name="T14" fmla="*/ 88 w 95"/>
              <a:gd name="T15" fmla="*/ 38 h 51"/>
              <a:gd name="T16" fmla="*/ 75 w 95"/>
              <a:gd name="T17" fmla="*/ 38 h 51"/>
              <a:gd name="T18" fmla="*/ 69 w 95"/>
              <a:gd name="T19" fmla="*/ 44 h 51"/>
              <a:gd name="T20" fmla="*/ 56 w 95"/>
              <a:gd name="T21" fmla="*/ 50 h 51"/>
              <a:gd name="T22" fmla="*/ 37 w 95"/>
              <a:gd name="T23" fmla="*/ 50 h 51"/>
              <a:gd name="T24" fmla="*/ 24 w 95"/>
              <a:gd name="T25" fmla="*/ 31 h 51"/>
              <a:gd name="T26" fmla="*/ 5 w 95"/>
              <a:gd name="T27" fmla="*/ 25 h 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5" h="51">
                <a:moveTo>
                  <a:pt x="5" y="25"/>
                </a:moveTo>
                <a:lnTo>
                  <a:pt x="0" y="25"/>
                </a:lnTo>
                <a:lnTo>
                  <a:pt x="5" y="13"/>
                </a:lnTo>
                <a:lnTo>
                  <a:pt x="24" y="13"/>
                </a:lnTo>
                <a:lnTo>
                  <a:pt x="56" y="0"/>
                </a:lnTo>
                <a:lnTo>
                  <a:pt x="94" y="31"/>
                </a:lnTo>
                <a:lnTo>
                  <a:pt x="88" y="31"/>
                </a:lnTo>
                <a:lnTo>
                  <a:pt x="88" y="38"/>
                </a:lnTo>
                <a:lnTo>
                  <a:pt x="75" y="38"/>
                </a:lnTo>
                <a:lnTo>
                  <a:pt x="69" y="44"/>
                </a:lnTo>
                <a:lnTo>
                  <a:pt x="56" y="50"/>
                </a:lnTo>
                <a:lnTo>
                  <a:pt x="37" y="50"/>
                </a:lnTo>
                <a:lnTo>
                  <a:pt x="24" y="31"/>
                </a:lnTo>
                <a:lnTo>
                  <a:pt x="5" y="2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59" name="Freeform 95"/>
          <p:cNvSpPr>
            <a:spLocks/>
          </p:cNvSpPr>
          <p:nvPr/>
        </p:nvSpPr>
        <p:spPr bwMode="auto">
          <a:xfrm>
            <a:off x="5638800" y="2949575"/>
            <a:ext cx="276225" cy="201613"/>
          </a:xfrm>
          <a:custGeom>
            <a:avLst/>
            <a:gdLst>
              <a:gd name="T0" fmla="*/ 0 w 188"/>
              <a:gd name="T1" fmla="*/ 13 h 127"/>
              <a:gd name="T2" fmla="*/ 0 w 188"/>
              <a:gd name="T3" fmla="*/ 7 h 127"/>
              <a:gd name="T4" fmla="*/ 7 w 188"/>
              <a:gd name="T5" fmla="*/ 0 h 127"/>
              <a:gd name="T6" fmla="*/ 26 w 188"/>
              <a:gd name="T7" fmla="*/ 7 h 127"/>
              <a:gd name="T8" fmla="*/ 39 w 188"/>
              <a:gd name="T9" fmla="*/ 20 h 127"/>
              <a:gd name="T10" fmla="*/ 45 w 188"/>
              <a:gd name="T11" fmla="*/ 7 h 127"/>
              <a:gd name="T12" fmla="*/ 51 w 188"/>
              <a:gd name="T13" fmla="*/ 0 h 127"/>
              <a:gd name="T14" fmla="*/ 77 w 188"/>
              <a:gd name="T15" fmla="*/ 0 h 127"/>
              <a:gd name="T16" fmla="*/ 97 w 188"/>
              <a:gd name="T17" fmla="*/ 7 h 127"/>
              <a:gd name="T18" fmla="*/ 103 w 188"/>
              <a:gd name="T19" fmla="*/ 0 h 127"/>
              <a:gd name="T20" fmla="*/ 116 w 188"/>
              <a:gd name="T21" fmla="*/ 13 h 127"/>
              <a:gd name="T22" fmla="*/ 123 w 188"/>
              <a:gd name="T23" fmla="*/ 20 h 127"/>
              <a:gd name="T24" fmla="*/ 129 w 188"/>
              <a:gd name="T25" fmla="*/ 33 h 127"/>
              <a:gd name="T26" fmla="*/ 136 w 188"/>
              <a:gd name="T27" fmla="*/ 40 h 127"/>
              <a:gd name="T28" fmla="*/ 155 w 188"/>
              <a:gd name="T29" fmla="*/ 40 h 127"/>
              <a:gd name="T30" fmla="*/ 174 w 188"/>
              <a:gd name="T31" fmla="*/ 53 h 127"/>
              <a:gd name="T32" fmla="*/ 180 w 188"/>
              <a:gd name="T33" fmla="*/ 66 h 127"/>
              <a:gd name="T34" fmla="*/ 187 w 188"/>
              <a:gd name="T35" fmla="*/ 86 h 127"/>
              <a:gd name="T36" fmla="*/ 180 w 188"/>
              <a:gd name="T37" fmla="*/ 106 h 127"/>
              <a:gd name="T38" fmla="*/ 155 w 188"/>
              <a:gd name="T39" fmla="*/ 126 h 127"/>
              <a:gd name="T40" fmla="*/ 136 w 188"/>
              <a:gd name="T41" fmla="*/ 126 h 127"/>
              <a:gd name="T42" fmla="*/ 136 w 188"/>
              <a:gd name="T43" fmla="*/ 106 h 127"/>
              <a:gd name="T44" fmla="*/ 58 w 188"/>
              <a:gd name="T45" fmla="*/ 86 h 127"/>
              <a:gd name="T46" fmla="*/ 51 w 188"/>
              <a:gd name="T47" fmla="*/ 93 h 127"/>
              <a:gd name="T48" fmla="*/ 45 w 188"/>
              <a:gd name="T49" fmla="*/ 99 h 127"/>
              <a:gd name="T50" fmla="*/ 33 w 188"/>
              <a:gd name="T51" fmla="*/ 99 h 127"/>
              <a:gd name="T52" fmla="*/ 7 w 188"/>
              <a:gd name="T53" fmla="*/ 47 h 127"/>
              <a:gd name="T54" fmla="*/ 26 w 188"/>
              <a:gd name="T55" fmla="*/ 47 h 127"/>
              <a:gd name="T56" fmla="*/ 20 w 188"/>
              <a:gd name="T57" fmla="*/ 20 h 127"/>
              <a:gd name="T58" fmla="*/ 7 w 188"/>
              <a:gd name="T59" fmla="*/ 40 h 127"/>
              <a:gd name="T60" fmla="*/ 0 w 188"/>
              <a:gd name="T61" fmla="*/ 13 h 1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88" h="127">
                <a:moveTo>
                  <a:pt x="0" y="13"/>
                </a:moveTo>
                <a:lnTo>
                  <a:pt x="0" y="7"/>
                </a:lnTo>
                <a:lnTo>
                  <a:pt x="7" y="0"/>
                </a:lnTo>
                <a:lnTo>
                  <a:pt x="26" y="7"/>
                </a:lnTo>
                <a:lnTo>
                  <a:pt x="39" y="20"/>
                </a:lnTo>
                <a:lnTo>
                  <a:pt x="45" y="7"/>
                </a:lnTo>
                <a:lnTo>
                  <a:pt x="51" y="0"/>
                </a:lnTo>
                <a:lnTo>
                  <a:pt x="77" y="0"/>
                </a:lnTo>
                <a:lnTo>
                  <a:pt x="97" y="7"/>
                </a:lnTo>
                <a:lnTo>
                  <a:pt x="103" y="0"/>
                </a:lnTo>
                <a:lnTo>
                  <a:pt x="116" y="13"/>
                </a:lnTo>
                <a:lnTo>
                  <a:pt x="123" y="20"/>
                </a:lnTo>
                <a:lnTo>
                  <a:pt x="129" y="33"/>
                </a:lnTo>
                <a:lnTo>
                  <a:pt x="136" y="40"/>
                </a:lnTo>
                <a:lnTo>
                  <a:pt x="155" y="40"/>
                </a:lnTo>
                <a:lnTo>
                  <a:pt x="174" y="53"/>
                </a:lnTo>
                <a:lnTo>
                  <a:pt x="180" y="66"/>
                </a:lnTo>
                <a:lnTo>
                  <a:pt x="187" y="86"/>
                </a:lnTo>
                <a:lnTo>
                  <a:pt x="180" y="106"/>
                </a:lnTo>
                <a:lnTo>
                  <a:pt x="155" y="126"/>
                </a:lnTo>
                <a:lnTo>
                  <a:pt x="136" y="126"/>
                </a:lnTo>
                <a:lnTo>
                  <a:pt x="136" y="106"/>
                </a:lnTo>
                <a:lnTo>
                  <a:pt x="58" y="86"/>
                </a:lnTo>
                <a:lnTo>
                  <a:pt x="51" y="93"/>
                </a:lnTo>
                <a:lnTo>
                  <a:pt x="45" y="99"/>
                </a:lnTo>
                <a:lnTo>
                  <a:pt x="33" y="99"/>
                </a:lnTo>
                <a:lnTo>
                  <a:pt x="7" y="47"/>
                </a:lnTo>
                <a:lnTo>
                  <a:pt x="26" y="47"/>
                </a:lnTo>
                <a:lnTo>
                  <a:pt x="20" y="20"/>
                </a:lnTo>
                <a:lnTo>
                  <a:pt x="7" y="40"/>
                </a:lnTo>
                <a:lnTo>
                  <a:pt x="0" y="1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60" name="Freeform 96"/>
          <p:cNvSpPr>
            <a:spLocks/>
          </p:cNvSpPr>
          <p:nvPr/>
        </p:nvSpPr>
        <p:spPr bwMode="auto">
          <a:xfrm>
            <a:off x="5011738" y="2960688"/>
            <a:ext cx="109537" cy="68262"/>
          </a:xfrm>
          <a:custGeom>
            <a:avLst/>
            <a:gdLst>
              <a:gd name="T0" fmla="*/ 0 w 75"/>
              <a:gd name="T1" fmla="*/ 0 h 43"/>
              <a:gd name="T2" fmla="*/ 12 w 75"/>
              <a:gd name="T3" fmla="*/ 6 h 43"/>
              <a:gd name="T4" fmla="*/ 49 w 75"/>
              <a:gd name="T5" fmla="*/ 6 h 43"/>
              <a:gd name="T6" fmla="*/ 55 w 75"/>
              <a:gd name="T7" fmla="*/ 0 h 43"/>
              <a:gd name="T8" fmla="*/ 74 w 75"/>
              <a:gd name="T9" fmla="*/ 6 h 43"/>
              <a:gd name="T10" fmla="*/ 68 w 75"/>
              <a:gd name="T11" fmla="*/ 25 h 43"/>
              <a:gd name="T12" fmla="*/ 49 w 75"/>
              <a:gd name="T13" fmla="*/ 37 h 43"/>
              <a:gd name="T14" fmla="*/ 37 w 75"/>
              <a:gd name="T15" fmla="*/ 42 h 43"/>
              <a:gd name="T16" fmla="*/ 30 w 75"/>
              <a:gd name="T17" fmla="*/ 37 h 43"/>
              <a:gd name="T18" fmla="*/ 6 w 75"/>
              <a:gd name="T19" fmla="*/ 42 h 43"/>
              <a:gd name="T20" fmla="*/ 0 w 75"/>
              <a:gd name="T21" fmla="*/ 18 h 43"/>
              <a:gd name="T22" fmla="*/ 0 w 75"/>
              <a:gd name="T23" fmla="*/ 0 h 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75" h="43">
                <a:moveTo>
                  <a:pt x="0" y="0"/>
                </a:moveTo>
                <a:lnTo>
                  <a:pt x="12" y="6"/>
                </a:lnTo>
                <a:lnTo>
                  <a:pt x="49" y="6"/>
                </a:lnTo>
                <a:lnTo>
                  <a:pt x="55" y="0"/>
                </a:lnTo>
                <a:lnTo>
                  <a:pt x="74" y="6"/>
                </a:lnTo>
                <a:lnTo>
                  <a:pt x="68" y="25"/>
                </a:lnTo>
                <a:lnTo>
                  <a:pt x="49" y="37"/>
                </a:lnTo>
                <a:lnTo>
                  <a:pt x="37" y="42"/>
                </a:lnTo>
                <a:lnTo>
                  <a:pt x="30" y="37"/>
                </a:lnTo>
                <a:lnTo>
                  <a:pt x="6" y="42"/>
                </a:lnTo>
                <a:lnTo>
                  <a:pt x="0" y="18"/>
                </a:lnTo>
                <a:lnTo>
                  <a:pt x="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61" name="Freeform 97"/>
          <p:cNvSpPr>
            <a:spLocks/>
          </p:cNvSpPr>
          <p:nvPr/>
        </p:nvSpPr>
        <p:spPr bwMode="auto">
          <a:xfrm>
            <a:off x="4344988" y="2971800"/>
            <a:ext cx="257175" cy="212725"/>
          </a:xfrm>
          <a:custGeom>
            <a:avLst/>
            <a:gdLst>
              <a:gd name="T0" fmla="*/ 116 w 176"/>
              <a:gd name="T1" fmla="*/ 7 h 134"/>
              <a:gd name="T2" fmla="*/ 116 w 176"/>
              <a:gd name="T3" fmla="*/ 13 h 134"/>
              <a:gd name="T4" fmla="*/ 136 w 176"/>
              <a:gd name="T5" fmla="*/ 20 h 134"/>
              <a:gd name="T6" fmla="*/ 142 w 176"/>
              <a:gd name="T7" fmla="*/ 13 h 134"/>
              <a:gd name="T8" fmla="*/ 175 w 176"/>
              <a:gd name="T9" fmla="*/ 27 h 134"/>
              <a:gd name="T10" fmla="*/ 175 w 176"/>
              <a:gd name="T11" fmla="*/ 33 h 134"/>
              <a:gd name="T12" fmla="*/ 149 w 176"/>
              <a:gd name="T13" fmla="*/ 53 h 134"/>
              <a:gd name="T14" fmla="*/ 129 w 176"/>
              <a:gd name="T15" fmla="*/ 79 h 134"/>
              <a:gd name="T16" fmla="*/ 136 w 176"/>
              <a:gd name="T17" fmla="*/ 93 h 134"/>
              <a:gd name="T18" fmla="*/ 123 w 176"/>
              <a:gd name="T19" fmla="*/ 113 h 134"/>
              <a:gd name="T20" fmla="*/ 116 w 176"/>
              <a:gd name="T21" fmla="*/ 113 h 134"/>
              <a:gd name="T22" fmla="*/ 104 w 176"/>
              <a:gd name="T23" fmla="*/ 120 h 134"/>
              <a:gd name="T24" fmla="*/ 98 w 176"/>
              <a:gd name="T25" fmla="*/ 120 h 134"/>
              <a:gd name="T26" fmla="*/ 91 w 176"/>
              <a:gd name="T27" fmla="*/ 126 h 134"/>
              <a:gd name="T28" fmla="*/ 78 w 176"/>
              <a:gd name="T29" fmla="*/ 120 h 134"/>
              <a:gd name="T30" fmla="*/ 46 w 176"/>
              <a:gd name="T31" fmla="*/ 133 h 134"/>
              <a:gd name="T32" fmla="*/ 26 w 176"/>
              <a:gd name="T33" fmla="*/ 120 h 134"/>
              <a:gd name="T34" fmla="*/ 33 w 176"/>
              <a:gd name="T35" fmla="*/ 100 h 134"/>
              <a:gd name="T36" fmla="*/ 26 w 176"/>
              <a:gd name="T37" fmla="*/ 79 h 134"/>
              <a:gd name="T38" fmla="*/ 39 w 176"/>
              <a:gd name="T39" fmla="*/ 39 h 134"/>
              <a:gd name="T40" fmla="*/ 7 w 176"/>
              <a:gd name="T41" fmla="*/ 39 h 134"/>
              <a:gd name="T42" fmla="*/ 0 w 176"/>
              <a:gd name="T43" fmla="*/ 7 h 134"/>
              <a:gd name="T44" fmla="*/ 26 w 176"/>
              <a:gd name="T45" fmla="*/ 0 h 134"/>
              <a:gd name="T46" fmla="*/ 33 w 176"/>
              <a:gd name="T47" fmla="*/ 7 h 134"/>
              <a:gd name="T48" fmla="*/ 104 w 176"/>
              <a:gd name="T49" fmla="*/ 13 h 134"/>
              <a:gd name="T50" fmla="*/ 116 w 176"/>
              <a:gd name="T51" fmla="*/ 7 h 1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</a:cxnLst>
            <a:rect l="0" t="0" r="r" b="b"/>
            <a:pathLst>
              <a:path w="176" h="134">
                <a:moveTo>
                  <a:pt x="116" y="7"/>
                </a:moveTo>
                <a:lnTo>
                  <a:pt x="116" y="13"/>
                </a:lnTo>
                <a:lnTo>
                  <a:pt x="136" y="20"/>
                </a:lnTo>
                <a:lnTo>
                  <a:pt x="142" y="13"/>
                </a:lnTo>
                <a:lnTo>
                  <a:pt x="175" y="27"/>
                </a:lnTo>
                <a:lnTo>
                  <a:pt x="175" y="33"/>
                </a:lnTo>
                <a:lnTo>
                  <a:pt x="149" y="53"/>
                </a:lnTo>
                <a:lnTo>
                  <a:pt x="129" y="79"/>
                </a:lnTo>
                <a:lnTo>
                  <a:pt x="136" y="93"/>
                </a:lnTo>
                <a:lnTo>
                  <a:pt x="123" y="113"/>
                </a:lnTo>
                <a:lnTo>
                  <a:pt x="116" y="113"/>
                </a:lnTo>
                <a:lnTo>
                  <a:pt x="104" y="120"/>
                </a:lnTo>
                <a:lnTo>
                  <a:pt x="98" y="120"/>
                </a:lnTo>
                <a:lnTo>
                  <a:pt x="91" y="126"/>
                </a:lnTo>
                <a:lnTo>
                  <a:pt x="78" y="120"/>
                </a:lnTo>
                <a:lnTo>
                  <a:pt x="46" y="133"/>
                </a:lnTo>
                <a:lnTo>
                  <a:pt x="26" y="120"/>
                </a:lnTo>
                <a:lnTo>
                  <a:pt x="33" y="100"/>
                </a:lnTo>
                <a:lnTo>
                  <a:pt x="26" y="79"/>
                </a:lnTo>
                <a:lnTo>
                  <a:pt x="39" y="39"/>
                </a:lnTo>
                <a:lnTo>
                  <a:pt x="7" y="39"/>
                </a:lnTo>
                <a:lnTo>
                  <a:pt x="0" y="7"/>
                </a:lnTo>
                <a:lnTo>
                  <a:pt x="26" y="0"/>
                </a:lnTo>
                <a:lnTo>
                  <a:pt x="33" y="7"/>
                </a:lnTo>
                <a:lnTo>
                  <a:pt x="104" y="13"/>
                </a:lnTo>
                <a:lnTo>
                  <a:pt x="116" y="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62" name="Freeform 98"/>
          <p:cNvSpPr>
            <a:spLocks/>
          </p:cNvSpPr>
          <p:nvPr/>
        </p:nvSpPr>
        <p:spPr bwMode="auto">
          <a:xfrm>
            <a:off x="5942013" y="2982913"/>
            <a:ext cx="179387" cy="112712"/>
          </a:xfrm>
          <a:custGeom>
            <a:avLst/>
            <a:gdLst>
              <a:gd name="T0" fmla="*/ 26 w 122"/>
              <a:gd name="T1" fmla="*/ 0 h 71"/>
              <a:gd name="T2" fmla="*/ 26 w 122"/>
              <a:gd name="T3" fmla="*/ 13 h 71"/>
              <a:gd name="T4" fmla="*/ 45 w 122"/>
              <a:gd name="T5" fmla="*/ 13 h 71"/>
              <a:gd name="T6" fmla="*/ 64 w 122"/>
              <a:gd name="T7" fmla="*/ 6 h 71"/>
              <a:gd name="T8" fmla="*/ 76 w 122"/>
              <a:gd name="T9" fmla="*/ 19 h 71"/>
              <a:gd name="T10" fmla="*/ 95 w 122"/>
              <a:gd name="T11" fmla="*/ 19 h 71"/>
              <a:gd name="T12" fmla="*/ 108 w 122"/>
              <a:gd name="T13" fmla="*/ 26 h 71"/>
              <a:gd name="T14" fmla="*/ 121 w 122"/>
              <a:gd name="T15" fmla="*/ 57 h 71"/>
              <a:gd name="T16" fmla="*/ 102 w 122"/>
              <a:gd name="T17" fmla="*/ 57 h 71"/>
              <a:gd name="T18" fmla="*/ 76 w 122"/>
              <a:gd name="T19" fmla="*/ 64 h 71"/>
              <a:gd name="T20" fmla="*/ 64 w 122"/>
              <a:gd name="T21" fmla="*/ 44 h 71"/>
              <a:gd name="T22" fmla="*/ 51 w 122"/>
              <a:gd name="T23" fmla="*/ 57 h 71"/>
              <a:gd name="T24" fmla="*/ 19 w 122"/>
              <a:gd name="T25" fmla="*/ 70 h 71"/>
              <a:gd name="T26" fmla="*/ 13 w 122"/>
              <a:gd name="T27" fmla="*/ 64 h 71"/>
              <a:gd name="T28" fmla="*/ 0 w 122"/>
              <a:gd name="T29" fmla="*/ 19 h 71"/>
              <a:gd name="T30" fmla="*/ 6 w 122"/>
              <a:gd name="T31" fmla="*/ 13 h 71"/>
              <a:gd name="T32" fmla="*/ 13 w 122"/>
              <a:gd name="T33" fmla="*/ 0 h 71"/>
              <a:gd name="T34" fmla="*/ 26 w 122"/>
              <a:gd name="T35" fmla="*/ 0 h 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22" h="71">
                <a:moveTo>
                  <a:pt x="26" y="0"/>
                </a:moveTo>
                <a:lnTo>
                  <a:pt x="26" y="13"/>
                </a:lnTo>
                <a:lnTo>
                  <a:pt x="45" y="13"/>
                </a:lnTo>
                <a:lnTo>
                  <a:pt x="64" y="6"/>
                </a:lnTo>
                <a:lnTo>
                  <a:pt x="76" y="19"/>
                </a:lnTo>
                <a:lnTo>
                  <a:pt x="95" y="19"/>
                </a:lnTo>
                <a:lnTo>
                  <a:pt x="108" y="26"/>
                </a:lnTo>
                <a:lnTo>
                  <a:pt x="121" y="57"/>
                </a:lnTo>
                <a:lnTo>
                  <a:pt x="102" y="57"/>
                </a:lnTo>
                <a:lnTo>
                  <a:pt x="76" y="64"/>
                </a:lnTo>
                <a:lnTo>
                  <a:pt x="64" y="44"/>
                </a:lnTo>
                <a:lnTo>
                  <a:pt x="51" y="57"/>
                </a:lnTo>
                <a:lnTo>
                  <a:pt x="19" y="70"/>
                </a:lnTo>
                <a:lnTo>
                  <a:pt x="13" y="64"/>
                </a:lnTo>
                <a:lnTo>
                  <a:pt x="0" y="19"/>
                </a:lnTo>
                <a:lnTo>
                  <a:pt x="6" y="13"/>
                </a:lnTo>
                <a:lnTo>
                  <a:pt x="13" y="0"/>
                </a:lnTo>
                <a:lnTo>
                  <a:pt x="2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63" name="Freeform 99"/>
          <p:cNvSpPr>
            <a:spLocks/>
          </p:cNvSpPr>
          <p:nvPr/>
        </p:nvSpPr>
        <p:spPr bwMode="auto">
          <a:xfrm>
            <a:off x="5472113" y="2982913"/>
            <a:ext cx="109537" cy="112712"/>
          </a:xfrm>
          <a:custGeom>
            <a:avLst/>
            <a:gdLst>
              <a:gd name="T0" fmla="*/ 19 w 75"/>
              <a:gd name="T1" fmla="*/ 0 h 71"/>
              <a:gd name="T2" fmla="*/ 25 w 75"/>
              <a:gd name="T3" fmla="*/ 6 h 71"/>
              <a:gd name="T4" fmla="*/ 31 w 75"/>
              <a:gd name="T5" fmla="*/ 13 h 71"/>
              <a:gd name="T6" fmla="*/ 43 w 75"/>
              <a:gd name="T7" fmla="*/ 6 h 71"/>
              <a:gd name="T8" fmla="*/ 49 w 75"/>
              <a:gd name="T9" fmla="*/ 19 h 71"/>
              <a:gd name="T10" fmla="*/ 55 w 75"/>
              <a:gd name="T11" fmla="*/ 13 h 71"/>
              <a:gd name="T12" fmla="*/ 74 w 75"/>
              <a:gd name="T13" fmla="*/ 31 h 71"/>
              <a:gd name="T14" fmla="*/ 74 w 75"/>
              <a:gd name="T15" fmla="*/ 70 h 71"/>
              <a:gd name="T16" fmla="*/ 55 w 75"/>
              <a:gd name="T17" fmla="*/ 51 h 71"/>
              <a:gd name="T18" fmla="*/ 43 w 75"/>
              <a:gd name="T19" fmla="*/ 57 h 71"/>
              <a:gd name="T20" fmla="*/ 37 w 75"/>
              <a:gd name="T21" fmla="*/ 44 h 71"/>
              <a:gd name="T22" fmla="*/ 25 w 75"/>
              <a:gd name="T23" fmla="*/ 31 h 71"/>
              <a:gd name="T24" fmla="*/ 0 w 75"/>
              <a:gd name="T25" fmla="*/ 6 h 71"/>
              <a:gd name="T26" fmla="*/ 12 w 75"/>
              <a:gd name="T27" fmla="*/ 6 h 71"/>
              <a:gd name="T28" fmla="*/ 12 w 75"/>
              <a:gd name="T29" fmla="*/ 0 h 71"/>
              <a:gd name="T30" fmla="*/ 19 w 75"/>
              <a:gd name="T31" fmla="*/ 0 h 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75" h="71">
                <a:moveTo>
                  <a:pt x="19" y="0"/>
                </a:moveTo>
                <a:lnTo>
                  <a:pt x="25" y="6"/>
                </a:lnTo>
                <a:lnTo>
                  <a:pt x="31" y="13"/>
                </a:lnTo>
                <a:lnTo>
                  <a:pt x="43" y="6"/>
                </a:lnTo>
                <a:lnTo>
                  <a:pt x="49" y="19"/>
                </a:lnTo>
                <a:lnTo>
                  <a:pt x="55" y="13"/>
                </a:lnTo>
                <a:lnTo>
                  <a:pt x="74" y="31"/>
                </a:lnTo>
                <a:lnTo>
                  <a:pt x="74" y="70"/>
                </a:lnTo>
                <a:lnTo>
                  <a:pt x="55" y="51"/>
                </a:lnTo>
                <a:lnTo>
                  <a:pt x="43" y="57"/>
                </a:lnTo>
                <a:lnTo>
                  <a:pt x="37" y="44"/>
                </a:lnTo>
                <a:lnTo>
                  <a:pt x="25" y="31"/>
                </a:lnTo>
                <a:lnTo>
                  <a:pt x="0" y="6"/>
                </a:lnTo>
                <a:lnTo>
                  <a:pt x="12" y="6"/>
                </a:lnTo>
                <a:lnTo>
                  <a:pt x="12" y="0"/>
                </a:lnTo>
                <a:lnTo>
                  <a:pt x="19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64" name="Freeform 100"/>
          <p:cNvSpPr>
            <a:spLocks/>
          </p:cNvSpPr>
          <p:nvPr/>
        </p:nvSpPr>
        <p:spPr bwMode="auto">
          <a:xfrm>
            <a:off x="4972050" y="2994025"/>
            <a:ext cx="42863" cy="68263"/>
          </a:xfrm>
          <a:custGeom>
            <a:avLst/>
            <a:gdLst>
              <a:gd name="T0" fmla="*/ 0 w 29"/>
              <a:gd name="T1" fmla="*/ 24 h 43"/>
              <a:gd name="T2" fmla="*/ 22 w 29"/>
              <a:gd name="T3" fmla="*/ 0 h 43"/>
              <a:gd name="T4" fmla="*/ 28 w 29"/>
              <a:gd name="T5" fmla="*/ 24 h 43"/>
              <a:gd name="T6" fmla="*/ 11 w 29"/>
              <a:gd name="T7" fmla="*/ 42 h 43"/>
              <a:gd name="T8" fmla="*/ 0 w 29"/>
              <a:gd name="T9" fmla="*/ 24 h 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9" h="43">
                <a:moveTo>
                  <a:pt x="0" y="24"/>
                </a:moveTo>
                <a:lnTo>
                  <a:pt x="22" y="0"/>
                </a:lnTo>
                <a:lnTo>
                  <a:pt x="28" y="24"/>
                </a:lnTo>
                <a:lnTo>
                  <a:pt x="11" y="42"/>
                </a:lnTo>
                <a:lnTo>
                  <a:pt x="0" y="2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65" name="Freeform 101"/>
          <p:cNvSpPr>
            <a:spLocks/>
          </p:cNvSpPr>
          <p:nvPr/>
        </p:nvSpPr>
        <p:spPr bwMode="auto">
          <a:xfrm>
            <a:off x="5441950" y="2994025"/>
            <a:ext cx="90488" cy="79375"/>
          </a:xfrm>
          <a:custGeom>
            <a:avLst/>
            <a:gdLst>
              <a:gd name="T0" fmla="*/ 0 w 61"/>
              <a:gd name="T1" fmla="*/ 12 h 50"/>
              <a:gd name="T2" fmla="*/ 12 w 61"/>
              <a:gd name="T3" fmla="*/ 6 h 50"/>
              <a:gd name="T4" fmla="*/ 18 w 61"/>
              <a:gd name="T5" fmla="*/ 0 h 50"/>
              <a:gd name="T6" fmla="*/ 43 w 61"/>
              <a:gd name="T7" fmla="*/ 24 h 50"/>
              <a:gd name="T8" fmla="*/ 55 w 61"/>
              <a:gd name="T9" fmla="*/ 37 h 50"/>
              <a:gd name="T10" fmla="*/ 60 w 61"/>
              <a:gd name="T11" fmla="*/ 49 h 50"/>
              <a:gd name="T12" fmla="*/ 55 w 61"/>
              <a:gd name="T13" fmla="*/ 49 h 50"/>
              <a:gd name="T14" fmla="*/ 37 w 61"/>
              <a:gd name="T15" fmla="*/ 37 h 50"/>
              <a:gd name="T16" fmla="*/ 24 w 61"/>
              <a:gd name="T17" fmla="*/ 37 h 50"/>
              <a:gd name="T18" fmla="*/ 18 w 61"/>
              <a:gd name="T19" fmla="*/ 30 h 50"/>
              <a:gd name="T20" fmla="*/ 0 w 61"/>
              <a:gd name="T21" fmla="*/ 12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61" h="50">
                <a:moveTo>
                  <a:pt x="0" y="12"/>
                </a:moveTo>
                <a:lnTo>
                  <a:pt x="12" y="6"/>
                </a:lnTo>
                <a:lnTo>
                  <a:pt x="18" y="0"/>
                </a:lnTo>
                <a:lnTo>
                  <a:pt x="43" y="24"/>
                </a:lnTo>
                <a:lnTo>
                  <a:pt x="55" y="37"/>
                </a:lnTo>
                <a:lnTo>
                  <a:pt x="60" y="49"/>
                </a:lnTo>
                <a:lnTo>
                  <a:pt x="55" y="49"/>
                </a:lnTo>
                <a:lnTo>
                  <a:pt x="37" y="37"/>
                </a:lnTo>
                <a:lnTo>
                  <a:pt x="24" y="37"/>
                </a:lnTo>
                <a:lnTo>
                  <a:pt x="18" y="30"/>
                </a:lnTo>
                <a:lnTo>
                  <a:pt x="0" y="1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66" name="Freeform 102"/>
          <p:cNvSpPr>
            <a:spLocks/>
          </p:cNvSpPr>
          <p:nvPr/>
        </p:nvSpPr>
        <p:spPr bwMode="auto">
          <a:xfrm>
            <a:off x="4716463" y="3005138"/>
            <a:ext cx="14287" cy="23812"/>
          </a:xfrm>
          <a:custGeom>
            <a:avLst/>
            <a:gdLst>
              <a:gd name="T0" fmla="*/ 8 w 9"/>
              <a:gd name="T1" fmla="*/ 14 h 15"/>
              <a:gd name="T2" fmla="*/ 4 w 9"/>
              <a:gd name="T3" fmla="*/ 14 h 15"/>
              <a:gd name="T4" fmla="*/ 0 w 9"/>
              <a:gd name="T5" fmla="*/ 0 h 15"/>
              <a:gd name="T6" fmla="*/ 8 w 9"/>
              <a:gd name="T7" fmla="*/ 0 h 15"/>
              <a:gd name="T8" fmla="*/ 8 w 9"/>
              <a:gd name="T9" fmla="*/ 14 h 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" h="15">
                <a:moveTo>
                  <a:pt x="8" y="14"/>
                </a:moveTo>
                <a:lnTo>
                  <a:pt x="4" y="14"/>
                </a:lnTo>
                <a:lnTo>
                  <a:pt x="0" y="0"/>
                </a:lnTo>
                <a:lnTo>
                  <a:pt x="8" y="0"/>
                </a:lnTo>
                <a:lnTo>
                  <a:pt x="8" y="1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67" name="Freeform 103"/>
          <p:cNvSpPr>
            <a:spLocks/>
          </p:cNvSpPr>
          <p:nvPr/>
        </p:nvSpPr>
        <p:spPr bwMode="auto">
          <a:xfrm>
            <a:off x="5089525" y="3005138"/>
            <a:ext cx="52388" cy="46037"/>
          </a:xfrm>
          <a:custGeom>
            <a:avLst/>
            <a:gdLst>
              <a:gd name="T0" fmla="*/ 0 w 36"/>
              <a:gd name="T1" fmla="*/ 12 h 29"/>
              <a:gd name="T2" fmla="*/ 18 w 36"/>
              <a:gd name="T3" fmla="*/ 0 h 29"/>
              <a:gd name="T4" fmla="*/ 35 w 36"/>
              <a:gd name="T5" fmla="*/ 16 h 29"/>
              <a:gd name="T6" fmla="*/ 29 w 36"/>
              <a:gd name="T7" fmla="*/ 22 h 29"/>
              <a:gd name="T8" fmla="*/ 18 w 36"/>
              <a:gd name="T9" fmla="*/ 22 h 29"/>
              <a:gd name="T10" fmla="*/ 6 w 36"/>
              <a:gd name="T11" fmla="*/ 28 h 29"/>
              <a:gd name="T12" fmla="*/ 0 w 36"/>
              <a:gd name="T13" fmla="*/ 22 h 29"/>
              <a:gd name="T14" fmla="*/ 0 w 36"/>
              <a:gd name="T15" fmla="*/ 12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6" h="29">
                <a:moveTo>
                  <a:pt x="0" y="12"/>
                </a:moveTo>
                <a:lnTo>
                  <a:pt x="18" y="0"/>
                </a:lnTo>
                <a:lnTo>
                  <a:pt x="35" y="16"/>
                </a:lnTo>
                <a:lnTo>
                  <a:pt x="29" y="22"/>
                </a:lnTo>
                <a:lnTo>
                  <a:pt x="18" y="22"/>
                </a:lnTo>
                <a:lnTo>
                  <a:pt x="6" y="28"/>
                </a:lnTo>
                <a:lnTo>
                  <a:pt x="0" y="22"/>
                </a:lnTo>
                <a:lnTo>
                  <a:pt x="0" y="1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68" name="Freeform 104"/>
          <p:cNvSpPr>
            <a:spLocks/>
          </p:cNvSpPr>
          <p:nvPr/>
        </p:nvSpPr>
        <p:spPr bwMode="auto">
          <a:xfrm>
            <a:off x="5099050" y="3005138"/>
            <a:ext cx="385763" cy="179387"/>
          </a:xfrm>
          <a:custGeom>
            <a:avLst/>
            <a:gdLst>
              <a:gd name="T0" fmla="*/ 209 w 263"/>
              <a:gd name="T1" fmla="*/ 7 h 113"/>
              <a:gd name="T2" fmla="*/ 229 w 263"/>
              <a:gd name="T3" fmla="*/ 7 h 113"/>
              <a:gd name="T4" fmla="*/ 249 w 263"/>
              <a:gd name="T5" fmla="*/ 26 h 113"/>
              <a:gd name="T6" fmla="*/ 255 w 263"/>
              <a:gd name="T7" fmla="*/ 32 h 113"/>
              <a:gd name="T8" fmla="*/ 255 w 263"/>
              <a:gd name="T9" fmla="*/ 39 h 113"/>
              <a:gd name="T10" fmla="*/ 249 w 263"/>
              <a:gd name="T11" fmla="*/ 52 h 113"/>
              <a:gd name="T12" fmla="*/ 262 w 263"/>
              <a:gd name="T13" fmla="*/ 79 h 113"/>
              <a:gd name="T14" fmla="*/ 222 w 263"/>
              <a:gd name="T15" fmla="*/ 79 h 113"/>
              <a:gd name="T16" fmla="*/ 157 w 263"/>
              <a:gd name="T17" fmla="*/ 99 h 113"/>
              <a:gd name="T18" fmla="*/ 144 w 263"/>
              <a:gd name="T19" fmla="*/ 112 h 113"/>
              <a:gd name="T20" fmla="*/ 138 w 263"/>
              <a:gd name="T21" fmla="*/ 112 h 113"/>
              <a:gd name="T22" fmla="*/ 144 w 263"/>
              <a:gd name="T23" fmla="*/ 99 h 113"/>
              <a:gd name="T24" fmla="*/ 118 w 263"/>
              <a:gd name="T25" fmla="*/ 92 h 113"/>
              <a:gd name="T26" fmla="*/ 91 w 263"/>
              <a:gd name="T27" fmla="*/ 112 h 113"/>
              <a:gd name="T28" fmla="*/ 72 w 263"/>
              <a:gd name="T29" fmla="*/ 99 h 113"/>
              <a:gd name="T30" fmla="*/ 65 w 263"/>
              <a:gd name="T31" fmla="*/ 112 h 113"/>
              <a:gd name="T32" fmla="*/ 20 w 263"/>
              <a:gd name="T33" fmla="*/ 112 h 113"/>
              <a:gd name="T34" fmla="*/ 7 w 263"/>
              <a:gd name="T35" fmla="*/ 79 h 113"/>
              <a:gd name="T36" fmla="*/ 13 w 263"/>
              <a:gd name="T37" fmla="*/ 72 h 113"/>
              <a:gd name="T38" fmla="*/ 7 w 263"/>
              <a:gd name="T39" fmla="*/ 65 h 113"/>
              <a:gd name="T40" fmla="*/ 13 w 263"/>
              <a:gd name="T41" fmla="*/ 59 h 113"/>
              <a:gd name="T42" fmla="*/ 0 w 263"/>
              <a:gd name="T43" fmla="*/ 52 h 113"/>
              <a:gd name="T44" fmla="*/ 7 w 263"/>
              <a:gd name="T45" fmla="*/ 39 h 113"/>
              <a:gd name="T46" fmla="*/ 26 w 263"/>
              <a:gd name="T47" fmla="*/ 39 h 113"/>
              <a:gd name="T48" fmla="*/ 40 w 263"/>
              <a:gd name="T49" fmla="*/ 26 h 113"/>
              <a:gd name="T50" fmla="*/ 65 w 263"/>
              <a:gd name="T51" fmla="*/ 26 h 113"/>
              <a:gd name="T52" fmla="*/ 85 w 263"/>
              <a:gd name="T53" fmla="*/ 7 h 113"/>
              <a:gd name="T54" fmla="*/ 118 w 263"/>
              <a:gd name="T55" fmla="*/ 0 h 113"/>
              <a:gd name="T56" fmla="*/ 171 w 263"/>
              <a:gd name="T57" fmla="*/ 26 h 113"/>
              <a:gd name="T58" fmla="*/ 176 w 263"/>
              <a:gd name="T59" fmla="*/ 19 h 113"/>
              <a:gd name="T60" fmla="*/ 189 w 263"/>
              <a:gd name="T61" fmla="*/ 26 h 113"/>
              <a:gd name="T62" fmla="*/ 209 w 263"/>
              <a:gd name="T63" fmla="*/ 7 h 1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263" h="113">
                <a:moveTo>
                  <a:pt x="209" y="7"/>
                </a:moveTo>
                <a:lnTo>
                  <a:pt x="229" y="7"/>
                </a:lnTo>
                <a:lnTo>
                  <a:pt x="249" y="26"/>
                </a:lnTo>
                <a:lnTo>
                  <a:pt x="255" y="32"/>
                </a:lnTo>
                <a:lnTo>
                  <a:pt x="255" y="39"/>
                </a:lnTo>
                <a:lnTo>
                  <a:pt x="249" y="52"/>
                </a:lnTo>
                <a:lnTo>
                  <a:pt x="262" y="79"/>
                </a:lnTo>
                <a:lnTo>
                  <a:pt x="222" y="79"/>
                </a:lnTo>
                <a:lnTo>
                  <a:pt x="157" y="99"/>
                </a:lnTo>
                <a:lnTo>
                  <a:pt x="144" y="112"/>
                </a:lnTo>
                <a:lnTo>
                  <a:pt x="138" y="112"/>
                </a:lnTo>
                <a:lnTo>
                  <a:pt x="144" y="99"/>
                </a:lnTo>
                <a:lnTo>
                  <a:pt x="118" y="92"/>
                </a:lnTo>
                <a:lnTo>
                  <a:pt x="91" y="112"/>
                </a:lnTo>
                <a:lnTo>
                  <a:pt x="72" y="99"/>
                </a:lnTo>
                <a:lnTo>
                  <a:pt x="65" y="112"/>
                </a:lnTo>
                <a:lnTo>
                  <a:pt x="20" y="112"/>
                </a:lnTo>
                <a:lnTo>
                  <a:pt x="7" y="79"/>
                </a:lnTo>
                <a:lnTo>
                  <a:pt x="13" y="72"/>
                </a:lnTo>
                <a:lnTo>
                  <a:pt x="7" y="65"/>
                </a:lnTo>
                <a:lnTo>
                  <a:pt x="13" y="59"/>
                </a:lnTo>
                <a:lnTo>
                  <a:pt x="0" y="52"/>
                </a:lnTo>
                <a:lnTo>
                  <a:pt x="7" y="39"/>
                </a:lnTo>
                <a:lnTo>
                  <a:pt x="26" y="39"/>
                </a:lnTo>
                <a:lnTo>
                  <a:pt x="40" y="26"/>
                </a:lnTo>
                <a:lnTo>
                  <a:pt x="65" y="26"/>
                </a:lnTo>
                <a:lnTo>
                  <a:pt x="85" y="7"/>
                </a:lnTo>
                <a:lnTo>
                  <a:pt x="118" y="0"/>
                </a:lnTo>
                <a:lnTo>
                  <a:pt x="171" y="26"/>
                </a:lnTo>
                <a:lnTo>
                  <a:pt x="176" y="19"/>
                </a:lnTo>
                <a:lnTo>
                  <a:pt x="189" y="26"/>
                </a:lnTo>
                <a:lnTo>
                  <a:pt x="209" y="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69" name="Freeform 105"/>
          <p:cNvSpPr>
            <a:spLocks/>
          </p:cNvSpPr>
          <p:nvPr/>
        </p:nvSpPr>
        <p:spPr bwMode="auto">
          <a:xfrm>
            <a:off x="4953000" y="3016250"/>
            <a:ext cx="31750" cy="68263"/>
          </a:xfrm>
          <a:custGeom>
            <a:avLst/>
            <a:gdLst>
              <a:gd name="T0" fmla="*/ 0 w 22"/>
              <a:gd name="T1" fmla="*/ 6 h 43"/>
              <a:gd name="T2" fmla="*/ 5 w 22"/>
              <a:gd name="T3" fmla="*/ 0 h 43"/>
              <a:gd name="T4" fmla="*/ 11 w 22"/>
              <a:gd name="T5" fmla="*/ 11 h 43"/>
              <a:gd name="T6" fmla="*/ 21 w 22"/>
              <a:gd name="T7" fmla="*/ 30 h 43"/>
              <a:gd name="T8" fmla="*/ 16 w 22"/>
              <a:gd name="T9" fmla="*/ 42 h 43"/>
              <a:gd name="T10" fmla="*/ 0 w 22"/>
              <a:gd name="T11" fmla="*/ 30 h 43"/>
              <a:gd name="T12" fmla="*/ 0 w 22"/>
              <a:gd name="T13" fmla="*/ 6 h 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2" h="43">
                <a:moveTo>
                  <a:pt x="0" y="6"/>
                </a:moveTo>
                <a:lnTo>
                  <a:pt x="5" y="0"/>
                </a:lnTo>
                <a:lnTo>
                  <a:pt x="11" y="11"/>
                </a:lnTo>
                <a:lnTo>
                  <a:pt x="21" y="30"/>
                </a:lnTo>
                <a:lnTo>
                  <a:pt x="16" y="42"/>
                </a:lnTo>
                <a:lnTo>
                  <a:pt x="0" y="30"/>
                </a:lnTo>
                <a:lnTo>
                  <a:pt x="0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70" name="Freeform 106"/>
          <p:cNvSpPr>
            <a:spLocks/>
          </p:cNvSpPr>
          <p:nvPr/>
        </p:nvSpPr>
        <p:spPr bwMode="auto">
          <a:xfrm>
            <a:off x="4981575" y="3027363"/>
            <a:ext cx="100013" cy="146050"/>
          </a:xfrm>
          <a:custGeom>
            <a:avLst/>
            <a:gdLst>
              <a:gd name="T0" fmla="*/ 25 w 68"/>
              <a:gd name="T1" fmla="*/ 6 h 92"/>
              <a:gd name="T2" fmla="*/ 48 w 68"/>
              <a:gd name="T3" fmla="*/ 0 h 92"/>
              <a:gd name="T4" fmla="*/ 55 w 68"/>
              <a:gd name="T5" fmla="*/ 6 h 92"/>
              <a:gd name="T6" fmla="*/ 67 w 68"/>
              <a:gd name="T7" fmla="*/ 0 h 92"/>
              <a:gd name="T8" fmla="*/ 67 w 68"/>
              <a:gd name="T9" fmla="*/ 12 h 92"/>
              <a:gd name="T10" fmla="*/ 48 w 68"/>
              <a:gd name="T11" fmla="*/ 6 h 92"/>
              <a:gd name="T12" fmla="*/ 42 w 68"/>
              <a:gd name="T13" fmla="*/ 25 h 92"/>
              <a:gd name="T14" fmla="*/ 25 w 68"/>
              <a:gd name="T15" fmla="*/ 19 h 92"/>
              <a:gd name="T16" fmla="*/ 30 w 68"/>
              <a:gd name="T17" fmla="*/ 45 h 92"/>
              <a:gd name="T18" fmla="*/ 48 w 68"/>
              <a:gd name="T19" fmla="*/ 58 h 92"/>
              <a:gd name="T20" fmla="*/ 42 w 68"/>
              <a:gd name="T21" fmla="*/ 71 h 92"/>
              <a:gd name="T22" fmla="*/ 36 w 68"/>
              <a:gd name="T23" fmla="*/ 65 h 92"/>
              <a:gd name="T24" fmla="*/ 36 w 68"/>
              <a:gd name="T25" fmla="*/ 84 h 92"/>
              <a:gd name="T26" fmla="*/ 25 w 68"/>
              <a:gd name="T27" fmla="*/ 91 h 92"/>
              <a:gd name="T28" fmla="*/ 12 w 68"/>
              <a:gd name="T29" fmla="*/ 65 h 92"/>
              <a:gd name="T30" fmla="*/ 25 w 68"/>
              <a:gd name="T31" fmla="*/ 58 h 92"/>
              <a:gd name="T32" fmla="*/ 12 w 68"/>
              <a:gd name="T33" fmla="*/ 58 h 92"/>
              <a:gd name="T34" fmla="*/ 0 w 68"/>
              <a:gd name="T35" fmla="*/ 38 h 92"/>
              <a:gd name="T36" fmla="*/ 6 w 68"/>
              <a:gd name="T37" fmla="*/ 25 h 92"/>
              <a:gd name="T38" fmla="*/ 25 w 68"/>
              <a:gd name="T39" fmla="*/ 6 h 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68" h="92">
                <a:moveTo>
                  <a:pt x="25" y="6"/>
                </a:moveTo>
                <a:lnTo>
                  <a:pt x="48" y="0"/>
                </a:lnTo>
                <a:lnTo>
                  <a:pt x="55" y="6"/>
                </a:lnTo>
                <a:lnTo>
                  <a:pt x="67" y="0"/>
                </a:lnTo>
                <a:lnTo>
                  <a:pt x="67" y="12"/>
                </a:lnTo>
                <a:lnTo>
                  <a:pt x="48" y="6"/>
                </a:lnTo>
                <a:lnTo>
                  <a:pt x="42" y="25"/>
                </a:lnTo>
                <a:lnTo>
                  <a:pt x="25" y="19"/>
                </a:lnTo>
                <a:lnTo>
                  <a:pt x="30" y="45"/>
                </a:lnTo>
                <a:lnTo>
                  <a:pt x="48" y="58"/>
                </a:lnTo>
                <a:lnTo>
                  <a:pt x="42" y="71"/>
                </a:lnTo>
                <a:lnTo>
                  <a:pt x="36" y="65"/>
                </a:lnTo>
                <a:lnTo>
                  <a:pt x="36" y="84"/>
                </a:lnTo>
                <a:lnTo>
                  <a:pt x="25" y="91"/>
                </a:lnTo>
                <a:lnTo>
                  <a:pt x="12" y="65"/>
                </a:lnTo>
                <a:lnTo>
                  <a:pt x="25" y="58"/>
                </a:lnTo>
                <a:lnTo>
                  <a:pt x="12" y="58"/>
                </a:lnTo>
                <a:lnTo>
                  <a:pt x="0" y="38"/>
                </a:lnTo>
                <a:lnTo>
                  <a:pt x="6" y="25"/>
                </a:lnTo>
                <a:lnTo>
                  <a:pt x="25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71" name="Freeform 107"/>
          <p:cNvSpPr>
            <a:spLocks/>
          </p:cNvSpPr>
          <p:nvPr/>
        </p:nvSpPr>
        <p:spPr bwMode="auto">
          <a:xfrm>
            <a:off x="7381875" y="3036888"/>
            <a:ext cx="31750" cy="36512"/>
          </a:xfrm>
          <a:custGeom>
            <a:avLst/>
            <a:gdLst>
              <a:gd name="T0" fmla="*/ 10 w 21"/>
              <a:gd name="T1" fmla="*/ 22 h 23"/>
              <a:gd name="T2" fmla="*/ 0 w 21"/>
              <a:gd name="T3" fmla="*/ 11 h 23"/>
              <a:gd name="T4" fmla="*/ 10 w 21"/>
              <a:gd name="T5" fmla="*/ 0 h 23"/>
              <a:gd name="T6" fmla="*/ 20 w 21"/>
              <a:gd name="T7" fmla="*/ 0 h 23"/>
              <a:gd name="T8" fmla="*/ 20 w 21"/>
              <a:gd name="T9" fmla="*/ 11 h 23"/>
              <a:gd name="T10" fmla="*/ 15 w 21"/>
              <a:gd name="T11" fmla="*/ 11 h 23"/>
              <a:gd name="T12" fmla="*/ 10 w 21"/>
              <a:gd name="T13" fmla="*/ 22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" h="23">
                <a:moveTo>
                  <a:pt x="10" y="22"/>
                </a:moveTo>
                <a:lnTo>
                  <a:pt x="0" y="11"/>
                </a:lnTo>
                <a:lnTo>
                  <a:pt x="10" y="0"/>
                </a:lnTo>
                <a:lnTo>
                  <a:pt x="20" y="0"/>
                </a:lnTo>
                <a:lnTo>
                  <a:pt x="20" y="11"/>
                </a:lnTo>
                <a:lnTo>
                  <a:pt x="15" y="11"/>
                </a:lnTo>
                <a:lnTo>
                  <a:pt x="10" y="2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72" name="Freeform 108"/>
          <p:cNvSpPr>
            <a:spLocks/>
          </p:cNvSpPr>
          <p:nvPr/>
        </p:nvSpPr>
        <p:spPr bwMode="auto">
          <a:xfrm>
            <a:off x="4344988" y="3036888"/>
            <a:ext cx="50800" cy="125412"/>
          </a:xfrm>
          <a:custGeom>
            <a:avLst/>
            <a:gdLst>
              <a:gd name="T0" fmla="*/ 6 w 35"/>
              <a:gd name="T1" fmla="*/ 0 h 79"/>
              <a:gd name="T2" fmla="*/ 34 w 35"/>
              <a:gd name="T3" fmla="*/ 0 h 79"/>
              <a:gd name="T4" fmla="*/ 23 w 35"/>
              <a:gd name="T5" fmla="*/ 39 h 79"/>
              <a:gd name="T6" fmla="*/ 28 w 35"/>
              <a:gd name="T7" fmla="*/ 59 h 79"/>
              <a:gd name="T8" fmla="*/ 23 w 35"/>
              <a:gd name="T9" fmla="*/ 78 h 79"/>
              <a:gd name="T10" fmla="*/ 0 w 35"/>
              <a:gd name="T11" fmla="*/ 78 h 79"/>
              <a:gd name="T12" fmla="*/ 6 w 35"/>
              <a:gd name="T13" fmla="*/ 52 h 79"/>
              <a:gd name="T14" fmla="*/ 0 w 35"/>
              <a:gd name="T15" fmla="*/ 46 h 79"/>
              <a:gd name="T16" fmla="*/ 6 w 35"/>
              <a:gd name="T17" fmla="*/ 0 h 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5" h="79">
                <a:moveTo>
                  <a:pt x="6" y="0"/>
                </a:moveTo>
                <a:lnTo>
                  <a:pt x="34" y="0"/>
                </a:lnTo>
                <a:lnTo>
                  <a:pt x="23" y="39"/>
                </a:lnTo>
                <a:lnTo>
                  <a:pt x="28" y="59"/>
                </a:lnTo>
                <a:lnTo>
                  <a:pt x="23" y="78"/>
                </a:lnTo>
                <a:lnTo>
                  <a:pt x="0" y="78"/>
                </a:lnTo>
                <a:lnTo>
                  <a:pt x="6" y="52"/>
                </a:lnTo>
                <a:lnTo>
                  <a:pt x="0" y="46"/>
                </a:lnTo>
                <a:lnTo>
                  <a:pt x="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73" name="Freeform 109"/>
          <p:cNvSpPr>
            <a:spLocks/>
          </p:cNvSpPr>
          <p:nvPr/>
        </p:nvSpPr>
        <p:spPr bwMode="auto">
          <a:xfrm>
            <a:off x="7332663" y="3048000"/>
            <a:ext cx="42862" cy="80963"/>
          </a:xfrm>
          <a:custGeom>
            <a:avLst/>
            <a:gdLst>
              <a:gd name="T0" fmla="*/ 28 w 29"/>
              <a:gd name="T1" fmla="*/ 50 h 51"/>
              <a:gd name="T2" fmla="*/ 17 w 29"/>
              <a:gd name="T3" fmla="*/ 50 h 51"/>
              <a:gd name="T4" fmla="*/ 17 w 29"/>
              <a:gd name="T5" fmla="*/ 19 h 51"/>
              <a:gd name="T6" fmla="*/ 6 w 29"/>
              <a:gd name="T7" fmla="*/ 25 h 51"/>
              <a:gd name="T8" fmla="*/ 0 w 29"/>
              <a:gd name="T9" fmla="*/ 19 h 51"/>
              <a:gd name="T10" fmla="*/ 11 w 29"/>
              <a:gd name="T11" fmla="*/ 0 h 51"/>
              <a:gd name="T12" fmla="*/ 22 w 29"/>
              <a:gd name="T13" fmla="*/ 13 h 51"/>
              <a:gd name="T14" fmla="*/ 28 w 29"/>
              <a:gd name="T15" fmla="*/ 50 h 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29" h="51">
                <a:moveTo>
                  <a:pt x="28" y="50"/>
                </a:moveTo>
                <a:lnTo>
                  <a:pt x="17" y="50"/>
                </a:lnTo>
                <a:lnTo>
                  <a:pt x="17" y="19"/>
                </a:lnTo>
                <a:lnTo>
                  <a:pt x="6" y="25"/>
                </a:lnTo>
                <a:lnTo>
                  <a:pt x="0" y="19"/>
                </a:lnTo>
                <a:lnTo>
                  <a:pt x="11" y="0"/>
                </a:lnTo>
                <a:lnTo>
                  <a:pt x="22" y="13"/>
                </a:lnTo>
                <a:lnTo>
                  <a:pt x="28" y="5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74" name="Freeform 110"/>
          <p:cNvSpPr>
            <a:spLocks/>
          </p:cNvSpPr>
          <p:nvPr/>
        </p:nvSpPr>
        <p:spPr bwMode="auto">
          <a:xfrm>
            <a:off x="5481638" y="3059113"/>
            <a:ext cx="42862" cy="25400"/>
          </a:xfrm>
          <a:custGeom>
            <a:avLst/>
            <a:gdLst>
              <a:gd name="T0" fmla="*/ 0 w 29"/>
              <a:gd name="T1" fmla="*/ 5 h 16"/>
              <a:gd name="T2" fmla="*/ 0 w 29"/>
              <a:gd name="T3" fmla="*/ 0 h 16"/>
              <a:gd name="T4" fmla="*/ 11 w 29"/>
              <a:gd name="T5" fmla="*/ 0 h 16"/>
              <a:gd name="T6" fmla="*/ 28 w 29"/>
              <a:gd name="T7" fmla="*/ 10 h 16"/>
              <a:gd name="T8" fmla="*/ 17 w 29"/>
              <a:gd name="T9" fmla="*/ 15 h 16"/>
              <a:gd name="T10" fmla="*/ 0 w 29"/>
              <a:gd name="T11" fmla="*/ 5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9" h="16">
                <a:moveTo>
                  <a:pt x="0" y="5"/>
                </a:moveTo>
                <a:lnTo>
                  <a:pt x="0" y="0"/>
                </a:lnTo>
                <a:lnTo>
                  <a:pt x="11" y="0"/>
                </a:lnTo>
                <a:lnTo>
                  <a:pt x="28" y="10"/>
                </a:lnTo>
                <a:lnTo>
                  <a:pt x="17" y="15"/>
                </a:lnTo>
                <a:lnTo>
                  <a:pt x="0" y="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75" name="Freeform 111"/>
          <p:cNvSpPr>
            <a:spLocks/>
          </p:cNvSpPr>
          <p:nvPr/>
        </p:nvSpPr>
        <p:spPr bwMode="auto">
          <a:xfrm>
            <a:off x="4716463" y="3059113"/>
            <a:ext cx="22225" cy="36512"/>
          </a:xfrm>
          <a:custGeom>
            <a:avLst/>
            <a:gdLst>
              <a:gd name="T0" fmla="*/ 5 w 15"/>
              <a:gd name="T1" fmla="*/ 22 h 23"/>
              <a:gd name="T2" fmla="*/ 0 w 15"/>
              <a:gd name="T3" fmla="*/ 6 h 23"/>
              <a:gd name="T4" fmla="*/ 9 w 15"/>
              <a:gd name="T5" fmla="*/ 0 h 23"/>
              <a:gd name="T6" fmla="*/ 14 w 15"/>
              <a:gd name="T7" fmla="*/ 6 h 23"/>
              <a:gd name="T8" fmla="*/ 9 w 15"/>
              <a:gd name="T9" fmla="*/ 22 h 23"/>
              <a:gd name="T10" fmla="*/ 5 w 15"/>
              <a:gd name="T11" fmla="*/ 22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" h="23">
                <a:moveTo>
                  <a:pt x="5" y="22"/>
                </a:moveTo>
                <a:lnTo>
                  <a:pt x="0" y="6"/>
                </a:lnTo>
                <a:lnTo>
                  <a:pt x="9" y="0"/>
                </a:lnTo>
                <a:lnTo>
                  <a:pt x="14" y="6"/>
                </a:lnTo>
                <a:lnTo>
                  <a:pt x="9" y="22"/>
                </a:lnTo>
                <a:lnTo>
                  <a:pt x="5" y="2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76" name="Freeform 112"/>
          <p:cNvSpPr>
            <a:spLocks/>
          </p:cNvSpPr>
          <p:nvPr/>
        </p:nvSpPr>
        <p:spPr bwMode="auto">
          <a:xfrm>
            <a:off x="5843588" y="3059113"/>
            <a:ext cx="277812" cy="290512"/>
          </a:xfrm>
          <a:custGeom>
            <a:avLst/>
            <a:gdLst>
              <a:gd name="T0" fmla="*/ 51 w 189"/>
              <a:gd name="T1" fmla="*/ 20 h 183"/>
              <a:gd name="T2" fmla="*/ 78 w 189"/>
              <a:gd name="T3" fmla="*/ 20 h 183"/>
              <a:gd name="T4" fmla="*/ 84 w 189"/>
              <a:gd name="T5" fmla="*/ 27 h 183"/>
              <a:gd name="T6" fmla="*/ 117 w 189"/>
              <a:gd name="T7" fmla="*/ 14 h 183"/>
              <a:gd name="T8" fmla="*/ 130 w 189"/>
              <a:gd name="T9" fmla="*/ 0 h 183"/>
              <a:gd name="T10" fmla="*/ 142 w 189"/>
              <a:gd name="T11" fmla="*/ 20 h 183"/>
              <a:gd name="T12" fmla="*/ 168 w 189"/>
              <a:gd name="T13" fmla="*/ 14 h 183"/>
              <a:gd name="T14" fmla="*/ 188 w 189"/>
              <a:gd name="T15" fmla="*/ 14 h 183"/>
              <a:gd name="T16" fmla="*/ 175 w 189"/>
              <a:gd name="T17" fmla="*/ 27 h 183"/>
              <a:gd name="T18" fmla="*/ 162 w 189"/>
              <a:gd name="T19" fmla="*/ 27 h 183"/>
              <a:gd name="T20" fmla="*/ 142 w 189"/>
              <a:gd name="T21" fmla="*/ 34 h 183"/>
              <a:gd name="T22" fmla="*/ 149 w 189"/>
              <a:gd name="T23" fmla="*/ 61 h 183"/>
              <a:gd name="T24" fmla="*/ 142 w 189"/>
              <a:gd name="T25" fmla="*/ 81 h 183"/>
              <a:gd name="T26" fmla="*/ 136 w 189"/>
              <a:gd name="T27" fmla="*/ 81 h 183"/>
              <a:gd name="T28" fmla="*/ 136 w 189"/>
              <a:gd name="T29" fmla="*/ 95 h 183"/>
              <a:gd name="T30" fmla="*/ 123 w 189"/>
              <a:gd name="T31" fmla="*/ 114 h 183"/>
              <a:gd name="T32" fmla="*/ 104 w 189"/>
              <a:gd name="T33" fmla="*/ 128 h 183"/>
              <a:gd name="T34" fmla="*/ 97 w 189"/>
              <a:gd name="T35" fmla="*/ 148 h 183"/>
              <a:gd name="T36" fmla="*/ 91 w 189"/>
              <a:gd name="T37" fmla="*/ 141 h 183"/>
              <a:gd name="T38" fmla="*/ 84 w 189"/>
              <a:gd name="T39" fmla="*/ 155 h 183"/>
              <a:gd name="T40" fmla="*/ 84 w 189"/>
              <a:gd name="T41" fmla="*/ 162 h 183"/>
              <a:gd name="T42" fmla="*/ 32 w 189"/>
              <a:gd name="T43" fmla="*/ 182 h 183"/>
              <a:gd name="T44" fmla="*/ 20 w 189"/>
              <a:gd name="T45" fmla="*/ 162 h 183"/>
              <a:gd name="T46" fmla="*/ 32 w 189"/>
              <a:gd name="T47" fmla="*/ 148 h 183"/>
              <a:gd name="T48" fmla="*/ 25 w 189"/>
              <a:gd name="T49" fmla="*/ 135 h 183"/>
              <a:gd name="T50" fmla="*/ 13 w 189"/>
              <a:gd name="T51" fmla="*/ 128 h 183"/>
              <a:gd name="T52" fmla="*/ 0 w 189"/>
              <a:gd name="T53" fmla="*/ 81 h 183"/>
              <a:gd name="T54" fmla="*/ 0 w 189"/>
              <a:gd name="T55" fmla="*/ 61 h 183"/>
              <a:gd name="T56" fmla="*/ 20 w 189"/>
              <a:gd name="T57" fmla="*/ 61 h 183"/>
              <a:gd name="T58" fmla="*/ 45 w 189"/>
              <a:gd name="T59" fmla="*/ 41 h 183"/>
              <a:gd name="T60" fmla="*/ 51 w 189"/>
              <a:gd name="T61" fmla="*/ 20 h 1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89" h="183">
                <a:moveTo>
                  <a:pt x="51" y="20"/>
                </a:moveTo>
                <a:lnTo>
                  <a:pt x="78" y="20"/>
                </a:lnTo>
                <a:lnTo>
                  <a:pt x="84" y="27"/>
                </a:lnTo>
                <a:lnTo>
                  <a:pt x="117" y="14"/>
                </a:lnTo>
                <a:lnTo>
                  <a:pt x="130" y="0"/>
                </a:lnTo>
                <a:lnTo>
                  <a:pt x="142" y="20"/>
                </a:lnTo>
                <a:lnTo>
                  <a:pt x="168" y="14"/>
                </a:lnTo>
                <a:lnTo>
                  <a:pt x="188" y="14"/>
                </a:lnTo>
                <a:lnTo>
                  <a:pt x="175" y="27"/>
                </a:lnTo>
                <a:lnTo>
                  <a:pt x="162" y="27"/>
                </a:lnTo>
                <a:lnTo>
                  <a:pt x="142" y="34"/>
                </a:lnTo>
                <a:lnTo>
                  <a:pt x="149" y="61"/>
                </a:lnTo>
                <a:lnTo>
                  <a:pt x="142" y="81"/>
                </a:lnTo>
                <a:lnTo>
                  <a:pt x="136" y="81"/>
                </a:lnTo>
                <a:lnTo>
                  <a:pt x="136" y="95"/>
                </a:lnTo>
                <a:lnTo>
                  <a:pt x="123" y="114"/>
                </a:lnTo>
                <a:lnTo>
                  <a:pt x="104" y="128"/>
                </a:lnTo>
                <a:lnTo>
                  <a:pt x="97" y="148"/>
                </a:lnTo>
                <a:lnTo>
                  <a:pt x="91" y="141"/>
                </a:lnTo>
                <a:lnTo>
                  <a:pt x="84" y="155"/>
                </a:lnTo>
                <a:lnTo>
                  <a:pt x="84" y="162"/>
                </a:lnTo>
                <a:lnTo>
                  <a:pt x="32" y="182"/>
                </a:lnTo>
                <a:lnTo>
                  <a:pt x="20" y="162"/>
                </a:lnTo>
                <a:lnTo>
                  <a:pt x="32" y="148"/>
                </a:lnTo>
                <a:lnTo>
                  <a:pt x="25" y="135"/>
                </a:lnTo>
                <a:lnTo>
                  <a:pt x="13" y="128"/>
                </a:lnTo>
                <a:lnTo>
                  <a:pt x="0" y="81"/>
                </a:lnTo>
                <a:lnTo>
                  <a:pt x="0" y="61"/>
                </a:lnTo>
                <a:lnTo>
                  <a:pt x="20" y="61"/>
                </a:lnTo>
                <a:lnTo>
                  <a:pt x="45" y="41"/>
                </a:lnTo>
                <a:lnTo>
                  <a:pt x="51" y="2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77" name="Freeform 113"/>
          <p:cNvSpPr>
            <a:spLocks/>
          </p:cNvSpPr>
          <p:nvPr/>
        </p:nvSpPr>
        <p:spPr bwMode="auto">
          <a:xfrm>
            <a:off x="5472113" y="3070225"/>
            <a:ext cx="442912" cy="400050"/>
          </a:xfrm>
          <a:custGeom>
            <a:avLst/>
            <a:gdLst>
              <a:gd name="T0" fmla="*/ 45 w 302"/>
              <a:gd name="T1" fmla="*/ 7 h 252"/>
              <a:gd name="T2" fmla="*/ 59 w 302"/>
              <a:gd name="T3" fmla="*/ 0 h 252"/>
              <a:gd name="T4" fmla="*/ 78 w 302"/>
              <a:gd name="T5" fmla="*/ 21 h 252"/>
              <a:gd name="T6" fmla="*/ 105 w 302"/>
              <a:gd name="T7" fmla="*/ 48 h 252"/>
              <a:gd name="T8" fmla="*/ 118 w 302"/>
              <a:gd name="T9" fmla="*/ 55 h 252"/>
              <a:gd name="T10" fmla="*/ 144 w 302"/>
              <a:gd name="T11" fmla="*/ 41 h 252"/>
              <a:gd name="T12" fmla="*/ 144 w 302"/>
              <a:gd name="T13" fmla="*/ 27 h 252"/>
              <a:gd name="T14" fmla="*/ 157 w 302"/>
              <a:gd name="T15" fmla="*/ 27 h 252"/>
              <a:gd name="T16" fmla="*/ 163 w 302"/>
              <a:gd name="T17" fmla="*/ 21 h 252"/>
              <a:gd name="T18" fmla="*/ 170 w 302"/>
              <a:gd name="T19" fmla="*/ 14 h 252"/>
              <a:gd name="T20" fmla="*/ 249 w 302"/>
              <a:gd name="T21" fmla="*/ 34 h 252"/>
              <a:gd name="T22" fmla="*/ 249 w 302"/>
              <a:gd name="T23" fmla="*/ 55 h 252"/>
              <a:gd name="T24" fmla="*/ 249 w 302"/>
              <a:gd name="T25" fmla="*/ 75 h 252"/>
              <a:gd name="T26" fmla="*/ 262 w 302"/>
              <a:gd name="T27" fmla="*/ 122 h 252"/>
              <a:gd name="T28" fmla="*/ 275 w 302"/>
              <a:gd name="T29" fmla="*/ 129 h 252"/>
              <a:gd name="T30" fmla="*/ 281 w 302"/>
              <a:gd name="T31" fmla="*/ 143 h 252"/>
              <a:gd name="T32" fmla="*/ 269 w 302"/>
              <a:gd name="T33" fmla="*/ 156 h 252"/>
              <a:gd name="T34" fmla="*/ 281 w 302"/>
              <a:gd name="T35" fmla="*/ 177 h 252"/>
              <a:gd name="T36" fmla="*/ 288 w 302"/>
              <a:gd name="T37" fmla="*/ 204 h 252"/>
              <a:gd name="T38" fmla="*/ 301 w 302"/>
              <a:gd name="T39" fmla="*/ 218 h 252"/>
              <a:gd name="T40" fmla="*/ 281 w 302"/>
              <a:gd name="T41" fmla="*/ 230 h 252"/>
              <a:gd name="T42" fmla="*/ 281 w 302"/>
              <a:gd name="T43" fmla="*/ 251 h 252"/>
              <a:gd name="T44" fmla="*/ 223 w 302"/>
              <a:gd name="T45" fmla="*/ 237 h 252"/>
              <a:gd name="T46" fmla="*/ 216 w 302"/>
              <a:gd name="T47" fmla="*/ 218 h 252"/>
              <a:gd name="T48" fmla="*/ 203 w 302"/>
              <a:gd name="T49" fmla="*/ 218 h 252"/>
              <a:gd name="T50" fmla="*/ 183 w 302"/>
              <a:gd name="T51" fmla="*/ 224 h 252"/>
              <a:gd name="T52" fmla="*/ 138 w 302"/>
              <a:gd name="T53" fmla="*/ 204 h 252"/>
              <a:gd name="T54" fmla="*/ 111 w 302"/>
              <a:gd name="T55" fmla="*/ 163 h 252"/>
              <a:gd name="T56" fmla="*/ 92 w 302"/>
              <a:gd name="T57" fmla="*/ 163 h 252"/>
              <a:gd name="T58" fmla="*/ 65 w 302"/>
              <a:gd name="T59" fmla="*/ 122 h 252"/>
              <a:gd name="T60" fmla="*/ 40 w 302"/>
              <a:gd name="T61" fmla="*/ 108 h 252"/>
              <a:gd name="T62" fmla="*/ 33 w 302"/>
              <a:gd name="T63" fmla="*/ 82 h 252"/>
              <a:gd name="T64" fmla="*/ 40 w 302"/>
              <a:gd name="T65" fmla="*/ 62 h 252"/>
              <a:gd name="T66" fmla="*/ 13 w 302"/>
              <a:gd name="T67" fmla="*/ 41 h 252"/>
              <a:gd name="T68" fmla="*/ 0 w 302"/>
              <a:gd name="T69" fmla="*/ 14 h 252"/>
              <a:gd name="T70" fmla="*/ 7 w 302"/>
              <a:gd name="T71" fmla="*/ 0 h 252"/>
              <a:gd name="T72" fmla="*/ 26 w 302"/>
              <a:gd name="T73" fmla="*/ 14 h 252"/>
              <a:gd name="T74" fmla="*/ 40 w 302"/>
              <a:gd name="T75" fmla="*/ 7 h 252"/>
              <a:gd name="T76" fmla="*/ 45 w 302"/>
              <a:gd name="T77" fmla="*/ 7 h 2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302" h="252">
                <a:moveTo>
                  <a:pt x="45" y="7"/>
                </a:moveTo>
                <a:lnTo>
                  <a:pt x="59" y="0"/>
                </a:lnTo>
                <a:lnTo>
                  <a:pt x="78" y="21"/>
                </a:lnTo>
                <a:lnTo>
                  <a:pt x="105" y="48"/>
                </a:lnTo>
                <a:lnTo>
                  <a:pt x="118" y="55"/>
                </a:lnTo>
                <a:lnTo>
                  <a:pt x="144" y="41"/>
                </a:lnTo>
                <a:lnTo>
                  <a:pt x="144" y="27"/>
                </a:lnTo>
                <a:lnTo>
                  <a:pt x="157" y="27"/>
                </a:lnTo>
                <a:lnTo>
                  <a:pt x="163" y="21"/>
                </a:lnTo>
                <a:lnTo>
                  <a:pt x="170" y="14"/>
                </a:lnTo>
                <a:lnTo>
                  <a:pt x="249" y="34"/>
                </a:lnTo>
                <a:lnTo>
                  <a:pt x="249" y="55"/>
                </a:lnTo>
                <a:lnTo>
                  <a:pt x="249" y="75"/>
                </a:lnTo>
                <a:lnTo>
                  <a:pt x="262" y="122"/>
                </a:lnTo>
                <a:lnTo>
                  <a:pt x="275" y="129"/>
                </a:lnTo>
                <a:lnTo>
                  <a:pt x="281" y="143"/>
                </a:lnTo>
                <a:lnTo>
                  <a:pt x="269" y="156"/>
                </a:lnTo>
                <a:lnTo>
                  <a:pt x="281" y="177"/>
                </a:lnTo>
                <a:lnTo>
                  <a:pt x="288" y="204"/>
                </a:lnTo>
                <a:lnTo>
                  <a:pt x="301" y="218"/>
                </a:lnTo>
                <a:lnTo>
                  <a:pt x="281" y="230"/>
                </a:lnTo>
                <a:lnTo>
                  <a:pt x="281" y="251"/>
                </a:lnTo>
                <a:lnTo>
                  <a:pt x="223" y="237"/>
                </a:lnTo>
                <a:lnTo>
                  <a:pt x="216" y="218"/>
                </a:lnTo>
                <a:lnTo>
                  <a:pt x="203" y="218"/>
                </a:lnTo>
                <a:lnTo>
                  <a:pt x="183" y="224"/>
                </a:lnTo>
                <a:lnTo>
                  <a:pt x="138" y="204"/>
                </a:lnTo>
                <a:lnTo>
                  <a:pt x="111" y="163"/>
                </a:lnTo>
                <a:lnTo>
                  <a:pt x="92" y="163"/>
                </a:lnTo>
                <a:lnTo>
                  <a:pt x="65" y="122"/>
                </a:lnTo>
                <a:lnTo>
                  <a:pt x="40" y="108"/>
                </a:lnTo>
                <a:lnTo>
                  <a:pt x="33" y="82"/>
                </a:lnTo>
                <a:lnTo>
                  <a:pt x="40" y="62"/>
                </a:lnTo>
                <a:lnTo>
                  <a:pt x="13" y="41"/>
                </a:lnTo>
                <a:lnTo>
                  <a:pt x="0" y="14"/>
                </a:lnTo>
                <a:lnTo>
                  <a:pt x="7" y="0"/>
                </a:lnTo>
                <a:lnTo>
                  <a:pt x="26" y="14"/>
                </a:lnTo>
                <a:lnTo>
                  <a:pt x="40" y="7"/>
                </a:lnTo>
                <a:lnTo>
                  <a:pt x="45" y="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78" name="Freeform 114"/>
          <p:cNvSpPr>
            <a:spLocks/>
          </p:cNvSpPr>
          <p:nvPr/>
        </p:nvSpPr>
        <p:spPr bwMode="auto">
          <a:xfrm>
            <a:off x="5892800" y="3081338"/>
            <a:ext cx="268288" cy="411162"/>
          </a:xfrm>
          <a:custGeom>
            <a:avLst/>
            <a:gdLst>
              <a:gd name="T0" fmla="*/ 156 w 183"/>
              <a:gd name="T1" fmla="*/ 0 h 259"/>
              <a:gd name="T2" fmla="*/ 143 w 183"/>
              <a:gd name="T3" fmla="*/ 27 h 259"/>
              <a:gd name="T4" fmla="*/ 149 w 183"/>
              <a:gd name="T5" fmla="*/ 55 h 259"/>
              <a:gd name="T6" fmla="*/ 169 w 183"/>
              <a:gd name="T7" fmla="*/ 89 h 259"/>
              <a:gd name="T8" fmla="*/ 182 w 183"/>
              <a:gd name="T9" fmla="*/ 95 h 259"/>
              <a:gd name="T10" fmla="*/ 175 w 183"/>
              <a:gd name="T11" fmla="*/ 102 h 259"/>
              <a:gd name="T12" fmla="*/ 175 w 183"/>
              <a:gd name="T13" fmla="*/ 122 h 259"/>
              <a:gd name="T14" fmla="*/ 162 w 183"/>
              <a:gd name="T15" fmla="*/ 156 h 259"/>
              <a:gd name="T16" fmla="*/ 143 w 183"/>
              <a:gd name="T17" fmla="*/ 170 h 259"/>
              <a:gd name="T18" fmla="*/ 143 w 183"/>
              <a:gd name="T19" fmla="*/ 184 h 259"/>
              <a:gd name="T20" fmla="*/ 136 w 183"/>
              <a:gd name="T21" fmla="*/ 191 h 259"/>
              <a:gd name="T22" fmla="*/ 123 w 183"/>
              <a:gd name="T23" fmla="*/ 191 h 259"/>
              <a:gd name="T24" fmla="*/ 117 w 183"/>
              <a:gd name="T25" fmla="*/ 197 h 259"/>
              <a:gd name="T26" fmla="*/ 130 w 183"/>
              <a:gd name="T27" fmla="*/ 237 h 259"/>
              <a:gd name="T28" fmla="*/ 98 w 183"/>
              <a:gd name="T29" fmla="*/ 258 h 259"/>
              <a:gd name="T30" fmla="*/ 65 w 183"/>
              <a:gd name="T31" fmla="*/ 231 h 259"/>
              <a:gd name="T32" fmla="*/ 13 w 183"/>
              <a:gd name="T33" fmla="*/ 251 h 259"/>
              <a:gd name="T34" fmla="*/ 0 w 183"/>
              <a:gd name="T35" fmla="*/ 244 h 259"/>
              <a:gd name="T36" fmla="*/ 0 w 183"/>
              <a:gd name="T37" fmla="*/ 224 h 259"/>
              <a:gd name="T38" fmla="*/ 20 w 183"/>
              <a:gd name="T39" fmla="*/ 211 h 259"/>
              <a:gd name="T40" fmla="*/ 7 w 183"/>
              <a:gd name="T41" fmla="*/ 197 h 259"/>
              <a:gd name="T42" fmla="*/ 0 w 183"/>
              <a:gd name="T43" fmla="*/ 170 h 259"/>
              <a:gd name="T44" fmla="*/ 52 w 183"/>
              <a:gd name="T45" fmla="*/ 150 h 259"/>
              <a:gd name="T46" fmla="*/ 52 w 183"/>
              <a:gd name="T47" fmla="*/ 143 h 259"/>
              <a:gd name="T48" fmla="*/ 59 w 183"/>
              <a:gd name="T49" fmla="*/ 129 h 259"/>
              <a:gd name="T50" fmla="*/ 65 w 183"/>
              <a:gd name="T51" fmla="*/ 136 h 259"/>
              <a:gd name="T52" fmla="*/ 72 w 183"/>
              <a:gd name="T53" fmla="*/ 115 h 259"/>
              <a:gd name="T54" fmla="*/ 91 w 183"/>
              <a:gd name="T55" fmla="*/ 102 h 259"/>
              <a:gd name="T56" fmla="*/ 104 w 183"/>
              <a:gd name="T57" fmla="*/ 82 h 259"/>
              <a:gd name="T58" fmla="*/ 104 w 183"/>
              <a:gd name="T59" fmla="*/ 68 h 259"/>
              <a:gd name="T60" fmla="*/ 110 w 183"/>
              <a:gd name="T61" fmla="*/ 68 h 259"/>
              <a:gd name="T62" fmla="*/ 117 w 183"/>
              <a:gd name="T63" fmla="*/ 48 h 259"/>
              <a:gd name="T64" fmla="*/ 110 w 183"/>
              <a:gd name="T65" fmla="*/ 21 h 259"/>
              <a:gd name="T66" fmla="*/ 130 w 183"/>
              <a:gd name="T67" fmla="*/ 14 h 259"/>
              <a:gd name="T68" fmla="*/ 143 w 183"/>
              <a:gd name="T69" fmla="*/ 14 h 259"/>
              <a:gd name="T70" fmla="*/ 156 w 183"/>
              <a:gd name="T71" fmla="*/ 0 h 2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183" h="259">
                <a:moveTo>
                  <a:pt x="156" y="0"/>
                </a:moveTo>
                <a:lnTo>
                  <a:pt x="143" y="27"/>
                </a:lnTo>
                <a:lnTo>
                  <a:pt x="149" y="55"/>
                </a:lnTo>
                <a:lnTo>
                  <a:pt x="169" y="89"/>
                </a:lnTo>
                <a:lnTo>
                  <a:pt x="182" y="95"/>
                </a:lnTo>
                <a:lnTo>
                  <a:pt x="175" y="102"/>
                </a:lnTo>
                <a:lnTo>
                  <a:pt x="175" y="122"/>
                </a:lnTo>
                <a:lnTo>
                  <a:pt x="162" y="156"/>
                </a:lnTo>
                <a:lnTo>
                  <a:pt x="143" y="170"/>
                </a:lnTo>
                <a:lnTo>
                  <a:pt x="143" y="184"/>
                </a:lnTo>
                <a:lnTo>
                  <a:pt x="136" y="191"/>
                </a:lnTo>
                <a:lnTo>
                  <a:pt x="123" y="191"/>
                </a:lnTo>
                <a:lnTo>
                  <a:pt x="117" y="197"/>
                </a:lnTo>
                <a:lnTo>
                  <a:pt x="130" y="237"/>
                </a:lnTo>
                <a:lnTo>
                  <a:pt x="98" y="258"/>
                </a:lnTo>
                <a:lnTo>
                  <a:pt x="65" y="231"/>
                </a:lnTo>
                <a:lnTo>
                  <a:pt x="13" y="251"/>
                </a:lnTo>
                <a:lnTo>
                  <a:pt x="0" y="244"/>
                </a:lnTo>
                <a:lnTo>
                  <a:pt x="0" y="224"/>
                </a:lnTo>
                <a:lnTo>
                  <a:pt x="20" y="211"/>
                </a:lnTo>
                <a:lnTo>
                  <a:pt x="7" y="197"/>
                </a:lnTo>
                <a:lnTo>
                  <a:pt x="0" y="170"/>
                </a:lnTo>
                <a:lnTo>
                  <a:pt x="52" y="150"/>
                </a:lnTo>
                <a:lnTo>
                  <a:pt x="52" y="143"/>
                </a:lnTo>
                <a:lnTo>
                  <a:pt x="59" y="129"/>
                </a:lnTo>
                <a:lnTo>
                  <a:pt x="65" y="136"/>
                </a:lnTo>
                <a:lnTo>
                  <a:pt x="72" y="115"/>
                </a:lnTo>
                <a:lnTo>
                  <a:pt x="91" y="102"/>
                </a:lnTo>
                <a:lnTo>
                  <a:pt x="104" y="82"/>
                </a:lnTo>
                <a:lnTo>
                  <a:pt x="104" y="68"/>
                </a:lnTo>
                <a:lnTo>
                  <a:pt x="110" y="68"/>
                </a:lnTo>
                <a:lnTo>
                  <a:pt x="117" y="48"/>
                </a:lnTo>
                <a:lnTo>
                  <a:pt x="110" y="21"/>
                </a:lnTo>
                <a:lnTo>
                  <a:pt x="130" y="14"/>
                </a:lnTo>
                <a:lnTo>
                  <a:pt x="143" y="14"/>
                </a:lnTo>
                <a:lnTo>
                  <a:pt x="15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79" name="Freeform 115"/>
          <p:cNvSpPr>
            <a:spLocks/>
          </p:cNvSpPr>
          <p:nvPr/>
        </p:nvSpPr>
        <p:spPr bwMode="auto">
          <a:xfrm>
            <a:off x="6107113" y="3081338"/>
            <a:ext cx="131762" cy="136525"/>
          </a:xfrm>
          <a:custGeom>
            <a:avLst/>
            <a:gdLst>
              <a:gd name="T0" fmla="*/ 13 w 89"/>
              <a:gd name="T1" fmla="*/ 0 h 86"/>
              <a:gd name="T2" fmla="*/ 51 w 89"/>
              <a:gd name="T3" fmla="*/ 7 h 86"/>
              <a:gd name="T4" fmla="*/ 88 w 89"/>
              <a:gd name="T5" fmla="*/ 39 h 86"/>
              <a:gd name="T6" fmla="*/ 88 w 89"/>
              <a:gd name="T7" fmla="*/ 78 h 86"/>
              <a:gd name="T8" fmla="*/ 82 w 89"/>
              <a:gd name="T9" fmla="*/ 85 h 86"/>
              <a:gd name="T10" fmla="*/ 69 w 89"/>
              <a:gd name="T11" fmla="*/ 72 h 86"/>
              <a:gd name="T12" fmla="*/ 51 w 89"/>
              <a:gd name="T13" fmla="*/ 72 h 86"/>
              <a:gd name="T14" fmla="*/ 25 w 89"/>
              <a:gd name="T15" fmla="*/ 85 h 86"/>
              <a:gd name="T16" fmla="*/ 6 w 89"/>
              <a:gd name="T17" fmla="*/ 52 h 86"/>
              <a:gd name="T18" fmla="*/ 0 w 89"/>
              <a:gd name="T19" fmla="*/ 26 h 86"/>
              <a:gd name="T20" fmla="*/ 13 w 89"/>
              <a:gd name="T21" fmla="*/ 0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89" h="86">
                <a:moveTo>
                  <a:pt x="13" y="0"/>
                </a:moveTo>
                <a:lnTo>
                  <a:pt x="51" y="7"/>
                </a:lnTo>
                <a:lnTo>
                  <a:pt x="88" y="39"/>
                </a:lnTo>
                <a:lnTo>
                  <a:pt x="88" y="78"/>
                </a:lnTo>
                <a:lnTo>
                  <a:pt x="82" y="85"/>
                </a:lnTo>
                <a:lnTo>
                  <a:pt x="69" y="72"/>
                </a:lnTo>
                <a:lnTo>
                  <a:pt x="51" y="72"/>
                </a:lnTo>
                <a:lnTo>
                  <a:pt x="25" y="85"/>
                </a:lnTo>
                <a:lnTo>
                  <a:pt x="6" y="52"/>
                </a:lnTo>
                <a:lnTo>
                  <a:pt x="0" y="26"/>
                </a:lnTo>
                <a:lnTo>
                  <a:pt x="13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80" name="Freeform 116"/>
          <p:cNvSpPr>
            <a:spLocks/>
          </p:cNvSpPr>
          <p:nvPr/>
        </p:nvSpPr>
        <p:spPr bwMode="auto">
          <a:xfrm>
            <a:off x="4579938" y="3092450"/>
            <a:ext cx="22225" cy="3175"/>
          </a:xfrm>
          <a:custGeom>
            <a:avLst/>
            <a:gdLst>
              <a:gd name="T0" fmla="*/ 10 w 16"/>
              <a:gd name="T1" fmla="*/ 1 h 2"/>
              <a:gd name="T2" fmla="*/ 0 w 16"/>
              <a:gd name="T3" fmla="*/ 1 h 2"/>
              <a:gd name="T4" fmla="*/ 10 w 16"/>
              <a:gd name="T5" fmla="*/ 0 h 2"/>
              <a:gd name="T6" fmla="*/ 15 w 16"/>
              <a:gd name="T7" fmla="*/ 1 h 2"/>
              <a:gd name="T8" fmla="*/ 10 w 16"/>
              <a:gd name="T9" fmla="*/ 1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" h="2">
                <a:moveTo>
                  <a:pt x="10" y="1"/>
                </a:moveTo>
                <a:lnTo>
                  <a:pt x="0" y="1"/>
                </a:lnTo>
                <a:lnTo>
                  <a:pt x="10" y="0"/>
                </a:lnTo>
                <a:lnTo>
                  <a:pt x="15" y="1"/>
                </a:lnTo>
                <a:lnTo>
                  <a:pt x="10" y="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81" name="Freeform 117"/>
          <p:cNvSpPr>
            <a:spLocks/>
          </p:cNvSpPr>
          <p:nvPr/>
        </p:nvSpPr>
        <p:spPr bwMode="auto">
          <a:xfrm>
            <a:off x="4814888" y="3125788"/>
            <a:ext cx="52387" cy="36512"/>
          </a:xfrm>
          <a:custGeom>
            <a:avLst/>
            <a:gdLst>
              <a:gd name="T0" fmla="*/ 28 w 35"/>
              <a:gd name="T1" fmla="*/ 22 h 23"/>
              <a:gd name="T2" fmla="*/ 0 w 35"/>
              <a:gd name="T3" fmla="*/ 11 h 23"/>
              <a:gd name="T4" fmla="*/ 0 w 35"/>
              <a:gd name="T5" fmla="*/ 0 h 23"/>
              <a:gd name="T6" fmla="*/ 28 w 35"/>
              <a:gd name="T7" fmla="*/ 6 h 23"/>
              <a:gd name="T8" fmla="*/ 28 w 35"/>
              <a:gd name="T9" fmla="*/ 17 h 23"/>
              <a:gd name="T10" fmla="*/ 34 w 35"/>
              <a:gd name="T11" fmla="*/ 17 h 23"/>
              <a:gd name="T12" fmla="*/ 28 w 35"/>
              <a:gd name="T13" fmla="*/ 22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5" h="23">
                <a:moveTo>
                  <a:pt x="28" y="22"/>
                </a:moveTo>
                <a:lnTo>
                  <a:pt x="0" y="11"/>
                </a:lnTo>
                <a:lnTo>
                  <a:pt x="0" y="0"/>
                </a:lnTo>
                <a:lnTo>
                  <a:pt x="28" y="6"/>
                </a:lnTo>
                <a:lnTo>
                  <a:pt x="28" y="17"/>
                </a:lnTo>
                <a:lnTo>
                  <a:pt x="34" y="17"/>
                </a:lnTo>
                <a:lnTo>
                  <a:pt x="28" y="2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82" name="Freeform 118"/>
          <p:cNvSpPr>
            <a:spLocks/>
          </p:cNvSpPr>
          <p:nvPr/>
        </p:nvSpPr>
        <p:spPr bwMode="auto">
          <a:xfrm>
            <a:off x="5362575" y="3136900"/>
            <a:ext cx="239713" cy="234950"/>
          </a:xfrm>
          <a:custGeom>
            <a:avLst/>
            <a:gdLst>
              <a:gd name="T0" fmla="*/ 46 w 163"/>
              <a:gd name="T1" fmla="*/ 0 h 148"/>
              <a:gd name="T2" fmla="*/ 85 w 163"/>
              <a:gd name="T3" fmla="*/ 0 h 148"/>
              <a:gd name="T4" fmla="*/ 111 w 163"/>
              <a:gd name="T5" fmla="*/ 20 h 148"/>
              <a:gd name="T6" fmla="*/ 104 w 163"/>
              <a:gd name="T7" fmla="*/ 40 h 148"/>
              <a:gd name="T8" fmla="*/ 111 w 163"/>
              <a:gd name="T9" fmla="*/ 66 h 148"/>
              <a:gd name="T10" fmla="*/ 136 w 163"/>
              <a:gd name="T11" fmla="*/ 80 h 148"/>
              <a:gd name="T12" fmla="*/ 162 w 163"/>
              <a:gd name="T13" fmla="*/ 120 h 148"/>
              <a:gd name="T14" fmla="*/ 155 w 163"/>
              <a:gd name="T15" fmla="*/ 134 h 148"/>
              <a:gd name="T16" fmla="*/ 149 w 163"/>
              <a:gd name="T17" fmla="*/ 120 h 148"/>
              <a:gd name="T18" fmla="*/ 142 w 163"/>
              <a:gd name="T19" fmla="*/ 120 h 148"/>
              <a:gd name="T20" fmla="*/ 136 w 163"/>
              <a:gd name="T21" fmla="*/ 147 h 148"/>
              <a:gd name="T22" fmla="*/ 98 w 163"/>
              <a:gd name="T23" fmla="*/ 147 h 148"/>
              <a:gd name="T24" fmla="*/ 91 w 163"/>
              <a:gd name="T25" fmla="*/ 127 h 148"/>
              <a:gd name="T26" fmla="*/ 78 w 163"/>
              <a:gd name="T27" fmla="*/ 127 h 148"/>
              <a:gd name="T28" fmla="*/ 72 w 163"/>
              <a:gd name="T29" fmla="*/ 113 h 148"/>
              <a:gd name="T30" fmla="*/ 26 w 163"/>
              <a:gd name="T31" fmla="*/ 93 h 148"/>
              <a:gd name="T32" fmla="*/ 7 w 163"/>
              <a:gd name="T33" fmla="*/ 93 h 148"/>
              <a:gd name="T34" fmla="*/ 0 w 163"/>
              <a:gd name="T35" fmla="*/ 80 h 148"/>
              <a:gd name="T36" fmla="*/ 33 w 163"/>
              <a:gd name="T37" fmla="*/ 54 h 148"/>
              <a:gd name="T38" fmla="*/ 46 w 163"/>
              <a:gd name="T39" fmla="*/ 20 h 148"/>
              <a:gd name="T40" fmla="*/ 59 w 163"/>
              <a:gd name="T41" fmla="*/ 7 h 148"/>
              <a:gd name="T42" fmla="*/ 46 w 163"/>
              <a:gd name="T43" fmla="*/ 0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163" h="148">
                <a:moveTo>
                  <a:pt x="46" y="0"/>
                </a:moveTo>
                <a:lnTo>
                  <a:pt x="85" y="0"/>
                </a:lnTo>
                <a:lnTo>
                  <a:pt x="111" y="20"/>
                </a:lnTo>
                <a:lnTo>
                  <a:pt x="104" y="40"/>
                </a:lnTo>
                <a:lnTo>
                  <a:pt x="111" y="66"/>
                </a:lnTo>
                <a:lnTo>
                  <a:pt x="136" y="80"/>
                </a:lnTo>
                <a:lnTo>
                  <a:pt x="162" y="120"/>
                </a:lnTo>
                <a:lnTo>
                  <a:pt x="155" y="134"/>
                </a:lnTo>
                <a:lnTo>
                  <a:pt x="149" y="120"/>
                </a:lnTo>
                <a:lnTo>
                  <a:pt x="142" y="120"/>
                </a:lnTo>
                <a:lnTo>
                  <a:pt x="136" y="147"/>
                </a:lnTo>
                <a:lnTo>
                  <a:pt x="98" y="147"/>
                </a:lnTo>
                <a:lnTo>
                  <a:pt x="91" y="127"/>
                </a:lnTo>
                <a:lnTo>
                  <a:pt x="78" y="127"/>
                </a:lnTo>
                <a:lnTo>
                  <a:pt x="72" y="113"/>
                </a:lnTo>
                <a:lnTo>
                  <a:pt x="26" y="93"/>
                </a:lnTo>
                <a:lnTo>
                  <a:pt x="7" y="93"/>
                </a:lnTo>
                <a:lnTo>
                  <a:pt x="0" y="80"/>
                </a:lnTo>
                <a:lnTo>
                  <a:pt x="33" y="54"/>
                </a:lnTo>
                <a:lnTo>
                  <a:pt x="46" y="20"/>
                </a:lnTo>
                <a:lnTo>
                  <a:pt x="59" y="7"/>
                </a:lnTo>
                <a:lnTo>
                  <a:pt x="4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83" name="Freeform 119"/>
          <p:cNvSpPr>
            <a:spLocks/>
          </p:cNvSpPr>
          <p:nvPr/>
        </p:nvSpPr>
        <p:spPr bwMode="auto">
          <a:xfrm>
            <a:off x="5305425" y="3136900"/>
            <a:ext cx="139700" cy="146050"/>
          </a:xfrm>
          <a:custGeom>
            <a:avLst/>
            <a:gdLst>
              <a:gd name="T0" fmla="*/ 0 w 96"/>
              <a:gd name="T1" fmla="*/ 33 h 92"/>
              <a:gd name="T2" fmla="*/ 6 w 96"/>
              <a:gd name="T3" fmla="*/ 33 h 92"/>
              <a:gd name="T4" fmla="*/ 19 w 96"/>
              <a:gd name="T5" fmla="*/ 20 h 92"/>
              <a:gd name="T6" fmla="*/ 82 w 96"/>
              <a:gd name="T7" fmla="*/ 0 h 92"/>
              <a:gd name="T8" fmla="*/ 95 w 96"/>
              <a:gd name="T9" fmla="*/ 7 h 92"/>
              <a:gd name="T10" fmla="*/ 82 w 96"/>
              <a:gd name="T11" fmla="*/ 20 h 92"/>
              <a:gd name="T12" fmla="*/ 69 w 96"/>
              <a:gd name="T13" fmla="*/ 53 h 92"/>
              <a:gd name="T14" fmla="*/ 37 w 96"/>
              <a:gd name="T15" fmla="*/ 78 h 92"/>
              <a:gd name="T16" fmla="*/ 19 w 96"/>
              <a:gd name="T17" fmla="*/ 91 h 92"/>
              <a:gd name="T18" fmla="*/ 0 w 96"/>
              <a:gd name="T19" fmla="*/ 91 h 92"/>
              <a:gd name="T20" fmla="*/ 6 w 96"/>
              <a:gd name="T21" fmla="*/ 78 h 92"/>
              <a:gd name="T22" fmla="*/ 13 w 96"/>
              <a:gd name="T23" fmla="*/ 58 h 92"/>
              <a:gd name="T24" fmla="*/ 0 w 96"/>
              <a:gd name="T25" fmla="*/ 53 h 92"/>
              <a:gd name="T26" fmla="*/ 0 w 96"/>
              <a:gd name="T27" fmla="*/ 33 h 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6" h="92">
                <a:moveTo>
                  <a:pt x="0" y="33"/>
                </a:moveTo>
                <a:lnTo>
                  <a:pt x="6" y="33"/>
                </a:lnTo>
                <a:lnTo>
                  <a:pt x="19" y="20"/>
                </a:lnTo>
                <a:lnTo>
                  <a:pt x="82" y="0"/>
                </a:lnTo>
                <a:lnTo>
                  <a:pt x="95" y="7"/>
                </a:lnTo>
                <a:lnTo>
                  <a:pt x="82" y="20"/>
                </a:lnTo>
                <a:lnTo>
                  <a:pt x="69" y="53"/>
                </a:lnTo>
                <a:lnTo>
                  <a:pt x="37" y="78"/>
                </a:lnTo>
                <a:lnTo>
                  <a:pt x="19" y="91"/>
                </a:lnTo>
                <a:lnTo>
                  <a:pt x="0" y="91"/>
                </a:lnTo>
                <a:lnTo>
                  <a:pt x="6" y="78"/>
                </a:lnTo>
                <a:lnTo>
                  <a:pt x="13" y="58"/>
                </a:lnTo>
                <a:lnTo>
                  <a:pt x="0" y="53"/>
                </a:lnTo>
                <a:lnTo>
                  <a:pt x="0" y="3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84" name="Freeform 120"/>
          <p:cNvSpPr>
            <a:spLocks/>
          </p:cNvSpPr>
          <p:nvPr/>
        </p:nvSpPr>
        <p:spPr bwMode="auto">
          <a:xfrm>
            <a:off x="1984375" y="3136900"/>
            <a:ext cx="611188" cy="598488"/>
          </a:xfrm>
          <a:custGeom>
            <a:avLst/>
            <a:gdLst>
              <a:gd name="T0" fmla="*/ 0 w 417"/>
              <a:gd name="T1" fmla="*/ 0 h 377"/>
              <a:gd name="T2" fmla="*/ 40 w 417"/>
              <a:gd name="T3" fmla="*/ 7 h 377"/>
              <a:gd name="T4" fmla="*/ 99 w 417"/>
              <a:gd name="T5" fmla="*/ 34 h 377"/>
              <a:gd name="T6" fmla="*/ 132 w 417"/>
              <a:gd name="T7" fmla="*/ 34 h 377"/>
              <a:gd name="T8" fmla="*/ 132 w 417"/>
              <a:gd name="T9" fmla="*/ 28 h 377"/>
              <a:gd name="T10" fmla="*/ 159 w 417"/>
              <a:gd name="T11" fmla="*/ 28 h 377"/>
              <a:gd name="T12" fmla="*/ 185 w 417"/>
              <a:gd name="T13" fmla="*/ 89 h 377"/>
              <a:gd name="T14" fmla="*/ 199 w 417"/>
              <a:gd name="T15" fmla="*/ 82 h 377"/>
              <a:gd name="T16" fmla="*/ 217 w 417"/>
              <a:gd name="T17" fmla="*/ 82 h 377"/>
              <a:gd name="T18" fmla="*/ 251 w 417"/>
              <a:gd name="T19" fmla="*/ 151 h 377"/>
              <a:gd name="T20" fmla="*/ 264 w 417"/>
              <a:gd name="T21" fmla="*/ 157 h 377"/>
              <a:gd name="T22" fmla="*/ 264 w 417"/>
              <a:gd name="T23" fmla="*/ 164 h 377"/>
              <a:gd name="T24" fmla="*/ 251 w 417"/>
              <a:gd name="T25" fmla="*/ 178 h 377"/>
              <a:gd name="T26" fmla="*/ 251 w 417"/>
              <a:gd name="T27" fmla="*/ 232 h 377"/>
              <a:gd name="T28" fmla="*/ 271 w 417"/>
              <a:gd name="T29" fmla="*/ 294 h 377"/>
              <a:gd name="T30" fmla="*/ 297 w 417"/>
              <a:gd name="T31" fmla="*/ 314 h 377"/>
              <a:gd name="T32" fmla="*/ 311 w 417"/>
              <a:gd name="T33" fmla="*/ 301 h 377"/>
              <a:gd name="T34" fmla="*/ 330 w 417"/>
              <a:gd name="T35" fmla="*/ 301 h 377"/>
              <a:gd name="T36" fmla="*/ 336 w 417"/>
              <a:gd name="T37" fmla="*/ 307 h 377"/>
              <a:gd name="T38" fmla="*/ 343 w 417"/>
              <a:gd name="T39" fmla="*/ 301 h 377"/>
              <a:gd name="T40" fmla="*/ 363 w 417"/>
              <a:gd name="T41" fmla="*/ 253 h 377"/>
              <a:gd name="T42" fmla="*/ 409 w 417"/>
              <a:gd name="T43" fmla="*/ 253 h 377"/>
              <a:gd name="T44" fmla="*/ 416 w 417"/>
              <a:gd name="T45" fmla="*/ 253 h 377"/>
              <a:gd name="T46" fmla="*/ 403 w 417"/>
              <a:gd name="T47" fmla="*/ 281 h 377"/>
              <a:gd name="T48" fmla="*/ 389 w 417"/>
              <a:gd name="T49" fmla="*/ 314 h 377"/>
              <a:gd name="T50" fmla="*/ 383 w 417"/>
              <a:gd name="T51" fmla="*/ 307 h 377"/>
              <a:gd name="T52" fmla="*/ 369 w 417"/>
              <a:gd name="T53" fmla="*/ 321 h 377"/>
              <a:gd name="T54" fmla="*/ 350 w 417"/>
              <a:gd name="T55" fmla="*/ 314 h 377"/>
              <a:gd name="T56" fmla="*/ 336 w 417"/>
              <a:gd name="T57" fmla="*/ 328 h 377"/>
              <a:gd name="T58" fmla="*/ 343 w 417"/>
              <a:gd name="T59" fmla="*/ 348 h 377"/>
              <a:gd name="T60" fmla="*/ 330 w 417"/>
              <a:gd name="T61" fmla="*/ 348 h 377"/>
              <a:gd name="T62" fmla="*/ 324 w 417"/>
              <a:gd name="T63" fmla="*/ 376 h 377"/>
              <a:gd name="T64" fmla="*/ 304 w 417"/>
              <a:gd name="T65" fmla="*/ 355 h 377"/>
              <a:gd name="T66" fmla="*/ 291 w 417"/>
              <a:gd name="T67" fmla="*/ 348 h 377"/>
              <a:gd name="T68" fmla="*/ 264 w 417"/>
              <a:gd name="T69" fmla="*/ 355 h 377"/>
              <a:gd name="T70" fmla="*/ 205 w 417"/>
              <a:gd name="T71" fmla="*/ 328 h 377"/>
              <a:gd name="T72" fmla="*/ 152 w 417"/>
              <a:gd name="T73" fmla="*/ 294 h 377"/>
              <a:gd name="T74" fmla="*/ 132 w 417"/>
              <a:gd name="T75" fmla="*/ 267 h 377"/>
              <a:gd name="T76" fmla="*/ 139 w 417"/>
              <a:gd name="T77" fmla="*/ 239 h 377"/>
              <a:gd name="T78" fmla="*/ 119 w 417"/>
              <a:gd name="T79" fmla="*/ 178 h 377"/>
              <a:gd name="T80" fmla="*/ 105 w 417"/>
              <a:gd name="T81" fmla="*/ 178 h 377"/>
              <a:gd name="T82" fmla="*/ 93 w 417"/>
              <a:gd name="T83" fmla="*/ 130 h 377"/>
              <a:gd name="T84" fmla="*/ 73 w 417"/>
              <a:gd name="T85" fmla="*/ 123 h 377"/>
              <a:gd name="T86" fmla="*/ 80 w 417"/>
              <a:gd name="T87" fmla="*/ 102 h 377"/>
              <a:gd name="T88" fmla="*/ 53 w 417"/>
              <a:gd name="T89" fmla="*/ 48 h 377"/>
              <a:gd name="T90" fmla="*/ 33 w 417"/>
              <a:gd name="T91" fmla="*/ 28 h 377"/>
              <a:gd name="T92" fmla="*/ 33 w 417"/>
              <a:gd name="T93" fmla="*/ 61 h 377"/>
              <a:gd name="T94" fmla="*/ 53 w 417"/>
              <a:gd name="T95" fmla="*/ 95 h 377"/>
              <a:gd name="T96" fmla="*/ 73 w 417"/>
              <a:gd name="T97" fmla="*/ 178 h 377"/>
              <a:gd name="T98" fmla="*/ 86 w 417"/>
              <a:gd name="T99" fmla="*/ 198 h 377"/>
              <a:gd name="T100" fmla="*/ 73 w 417"/>
              <a:gd name="T101" fmla="*/ 205 h 377"/>
              <a:gd name="T102" fmla="*/ 47 w 417"/>
              <a:gd name="T103" fmla="*/ 164 h 377"/>
              <a:gd name="T104" fmla="*/ 47 w 417"/>
              <a:gd name="T105" fmla="*/ 137 h 377"/>
              <a:gd name="T106" fmla="*/ 33 w 417"/>
              <a:gd name="T107" fmla="*/ 130 h 377"/>
              <a:gd name="T108" fmla="*/ 20 w 417"/>
              <a:gd name="T109" fmla="*/ 95 h 377"/>
              <a:gd name="T110" fmla="*/ 33 w 417"/>
              <a:gd name="T111" fmla="*/ 95 h 377"/>
              <a:gd name="T112" fmla="*/ 27 w 417"/>
              <a:gd name="T113" fmla="*/ 82 h 377"/>
              <a:gd name="T114" fmla="*/ 7 w 417"/>
              <a:gd name="T115" fmla="*/ 61 h 377"/>
              <a:gd name="T116" fmla="*/ 0 w 417"/>
              <a:gd name="T117" fmla="*/ 0 h 3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417" h="377">
                <a:moveTo>
                  <a:pt x="0" y="0"/>
                </a:moveTo>
                <a:lnTo>
                  <a:pt x="40" y="7"/>
                </a:lnTo>
                <a:lnTo>
                  <a:pt x="99" y="34"/>
                </a:lnTo>
                <a:lnTo>
                  <a:pt x="132" y="34"/>
                </a:lnTo>
                <a:lnTo>
                  <a:pt x="132" y="28"/>
                </a:lnTo>
                <a:lnTo>
                  <a:pt x="159" y="28"/>
                </a:lnTo>
                <a:lnTo>
                  <a:pt x="185" y="89"/>
                </a:lnTo>
                <a:lnTo>
                  <a:pt x="199" y="82"/>
                </a:lnTo>
                <a:lnTo>
                  <a:pt x="217" y="82"/>
                </a:lnTo>
                <a:lnTo>
                  <a:pt x="251" y="151"/>
                </a:lnTo>
                <a:lnTo>
                  <a:pt x="264" y="157"/>
                </a:lnTo>
                <a:lnTo>
                  <a:pt x="264" y="164"/>
                </a:lnTo>
                <a:lnTo>
                  <a:pt x="251" y="178"/>
                </a:lnTo>
                <a:lnTo>
                  <a:pt x="251" y="232"/>
                </a:lnTo>
                <a:lnTo>
                  <a:pt x="271" y="294"/>
                </a:lnTo>
                <a:lnTo>
                  <a:pt x="297" y="314"/>
                </a:lnTo>
                <a:lnTo>
                  <a:pt x="311" y="301"/>
                </a:lnTo>
                <a:lnTo>
                  <a:pt x="330" y="301"/>
                </a:lnTo>
                <a:lnTo>
                  <a:pt x="336" y="307"/>
                </a:lnTo>
                <a:lnTo>
                  <a:pt x="343" y="301"/>
                </a:lnTo>
                <a:lnTo>
                  <a:pt x="363" y="253"/>
                </a:lnTo>
                <a:lnTo>
                  <a:pt x="409" y="253"/>
                </a:lnTo>
                <a:lnTo>
                  <a:pt x="416" y="253"/>
                </a:lnTo>
                <a:lnTo>
                  <a:pt x="403" y="281"/>
                </a:lnTo>
                <a:lnTo>
                  <a:pt x="389" y="314"/>
                </a:lnTo>
                <a:lnTo>
                  <a:pt x="383" y="307"/>
                </a:lnTo>
                <a:lnTo>
                  <a:pt x="369" y="321"/>
                </a:lnTo>
                <a:lnTo>
                  <a:pt x="350" y="314"/>
                </a:lnTo>
                <a:lnTo>
                  <a:pt x="336" y="328"/>
                </a:lnTo>
                <a:lnTo>
                  <a:pt x="343" y="348"/>
                </a:lnTo>
                <a:lnTo>
                  <a:pt x="330" y="348"/>
                </a:lnTo>
                <a:lnTo>
                  <a:pt x="324" y="376"/>
                </a:lnTo>
                <a:lnTo>
                  <a:pt x="304" y="355"/>
                </a:lnTo>
                <a:lnTo>
                  <a:pt x="291" y="348"/>
                </a:lnTo>
                <a:lnTo>
                  <a:pt x="264" y="355"/>
                </a:lnTo>
                <a:lnTo>
                  <a:pt x="205" y="328"/>
                </a:lnTo>
                <a:lnTo>
                  <a:pt x="152" y="294"/>
                </a:lnTo>
                <a:lnTo>
                  <a:pt x="132" y="267"/>
                </a:lnTo>
                <a:lnTo>
                  <a:pt x="139" y="239"/>
                </a:lnTo>
                <a:lnTo>
                  <a:pt x="119" y="178"/>
                </a:lnTo>
                <a:lnTo>
                  <a:pt x="105" y="178"/>
                </a:lnTo>
                <a:lnTo>
                  <a:pt x="93" y="130"/>
                </a:lnTo>
                <a:lnTo>
                  <a:pt x="73" y="123"/>
                </a:lnTo>
                <a:lnTo>
                  <a:pt x="80" y="102"/>
                </a:lnTo>
                <a:lnTo>
                  <a:pt x="53" y="48"/>
                </a:lnTo>
                <a:lnTo>
                  <a:pt x="33" y="28"/>
                </a:lnTo>
                <a:lnTo>
                  <a:pt x="33" y="61"/>
                </a:lnTo>
                <a:lnTo>
                  <a:pt x="53" y="95"/>
                </a:lnTo>
                <a:lnTo>
                  <a:pt x="73" y="178"/>
                </a:lnTo>
                <a:lnTo>
                  <a:pt x="86" y="198"/>
                </a:lnTo>
                <a:lnTo>
                  <a:pt x="73" y="205"/>
                </a:lnTo>
                <a:lnTo>
                  <a:pt x="47" y="164"/>
                </a:lnTo>
                <a:lnTo>
                  <a:pt x="47" y="137"/>
                </a:lnTo>
                <a:lnTo>
                  <a:pt x="33" y="130"/>
                </a:lnTo>
                <a:lnTo>
                  <a:pt x="20" y="95"/>
                </a:lnTo>
                <a:lnTo>
                  <a:pt x="33" y="95"/>
                </a:lnTo>
                <a:lnTo>
                  <a:pt x="27" y="82"/>
                </a:lnTo>
                <a:lnTo>
                  <a:pt x="7" y="61"/>
                </a:lnTo>
                <a:lnTo>
                  <a:pt x="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85" name="Freeform 121"/>
          <p:cNvSpPr>
            <a:spLocks/>
          </p:cNvSpPr>
          <p:nvPr/>
        </p:nvSpPr>
        <p:spPr bwMode="auto">
          <a:xfrm>
            <a:off x="4695825" y="3181350"/>
            <a:ext cx="93663" cy="179388"/>
          </a:xfrm>
          <a:custGeom>
            <a:avLst/>
            <a:gdLst>
              <a:gd name="T0" fmla="*/ 12 w 63"/>
              <a:gd name="T1" fmla="*/ 7 h 113"/>
              <a:gd name="T2" fmla="*/ 37 w 63"/>
              <a:gd name="T3" fmla="*/ 0 h 113"/>
              <a:gd name="T4" fmla="*/ 50 w 63"/>
              <a:gd name="T5" fmla="*/ 13 h 113"/>
              <a:gd name="T6" fmla="*/ 37 w 63"/>
              <a:gd name="T7" fmla="*/ 59 h 113"/>
              <a:gd name="T8" fmla="*/ 62 w 63"/>
              <a:gd name="T9" fmla="*/ 65 h 113"/>
              <a:gd name="T10" fmla="*/ 56 w 63"/>
              <a:gd name="T11" fmla="*/ 79 h 113"/>
              <a:gd name="T12" fmla="*/ 37 w 63"/>
              <a:gd name="T13" fmla="*/ 85 h 113"/>
              <a:gd name="T14" fmla="*/ 37 w 63"/>
              <a:gd name="T15" fmla="*/ 105 h 113"/>
              <a:gd name="T16" fmla="*/ 25 w 63"/>
              <a:gd name="T17" fmla="*/ 112 h 113"/>
              <a:gd name="T18" fmla="*/ 25 w 63"/>
              <a:gd name="T19" fmla="*/ 85 h 113"/>
              <a:gd name="T20" fmla="*/ 0 w 63"/>
              <a:gd name="T21" fmla="*/ 65 h 113"/>
              <a:gd name="T22" fmla="*/ 0 w 63"/>
              <a:gd name="T23" fmla="*/ 46 h 113"/>
              <a:gd name="T24" fmla="*/ 12 w 63"/>
              <a:gd name="T25" fmla="*/ 32 h 113"/>
              <a:gd name="T26" fmla="*/ 12 w 63"/>
              <a:gd name="T27" fmla="*/ 7 h 1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63" h="113">
                <a:moveTo>
                  <a:pt x="12" y="7"/>
                </a:moveTo>
                <a:lnTo>
                  <a:pt x="37" y="0"/>
                </a:lnTo>
                <a:lnTo>
                  <a:pt x="50" y="13"/>
                </a:lnTo>
                <a:lnTo>
                  <a:pt x="37" y="59"/>
                </a:lnTo>
                <a:lnTo>
                  <a:pt x="62" y="65"/>
                </a:lnTo>
                <a:lnTo>
                  <a:pt x="56" y="79"/>
                </a:lnTo>
                <a:lnTo>
                  <a:pt x="37" y="85"/>
                </a:lnTo>
                <a:lnTo>
                  <a:pt x="37" y="105"/>
                </a:lnTo>
                <a:lnTo>
                  <a:pt x="25" y="112"/>
                </a:lnTo>
                <a:lnTo>
                  <a:pt x="25" y="85"/>
                </a:lnTo>
                <a:lnTo>
                  <a:pt x="0" y="65"/>
                </a:lnTo>
                <a:lnTo>
                  <a:pt x="0" y="46"/>
                </a:lnTo>
                <a:lnTo>
                  <a:pt x="12" y="32"/>
                </a:lnTo>
                <a:lnTo>
                  <a:pt x="12" y="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86" name="Freeform 122"/>
          <p:cNvSpPr>
            <a:spLocks/>
          </p:cNvSpPr>
          <p:nvPr/>
        </p:nvSpPr>
        <p:spPr bwMode="auto">
          <a:xfrm>
            <a:off x="4343400" y="3200400"/>
            <a:ext cx="473075" cy="476250"/>
          </a:xfrm>
          <a:custGeom>
            <a:avLst/>
            <a:gdLst>
              <a:gd name="T0" fmla="*/ 106 w 323"/>
              <a:gd name="T1" fmla="*/ 26 h 300"/>
              <a:gd name="T2" fmla="*/ 197 w 323"/>
              <a:gd name="T3" fmla="*/ 0 h 300"/>
              <a:gd name="T4" fmla="*/ 211 w 323"/>
              <a:gd name="T5" fmla="*/ 14 h 300"/>
              <a:gd name="T6" fmla="*/ 249 w 323"/>
              <a:gd name="T7" fmla="*/ 0 h 300"/>
              <a:gd name="T8" fmla="*/ 249 w 323"/>
              <a:gd name="T9" fmla="*/ 26 h 300"/>
              <a:gd name="T10" fmla="*/ 236 w 323"/>
              <a:gd name="T11" fmla="*/ 40 h 300"/>
              <a:gd name="T12" fmla="*/ 236 w 323"/>
              <a:gd name="T13" fmla="*/ 61 h 300"/>
              <a:gd name="T14" fmla="*/ 263 w 323"/>
              <a:gd name="T15" fmla="*/ 81 h 300"/>
              <a:gd name="T16" fmla="*/ 263 w 323"/>
              <a:gd name="T17" fmla="*/ 109 h 300"/>
              <a:gd name="T18" fmla="*/ 263 w 323"/>
              <a:gd name="T19" fmla="*/ 143 h 300"/>
              <a:gd name="T20" fmla="*/ 276 w 323"/>
              <a:gd name="T21" fmla="*/ 149 h 300"/>
              <a:gd name="T22" fmla="*/ 263 w 323"/>
              <a:gd name="T23" fmla="*/ 176 h 300"/>
              <a:gd name="T24" fmla="*/ 282 w 323"/>
              <a:gd name="T25" fmla="*/ 204 h 300"/>
              <a:gd name="T26" fmla="*/ 322 w 323"/>
              <a:gd name="T27" fmla="*/ 231 h 300"/>
              <a:gd name="T28" fmla="*/ 229 w 323"/>
              <a:gd name="T29" fmla="*/ 266 h 300"/>
              <a:gd name="T30" fmla="*/ 217 w 323"/>
              <a:gd name="T31" fmla="*/ 285 h 300"/>
              <a:gd name="T32" fmla="*/ 197 w 323"/>
              <a:gd name="T33" fmla="*/ 299 h 300"/>
              <a:gd name="T34" fmla="*/ 171 w 323"/>
              <a:gd name="T35" fmla="*/ 299 h 300"/>
              <a:gd name="T36" fmla="*/ 171 w 323"/>
              <a:gd name="T37" fmla="*/ 285 h 300"/>
              <a:gd name="T38" fmla="*/ 46 w 323"/>
              <a:gd name="T39" fmla="*/ 197 h 300"/>
              <a:gd name="T40" fmla="*/ 0 w 323"/>
              <a:gd name="T41" fmla="*/ 156 h 300"/>
              <a:gd name="T42" fmla="*/ 0 w 323"/>
              <a:gd name="T43" fmla="*/ 143 h 300"/>
              <a:gd name="T44" fmla="*/ 79 w 323"/>
              <a:gd name="T45" fmla="*/ 102 h 300"/>
              <a:gd name="T46" fmla="*/ 79 w 323"/>
              <a:gd name="T47" fmla="*/ 81 h 300"/>
              <a:gd name="T48" fmla="*/ 111 w 323"/>
              <a:gd name="T49" fmla="*/ 81 h 300"/>
              <a:gd name="T50" fmla="*/ 111 w 323"/>
              <a:gd name="T51" fmla="*/ 61 h 300"/>
              <a:gd name="T52" fmla="*/ 106 w 323"/>
              <a:gd name="T53" fmla="*/ 47 h 300"/>
              <a:gd name="T54" fmla="*/ 106 w 323"/>
              <a:gd name="T55" fmla="*/ 26 h 3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323" h="300">
                <a:moveTo>
                  <a:pt x="106" y="26"/>
                </a:moveTo>
                <a:lnTo>
                  <a:pt x="197" y="0"/>
                </a:lnTo>
                <a:lnTo>
                  <a:pt x="211" y="14"/>
                </a:lnTo>
                <a:lnTo>
                  <a:pt x="249" y="0"/>
                </a:lnTo>
                <a:lnTo>
                  <a:pt x="249" y="26"/>
                </a:lnTo>
                <a:lnTo>
                  <a:pt x="236" y="40"/>
                </a:lnTo>
                <a:lnTo>
                  <a:pt x="236" y="61"/>
                </a:lnTo>
                <a:lnTo>
                  <a:pt x="263" y="81"/>
                </a:lnTo>
                <a:lnTo>
                  <a:pt x="263" y="109"/>
                </a:lnTo>
                <a:lnTo>
                  <a:pt x="263" y="143"/>
                </a:lnTo>
                <a:lnTo>
                  <a:pt x="276" y="149"/>
                </a:lnTo>
                <a:lnTo>
                  <a:pt x="263" y="176"/>
                </a:lnTo>
                <a:lnTo>
                  <a:pt x="282" y="204"/>
                </a:lnTo>
                <a:lnTo>
                  <a:pt x="322" y="231"/>
                </a:lnTo>
                <a:lnTo>
                  <a:pt x="229" y="266"/>
                </a:lnTo>
                <a:lnTo>
                  <a:pt x="217" y="285"/>
                </a:lnTo>
                <a:lnTo>
                  <a:pt x="197" y="299"/>
                </a:lnTo>
                <a:lnTo>
                  <a:pt x="171" y="299"/>
                </a:lnTo>
                <a:lnTo>
                  <a:pt x="171" y="285"/>
                </a:lnTo>
                <a:lnTo>
                  <a:pt x="46" y="197"/>
                </a:lnTo>
                <a:lnTo>
                  <a:pt x="0" y="156"/>
                </a:lnTo>
                <a:lnTo>
                  <a:pt x="0" y="143"/>
                </a:lnTo>
                <a:lnTo>
                  <a:pt x="79" y="102"/>
                </a:lnTo>
                <a:lnTo>
                  <a:pt x="79" y="81"/>
                </a:lnTo>
                <a:lnTo>
                  <a:pt x="111" y="81"/>
                </a:lnTo>
                <a:lnTo>
                  <a:pt x="111" y="61"/>
                </a:lnTo>
                <a:lnTo>
                  <a:pt x="106" y="47"/>
                </a:lnTo>
                <a:lnTo>
                  <a:pt x="106" y="2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87" name="Freeform 123"/>
          <p:cNvSpPr>
            <a:spLocks/>
          </p:cNvSpPr>
          <p:nvPr/>
        </p:nvSpPr>
        <p:spPr bwMode="auto">
          <a:xfrm>
            <a:off x="6040438" y="3203575"/>
            <a:ext cx="609600" cy="719138"/>
          </a:xfrm>
          <a:custGeom>
            <a:avLst/>
            <a:gdLst>
              <a:gd name="T0" fmla="*/ 99 w 416"/>
              <a:gd name="T1" fmla="*/ 0 h 453"/>
              <a:gd name="T2" fmla="*/ 131 w 416"/>
              <a:gd name="T3" fmla="*/ 14 h 453"/>
              <a:gd name="T4" fmla="*/ 178 w 416"/>
              <a:gd name="T5" fmla="*/ 61 h 453"/>
              <a:gd name="T6" fmla="*/ 243 w 416"/>
              <a:gd name="T7" fmla="*/ 116 h 453"/>
              <a:gd name="T8" fmla="*/ 283 w 416"/>
              <a:gd name="T9" fmla="*/ 96 h 453"/>
              <a:gd name="T10" fmla="*/ 296 w 416"/>
              <a:gd name="T11" fmla="*/ 103 h 453"/>
              <a:gd name="T12" fmla="*/ 330 w 416"/>
              <a:gd name="T13" fmla="*/ 116 h 453"/>
              <a:gd name="T14" fmla="*/ 336 w 416"/>
              <a:gd name="T15" fmla="*/ 89 h 453"/>
              <a:gd name="T16" fmla="*/ 382 w 416"/>
              <a:gd name="T17" fmla="*/ 68 h 453"/>
              <a:gd name="T18" fmla="*/ 415 w 416"/>
              <a:gd name="T19" fmla="*/ 75 h 453"/>
              <a:gd name="T20" fmla="*/ 382 w 416"/>
              <a:gd name="T21" fmla="*/ 157 h 453"/>
              <a:gd name="T22" fmla="*/ 375 w 416"/>
              <a:gd name="T23" fmla="*/ 198 h 453"/>
              <a:gd name="T24" fmla="*/ 362 w 416"/>
              <a:gd name="T25" fmla="*/ 171 h 453"/>
              <a:gd name="T26" fmla="*/ 349 w 416"/>
              <a:gd name="T27" fmla="*/ 164 h 453"/>
              <a:gd name="T28" fmla="*/ 355 w 416"/>
              <a:gd name="T29" fmla="*/ 143 h 453"/>
              <a:gd name="T30" fmla="*/ 316 w 416"/>
              <a:gd name="T31" fmla="*/ 130 h 453"/>
              <a:gd name="T32" fmla="*/ 303 w 416"/>
              <a:gd name="T33" fmla="*/ 137 h 453"/>
              <a:gd name="T34" fmla="*/ 316 w 416"/>
              <a:gd name="T35" fmla="*/ 205 h 453"/>
              <a:gd name="T36" fmla="*/ 283 w 416"/>
              <a:gd name="T37" fmla="*/ 240 h 453"/>
              <a:gd name="T38" fmla="*/ 204 w 416"/>
              <a:gd name="T39" fmla="*/ 322 h 453"/>
              <a:gd name="T40" fmla="*/ 204 w 416"/>
              <a:gd name="T41" fmla="*/ 363 h 453"/>
              <a:gd name="T42" fmla="*/ 191 w 416"/>
              <a:gd name="T43" fmla="*/ 411 h 453"/>
              <a:gd name="T44" fmla="*/ 178 w 416"/>
              <a:gd name="T45" fmla="*/ 438 h 453"/>
              <a:gd name="T46" fmla="*/ 92 w 416"/>
              <a:gd name="T47" fmla="*/ 308 h 453"/>
              <a:gd name="T48" fmla="*/ 79 w 416"/>
              <a:gd name="T49" fmla="*/ 247 h 453"/>
              <a:gd name="T50" fmla="*/ 66 w 416"/>
              <a:gd name="T51" fmla="*/ 219 h 453"/>
              <a:gd name="T52" fmla="*/ 52 w 416"/>
              <a:gd name="T53" fmla="*/ 240 h 453"/>
              <a:gd name="T54" fmla="*/ 12 w 416"/>
              <a:gd name="T55" fmla="*/ 212 h 453"/>
              <a:gd name="T56" fmla="*/ 0 w 416"/>
              <a:gd name="T57" fmla="*/ 185 h 453"/>
              <a:gd name="T58" fmla="*/ 19 w 416"/>
              <a:gd name="T59" fmla="*/ 123 h 453"/>
              <a:gd name="T60" fmla="*/ 39 w 416"/>
              <a:gd name="T61" fmla="*/ 116 h 453"/>
              <a:gd name="T62" fmla="*/ 46 w 416"/>
              <a:gd name="T63" fmla="*/ 96 h 453"/>
              <a:gd name="T64" fmla="*/ 79 w 416"/>
              <a:gd name="T65" fmla="*/ 47 h 453"/>
              <a:gd name="T66" fmla="*/ 85 w 416"/>
              <a:gd name="T67" fmla="*/ 20 h 4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416" h="453">
                <a:moveTo>
                  <a:pt x="72" y="14"/>
                </a:moveTo>
                <a:lnTo>
                  <a:pt x="99" y="0"/>
                </a:lnTo>
                <a:lnTo>
                  <a:pt x="118" y="0"/>
                </a:lnTo>
                <a:lnTo>
                  <a:pt x="131" y="14"/>
                </a:lnTo>
                <a:lnTo>
                  <a:pt x="144" y="40"/>
                </a:lnTo>
                <a:lnTo>
                  <a:pt x="178" y="61"/>
                </a:lnTo>
                <a:lnTo>
                  <a:pt x="171" y="89"/>
                </a:lnTo>
                <a:lnTo>
                  <a:pt x="243" y="116"/>
                </a:lnTo>
                <a:lnTo>
                  <a:pt x="283" y="110"/>
                </a:lnTo>
                <a:lnTo>
                  <a:pt x="283" y="96"/>
                </a:lnTo>
                <a:lnTo>
                  <a:pt x="290" y="89"/>
                </a:lnTo>
                <a:lnTo>
                  <a:pt x="296" y="103"/>
                </a:lnTo>
                <a:lnTo>
                  <a:pt x="303" y="110"/>
                </a:lnTo>
                <a:lnTo>
                  <a:pt x="330" y="116"/>
                </a:lnTo>
                <a:lnTo>
                  <a:pt x="336" y="103"/>
                </a:lnTo>
                <a:lnTo>
                  <a:pt x="336" y="89"/>
                </a:lnTo>
                <a:lnTo>
                  <a:pt x="368" y="68"/>
                </a:lnTo>
                <a:lnTo>
                  <a:pt x="382" y="68"/>
                </a:lnTo>
                <a:lnTo>
                  <a:pt x="402" y="61"/>
                </a:lnTo>
                <a:lnTo>
                  <a:pt x="415" y="75"/>
                </a:lnTo>
                <a:lnTo>
                  <a:pt x="388" y="130"/>
                </a:lnTo>
                <a:lnTo>
                  <a:pt x="382" y="157"/>
                </a:lnTo>
                <a:lnTo>
                  <a:pt x="375" y="164"/>
                </a:lnTo>
                <a:lnTo>
                  <a:pt x="375" y="198"/>
                </a:lnTo>
                <a:lnTo>
                  <a:pt x="362" y="198"/>
                </a:lnTo>
                <a:lnTo>
                  <a:pt x="362" y="171"/>
                </a:lnTo>
                <a:lnTo>
                  <a:pt x="355" y="178"/>
                </a:lnTo>
                <a:lnTo>
                  <a:pt x="349" y="164"/>
                </a:lnTo>
                <a:lnTo>
                  <a:pt x="362" y="157"/>
                </a:lnTo>
                <a:lnTo>
                  <a:pt x="355" y="143"/>
                </a:lnTo>
                <a:lnTo>
                  <a:pt x="323" y="137"/>
                </a:lnTo>
                <a:lnTo>
                  <a:pt x="316" y="130"/>
                </a:lnTo>
                <a:lnTo>
                  <a:pt x="290" y="123"/>
                </a:lnTo>
                <a:lnTo>
                  <a:pt x="303" y="137"/>
                </a:lnTo>
                <a:lnTo>
                  <a:pt x="296" y="157"/>
                </a:lnTo>
                <a:lnTo>
                  <a:pt x="316" y="205"/>
                </a:lnTo>
                <a:lnTo>
                  <a:pt x="283" y="212"/>
                </a:lnTo>
                <a:lnTo>
                  <a:pt x="283" y="240"/>
                </a:lnTo>
                <a:lnTo>
                  <a:pt x="224" y="287"/>
                </a:lnTo>
                <a:lnTo>
                  <a:pt x="204" y="322"/>
                </a:lnTo>
                <a:lnTo>
                  <a:pt x="198" y="322"/>
                </a:lnTo>
                <a:lnTo>
                  <a:pt x="204" y="363"/>
                </a:lnTo>
                <a:lnTo>
                  <a:pt x="191" y="390"/>
                </a:lnTo>
                <a:lnTo>
                  <a:pt x="191" y="411"/>
                </a:lnTo>
                <a:lnTo>
                  <a:pt x="184" y="438"/>
                </a:lnTo>
                <a:lnTo>
                  <a:pt x="178" y="438"/>
                </a:lnTo>
                <a:lnTo>
                  <a:pt x="164" y="452"/>
                </a:lnTo>
                <a:lnTo>
                  <a:pt x="92" y="308"/>
                </a:lnTo>
                <a:lnTo>
                  <a:pt x="79" y="254"/>
                </a:lnTo>
                <a:lnTo>
                  <a:pt x="79" y="247"/>
                </a:lnTo>
                <a:lnTo>
                  <a:pt x="72" y="205"/>
                </a:lnTo>
                <a:lnTo>
                  <a:pt x="66" y="219"/>
                </a:lnTo>
                <a:lnTo>
                  <a:pt x="66" y="233"/>
                </a:lnTo>
                <a:lnTo>
                  <a:pt x="52" y="240"/>
                </a:lnTo>
                <a:lnTo>
                  <a:pt x="39" y="240"/>
                </a:lnTo>
                <a:lnTo>
                  <a:pt x="12" y="212"/>
                </a:lnTo>
                <a:lnTo>
                  <a:pt x="26" y="205"/>
                </a:lnTo>
                <a:lnTo>
                  <a:pt x="0" y="185"/>
                </a:lnTo>
                <a:lnTo>
                  <a:pt x="32" y="164"/>
                </a:lnTo>
                <a:lnTo>
                  <a:pt x="19" y="123"/>
                </a:lnTo>
                <a:lnTo>
                  <a:pt x="26" y="116"/>
                </a:lnTo>
                <a:lnTo>
                  <a:pt x="39" y="116"/>
                </a:lnTo>
                <a:lnTo>
                  <a:pt x="46" y="110"/>
                </a:lnTo>
                <a:lnTo>
                  <a:pt x="46" y="96"/>
                </a:lnTo>
                <a:lnTo>
                  <a:pt x="66" y="82"/>
                </a:lnTo>
                <a:lnTo>
                  <a:pt x="79" y="47"/>
                </a:lnTo>
                <a:lnTo>
                  <a:pt x="79" y="27"/>
                </a:lnTo>
                <a:lnTo>
                  <a:pt x="85" y="20"/>
                </a:lnTo>
                <a:lnTo>
                  <a:pt x="72" y="1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88" name="Freeform 124"/>
          <p:cNvSpPr>
            <a:spLocks/>
          </p:cNvSpPr>
          <p:nvPr/>
        </p:nvSpPr>
        <p:spPr bwMode="auto">
          <a:xfrm>
            <a:off x="5226050" y="3203575"/>
            <a:ext cx="33338" cy="14288"/>
          </a:xfrm>
          <a:custGeom>
            <a:avLst/>
            <a:gdLst>
              <a:gd name="T0" fmla="*/ 6 w 23"/>
              <a:gd name="T1" fmla="*/ 8 h 9"/>
              <a:gd name="T2" fmla="*/ 0 w 23"/>
              <a:gd name="T3" fmla="*/ 4 h 9"/>
              <a:gd name="T4" fmla="*/ 22 w 23"/>
              <a:gd name="T5" fmla="*/ 0 h 9"/>
              <a:gd name="T6" fmla="*/ 17 w 23"/>
              <a:gd name="T7" fmla="*/ 8 h 9"/>
              <a:gd name="T8" fmla="*/ 6 w 23"/>
              <a:gd name="T9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3" h="9">
                <a:moveTo>
                  <a:pt x="6" y="8"/>
                </a:moveTo>
                <a:lnTo>
                  <a:pt x="0" y="4"/>
                </a:lnTo>
                <a:lnTo>
                  <a:pt x="22" y="0"/>
                </a:lnTo>
                <a:lnTo>
                  <a:pt x="17" y="8"/>
                </a:lnTo>
                <a:lnTo>
                  <a:pt x="6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89" name="Freeform 125"/>
          <p:cNvSpPr>
            <a:spLocks/>
          </p:cNvSpPr>
          <p:nvPr/>
        </p:nvSpPr>
        <p:spPr bwMode="auto">
          <a:xfrm>
            <a:off x="5049838" y="3214688"/>
            <a:ext cx="52387" cy="3175"/>
          </a:xfrm>
          <a:custGeom>
            <a:avLst/>
            <a:gdLst>
              <a:gd name="T0" fmla="*/ 12 w 36"/>
              <a:gd name="T1" fmla="*/ 1 h 2"/>
              <a:gd name="T2" fmla="*/ 0 w 36"/>
              <a:gd name="T3" fmla="*/ 0 h 2"/>
              <a:gd name="T4" fmla="*/ 35 w 36"/>
              <a:gd name="T5" fmla="*/ 0 h 2"/>
              <a:gd name="T6" fmla="*/ 12 w 36"/>
              <a:gd name="T7" fmla="*/ 1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">
                <a:moveTo>
                  <a:pt x="12" y="1"/>
                </a:moveTo>
                <a:lnTo>
                  <a:pt x="0" y="0"/>
                </a:lnTo>
                <a:lnTo>
                  <a:pt x="35" y="0"/>
                </a:lnTo>
                <a:lnTo>
                  <a:pt x="12" y="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90" name="Freeform 126"/>
          <p:cNvSpPr>
            <a:spLocks/>
          </p:cNvSpPr>
          <p:nvPr/>
        </p:nvSpPr>
        <p:spPr bwMode="auto">
          <a:xfrm>
            <a:off x="4246563" y="3214688"/>
            <a:ext cx="257175" cy="222250"/>
          </a:xfrm>
          <a:custGeom>
            <a:avLst/>
            <a:gdLst>
              <a:gd name="T0" fmla="*/ 0 w 175"/>
              <a:gd name="T1" fmla="*/ 139 h 140"/>
              <a:gd name="T2" fmla="*/ 46 w 175"/>
              <a:gd name="T3" fmla="*/ 100 h 140"/>
              <a:gd name="T4" fmla="*/ 77 w 175"/>
              <a:gd name="T5" fmla="*/ 39 h 140"/>
              <a:gd name="T6" fmla="*/ 97 w 175"/>
              <a:gd name="T7" fmla="*/ 26 h 140"/>
              <a:gd name="T8" fmla="*/ 110 w 175"/>
              <a:gd name="T9" fmla="*/ 0 h 140"/>
              <a:gd name="T10" fmla="*/ 123 w 175"/>
              <a:gd name="T11" fmla="*/ 12 h 140"/>
              <a:gd name="T12" fmla="*/ 142 w 175"/>
              <a:gd name="T13" fmla="*/ 7 h 140"/>
              <a:gd name="T14" fmla="*/ 168 w 175"/>
              <a:gd name="T15" fmla="*/ 12 h 140"/>
              <a:gd name="T16" fmla="*/ 168 w 175"/>
              <a:gd name="T17" fmla="*/ 33 h 140"/>
              <a:gd name="T18" fmla="*/ 174 w 175"/>
              <a:gd name="T19" fmla="*/ 46 h 140"/>
              <a:gd name="T20" fmla="*/ 174 w 175"/>
              <a:gd name="T21" fmla="*/ 66 h 140"/>
              <a:gd name="T22" fmla="*/ 142 w 175"/>
              <a:gd name="T23" fmla="*/ 66 h 140"/>
              <a:gd name="T24" fmla="*/ 142 w 175"/>
              <a:gd name="T25" fmla="*/ 86 h 140"/>
              <a:gd name="T26" fmla="*/ 64 w 175"/>
              <a:gd name="T27" fmla="*/ 127 h 140"/>
              <a:gd name="T28" fmla="*/ 64 w 175"/>
              <a:gd name="T29" fmla="*/ 139 h 140"/>
              <a:gd name="T30" fmla="*/ 0 w 175"/>
              <a:gd name="T31" fmla="*/ 139 h 1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75" h="140">
                <a:moveTo>
                  <a:pt x="0" y="139"/>
                </a:moveTo>
                <a:lnTo>
                  <a:pt x="46" y="100"/>
                </a:lnTo>
                <a:lnTo>
                  <a:pt x="77" y="39"/>
                </a:lnTo>
                <a:lnTo>
                  <a:pt x="97" y="26"/>
                </a:lnTo>
                <a:lnTo>
                  <a:pt x="110" y="0"/>
                </a:lnTo>
                <a:lnTo>
                  <a:pt x="123" y="12"/>
                </a:lnTo>
                <a:lnTo>
                  <a:pt x="142" y="7"/>
                </a:lnTo>
                <a:lnTo>
                  <a:pt x="168" y="12"/>
                </a:lnTo>
                <a:lnTo>
                  <a:pt x="168" y="33"/>
                </a:lnTo>
                <a:lnTo>
                  <a:pt x="174" y="46"/>
                </a:lnTo>
                <a:lnTo>
                  <a:pt x="174" y="66"/>
                </a:lnTo>
                <a:lnTo>
                  <a:pt x="142" y="66"/>
                </a:lnTo>
                <a:lnTo>
                  <a:pt x="142" y="86"/>
                </a:lnTo>
                <a:lnTo>
                  <a:pt x="64" y="127"/>
                </a:lnTo>
                <a:lnTo>
                  <a:pt x="64" y="139"/>
                </a:lnTo>
                <a:lnTo>
                  <a:pt x="0" y="139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91" name="Freeform 127"/>
          <p:cNvSpPr>
            <a:spLocks/>
          </p:cNvSpPr>
          <p:nvPr/>
        </p:nvSpPr>
        <p:spPr bwMode="auto">
          <a:xfrm>
            <a:off x="5295900" y="3225800"/>
            <a:ext cx="22225" cy="34925"/>
          </a:xfrm>
          <a:custGeom>
            <a:avLst/>
            <a:gdLst>
              <a:gd name="T0" fmla="*/ 0 w 15"/>
              <a:gd name="T1" fmla="*/ 21 h 22"/>
              <a:gd name="T2" fmla="*/ 5 w 15"/>
              <a:gd name="T3" fmla="*/ 0 h 22"/>
              <a:gd name="T4" fmla="*/ 14 w 15"/>
              <a:gd name="T5" fmla="*/ 5 h 22"/>
              <a:gd name="T6" fmla="*/ 9 w 15"/>
              <a:gd name="T7" fmla="*/ 21 h 22"/>
              <a:gd name="T8" fmla="*/ 0 w 15"/>
              <a:gd name="T9" fmla="*/ 21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" h="22">
                <a:moveTo>
                  <a:pt x="0" y="21"/>
                </a:moveTo>
                <a:lnTo>
                  <a:pt x="5" y="0"/>
                </a:lnTo>
                <a:lnTo>
                  <a:pt x="14" y="5"/>
                </a:lnTo>
                <a:lnTo>
                  <a:pt x="9" y="21"/>
                </a:lnTo>
                <a:lnTo>
                  <a:pt x="0" y="2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92" name="Freeform 128"/>
          <p:cNvSpPr>
            <a:spLocks/>
          </p:cNvSpPr>
          <p:nvPr/>
        </p:nvSpPr>
        <p:spPr bwMode="auto">
          <a:xfrm>
            <a:off x="5275263" y="3268663"/>
            <a:ext cx="31750" cy="114300"/>
          </a:xfrm>
          <a:custGeom>
            <a:avLst/>
            <a:gdLst>
              <a:gd name="T0" fmla="*/ 11 w 22"/>
              <a:gd name="T1" fmla="*/ 0 h 72"/>
              <a:gd name="T2" fmla="*/ 21 w 22"/>
              <a:gd name="T3" fmla="*/ 0 h 72"/>
              <a:gd name="T4" fmla="*/ 16 w 22"/>
              <a:gd name="T5" fmla="*/ 13 h 72"/>
              <a:gd name="T6" fmla="*/ 11 w 22"/>
              <a:gd name="T7" fmla="*/ 26 h 72"/>
              <a:gd name="T8" fmla="*/ 16 w 22"/>
              <a:gd name="T9" fmla="*/ 26 h 72"/>
              <a:gd name="T10" fmla="*/ 11 w 22"/>
              <a:gd name="T11" fmla="*/ 71 h 72"/>
              <a:gd name="T12" fmla="*/ 0 w 22"/>
              <a:gd name="T13" fmla="*/ 45 h 72"/>
              <a:gd name="T14" fmla="*/ 11 w 22"/>
              <a:gd name="T15" fmla="*/ 0 h 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22" h="72">
                <a:moveTo>
                  <a:pt x="11" y="0"/>
                </a:moveTo>
                <a:lnTo>
                  <a:pt x="21" y="0"/>
                </a:lnTo>
                <a:lnTo>
                  <a:pt x="16" y="13"/>
                </a:lnTo>
                <a:lnTo>
                  <a:pt x="11" y="26"/>
                </a:lnTo>
                <a:lnTo>
                  <a:pt x="16" y="26"/>
                </a:lnTo>
                <a:lnTo>
                  <a:pt x="11" y="71"/>
                </a:lnTo>
                <a:lnTo>
                  <a:pt x="0" y="45"/>
                </a:lnTo>
                <a:lnTo>
                  <a:pt x="11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93" name="Freeform 129"/>
          <p:cNvSpPr>
            <a:spLocks/>
          </p:cNvSpPr>
          <p:nvPr/>
        </p:nvSpPr>
        <p:spPr bwMode="auto">
          <a:xfrm>
            <a:off x="5295900" y="3268663"/>
            <a:ext cx="69850" cy="114300"/>
          </a:xfrm>
          <a:custGeom>
            <a:avLst/>
            <a:gdLst>
              <a:gd name="T0" fmla="*/ 41 w 48"/>
              <a:gd name="T1" fmla="*/ 0 h 72"/>
              <a:gd name="T2" fmla="*/ 47 w 48"/>
              <a:gd name="T3" fmla="*/ 13 h 72"/>
              <a:gd name="T4" fmla="*/ 30 w 48"/>
              <a:gd name="T5" fmla="*/ 26 h 72"/>
              <a:gd name="T6" fmla="*/ 47 w 48"/>
              <a:gd name="T7" fmla="*/ 39 h 72"/>
              <a:gd name="T8" fmla="*/ 41 w 48"/>
              <a:gd name="T9" fmla="*/ 58 h 72"/>
              <a:gd name="T10" fmla="*/ 0 w 48"/>
              <a:gd name="T11" fmla="*/ 71 h 72"/>
              <a:gd name="T12" fmla="*/ 6 w 48"/>
              <a:gd name="T13" fmla="*/ 26 h 72"/>
              <a:gd name="T14" fmla="*/ 0 w 48"/>
              <a:gd name="T15" fmla="*/ 26 h 72"/>
              <a:gd name="T16" fmla="*/ 6 w 48"/>
              <a:gd name="T17" fmla="*/ 13 h 72"/>
              <a:gd name="T18" fmla="*/ 24 w 48"/>
              <a:gd name="T19" fmla="*/ 13 h 72"/>
              <a:gd name="T20" fmla="*/ 41 w 48"/>
              <a:gd name="T21" fmla="*/ 0 h 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48" h="72">
                <a:moveTo>
                  <a:pt x="41" y="0"/>
                </a:moveTo>
                <a:lnTo>
                  <a:pt x="47" y="13"/>
                </a:lnTo>
                <a:lnTo>
                  <a:pt x="30" y="26"/>
                </a:lnTo>
                <a:lnTo>
                  <a:pt x="47" y="39"/>
                </a:lnTo>
                <a:lnTo>
                  <a:pt x="41" y="58"/>
                </a:lnTo>
                <a:lnTo>
                  <a:pt x="0" y="71"/>
                </a:lnTo>
                <a:lnTo>
                  <a:pt x="6" y="26"/>
                </a:lnTo>
                <a:lnTo>
                  <a:pt x="0" y="26"/>
                </a:lnTo>
                <a:lnTo>
                  <a:pt x="6" y="13"/>
                </a:lnTo>
                <a:lnTo>
                  <a:pt x="24" y="13"/>
                </a:lnTo>
                <a:lnTo>
                  <a:pt x="41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94" name="Freeform 130"/>
          <p:cNvSpPr>
            <a:spLocks/>
          </p:cNvSpPr>
          <p:nvPr/>
        </p:nvSpPr>
        <p:spPr bwMode="auto">
          <a:xfrm>
            <a:off x="5257800" y="3276600"/>
            <a:ext cx="463550" cy="433388"/>
          </a:xfrm>
          <a:custGeom>
            <a:avLst/>
            <a:gdLst>
              <a:gd name="T0" fmla="*/ 52 w 316"/>
              <a:gd name="T1" fmla="*/ 0 h 273"/>
              <a:gd name="T2" fmla="*/ 72 w 316"/>
              <a:gd name="T3" fmla="*/ 0 h 273"/>
              <a:gd name="T4" fmla="*/ 118 w 316"/>
              <a:gd name="T5" fmla="*/ 21 h 273"/>
              <a:gd name="T6" fmla="*/ 125 w 316"/>
              <a:gd name="T7" fmla="*/ 34 h 273"/>
              <a:gd name="T8" fmla="*/ 138 w 316"/>
              <a:gd name="T9" fmla="*/ 34 h 273"/>
              <a:gd name="T10" fmla="*/ 145 w 316"/>
              <a:gd name="T11" fmla="*/ 55 h 273"/>
              <a:gd name="T12" fmla="*/ 170 w 316"/>
              <a:gd name="T13" fmla="*/ 55 h 273"/>
              <a:gd name="T14" fmla="*/ 177 w 316"/>
              <a:gd name="T15" fmla="*/ 68 h 273"/>
              <a:gd name="T16" fmla="*/ 197 w 316"/>
              <a:gd name="T17" fmla="*/ 62 h 273"/>
              <a:gd name="T18" fmla="*/ 217 w 316"/>
              <a:gd name="T19" fmla="*/ 68 h 273"/>
              <a:gd name="T20" fmla="*/ 250 w 316"/>
              <a:gd name="T21" fmla="*/ 136 h 273"/>
              <a:gd name="T22" fmla="*/ 256 w 316"/>
              <a:gd name="T23" fmla="*/ 136 h 273"/>
              <a:gd name="T24" fmla="*/ 263 w 316"/>
              <a:gd name="T25" fmla="*/ 143 h 273"/>
              <a:gd name="T26" fmla="*/ 270 w 316"/>
              <a:gd name="T27" fmla="*/ 157 h 273"/>
              <a:gd name="T28" fmla="*/ 308 w 316"/>
              <a:gd name="T29" fmla="*/ 163 h 273"/>
              <a:gd name="T30" fmla="*/ 315 w 316"/>
              <a:gd name="T31" fmla="*/ 170 h 273"/>
              <a:gd name="T32" fmla="*/ 315 w 316"/>
              <a:gd name="T33" fmla="*/ 198 h 273"/>
              <a:gd name="T34" fmla="*/ 282 w 316"/>
              <a:gd name="T35" fmla="*/ 231 h 273"/>
              <a:gd name="T36" fmla="*/ 223 w 316"/>
              <a:gd name="T37" fmla="*/ 258 h 273"/>
              <a:gd name="T38" fmla="*/ 197 w 316"/>
              <a:gd name="T39" fmla="*/ 272 h 273"/>
              <a:gd name="T40" fmla="*/ 145 w 316"/>
              <a:gd name="T41" fmla="*/ 251 h 273"/>
              <a:gd name="T42" fmla="*/ 131 w 316"/>
              <a:gd name="T43" fmla="*/ 265 h 273"/>
              <a:gd name="T44" fmla="*/ 112 w 316"/>
              <a:gd name="T45" fmla="*/ 238 h 273"/>
              <a:gd name="T46" fmla="*/ 92 w 316"/>
              <a:gd name="T47" fmla="*/ 204 h 273"/>
              <a:gd name="T48" fmla="*/ 85 w 316"/>
              <a:gd name="T49" fmla="*/ 204 h 273"/>
              <a:gd name="T50" fmla="*/ 79 w 316"/>
              <a:gd name="T51" fmla="*/ 184 h 273"/>
              <a:gd name="T52" fmla="*/ 79 w 316"/>
              <a:gd name="T53" fmla="*/ 170 h 273"/>
              <a:gd name="T54" fmla="*/ 59 w 316"/>
              <a:gd name="T55" fmla="*/ 143 h 273"/>
              <a:gd name="T56" fmla="*/ 45 w 316"/>
              <a:gd name="T57" fmla="*/ 143 h 273"/>
              <a:gd name="T58" fmla="*/ 40 w 316"/>
              <a:gd name="T59" fmla="*/ 129 h 273"/>
              <a:gd name="T60" fmla="*/ 0 w 316"/>
              <a:gd name="T61" fmla="*/ 62 h 273"/>
              <a:gd name="T62" fmla="*/ 45 w 316"/>
              <a:gd name="T63" fmla="*/ 48 h 273"/>
              <a:gd name="T64" fmla="*/ 52 w 316"/>
              <a:gd name="T65" fmla="*/ 27 h 273"/>
              <a:gd name="T66" fmla="*/ 33 w 316"/>
              <a:gd name="T67" fmla="*/ 14 h 273"/>
              <a:gd name="T68" fmla="*/ 52 w 316"/>
              <a:gd name="T69" fmla="*/ 0 h 2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316" h="273">
                <a:moveTo>
                  <a:pt x="52" y="0"/>
                </a:moveTo>
                <a:lnTo>
                  <a:pt x="72" y="0"/>
                </a:lnTo>
                <a:lnTo>
                  <a:pt x="118" y="21"/>
                </a:lnTo>
                <a:lnTo>
                  <a:pt x="125" y="34"/>
                </a:lnTo>
                <a:lnTo>
                  <a:pt x="138" y="34"/>
                </a:lnTo>
                <a:lnTo>
                  <a:pt x="145" y="55"/>
                </a:lnTo>
                <a:lnTo>
                  <a:pt x="170" y="55"/>
                </a:lnTo>
                <a:lnTo>
                  <a:pt x="177" y="68"/>
                </a:lnTo>
                <a:lnTo>
                  <a:pt x="197" y="62"/>
                </a:lnTo>
                <a:lnTo>
                  <a:pt x="217" y="68"/>
                </a:lnTo>
                <a:lnTo>
                  <a:pt x="250" y="136"/>
                </a:lnTo>
                <a:lnTo>
                  <a:pt x="256" y="136"/>
                </a:lnTo>
                <a:lnTo>
                  <a:pt x="263" y="143"/>
                </a:lnTo>
                <a:lnTo>
                  <a:pt x="270" y="157"/>
                </a:lnTo>
                <a:lnTo>
                  <a:pt x="308" y="163"/>
                </a:lnTo>
                <a:lnTo>
                  <a:pt x="315" y="170"/>
                </a:lnTo>
                <a:lnTo>
                  <a:pt x="315" y="198"/>
                </a:lnTo>
                <a:lnTo>
                  <a:pt x="282" y="231"/>
                </a:lnTo>
                <a:lnTo>
                  <a:pt x="223" y="258"/>
                </a:lnTo>
                <a:lnTo>
                  <a:pt x="197" y="272"/>
                </a:lnTo>
                <a:lnTo>
                  <a:pt x="145" y="251"/>
                </a:lnTo>
                <a:lnTo>
                  <a:pt x="131" y="265"/>
                </a:lnTo>
                <a:lnTo>
                  <a:pt x="112" y="238"/>
                </a:lnTo>
                <a:lnTo>
                  <a:pt x="92" y="204"/>
                </a:lnTo>
                <a:lnTo>
                  <a:pt x="85" y="204"/>
                </a:lnTo>
                <a:lnTo>
                  <a:pt x="79" y="184"/>
                </a:lnTo>
                <a:lnTo>
                  <a:pt x="79" y="170"/>
                </a:lnTo>
                <a:lnTo>
                  <a:pt x="59" y="143"/>
                </a:lnTo>
                <a:lnTo>
                  <a:pt x="45" y="143"/>
                </a:lnTo>
                <a:lnTo>
                  <a:pt x="40" y="129"/>
                </a:lnTo>
                <a:lnTo>
                  <a:pt x="0" y="62"/>
                </a:lnTo>
                <a:lnTo>
                  <a:pt x="45" y="48"/>
                </a:lnTo>
                <a:lnTo>
                  <a:pt x="52" y="27"/>
                </a:lnTo>
                <a:lnTo>
                  <a:pt x="33" y="14"/>
                </a:lnTo>
                <a:lnTo>
                  <a:pt x="52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95" name="Freeform 131"/>
          <p:cNvSpPr>
            <a:spLocks/>
          </p:cNvSpPr>
          <p:nvPr/>
        </p:nvSpPr>
        <p:spPr bwMode="auto">
          <a:xfrm>
            <a:off x="4735513" y="3290888"/>
            <a:ext cx="346075" cy="366712"/>
          </a:xfrm>
          <a:custGeom>
            <a:avLst/>
            <a:gdLst>
              <a:gd name="T0" fmla="*/ 0 w 236"/>
              <a:gd name="T1" fmla="*/ 48 h 231"/>
              <a:gd name="T2" fmla="*/ 13 w 236"/>
              <a:gd name="T3" fmla="*/ 41 h 231"/>
              <a:gd name="T4" fmla="*/ 13 w 236"/>
              <a:gd name="T5" fmla="*/ 20 h 231"/>
              <a:gd name="T6" fmla="*/ 33 w 236"/>
              <a:gd name="T7" fmla="*/ 14 h 231"/>
              <a:gd name="T8" fmla="*/ 39 w 236"/>
              <a:gd name="T9" fmla="*/ 0 h 231"/>
              <a:gd name="T10" fmla="*/ 137 w 236"/>
              <a:gd name="T11" fmla="*/ 55 h 231"/>
              <a:gd name="T12" fmla="*/ 157 w 236"/>
              <a:gd name="T13" fmla="*/ 41 h 231"/>
              <a:gd name="T14" fmla="*/ 150 w 236"/>
              <a:gd name="T15" fmla="*/ 20 h 231"/>
              <a:gd name="T16" fmla="*/ 183 w 236"/>
              <a:gd name="T17" fmla="*/ 7 h 231"/>
              <a:gd name="T18" fmla="*/ 228 w 236"/>
              <a:gd name="T19" fmla="*/ 34 h 231"/>
              <a:gd name="T20" fmla="*/ 215 w 236"/>
              <a:gd name="T21" fmla="*/ 61 h 231"/>
              <a:gd name="T22" fmla="*/ 228 w 236"/>
              <a:gd name="T23" fmla="*/ 82 h 231"/>
              <a:gd name="T24" fmla="*/ 235 w 236"/>
              <a:gd name="T25" fmla="*/ 190 h 231"/>
              <a:gd name="T26" fmla="*/ 235 w 236"/>
              <a:gd name="T27" fmla="*/ 216 h 231"/>
              <a:gd name="T28" fmla="*/ 222 w 236"/>
              <a:gd name="T29" fmla="*/ 216 h 231"/>
              <a:gd name="T30" fmla="*/ 222 w 236"/>
              <a:gd name="T31" fmla="*/ 230 h 231"/>
              <a:gd name="T32" fmla="*/ 91 w 236"/>
              <a:gd name="T33" fmla="*/ 170 h 231"/>
              <a:gd name="T34" fmla="*/ 72 w 236"/>
              <a:gd name="T35" fmla="*/ 176 h 231"/>
              <a:gd name="T36" fmla="*/ 59 w 236"/>
              <a:gd name="T37" fmla="*/ 170 h 231"/>
              <a:gd name="T38" fmla="*/ 20 w 236"/>
              <a:gd name="T39" fmla="*/ 142 h 231"/>
              <a:gd name="T40" fmla="*/ 0 w 236"/>
              <a:gd name="T41" fmla="*/ 115 h 231"/>
              <a:gd name="T42" fmla="*/ 13 w 236"/>
              <a:gd name="T43" fmla="*/ 88 h 231"/>
              <a:gd name="T44" fmla="*/ 0 w 236"/>
              <a:gd name="T45" fmla="*/ 82 h 231"/>
              <a:gd name="T46" fmla="*/ 0 w 236"/>
              <a:gd name="T47" fmla="*/ 48 h 2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236" h="231">
                <a:moveTo>
                  <a:pt x="0" y="48"/>
                </a:moveTo>
                <a:lnTo>
                  <a:pt x="13" y="41"/>
                </a:lnTo>
                <a:lnTo>
                  <a:pt x="13" y="20"/>
                </a:lnTo>
                <a:lnTo>
                  <a:pt x="33" y="14"/>
                </a:lnTo>
                <a:lnTo>
                  <a:pt x="39" y="0"/>
                </a:lnTo>
                <a:lnTo>
                  <a:pt x="137" y="55"/>
                </a:lnTo>
                <a:lnTo>
                  <a:pt x="157" y="41"/>
                </a:lnTo>
                <a:lnTo>
                  <a:pt x="150" y="20"/>
                </a:lnTo>
                <a:lnTo>
                  <a:pt x="183" y="7"/>
                </a:lnTo>
                <a:lnTo>
                  <a:pt x="228" y="34"/>
                </a:lnTo>
                <a:lnTo>
                  <a:pt x="215" y="61"/>
                </a:lnTo>
                <a:lnTo>
                  <a:pt x="228" y="82"/>
                </a:lnTo>
                <a:lnTo>
                  <a:pt x="235" y="190"/>
                </a:lnTo>
                <a:lnTo>
                  <a:pt x="235" y="216"/>
                </a:lnTo>
                <a:lnTo>
                  <a:pt x="222" y="216"/>
                </a:lnTo>
                <a:lnTo>
                  <a:pt x="222" y="230"/>
                </a:lnTo>
                <a:lnTo>
                  <a:pt x="91" y="170"/>
                </a:lnTo>
                <a:lnTo>
                  <a:pt x="72" y="176"/>
                </a:lnTo>
                <a:lnTo>
                  <a:pt x="59" y="170"/>
                </a:lnTo>
                <a:lnTo>
                  <a:pt x="20" y="142"/>
                </a:lnTo>
                <a:lnTo>
                  <a:pt x="0" y="115"/>
                </a:lnTo>
                <a:lnTo>
                  <a:pt x="13" y="88"/>
                </a:lnTo>
                <a:lnTo>
                  <a:pt x="0" y="82"/>
                </a:lnTo>
                <a:lnTo>
                  <a:pt x="0" y="4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96" name="Freeform 132"/>
          <p:cNvSpPr>
            <a:spLocks/>
          </p:cNvSpPr>
          <p:nvPr/>
        </p:nvSpPr>
        <p:spPr bwMode="auto">
          <a:xfrm>
            <a:off x="6294438" y="3302000"/>
            <a:ext cx="158750" cy="80963"/>
          </a:xfrm>
          <a:custGeom>
            <a:avLst/>
            <a:gdLst>
              <a:gd name="T0" fmla="*/ 6 w 109"/>
              <a:gd name="T1" fmla="*/ 0 h 51"/>
              <a:gd name="T2" fmla="*/ 70 w 109"/>
              <a:gd name="T3" fmla="*/ 25 h 51"/>
              <a:gd name="T4" fmla="*/ 108 w 109"/>
              <a:gd name="T5" fmla="*/ 31 h 51"/>
              <a:gd name="T6" fmla="*/ 108 w 109"/>
              <a:gd name="T7" fmla="*/ 44 h 51"/>
              <a:gd name="T8" fmla="*/ 70 w 109"/>
              <a:gd name="T9" fmla="*/ 50 h 51"/>
              <a:gd name="T10" fmla="*/ 0 w 109"/>
              <a:gd name="T11" fmla="*/ 25 h 51"/>
              <a:gd name="T12" fmla="*/ 6 w 109"/>
              <a:gd name="T13" fmla="*/ 0 h 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09" h="51">
                <a:moveTo>
                  <a:pt x="6" y="0"/>
                </a:moveTo>
                <a:lnTo>
                  <a:pt x="70" y="25"/>
                </a:lnTo>
                <a:lnTo>
                  <a:pt x="108" y="31"/>
                </a:lnTo>
                <a:lnTo>
                  <a:pt x="108" y="44"/>
                </a:lnTo>
                <a:lnTo>
                  <a:pt x="70" y="50"/>
                </a:lnTo>
                <a:lnTo>
                  <a:pt x="0" y="25"/>
                </a:lnTo>
                <a:lnTo>
                  <a:pt x="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97" name="Freeform 133"/>
          <p:cNvSpPr>
            <a:spLocks/>
          </p:cNvSpPr>
          <p:nvPr/>
        </p:nvSpPr>
        <p:spPr bwMode="auto">
          <a:xfrm>
            <a:off x="6578600" y="3313113"/>
            <a:ext cx="177800" cy="531812"/>
          </a:xfrm>
          <a:custGeom>
            <a:avLst/>
            <a:gdLst>
              <a:gd name="T0" fmla="*/ 0 w 122"/>
              <a:gd name="T1" fmla="*/ 130 h 335"/>
              <a:gd name="T2" fmla="*/ 13 w 122"/>
              <a:gd name="T3" fmla="*/ 130 h 335"/>
              <a:gd name="T4" fmla="*/ 13 w 122"/>
              <a:gd name="T5" fmla="*/ 95 h 335"/>
              <a:gd name="T6" fmla="*/ 19 w 122"/>
              <a:gd name="T7" fmla="*/ 88 h 335"/>
              <a:gd name="T8" fmla="*/ 26 w 122"/>
              <a:gd name="T9" fmla="*/ 62 h 335"/>
              <a:gd name="T10" fmla="*/ 51 w 122"/>
              <a:gd name="T11" fmla="*/ 7 h 335"/>
              <a:gd name="T12" fmla="*/ 64 w 122"/>
              <a:gd name="T13" fmla="*/ 0 h 335"/>
              <a:gd name="T14" fmla="*/ 83 w 122"/>
              <a:gd name="T15" fmla="*/ 55 h 335"/>
              <a:gd name="T16" fmla="*/ 77 w 122"/>
              <a:gd name="T17" fmla="*/ 88 h 335"/>
              <a:gd name="T18" fmla="*/ 83 w 122"/>
              <a:gd name="T19" fmla="*/ 82 h 335"/>
              <a:gd name="T20" fmla="*/ 90 w 122"/>
              <a:gd name="T21" fmla="*/ 123 h 335"/>
              <a:gd name="T22" fmla="*/ 115 w 122"/>
              <a:gd name="T23" fmla="*/ 130 h 335"/>
              <a:gd name="T24" fmla="*/ 115 w 122"/>
              <a:gd name="T25" fmla="*/ 150 h 335"/>
              <a:gd name="T26" fmla="*/ 96 w 122"/>
              <a:gd name="T27" fmla="*/ 164 h 335"/>
              <a:gd name="T28" fmla="*/ 77 w 122"/>
              <a:gd name="T29" fmla="*/ 185 h 335"/>
              <a:gd name="T30" fmla="*/ 102 w 122"/>
              <a:gd name="T31" fmla="*/ 218 h 335"/>
              <a:gd name="T32" fmla="*/ 102 w 122"/>
              <a:gd name="T33" fmla="*/ 252 h 335"/>
              <a:gd name="T34" fmla="*/ 121 w 122"/>
              <a:gd name="T35" fmla="*/ 307 h 335"/>
              <a:gd name="T36" fmla="*/ 108 w 122"/>
              <a:gd name="T37" fmla="*/ 334 h 335"/>
              <a:gd name="T38" fmla="*/ 108 w 122"/>
              <a:gd name="T39" fmla="*/ 313 h 335"/>
              <a:gd name="T40" fmla="*/ 96 w 122"/>
              <a:gd name="T41" fmla="*/ 266 h 335"/>
              <a:gd name="T42" fmla="*/ 96 w 122"/>
              <a:gd name="T43" fmla="*/ 252 h 335"/>
              <a:gd name="T44" fmla="*/ 77 w 122"/>
              <a:gd name="T45" fmla="*/ 218 h 335"/>
              <a:gd name="T46" fmla="*/ 64 w 122"/>
              <a:gd name="T47" fmla="*/ 239 h 335"/>
              <a:gd name="T48" fmla="*/ 39 w 122"/>
              <a:gd name="T49" fmla="*/ 232 h 335"/>
              <a:gd name="T50" fmla="*/ 45 w 122"/>
              <a:gd name="T51" fmla="*/ 211 h 335"/>
              <a:gd name="T52" fmla="*/ 26 w 122"/>
              <a:gd name="T53" fmla="*/ 171 h 335"/>
              <a:gd name="T54" fmla="*/ 13 w 122"/>
              <a:gd name="T55" fmla="*/ 171 h 335"/>
              <a:gd name="T56" fmla="*/ 0 w 122"/>
              <a:gd name="T57" fmla="*/ 150 h 335"/>
              <a:gd name="T58" fmla="*/ 6 w 122"/>
              <a:gd name="T59" fmla="*/ 143 h 335"/>
              <a:gd name="T60" fmla="*/ 0 w 122"/>
              <a:gd name="T61" fmla="*/ 130 h 3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22" h="335">
                <a:moveTo>
                  <a:pt x="0" y="130"/>
                </a:moveTo>
                <a:lnTo>
                  <a:pt x="13" y="130"/>
                </a:lnTo>
                <a:lnTo>
                  <a:pt x="13" y="95"/>
                </a:lnTo>
                <a:lnTo>
                  <a:pt x="19" y="88"/>
                </a:lnTo>
                <a:lnTo>
                  <a:pt x="26" y="62"/>
                </a:lnTo>
                <a:lnTo>
                  <a:pt x="51" y="7"/>
                </a:lnTo>
                <a:lnTo>
                  <a:pt x="64" y="0"/>
                </a:lnTo>
                <a:lnTo>
                  <a:pt x="83" y="55"/>
                </a:lnTo>
                <a:lnTo>
                  <a:pt x="77" y="88"/>
                </a:lnTo>
                <a:lnTo>
                  <a:pt x="83" y="82"/>
                </a:lnTo>
                <a:lnTo>
                  <a:pt x="90" y="123"/>
                </a:lnTo>
                <a:lnTo>
                  <a:pt x="115" y="130"/>
                </a:lnTo>
                <a:lnTo>
                  <a:pt x="115" y="150"/>
                </a:lnTo>
                <a:lnTo>
                  <a:pt x="96" y="164"/>
                </a:lnTo>
                <a:lnTo>
                  <a:pt x="77" y="185"/>
                </a:lnTo>
                <a:lnTo>
                  <a:pt x="102" y="218"/>
                </a:lnTo>
                <a:lnTo>
                  <a:pt x="102" y="252"/>
                </a:lnTo>
                <a:lnTo>
                  <a:pt x="121" y="307"/>
                </a:lnTo>
                <a:lnTo>
                  <a:pt x="108" y="334"/>
                </a:lnTo>
                <a:lnTo>
                  <a:pt x="108" y="313"/>
                </a:lnTo>
                <a:lnTo>
                  <a:pt x="96" y="266"/>
                </a:lnTo>
                <a:lnTo>
                  <a:pt x="96" y="252"/>
                </a:lnTo>
                <a:lnTo>
                  <a:pt x="77" y="218"/>
                </a:lnTo>
                <a:lnTo>
                  <a:pt x="64" y="239"/>
                </a:lnTo>
                <a:lnTo>
                  <a:pt x="39" y="232"/>
                </a:lnTo>
                <a:lnTo>
                  <a:pt x="45" y="211"/>
                </a:lnTo>
                <a:lnTo>
                  <a:pt x="26" y="171"/>
                </a:lnTo>
                <a:lnTo>
                  <a:pt x="13" y="171"/>
                </a:lnTo>
                <a:lnTo>
                  <a:pt x="0" y="150"/>
                </a:lnTo>
                <a:lnTo>
                  <a:pt x="6" y="143"/>
                </a:lnTo>
                <a:lnTo>
                  <a:pt x="0" y="13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98" name="Freeform 134"/>
          <p:cNvSpPr>
            <a:spLocks/>
          </p:cNvSpPr>
          <p:nvPr/>
        </p:nvSpPr>
        <p:spPr bwMode="auto">
          <a:xfrm>
            <a:off x="5059363" y="3324225"/>
            <a:ext cx="258762" cy="268288"/>
          </a:xfrm>
          <a:custGeom>
            <a:avLst/>
            <a:gdLst>
              <a:gd name="T0" fmla="*/ 13 w 176"/>
              <a:gd name="T1" fmla="*/ 14 h 169"/>
              <a:gd name="T2" fmla="*/ 72 w 176"/>
              <a:gd name="T3" fmla="*/ 14 h 169"/>
              <a:gd name="T4" fmla="*/ 103 w 176"/>
              <a:gd name="T5" fmla="*/ 0 h 169"/>
              <a:gd name="T6" fmla="*/ 123 w 176"/>
              <a:gd name="T7" fmla="*/ 14 h 169"/>
              <a:gd name="T8" fmla="*/ 142 w 176"/>
              <a:gd name="T9" fmla="*/ 14 h 169"/>
              <a:gd name="T10" fmla="*/ 155 w 176"/>
              <a:gd name="T11" fmla="*/ 41 h 169"/>
              <a:gd name="T12" fmla="*/ 142 w 176"/>
              <a:gd name="T13" fmla="*/ 67 h 169"/>
              <a:gd name="T14" fmla="*/ 116 w 176"/>
              <a:gd name="T15" fmla="*/ 34 h 169"/>
              <a:gd name="T16" fmla="*/ 116 w 176"/>
              <a:gd name="T17" fmla="*/ 41 h 169"/>
              <a:gd name="T18" fmla="*/ 175 w 176"/>
              <a:gd name="T19" fmla="*/ 148 h 169"/>
              <a:gd name="T20" fmla="*/ 142 w 176"/>
              <a:gd name="T21" fmla="*/ 168 h 169"/>
              <a:gd name="T22" fmla="*/ 136 w 176"/>
              <a:gd name="T23" fmla="*/ 168 h 169"/>
              <a:gd name="T24" fmla="*/ 20 w 176"/>
              <a:gd name="T25" fmla="*/ 168 h 169"/>
              <a:gd name="T26" fmla="*/ 13 w 176"/>
              <a:gd name="T27" fmla="*/ 61 h 169"/>
              <a:gd name="T28" fmla="*/ 0 w 176"/>
              <a:gd name="T29" fmla="*/ 41 h 169"/>
              <a:gd name="T30" fmla="*/ 13 w 176"/>
              <a:gd name="T31" fmla="*/ 14 h 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76" h="169">
                <a:moveTo>
                  <a:pt x="13" y="14"/>
                </a:moveTo>
                <a:lnTo>
                  <a:pt x="72" y="14"/>
                </a:lnTo>
                <a:lnTo>
                  <a:pt x="103" y="0"/>
                </a:lnTo>
                <a:lnTo>
                  <a:pt x="123" y="14"/>
                </a:lnTo>
                <a:lnTo>
                  <a:pt x="142" y="14"/>
                </a:lnTo>
                <a:lnTo>
                  <a:pt x="155" y="41"/>
                </a:lnTo>
                <a:lnTo>
                  <a:pt x="142" y="67"/>
                </a:lnTo>
                <a:lnTo>
                  <a:pt x="116" y="34"/>
                </a:lnTo>
                <a:lnTo>
                  <a:pt x="116" y="41"/>
                </a:lnTo>
                <a:lnTo>
                  <a:pt x="175" y="148"/>
                </a:lnTo>
                <a:lnTo>
                  <a:pt x="142" y="168"/>
                </a:lnTo>
                <a:lnTo>
                  <a:pt x="136" y="168"/>
                </a:lnTo>
                <a:lnTo>
                  <a:pt x="20" y="168"/>
                </a:lnTo>
                <a:lnTo>
                  <a:pt x="13" y="61"/>
                </a:lnTo>
                <a:lnTo>
                  <a:pt x="0" y="41"/>
                </a:lnTo>
                <a:lnTo>
                  <a:pt x="13" y="1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599" name="Freeform 135"/>
          <p:cNvSpPr>
            <a:spLocks/>
          </p:cNvSpPr>
          <p:nvPr/>
        </p:nvSpPr>
        <p:spPr bwMode="auto">
          <a:xfrm>
            <a:off x="6481763" y="3346450"/>
            <a:ext cx="50800" cy="36513"/>
          </a:xfrm>
          <a:custGeom>
            <a:avLst/>
            <a:gdLst>
              <a:gd name="T0" fmla="*/ 0 w 35"/>
              <a:gd name="T1" fmla="*/ 11 h 23"/>
              <a:gd name="T2" fmla="*/ 6 w 35"/>
              <a:gd name="T3" fmla="*/ 0 h 23"/>
              <a:gd name="T4" fmla="*/ 34 w 35"/>
              <a:gd name="T5" fmla="*/ 0 h 23"/>
              <a:gd name="T6" fmla="*/ 34 w 35"/>
              <a:gd name="T7" fmla="*/ 11 h 23"/>
              <a:gd name="T8" fmla="*/ 28 w 35"/>
              <a:gd name="T9" fmla="*/ 22 h 23"/>
              <a:gd name="T10" fmla="*/ 6 w 35"/>
              <a:gd name="T11" fmla="*/ 17 h 23"/>
              <a:gd name="T12" fmla="*/ 0 w 35"/>
              <a:gd name="T13" fmla="*/ 11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5" h="23">
                <a:moveTo>
                  <a:pt x="0" y="11"/>
                </a:moveTo>
                <a:lnTo>
                  <a:pt x="6" y="0"/>
                </a:lnTo>
                <a:lnTo>
                  <a:pt x="34" y="0"/>
                </a:lnTo>
                <a:lnTo>
                  <a:pt x="34" y="11"/>
                </a:lnTo>
                <a:lnTo>
                  <a:pt x="28" y="22"/>
                </a:lnTo>
                <a:lnTo>
                  <a:pt x="6" y="17"/>
                </a:lnTo>
                <a:lnTo>
                  <a:pt x="0" y="1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00" name="Freeform 136"/>
          <p:cNvSpPr>
            <a:spLocks/>
          </p:cNvSpPr>
          <p:nvPr/>
        </p:nvSpPr>
        <p:spPr bwMode="auto">
          <a:xfrm>
            <a:off x="7186613" y="3368675"/>
            <a:ext cx="31750" cy="90488"/>
          </a:xfrm>
          <a:custGeom>
            <a:avLst/>
            <a:gdLst>
              <a:gd name="T0" fmla="*/ 16 w 22"/>
              <a:gd name="T1" fmla="*/ 56 h 57"/>
              <a:gd name="T2" fmla="*/ 0 w 22"/>
              <a:gd name="T3" fmla="*/ 25 h 57"/>
              <a:gd name="T4" fmla="*/ 5 w 22"/>
              <a:gd name="T5" fmla="*/ 6 h 57"/>
              <a:gd name="T6" fmla="*/ 16 w 22"/>
              <a:gd name="T7" fmla="*/ 0 h 57"/>
              <a:gd name="T8" fmla="*/ 21 w 22"/>
              <a:gd name="T9" fmla="*/ 0 h 57"/>
              <a:gd name="T10" fmla="*/ 21 w 22"/>
              <a:gd name="T11" fmla="*/ 37 h 57"/>
              <a:gd name="T12" fmla="*/ 16 w 22"/>
              <a:gd name="T13" fmla="*/ 50 h 57"/>
              <a:gd name="T14" fmla="*/ 16 w 22"/>
              <a:gd name="T15" fmla="*/ 56 h 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22" h="57">
                <a:moveTo>
                  <a:pt x="16" y="56"/>
                </a:moveTo>
                <a:lnTo>
                  <a:pt x="0" y="25"/>
                </a:lnTo>
                <a:lnTo>
                  <a:pt x="5" y="6"/>
                </a:lnTo>
                <a:lnTo>
                  <a:pt x="16" y="0"/>
                </a:lnTo>
                <a:lnTo>
                  <a:pt x="21" y="0"/>
                </a:lnTo>
                <a:lnTo>
                  <a:pt x="21" y="37"/>
                </a:lnTo>
                <a:lnTo>
                  <a:pt x="16" y="50"/>
                </a:lnTo>
                <a:lnTo>
                  <a:pt x="16" y="5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01" name="Freeform 137"/>
          <p:cNvSpPr>
            <a:spLocks/>
          </p:cNvSpPr>
          <p:nvPr/>
        </p:nvSpPr>
        <p:spPr bwMode="auto">
          <a:xfrm>
            <a:off x="5511800" y="3379788"/>
            <a:ext cx="69850" cy="14287"/>
          </a:xfrm>
          <a:custGeom>
            <a:avLst/>
            <a:gdLst>
              <a:gd name="T0" fmla="*/ 0 w 48"/>
              <a:gd name="T1" fmla="*/ 0 h 9"/>
              <a:gd name="T2" fmla="*/ 35 w 48"/>
              <a:gd name="T3" fmla="*/ 0 h 9"/>
              <a:gd name="T4" fmla="*/ 47 w 48"/>
              <a:gd name="T5" fmla="*/ 4 h 9"/>
              <a:gd name="T6" fmla="*/ 29 w 48"/>
              <a:gd name="T7" fmla="*/ 8 h 9"/>
              <a:gd name="T8" fmla="*/ 23 w 48"/>
              <a:gd name="T9" fmla="*/ 0 h 9"/>
              <a:gd name="T10" fmla="*/ 0 w 48"/>
              <a:gd name="T11" fmla="*/ 0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9">
                <a:moveTo>
                  <a:pt x="0" y="0"/>
                </a:moveTo>
                <a:lnTo>
                  <a:pt x="35" y="0"/>
                </a:lnTo>
                <a:lnTo>
                  <a:pt x="47" y="4"/>
                </a:lnTo>
                <a:lnTo>
                  <a:pt x="29" y="8"/>
                </a:lnTo>
                <a:lnTo>
                  <a:pt x="23" y="0"/>
                </a:lnTo>
                <a:lnTo>
                  <a:pt x="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02" name="Freeform 138"/>
          <p:cNvSpPr>
            <a:spLocks/>
          </p:cNvSpPr>
          <p:nvPr/>
        </p:nvSpPr>
        <p:spPr bwMode="auto">
          <a:xfrm>
            <a:off x="6470650" y="3402013"/>
            <a:ext cx="111125" cy="146050"/>
          </a:xfrm>
          <a:custGeom>
            <a:avLst/>
            <a:gdLst>
              <a:gd name="T0" fmla="*/ 25 w 75"/>
              <a:gd name="T1" fmla="*/ 78 h 92"/>
              <a:gd name="T2" fmla="*/ 6 w 75"/>
              <a:gd name="T3" fmla="*/ 32 h 92"/>
              <a:gd name="T4" fmla="*/ 12 w 75"/>
              <a:gd name="T5" fmla="*/ 13 h 92"/>
              <a:gd name="T6" fmla="*/ 0 w 75"/>
              <a:gd name="T7" fmla="*/ 0 h 92"/>
              <a:gd name="T8" fmla="*/ 25 w 75"/>
              <a:gd name="T9" fmla="*/ 7 h 92"/>
              <a:gd name="T10" fmla="*/ 31 w 75"/>
              <a:gd name="T11" fmla="*/ 13 h 92"/>
              <a:gd name="T12" fmla="*/ 62 w 75"/>
              <a:gd name="T13" fmla="*/ 19 h 92"/>
              <a:gd name="T14" fmla="*/ 68 w 75"/>
              <a:gd name="T15" fmla="*/ 32 h 92"/>
              <a:gd name="T16" fmla="*/ 55 w 75"/>
              <a:gd name="T17" fmla="*/ 38 h 92"/>
              <a:gd name="T18" fmla="*/ 62 w 75"/>
              <a:gd name="T19" fmla="*/ 52 h 92"/>
              <a:gd name="T20" fmla="*/ 68 w 75"/>
              <a:gd name="T21" fmla="*/ 45 h 92"/>
              <a:gd name="T22" fmla="*/ 68 w 75"/>
              <a:gd name="T23" fmla="*/ 71 h 92"/>
              <a:gd name="T24" fmla="*/ 74 w 75"/>
              <a:gd name="T25" fmla="*/ 84 h 92"/>
              <a:gd name="T26" fmla="*/ 68 w 75"/>
              <a:gd name="T27" fmla="*/ 91 h 92"/>
              <a:gd name="T28" fmla="*/ 62 w 75"/>
              <a:gd name="T29" fmla="*/ 71 h 92"/>
              <a:gd name="T30" fmla="*/ 50 w 75"/>
              <a:gd name="T31" fmla="*/ 65 h 92"/>
              <a:gd name="T32" fmla="*/ 44 w 75"/>
              <a:gd name="T33" fmla="*/ 78 h 92"/>
              <a:gd name="T34" fmla="*/ 25 w 75"/>
              <a:gd name="T35" fmla="*/ 78 h 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75" h="92">
                <a:moveTo>
                  <a:pt x="25" y="78"/>
                </a:moveTo>
                <a:lnTo>
                  <a:pt x="6" y="32"/>
                </a:lnTo>
                <a:lnTo>
                  <a:pt x="12" y="13"/>
                </a:lnTo>
                <a:lnTo>
                  <a:pt x="0" y="0"/>
                </a:lnTo>
                <a:lnTo>
                  <a:pt x="25" y="7"/>
                </a:lnTo>
                <a:lnTo>
                  <a:pt x="31" y="13"/>
                </a:lnTo>
                <a:lnTo>
                  <a:pt x="62" y="19"/>
                </a:lnTo>
                <a:lnTo>
                  <a:pt x="68" y="32"/>
                </a:lnTo>
                <a:lnTo>
                  <a:pt x="55" y="38"/>
                </a:lnTo>
                <a:lnTo>
                  <a:pt x="62" y="52"/>
                </a:lnTo>
                <a:lnTo>
                  <a:pt x="68" y="45"/>
                </a:lnTo>
                <a:lnTo>
                  <a:pt x="68" y="71"/>
                </a:lnTo>
                <a:lnTo>
                  <a:pt x="74" y="84"/>
                </a:lnTo>
                <a:lnTo>
                  <a:pt x="68" y="91"/>
                </a:lnTo>
                <a:lnTo>
                  <a:pt x="62" y="71"/>
                </a:lnTo>
                <a:lnTo>
                  <a:pt x="50" y="65"/>
                </a:lnTo>
                <a:lnTo>
                  <a:pt x="44" y="78"/>
                </a:lnTo>
                <a:lnTo>
                  <a:pt x="25" y="7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03" name="Freeform 139"/>
          <p:cNvSpPr>
            <a:spLocks/>
          </p:cNvSpPr>
          <p:nvPr/>
        </p:nvSpPr>
        <p:spPr bwMode="auto">
          <a:xfrm>
            <a:off x="5648325" y="3433763"/>
            <a:ext cx="1588" cy="14287"/>
          </a:xfrm>
          <a:custGeom>
            <a:avLst/>
            <a:gdLst>
              <a:gd name="T0" fmla="*/ 1 w 2"/>
              <a:gd name="T1" fmla="*/ 8 h 9"/>
              <a:gd name="T2" fmla="*/ 0 w 2"/>
              <a:gd name="T3" fmla="*/ 4 h 9"/>
              <a:gd name="T4" fmla="*/ 0 w 2"/>
              <a:gd name="T5" fmla="*/ 0 h 9"/>
              <a:gd name="T6" fmla="*/ 1 w 2"/>
              <a:gd name="T7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" h="9">
                <a:moveTo>
                  <a:pt x="1" y="8"/>
                </a:moveTo>
                <a:lnTo>
                  <a:pt x="0" y="4"/>
                </a:lnTo>
                <a:lnTo>
                  <a:pt x="0" y="0"/>
                </a:lnTo>
                <a:lnTo>
                  <a:pt x="1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04" name="Freeform 140"/>
          <p:cNvSpPr>
            <a:spLocks/>
          </p:cNvSpPr>
          <p:nvPr/>
        </p:nvSpPr>
        <p:spPr bwMode="auto">
          <a:xfrm>
            <a:off x="5775325" y="3433763"/>
            <a:ext cx="3175" cy="14287"/>
          </a:xfrm>
          <a:custGeom>
            <a:avLst/>
            <a:gdLst>
              <a:gd name="T0" fmla="*/ 0 w 2"/>
              <a:gd name="T1" fmla="*/ 8 h 9"/>
              <a:gd name="T2" fmla="*/ 1 w 2"/>
              <a:gd name="T3" fmla="*/ 0 h 9"/>
              <a:gd name="T4" fmla="*/ 1 w 2"/>
              <a:gd name="T5" fmla="*/ 8 h 9"/>
              <a:gd name="T6" fmla="*/ 0 w 2"/>
              <a:gd name="T7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" h="9">
                <a:moveTo>
                  <a:pt x="0" y="8"/>
                </a:moveTo>
                <a:lnTo>
                  <a:pt x="1" y="0"/>
                </a:lnTo>
                <a:lnTo>
                  <a:pt x="1" y="8"/>
                </a:lnTo>
                <a:lnTo>
                  <a:pt x="0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05" name="Freeform 141"/>
          <p:cNvSpPr>
            <a:spLocks/>
          </p:cNvSpPr>
          <p:nvPr/>
        </p:nvSpPr>
        <p:spPr bwMode="auto">
          <a:xfrm>
            <a:off x="4159250" y="3444875"/>
            <a:ext cx="177800" cy="158750"/>
          </a:xfrm>
          <a:custGeom>
            <a:avLst/>
            <a:gdLst>
              <a:gd name="T0" fmla="*/ 57 w 122"/>
              <a:gd name="T1" fmla="*/ 0 h 100"/>
              <a:gd name="T2" fmla="*/ 121 w 122"/>
              <a:gd name="T3" fmla="*/ 0 h 100"/>
              <a:gd name="T4" fmla="*/ 121 w 122"/>
              <a:gd name="T5" fmla="*/ 33 h 100"/>
              <a:gd name="T6" fmla="*/ 70 w 122"/>
              <a:gd name="T7" fmla="*/ 33 h 100"/>
              <a:gd name="T8" fmla="*/ 70 w 122"/>
              <a:gd name="T9" fmla="*/ 66 h 100"/>
              <a:gd name="T10" fmla="*/ 57 w 122"/>
              <a:gd name="T11" fmla="*/ 66 h 100"/>
              <a:gd name="T12" fmla="*/ 57 w 122"/>
              <a:gd name="T13" fmla="*/ 99 h 100"/>
              <a:gd name="T14" fmla="*/ 0 w 122"/>
              <a:gd name="T15" fmla="*/ 99 h 100"/>
              <a:gd name="T16" fmla="*/ 38 w 122"/>
              <a:gd name="T17" fmla="*/ 20 h 100"/>
              <a:gd name="T18" fmla="*/ 57 w 122"/>
              <a:gd name="T19" fmla="*/ 0 h 1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22" h="100">
                <a:moveTo>
                  <a:pt x="57" y="0"/>
                </a:moveTo>
                <a:lnTo>
                  <a:pt x="121" y="0"/>
                </a:lnTo>
                <a:lnTo>
                  <a:pt x="121" y="33"/>
                </a:lnTo>
                <a:lnTo>
                  <a:pt x="70" y="33"/>
                </a:lnTo>
                <a:lnTo>
                  <a:pt x="70" y="66"/>
                </a:lnTo>
                <a:lnTo>
                  <a:pt x="57" y="66"/>
                </a:lnTo>
                <a:lnTo>
                  <a:pt x="57" y="99"/>
                </a:lnTo>
                <a:lnTo>
                  <a:pt x="0" y="99"/>
                </a:lnTo>
                <a:lnTo>
                  <a:pt x="38" y="20"/>
                </a:lnTo>
                <a:lnTo>
                  <a:pt x="57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06" name="Freeform 142"/>
          <p:cNvSpPr>
            <a:spLocks/>
          </p:cNvSpPr>
          <p:nvPr/>
        </p:nvSpPr>
        <p:spPr bwMode="auto">
          <a:xfrm>
            <a:off x="4159250" y="3444875"/>
            <a:ext cx="247650" cy="334963"/>
          </a:xfrm>
          <a:custGeom>
            <a:avLst/>
            <a:gdLst>
              <a:gd name="T0" fmla="*/ 122 w 169"/>
              <a:gd name="T1" fmla="*/ 0 h 211"/>
              <a:gd name="T2" fmla="*/ 168 w 169"/>
              <a:gd name="T3" fmla="*/ 41 h 211"/>
              <a:gd name="T4" fmla="*/ 155 w 169"/>
              <a:gd name="T5" fmla="*/ 41 h 211"/>
              <a:gd name="T6" fmla="*/ 155 w 169"/>
              <a:gd name="T7" fmla="*/ 82 h 211"/>
              <a:gd name="T8" fmla="*/ 161 w 169"/>
              <a:gd name="T9" fmla="*/ 88 h 211"/>
              <a:gd name="T10" fmla="*/ 161 w 169"/>
              <a:gd name="T11" fmla="*/ 176 h 211"/>
              <a:gd name="T12" fmla="*/ 155 w 169"/>
              <a:gd name="T13" fmla="*/ 190 h 211"/>
              <a:gd name="T14" fmla="*/ 84 w 169"/>
              <a:gd name="T15" fmla="*/ 190 h 211"/>
              <a:gd name="T16" fmla="*/ 64 w 169"/>
              <a:gd name="T17" fmla="*/ 210 h 211"/>
              <a:gd name="T18" fmla="*/ 51 w 169"/>
              <a:gd name="T19" fmla="*/ 190 h 211"/>
              <a:gd name="T20" fmla="*/ 25 w 169"/>
              <a:gd name="T21" fmla="*/ 176 h 211"/>
              <a:gd name="T22" fmla="*/ 0 w 169"/>
              <a:gd name="T23" fmla="*/ 183 h 211"/>
              <a:gd name="T24" fmla="*/ 7 w 169"/>
              <a:gd name="T25" fmla="*/ 169 h 211"/>
              <a:gd name="T26" fmla="*/ 7 w 169"/>
              <a:gd name="T27" fmla="*/ 115 h 211"/>
              <a:gd name="T28" fmla="*/ 0 w 169"/>
              <a:gd name="T29" fmla="*/ 102 h 211"/>
              <a:gd name="T30" fmla="*/ 58 w 169"/>
              <a:gd name="T31" fmla="*/ 102 h 211"/>
              <a:gd name="T32" fmla="*/ 58 w 169"/>
              <a:gd name="T33" fmla="*/ 68 h 211"/>
              <a:gd name="T34" fmla="*/ 71 w 169"/>
              <a:gd name="T35" fmla="*/ 68 h 211"/>
              <a:gd name="T36" fmla="*/ 71 w 169"/>
              <a:gd name="T37" fmla="*/ 34 h 211"/>
              <a:gd name="T38" fmla="*/ 122 w 169"/>
              <a:gd name="T39" fmla="*/ 34 h 211"/>
              <a:gd name="T40" fmla="*/ 122 w 169"/>
              <a:gd name="T41" fmla="*/ 0 h 2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69" h="211">
                <a:moveTo>
                  <a:pt x="122" y="0"/>
                </a:moveTo>
                <a:lnTo>
                  <a:pt x="168" y="41"/>
                </a:lnTo>
                <a:lnTo>
                  <a:pt x="155" y="41"/>
                </a:lnTo>
                <a:lnTo>
                  <a:pt x="155" y="82"/>
                </a:lnTo>
                <a:lnTo>
                  <a:pt x="161" y="88"/>
                </a:lnTo>
                <a:lnTo>
                  <a:pt x="161" y="176"/>
                </a:lnTo>
                <a:lnTo>
                  <a:pt x="155" y="190"/>
                </a:lnTo>
                <a:lnTo>
                  <a:pt x="84" y="190"/>
                </a:lnTo>
                <a:lnTo>
                  <a:pt x="64" y="210"/>
                </a:lnTo>
                <a:lnTo>
                  <a:pt x="51" y="190"/>
                </a:lnTo>
                <a:lnTo>
                  <a:pt x="25" y="176"/>
                </a:lnTo>
                <a:lnTo>
                  <a:pt x="0" y="183"/>
                </a:lnTo>
                <a:lnTo>
                  <a:pt x="7" y="169"/>
                </a:lnTo>
                <a:lnTo>
                  <a:pt x="7" y="115"/>
                </a:lnTo>
                <a:lnTo>
                  <a:pt x="0" y="102"/>
                </a:lnTo>
                <a:lnTo>
                  <a:pt x="58" y="102"/>
                </a:lnTo>
                <a:lnTo>
                  <a:pt x="58" y="68"/>
                </a:lnTo>
                <a:lnTo>
                  <a:pt x="71" y="68"/>
                </a:lnTo>
                <a:lnTo>
                  <a:pt x="71" y="34"/>
                </a:lnTo>
                <a:lnTo>
                  <a:pt x="122" y="34"/>
                </a:lnTo>
                <a:lnTo>
                  <a:pt x="122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07" name="Freeform 143"/>
          <p:cNvSpPr>
            <a:spLocks/>
          </p:cNvSpPr>
          <p:nvPr/>
        </p:nvSpPr>
        <p:spPr bwMode="auto">
          <a:xfrm>
            <a:off x="2778125" y="3455988"/>
            <a:ext cx="12700" cy="14287"/>
          </a:xfrm>
          <a:custGeom>
            <a:avLst/>
            <a:gdLst>
              <a:gd name="T0" fmla="*/ 7 w 8"/>
              <a:gd name="T1" fmla="*/ 8 h 9"/>
              <a:gd name="T2" fmla="*/ 0 w 8"/>
              <a:gd name="T3" fmla="*/ 4 h 9"/>
              <a:gd name="T4" fmla="*/ 4 w 8"/>
              <a:gd name="T5" fmla="*/ 0 h 9"/>
              <a:gd name="T6" fmla="*/ 7 w 8"/>
              <a:gd name="T7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" h="9">
                <a:moveTo>
                  <a:pt x="7" y="8"/>
                </a:moveTo>
                <a:lnTo>
                  <a:pt x="0" y="4"/>
                </a:lnTo>
                <a:lnTo>
                  <a:pt x="4" y="0"/>
                </a:lnTo>
                <a:lnTo>
                  <a:pt x="7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08" name="Freeform 144"/>
          <p:cNvSpPr>
            <a:spLocks/>
          </p:cNvSpPr>
          <p:nvPr/>
        </p:nvSpPr>
        <p:spPr bwMode="auto">
          <a:xfrm>
            <a:off x="5686425" y="3455988"/>
            <a:ext cx="92075" cy="92075"/>
          </a:xfrm>
          <a:custGeom>
            <a:avLst/>
            <a:gdLst>
              <a:gd name="T0" fmla="*/ 55 w 62"/>
              <a:gd name="T1" fmla="*/ 0 h 58"/>
              <a:gd name="T2" fmla="*/ 61 w 62"/>
              <a:gd name="T3" fmla="*/ 0 h 58"/>
              <a:gd name="T4" fmla="*/ 61 w 62"/>
              <a:gd name="T5" fmla="*/ 13 h 58"/>
              <a:gd name="T6" fmla="*/ 42 w 62"/>
              <a:gd name="T7" fmla="*/ 57 h 58"/>
              <a:gd name="T8" fmla="*/ 6 w 62"/>
              <a:gd name="T9" fmla="*/ 51 h 58"/>
              <a:gd name="T10" fmla="*/ 0 w 62"/>
              <a:gd name="T11" fmla="*/ 38 h 58"/>
              <a:gd name="T12" fmla="*/ 11 w 62"/>
              <a:gd name="T13" fmla="*/ 25 h 58"/>
              <a:gd name="T14" fmla="*/ 30 w 62"/>
              <a:gd name="T15" fmla="*/ 32 h 58"/>
              <a:gd name="T16" fmla="*/ 55 w 62"/>
              <a:gd name="T17" fmla="*/ 0 h 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2" h="58">
                <a:moveTo>
                  <a:pt x="55" y="0"/>
                </a:moveTo>
                <a:lnTo>
                  <a:pt x="61" y="0"/>
                </a:lnTo>
                <a:lnTo>
                  <a:pt x="61" y="13"/>
                </a:lnTo>
                <a:lnTo>
                  <a:pt x="42" y="57"/>
                </a:lnTo>
                <a:lnTo>
                  <a:pt x="6" y="51"/>
                </a:lnTo>
                <a:lnTo>
                  <a:pt x="0" y="38"/>
                </a:lnTo>
                <a:lnTo>
                  <a:pt x="11" y="25"/>
                </a:lnTo>
                <a:lnTo>
                  <a:pt x="30" y="32"/>
                </a:lnTo>
                <a:lnTo>
                  <a:pt x="55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09" name="Freeform 145"/>
          <p:cNvSpPr>
            <a:spLocks/>
          </p:cNvSpPr>
          <p:nvPr/>
        </p:nvSpPr>
        <p:spPr bwMode="auto">
          <a:xfrm>
            <a:off x="5657850" y="3455988"/>
            <a:ext cx="12700" cy="47625"/>
          </a:xfrm>
          <a:custGeom>
            <a:avLst/>
            <a:gdLst>
              <a:gd name="T0" fmla="*/ 4 w 9"/>
              <a:gd name="T1" fmla="*/ 29 h 30"/>
              <a:gd name="T2" fmla="*/ 0 w 9"/>
              <a:gd name="T3" fmla="*/ 12 h 30"/>
              <a:gd name="T4" fmla="*/ 4 w 9"/>
              <a:gd name="T5" fmla="*/ 0 h 30"/>
              <a:gd name="T6" fmla="*/ 8 w 9"/>
              <a:gd name="T7" fmla="*/ 17 h 30"/>
              <a:gd name="T8" fmla="*/ 8 w 9"/>
              <a:gd name="T9" fmla="*/ 29 h 30"/>
              <a:gd name="T10" fmla="*/ 4 w 9"/>
              <a:gd name="T11" fmla="*/ 29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" h="30">
                <a:moveTo>
                  <a:pt x="4" y="29"/>
                </a:moveTo>
                <a:lnTo>
                  <a:pt x="0" y="12"/>
                </a:lnTo>
                <a:lnTo>
                  <a:pt x="4" y="0"/>
                </a:lnTo>
                <a:lnTo>
                  <a:pt x="8" y="17"/>
                </a:lnTo>
                <a:lnTo>
                  <a:pt x="8" y="29"/>
                </a:lnTo>
                <a:lnTo>
                  <a:pt x="4" y="29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10" name="Freeform 146"/>
          <p:cNvSpPr>
            <a:spLocks/>
          </p:cNvSpPr>
          <p:nvPr/>
        </p:nvSpPr>
        <p:spPr bwMode="auto">
          <a:xfrm>
            <a:off x="6813550" y="3478213"/>
            <a:ext cx="160338" cy="422275"/>
          </a:xfrm>
          <a:custGeom>
            <a:avLst/>
            <a:gdLst>
              <a:gd name="T0" fmla="*/ 0 w 109"/>
              <a:gd name="T1" fmla="*/ 7 h 266"/>
              <a:gd name="T2" fmla="*/ 38 w 109"/>
              <a:gd name="T3" fmla="*/ 0 h 266"/>
              <a:gd name="T4" fmla="*/ 45 w 109"/>
              <a:gd name="T5" fmla="*/ 0 h 266"/>
              <a:gd name="T6" fmla="*/ 57 w 109"/>
              <a:gd name="T7" fmla="*/ 14 h 266"/>
              <a:gd name="T8" fmla="*/ 76 w 109"/>
              <a:gd name="T9" fmla="*/ 27 h 266"/>
              <a:gd name="T10" fmla="*/ 45 w 109"/>
              <a:gd name="T11" fmla="*/ 55 h 266"/>
              <a:gd name="T12" fmla="*/ 45 w 109"/>
              <a:gd name="T13" fmla="*/ 75 h 266"/>
              <a:gd name="T14" fmla="*/ 89 w 109"/>
              <a:gd name="T15" fmla="*/ 115 h 266"/>
              <a:gd name="T16" fmla="*/ 108 w 109"/>
              <a:gd name="T17" fmla="*/ 184 h 266"/>
              <a:gd name="T18" fmla="*/ 102 w 109"/>
              <a:gd name="T19" fmla="*/ 204 h 266"/>
              <a:gd name="T20" fmla="*/ 76 w 109"/>
              <a:gd name="T21" fmla="*/ 231 h 266"/>
              <a:gd name="T22" fmla="*/ 57 w 109"/>
              <a:gd name="T23" fmla="*/ 265 h 266"/>
              <a:gd name="T24" fmla="*/ 51 w 109"/>
              <a:gd name="T25" fmla="*/ 265 h 266"/>
              <a:gd name="T26" fmla="*/ 45 w 109"/>
              <a:gd name="T27" fmla="*/ 244 h 266"/>
              <a:gd name="T28" fmla="*/ 51 w 109"/>
              <a:gd name="T29" fmla="*/ 238 h 266"/>
              <a:gd name="T30" fmla="*/ 38 w 109"/>
              <a:gd name="T31" fmla="*/ 231 h 266"/>
              <a:gd name="T32" fmla="*/ 63 w 109"/>
              <a:gd name="T33" fmla="*/ 210 h 266"/>
              <a:gd name="T34" fmla="*/ 70 w 109"/>
              <a:gd name="T35" fmla="*/ 198 h 266"/>
              <a:gd name="T36" fmla="*/ 76 w 109"/>
              <a:gd name="T37" fmla="*/ 198 h 266"/>
              <a:gd name="T38" fmla="*/ 76 w 109"/>
              <a:gd name="T39" fmla="*/ 156 h 266"/>
              <a:gd name="T40" fmla="*/ 76 w 109"/>
              <a:gd name="T41" fmla="*/ 129 h 266"/>
              <a:gd name="T42" fmla="*/ 26 w 109"/>
              <a:gd name="T43" fmla="*/ 62 h 266"/>
              <a:gd name="T44" fmla="*/ 26 w 109"/>
              <a:gd name="T45" fmla="*/ 48 h 266"/>
              <a:gd name="T46" fmla="*/ 19 w 109"/>
              <a:gd name="T47" fmla="*/ 34 h 266"/>
              <a:gd name="T48" fmla="*/ 6 w 109"/>
              <a:gd name="T49" fmla="*/ 27 h 266"/>
              <a:gd name="T50" fmla="*/ 0 w 109"/>
              <a:gd name="T51" fmla="*/ 7 h 2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</a:cxnLst>
            <a:rect l="0" t="0" r="r" b="b"/>
            <a:pathLst>
              <a:path w="109" h="266">
                <a:moveTo>
                  <a:pt x="0" y="7"/>
                </a:moveTo>
                <a:lnTo>
                  <a:pt x="38" y="0"/>
                </a:lnTo>
                <a:lnTo>
                  <a:pt x="45" y="0"/>
                </a:lnTo>
                <a:lnTo>
                  <a:pt x="57" y="14"/>
                </a:lnTo>
                <a:lnTo>
                  <a:pt x="76" y="27"/>
                </a:lnTo>
                <a:lnTo>
                  <a:pt x="45" y="55"/>
                </a:lnTo>
                <a:lnTo>
                  <a:pt x="45" y="75"/>
                </a:lnTo>
                <a:lnTo>
                  <a:pt x="89" y="115"/>
                </a:lnTo>
                <a:lnTo>
                  <a:pt x="108" y="184"/>
                </a:lnTo>
                <a:lnTo>
                  <a:pt x="102" y="204"/>
                </a:lnTo>
                <a:lnTo>
                  <a:pt x="76" y="231"/>
                </a:lnTo>
                <a:lnTo>
                  <a:pt x="57" y="265"/>
                </a:lnTo>
                <a:lnTo>
                  <a:pt x="51" y="265"/>
                </a:lnTo>
                <a:lnTo>
                  <a:pt x="45" y="244"/>
                </a:lnTo>
                <a:lnTo>
                  <a:pt x="51" y="238"/>
                </a:lnTo>
                <a:lnTo>
                  <a:pt x="38" y="231"/>
                </a:lnTo>
                <a:lnTo>
                  <a:pt x="63" y="210"/>
                </a:lnTo>
                <a:lnTo>
                  <a:pt x="70" y="198"/>
                </a:lnTo>
                <a:lnTo>
                  <a:pt x="76" y="198"/>
                </a:lnTo>
                <a:lnTo>
                  <a:pt x="76" y="156"/>
                </a:lnTo>
                <a:lnTo>
                  <a:pt x="76" y="129"/>
                </a:lnTo>
                <a:lnTo>
                  <a:pt x="26" y="62"/>
                </a:lnTo>
                <a:lnTo>
                  <a:pt x="26" y="48"/>
                </a:lnTo>
                <a:lnTo>
                  <a:pt x="19" y="34"/>
                </a:lnTo>
                <a:lnTo>
                  <a:pt x="6" y="27"/>
                </a:lnTo>
                <a:lnTo>
                  <a:pt x="0" y="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11" name="Freeform 147"/>
          <p:cNvSpPr>
            <a:spLocks/>
          </p:cNvSpPr>
          <p:nvPr/>
        </p:nvSpPr>
        <p:spPr bwMode="auto">
          <a:xfrm>
            <a:off x="5718175" y="3478213"/>
            <a:ext cx="128588" cy="223837"/>
          </a:xfrm>
          <a:custGeom>
            <a:avLst/>
            <a:gdLst>
              <a:gd name="T0" fmla="*/ 25 w 89"/>
              <a:gd name="T1" fmla="*/ 47 h 141"/>
              <a:gd name="T2" fmla="*/ 44 w 89"/>
              <a:gd name="T3" fmla="*/ 0 h 141"/>
              <a:gd name="T4" fmla="*/ 63 w 89"/>
              <a:gd name="T5" fmla="*/ 20 h 141"/>
              <a:gd name="T6" fmla="*/ 75 w 89"/>
              <a:gd name="T7" fmla="*/ 20 h 141"/>
              <a:gd name="T8" fmla="*/ 88 w 89"/>
              <a:gd name="T9" fmla="*/ 40 h 141"/>
              <a:gd name="T10" fmla="*/ 82 w 89"/>
              <a:gd name="T11" fmla="*/ 67 h 141"/>
              <a:gd name="T12" fmla="*/ 75 w 89"/>
              <a:gd name="T13" fmla="*/ 87 h 141"/>
              <a:gd name="T14" fmla="*/ 69 w 89"/>
              <a:gd name="T15" fmla="*/ 106 h 141"/>
              <a:gd name="T16" fmla="*/ 63 w 89"/>
              <a:gd name="T17" fmla="*/ 106 h 141"/>
              <a:gd name="T18" fmla="*/ 50 w 89"/>
              <a:gd name="T19" fmla="*/ 127 h 141"/>
              <a:gd name="T20" fmla="*/ 38 w 89"/>
              <a:gd name="T21" fmla="*/ 127 h 141"/>
              <a:gd name="T22" fmla="*/ 38 w 89"/>
              <a:gd name="T23" fmla="*/ 140 h 141"/>
              <a:gd name="T24" fmla="*/ 13 w 89"/>
              <a:gd name="T25" fmla="*/ 140 h 141"/>
              <a:gd name="T26" fmla="*/ 0 w 89"/>
              <a:gd name="T27" fmla="*/ 113 h 141"/>
              <a:gd name="T28" fmla="*/ 31 w 89"/>
              <a:gd name="T29" fmla="*/ 81 h 141"/>
              <a:gd name="T30" fmla="*/ 31 w 89"/>
              <a:gd name="T31" fmla="*/ 54 h 141"/>
              <a:gd name="T32" fmla="*/ 25 w 89"/>
              <a:gd name="T33" fmla="*/ 47 h 1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9" h="141">
                <a:moveTo>
                  <a:pt x="25" y="47"/>
                </a:moveTo>
                <a:lnTo>
                  <a:pt x="44" y="0"/>
                </a:lnTo>
                <a:lnTo>
                  <a:pt x="63" y="20"/>
                </a:lnTo>
                <a:lnTo>
                  <a:pt x="75" y="20"/>
                </a:lnTo>
                <a:lnTo>
                  <a:pt x="88" y="40"/>
                </a:lnTo>
                <a:lnTo>
                  <a:pt x="82" y="67"/>
                </a:lnTo>
                <a:lnTo>
                  <a:pt x="75" y="87"/>
                </a:lnTo>
                <a:lnTo>
                  <a:pt x="69" y="106"/>
                </a:lnTo>
                <a:lnTo>
                  <a:pt x="63" y="106"/>
                </a:lnTo>
                <a:lnTo>
                  <a:pt x="50" y="127"/>
                </a:lnTo>
                <a:lnTo>
                  <a:pt x="38" y="127"/>
                </a:lnTo>
                <a:lnTo>
                  <a:pt x="38" y="140"/>
                </a:lnTo>
                <a:lnTo>
                  <a:pt x="13" y="140"/>
                </a:lnTo>
                <a:lnTo>
                  <a:pt x="0" y="113"/>
                </a:lnTo>
                <a:lnTo>
                  <a:pt x="31" y="81"/>
                </a:lnTo>
                <a:lnTo>
                  <a:pt x="31" y="54"/>
                </a:lnTo>
                <a:lnTo>
                  <a:pt x="25" y="4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12" name="Freeform 148"/>
          <p:cNvSpPr>
            <a:spLocks/>
          </p:cNvSpPr>
          <p:nvPr/>
        </p:nvSpPr>
        <p:spPr bwMode="auto">
          <a:xfrm>
            <a:off x="6753225" y="3489325"/>
            <a:ext cx="171450" cy="234950"/>
          </a:xfrm>
          <a:custGeom>
            <a:avLst/>
            <a:gdLst>
              <a:gd name="T0" fmla="*/ 0 w 116"/>
              <a:gd name="T1" fmla="*/ 20 h 148"/>
              <a:gd name="T2" fmla="*/ 19 w 116"/>
              <a:gd name="T3" fmla="*/ 27 h 148"/>
              <a:gd name="T4" fmla="*/ 26 w 116"/>
              <a:gd name="T5" fmla="*/ 20 h 148"/>
              <a:gd name="T6" fmla="*/ 26 w 116"/>
              <a:gd name="T7" fmla="*/ 7 h 148"/>
              <a:gd name="T8" fmla="*/ 39 w 116"/>
              <a:gd name="T9" fmla="*/ 0 h 148"/>
              <a:gd name="T10" fmla="*/ 45 w 116"/>
              <a:gd name="T11" fmla="*/ 20 h 148"/>
              <a:gd name="T12" fmla="*/ 58 w 116"/>
              <a:gd name="T13" fmla="*/ 27 h 148"/>
              <a:gd name="T14" fmla="*/ 64 w 116"/>
              <a:gd name="T15" fmla="*/ 40 h 148"/>
              <a:gd name="T16" fmla="*/ 64 w 116"/>
              <a:gd name="T17" fmla="*/ 54 h 148"/>
              <a:gd name="T18" fmla="*/ 115 w 116"/>
              <a:gd name="T19" fmla="*/ 120 h 148"/>
              <a:gd name="T20" fmla="*/ 115 w 116"/>
              <a:gd name="T21" fmla="*/ 147 h 148"/>
              <a:gd name="T22" fmla="*/ 102 w 116"/>
              <a:gd name="T23" fmla="*/ 147 h 148"/>
              <a:gd name="T24" fmla="*/ 96 w 116"/>
              <a:gd name="T25" fmla="*/ 147 h 148"/>
              <a:gd name="T26" fmla="*/ 96 w 116"/>
              <a:gd name="T27" fmla="*/ 134 h 148"/>
              <a:gd name="T28" fmla="*/ 77 w 116"/>
              <a:gd name="T29" fmla="*/ 107 h 148"/>
              <a:gd name="T30" fmla="*/ 71 w 116"/>
              <a:gd name="T31" fmla="*/ 93 h 148"/>
              <a:gd name="T32" fmla="*/ 58 w 116"/>
              <a:gd name="T33" fmla="*/ 81 h 148"/>
              <a:gd name="T34" fmla="*/ 39 w 116"/>
              <a:gd name="T35" fmla="*/ 93 h 148"/>
              <a:gd name="T36" fmla="*/ 26 w 116"/>
              <a:gd name="T37" fmla="*/ 86 h 148"/>
              <a:gd name="T38" fmla="*/ 19 w 116"/>
              <a:gd name="T39" fmla="*/ 61 h 148"/>
              <a:gd name="T40" fmla="*/ 13 w 116"/>
              <a:gd name="T41" fmla="*/ 61 h 148"/>
              <a:gd name="T42" fmla="*/ 0 w 116"/>
              <a:gd name="T43" fmla="*/ 40 h 148"/>
              <a:gd name="T44" fmla="*/ 0 w 116"/>
              <a:gd name="T45" fmla="*/ 20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16" h="148">
                <a:moveTo>
                  <a:pt x="0" y="20"/>
                </a:moveTo>
                <a:lnTo>
                  <a:pt x="19" y="27"/>
                </a:lnTo>
                <a:lnTo>
                  <a:pt x="26" y="20"/>
                </a:lnTo>
                <a:lnTo>
                  <a:pt x="26" y="7"/>
                </a:lnTo>
                <a:lnTo>
                  <a:pt x="39" y="0"/>
                </a:lnTo>
                <a:lnTo>
                  <a:pt x="45" y="20"/>
                </a:lnTo>
                <a:lnTo>
                  <a:pt x="58" y="27"/>
                </a:lnTo>
                <a:lnTo>
                  <a:pt x="64" y="40"/>
                </a:lnTo>
                <a:lnTo>
                  <a:pt x="64" y="54"/>
                </a:lnTo>
                <a:lnTo>
                  <a:pt x="115" y="120"/>
                </a:lnTo>
                <a:lnTo>
                  <a:pt x="115" y="147"/>
                </a:lnTo>
                <a:lnTo>
                  <a:pt x="102" y="147"/>
                </a:lnTo>
                <a:lnTo>
                  <a:pt x="96" y="147"/>
                </a:lnTo>
                <a:lnTo>
                  <a:pt x="96" y="134"/>
                </a:lnTo>
                <a:lnTo>
                  <a:pt x="77" y="107"/>
                </a:lnTo>
                <a:lnTo>
                  <a:pt x="71" y="93"/>
                </a:lnTo>
                <a:lnTo>
                  <a:pt x="58" y="81"/>
                </a:lnTo>
                <a:lnTo>
                  <a:pt x="39" y="93"/>
                </a:lnTo>
                <a:lnTo>
                  <a:pt x="26" y="86"/>
                </a:lnTo>
                <a:lnTo>
                  <a:pt x="19" y="61"/>
                </a:lnTo>
                <a:lnTo>
                  <a:pt x="13" y="61"/>
                </a:lnTo>
                <a:lnTo>
                  <a:pt x="0" y="40"/>
                </a:lnTo>
                <a:lnTo>
                  <a:pt x="0" y="2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13" name="Freeform 149"/>
          <p:cNvSpPr>
            <a:spLocks/>
          </p:cNvSpPr>
          <p:nvPr/>
        </p:nvSpPr>
        <p:spPr bwMode="auto">
          <a:xfrm>
            <a:off x="2649538" y="3500438"/>
            <a:ext cx="219075" cy="103187"/>
          </a:xfrm>
          <a:custGeom>
            <a:avLst/>
            <a:gdLst>
              <a:gd name="T0" fmla="*/ 104 w 149"/>
              <a:gd name="T1" fmla="*/ 64 h 65"/>
              <a:gd name="T2" fmla="*/ 97 w 149"/>
              <a:gd name="T3" fmla="*/ 58 h 65"/>
              <a:gd name="T4" fmla="*/ 104 w 149"/>
              <a:gd name="T5" fmla="*/ 51 h 65"/>
              <a:gd name="T6" fmla="*/ 84 w 149"/>
              <a:gd name="T7" fmla="*/ 45 h 65"/>
              <a:gd name="T8" fmla="*/ 84 w 149"/>
              <a:gd name="T9" fmla="*/ 38 h 65"/>
              <a:gd name="T10" fmla="*/ 58 w 149"/>
              <a:gd name="T11" fmla="*/ 26 h 65"/>
              <a:gd name="T12" fmla="*/ 39 w 149"/>
              <a:gd name="T13" fmla="*/ 19 h 65"/>
              <a:gd name="T14" fmla="*/ 32 w 149"/>
              <a:gd name="T15" fmla="*/ 13 h 65"/>
              <a:gd name="T16" fmla="*/ 13 w 149"/>
              <a:gd name="T17" fmla="*/ 19 h 65"/>
              <a:gd name="T18" fmla="*/ 6 w 149"/>
              <a:gd name="T19" fmla="*/ 26 h 65"/>
              <a:gd name="T20" fmla="*/ 0 w 149"/>
              <a:gd name="T21" fmla="*/ 26 h 65"/>
              <a:gd name="T22" fmla="*/ 13 w 149"/>
              <a:gd name="T23" fmla="*/ 6 h 65"/>
              <a:gd name="T24" fmla="*/ 39 w 149"/>
              <a:gd name="T25" fmla="*/ 0 h 65"/>
              <a:gd name="T26" fmla="*/ 78 w 149"/>
              <a:gd name="T27" fmla="*/ 19 h 65"/>
              <a:gd name="T28" fmla="*/ 84 w 149"/>
              <a:gd name="T29" fmla="*/ 13 h 65"/>
              <a:gd name="T30" fmla="*/ 109 w 149"/>
              <a:gd name="T31" fmla="*/ 38 h 65"/>
              <a:gd name="T32" fmla="*/ 129 w 149"/>
              <a:gd name="T33" fmla="*/ 45 h 65"/>
              <a:gd name="T34" fmla="*/ 122 w 149"/>
              <a:gd name="T35" fmla="*/ 45 h 65"/>
              <a:gd name="T36" fmla="*/ 135 w 149"/>
              <a:gd name="T37" fmla="*/ 45 h 65"/>
              <a:gd name="T38" fmla="*/ 148 w 149"/>
              <a:gd name="T39" fmla="*/ 51 h 65"/>
              <a:gd name="T40" fmla="*/ 104 w 149"/>
              <a:gd name="T41" fmla="*/ 64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49" h="65">
                <a:moveTo>
                  <a:pt x="104" y="64"/>
                </a:moveTo>
                <a:lnTo>
                  <a:pt x="97" y="58"/>
                </a:lnTo>
                <a:lnTo>
                  <a:pt x="104" y="51"/>
                </a:lnTo>
                <a:lnTo>
                  <a:pt x="84" y="45"/>
                </a:lnTo>
                <a:lnTo>
                  <a:pt x="84" y="38"/>
                </a:lnTo>
                <a:lnTo>
                  <a:pt x="58" y="26"/>
                </a:lnTo>
                <a:lnTo>
                  <a:pt x="39" y="19"/>
                </a:lnTo>
                <a:lnTo>
                  <a:pt x="32" y="13"/>
                </a:lnTo>
                <a:lnTo>
                  <a:pt x="13" y="19"/>
                </a:lnTo>
                <a:lnTo>
                  <a:pt x="6" y="26"/>
                </a:lnTo>
                <a:lnTo>
                  <a:pt x="0" y="26"/>
                </a:lnTo>
                <a:lnTo>
                  <a:pt x="13" y="6"/>
                </a:lnTo>
                <a:lnTo>
                  <a:pt x="39" y="0"/>
                </a:lnTo>
                <a:lnTo>
                  <a:pt x="78" y="19"/>
                </a:lnTo>
                <a:lnTo>
                  <a:pt x="84" y="13"/>
                </a:lnTo>
                <a:lnTo>
                  <a:pt x="109" y="38"/>
                </a:lnTo>
                <a:lnTo>
                  <a:pt x="129" y="45"/>
                </a:lnTo>
                <a:lnTo>
                  <a:pt x="122" y="45"/>
                </a:lnTo>
                <a:lnTo>
                  <a:pt x="135" y="45"/>
                </a:lnTo>
                <a:lnTo>
                  <a:pt x="148" y="51"/>
                </a:lnTo>
                <a:lnTo>
                  <a:pt x="104" y="6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14" name="Freeform 150"/>
          <p:cNvSpPr>
            <a:spLocks/>
          </p:cNvSpPr>
          <p:nvPr/>
        </p:nvSpPr>
        <p:spPr bwMode="auto">
          <a:xfrm>
            <a:off x="4257675" y="3511550"/>
            <a:ext cx="374650" cy="377825"/>
          </a:xfrm>
          <a:custGeom>
            <a:avLst/>
            <a:gdLst>
              <a:gd name="T0" fmla="*/ 104 w 256"/>
              <a:gd name="T1" fmla="*/ 0 h 238"/>
              <a:gd name="T2" fmla="*/ 229 w 256"/>
              <a:gd name="T3" fmla="*/ 88 h 238"/>
              <a:gd name="T4" fmla="*/ 229 w 256"/>
              <a:gd name="T5" fmla="*/ 101 h 238"/>
              <a:gd name="T6" fmla="*/ 255 w 256"/>
              <a:gd name="T7" fmla="*/ 101 h 238"/>
              <a:gd name="T8" fmla="*/ 248 w 256"/>
              <a:gd name="T9" fmla="*/ 142 h 238"/>
              <a:gd name="T10" fmla="*/ 235 w 256"/>
              <a:gd name="T11" fmla="*/ 163 h 238"/>
              <a:gd name="T12" fmla="*/ 189 w 256"/>
              <a:gd name="T13" fmla="*/ 163 h 238"/>
              <a:gd name="T14" fmla="*/ 151 w 256"/>
              <a:gd name="T15" fmla="*/ 177 h 238"/>
              <a:gd name="T16" fmla="*/ 144 w 256"/>
              <a:gd name="T17" fmla="*/ 196 h 238"/>
              <a:gd name="T18" fmla="*/ 118 w 256"/>
              <a:gd name="T19" fmla="*/ 196 h 238"/>
              <a:gd name="T20" fmla="*/ 104 w 256"/>
              <a:gd name="T21" fmla="*/ 230 h 238"/>
              <a:gd name="T22" fmla="*/ 78 w 256"/>
              <a:gd name="T23" fmla="*/ 223 h 238"/>
              <a:gd name="T24" fmla="*/ 58 w 256"/>
              <a:gd name="T25" fmla="*/ 237 h 238"/>
              <a:gd name="T26" fmla="*/ 40 w 256"/>
              <a:gd name="T27" fmla="*/ 203 h 238"/>
              <a:gd name="T28" fmla="*/ 7 w 256"/>
              <a:gd name="T29" fmla="*/ 203 h 238"/>
              <a:gd name="T30" fmla="*/ 0 w 256"/>
              <a:gd name="T31" fmla="*/ 170 h 238"/>
              <a:gd name="T32" fmla="*/ 20 w 256"/>
              <a:gd name="T33" fmla="*/ 149 h 238"/>
              <a:gd name="T34" fmla="*/ 91 w 256"/>
              <a:gd name="T35" fmla="*/ 149 h 238"/>
              <a:gd name="T36" fmla="*/ 98 w 256"/>
              <a:gd name="T37" fmla="*/ 136 h 238"/>
              <a:gd name="T38" fmla="*/ 98 w 256"/>
              <a:gd name="T39" fmla="*/ 48 h 238"/>
              <a:gd name="T40" fmla="*/ 91 w 256"/>
              <a:gd name="T41" fmla="*/ 41 h 238"/>
              <a:gd name="T42" fmla="*/ 91 w 256"/>
              <a:gd name="T43" fmla="*/ 0 h 238"/>
              <a:gd name="T44" fmla="*/ 104 w 256"/>
              <a:gd name="T45" fmla="*/ 0 h 2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256" h="238">
                <a:moveTo>
                  <a:pt x="104" y="0"/>
                </a:moveTo>
                <a:lnTo>
                  <a:pt x="229" y="88"/>
                </a:lnTo>
                <a:lnTo>
                  <a:pt x="229" y="101"/>
                </a:lnTo>
                <a:lnTo>
                  <a:pt x="255" y="101"/>
                </a:lnTo>
                <a:lnTo>
                  <a:pt x="248" y="142"/>
                </a:lnTo>
                <a:lnTo>
                  <a:pt x="235" y="163"/>
                </a:lnTo>
                <a:lnTo>
                  <a:pt x="189" y="163"/>
                </a:lnTo>
                <a:lnTo>
                  <a:pt x="151" y="177"/>
                </a:lnTo>
                <a:lnTo>
                  <a:pt x="144" y="196"/>
                </a:lnTo>
                <a:lnTo>
                  <a:pt x="118" y="196"/>
                </a:lnTo>
                <a:lnTo>
                  <a:pt x="104" y="230"/>
                </a:lnTo>
                <a:lnTo>
                  <a:pt x="78" y="223"/>
                </a:lnTo>
                <a:lnTo>
                  <a:pt x="58" y="237"/>
                </a:lnTo>
                <a:lnTo>
                  <a:pt x="40" y="203"/>
                </a:lnTo>
                <a:lnTo>
                  <a:pt x="7" y="203"/>
                </a:lnTo>
                <a:lnTo>
                  <a:pt x="0" y="170"/>
                </a:lnTo>
                <a:lnTo>
                  <a:pt x="20" y="149"/>
                </a:lnTo>
                <a:lnTo>
                  <a:pt x="91" y="149"/>
                </a:lnTo>
                <a:lnTo>
                  <a:pt x="98" y="136"/>
                </a:lnTo>
                <a:lnTo>
                  <a:pt x="98" y="48"/>
                </a:lnTo>
                <a:lnTo>
                  <a:pt x="91" y="41"/>
                </a:lnTo>
                <a:lnTo>
                  <a:pt x="91" y="0"/>
                </a:lnTo>
                <a:lnTo>
                  <a:pt x="104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15" name="Freeform 151"/>
          <p:cNvSpPr>
            <a:spLocks/>
          </p:cNvSpPr>
          <p:nvPr/>
        </p:nvSpPr>
        <p:spPr bwMode="auto">
          <a:xfrm>
            <a:off x="6696075" y="3556000"/>
            <a:ext cx="198438" cy="422275"/>
          </a:xfrm>
          <a:custGeom>
            <a:avLst/>
            <a:gdLst>
              <a:gd name="T0" fmla="*/ 38 w 135"/>
              <a:gd name="T1" fmla="*/ 0 h 266"/>
              <a:gd name="T2" fmla="*/ 51 w 135"/>
              <a:gd name="T3" fmla="*/ 21 h 266"/>
              <a:gd name="T4" fmla="*/ 57 w 135"/>
              <a:gd name="T5" fmla="*/ 21 h 266"/>
              <a:gd name="T6" fmla="*/ 64 w 135"/>
              <a:gd name="T7" fmla="*/ 47 h 266"/>
              <a:gd name="T8" fmla="*/ 77 w 135"/>
              <a:gd name="T9" fmla="*/ 54 h 266"/>
              <a:gd name="T10" fmla="*/ 96 w 135"/>
              <a:gd name="T11" fmla="*/ 41 h 266"/>
              <a:gd name="T12" fmla="*/ 109 w 135"/>
              <a:gd name="T13" fmla="*/ 54 h 266"/>
              <a:gd name="T14" fmla="*/ 116 w 135"/>
              <a:gd name="T15" fmla="*/ 67 h 266"/>
              <a:gd name="T16" fmla="*/ 134 w 135"/>
              <a:gd name="T17" fmla="*/ 95 h 266"/>
              <a:gd name="T18" fmla="*/ 134 w 135"/>
              <a:gd name="T19" fmla="*/ 109 h 266"/>
              <a:gd name="T20" fmla="*/ 103 w 135"/>
              <a:gd name="T21" fmla="*/ 109 h 266"/>
              <a:gd name="T22" fmla="*/ 90 w 135"/>
              <a:gd name="T23" fmla="*/ 129 h 266"/>
              <a:gd name="T24" fmla="*/ 96 w 135"/>
              <a:gd name="T25" fmla="*/ 150 h 266"/>
              <a:gd name="T26" fmla="*/ 64 w 135"/>
              <a:gd name="T27" fmla="*/ 136 h 266"/>
              <a:gd name="T28" fmla="*/ 57 w 135"/>
              <a:gd name="T29" fmla="*/ 129 h 266"/>
              <a:gd name="T30" fmla="*/ 51 w 135"/>
              <a:gd name="T31" fmla="*/ 129 h 266"/>
              <a:gd name="T32" fmla="*/ 51 w 135"/>
              <a:gd name="T33" fmla="*/ 156 h 266"/>
              <a:gd name="T34" fmla="*/ 38 w 135"/>
              <a:gd name="T35" fmla="*/ 190 h 266"/>
              <a:gd name="T36" fmla="*/ 44 w 135"/>
              <a:gd name="T37" fmla="*/ 203 h 266"/>
              <a:gd name="T38" fmla="*/ 51 w 135"/>
              <a:gd name="T39" fmla="*/ 203 h 266"/>
              <a:gd name="T40" fmla="*/ 64 w 135"/>
              <a:gd name="T41" fmla="*/ 224 h 266"/>
              <a:gd name="T42" fmla="*/ 64 w 135"/>
              <a:gd name="T43" fmla="*/ 238 h 266"/>
              <a:gd name="T44" fmla="*/ 83 w 135"/>
              <a:gd name="T45" fmla="*/ 244 h 266"/>
              <a:gd name="T46" fmla="*/ 90 w 135"/>
              <a:gd name="T47" fmla="*/ 265 h 266"/>
              <a:gd name="T48" fmla="*/ 51 w 135"/>
              <a:gd name="T49" fmla="*/ 251 h 266"/>
              <a:gd name="T50" fmla="*/ 38 w 135"/>
              <a:gd name="T51" fmla="*/ 224 h 266"/>
              <a:gd name="T52" fmla="*/ 31 w 135"/>
              <a:gd name="T53" fmla="*/ 224 h 266"/>
              <a:gd name="T54" fmla="*/ 31 w 135"/>
              <a:gd name="T55" fmla="*/ 183 h 266"/>
              <a:gd name="T56" fmla="*/ 44 w 135"/>
              <a:gd name="T57" fmla="*/ 156 h 266"/>
              <a:gd name="T58" fmla="*/ 25 w 135"/>
              <a:gd name="T59" fmla="*/ 102 h 266"/>
              <a:gd name="T60" fmla="*/ 25 w 135"/>
              <a:gd name="T61" fmla="*/ 67 h 266"/>
              <a:gd name="T62" fmla="*/ 0 w 135"/>
              <a:gd name="T63" fmla="*/ 34 h 266"/>
              <a:gd name="T64" fmla="*/ 19 w 135"/>
              <a:gd name="T65" fmla="*/ 14 h 266"/>
              <a:gd name="T66" fmla="*/ 38 w 135"/>
              <a:gd name="T67" fmla="*/ 0 h 2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135" h="266">
                <a:moveTo>
                  <a:pt x="38" y="0"/>
                </a:moveTo>
                <a:lnTo>
                  <a:pt x="51" y="21"/>
                </a:lnTo>
                <a:lnTo>
                  <a:pt x="57" y="21"/>
                </a:lnTo>
                <a:lnTo>
                  <a:pt x="64" y="47"/>
                </a:lnTo>
                <a:lnTo>
                  <a:pt x="77" y="54"/>
                </a:lnTo>
                <a:lnTo>
                  <a:pt x="96" y="41"/>
                </a:lnTo>
                <a:lnTo>
                  <a:pt x="109" y="54"/>
                </a:lnTo>
                <a:lnTo>
                  <a:pt x="116" y="67"/>
                </a:lnTo>
                <a:lnTo>
                  <a:pt x="134" y="95"/>
                </a:lnTo>
                <a:lnTo>
                  <a:pt x="134" y="109"/>
                </a:lnTo>
                <a:lnTo>
                  <a:pt x="103" y="109"/>
                </a:lnTo>
                <a:lnTo>
                  <a:pt x="90" y="129"/>
                </a:lnTo>
                <a:lnTo>
                  <a:pt x="96" y="150"/>
                </a:lnTo>
                <a:lnTo>
                  <a:pt x="64" y="136"/>
                </a:lnTo>
                <a:lnTo>
                  <a:pt x="57" y="129"/>
                </a:lnTo>
                <a:lnTo>
                  <a:pt x="51" y="129"/>
                </a:lnTo>
                <a:lnTo>
                  <a:pt x="51" y="156"/>
                </a:lnTo>
                <a:lnTo>
                  <a:pt x="38" y="190"/>
                </a:lnTo>
                <a:lnTo>
                  <a:pt x="44" y="203"/>
                </a:lnTo>
                <a:lnTo>
                  <a:pt x="51" y="203"/>
                </a:lnTo>
                <a:lnTo>
                  <a:pt x="64" y="224"/>
                </a:lnTo>
                <a:lnTo>
                  <a:pt x="64" y="238"/>
                </a:lnTo>
                <a:lnTo>
                  <a:pt x="83" y="244"/>
                </a:lnTo>
                <a:lnTo>
                  <a:pt x="90" y="265"/>
                </a:lnTo>
                <a:lnTo>
                  <a:pt x="51" y="251"/>
                </a:lnTo>
                <a:lnTo>
                  <a:pt x="38" y="224"/>
                </a:lnTo>
                <a:lnTo>
                  <a:pt x="31" y="224"/>
                </a:lnTo>
                <a:lnTo>
                  <a:pt x="31" y="183"/>
                </a:lnTo>
                <a:lnTo>
                  <a:pt x="44" y="156"/>
                </a:lnTo>
                <a:lnTo>
                  <a:pt x="25" y="102"/>
                </a:lnTo>
                <a:lnTo>
                  <a:pt x="25" y="67"/>
                </a:lnTo>
                <a:lnTo>
                  <a:pt x="0" y="34"/>
                </a:lnTo>
                <a:lnTo>
                  <a:pt x="19" y="14"/>
                </a:lnTo>
                <a:lnTo>
                  <a:pt x="38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16" name="Freeform 152"/>
          <p:cNvSpPr>
            <a:spLocks/>
          </p:cNvSpPr>
          <p:nvPr/>
        </p:nvSpPr>
        <p:spPr bwMode="auto">
          <a:xfrm>
            <a:off x="6940550" y="3556000"/>
            <a:ext cx="52388" cy="47625"/>
          </a:xfrm>
          <a:custGeom>
            <a:avLst/>
            <a:gdLst>
              <a:gd name="T0" fmla="*/ 23 w 36"/>
              <a:gd name="T1" fmla="*/ 29 h 30"/>
              <a:gd name="T2" fmla="*/ 0 w 36"/>
              <a:gd name="T3" fmla="*/ 23 h 30"/>
              <a:gd name="T4" fmla="*/ 12 w 36"/>
              <a:gd name="T5" fmla="*/ 6 h 30"/>
              <a:gd name="T6" fmla="*/ 35 w 36"/>
              <a:gd name="T7" fmla="*/ 0 h 30"/>
              <a:gd name="T8" fmla="*/ 35 w 36"/>
              <a:gd name="T9" fmla="*/ 12 h 30"/>
              <a:gd name="T10" fmla="*/ 23 w 36"/>
              <a:gd name="T11" fmla="*/ 29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6" h="30">
                <a:moveTo>
                  <a:pt x="23" y="29"/>
                </a:moveTo>
                <a:lnTo>
                  <a:pt x="0" y="23"/>
                </a:lnTo>
                <a:lnTo>
                  <a:pt x="12" y="6"/>
                </a:lnTo>
                <a:lnTo>
                  <a:pt x="35" y="0"/>
                </a:lnTo>
                <a:lnTo>
                  <a:pt x="35" y="12"/>
                </a:lnTo>
                <a:lnTo>
                  <a:pt x="23" y="29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17" name="Freeform 153"/>
          <p:cNvSpPr>
            <a:spLocks/>
          </p:cNvSpPr>
          <p:nvPr/>
        </p:nvSpPr>
        <p:spPr bwMode="auto">
          <a:xfrm>
            <a:off x="2886075" y="3556000"/>
            <a:ext cx="1588" cy="14288"/>
          </a:xfrm>
          <a:custGeom>
            <a:avLst/>
            <a:gdLst>
              <a:gd name="T0" fmla="*/ 1 w 2"/>
              <a:gd name="T1" fmla="*/ 8 h 9"/>
              <a:gd name="T2" fmla="*/ 0 w 2"/>
              <a:gd name="T3" fmla="*/ 8 h 9"/>
              <a:gd name="T4" fmla="*/ 0 w 2"/>
              <a:gd name="T5" fmla="*/ 4 h 9"/>
              <a:gd name="T6" fmla="*/ 1 w 2"/>
              <a:gd name="T7" fmla="*/ 0 h 9"/>
              <a:gd name="T8" fmla="*/ 1 w 2"/>
              <a:gd name="T9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" h="9">
                <a:moveTo>
                  <a:pt x="1" y="8"/>
                </a:moveTo>
                <a:lnTo>
                  <a:pt x="0" y="8"/>
                </a:lnTo>
                <a:lnTo>
                  <a:pt x="0" y="4"/>
                </a:lnTo>
                <a:lnTo>
                  <a:pt x="1" y="0"/>
                </a:lnTo>
                <a:lnTo>
                  <a:pt x="1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18" name="Freeform 154"/>
          <p:cNvSpPr>
            <a:spLocks/>
          </p:cNvSpPr>
          <p:nvPr/>
        </p:nvSpPr>
        <p:spPr bwMode="auto">
          <a:xfrm>
            <a:off x="4826000" y="3567113"/>
            <a:ext cx="236538" cy="400050"/>
          </a:xfrm>
          <a:custGeom>
            <a:avLst/>
            <a:gdLst>
              <a:gd name="T0" fmla="*/ 13 w 162"/>
              <a:gd name="T1" fmla="*/ 7 h 252"/>
              <a:gd name="T2" fmla="*/ 32 w 162"/>
              <a:gd name="T3" fmla="*/ 0 h 252"/>
              <a:gd name="T4" fmla="*/ 161 w 162"/>
              <a:gd name="T5" fmla="*/ 61 h 252"/>
              <a:gd name="T6" fmla="*/ 161 w 162"/>
              <a:gd name="T7" fmla="*/ 122 h 252"/>
              <a:gd name="T8" fmla="*/ 135 w 162"/>
              <a:gd name="T9" fmla="*/ 115 h 252"/>
              <a:gd name="T10" fmla="*/ 135 w 162"/>
              <a:gd name="T11" fmla="*/ 136 h 252"/>
              <a:gd name="T12" fmla="*/ 123 w 162"/>
              <a:gd name="T13" fmla="*/ 169 h 252"/>
              <a:gd name="T14" fmla="*/ 141 w 162"/>
              <a:gd name="T15" fmla="*/ 196 h 252"/>
              <a:gd name="T16" fmla="*/ 123 w 162"/>
              <a:gd name="T17" fmla="*/ 203 h 252"/>
              <a:gd name="T18" fmla="*/ 110 w 162"/>
              <a:gd name="T19" fmla="*/ 217 h 252"/>
              <a:gd name="T20" fmla="*/ 32 w 162"/>
              <a:gd name="T21" fmla="*/ 251 h 252"/>
              <a:gd name="T22" fmla="*/ 13 w 162"/>
              <a:gd name="T23" fmla="*/ 224 h 252"/>
              <a:gd name="T24" fmla="*/ 25 w 162"/>
              <a:gd name="T25" fmla="*/ 217 h 252"/>
              <a:gd name="T26" fmla="*/ 25 w 162"/>
              <a:gd name="T27" fmla="*/ 162 h 252"/>
              <a:gd name="T28" fmla="*/ 13 w 162"/>
              <a:gd name="T29" fmla="*/ 162 h 252"/>
              <a:gd name="T30" fmla="*/ 0 w 162"/>
              <a:gd name="T31" fmla="*/ 155 h 252"/>
              <a:gd name="T32" fmla="*/ 7 w 162"/>
              <a:gd name="T33" fmla="*/ 143 h 252"/>
              <a:gd name="T34" fmla="*/ 7 w 162"/>
              <a:gd name="T35" fmla="*/ 129 h 252"/>
              <a:gd name="T36" fmla="*/ 25 w 162"/>
              <a:gd name="T37" fmla="*/ 108 h 252"/>
              <a:gd name="T38" fmla="*/ 25 w 162"/>
              <a:gd name="T39" fmla="*/ 54 h 252"/>
              <a:gd name="T40" fmla="*/ 13 w 162"/>
              <a:gd name="T41" fmla="*/ 34 h 252"/>
              <a:gd name="T42" fmla="*/ 13 w 162"/>
              <a:gd name="T43" fmla="*/ 7 h 2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162" h="252">
                <a:moveTo>
                  <a:pt x="13" y="7"/>
                </a:moveTo>
                <a:lnTo>
                  <a:pt x="32" y="0"/>
                </a:lnTo>
                <a:lnTo>
                  <a:pt x="161" y="61"/>
                </a:lnTo>
                <a:lnTo>
                  <a:pt x="161" y="122"/>
                </a:lnTo>
                <a:lnTo>
                  <a:pt x="135" y="115"/>
                </a:lnTo>
                <a:lnTo>
                  <a:pt x="135" y="136"/>
                </a:lnTo>
                <a:lnTo>
                  <a:pt x="123" y="169"/>
                </a:lnTo>
                <a:lnTo>
                  <a:pt x="141" y="196"/>
                </a:lnTo>
                <a:lnTo>
                  <a:pt x="123" y="203"/>
                </a:lnTo>
                <a:lnTo>
                  <a:pt x="110" y="217"/>
                </a:lnTo>
                <a:lnTo>
                  <a:pt x="32" y="251"/>
                </a:lnTo>
                <a:lnTo>
                  <a:pt x="13" y="224"/>
                </a:lnTo>
                <a:lnTo>
                  <a:pt x="25" y="217"/>
                </a:lnTo>
                <a:lnTo>
                  <a:pt x="25" y="162"/>
                </a:lnTo>
                <a:lnTo>
                  <a:pt x="13" y="162"/>
                </a:lnTo>
                <a:lnTo>
                  <a:pt x="0" y="155"/>
                </a:lnTo>
                <a:lnTo>
                  <a:pt x="7" y="143"/>
                </a:lnTo>
                <a:lnTo>
                  <a:pt x="7" y="129"/>
                </a:lnTo>
                <a:lnTo>
                  <a:pt x="25" y="108"/>
                </a:lnTo>
                <a:lnTo>
                  <a:pt x="25" y="54"/>
                </a:lnTo>
                <a:lnTo>
                  <a:pt x="13" y="34"/>
                </a:lnTo>
                <a:lnTo>
                  <a:pt x="13" y="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19" name="Freeform 155"/>
          <p:cNvSpPr>
            <a:spLocks/>
          </p:cNvSpPr>
          <p:nvPr/>
        </p:nvSpPr>
        <p:spPr bwMode="auto">
          <a:xfrm>
            <a:off x="4540250" y="3567113"/>
            <a:ext cx="315913" cy="277812"/>
          </a:xfrm>
          <a:custGeom>
            <a:avLst/>
            <a:gdLst>
              <a:gd name="T0" fmla="*/ 190 w 216"/>
              <a:gd name="T1" fmla="*/ 0 h 175"/>
              <a:gd name="T2" fmla="*/ 203 w 216"/>
              <a:gd name="T3" fmla="*/ 7 h 175"/>
              <a:gd name="T4" fmla="*/ 203 w 216"/>
              <a:gd name="T5" fmla="*/ 34 h 175"/>
              <a:gd name="T6" fmla="*/ 215 w 216"/>
              <a:gd name="T7" fmla="*/ 53 h 175"/>
              <a:gd name="T8" fmla="*/ 215 w 216"/>
              <a:gd name="T9" fmla="*/ 107 h 175"/>
              <a:gd name="T10" fmla="*/ 196 w 216"/>
              <a:gd name="T11" fmla="*/ 128 h 175"/>
              <a:gd name="T12" fmla="*/ 196 w 216"/>
              <a:gd name="T13" fmla="*/ 141 h 175"/>
              <a:gd name="T14" fmla="*/ 190 w 216"/>
              <a:gd name="T15" fmla="*/ 154 h 175"/>
              <a:gd name="T16" fmla="*/ 150 w 216"/>
              <a:gd name="T17" fmla="*/ 148 h 175"/>
              <a:gd name="T18" fmla="*/ 117 w 216"/>
              <a:gd name="T19" fmla="*/ 160 h 175"/>
              <a:gd name="T20" fmla="*/ 59 w 216"/>
              <a:gd name="T21" fmla="*/ 154 h 175"/>
              <a:gd name="T22" fmla="*/ 46 w 216"/>
              <a:gd name="T23" fmla="*/ 174 h 175"/>
              <a:gd name="T24" fmla="*/ 26 w 216"/>
              <a:gd name="T25" fmla="*/ 174 h 175"/>
              <a:gd name="T26" fmla="*/ 13 w 216"/>
              <a:gd name="T27" fmla="*/ 160 h 175"/>
              <a:gd name="T28" fmla="*/ 0 w 216"/>
              <a:gd name="T29" fmla="*/ 128 h 175"/>
              <a:gd name="T30" fmla="*/ 46 w 216"/>
              <a:gd name="T31" fmla="*/ 128 h 175"/>
              <a:gd name="T32" fmla="*/ 59 w 216"/>
              <a:gd name="T33" fmla="*/ 107 h 175"/>
              <a:gd name="T34" fmla="*/ 66 w 216"/>
              <a:gd name="T35" fmla="*/ 67 h 175"/>
              <a:gd name="T36" fmla="*/ 85 w 216"/>
              <a:gd name="T37" fmla="*/ 53 h 175"/>
              <a:gd name="T38" fmla="*/ 98 w 216"/>
              <a:gd name="T39" fmla="*/ 34 h 175"/>
              <a:gd name="T40" fmla="*/ 190 w 216"/>
              <a:gd name="T41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16" h="175">
                <a:moveTo>
                  <a:pt x="190" y="0"/>
                </a:moveTo>
                <a:lnTo>
                  <a:pt x="203" y="7"/>
                </a:lnTo>
                <a:lnTo>
                  <a:pt x="203" y="34"/>
                </a:lnTo>
                <a:lnTo>
                  <a:pt x="215" y="53"/>
                </a:lnTo>
                <a:lnTo>
                  <a:pt x="215" y="107"/>
                </a:lnTo>
                <a:lnTo>
                  <a:pt x="196" y="128"/>
                </a:lnTo>
                <a:lnTo>
                  <a:pt x="196" y="141"/>
                </a:lnTo>
                <a:lnTo>
                  <a:pt x="190" y="154"/>
                </a:lnTo>
                <a:lnTo>
                  <a:pt x="150" y="148"/>
                </a:lnTo>
                <a:lnTo>
                  <a:pt x="117" y="160"/>
                </a:lnTo>
                <a:lnTo>
                  <a:pt x="59" y="154"/>
                </a:lnTo>
                <a:lnTo>
                  <a:pt x="46" y="174"/>
                </a:lnTo>
                <a:lnTo>
                  <a:pt x="26" y="174"/>
                </a:lnTo>
                <a:lnTo>
                  <a:pt x="13" y="160"/>
                </a:lnTo>
                <a:lnTo>
                  <a:pt x="0" y="128"/>
                </a:lnTo>
                <a:lnTo>
                  <a:pt x="46" y="128"/>
                </a:lnTo>
                <a:lnTo>
                  <a:pt x="59" y="107"/>
                </a:lnTo>
                <a:lnTo>
                  <a:pt x="66" y="67"/>
                </a:lnTo>
                <a:lnTo>
                  <a:pt x="85" y="53"/>
                </a:lnTo>
                <a:lnTo>
                  <a:pt x="98" y="34"/>
                </a:lnTo>
                <a:lnTo>
                  <a:pt x="19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20" name="Freeform 156"/>
          <p:cNvSpPr>
            <a:spLocks/>
          </p:cNvSpPr>
          <p:nvPr/>
        </p:nvSpPr>
        <p:spPr bwMode="auto">
          <a:xfrm>
            <a:off x="5011738" y="3567113"/>
            <a:ext cx="373062" cy="531812"/>
          </a:xfrm>
          <a:custGeom>
            <a:avLst/>
            <a:gdLst>
              <a:gd name="T0" fmla="*/ 52 w 255"/>
              <a:gd name="T1" fmla="*/ 21 h 335"/>
              <a:gd name="T2" fmla="*/ 169 w 255"/>
              <a:gd name="T3" fmla="*/ 21 h 335"/>
              <a:gd name="T4" fmla="*/ 176 w 255"/>
              <a:gd name="T5" fmla="*/ 21 h 335"/>
              <a:gd name="T6" fmla="*/ 209 w 255"/>
              <a:gd name="T7" fmla="*/ 0 h 335"/>
              <a:gd name="T8" fmla="*/ 229 w 255"/>
              <a:gd name="T9" fmla="*/ 21 h 335"/>
              <a:gd name="T10" fmla="*/ 234 w 255"/>
              <a:gd name="T11" fmla="*/ 75 h 335"/>
              <a:gd name="T12" fmla="*/ 254 w 255"/>
              <a:gd name="T13" fmla="*/ 82 h 335"/>
              <a:gd name="T14" fmla="*/ 234 w 255"/>
              <a:gd name="T15" fmla="*/ 95 h 335"/>
              <a:gd name="T16" fmla="*/ 222 w 255"/>
              <a:gd name="T17" fmla="*/ 116 h 335"/>
              <a:gd name="T18" fmla="*/ 222 w 255"/>
              <a:gd name="T19" fmla="*/ 156 h 335"/>
              <a:gd name="T20" fmla="*/ 202 w 255"/>
              <a:gd name="T21" fmla="*/ 177 h 335"/>
              <a:gd name="T22" fmla="*/ 189 w 255"/>
              <a:gd name="T23" fmla="*/ 232 h 335"/>
              <a:gd name="T24" fmla="*/ 176 w 255"/>
              <a:gd name="T25" fmla="*/ 239 h 335"/>
              <a:gd name="T26" fmla="*/ 189 w 255"/>
              <a:gd name="T27" fmla="*/ 252 h 335"/>
              <a:gd name="T28" fmla="*/ 215 w 255"/>
              <a:gd name="T29" fmla="*/ 300 h 335"/>
              <a:gd name="T30" fmla="*/ 189 w 255"/>
              <a:gd name="T31" fmla="*/ 306 h 335"/>
              <a:gd name="T32" fmla="*/ 150 w 255"/>
              <a:gd name="T33" fmla="*/ 320 h 335"/>
              <a:gd name="T34" fmla="*/ 150 w 255"/>
              <a:gd name="T35" fmla="*/ 334 h 335"/>
              <a:gd name="T36" fmla="*/ 143 w 255"/>
              <a:gd name="T37" fmla="*/ 334 h 335"/>
              <a:gd name="T38" fmla="*/ 136 w 255"/>
              <a:gd name="T39" fmla="*/ 313 h 335"/>
              <a:gd name="T40" fmla="*/ 123 w 255"/>
              <a:gd name="T41" fmla="*/ 300 h 335"/>
              <a:gd name="T42" fmla="*/ 98 w 255"/>
              <a:gd name="T43" fmla="*/ 306 h 335"/>
              <a:gd name="T44" fmla="*/ 78 w 255"/>
              <a:gd name="T45" fmla="*/ 286 h 335"/>
              <a:gd name="T46" fmla="*/ 52 w 255"/>
              <a:gd name="T47" fmla="*/ 246 h 335"/>
              <a:gd name="T48" fmla="*/ 39 w 255"/>
              <a:gd name="T49" fmla="*/ 239 h 335"/>
              <a:gd name="T50" fmla="*/ 32 w 255"/>
              <a:gd name="T51" fmla="*/ 204 h 335"/>
              <a:gd name="T52" fmla="*/ 19 w 255"/>
              <a:gd name="T53" fmla="*/ 197 h 335"/>
              <a:gd name="T54" fmla="*/ 0 w 255"/>
              <a:gd name="T55" fmla="*/ 170 h 335"/>
              <a:gd name="T56" fmla="*/ 12 w 255"/>
              <a:gd name="T57" fmla="*/ 137 h 335"/>
              <a:gd name="T58" fmla="*/ 12 w 255"/>
              <a:gd name="T59" fmla="*/ 116 h 335"/>
              <a:gd name="T60" fmla="*/ 39 w 255"/>
              <a:gd name="T61" fmla="*/ 123 h 335"/>
              <a:gd name="T62" fmla="*/ 39 w 255"/>
              <a:gd name="T63" fmla="*/ 61 h 335"/>
              <a:gd name="T64" fmla="*/ 39 w 255"/>
              <a:gd name="T65" fmla="*/ 47 h 335"/>
              <a:gd name="T66" fmla="*/ 52 w 255"/>
              <a:gd name="T67" fmla="*/ 47 h 335"/>
              <a:gd name="T68" fmla="*/ 52 w 255"/>
              <a:gd name="T69" fmla="*/ 21 h 3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255" h="335">
                <a:moveTo>
                  <a:pt x="52" y="21"/>
                </a:moveTo>
                <a:lnTo>
                  <a:pt x="169" y="21"/>
                </a:lnTo>
                <a:lnTo>
                  <a:pt x="176" y="21"/>
                </a:lnTo>
                <a:lnTo>
                  <a:pt x="209" y="0"/>
                </a:lnTo>
                <a:lnTo>
                  <a:pt x="229" y="21"/>
                </a:lnTo>
                <a:lnTo>
                  <a:pt x="234" y="75"/>
                </a:lnTo>
                <a:lnTo>
                  <a:pt x="254" y="82"/>
                </a:lnTo>
                <a:lnTo>
                  <a:pt x="234" y="95"/>
                </a:lnTo>
                <a:lnTo>
                  <a:pt x="222" y="116"/>
                </a:lnTo>
                <a:lnTo>
                  <a:pt x="222" y="156"/>
                </a:lnTo>
                <a:lnTo>
                  <a:pt x="202" y="177"/>
                </a:lnTo>
                <a:lnTo>
                  <a:pt x="189" y="232"/>
                </a:lnTo>
                <a:lnTo>
                  <a:pt x="176" y="239"/>
                </a:lnTo>
                <a:lnTo>
                  <a:pt x="189" y="252"/>
                </a:lnTo>
                <a:lnTo>
                  <a:pt x="215" y="300"/>
                </a:lnTo>
                <a:lnTo>
                  <a:pt x="189" y="306"/>
                </a:lnTo>
                <a:lnTo>
                  <a:pt x="150" y="320"/>
                </a:lnTo>
                <a:lnTo>
                  <a:pt x="150" y="334"/>
                </a:lnTo>
                <a:lnTo>
                  <a:pt x="143" y="334"/>
                </a:lnTo>
                <a:lnTo>
                  <a:pt x="136" y="313"/>
                </a:lnTo>
                <a:lnTo>
                  <a:pt x="123" y="300"/>
                </a:lnTo>
                <a:lnTo>
                  <a:pt x="98" y="306"/>
                </a:lnTo>
                <a:lnTo>
                  <a:pt x="78" y="286"/>
                </a:lnTo>
                <a:lnTo>
                  <a:pt x="52" y="246"/>
                </a:lnTo>
                <a:lnTo>
                  <a:pt x="39" y="239"/>
                </a:lnTo>
                <a:lnTo>
                  <a:pt x="32" y="204"/>
                </a:lnTo>
                <a:lnTo>
                  <a:pt x="19" y="197"/>
                </a:lnTo>
                <a:lnTo>
                  <a:pt x="0" y="170"/>
                </a:lnTo>
                <a:lnTo>
                  <a:pt x="12" y="137"/>
                </a:lnTo>
                <a:lnTo>
                  <a:pt x="12" y="116"/>
                </a:lnTo>
                <a:lnTo>
                  <a:pt x="39" y="123"/>
                </a:lnTo>
                <a:lnTo>
                  <a:pt x="39" y="61"/>
                </a:lnTo>
                <a:lnTo>
                  <a:pt x="39" y="47"/>
                </a:lnTo>
                <a:lnTo>
                  <a:pt x="52" y="47"/>
                </a:lnTo>
                <a:lnTo>
                  <a:pt x="52" y="2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21" name="Freeform 157"/>
          <p:cNvSpPr>
            <a:spLocks/>
          </p:cNvSpPr>
          <p:nvPr/>
        </p:nvSpPr>
        <p:spPr bwMode="auto">
          <a:xfrm>
            <a:off x="7226300" y="3578225"/>
            <a:ext cx="98425" cy="168275"/>
          </a:xfrm>
          <a:custGeom>
            <a:avLst/>
            <a:gdLst>
              <a:gd name="T0" fmla="*/ 61 w 68"/>
              <a:gd name="T1" fmla="*/ 105 h 106"/>
              <a:gd name="T2" fmla="*/ 42 w 68"/>
              <a:gd name="T3" fmla="*/ 85 h 106"/>
              <a:gd name="T4" fmla="*/ 24 w 68"/>
              <a:gd name="T5" fmla="*/ 92 h 106"/>
              <a:gd name="T6" fmla="*/ 24 w 68"/>
              <a:gd name="T7" fmla="*/ 79 h 106"/>
              <a:gd name="T8" fmla="*/ 6 w 68"/>
              <a:gd name="T9" fmla="*/ 72 h 106"/>
              <a:gd name="T10" fmla="*/ 0 w 68"/>
              <a:gd name="T11" fmla="*/ 45 h 106"/>
              <a:gd name="T12" fmla="*/ 11 w 68"/>
              <a:gd name="T13" fmla="*/ 0 h 106"/>
              <a:gd name="T14" fmla="*/ 24 w 68"/>
              <a:gd name="T15" fmla="*/ 0 h 106"/>
              <a:gd name="T16" fmla="*/ 24 w 68"/>
              <a:gd name="T17" fmla="*/ 13 h 106"/>
              <a:gd name="T18" fmla="*/ 36 w 68"/>
              <a:gd name="T19" fmla="*/ 32 h 106"/>
              <a:gd name="T20" fmla="*/ 30 w 68"/>
              <a:gd name="T21" fmla="*/ 52 h 106"/>
              <a:gd name="T22" fmla="*/ 36 w 68"/>
              <a:gd name="T23" fmla="*/ 72 h 106"/>
              <a:gd name="T24" fmla="*/ 61 w 68"/>
              <a:gd name="T25" fmla="*/ 85 h 106"/>
              <a:gd name="T26" fmla="*/ 67 w 68"/>
              <a:gd name="T27" fmla="*/ 98 h 106"/>
              <a:gd name="T28" fmla="*/ 61 w 68"/>
              <a:gd name="T29" fmla="*/ 105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8" h="106">
                <a:moveTo>
                  <a:pt x="61" y="105"/>
                </a:moveTo>
                <a:lnTo>
                  <a:pt x="42" y="85"/>
                </a:lnTo>
                <a:lnTo>
                  <a:pt x="24" y="92"/>
                </a:lnTo>
                <a:lnTo>
                  <a:pt x="24" y="79"/>
                </a:lnTo>
                <a:lnTo>
                  <a:pt x="6" y="72"/>
                </a:lnTo>
                <a:lnTo>
                  <a:pt x="0" y="45"/>
                </a:lnTo>
                <a:lnTo>
                  <a:pt x="11" y="0"/>
                </a:lnTo>
                <a:lnTo>
                  <a:pt x="24" y="0"/>
                </a:lnTo>
                <a:lnTo>
                  <a:pt x="24" y="13"/>
                </a:lnTo>
                <a:lnTo>
                  <a:pt x="36" y="32"/>
                </a:lnTo>
                <a:lnTo>
                  <a:pt x="30" y="52"/>
                </a:lnTo>
                <a:lnTo>
                  <a:pt x="36" y="72"/>
                </a:lnTo>
                <a:lnTo>
                  <a:pt x="61" y="85"/>
                </a:lnTo>
                <a:lnTo>
                  <a:pt x="67" y="98"/>
                </a:lnTo>
                <a:lnTo>
                  <a:pt x="61" y="10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22" name="Freeform 158"/>
          <p:cNvSpPr>
            <a:spLocks/>
          </p:cNvSpPr>
          <p:nvPr/>
        </p:nvSpPr>
        <p:spPr bwMode="auto">
          <a:xfrm>
            <a:off x="2865438" y="3611563"/>
            <a:ext cx="61912" cy="57150"/>
          </a:xfrm>
          <a:custGeom>
            <a:avLst/>
            <a:gdLst>
              <a:gd name="T0" fmla="*/ 42 w 43"/>
              <a:gd name="T1" fmla="*/ 6 h 36"/>
              <a:gd name="T2" fmla="*/ 36 w 43"/>
              <a:gd name="T3" fmla="*/ 35 h 36"/>
              <a:gd name="T4" fmla="*/ 6 w 43"/>
              <a:gd name="T5" fmla="*/ 29 h 36"/>
              <a:gd name="T6" fmla="*/ 0 w 43"/>
              <a:gd name="T7" fmla="*/ 23 h 36"/>
              <a:gd name="T8" fmla="*/ 24 w 43"/>
              <a:gd name="T9" fmla="*/ 17 h 36"/>
              <a:gd name="T10" fmla="*/ 12 w 43"/>
              <a:gd name="T11" fmla="*/ 6 h 36"/>
              <a:gd name="T12" fmla="*/ 12 w 43"/>
              <a:gd name="T13" fmla="*/ 0 h 36"/>
              <a:gd name="T14" fmla="*/ 30 w 43"/>
              <a:gd name="T15" fmla="*/ 6 h 36"/>
              <a:gd name="T16" fmla="*/ 42 w 43"/>
              <a:gd name="T17" fmla="*/ 6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3" h="36">
                <a:moveTo>
                  <a:pt x="42" y="6"/>
                </a:moveTo>
                <a:lnTo>
                  <a:pt x="36" y="35"/>
                </a:lnTo>
                <a:lnTo>
                  <a:pt x="6" y="29"/>
                </a:lnTo>
                <a:lnTo>
                  <a:pt x="0" y="23"/>
                </a:lnTo>
                <a:lnTo>
                  <a:pt x="24" y="17"/>
                </a:lnTo>
                <a:lnTo>
                  <a:pt x="12" y="6"/>
                </a:lnTo>
                <a:lnTo>
                  <a:pt x="12" y="0"/>
                </a:lnTo>
                <a:lnTo>
                  <a:pt x="30" y="6"/>
                </a:lnTo>
                <a:lnTo>
                  <a:pt x="42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23" name="Freeform 159"/>
          <p:cNvSpPr>
            <a:spLocks/>
          </p:cNvSpPr>
          <p:nvPr/>
        </p:nvSpPr>
        <p:spPr bwMode="auto">
          <a:xfrm>
            <a:off x="2924175" y="3622675"/>
            <a:ext cx="71438" cy="46038"/>
          </a:xfrm>
          <a:custGeom>
            <a:avLst/>
            <a:gdLst>
              <a:gd name="T0" fmla="*/ 6 w 48"/>
              <a:gd name="T1" fmla="*/ 0 h 29"/>
              <a:gd name="T2" fmla="*/ 24 w 48"/>
              <a:gd name="T3" fmla="*/ 0 h 29"/>
              <a:gd name="T4" fmla="*/ 41 w 48"/>
              <a:gd name="T5" fmla="*/ 5 h 29"/>
              <a:gd name="T6" fmla="*/ 35 w 48"/>
              <a:gd name="T7" fmla="*/ 11 h 29"/>
              <a:gd name="T8" fmla="*/ 47 w 48"/>
              <a:gd name="T9" fmla="*/ 11 h 29"/>
              <a:gd name="T10" fmla="*/ 41 w 48"/>
              <a:gd name="T11" fmla="*/ 22 h 29"/>
              <a:gd name="T12" fmla="*/ 35 w 48"/>
              <a:gd name="T13" fmla="*/ 16 h 29"/>
              <a:gd name="T14" fmla="*/ 12 w 48"/>
              <a:gd name="T15" fmla="*/ 22 h 29"/>
              <a:gd name="T16" fmla="*/ 0 w 48"/>
              <a:gd name="T17" fmla="*/ 28 h 29"/>
              <a:gd name="T18" fmla="*/ 6 w 48"/>
              <a:gd name="T19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8" h="29">
                <a:moveTo>
                  <a:pt x="6" y="0"/>
                </a:moveTo>
                <a:lnTo>
                  <a:pt x="24" y="0"/>
                </a:lnTo>
                <a:lnTo>
                  <a:pt x="41" y="5"/>
                </a:lnTo>
                <a:lnTo>
                  <a:pt x="35" y="11"/>
                </a:lnTo>
                <a:lnTo>
                  <a:pt x="47" y="11"/>
                </a:lnTo>
                <a:lnTo>
                  <a:pt x="41" y="22"/>
                </a:lnTo>
                <a:lnTo>
                  <a:pt x="35" y="16"/>
                </a:lnTo>
                <a:lnTo>
                  <a:pt x="12" y="22"/>
                </a:lnTo>
                <a:lnTo>
                  <a:pt x="0" y="28"/>
                </a:lnTo>
                <a:lnTo>
                  <a:pt x="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24" name="Freeform 160"/>
          <p:cNvSpPr>
            <a:spLocks/>
          </p:cNvSpPr>
          <p:nvPr/>
        </p:nvSpPr>
        <p:spPr bwMode="auto">
          <a:xfrm>
            <a:off x="2532063" y="3632200"/>
            <a:ext cx="23812" cy="58738"/>
          </a:xfrm>
          <a:custGeom>
            <a:avLst/>
            <a:gdLst>
              <a:gd name="T0" fmla="*/ 0 w 16"/>
              <a:gd name="T1" fmla="*/ 12 h 37"/>
              <a:gd name="T2" fmla="*/ 10 w 16"/>
              <a:gd name="T3" fmla="*/ 0 h 37"/>
              <a:gd name="T4" fmla="*/ 15 w 16"/>
              <a:gd name="T5" fmla="*/ 6 h 37"/>
              <a:gd name="T6" fmla="*/ 10 w 16"/>
              <a:gd name="T7" fmla="*/ 36 h 37"/>
              <a:gd name="T8" fmla="*/ 0 w 16"/>
              <a:gd name="T9" fmla="*/ 30 h 37"/>
              <a:gd name="T10" fmla="*/ 0 w 16"/>
              <a:gd name="T11" fmla="*/ 12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" h="37">
                <a:moveTo>
                  <a:pt x="0" y="12"/>
                </a:moveTo>
                <a:lnTo>
                  <a:pt x="10" y="0"/>
                </a:lnTo>
                <a:lnTo>
                  <a:pt x="15" y="6"/>
                </a:lnTo>
                <a:lnTo>
                  <a:pt x="10" y="36"/>
                </a:lnTo>
                <a:lnTo>
                  <a:pt x="0" y="30"/>
                </a:lnTo>
                <a:lnTo>
                  <a:pt x="0" y="1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25" name="Freeform 161"/>
          <p:cNvSpPr>
            <a:spLocks/>
          </p:cNvSpPr>
          <p:nvPr/>
        </p:nvSpPr>
        <p:spPr bwMode="auto">
          <a:xfrm>
            <a:off x="3021013" y="3643313"/>
            <a:ext cx="23812" cy="14287"/>
          </a:xfrm>
          <a:custGeom>
            <a:avLst/>
            <a:gdLst>
              <a:gd name="T0" fmla="*/ 10 w 16"/>
              <a:gd name="T1" fmla="*/ 8 h 9"/>
              <a:gd name="T2" fmla="*/ 0 w 16"/>
              <a:gd name="T3" fmla="*/ 8 h 9"/>
              <a:gd name="T4" fmla="*/ 5 w 16"/>
              <a:gd name="T5" fmla="*/ 0 h 9"/>
              <a:gd name="T6" fmla="*/ 15 w 16"/>
              <a:gd name="T7" fmla="*/ 4 h 9"/>
              <a:gd name="T8" fmla="*/ 10 w 16"/>
              <a:gd name="T9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" h="9">
                <a:moveTo>
                  <a:pt x="10" y="8"/>
                </a:moveTo>
                <a:lnTo>
                  <a:pt x="0" y="8"/>
                </a:lnTo>
                <a:lnTo>
                  <a:pt x="5" y="0"/>
                </a:lnTo>
                <a:lnTo>
                  <a:pt x="15" y="4"/>
                </a:lnTo>
                <a:lnTo>
                  <a:pt x="10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26" name="Freeform 162"/>
          <p:cNvSpPr>
            <a:spLocks/>
          </p:cNvSpPr>
          <p:nvPr/>
        </p:nvSpPr>
        <p:spPr bwMode="auto">
          <a:xfrm>
            <a:off x="2778125" y="3643313"/>
            <a:ext cx="41275" cy="14287"/>
          </a:xfrm>
          <a:custGeom>
            <a:avLst/>
            <a:gdLst>
              <a:gd name="T0" fmla="*/ 11 w 28"/>
              <a:gd name="T1" fmla="*/ 8 h 9"/>
              <a:gd name="T2" fmla="*/ 0 w 28"/>
              <a:gd name="T3" fmla="*/ 4 h 9"/>
              <a:gd name="T4" fmla="*/ 6 w 28"/>
              <a:gd name="T5" fmla="*/ 0 h 9"/>
              <a:gd name="T6" fmla="*/ 27 w 28"/>
              <a:gd name="T7" fmla="*/ 4 h 9"/>
              <a:gd name="T8" fmla="*/ 27 w 28"/>
              <a:gd name="T9" fmla="*/ 8 h 9"/>
              <a:gd name="T10" fmla="*/ 17 w 28"/>
              <a:gd name="T11" fmla="*/ 8 h 9"/>
              <a:gd name="T12" fmla="*/ 11 w 28"/>
              <a:gd name="T13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" h="9">
                <a:moveTo>
                  <a:pt x="11" y="8"/>
                </a:moveTo>
                <a:lnTo>
                  <a:pt x="0" y="4"/>
                </a:lnTo>
                <a:lnTo>
                  <a:pt x="6" y="0"/>
                </a:lnTo>
                <a:lnTo>
                  <a:pt x="27" y="4"/>
                </a:lnTo>
                <a:lnTo>
                  <a:pt x="27" y="8"/>
                </a:lnTo>
                <a:lnTo>
                  <a:pt x="17" y="8"/>
                </a:lnTo>
                <a:lnTo>
                  <a:pt x="11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27" name="Freeform 163"/>
          <p:cNvSpPr>
            <a:spLocks/>
          </p:cNvSpPr>
          <p:nvPr/>
        </p:nvSpPr>
        <p:spPr bwMode="auto">
          <a:xfrm>
            <a:off x="2465388" y="3643313"/>
            <a:ext cx="79375" cy="114300"/>
          </a:xfrm>
          <a:custGeom>
            <a:avLst/>
            <a:gdLst>
              <a:gd name="T0" fmla="*/ 42 w 55"/>
              <a:gd name="T1" fmla="*/ 6 h 72"/>
              <a:gd name="T2" fmla="*/ 42 w 55"/>
              <a:gd name="T3" fmla="*/ 26 h 72"/>
              <a:gd name="T4" fmla="*/ 54 w 55"/>
              <a:gd name="T5" fmla="*/ 32 h 72"/>
              <a:gd name="T6" fmla="*/ 54 w 55"/>
              <a:gd name="T7" fmla="*/ 39 h 72"/>
              <a:gd name="T8" fmla="*/ 36 w 55"/>
              <a:gd name="T9" fmla="*/ 65 h 72"/>
              <a:gd name="T10" fmla="*/ 30 w 55"/>
              <a:gd name="T11" fmla="*/ 65 h 72"/>
              <a:gd name="T12" fmla="*/ 24 w 55"/>
              <a:gd name="T13" fmla="*/ 71 h 72"/>
              <a:gd name="T14" fmla="*/ 0 w 55"/>
              <a:gd name="T15" fmla="*/ 58 h 72"/>
              <a:gd name="T16" fmla="*/ 5 w 55"/>
              <a:gd name="T17" fmla="*/ 32 h 72"/>
              <a:gd name="T18" fmla="*/ 17 w 55"/>
              <a:gd name="T19" fmla="*/ 32 h 72"/>
              <a:gd name="T20" fmla="*/ 11 w 55"/>
              <a:gd name="T21" fmla="*/ 13 h 72"/>
              <a:gd name="T22" fmla="*/ 24 w 55"/>
              <a:gd name="T23" fmla="*/ 0 h 72"/>
              <a:gd name="T24" fmla="*/ 42 w 55"/>
              <a:gd name="T25" fmla="*/ 6 h 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55" h="72">
                <a:moveTo>
                  <a:pt x="42" y="6"/>
                </a:moveTo>
                <a:lnTo>
                  <a:pt x="42" y="26"/>
                </a:lnTo>
                <a:lnTo>
                  <a:pt x="54" y="32"/>
                </a:lnTo>
                <a:lnTo>
                  <a:pt x="54" y="39"/>
                </a:lnTo>
                <a:lnTo>
                  <a:pt x="36" y="65"/>
                </a:lnTo>
                <a:lnTo>
                  <a:pt x="30" y="65"/>
                </a:lnTo>
                <a:lnTo>
                  <a:pt x="24" y="71"/>
                </a:lnTo>
                <a:lnTo>
                  <a:pt x="0" y="58"/>
                </a:lnTo>
                <a:lnTo>
                  <a:pt x="5" y="32"/>
                </a:lnTo>
                <a:lnTo>
                  <a:pt x="17" y="32"/>
                </a:lnTo>
                <a:lnTo>
                  <a:pt x="11" y="13"/>
                </a:lnTo>
                <a:lnTo>
                  <a:pt x="24" y="0"/>
                </a:lnTo>
                <a:lnTo>
                  <a:pt x="42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28" name="Freeform 164"/>
          <p:cNvSpPr>
            <a:spLocks/>
          </p:cNvSpPr>
          <p:nvPr/>
        </p:nvSpPr>
        <p:spPr bwMode="auto">
          <a:xfrm>
            <a:off x="3111500" y="3654425"/>
            <a:ext cx="3175" cy="3175"/>
          </a:xfrm>
          <a:custGeom>
            <a:avLst/>
            <a:gdLst>
              <a:gd name="T0" fmla="*/ 1 w 2"/>
              <a:gd name="T1" fmla="*/ 1 h 2"/>
              <a:gd name="T2" fmla="*/ 0 w 2"/>
              <a:gd name="T3" fmla="*/ 0 h 2"/>
              <a:gd name="T4" fmla="*/ 1 w 2"/>
              <a:gd name="T5" fmla="*/ 0 h 2"/>
              <a:gd name="T6" fmla="*/ 1 w 2"/>
              <a:gd name="T7" fmla="*/ 1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" h="2">
                <a:moveTo>
                  <a:pt x="1" y="1"/>
                </a:moveTo>
                <a:lnTo>
                  <a:pt x="0" y="0"/>
                </a:lnTo>
                <a:lnTo>
                  <a:pt x="1" y="0"/>
                </a:lnTo>
                <a:lnTo>
                  <a:pt x="1" y="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29" name="Freeform 165"/>
          <p:cNvSpPr>
            <a:spLocks/>
          </p:cNvSpPr>
          <p:nvPr/>
        </p:nvSpPr>
        <p:spPr bwMode="auto">
          <a:xfrm>
            <a:off x="3060700" y="3654425"/>
            <a:ext cx="14288" cy="14288"/>
          </a:xfrm>
          <a:custGeom>
            <a:avLst/>
            <a:gdLst>
              <a:gd name="T0" fmla="*/ 4 w 9"/>
              <a:gd name="T1" fmla="*/ 8 h 9"/>
              <a:gd name="T2" fmla="*/ 0 w 9"/>
              <a:gd name="T3" fmla="*/ 0 h 9"/>
              <a:gd name="T4" fmla="*/ 8 w 9"/>
              <a:gd name="T5" fmla="*/ 4 h 9"/>
              <a:gd name="T6" fmla="*/ 4 w 9"/>
              <a:gd name="T7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" h="9">
                <a:moveTo>
                  <a:pt x="4" y="8"/>
                </a:moveTo>
                <a:lnTo>
                  <a:pt x="0" y="0"/>
                </a:lnTo>
                <a:lnTo>
                  <a:pt x="8" y="4"/>
                </a:lnTo>
                <a:lnTo>
                  <a:pt x="4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30" name="Freeform 166"/>
          <p:cNvSpPr>
            <a:spLocks/>
          </p:cNvSpPr>
          <p:nvPr/>
        </p:nvSpPr>
        <p:spPr bwMode="auto">
          <a:xfrm>
            <a:off x="5491163" y="3665538"/>
            <a:ext cx="236537" cy="146050"/>
          </a:xfrm>
          <a:custGeom>
            <a:avLst/>
            <a:gdLst>
              <a:gd name="T0" fmla="*/ 148 w 162"/>
              <a:gd name="T1" fmla="*/ 0 h 92"/>
              <a:gd name="T2" fmla="*/ 161 w 162"/>
              <a:gd name="T3" fmla="*/ 26 h 92"/>
              <a:gd name="T4" fmla="*/ 141 w 162"/>
              <a:gd name="T5" fmla="*/ 33 h 92"/>
              <a:gd name="T6" fmla="*/ 136 w 162"/>
              <a:gd name="T7" fmla="*/ 53 h 92"/>
              <a:gd name="T8" fmla="*/ 64 w 162"/>
              <a:gd name="T9" fmla="*/ 85 h 92"/>
              <a:gd name="T10" fmla="*/ 58 w 162"/>
              <a:gd name="T11" fmla="*/ 79 h 92"/>
              <a:gd name="T12" fmla="*/ 38 w 162"/>
              <a:gd name="T13" fmla="*/ 91 h 92"/>
              <a:gd name="T14" fmla="*/ 20 w 162"/>
              <a:gd name="T15" fmla="*/ 91 h 92"/>
              <a:gd name="T16" fmla="*/ 7 w 162"/>
              <a:gd name="T17" fmla="*/ 72 h 92"/>
              <a:gd name="T18" fmla="*/ 0 w 162"/>
              <a:gd name="T19" fmla="*/ 53 h 92"/>
              <a:gd name="T20" fmla="*/ 0 w 162"/>
              <a:gd name="T21" fmla="*/ 33 h 92"/>
              <a:gd name="T22" fmla="*/ 13 w 162"/>
              <a:gd name="T23" fmla="*/ 20 h 92"/>
              <a:gd name="T24" fmla="*/ 64 w 162"/>
              <a:gd name="T25" fmla="*/ 39 h 92"/>
              <a:gd name="T26" fmla="*/ 90 w 162"/>
              <a:gd name="T27" fmla="*/ 26 h 92"/>
              <a:gd name="T28" fmla="*/ 148 w 162"/>
              <a:gd name="T29" fmla="*/ 0 h 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62" h="92">
                <a:moveTo>
                  <a:pt x="148" y="0"/>
                </a:moveTo>
                <a:lnTo>
                  <a:pt x="161" y="26"/>
                </a:lnTo>
                <a:lnTo>
                  <a:pt x="141" y="33"/>
                </a:lnTo>
                <a:lnTo>
                  <a:pt x="136" y="53"/>
                </a:lnTo>
                <a:lnTo>
                  <a:pt x="64" y="85"/>
                </a:lnTo>
                <a:lnTo>
                  <a:pt x="58" y="79"/>
                </a:lnTo>
                <a:lnTo>
                  <a:pt x="38" y="91"/>
                </a:lnTo>
                <a:lnTo>
                  <a:pt x="20" y="91"/>
                </a:lnTo>
                <a:lnTo>
                  <a:pt x="7" y="72"/>
                </a:lnTo>
                <a:lnTo>
                  <a:pt x="0" y="53"/>
                </a:lnTo>
                <a:lnTo>
                  <a:pt x="0" y="33"/>
                </a:lnTo>
                <a:lnTo>
                  <a:pt x="13" y="20"/>
                </a:lnTo>
                <a:lnTo>
                  <a:pt x="64" y="39"/>
                </a:lnTo>
                <a:lnTo>
                  <a:pt x="90" y="26"/>
                </a:lnTo>
                <a:lnTo>
                  <a:pt x="148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31" name="Freeform 167"/>
          <p:cNvSpPr>
            <a:spLocks/>
          </p:cNvSpPr>
          <p:nvPr/>
        </p:nvSpPr>
        <p:spPr bwMode="auto">
          <a:xfrm>
            <a:off x="3100388" y="3676650"/>
            <a:ext cx="3175" cy="3175"/>
          </a:xfrm>
          <a:custGeom>
            <a:avLst/>
            <a:gdLst>
              <a:gd name="T0" fmla="*/ 0 w 2"/>
              <a:gd name="T1" fmla="*/ 1 h 2"/>
              <a:gd name="T2" fmla="*/ 0 w 2"/>
              <a:gd name="T3" fmla="*/ 0 h 2"/>
              <a:gd name="T4" fmla="*/ 1 w 2"/>
              <a:gd name="T5" fmla="*/ 0 h 2"/>
              <a:gd name="T6" fmla="*/ 0 w 2"/>
              <a:gd name="T7" fmla="*/ 1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" h="2">
                <a:moveTo>
                  <a:pt x="0" y="1"/>
                </a:moveTo>
                <a:lnTo>
                  <a:pt x="0" y="0"/>
                </a:lnTo>
                <a:lnTo>
                  <a:pt x="1" y="0"/>
                </a:lnTo>
                <a:lnTo>
                  <a:pt x="0" y="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32" name="Freeform 168"/>
          <p:cNvSpPr>
            <a:spLocks/>
          </p:cNvSpPr>
          <p:nvPr/>
        </p:nvSpPr>
        <p:spPr bwMode="auto">
          <a:xfrm>
            <a:off x="3111500" y="3687763"/>
            <a:ext cx="12700" cy="14287"/>
          </a:xfrm>
          <a:custGeom>
            <a:avLst/>
            <a:gdLst>
              <a:gd name="T0" fmla="*/ 4 w 9"/>
              <a:gd name="T1" fmla="*/ 8 h 9"/>
              <a:gd name="T2" fmla="*/ 0 w 9"/>
              <a:gd name="T3" fmla="*/ 8 h 9"/>
              <a:gd name="T4" fmla="*/ 4 w 9"/>
              <a:gd name="T5" fmla="*/ 0 h 9"/>
              <a:gd name="T6" fmla="*/ 8 w 9"/>
              <a:gd name="T7" fmla="*/ 0 h 9"/>
              <a:gd name="T8" fmla="*/ 4 w 9"/>
              <a:gd name="T9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" h="9">
                <a:moveTo>
                  <a:pt x="4" y="8"/>
                </a:moveTo>
                <a:lnTo>
                  <a:pt x="0" y="8"/>
                </a:lnTo>
                <a:lnTo>
                  <a:pt x="4" y="0"/>
                </a:lnTo>
                <a:lnTo>
                  <a:pt x="8" y="0"/>
                </a:lnTo>
                <a:lnTo>
                  <a:pt x="4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33" name="Freeform 169"/>
          <p:cNvSpPr>
            <a:spLocks/>
          </p:cNvSpPr>
          <p:nvPr/>
        </p:nvSpPr>
        <p:spPr bwMode="auto">
          <a:xfrm>
            <a:off x="5343525" y="3698875"/>
            <a:ext cx="150813" cy="146050"/>
          </a:xfrm>
          <a:custGeom>
            <a:avLst/>
            <a:gdLst>
              <a:gd name="T0" fmla="*/ 0 w 102"/>
              <a:gd name="T1" fmla="*/ 71 h 92"/>
              <a:gd name="T2" fmla="*/ 0 w 102"/>
              <a:gd name="T3" fmla="*/ 33 h 92"/>
              <a:gd name="T4" fmla="*/ 12 w 102"/>
              <a:gd name="T5" fmla="*/ 13 h 92"/>
              <a:gd name="T6" fmla="*/ 31 w 102"/>
              <a:gd name="T7" fmla="*/ 0 h 92"/>
              <a:gd name="T8" fmla="*/ 50 w 102"/>
              <a:gd name="T9" fmla="*/ 53 h 92"/>
              <a:gd name="T10" fmla="*/ 69 w 102"/>
              <a:gd name="T11" fmla="*/ 53 h 92"/>
              <a:gd name="T12" fmla="*/ 101 w 102"/>
              <a:gd name="T13" fmla="*/ 84 h 92"/>
              <a:gd name="T14" fmla="*/ 101 w 102"/>
              <a:gd name="T15" fmla="*/ 91 h 92"/>
              <a:gd name="T16" fmla="*/ 82 w 102"/>
              <a:gd name="T17" fmla="*/ 91 h 92"/>
              <a:gd name="T18" fmla="*/ 69 w 102"/>
              <a:gd name="T19" fmla="*/ 78 h 92"/>
              <a:gd name="T20" fmla="*/ 31 w 102"/>
              <a:gd name="T21" fmla="*/ 71 h 92"/>
              <a:gd name="T22" fmla="*/ 18 w 102"/>
              <a:gd name="T23" fmla="*/ 66 h 92"/>
              <a:gd name="T24" fmla="*/ 12 w 102"/>
              <a:gd name="T25" fmla="*/ 71 h 92"/>
              <a:gd name="T26" fmla="*/ 6 w 102"/>
              <a:gd name="T27" fmla="*/ 78 h 92"/>
              <a:gd name="T28" fmla="*/ 0 w 102"/>
              <a:gd name="T29" fmla="*/ 71 h 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02" h="92">
                <a:moveTo>
                  <a:pt x="0" y="71"/>
                </a:moveTo>
                <a:lnTo>
                  <a:pt x="0" y="33"/>
                </a:lnTo>
                <a:lnTo>
                  <a:pt x="12" y="13"/>
                </a:lnTo>
                <a:lnTo>
                  <a:pt x="31" y="0"/>
                </a:lnTo>
                <a:lnTo>
                  <a:pt x="50" y="53"/>
                </a:lnTo>
                <a:lnTo>
                  <a:pt x="69" y="53"/>
                </a:lnTo>
                <a:lnTo>
                  <a:pt x="101" y="84"/>
                </a:lnTo>
                <a:lnTo>
                  <a:pt x="101" y="91"/>
                </a:lnTo>
                <a:lnTo>
                  <a:pt x="82" y="91"/>
                </a:lnTo>
                <a:lnTo>
                  <a:pt x="69" y="78"/>
                </a:lnTo>
                <a:lnTo>
                  <a:pt x="31" y="71"/>
                </a:lnTo>
                <a:lnTo>
                  <a:pt x="18" y="66"/>
                </a:lnTo>
                <a:lnTo>
                  <a:pt x="12" y="71"/>
                </a:lnTo>
                <a:lnTo>
                  <a:pt x="6" y="78"/>
                </a:lnTo>
                <a:lnTo>
                  <a:pt x="0" y="7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34" name="Freeform 170"/>
          <p:cNvSpPr>
            <a:spLocks/>
          </p:cNvSpPr>
          <p:nvPr/>
        </p:nvSpPr>
        <p:spPr bwMode="auto">
          <a:xfrm>
            <a:off x="2522538" y="3709988"/>
            <a:ext cx="119062" cy="80962"/>
          </a:xfrm>
          <a:custGeom>
            <a:avLst/>
            <a:gdLst>
              <a:gd name="T0" fmla="*/ 19 w 82"/>
              <a:gd name="T1" fmla="*/ 0 h 51"/>
              <a:gd name="T2" fmla="*/ 75 w 82"/>
              <a:gd name="T3" fmla="*/ 6 h 51"/>
              <a:gd name="T4" fmla="*/ 81 w 82"/>
              <a:gd name="T5" fmla="*/ 25 h 51"/>
              <a:gd name="T6" fmla="*/ 50 w 82"/>
              <a:gd name="T7" fmla="*/ 31 h 51"/>
              <a:gd name="T8" fmla="*/ 38 w 82"/>
              <a:gd name="T9" fmla="*/ 50 h 51"/>
              <a:gd name="T10" fmla="*/ 25 w 82"/>
              <a:gd name="T11" fmla="*/ 50 h 51"/>
              <a:gd name="T12" fmla="*/ 25 w 82"/>
              <a:gd name="T13" fmla="*/ 31 h 51"/>
              <a:gd name="T14" fmla="*/ 0 w 82"/>
              <a:gd name="T15" fmla="*/ 25 h 51"/>
              <a:gd name="T16" fmla="*/ 19 w 82"/>
              <a:gd name="T17" fmla="*/ 0 h 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2" h="51">
                <a:moveTo>
                  <a:pt x="19" y="0"/>
                </a:moveTo>
                <a:lnTo>
                  <a:pt x="75" y="6"/>
                </a:lnTo>
                <a:lnTo>
                  <a:pt x="81" y="25"/>
                </a:lnTo>
                <a:lnTo>
                  <a:pt x="50" y="31"/>
                </a:lnTo>
                <a:lnTo>
                  <a:pt x="38" y="50"/>
                </a:lnTo>
                <a:lnTo>
                  <a:pt x="25" y="50"/>
                </a:lnTo>
                <a:lnTo>
                  <a:pt x="25" y="31"/>
                </a:lnTo>
                <a:lnTo>
                  <a:pt x="0" y="25"/>
                </a:lnTo>
                <a:lnTo>
                  <a:pt x="19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35" name="Freeform 171"/>
          <p:cNvSpPr>
            <a:spLocks/>
          </p:cNvSpPr>
          <p:nvPr/>
        </p:nvSpPr>
        <p:spPr bwMode="auto">
          <a:xfrm>
            <a:off x="3130550" y="3721100"/>
            <a:ext cx="3175" cy="14288"/>
          </a:xfrm>
          <a:custGeom>
            <a:avLst/>
            <a:gdLst>
              <a:gd name="T0" fmla="*/ 1 w 2"/>
              <a:gd name="T1" fmla="*/ 8 h 9"/>
              <a:gd name="T2" fmla="*/ 0 w 2"/>
              <a:gd name="T3" fmla="*/ 0 h 9"/>
              <a:gd name="T4" fmla="*/ 1 w 2"/>
              <a:gd name="T5" fmla="*/ 4 h 9"/>
              <a:gd name="T6" fmla="*/ 1 w 2"/>
              <a:gd name="T7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" h="9">
                <a:moveTo>
                  <a:pt x="1" y="8"/>
                </a:moveTo>
                <a:lnTo>
                  <a:pt x="0" y="0"/>
                </a:lnTo>
                <a:lnTo>
                  <a:pt x="1" y="4"/>
                </a:lnTo>
                <a:lnTo>
                  <a:pt x="1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36" name="Freeform 172"/>
          <p:cNvSpPr>
            <a:spLocks/>
          </p:cNvSpPr>
          <p:nvPr/>
        </p:nvSpPr>
        <p:spPr bwMode="auto">
          <a:xfrm>
            <a:off x="6832600" y="3732213"/>
            <a:ext cx="92075" cy="112712"/>
          </a:xfrm>
          <a:custGeom>
            <a:avLst/>
            <a:gdLst>
              <a:gd name="T0" fmla="*/ 42 w 62"/>
              <a:gd name="T1" fmla="*/ 0 h 71"/>
              <a:gd name="T2" fmla="*/ 49 w 62"/>
              <a:gd name="T3" fmla="*/ 0 h 71"/>
              <a:gd name="T4" fmla="*/ 61 w 62"/>
              <a:gd name="T5" fmla="*/ 0 h 71"/>
              <a:gd name="T6" fmla="*/ 61 w 62"/>
              <a:gd name="T7" fmla="*/ 39 h 71"/>
              <a:gd name="T8" fmla="*/ 55 w 62"/>
              <a:gd name="T9" fmla="*/ 39 h 71"/>
              <a:gd name="T10" fmla="*/ 49 w 62"/>
              <a:gd name="T11" fmla="*/ 51 h 71"/>
              <a:gd name="T12" fmla="*/ 25 w 62"/>
              <a:gd name="T13" fmla="*/ 70 h 71"/>
              <a:gd name="T14" fmla="*/ 12 w 62"/>
              <a:gd name="T15" fmla="*/ 57 h 71"/>
              <a:gd name="T16" fmla="*/ 12 w 62"/>
              <a:gd name="T17" fmla="*/ 45 h 71"/>
              <a:gd name="T18" fmla="*/ 6 w 62"/>
              <a:gd name="T19" fmla="*/ 39 h 71"/>
              <a:gd name="T20" fmla="*/ 0 w 62"/>
              <a:gd name="T21" fmla="*/ 19 h 71"/>
              <a:gd name="T22" fmla="*/ 12 w 62"/>
              <a:gd name="T23" fmla="*/ 0 h 71"/>
              <a:gd name="T24" fmla="*/ 42 w 62"/>
              <a:gd name="T25" fmla="*/ 0 h 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62" h="71">
                <a:moveTo>
                  <a:pt x="42" y="0"/>
                </a:moveTo>
                <a:lnTo>
                  <a:pt x="49" y="0"/>
                </a:lnTo>
                <a:lnTo>
                  <a:pt x="61" y="0"/>
                </a:lnTo>
                <a:lnTo>
                  <a:pt x="61" y="39"/>
                </a:lnTo>
                <a:lnTo>
                  <a:pt x="55" y="39"/>
                </a:lnTo>
                <a:lnTo>
                  <a:pt x="49" y="51"/>
                </a:lnTo>
                <a:lnTo>
                  <a:pt x="25" y="70"/>
                </a:lnTo>
                <a:lnTo>
                  <a:pt x="12" y="57"/>
                </a:lnTo>
                <a:lnTo>
                  <a:pt x="12" y="45"/>
                </a:lnTo>
                <a:lnTo>
                  <a:pt x="6" y="39"/>
                </a:lnTo>
                <a:lnTo>
                  <a:pt x="0" y="19"/>
                </a:lnTo>
                <a:lnTo>
                  <a:pt x="12" y="0"/>
                </a:lnTo>
                <a:lnTo>
                  <a:pt x="42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37" name="Freeform 173"/>
          <p:cNvSpPr>
            <a:spLocks/>
          </p:cNvSpPr>
          <p:nvPr/>
        </p:nvSpPr>
        <p:spPr bwMode="auto">
          <a:xfrm>
            <a:off x="4140200" y="3732213"/>
            <a:ext cx="119063" cy="101600"/>
          </a:xfrm>
          <a:custGeom>
            <a:avLst/>
            <a:gdLst>
              <a:gd name="T0" fmla="*/ 13 w 82"/>
              <a:gd name="T1" fmla="*/ 6 h 64"/>
              <a:gd name="T2" fmla="*/ 37 w 82"/>
              <a:gd name="T3" fmla="*/ 0 h 64"/>
              <a:gd name="T4" fmla="*/ 62 w 82"/>
              <a:gd name="T5" fmla="*/ 13 h 64"/>
              <a:gd name="T6" fmla="*/ 75 w 82"/>
              <a:gd name="T7" fmla="*/ 32 h 64"/>
              <a:gd name="T8" fmla="*/ 81 w 82"/>
              <a:gd name="T9" fmla="*/ 63 h 64"/>
              <a:gd name="T10" fmla="*/ 56 w 82"/>
              <a:gd name="T11" fmla="*/ 57 h 64"/>
              <a:gd name="T12" fmla="*/ 13 w 82"/>
              <a:gd name="T13" fmla="*/ 57 h 64"/>
              <a:gd name="T14" fmla="*/ 6 w 82"/>
              <a:gd name="T15" fmla="*/ 50 h 64"/>
              <a:gd name="T16" fmla="*/ 43 w 82"/>
              <a:gd name="T17" fmla="*/ 45 h 64"/>
              <a:gd name="T18" fmla="*/ 24 w 82"/>
              <a:gd name="T19" fmla="*/ 38 h 64"/>
              <a:gd name="T20" fmla="*/ 6 w 82"/>
              <a:gd name="T21" fmla="*/ 38 h 64"/>
              <a:gd name="T22" fmla="*/ 0 w 82"/>
              <a:gd name="T23" fmla="*/ 32 h 64"/>
              <a:gd name="T24" fmla="*/ 13 w 82"/>
              <a:gd name="T25" fmla="*/ 6 h 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82" h="64">
                <a:moveTo>
                  <a:pt x="13" y="6"/>
                </a:moveTo>
                <a:lnTo>
                  <a:pt x="37" y="0"/>
                </a:lnTo>
                <a:lnTo>
                  <a:pt x="62" y="13"/>
                </a:lnTo>
                <a:lnTo>
                  <a:pt x="75" y="32"/>
                </a:lnTo>
                <a:lnTo>
                  <a:pt x="81" y="63"/>
                </a:lnTo>
                <a:lnTo>
                  <a:pt x="56" y="57"/>
                </a:lnTo>
                <a:lnTo>
                  <a:pt x="13" y="57"/>
                </a:lnTo>
                <a:lnTo>
                  <a:pt x="6" y="50"/>
                </a:lnTo>
                <a:lnTo>
                  <a:pt x="43" y="45"/>
                </a:lnTo>
                <a:lnTo>
                  <a:pt x="24" y="38"/>
                </a:lnTo>
                <a:lnTo>
                  <a:pt x="6" y="38"/>
                </a:lnTo>
                <a:lnTo>
                  <a:pt x="0" y="32"/>
                </a:lnTo>
                <a:lnTo>
                  <a:pt x="13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38" name="Freeform 174"/>
          <p:cNvSpPr>
            <a:spLocks/>
          </p:cNvSpPr>
          <p:nvPr/>
        </p:nvSpPr>
        <p:spPr bwMode="auto">
          <a:xfrm>
            <a:off x="7253288" y="3743325"/>
            <a:ext cx="14287" cy="14288"/>
          </a:xfrm>
          <a:custGeom>
            <a:avLst/>
            <a:gdLst>
              <a:gd name="T0" fmla="*/ 4 w 9"/>
              <a:gd name="T1" fmla="*/ 8 h 9"/>
              <a:gd name="T2" fmla="*/ 0 w 9"/>
              <a:gd name="T3" fmla="*/ 0 h 9"/>
              <a:gd name="T4" fmla="*/ 8 w 9"/>
              <a:gd name="T5" fmla="*/ 4 h 9"/>
              <a:gd name="T6" fmla="*/ 4 w 9"/>
              <a:gd name="T7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" h="9">
                <a:moveTo>
                  <a:pt x="4" y="8"/>
                </a:moveTo>
                <a:lnTo>
                  <a:pt x="0" y="0"/>
                </a:lnTo>
                <a:lnTo>
                  <a:pt x="8" y="4"/>
                </a:lnTo>
                <a:lnTo>
                  <a:pt x="4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39" name="Freeform 175"/>
          <p:cNvSpPr>
            <a:spLocks/>
          </p:cNvSpPr>
          <p:nvPr/>
        </p:nvSpPr>
        <p:spPr bwMode="auto">
          <a:xfrm>
            <a:off x="2562225" y="3754438"/>
            <a:ext cx="79375" cy="90487"/>
          </a:xfrm>
          <a:custGeom>
            <a:avLst/>
            <a:gdLst>
              <a:gd name="T0" fmla="*/ 0 w 55"/>
              <a:gd name="T1" fmla="*/ 25 h 57"/>
              <a:gd name="T2" fmla="*/ 12 w 55"/>
              <a:gd name="T3" fmla="*/ 25 h 57"/>
              <a:gd name="T4" fmla="*/ 24 w 55"/>
              <a:gd name="T5" fmla="*/ 6 h 57"/>
              <a:gd name="T6" fmla="*/ 54 w 55"/>
              <a:gd name="T7" fmla="*/ 0 h 57"/>
              <a:gd name="T8" fmla="*/ 54 w 55"/>
              <a:gd name="T9" fmla="*/ 56 h 57"/>
              <a:gd name="T10" fmla="*/ 30 w 55"/>
              <a:gd name="T11" fmla="*/ 50 h 57"/>
              <a:gd name="T12" fmla="*/ 18 w 55"/>
              <a:gd name="T13" fmla="*/ 56 h 57"/>
              <a:gd name="T14" fmla="*/ 0 w 55"/>
              <a:gd name="T15" fmla="*/ 25 h 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55" h="57">
                <a:moveTo>
                  <a:pt x="0" y="25"/>
                </a:moveTo>
                <a:lnTo>
                  <a:pt x="12" y="25"/>
                </a:lnTo>
                <a:lnTo>
                  <a:pt x="24" y="6"/>
                </a:lnTo>
                <a:lnTo>
                  <a:pt x="54" y="0"/>
                </a:lnTo>
                <a:lnTo>
                  <a:pt x="54" y="56"/>
                </a:lnTo>
                <a:lnTo>
                  <a:pt x="30" y="50"/>
                </a:lnTo>
                <a:lnTo>
                  <a:pt x="18" y="56"/>
                </a:lnTo>
                <a:lnTo>
                  <a:pt x="0" y="2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40" name="Freeform 176"/>
          <p:cNvSpPr>
            <a:spLocks/>
          </p:cNvSpPr>
          <p:nvPr/>
        </p:nvSpPr>
        <p:spPr bwMode="auto">
          <a:xfrm>
            <a:off x="2503488" y="3754438"/>
            <a:ext cx="52387" cy="36512"/>
          </a:xfrm>
          <a:custGeom>
            <a:avLst/>
            <a:gdLst>
              <a:gd name="T0" fmla="*/ 0 w 36"/>
              <a:gd name="T1" fmla="*/ 6 h 23"/>
              <a:gd name="T2" fmla="*/ 6 w 36"/>
              <a:gd name="T3" fmla="*/ 0 h 23"/>
              <a:gd name="T4" fmla="*/ 12 w 36"/>
              <a:gd name="T5" fmla="*/ 0 h 23"/>
              <a:gd name="T6" fmla="*/ 35 w 36"/>
              <a:gd name="T7" fmla="*/ 6 h 23"/>
              <a:gd name="T8" fmla="*/ 35 w 36"/>
              <a:gd name="T9" fmla="*/ 22 h 23"/>
              <a:gd name="T10" fmla="*/ 18 w 36"/>
              <a:gd name="T11" fmla="*/ 17 h 23"/>
              <a:gd name="T12" fmla="*/ 0 w 36"/>
              <a:gd name="T13" fmla="*/ 6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6" h="23">
                <a:moveTo>
                  <a:pt x="0" y="6"/>
                </a:moveTo>
                <a:lnTo>
                  <a:pt x="6" y="0"/>
                </a:lnTo>
                <a:lnTo>
                  <a:pt x="12" y="0"/>
                </a:lnTo>
                <a:lnTo>
                  <a:pt x="35" y="6"/>
                </a:lnTo>
                <a:lnTo>
                  <a:pt x="35" y="22"/>
                </a:lnTo>
                <a:lnTo>
                  <a:pt x="18" y="17"/>
                </a:lnTo>
                <a:lnTo>
                  <a:pt x="0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41" name="Freeform 177"/>
          <p:cNvSpPr>
            <a:spLocks/>
          </p:cNvSpPr>
          <p:nvPr/>
        </p:nvSpPr>
        <p:spPr bwMode="auto">
          <a:xfrm>
            <a:off x="3159125" y="3765550"/>
            <a:ext cx="3175" cy="3175"/>
          </a:xfrm>
          <a:custGeom>
            <a:avLst/>
            <a:gdLst>
              <a:gd name="T0" fmla="*/ 0 w 2"/>
              <a:gd name="T1" fmla="*/ 1 h 2"/>
              <a:gd name="T2" fmla="*/ 0 w 2"/>
              <a:gd name="T3" fmla="*/ 0 h 2"/>
              <a:gd name="T4" fmla="*/ 1 w 2"/>
              <a:gd name="T5" fmla="*/ 0 h 2"/>
              <a:gd name="T6" fmla="*/ 0 w 2"/>
              <a:gd name="T7" fmla="*/ 1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" h="2">
                <a:moveTo>
                  <a:pt x="0" y="1"/>
                </a:moveTo>
                <a:lnTo>
                  <a:pt x="0" y="0"/>
                </a:lnTo>
                <a:lnTo>
                  <a:pt x="1" y="0"/>
                </a:lnTo>
                <a:lnTo>
                  <a:pt x="0" y="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42" name="Freeform 178"/>
          <p:cNvSpPr>
            <a:spLocks/>
          </p:cNvSpPr>
          <p:nvPr/>
        </p:nvSpPr>
        <p:spPr bwMode="auto">
          <a:xfrm>
            <a:off x="7343775" y="3765550"/>
            <a:ext cx="12700" cy="14288"/>
          </a:xfrm>
          <a:custGeom>
            <a:avLst/>
            <a:gdLst>
              <a:gd name="T0" fmla="*/ 8 w 9"/>
              <a:gd name="T1" fmla="*/ 8 h 9"/>
              <a:gd name="T2" fmla="*/ 0 w 9"/>
              <a:gd name="T3" fmla="*/ 0 h 9"/>
              <a:gd name="T4" fmla="*/ 8 w 9"/>
              <a:gd name="T5" fmla="*/ 0 h 9"/>
              <a:gd name="T6" fmla="*/ 8 w 9"/>
              <a:gd name="T7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" h="9">
                <a:moveTo>
                  <a:pt x="8" y="8"/>
                </a:moveTo>
                <a:lnTo>
                  <a:pt x="0" y="0"/>
                </a:lnTo>
                <a:lnTo>
                  <a:pt x="8" y="0"/>
                </a:lnTo>
                <a:lnTo>
                  <a:pt x="8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43" name="Freeform 179"/>
          <p:cNvSpPr>
            <a:spLocks/>
          </p:cNvSpPr>
          <p:nvPr/>
        </p:nvSpPr>
        <p:spPr bwMode="auto">
          <a:xfrm>
            <a:off x="4413250" y="3776663"/>
            <a:ext cx="160338" cy="146050"/>
          </a:xfrm>
          <a:custGeom>
            <a:avLst/>
            <a:gdLst>
              <a:gd name="T0" fmla="*/ 82 w 109"/>
              <a:gd name="T1" fmla="*/ 0 h 92"/>
              <a:gd name="T2" fmla="*/ 95 w 109"/>
              <a:gd name="T3" fmla="*/ 32 h 92"/>
              <a:gd name="T4" fmla="*/ 108 w 109"/>
              <a:gd name="T5" fmla="*/ 45 h 92"/>
              <a:gd name="T6" fmla="*/ 102 w 109"/>
              <a:gd name="T7" fmla="*/ 65 h 92"/>
              <a:gd name="T8" fmla="*/ 95 w 109"/>
              <a:gd name="T9" fmla="*/ 65 h 92"/>
              <a:gd name="T10" fmla="*/ 82 w 109"/>
              <a:gd name="T11" fmla="*/ 65 h 92"/>
              <a:gd name="T12" fmla="*/ 38 w 109"/>
              <a:gd name="T13" fmla="*/ 65 h 92"/>
              <a:gd name="T14" fmla="*/ 38 w 109"/>
              <a:gd name="T15" fmla="*/ 91 h 92"/>
              <a:gd name="T16" fmla="*/ 13 w 109"/>
              <a:gd name="T17" fmla="*/ 91 h 92"/>
              <a:gd name="T18" fmla="*/ 0 w 109"/>
              <a:gd name="T19" fmla="*/ 65 h 92"/>
              <a:gd name="T20" fmla="*/ 13 w 109"/>
              <a:gd name="T21" fmla="*/ 32 h 92"/>
              <a:gd name="T22" fmla="*/ 38 w 109"/>
              <a:gd name="T23" fmla="*/ 32 h 92"/>
              <a:gd name="T24" fmla="*/ 45 w 109"/>
              <a:gd name="T25" fmla="*/ 13 h 92"/>
              <a:gd name="T26" fmla="*/ 82 w 109"/>
              <a:gd name="T27" fmla="*/ 0 h 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109" h="92">
                <a:moveTo>
                  <a:pt x="82" y="0"/>
                </a:moveTo>
                <a:lnTo>
                  <a:pt x="95" y="32"/>
                </a:lnTo>
                <a:lnTo>
                  <a:pt x="108" y="45"/>
                </a:lnTo>
                <a:lnTo>
                  <a:pt x="102" y="65"/>
                </a:lnTo>
                <a:lnTo>
                  <a:pt x="95" y="65"/>
                </a:lnTo>
                <a:lnTo>
                  <a:pt x="82" y="65"/>
                </a:lnTo>
                <a:lnTo>
                  <a:pt x="38" y="65"/>
                </a:lnTo>
                <a:lnTo>
                  <a:pt x="38" y="91"/>
                </a:lnTo>
                <a:lnTo>
                  <a:pt x="13" y="91"/>
                </a:lnTo>
                <a:lnTo>
                  <a:pt x="0" y="65"/>
                </a:lnTo>
                <a:lnTo>
                  <a:pt x="13" y="32"/>
                </a:lnTo>
                <a:lnTo>
                  <a:pt x="38" y="32"/>
                </a:lnTo>
                <a:lnTo>
                  <a:pt x="45" y="13"/>
                </a:lnTo>
                <a:lnTo>
                  <a:pt x="82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44" name="Freeform 180"/>
          <p:cNvSpPr>
            <a:spLocks/>
          </p:cNvSpPr>
          <p:nvPr/>
        </p:nvSpPr>
        <p:spPr bwMode="auto">
          <a:xfrm>
            <a:off x="4030663" y="3787775"/>
            <a:ext cx="14287" cy="3175"/>
          </a:xfrm>
          <a:custGeom>
            <a:avLst/>
            <a:gdLst>
              <a:gd name="T0" fmla="*/ 0 w 9"/>
              <a:gd name="T1" fmla="*/ 0 h 2"/>
              <a:gd name="T2" fmla="*/ 8 w 9"/>
              <a:gd name="T3" fmla="*/ 0 h 2"/>
              <a:gd name="T4" fmla="*/ 4 w 9"/>
              <a:gd name="T5" fmla="*/ 1 h 2"/>
              <a:gd name="T6" fmla="*/ 0 w 9"/>
              <a:gd name="T7" fmla="*/ 1 h 2"/>
              <a:gd name="T8" fmla="*/ 0 w 9"/>
              <a:gd name="T9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" h="2">
                <a:moveTo>
                  <a:pt x="0" y="0"/>
                </a:moveTo>
                <a:lnTo>
                  <a:pt x="8" y="0"/>
                </a:lnTo>
                <a:lnTo>
                  <a:pt x="4" y="1"/>
                </a:lnTo>
                <a:lnTo>
                  <a:pt x="0" y="1"/>
                </a:lnTo>
                <a:lnTo>
                  <a:pt x="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45" name="Freeform 181"/>
          <p:cNvSpPr>
            <a:spLocks/>
          </p:cNvSpPr>
          <p:nvPr/>
        </p:nvSpPr>
        <p:spPr bwMode="auto">
          <a:xfrm>
            <a:off x="3149600" y="3787775"/>
            <a:ext cx="3175" cy="3175"/>
          </a:xfrm>
          <a:custGeom>
            <a:avLst/>
            <a:gdLst>
              <a:gd name="T0" fmla="*/ 1 w 2"/>
              <a:gd name="T1" fmla="*/ 1 h 2"/>
              <a:gd name="T2" fmla="*/ 0 w 2"/>
              <a:gd name="T3" fmla="*/ 0 h 2"/>
              <a:gd name="T4" fmla="*/ 1 w 2"/>
              <a:gd name="T5" fmla="*/ 0 h 2"/>
              <a:gd name="T6" fmla="*/ 1 w 2"/>
              <a:gd name="T7" fmla="*/ 1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" h="2">
                <a:moveTo>
                  <a:pt x="1" y="1"/>
                </a:moveTo>
                <a:lnTo>
                  <a:pt x="0" y="0"/>
                </a:lnTo>
                <a:lnTo>
                  <a:pt x="1" y="0"/>
                </a:lnTo>
                <a:lnTo>
                  <a:pt x="1" y="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46" name="Freeform 182"/>
          <p:cNvSpPr>
            <a:spLocks/>
          </p:cNvSpPr>
          <p:nvPr/>
        </p:nvSpPr>
        <p:spPr bwMode="auto">
          <a:xfrm>
            <a:off x="7283450" y="3798888"/>
            <a:ext cx="12700" cy="23812"/>
          </a:xfrm>
          <a:custGeom>
            <a:avLst/>
            <a:gdLst>
              <a:gd name="T0" fmla="*/ 0 w 9"/>
              <a:gd name="T1" fmla="*/ 14 h 15"/>
              <a:gd name="T2" fmla="*/ 0 w 9"/>
              <a:gd name="T3" fmla="*/ 0 h 15"/>
              <a:gd name="T4" fmla="*/ 8 w 9"/>
              <a:gd name="T5" fmla="*/ 0 h 15"/>
              <a:gd name="T6" fmla="*/ 0 w 9"/>
              <a:gd name="T7" fmla="*/ 14 h 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" h="15">
                <a:moveTo>
                  <a:pt x="0" y="14"/>
                </a:moveTo>
                <a:lnTo>
                  <a:pt x="0" y="0"/>
                </a:lnTo>
                <a:lnTo>
                  <a:pt x="8" y="0"/>
                </a:lnTo>
                <a:lnTo>
                  <a:pt x="0" y="1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47" name="Freeform 183"/>
          <p:cNvSpPr>
            <a:spLocks/>
          </p:cNvSpPr>
          <p:nvPr/>
        </p:nvSpPr>
        <p:spPr bwMode="auto">
          <a:xfrm>
            <a:off x="4149725" y="3798888"/>
            <a:ext cx="50800" cy="12700"/>
          </a:xfrm>
          <a:custGeom>
            <a:avLst/>
            <a:gdLst>
              <a:gd name="T0" fmla="*/ 0 w 34"/>
              <a:gd name="T1" fmla="*/ 0 h 8"/>
              <a:gd name="T2" fmla="*/ 16 w 34"/>
              <a:gd name="T3" fmla="*/ 0 h 8"/>
              <a:gd name="T4" fmla="*/ 33 w 34"/>
              <a:gd name="T5" fmla="*/ 4 h 8"/>
              <a:gd name="T6" fmla="*/ 0 w 34"/>
              <a:gd name="T7" fmla="*/ 7 h 8"/>
              <a:gd name="T8" fmla="*/ 0 w 34"/>
              <a:gd name="T9" fmla="*/ 0 h 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8">
                <a:moveTo>
                  <a:pt x="0" y="0"/>
                </a:moveTo>
                <a:lnTo>
                  <a:pt x="16" y="0"/>
                </a:lnTo>
                <a:lnTo>
                  <a:pt x="33" y="4"/>
                </a:lnTo>
                <a:lnTo>
                  <a:pt x="0" y="7"/>
                </a:lnTo>
                <a:lnTo>
                  <a:pt x="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48" name="Freeform 184"/>
          <p:cNvSpPr>
            <a:spLocks/>
          </p:cNvSpPr>
          <p:nvPr/>
        </p:nvSpPr>
        <p:spPr bwMode="auto">
          <a:xfrm>
            <a:off x="2738438" y="3798888"/>
            <a:ext cx="285750" cy="454025"/>
          </a:xfrm>
          <a:custGeom>
            <a:avLst/>
            <a:gdLst>
              <a:gd name="T0" fmla="*/ 39 w 195"/>
              <a:gd name="T1" fmla="*/ 74 h 286"/>
              <a:gd name="T2" fmla="*/ 64 w 195"/>
              <a:gd name="T3" fmla="*/ 54 h 286"/>
              <a:gd name="T4" fmla="*/ 64 w 195"/>
              <a:gd name="T5" fmla="*/ 33 h 286"/>
              <a:gd name="T6" fmla="*/ 123 w 195"/>
              <a:gd name="T7" fmla="*/ 0 h 286"/>
              <a:gd name="T8" fmla="*/ 123 w 195"/>
              <a:gd name="T9" fmla="*/ 26 h 286"/>
              <a:gd name="T10" fmla="*/ 110 w 195"/>
              <a:gd name="T11" fmla="*/ 26 h 286"/>
              <a:gd name="T12" fmla="*/ 90 w 195"/>
              <a:gd name="T13" fmla="*/ 68 h 286"/>
              <a:gd name="T14" fmla="*/ 104 w 195"/>
              <a:gd name="T15" fmla="*/ 74 h 286"/>
              <a:gd name="T16" fmla="*/ 110 w 195"/>
              <a:gd name="T17" fmla="*/ 102 h 286"/>
              <a:gd name="T18" fmla="*/ 149 w 195"/>
              <a:gd name="T19" fmla="*/ 116 h 286"/>
              <a:gd name="T20" fmla="*/ 174 w 195"/>
              <a:gd name="T21" fmla="*/ 116 h 286"/>
              <a:gd name="T22" fmla="*/ 181 w 195"/>
              <a:gd name="T23" fmla="*/ 156 h 286"/>
              <a:gd name="T24" fmla="*/ 194 w 195"/>
              <a:gd name="T25" fmla="*/ 190 h 286"/>
              <a:gd name="T26" fmla="*/ 181 w 195"/>
              <a:gd name="T27" fmla="*/ 190 h 286"/>
              <a:gd name="T28" fmla="*/ 161 w 195"/>
              <a:gd name="T29" fmla="*/ 190 h 286"/>
              <a:gd name="T30" fmla="*/ 161 w 195"/>
              <a:gd name="T31" fmla="*/ 197 h 286"/>
              <a:gd name="T32" fmla="*/ 143 w 195"/>
              <a:gd name="T33" fmla="*/ 197 h 286"/>
              <a:gd name="T34" fmla="*/ 143 w 195"/>
              <a:gd name="T35" fmla="*/ 211 h 286"/>
              <a:gd name="T36" fmla="*/ 161 w 195"/>
              <a:gd name="T37" fmla="*/ 211 h 286"/>
              <a:gd name="T38" fmla="*/ 149 w 195"/>
              <a:gd name="T39" fmla="*/ 217 h 286"/>
              <a:gd name="T40" fmla="*/ 156 w 195"/>
              <a:gd name="T41" fmla="*/ 231 h 286"/>
              <a:gd name="T42" fmla="*/ 149 w 195"/>
              <a:gd name="T43" fmla="*/ 252 h 286"/>
              <a:gd name="T44" fmla="*/ 149 w 195"/>
              <a:gd name="T45" fmla="*/ 285 h 286"/>
              <a:gd name="T46" fmla="*/ 136 w 195"/>
              <a:gd name="T47" fmla="*/ 264 h 286"/>
              <a:gd name="T48" fmla="*/ 117 w 195"/>
              <a:gd name="T49" fmla="*/ 252 h 286"/>
              <a:gd name="T50" fmla="*/ 110 w 195"/>
              <a:gd name="T51" fmla="*/ 252 h 286"/>
              <a:gd name="T52" fmla="*/ 90 w 195"/>
              <a:gd name="T53" fmla="*/ 245 h 286"/>
              <a:gd name="T54" fmla="*/ 77 w 195"/>
              <a:gd name="T55" fmla="*/ 224 h 286"/>
              <a:gd name="T56" fmla="*/ 71 w 195"/>
              <a:gd name="T57" fmla="*/ 217 h 286"/>
              <a:gd name="T58" fmla="*/ 58 w 195"/>
              <a:gd name="T59" fmla="*/ 211 h 286"/>
              <a:gd name="T60" fmla="*/ 51 w 195"/>
              <a:gd name="T61" fmla="*/ 211 h 286"/>
              <a:gd name="T62" fmla="*/ 0 w 195"/>
              <a:gd name="T63" fmla="*/ 190 h 286"/>
              <a:gd name="T64" fmla="*/ 13 w 195"/>
              <a:gd name="T65" fmla="*/ 169 h 286"/>
              <a:gd name="T66" fmla="*/ 33 w 195"/>
              <a:gd name="T67" fmla="*/ 156 h 286"/>
              <a:gd name="T68" fmla="*/ 33 w 195"/>
              <a:gd name="T69" fmla="*/ 109 h 286"/>
              <a:gd name="T70" fmla="*/ 26 w 195"/>
              <a:gd name="T71" fmla="*/ 95 h 286"/>
              <a:gd name="T72" fmla="*/ 39 w 195"/>
              <a:gd name="T73" fmla="*/ 74 h 2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195" h="286">
                <a:moveTo>
                  <a:pt x="39" y="74"/>
                </a:moveTo>
                <a:lnTo>
                  <a:pt x="64" y="54"/>
                </a:lnTo>
                <a:lnTo>
                  <a:pt x="64" y="33"/>
                </a:lnTo>
                <a:lnTo>
                  <a:pt x="123" y="0"/>
                </a:lnTo>
                <a:lnTo>
                  <a:pt x="123" y="26"/>
                </a:lnTo>
                <a:lnTo>
                  <a:pt x="110" y="26"/>
                </a:lnTo>
                <a:lnTo>
                  <a:pt x="90" y="68"/>
                </a:lnTo>
                <a:lnTo>
                  <a:pt x="104" y="74"/>
                </a:lnTo>
                <a:lnTo>
                  <a:pt x="110" y="102"/>
                </a:lnTo>
                <a:lnTo>
                  <a:pt x="149" y="116"/>
                </a:lnTo>
                <a:lnTo>
                  <a:pt x="174" y="116"/>
                </a:lnTo>
                <a:lnTo>
                  <a:pt x="181" y="156"/>
                </a:lnTo>
                <a:lnTo>
                  <a:pt x="194" y="190"/>
                </a:lnTo>
                <a:lnTo>
                  <a:pt x="181" y="190"/>
                </a:lnTo>
                <a:lnTo>
                  <a:pt x="161" y="190"/>
                </a:lnTo>
                <a:lnTo>
                  <a:pt x="161" y="197"/>
                </a:lnTo>
                <a:lnTo>
                  <a:pt x="143" y="197"/>
                </a:lnTo>
                <a:lnTo>
                  <a:pt x="143" y="211"/>
                </a:lnTo>
                <a:lnTo>
                  <a:pt x="161" y="211"/>
                </a:lnTo>
                <a:lnTo>
                  <a:pt x="149" y="217"/>
                </a:lnTo>
                <a:lnTo>
                  <a:pt x="156" y="231"/>
                </a:lnTo>
                <a:lnTo>
                  <a:pt x="149" y="252"/>
                </a:lnTo>
                <a:lnTo>
                  <a:pt x="149" y="285"/>
                </a:lnTo>
                <a:lnTo>
                  <a:pt x="136" y="264"/>
                </a:lnTo>
                <a:lnTo>
                  <a:pt x="117" y="252"/>
                </a:lnTo>
                <a:lnTo>
                  <a:pt x="110" y="252"/>
                </a:lnTo>
                <a:lnTo>
                  <a:pt x="90" y="245"/>
                </a:lnTo>
                <a:lnTo>
                  <a:pt x="77" y="224"/>
                </a:lnTo>
                <a:lnTo>
                  <a:pt x="71" y="217"/>
                </a:lnTo>
                <a:lnTo>
                  <a:pt x="58" y="211"/>
                </a:lnTo>
                <a:lnTo>
                  <a:pt x="51" y="211"/>
                </a:lnTo>
                <a:lnTo>
                  <a:pt x="0" y="190"/>
                </a:lnTo>
                <a:lnTo>
                  <a:pt x="13" y="169"/>
                </a:lnTo>
                <a:lnTo>
                  <a:pt x="33" y="156"/>
                </a:lnTo>
                <a:lnTo>
                  <a:pt x="33" y="109"/>
                </a:lnTo>
                <a:lnTo>
                  <a:pt x="26" y="95"/>
                </a:lnTo>
                <a:lnTo>
                  <a:pt x="39" y="7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49" name="Freeform 185"/>
          <p:cNvSpPr>
            <a:spLocks/>
          </p:cNvSpPr>
          <p:nvPr/>
        </p:nvSpPr>
        <p:spPr bwMode="auto">
          <a:xfrm>
            <a:off x="4589463" y="3810000"/>
            <a:ext cx="249237" cy="244475"/>
          </a:xfrm>
          <a:custGeom>
            <a:avLst/>
            <a:gdLst>
              <a:gd name="T0" fmla="*/ 156 w 170"/>
              <a:gd name="T1" fmla="*/ 6 h 154"/>
              <a:gd name="T2" fmla="*/ 169 w 170"/>
              <a:gd name="T3" fmla="*/ 13 h 154"/>
              <a:gd name="T4" fmla="*/ 169 w 170"/>
              <a:gd name="T5" fmla="*/ 39 h 154"/>
              <a:gd name="T6" fmla="*/ 130 w 170"/>
              <a:gd name="T7" fmla="*/ 114 h 154"/>
              <a:gd name="T8" fmla="*/ 110 w 170"/>
              <a:gd name="T9" fmla="*/ 107 h 154"/>
              <a:gd name="T10" fmla="*/ 91 w 170"/>
              <a:gd name="T11" fmla="*/ 126 h 154"/>
              <a:gd name="T12" fmla="*/ 84 w 170"/>
              <a:gd name="T13" fmla="*/ 146 h 154"/>
              <a:gd name="T14" fmla="*/ 64 w 170"/>
              <a:gd name="T15" fmla="*/ 153 h 154"/>
              <a:gd name="T16" fmla="*/ 46 w 170"/>
              <a:gd name="T17" fmla="*/ 146 h 154"/>
              <a:gd name="T18" fmla="*/ 26 w 170"/>
              <a:gd name="T19" fmla="*/ 114 h 154"/>
              <a:gd name="T20" fmla="*/ 7 w 170"/>
              <a:gd name="T21" fmla="*/ 114 h 154"/>
              <a:gd name="T22" fmla="*/ 0 w 170"/>
              <a:gd name="T23" fmla="*/ 73 h 154"/>
              <a:gd name="T24" fmla="*/ 20 w 170"/>
              <a:gd name="T25" fmla="*/ 53 h 154"/>
              <a:gd name="T26" fmla="*/ 13 w 170"/>
              <a:gd name="T27" fmla="*/ 26 h 154"/>
              <a:gd name="T28" fmla="*/ 26 w 170"/>
              <a:gd name="T29" fmla="*/ 6 h 154"/>
              <a:gd name="T30" fmla="*/ 84 w 170"/>
              <a:gd name="T31" fmla="*/ 13 h 154"/>
              <a:gd name="T32" fmla="*/ 117 w 170"/>
              <a:gd name="T33" fmla="*/ 0 h 154"/>
              <a:gd name="T34" fmla="*/ 156 w 170"/>
              <a:gd name="T35" fmla="*/ 6 h 1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70" h="154">
                <a:moveTo>
                  <a:pt x="156" y="6"/>
                </a:moveTo>
                <a:lnTo>
                  <a:pt x="169" y="13"/>
                </a:lnTo>
                <a:lnTo>
                  <a:pt x="169" y="39"/>
                </a:lnTo>
                <a:lnTo>
                  <a:pt x="130" y="114"/>
                </a:lnTo>
                <a:lnTo>
                  <a:pt x="110" y="107"/>
                </a:lnTo>
                <a:lnTo>
                  <a:pt x="91" y="126"/>
                </a:lnTo>
                <a:lnTo>
                  <a:pt x="84" y="146"/>
                </a:lnTo>
                <a:lnTo>
                  <a:pt x="64" y="153"/>
                </a:lnTo>
                <a:lnTo>
                  <a:pt x="46" y="146"/>
                </a:lnTo>
                <a:lnTo>
                  <a:pt x="26" y="114"/>
                </a:lnTo>
                <a:lnTo>
                  <a:pt x="7" y="114"/>
                </a:lnTo>
                <a:lnTo>
                  <a:pt x="0" y="73"/>
                </a:lnTo>
                <a:lnTo>
                  <a:pt x="20" y="53"/>
                </a:lnTo>
                <a:lnTo>
                  <a:pt x="13" y="26"/>
                </a:lnTo>
                <a:lnTo>
                  <a:pt x="26" y="6"/>
                </a:lnTo>
                <a:lnTo>
                  <a:pt x="84" y="13"/>
                </a:lnTo>
                <a:lnTo>
                  <a:pt x="117" y="0"/>
                </a:lnTo>
                <a:lnTo>
                  <a:pt x="156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50" name="Freeform 186"/>
          <p:cNvSpPr>
            <a:spLocks/>
          </p:cNvSpPr>
          <p:nvPr/>
        </p:nvSpPr>
        <p:spPr bwMode="auto">
          <a:xfrm>
            <a:off x="5275263" y="3810000"/>
            <a:ext cx="315912" cy="244475"/>
          </a:xfrm>
          <a:custGeom>
            <a:avLst/>
            <a:gdLst>
              <a:gd name="T0" fmla="*/ 46 w 216"/>
              <a:gd name="T1" fmla="*/ 6 h 154"/>
              <a:gd name="T2" fmla="*/ 53 w 216"/>
              <a:gd name="T3" fmla="*/ 13 h 154"/>
              <a:gd name="T4" fmla="*/ 58 w 216"/>
              <a:gd name="T5" fmla="*/ 6 h 154"/>
              <a:gd name="T6" fmla="*/ 65 w 216"/>
              <a:gd name="T7" fmla="*/ 0 h 154"/>
              <a:gd name="T8" fmla="*/ 78 w 216"/>
              <a:gd name="T9" fmla="*/ 6 h 154"/>
              <a:gd name="T10" fmla="*/ 117 w 216"/>
              <a:gd name="T11" fmla="*/ 13 h 154"/>
              <a:gd name="T12" fmla="*/ 131 w 216"/>
              <a:gd name="T13" fmla="*/ 26 h 154"/>
              <a:gd name="T14" fmla="*/ 131 w 216"/>
              <a:gd name="T15" fmla="*/ 39 h 154"/>
              <a:gd name="T16" fmla="*/ 137 w 216"/>
              <a:gd name="T17" fmla="*/ 46 h 154"/>
              <a:gd name="T18" fmla="*/ 157 w 216"/>
              <a:gd name="T19" fmla="*/ 73 h 154"/>
              <a:gd name="T20" fmla="*/ 195 w 216"/>
              <a:gd name="T21" fmla="*/ 100 h 154"/>
              <a:gd name="T22" fmla="*/ 215 w 216"/>
              <a:gd name="T23" fmla="*/ 87 h 154"/>
              <a:gd name="T24" fmla="*/ 176 w 216"/>
              <a:gd name="T25" fmla="*/ 140 h 154"/>
              <a:gd name="T26" fmla="*/ 144 w 216"/>
              <a:gd name="T27" fmla="*/ 140 h 154"/>
              <a:gd name="T28" fmla="*/ 131 w 216"/>
              <a:gd name="T29" fmla="*/ 153 h 154"/>
              <a:gd name="T30" fmla="*/ 124 w 216"/>
              <a:gd name="T31" fmla="*/ 153 h 154"/>
              <a:gd name="T32" fmla="*/ 104 w 216"/>
              <a:gd name="T33" fmla="*/ 146 h 154"/>
              <a:gd name="T34" fmla="*/ 98 w 216"/>
              <a:gd name="T35" fmla="*/ 153 h 154"/>
              <a:gd name="T36" fmla="*/ 39 w 216"/>
              <a:gd name="T37" fmla="*/ 146 h 154"/>
              <a:gd name="T38" fmla="*/ 13 w 216"/>
              <a:gd name="T39" fmla="*/ 100 h 154"/>
              <a:gd name="T40" fmla="*/ 0 w 216"/>
              <a:gd name="T41" fmla="*/ 87 h 154"/>
              <a:gd name="T42" fmla="*/ 13 w 216"/>
              <a:gd name="T43" fmla="*/ 80 h 154"/>
              <a:gd name="T44" fmla="*/ 26 w 216"/>
              <a:gd name="T45" fmla="*/ 26 h 154"/>
              <a:gd name="T46" fmla="*/ 46 w 216"/>
              <a:gd name="T47" fmla="*/ 6 h 1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216" h="154">
                <a:moveTo>
                  <a:pt x="46" y="6"/>
                </a:moveTo>
                <a:lnTo>
                  <a:pt x="53" y="13"/>
                </a:lnTo>
                <a:lnTo>
                  <a:pt x="58" y="6"/>
                </a:lnTo>
                <a:lnTo>
                  <a:pt x="65" y="0"/>
                </a:lnTo>
                <a:lnTo>
                  <a:pt x="78" y="6"/>
                </a:lnTo>
                <a:lnTo>
                  <a:pt x="117" y="13"/>
                </a:lnTo>
                <a:lnTo>
                  <a:pt x="131" y="26"/>
                </a:lnTo>
                <a:lnTo>
                  <a:pt x="131" y="39"/>
                </a:lnTo>
                <a:lnTo>
                  <a:pt x="137" y="46"/>
                </a:lnTo>
                <a:lnTo>
                  <a:pt x="157" y="73"/>
                </a:lnTo>
                <a:lnTo>
                  <a:pt x="195" y="100"/>
                </a:lnTo>
                <a:lnTo>
                  <a:pt x="215" y="87"/>
                </a:lnTo>
                <a:lnTo>
                  <a:pt x="176" y="140"/>
                </a:lnTo>
                <a:lnTo>
                  <a:pt x="144" y="140"/>
                </a:lnTo>
                <a:lnTo>
                  <a:pt x="131" y="153"/>
                </a:lnTo>
                <a:lnTo>
                  <a:pt x="124" y="153"/>
                </a:lnTo>
                <a:lnTo>
                  <a:pt x="104" y="146"/>
                </a:lnTo>
                <a:lnTo>
                  <a:pt x="98" y="153"/>
                </a:lnTo>
                <a:lnTo>
                  <a:pt x="39" y="146"/>
                </a:lnTo>
                <a:lnTo>
                  <a:pt x="13" y="100"/>
                </a:lnTo>
                <a:lnTo>
                  <a:pt x="0" y="87"/>
                </a:lnTo>
                <a:lnTo>
                  <a:pt x="13" y="80"/>
                </a:lnTo>
                <a:lnTo>
                  <a:pt x="26" y="26"/>
                </a:lnTo>
                <a:lnTo>
                  <a:pt x="46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51" name="Freeform 187"/>
          <p:cNvSpPr>
            <a:spLocks/>
          </p:cNvSpPr>
          <p:nvPr/>
        </p:nvSpPr>
        <p:spPr bwMode="auto">
          <a:xfrm>
            <a:off x="3149600" y="3819525"/>
            <a:ext cx="3175" cy="3175"/>
          </a:xfrm>
          <a:custGeom>
            <a:avLst/>
            <a:gdLst>
              <a:gd name="T0" fmla="*/ 1 w 2"/>
              <a:gd name="T1" fmla="*/ 1 h 2"/>
              <a:gd name="T2" fmla="*/ 0 w 2"/>
              <a:gd name="T3" fmla="*/ 1 h 2"/>
              <a:gd name="T4" fmla="*/ 0 w 2"/>
              <a:gd name="T5" fmla="*/ 0 h 2"/>
              <a:gd name="T6" fmla="*/ 1 w 2"/>
              <a:gd name="T7" fmla="*/ 0 h 2"/>
              <a:gd name="T8" fmla="*/ 1 w 2"/>
              <a:gd name="T9" fmla="*/ 1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" h="2">
                <a:moveTo>
                  <a:pt x="1" y="1"/>
                </a:moveTo>
                <a:lnTo>
                  <a:pt x="0" y="1"/>
                </a:lnTo>
                <a:lnTo>
                  <a:pt x="0" y="0"/>
                </a:lnTo>
                <a:lnTo>
                  <a:pt x="1" y="0"/>
                </a:lnTo>
                <a:lnTo>
                  <a:pt x="1" y="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52" name="Freeform 188"/>
          <p:cNvSpPr>
            <a:spLocks/>
          </p:cNvSpPr>
          <p:nvPr/>
        </p:nvSpPr>
        <p:spPr bwMode="auto">
          <a:xfrm>
            <a:off x="2874963" y="3819525"/>
            <a:ext cx="296862" cy="290513"/>
          </a:xfrm>
          <a:custGeom>
            <a:avLst/>
            <a:gdLst>
              <a:gd name="T0" fmla="*/ 33 w 202"/>
              <a:gd name="T1" fmla="*/ 14 h 183"/>
              <a:gd name="T2" fmla="*/ 26 w 202"/>
              <a:gd name="T3" fmla="*/ 41 h 183"/>
              <a:gd name="T4" fmla="*/ 33 w 202"/>
              <a:gd name="T5" fmla="*/ 41 h 183"/>
              <a:gd name="T6" fmla="*/ 33 w 202"/>
              <a:gd name="T7" fmla="*/ 54 h 183"/>
              <a:gd name="T8" fmla="*/ 33 w 202"/>
              <a:gd name="T9" fmla="*/ 20 h 183"/>
              <a:gd name="T10" fmla="*/ 59 w 202"/>
              <a:gd name="T11" fmla="*/ 14 h 183"/>
              <a:gd name="T12" fmla="*/ 59 w 202"/>
              <a:gd name="T13" fmla="*/ 0 h 183"/>
              <a:gd name="T14" fmla="*/ 71 w 202"/>
              <a:gd name="T15" fmla="*/ 14 h 183"/>
              <a:gd name="T16" fmla="*/ 78 w 202"/>
              <a:gd name="T17" fmla="*/ 27 h 183"/>
              <a:gd name="T18" fmla="*/ 110 w 202"/>
              <a:gd name="T19" fmla="*/ 20 h 183"/>
              <a:gd name="T20" fmla="*/ 130 w 202"/>
              <a:gd name="T21" fmla="*/ 34 h 183"/>
              <a:gd name="T22" fmla="*/ 176 w 202"/>
              <a:gd name="T23" fmla="*/ 20 h 183"/>
              <a:gd name="T24" fmla="*/ 163 w 202"/>
              <a:gd name="T25" fmla="*/ 34 h 183"/>
              <a:gd name="T26" fmla="*/ 169 w 202"/>
              <a:gd name="T27" fmla="*/ 41 h 183"/>
              <a:gd name="T28" fmla="*/ 176 w 202"/>
              <a:gd name="T29" fmla="*/ 41 h 183"/>
              <a:gd name="T30" fmla="*/ 201 w 202"/>
              <a:gd name="T31" fmla="*/ 61 h 183"/>
              <a:gd name="T32" fmla="*/ 188 w 202"/>
              <a:gd name="T33" fmla="*/ 81 h 183"/>
              <a:gd name="T34" fmla="*/ 194 w 202"/>
              <a:gd name="T35" fmla="*/ 81 h 183"/>
              <a:gd name="T36" fmla="*/ 181 w 202"/>
              <a:gd name="T37" fmla="*/ 108 h 183"/>
              <a:gd name="T38" fmla="*/ 194 w 202"/>
              <a:gd name="T39" fmla="*/ 121 h 183"/>
              <a:gd name="T40" fmla="*/ 188 w 202"/>
              <a:gd name="T41" fmla="*/ 135 h 183"/>
              <a:gd name="T42" fmla="*/ 169 w 202"/>
              <a:gd name="T43" fmla="*/ 141 h 183"/>
              <a:gd name="T44" fmla="*/ 130 w 202"/>
              <a:gd name="T45" fmla="*/ 135 h 183"/>
              <a:gd name="T46" fmla="*/ 130 w 202"/>
              <a:gd name="T47" fmla="*/ 141 h 183"/>
              <a:gd name="T48" fmla="*/ 143 w 202"/>
              <a:gd name="T49" fmla="*/ 162 h 183"/>
              <a:gd name="T50" fmla="*/ 136 w 202"/>
              <a:gd name="T51" fmla="*/ 182 h 183"/>
              <a:gd name="T52" fmla="*/ 110 w 202"/>
              <a:gd name="T53" fmla="*/ 182 h 183"/>
              <a:gd name="T54" fmla="*/ 104 w 202"/>
              <a:gd name="T55" fmla="*/ 175 h 183"/>
              <a:gd name="T56" fmla="*/ 91 w 202"/>
              <a:gd name="T57" fmla="*/ 141 h 183"/>
              <a:gd name="T58" fmla="*/ 84 w 202"/>
              <a:gd name="T59" fmla="*/ 102 h 183"/>
              <a:gd name="T60" fmla="*/ 59 w 202"/>
              <a:gd name="T61" fmla="*/ 102 h 183"/>
              <a:gd name="T62" fmla="*/ 20 w 202"/>
              <a:gd name="T63" fmla="*/ 88 h 183"/>
              <a:gd name="T64" fmla="*/ 13 w 202"/>
              <a:gd name="T65" fmla="*/ 61 h 183"/>
              <a:gd name="T66" fmla="*/ 0 w 202"/>
              <a:gd name="T67" fmla="*/ 54 h 183"/>
              <a:gd name="T68" fmla="*/ 20 w 202"/>
              <a:gd name="T69" fmla="*/ 14 h 183"/>
              <a:gd name="T70" fmla="*/ 33 w 202"/>
              <a:gd name="T71" fmla="*/ 14 h 1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202" h="183">
                <a:moveTo>
                  <a:pt x="33" y="14"/>
                </a:moveTo>
                <a:lnTo>
                  <a:pt x="26" y="41"/>
                </a:lnTo>
                <a:lnTo>
                  <a:pt x="33" y="41"/>
                </a:lnTo>
                <a:lnTo>
                  <a:pt x="33" y="54"/>
                </a:lnTo>
                <a:lnTo>
                  <a:pt x="33" y="20"/>
                </a:lnTo>
                <a:lnTo>
                  <a:pt x="59" y="14"/>
                </a:lnTo>
                <a:lnTo>
                  <a:pt x="59" y="0"/>
                </a:lnTo>
                <a:lnTo>
                  <a:pt x="71" y="14"/>
                </a:lnTo>
                <a:lnTo>
                  <a:pt x="78" y="27"/>
                </a:lnTo>
                <a:lnTo>
                  <a:pt x="110" y="20"/>
                </a:lnTo>
                <a:lnTo>
                  <a:pt x="130" y="34"/>
                </a:lnTo>
                <a:lnTo>
                  <a:pt x="176" y="20"/>
                </a:lnTo>
                <a:lnTo>
                  <a:pt x="163" y="34"/>
                </a:lnTo>
                <a:lnTo>
                  <a:pt x="169" y="41"/>
                </a:lnTo>
                <a:lnTo>
                  <a:pt x="176" y="41"/>
                </a:lnTo>
                <a:lnTo>
                  <a:pt x="201" y="61"/>
                </a:lnTo>
                <a:lnTo>
                  <a:pt x="188" y="81"/>
                </a:lnTo>
                <a:lnTo>
                  <a:pt x="194" y="81"/>
                </a:lnTo>
                <a:lnTo>
                  <a:pt x="181" y="108"/>
                </a:lnTo>
                <a:lnTo>
                  <a:pt x="194" y="121"/>
                </a:lnTo>
                <a:lnTo>
                  <a:pt x="188" y="135"/>
                </a:lnTo>
                <a:lnTo>
                  <a:pt x="169" y="141"/>
                </a:lnTo>
                <a:lnTo>
                  <a:pt x="130" y="135"/>
                </a:lnTo>
                <a:lnTo>
                  <a:pt x="130" y="141"/>
                </a:lnTo>
                <a:lnTo>
                  <a:pt x="143" y="162"/>
                </a:lnTo>
                <a:lnTo>
                  <a:pt x="136" y="182"/>
                </a:lnTo>
                <a:lnTo>
                  <a:pt x="110" y="182"/>
                </a:lnTo>
                <a:lnTo>
                  <a:pt x="104" y="175"/>
                </a:lnTo>
                <a:lnTo>
                  <a:pt x="91" y="141"/>
                </a:lnTo>
                <a:lnTo>
                  <a:pt x="84" y="102"/>
                </a:lnTo>
                <a:lnTo>
                  <a:pt x="59" y="102"/>
                </a:lnTo>
                <a:lnTo>
                  <a:pt x="20" y="88"/>
                </a:lnTo>
                <a:lnTo>
                  <a:pt x="13" y="61"/>
                </a:lnTo>
                <a:lnTo>
                  <a:pt x="0" y="54"/>
                </a:lnTo>
                <a:lnTo>
                  <a:pt x="20" y="14"/>
                </a:lnTo>
                <a:lnTo>
                  <a:pt x="33" y="1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53" name="Freeform 189"/>
          <p:cNvSpPr>
            <a:spLocks/>
          </p:cNvSpPr>
          <p:nvPr/>
        </p:nvSpPr>
        <p:spPr bwMode="auto">
          <a:xfrm>
            <a:off x="7186613" y="3819525"/>
            <a:ext cx="31750" cy="80963"/>
          </a:xfrm>
          <a:custGeom>
            <a:avLst/>
            <a:gdLst>
              <a:gd name="T0" fmla="*/ 0 w 22"/>
              <a:gd name="T1" fmla="*/ 50 h 51"/>
              <a:gd name="T2" fmla="*/ 21 w 22"/>
              <a:gd name="T3" fmla="*/ 0 h 51"/>
              <a:gd name="T4" fmla="*/ 16 w 22"/>
              <a:gd name="T5" fmla="*/ 25 h 51"/>
              <a:gd name="T6" fmla="*/ 0 w 22"/>
              <a:gd name="T7" fmla="*/ 50 h 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2" h="51">
                <a:moveTo>
                  <a:pt x="0" y="50"/>
                </a:moveTo>
                <a:lnTo>
                  <a:pt x="21" y="0"/>
                </a:lnTo>
                <a:lnTo>
                  <a:pt x="16" y="25"/>
                </a:lnTo>
                <a:lnTo>
                  <a:pt x="0" y="5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54" name="Freeform 190"/>
          <p:cNvSpPr>
            <a:spLocks/>
          </p:cNvSpPr>
          <p:nvPr/>
        </p:nvSpPr>
        <p:spPr bwMode="auto">
          <a:xfrm>
            <a:off x="7332663" y="3819525"/>
            <a:ext cx="3175" cy="14288"/>
          </a:xfrm>
          <a:custGeom>
            <a:avLst/>
            <a:gdLst>
              <a:gd name="T0" fmla="*/ 1 w 2"/>
              <a:gd name="T1" fmla="*/ 8 h 9"/>
              <a:gd name="T2" fmla="*/ 0 w 2"/>
              <a:gd name="T3" fmla="*/ 0 h 9"/>
              <a:gd name="T4" fmla="*/ 1 w 2"/>
              <a:gd name="T5" fmla="*/ 0 h 9"/>
              <a:gd name="T6" fmla="*/ 1 w 2"/>
              <a:gd name="T7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" h="9">
                <a:moveTo>
                  <a:pt x="1" y="8"/>
                </a:moveTo>
                <a:lnTo>
                  <a:pt x="0" y="0"/>
                </a:lnTo>
                <a:lnTo>
                  <a:pt x="1" y="0"/>
                </a:lnTo>
                <a:lnTo>
                  <a:pt x="1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55" name="Freeform 191"/>
          <p:cNvSpPr>
            <a:spLocks/>
          </p:cNvSpPr>
          <p:nvPr/>
        </p:nvSpPr>
        <p:spPr bwMode="auto">
          <a:xfrm>
            <a:off x="7304088" y="3819525"/>
            <a:ext cx="12700" cy="36513"/>
          </a:xfrm>
          <a:custGeom>
            <a:avLst/>
            <a:gdLst>
              <a:gd name="T0" fmla="*/ 8 w 9"/>
              <a:gd name="T1" fmla="*/ 22 h 23"/>
              <a:gd name="T2" fmla="*/ 0 w 9"/>
              <a:gd name="T3" fmla="*/ 17 h 23"/>
              <a:gd name="T4" fmla="*/ 4 w 9"/>
              <a:gd name="T5" fmla="*/ 0 h 23"/>
              <a:gd name="T6" fmla="*/ 4 w 9"/>
              <a:gd name="T7" fmla="*/ 17 h 23"/>
              <a:gd name="T8" fmla="*/ 8 w 9"/>
              <a:gd name="T9" fmla="*/ 22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" h="23">
                <a:moveTo>
                  <a:pt x="8" y="22"/>
                </a:moveTo>
                <a:lnTo>
                  <a:pt x="0" y="17"/>
                </a:lnTo>
                <a:lnTo>
                  <a:pt x="4" y="0"/>
                </a:lnTo>
                <a:lnTo>
                  <a:pt x="4" y="17"/>
                </a:lnTo>
                <a:lnTo>
                  <a:pt x="8" y="2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56" name="Freeform 192"/>
          <p:cNvSpPr>
            <a:spLocks/>
          </p:cNvSpPr>
          <p:nvPr/>
        </p:nvSpPr>
        <p:spPr bwMode="auto">
          <a:xfrm>
            <a:off x="4716463" y="3830638"/>
            <a:ext cx="169862" cy="279400"/>
          </a:xfrm>
          <a:custGeom>
            <a:avLst/>
            <a:gdLst>
              <a:gd name="T0" fmla="*/ 83 w 115"/>
              <a:gd name="T1" fmla="*/ 0 h 176"/>
              <a:gd name="T2" fmla="*/ 95 w 115"/>
              <a:gd name="T3" fmla="*/ 0 h 176"/>
              <a:gd name="T4" fmla="*/ 95 w 115"/>
              <a:gd name="T5" fmla="*/ 54 h 176"/>
              <a:gd name="T6" fmla="*/ 83 w 115"/>
              <a:gd name="T7" fmla="*/ 61 h 176"/>
              <a:gd name="T8" fmla="*/ 101 w 115"/>
              <a:gd name="T9" fmla="*/ 88 h 176"/>
              <a:gd name="T10" fmla="*/ 88 w 115"/>
              <a:gd name="T11" fmla="*/ 108 h 176"/>
              <a:gd name="T12" fmla="*/ 114 w 115"/>
              <a:gd name="T13" fmla="*/ 175 h 176"/>
              <a:gd name="T14" fmla="*/ 70 w 115"/>
              <a:gd name="T15" fmla="*/ 175 h 176"/>
              <a:gd name="T16" fmla="*/ 45 w 115"/>
              <a:gd name="T17" fmla="*/ 168 h 176"/>
              <a:gd name="T18" fmla="*/ 19 w 115"/>
              <a:gd name="T19" fmla="*/ 168 h 176"/>
              <a:gd name="T20" fmla="*/ 19 w 115"/>
              <a:gd name="T21" fmla="*/ 148 h 176"/>
              <a:gd name="T22" fmla="*/ 0 w 115"/>
              <a:gd name="T23" fmla="*/ 134 h 176"/>
              <a:gd name="T24" fmla="*/ 6 w 115"/>
              <a:gd name="T25" fmla="*/ 114 h 176"/>
              <a:gd name="T26" fmla="*/ 26 w 115"/>
              <a:gd name="T27" fmla="*/ 95 h 176"/>
              <a:gd name="T28" fmla="*/ 45 w 115"/>
              <a:gd name="T29" fmla="*/ 102 h 176"/>
              <a:gd name="T30" fmla="*/ 83 w 115"/>
              <a:gd name="T31" fmla="*/ 27 h 176"/>
              <a:gd name="T32" fmla="*/ 83 w 115"/>
              <a:gd name="T33" fmla="*/ 0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15" h="176">
                <a:moveTo>
                  <a:pt x="83" y="0"/>
                </a:moveTo>
                <a:lnTo>
                  <a:pt x="95" y="0"/>
                </a:lnTo>
                <a:lnTo>
                  <a:pt x="95" y="54"/>
                </a:lnTo>
                <a:lnTo>
                  <a:pt x="83" y="61"/>
                </a:lnTo>
                <a:lnTo>
                  <a:pt x="101" y="88"/>
                </a:lnTo>
                <a:lnTo>
                  <a:pt x="88" y="108"/>
                </a:lnTo>
                <a:lnTo>
                  <a:pt x="114" y="175"/>
                </a:lnTo>
                <a:lnTo>
                  <a:pt x="70" y="175"/>
                </a:lnTo>
                <a:lnTo>
                  <a:pt x="45" y="168"/>
                </a:lnTo>
                <a:lnTo>
                  <a:pt x="19" y="168"/>
                </a:lnTo>
                <a:lnTo>
                  <a:pt x="19" y="148"/>
                </a:lnTo>
                <a:lnTo>
                  <a:pt x="0" y="134"/>
                </a:lnTo>
                <a:lnTo>
                  <a:pt x="6" y="114"/>
                </a:lnTo>
                <a:lnTo>
                  <a:pt x="26" y="95"/>
                </a:lnTo>
                <a:lnTo>
                  <a:pt x="45" y="102"/>
                </a:lnTo>
                <a:lnTo>
                  <a:pt x="83" y="27"/>
                </a:lnTo>
                <a:lnTo>
                  <a:pt x="83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57" name="Freeform 193"/>
          <p:cNvSpPr>
            <a:spLocks/>
          </p:cNvSpPr>
          <p:nvPr/>
        </p:nvSpPr>
        <p:spPr bwMode="auto">
          <a:xfrm>
            <a:off x="4159250" y="3830638"/>
            <a:ext cx="60325" cy="47625"/>
          </a:xfrm>
          <a:custGeom>
            <a:avLst/>
            <a:gdLst>
              <a:gd name="T0" fmla="*/ 0 w 42"/>
              <a:gd name="T1" fmla="*/ 0 h 30"/>
              <a:gd name="T2" fmla="*/ 41 w 42"/>
              <a:gd name="T3" fmla="*/ 0 h 30"/>
              <a:gd name="T4" fmla="*/ 35 w 42"/>
              <a:gd name="T5" fmla="*/ 17 h 30"/>
              <a:gd name="T6" fmla="*/ 17 w 42"/>
              <a:gd name="T7" fmla="*/ 29 h 30"/>
              <a:gd name="T8" fmla="*/ 0 w 42"/>
              <a:gd name="T9" fmla="*/ 17 h 30"/>
              <a:gd name="T10" fmla="*/ 0 w 42"/>
              <a:gd name="T11" fmla="*/ 0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2" h="30">
                <a:moveTo>
                  <a:pt x="0" y="0"/>
                </a:moveTo>
                <a:lnTo>
                  <a:pt x="41" y="0"/>
                </a:lnTo>
                <a:lnTo>
                  <a:pt x="35" y="17"/>
                </a:lnTo>
                <a:lnTo>
                  <a:pt x="17" y="29"/>
                </a:lnTo>
                <a:lnTo>
                  <a:pt x="0" y="17"/>
                </a:lnTo>
                <a:lnTo>
                  <a:pt x="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58" name="Freeform 194"/>
          <p:cNvSpPr>
            <a:spLocks/>
          </p:cNvSpPr>
          <p:nvPr/>
        </p:nvSpPr>
        <p:spPr bwMode="auto">
          <a:xfrm>
            <a:off x="4187825" y="3830638"/>
            <a:ext cx="160338" cy="136525"/>
          </a:xfrm>
          <a:custGeom>
            <a:avLst/>
            <a:gdLst>
              <a:gd name="T0" fmla="*/ 26 w 109"/>
              <a:gd name="T1" fmla="*/ 0 h 86"/>
              <a:gd name="T2" fmla="*/ 51 w 109"/>
              <a:gd name="T3" fmla="*/ 7 h 86"/>
              <a:gd name="T4" fmla="*/ 83 w 109"/>
              <a:gd name="T5" fmla="*/ 7 h 86"/>
              <a:gd name="T6" fmla="*/ 102 w 109"/>
              <a:gd name="T7" fmla="*/ 39 h 86"/>
              <a:gd name="T8" fmla="*/ 108 w 109"/>
              <a:gd name="T9" fmla="*/ 72 h 86"/>
              <a:gd name="T10" fmla="*/ 102 w 109"/>
              <a:gd name="T11" fmla="*/ 78 h 86"/>
              <a:gd name="T12" fmla="*/ 90 w 109"/>
              <a:gd name="T13" fmla="*/ 85 h 86"/>
              <a:gd name="T14" fmla="*/ 83 w 109"/>
              <a:gd name="T15" fmla="*/ 65 h 86"/>
              <a:gd name="T16" fmla="*/ 70 w 109"/>
              <a:gd name="T17" fmla="*/ 65 h 86"/>
              <a:gd name="T18" fmla="*/ 51 w 109"/>
              <a:gd name="T19" fmla="*/ 46 h 86"/>
              <a:gd name="T20" fmla="*/ 38 w 109"/>
              <a:gd name="T21" fmla="*/ 46 h 86"/>
              <a:gd name="T22" fmla="*/ 26 w 109"/>
              <a:gd name="T23" fmla="*/ 59 h 86"/>
              <a:gd name="T24" fmla="*/ 0 w 109"/>
              <a:gd name="T25" fmla="*/ 33 h 86"/>
              <a:gd name="T26" fmla="*/ 19 w 109"/>
              <a:gd name="T27" fmla="*/ 20 h 86"/>
              <a:gd name="T28" fmla="*/ 26 w 109"/>
              <a:gd name="T29" fmla="*/ 0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09" h="86">
                <a:moveTo>
                  <a:pt x="26" y="0"/>
                </a:moveTo>
                <a:lnTo>
                  <a:pt x="51" y="7"/>
                </a:lnTo>
                <a:lnTo>
                  <a:pt x="83" y="7"/>
                </a:lnTo>
                <a:lnTo>
                  <a:pt x="102" y="39"/>
                </a:lnTo>
                <a:lnTo>
                  <a:pt x="108" y="72"/>
                </a:lnTo>
                <a:lnTo>
                  <a:pt x="102" y="78"/>
                </a:lnTo>
                <a:lnTo>
                  <a:pt x="90" y="85"/>
                </a:lnTo>
                <a:lnTo>
                  <a:pt x="83" y="65"/>
                </a:lnTo>
                <a:lnTo>
                  <a:pt x="70" y="65"/>
                </a:lnTo>
                <a:lnTo>
                  <a:pt x="51" y="46"/>
                </a:lnTo>
                <a:lnTo>
                  <a:pt x="38" y="46"/>
                </a:lnTo>
                <a:lnTo>
                  <a:pt x="26" y="59"/>
                </a:lnTo>
                <a:lnTo>
                  <a:pt x="0" y="33"/>
                </a:lnTo>
                <a:lnTo>
                  <a:pt x="19" y="20"/>
                </a:lnTo>
                <a:lnTo>
                  <a:pt x="2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59" name="Freeform 195"/>
          <p:cNvSpPr>
            <a:spLocks/>
          </p:cNvSpPr>
          <p:nvPr/>
        </p:nvSpPr>
        <p:spPr bwMode="auto">
          <a:xfrm>
            <a:off x="2592388" y="3841750"/>
            <a:ext cx="69850" cy="80963"/>
          </a:xfrm>
          <a:custGeom>
            <a:avLst/>
            <a:gdLst>
              <a:gd name="T0" fmla="*/ 0 w 48"/>
              <a:gd name="T1" fmla="*/ 6 h 51"/>
              <a:gd name="T2" fmla="*/ 12 w 48"/>
              <a:gd name="T3" fmla="*/ 0 h 51"/>
              <a:gd name="T4" fmla="*/ 35 w 48"/>
              <a:gd name="T5" fmla="*/ 6 h 51"/>
              <a:gd name="T6" fmla="*/ 47 w 48"/>
              <a:gd name="T7" fmla="*/ 25 h 51"/>
              <a:gd name="T8" fmla="*/ 41 w 48"/>
              <a:gd name="T9" fmla="*/ 31 h 51"/>
              <a:gd name="T10" fmla="*/ 35 w 48"/>
              <a:gd name="T11" fmla="*/ 50 h 51"/>
              <a:gd name="T12" fmla="*/ 24 w 48"/>
              <a:gd name="T13" fmla="*/ 38 h 51"/>
              <a:gd name="T14" fmla="*/ 29 w 48"/>
              <a:gd name="T15" fmla="*/ 31 h 51"/>
              <a:gd name="T16" fmla="*/ 18 w 48"/>
              <a:gd name="T17" fmla="*/ 25 h 51"/>
              <a:gd name="T18" fmla="*/ 12 w 48"/>
              <a:gd name="T19" fmla="*/ 31 h 51"/>
              <a:gd name="T20" fmla="*/ 0 w 48"/>
              <a:gd name="T21" fmla="*/ 19 h 51"/>
              <a:gd name="T22" fmla="*/ 0 w 48"/>
              <a:gd name="T23" fmla="*/ 6 h 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48" h="51">
                <a:moveTo>
                  <a:pt x="0" y="6"/>
                </a:moveTo>
                <a:lnTo>
                  <a:pt x="12" y="0"/>
                </a:lnTo>
                <a:lnTo>
                  <a:pt x="35" y="6"/>
                </a:lnTo>
                <a:lnTo>
                  <a:pt x="47" y="25"/>
                </a:lnTo>
                <a:lnTo>
                  <a:pt x="41" y="31"/>
                </a:lnTo>
                <a:lnTo>
                  <a:pt x="35" y="50"/>
                </a:lnTo>
                <a:lnTo>
                  <a:pt x="24" y="38"/>
                </a:lnTo>
                <a:lnTo>
                  <a:pt x="29" y="31"/>
                </a:lnTo>
                <a:lnTo>
                  <a:pt x="18" y="25"/>
                </a:lnTo>
                <a:lnTo>
                  <a:pt x="12" y="31"/>
                </a:lnTo>
                <a:lnTo>
                  <a:pt x="0" y="19"/>
                </a:lnTo>
                <a:lnTo>
                  <a:pt x="0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60" name="Freeform 196"/>
          <p:cNvSpPr>
            <a:spLocks/>
          </p:cNvSpPr>
          <p:nvPr/>
        </p:nvSpPr>
        <p:spPr bwMode="auto">
          <a:xfrm>
            <a:off x="3149600" y="3852863"/>
            <a:ext cx="22225" cy="14287"/>
          </a:xfrm>
          <a:custGeom>
            <a:avLst/>
            <a:gdLst>
              <a:gd name="T0" fmla="*/ 0 w 15"/>
              <a:gd name="T1" fmla="*/ 8 h 9"/>
              <a:gd name="T2" fmla="*/ 5 w 15"/>
              <a:gd name="T3" fmla="*/ 0 h 9"/>
              <a:gd name="T4" fmla="*/ 14 w 15"/>
              <a:gd name="T5" fmla="*/ 0 h 9"/>
              <a:gd name="T6" fmla="*/ 9 w 15"/>
              <a:gd name="T7" fmla="*/ 4 h 9"/>
              <a:gd name="T8" fmla="*/ 0 w 15"/>
              <a:gd name="T9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" h="9">
                <a:moveTo>
                  <a:pt x="0" y="8"/>
                </a:moveTo>
                <a:lnTo>
                  <a:pt x="5" y="0"/>
                </a:lnTo>
                <a:lnTo>
                  <a:pt x="14" y="0"/>
                </a:lnTo>
                <a:lnTo>
                  <a:pt x="9" y="4"/>
                </a:lnTo>
                <a:lnTo>
                  <a:pt x="0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61" name="Freeform 197"/>
          <p:cNvSpPr>
            <a:spLocks/>
          </p:cNvSpPr>
          <p:nvPr/>
        </p:nvSpPr>
        <p:spPr bwMode="auto">
          <a:xfrm>
            <a:off x="5472113" y="3852863"/>
            <a:ext cx="31750" cy="25400"/>
          </a:xfrm>
          <a:custGeom>
            <a:avLst/>
            <a:gdLst>
              <a:gd name="T0" fmla="*/ 0 w 22"/>
              <a:gd name="T1" fmla="*/ 0 h 16"/>
              <a:gd name="T2" fmla="*/ 16 w 22"/>
              <a:gd name="T3" fmla="*/ 0 h 16"/>
              <a:gd name="T4" fmla="*/ 11 w 22"/>
              <a:gd name="T5" fmla="*/ 5 h 16"/>
              <a:gd name="T6" fmla="*/ 21 w 22"/>
              <a:gd name="T7" fmla="*/ 10 h 16"/>
              <a:gd name="T8" fmla="*/ 5 w 22"/>
              <a:gd name="T9" fmla="*/ 15 h 16"/>
              <a:gd name="T10" fmla="*/ 0 w 22"/>
              <a:gd name="T11" fmla="*/ 10 h 16"/>
              <a:gd name="T12" fmla="*/ 0 w 22"/>
              <a:gd name="T13" fmla="*/ 0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2" h="16">
                <a:moveTo>
                  <a:pt x="0" y="0"/>
                </a:moveTo>
                <a:lnTo>
                  <a:pt x="16" y="0"/>
                </a:lnTo>
                <a:lnTo>
                  <a:pt x="11" y="5"/>
                </a:lnTo>
                <a:lnTo>
                  <a:pt x="21" y="10"/>
                </a:lnTo>
                <a:lnTo>
                  <a:pt x="5" y="15"/>
                </a:lnTo>
                <a:lnTo>
                  <a:pt x="0" y="10"/>
                </a:lnTo>
                <a:lnTo>
                  <a:pt x="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62" name="Freeform 198"/>
          <p:cNvSpPr>
            <a:spLocks/>
          </p:cNvSpPr>
          <p:nvPr/>
        </p:nvSpPr>
        <p:spPr bwMode="auto">
          <a:xfrm>
            <a:off x="4560888" y="3852863"/>
            <a:ext cx="52387" cy="136525"/>
          </a:xfrm>
          <a:custGeom>
            <a:avLst/>
            <a:gdLst>
              <a:gd name="T0" fmla="*/ 12 w 36"/>
              <a:gd name="T1" fmla="*/ 0 h 86"/>
              <a:gd name="T2" fmla="*/ 29 w 36"/>
              <a:gd name="T3" fmla="*/ 0 h 86"/>
              <a:gd name="T4" fmla="*/ 35 w 36"/>
              <a:gd name="T5" fmla="*/ 26 h 86"/>
              <a:gd name="T6" fmla="*/ 18 w 36"/>
              <a:gd name="T7" fmla="*/ 46 h 86"/>
              <a:gd name="T8" fmla="*/ 23 w 36"/>
              <a:gd name="T9" fmla="*/ 85 h 86"/>
              <a:gd name="T10" fmla="*/ 6 w 36"/>
              <a:gd name="T11" fmla="*/ 85 h 86"/>
              <a:gd name="T12" fmla="*/ 0 w 36"/>
              <a:gd name="T13" fmla="*/ 20 h 86"/>
              <a:gd name="T14" fmla="*/ 6 w 36"/>
              <a:gd name="T15" fmla="*/ 20 h 86"/>
              <a:gd name="T16" fmla="*/ 12 w 36"/>
              <a:gd name="T17" fmla="*/ 0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6" h="86">
                <a:moveTo>
                  <a:pt x="12" y="0"/>
                </a:moveTo>
                <a:lnTo>
                  <a:pt x="29" y="0"/>
                </a:lnTo>
                <a:lnTo>
                  <a:pt x="35" y="26"/>
                </a:lnTo>
                <a:lnTo>
                  <a:pt x="18" y="46"/>
                </a:lnTo>
                <a:lnTo>
                  <a:pt x="23" y="85"/>
                </a:lnTo>
                <a:lnTo>
                  <a:pt x="6" y="85"/>
                </a:lnTo>
                <a:lnTo>
                  <a:pt x="0" y="20"/>
                </a:lnTo>
                <a:lnTo>
                  <a:pt x="6" y="20"/>
                </a:lnTo>
                <a:lnTo>
                  <a:pt x="12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63" name="Freeform 199"/>
          <p:cNvSpPr>
            <a:spLocks/>
          </p:cNvSpPr>
          <p:nvPr/>
        </p:nvSpPr>
        <p:spPr bwMode="auto">
          <a:xfrm>
            <a:off x="5441950" y="3852863"/>
            <a:ext cx="239713" cy="346075"/>
          </a:xfrm>
          <a:custGeom>
            <a:avLst/>
            <a:gdLst>
              <a:gd name="T0" fmla="*/ 26 w 163"/>
              <a:gd name="T1" fmla="*/ 20 h 218"/>
              <a:gd name="T2" fmla="*/ 46 w 163"/>
              <a:gd name="T3" fmla="*/ 14 h 218"/>
              <a:gd name="T4" fmla="*/ 59 w 163"/>
              <a:gd name="T5" fmla="*/ 27 h 218"/>
              <a:gd name="T6" fmla="*/ 103 w 163"/>
              <a:gd name="T7" fmla="*/ 20 h 218"/>
              <a:gd name="T8" fmla="*/ 110 w 163"/>
              <a:gd name="T9" fmla="*/ 14 h 218"/>
              <a:gd name="T10" fmla="*/ 136 w 163"/>
              <a:gd name="T11" fmla="*/ 14 h 218"/>
              <a:gd name="T12" fmla="*/ 149 w 163"/>
              <a:gd name="T13" fmla="*/ 0 h 218"/>
              <a:gd name="T14" fmla="*/ 162 w 163"/>
              <a:gd name="T15" fmla="*/ 0 h 218"/>
              <a:gd name="T16" fmla="*/ 149 w 163"/>
              <a:gd name="T17" fmla="*/ 48 h 218"/>
              <a:gd name="T18" fmla="*/ 136 w 163"/>
              <a:gd name="T19" fmla="*/ 68 h 218"/>
              <a:gd name="T20" fmla="*/ 136 w 163"/>
              <a:gd name="T21" fmla="*/ 75 h 218"/>
              <a:gd name="T22" fmla="*/ 110 w 163"/>
              <a:gd name="T23" fmla="*/ 115 h 218"/>
              <a:gd name="T24" fmla="*/ 110 w 163"/>
              <a:gd name="T25" fmla="*/ 122 h 218"/>
              <a:gd name="T26" fmla="*/ 46 w 163"/>
              <a:gd name="T27" fmla="*/ 190 h 218"/>
              <a:gd name="T28" fmla="*/ 20 w 163"/>
              <a:gd name="T29" fmla="*/ 203 h 218"/>
              <a:gd name="T30" fmla="*/ 20 w 163"/>
              <a:gd name="T31" fmla="*/ 217 h 218"/>
              <a:gd name="T32" fmla="*/ 7 w 163"/>
              <a:gd name="T33" fmla="*/ 210 h 218"/>
              <a:gd name="T34" fmla="*/ 0 w 163"/>
              <a:gd name="T35" fmla="*/ 142 h 218"/>
              <a:gd name="T36" fmla="*/ 13 w 163"/>
              <a:gd name="T37" fmla="*/ 128 h 218"/>
              <a:gd name="T38" fmla="*/ 20 w 163"/>
              <a:gd name="T39" fmla="*/ 128 h 218"/>
              <a:gd name="T40" fmla="*/ 33 w 163"/>
              <a:gd name="T41" fmla="*/ 115 h 218"/>
              <a:gd name="T42" fmla="*/ 64 w 163"/>
              <a:gd name="T43" fmla="*/ 115 h 218"/>
              <a:gd name="T44" fmla="*/ 103 w 163"/>
              <a:gd name="T45" fmla="*/ 61 h 218"/>
              <a:gd name="T46" fmla="*/ 84 w 163"/>
              <a:gd name="T47" fmla="*/ 75 h 218"/>
              <a:gd name="T48" fmla="*/ 46 w 163"/>
              <a:gd name="T49" fmla="*/ 48 h 218"/>
              <a:gd name="T50" fmla="*/ 26 w 163"/>
              <a:gd name="T51" fmla="*/ 20 h 21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</a:cxnLst>
            <a:rect l="0" t="0" r="r" b="b"/>
            <a:pathLst>
              <a:path w="163" h="218">
                <a:moveTo>
                  <a:pt x="26" y="20"/>
                </a:moveTo>
                <a:lnTo>
                  <a:pt x="46" y="14"/>
                </a:lnTo>
                <a:lnTo>
                  <a:pt x="59" y="27"/>
                </a:lnTo>
                <a:lnTo>
                  <a:pt x="103" y="20"/>
                </a:lnTo>
                <a:lnTo>
                  <a:pt x="110" y="14"/>
                </a:lnTo>
                <a:lnTo>
                  <a:pt x="136" y="14"/>
                </a:lnTo>
                <a:lnTo>
                  <a:pt x="149" y="0"/>
                </a:lnTo>
                <a:lnTo>
                  <a:pt x="162" y="0"/>
                </a:lnTo>
                <a:lnTo>
                  <a:pt x="149" y="48"/>
                </a:lnTo>
                <a:lnTo>
                  <a:pt x="136" y="68"/>
                </a:lnTo>
                <a:lnTo>
                  <a:pt x="136" y="75"/>
                </a:lnTo>
                <a:lnTo>
                  <a:pt x="110" y="115"/>
                </a:lnTo>
                <a:lnTo>
                  <a:pt x="110" y="122"/>
                </a:lnTo>
                <a:lnTo>
                  <a:pt x="46" y="190"/>
                </a:lnTo>
                <a:lnTo>
                  <a:pt x="20" y="203"/>
                </a:lnTo>
                <a:lnTo>
                  <a:pt x="20" y="217"/>
                </a:lnTo>
                <a:lnTo>
                  <a:pt x="7" y="210"/>
                </a:lnTo>
                <a:lnTo>
                  <a:pt x="0" y="142"/>
                </a:lnTo>
                <a:lnTo>
                  <a:pt x="13" y="128"/>
                </a:lnTo>
                <a:lnTo>
                  <a:pt x="20" y="128"/>
                </a:lnTo>
                <a:lnTo>
                  <a:pt x="33" y="115"/>
                </a:lnTo>
                <a:lnTo>
                  <a:pt x="64" y="115"/>
                </a:lnTo>
                <a:lnTo>
                  <a:pt x="103" y="61"/>
                </a:lnTo>
                <a:lnTo>
                  <a:pt x="84" y="75"/>
                </a:lnTo>
                <a:lnTo>
                  <a:pt x="46" y="48"/>
                </a:lnTo>
                <a:lnTo>
                  <a:pt x="26" y="2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64" name="Freeform 200"/>
          <p:cNvSpPr>
            <a:spLocks/>
          </p:cNvSpPr>
          <p:nvPr/>
        </p:nvSpPr>
        <p:spPr bwMode="auto">
          <a:xfrm>
            <a:off x="7292975" y="3852863"/>
            <a:ext cx="103188" cy="103187"/>
          </a:xfrm>
          <a:custGeom>
            <a:avLst/>
            <a:gdLst>
              <a:gd name="T0" fmla="*/ 50 w 70"/>
              <a:gd name="T1" fmla="*/ 64 h 65"/>
              <a:gd name="T2" fmla="*/ 31 w 70"/>
              <a:gd name="T3" fmla="*/ 58 h 65"/>
              <a:gd name="T4" fmla="*/ 31 w 70"/>
              <a:gd name="T5" fmla="*/ 38 h 65"/>
              <a:gd name="T6" fmla="*/ 13 w 70"/>
              <a:gd name="T7" fmla="*/ 32 h 65"/>
              <a:gd name="T8" fmla="*/ 0 w 70"/>
              <a:gd name="T9" fmla="*/ 45 h 65"/>
              <a:gd name="T10" fmla="*/ 6 w 70"/>
              <a:gd name="T11" fmla="*/ 19 h 65"/>
              <a:gd name="T12" fmla="*/ 31 w 70"/>
              <a:gd name="T13" fmla="*/ 19 h 65"/>
              <a:gd name="T14" fmla="*/ 50 w 70"/>
              <a:gd name="T15" fmla="*/ 0 h 65"/>
              <a:gd name="T16" fmla="*/ 56 w 70"/>
              <a:gd name="T17" fmla="*/ 6 h 65"/>
              <a:gd name="T18" fmla="*/ 69 w 70"/>
              <a:gd name="T19" fmla="*/ 45 h 65"/>
              <a:gd name="T20" fmla="*/ 63 w 70"/>
              <a:gd name="T21" fmla="*/ 58 h 65"/>
              <a:gd name="T22" fmla="*/ 56 w 70"/>
              <a:gd name="T23" fmla="*/ 45 h 65"/>
              <a:gd name="T24" fmla="*/ 50 w 70"/>
              <a:gd name="T25" fmla="*/ 64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0" h="65">
                <a:moveTo>
                  <a:pt x="50" y="64"/>
                </a:moveTo>
                <a:lnTo>
                  <a:pt x="31" y="58"/>
                </a:lnTo>
                <a:lnTo>
                  <a:pt x="31" y="38"/>
                </a:lnTo>
                <a:lnTo>
                  <a:pt x="13" y="32"/>
                </a:lnTo>
                <a:lnTo>
                  <a:pt x="0" y="45"/>
                </a:lnTo>
                <a:lnTo>
                  <a:pt x="6" y="19"/>
                </a:lnTo>
                <a:lnTo>
                  <a:pt x="31" y="19"/>
                </a:lnTo>
                <a:lnTo>
                  <a:pt x="50" y="0"/>
                </a:lnTo>
                <a:lnTo>
                  <a:pt x="56" y="6"/>
                </a:lnTo>
                <a:lnTo>
                  <a:pt x="69" y="45"/>
                </a:lnTo>
                <a:lnTo>
                  <a:pt x="63" y="58"/>
                </a:lnTo>
                <a:lnTo>
                  <a:pt x="56" y="45"/>
                </a:lnTo>
                <a:lnTo>
                  <a:pt x="50" y="6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65" name="Freeform 201"/>
          <p:cNvSpPr>
            <a:spLocks/>
          </p:cNvSpPr>
          <p:nvPr/>
        </p:nvSpPr>
        <p:spPr bwMode="auto">
          <a:xfrm>
            <a:off x="4344988" y="3875088"/>
            <a:ext cx="120650" cy="168275"/>
          </a:xfrm>
          <a:custGeom>
            <a:avLst/>
            <a:gdLst>
              <a:gd name="T0" fmla="*/ 0 w 82"/>
              <a:gd name="T1" fmla="*/ 13 h 106"/>
              <a:gd name="T2" fmla="*/ 19 w 82"/>
              <a:gd name="T3" fmla="*/ 0 h 106"/>
              <a:gd name="T4" fmla="*/ 44 w 82"/>
              <a:gd name="T5" fmla="*/ 7 h 106"/>
              <a:gd name="T6" fmla="*/ 56 w 82"/>
              <a:gd name="T7" fmla="*/ 33 h 106"/>
              <a:gd name="T8" fmla="*/ 81 w 82"/>
              <a:gd name="T9" fmla="*/ 33 h 106"/>
              <a:gd name="T10" fmla="*/ 75 w 82"/>
              <a:gd name="T11" fmla="*/ 73 h 106"/>
              <a:gd name="T12" fmla="*/ 75 w 82"/>
              <a:gd name="T13" fmla="*/ 92 h 106"/>
              <a:gd name="T14" fmla="*/ 62 w 82"/>
              <a:gd name="T15" fmla="*/ 85 h 106"/>
              <a:gd name="T16" fmla="*/ 6 w 82"/>
              <a:gd name="T17" fmla="*/ 105 h 106"/>
              <a:gd name="T18" fmla="*/ 6 w 82"/>
              <a:gd name="T19" fmla="*/ 79 h 106"/>
              <a:gd name="T20" fmla="*/ 0 w 82"/>
              <a:gd name="T21" fmla="*/ 73 h 106"/>
              <a:gd name="T22" fmla="*/ 0 w 82"/>
              <a:gd name="T23" fmla="*/ 53 h 106"/>
              <a:gd name="T24" fmla="*/ 6 w 82"/>
              <a:gd name="T25" fmla="*/ 46 h 106"/>
              <a:gd name="T26" fmla="*/ 0 w 82"/>
              <a:gd name="T27" fmla="*/ 13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82" h="106">
                <a:moveTo>
                  <a:pt x="0" y="13"/>
                </a:moveTo>
                <a:lnTo>
                  <a:pt x="19" y="0"/>
                </a:lnTo>
                <a:lnTo>
                  <a:pt x="44" y="7"/>
                </a:lnTo>
                <a:lnTo>
                  <a:pt x="56" y="33"/>
                </a:lnTo>
                <a:lnTo>
                  <a:pt x="81" y="33"/>
                </a:lnTo>
                <a:lnTo>
                  <a:pt x="75" y="73"/>
                </a:lnTo>
                <a:lnTo>
                  <a:pt x="75" y="92"/>
                </a:lnTo>
                <a:lnTo>
                  <a:pt x="62" y="85"/>
                </a:lnTo>
                <a:lnTo>
                  <a:pt x="6" y="105"/>
                </a:lnTo>
                <a:lnTo>
                  <a:pt x="6" y="79"/>
                </a:lnTo>
                <a:lnTo>
                  <a:pt x="0" y="73"/>
                </a:lnTo>
                <a:lnTo>
                  <a:pt x="0" y="53"/>
                </a:lnTo>
                <a:lnTo>
                  <a:pt x="6" y="46"/>
                </a:lnTo>
                <a:lnTo>
                  <a:pt x="0" y="1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66" name="Freeform 202"/>
          <p:cNvSpPr>
            <a:spLocks/>
          </p:cNvSpPr>
          <p:nvPr/>
        </p:nvSpPr>
        <p:spPr bwMode="auto">
          <a:xfrm>
            <a:off x="4462463" y="3886200"/>
            <a:ext cx="80962" cy="134938"/>
          </a:xfrm>
          <a:custGeom>
            <a:avLst/>
            <a:gdLst>
              <a:gd name="T0" fmla="*/ 6 w 55"/>
              <a:gd name="T1" fmla="*/ 26 h 85"/>
              <a:gd name="T2" fmla="*/ 6 w 55"/>
              <a:gd name="T3" fmla="*/ 0 h 85"/>
              <a:gd name="T4" fmla="*/ 48 w 55"/>
              <a:gd name="T5" fmla="*/ 0 h 85"/>
              <a:gd name="T6" fmla="*/ 54 w 55"/>
              <a:gd name="T7" fmla="*/ 72 h 85"/>
              <a:gd name="T8" fmla="*/ 30 w 55"/>
              <a:gd name="T9" fmla="*/ 84 h 85"/>
              <a:gd name="T10" fmla="*/ 0 w 55"/>
              <a:gd name="T11" fmla="*/ 84 h 85"/>
              <a:gd name="T12" fmla="*/ 0 w 55"/>
              <a:gd name="T13" fmla="*/ 65 h 85"/>
              <a:gd name="T14" fmla="*/ 6 w 55"/>
              <a:gd name="T15" fmla="*/ 26 h 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55" h="85">
                <a:moveTo>
                  <a:pt x="6" y="26"/>
                </a:moveTo>
                <a:lnTo>
                  <a:pt x="6" y="0"/>
                </a:lnTo>
                <a:lnTo>
                  <a:pt x="48" y="0"/>
                </a:lnTo>
                <a:lnTo>
                  <a:pt x="54" y="72"/>
                </a:lnTo>
                <a:lnTo>
                  <a:pt x="30" y="84"/>
                </a:lnTo>
                <a:lnTo>
                  <a:pt x="0" y="84"/>
                </a:lnTo>
                <a:lnTo>
                  <a:pt x="0" y="65"/>
                </a:lnTo>
                <a:lnTo>
                  <a:pt x="6" y="2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67" name="Freeform 203"/>
          <p:cNvSpPr>
            <a:spLocks/>
          </p:cNvSpPr>
          <p:nvPr/>
        </p:nvSpPr>
        <p:spPr bwMode="auto">
          <a:xfrm>
            <a:off x="4540250" y="3886200"/>
            <a:ext cx="22225" cy="114300"/>
          </a:xfrm>
          <a:custGeom>
            <a:avLst/>
            <a:gdLst>
              <a:gd name="T0" fmla="*/ 0 w 16"/>
              <a:gd name="T1" fmla="*/ 0 h 72"/>
              <a:gd name="T2" fmla="*/ 10 w 16"/>
              <a:gd name="T3" fmla="*/ 0 h 72"/>
              <a:gd name="T4" fmla="*/ 15 w 16"/>
              <a:gd name="T5" fmla="*/ 65 h 72"/>
              <a:gd name="T6" fmla="*/ 5 w 16"/>
              <a:gd name="T7" fmla="*/ 71 h 72"/>
              <a:gd name="T8" fmla="*/ 0 w 16"/>
              <a:gd name="T9" fmla="*/ 0 h 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" h="72">
                <a:moveTo>
                  <a:pt x="0" y="0"/>
                </a:moveTo>
                <a:lnTo>
                  <a:pt x="10" y="0"/>
                </a:lnTo>
                <a:lnTo>
                  <a:pt x="15" y="65"/>
                </a:lnTo>
                <a:lnTo>
                  <a:pt x="5" y="71"/>
                </a:lnTo>
                <a:lnTo>
                  <a:pt x="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68" name="Freeform 204"/>
          <p:cNvSpPr>
            <a:spLocks/>
          </p:cNvSpPr>
          <p:nvPr/>
        </p:nvSpPr>
        <p:spPr bwMode="auto">
          <a:xfrm>
            <a:off x="4852988" y="3886200"/>
            <a:ext cx="268287" cy="223838"/>
          </a:xfrm>
          <a:custGeom>
            <a:avLst/>
            <a:gdLst>
              <a:gd name="T0" fmla="*/ 13 w 183"/>
              <a:gd name="T1" fmla="*/ 54 h 141"/>
              <a:gd name="T2" fmla="*/ 91 w 183"/>
              <a:gd name="T3" fmla="*/ 20 h 141"/>
              <a:gd name="T4" fmla="*/ 105 w 183"/>
              <a:gd name="T5" fmla="*/ 7 h 141"/>
              <a:gd name="T6" fmla="*/ 123 w 183"/>
              <a:gd name="T7" fmla="*/ 0 h 141"/>
              <a:gd name="T8" fmla="*/ 136 w 183"/>
              <a:gd name="T9" fmla="*/ 7 h 141"/>
              <a:gd name="T10" fmla="*/ 143 w 183"/>
              <a:gd name="T11" fmla="*/ 40 h 141"/>
              <a:gd name="T12" fmla="*/ 156 w 183"/>
              <a:gd name="T13" fmla="*/ 47 h 141"/>
              <a:gd name="T14" fmla="*/ 182 w 183"/>
              <a:gd name="T15" fmla="*/ 86 h 141"/>
              <a:gd name="T16" fmla="*/ 162 w 183"/>
              <a:gd name="T17" fmla="*/ 86 h 141"/>
              <a:gd name="T18" fmla="*/ 162 w 183"/>
              <a:gd name="T19" fmla="*/ 100 h 141"/>
              <a:gd name="T20" fmla="*/ 123 w 183"/>
              <a:gd name="T21" fmla="*/ 93 h 141"/>
              <a:gd name="T22" fmla="*/ 117 w 183"/>
              <a:gd name="T23" fmla="*/ 100 h 141"/>
              <a:gd name="T24" fmla="*/ 78 w 183"/>
              <a:gd name="T25" fmla="*/ 86 h 141"/>
              <a:gd name="T26" fmla="*/ 65 w 183"/>
              <a:gd name="T27" fmla="*/ 93 h 141"/>
              <a:gd name="T28" fmla="*/ 52 w 183"/>
              <a:gd name="T29" fmla="*/ 113 h 141"/>
              <a:gd name="T30" fmla="*/ 39 w 183"/>
              <a:gd name="T31" fmla="*/ 113 h 141"/>
              <a:gd name="T32" fmla="*/ 26 w 183"/>
              <a:gd name="T33" fmla="*/ 140 h 141"/>
              <a:gd name="T34" fmla="*/ 0 w 183"/>
              <a:gd name="T35" fmla="*/ 74 h 141"/>
              <a:gd name="T36" fmla="*/ 13 w 183"/>
              <a:gd name="T37" fmla="*/ 54 h 1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83" h="141">
                <a:moveTo>
                  <a:pt x="13" y="54"/>
                </a:moveTo>
                <a:lnTo>
                  <a:pt x="91" y="20"/>
                </a:lnTo>
                <a:lnTo>
                  <a:pt x="105" y="7"/>
                </a:lnTo>
                <a:lnTo>
                  <a:pt x="123" y="0"/>
                </a:lnTo>
                <a:lnTo>
                  <a:pt x="136" y="7"/>
                </a:lnTo>
                <a:lnTo>
                  <a:pt x="143" y="40"/>
                </a:lnTo>
                <a:lnTo>
                  <a:pt x="156" y="47"/>
                </a:lnTo>
                <a:lnTo>
                  <a:pt x="182" y="86"/>
                </a:lnTo>
                <a:lnTo>
                  <a:pt x="162" y="86"/>
                </a:lnTo>
                <a:lnTo>
                  <a:pt x="162" y="100"/>
                </a:lnTo>
                <a:lnTo>
                  <a:pt x="123" y="93"/>
                </a:lnTo>
                <a:lnTo>
                  <a:pt x="117" y="100"/>
                </a:lnTo>
                <a:lnTo>
                  <a:pt x="78" y="86"/>
                </a:lnTo>
                <a:lnTo>
                  <a:pt x="65" y="93"/>
                </a:lnTo>
                <a:lnTo>
                  <a:pt x="52" y="113"/>
                </a:lnTo>
                <a:lnTo>
                  <a:pt x="39" y="113"/>
                </a:lnTo>
                <a:lnTo>
                  <a:pt x="26" y="140"/>
                </a:lnTo>
                <a:lnTo>
                  <a:pt x="0" y="74"/>
                </a:lnTo>
                <a:lnTo>
                  <a:pt x="13" y="5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69" name="Freeform 205"/>
          <p:cNvSpPr>
            <a:spLocks/>
          </p:cNvSpPr>
          <p:nvPr/>
        </p:nvSpPr>
        <p:spPr bwMode="auto">
          <a:xfrm>
            <a:off x="2649538" y="3886200"/>
            <a:ext cx="141287" cy="58738"/>
          </a:xfrm>
          <a:custGeom>
            <a:avLst/>
            <a:gdLst>
              <a:gd name="T0" fmla="*/ 13 w 96"/>
              <a:gd name="T1" fmla="*/ 0 h 37"/>
              <a:gd name="T2" fmla="*/ 25 w 96"/>
              <a:gd name="T3" fmla="*/ 6 h 37"/>
              <a:gd name="T4" fmla="*/ 51 w 96"/>
              <a:gd name="T5" fmla="*/ 6 h 37"/>
              <a:gd name="T6" fmla="*/ 57 w 96"/>
              <a:gd name="T7" fmla="*/ 0 h 37"/>
              <a:gd name="T8" fmla="*/ 95 w 96"/>
              <a:gd name="T9" fmla="*/ 18 h 37"/>
              <a:gd name="T10" fmla="*/ 82 w 96"/>
              <a:gd name="T11" fmla="*/ 36 h 37"/>
              <a:gd name="T12" fmla="*/ 70 w 96"/>
              <a:gd name="T13" fmla="*/ 24 h 37"/>
              <a:gd name="T14" fmla="*/ 51 w 96"/>
              <a:gd name="T15" fmla="*/ 12 h 37"/>
              <a:gd name="T16" fmla="*/ 44 w 96"/>
              <a:gd name="T17" fmla="*/ 24 h 37"/>
              <a:gd name="T18" fmla="*/ 51 w 96"/>
              <a:gd name="T19" fmla="*/ 36 h 37"/>
              <a:gd name="T20" fmla="*/ 38 w 96"/>
              <a:gd name="T21" fmla="*/ 36 h 37"/>
              <a:gd name="T22" fmla="*/ 19 w 96"/>
              <a:gd name="T23" fmla="*/ 24 h 37"/>
              <a:gd name="T24" fmla="*/ 0 w 96"/>
              <a:gd name="T25" fmla="*/ 24 h 37"/>
              <a:gd name="T26" fmla="*/ 6 w 96"/>
              <a:gd name="T27" fmla="*/ 6 h 37"/>
              <a:gd name="T28" fmla="*/ 13 w 96"/>
              <a:gd name="T29" fmla="*/ 0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96" h="37">
                <a:moveTo>
                  <a:pt x="13" y="0"/>
                </a:moveTo>
                <a:lnTo>
                  <a:pt x="25" y="6"/>
                </a:lnTo>
                <a:lnTo>
                  <a:pt x="51" y="6"/>
                </a:lnTo>
                <a:lnTo>
                  <a:pt x="57" y="0"/>
                </a:lnTo>
                <a:lnTo>
                  <a:pt x="95" y="18"/>
                </a:lnTo>
                <a:lnTo>
                  <a:pt x="82" y="36"/>
                </a:lnTo>
                <a:lnTo>
                  <a:pt x="70" y="24"/>
                </a:lnTo>
                <a:lnTo>
                  <a:pt x="51" y="12"/>
                </a:lnTo>
                <a:lnTo>
                  <a:pt x="44" y="24"/>
                </a:lnTo>
                <a:lnTo>
                  <a:pt x="51" y="36"/>
                </a:lnTo>
                <a:lnTo>
                  <a:pt x="38" y="36"/>
                </a:lnTo>
                <a:lnTo>
                  <a:pt x="19" y="24"/>
                </a:lnTo>
                <a:lnTo>
                  <a:pt x="0" y="24"/>
                </a:lnTo>
                <a:lnTo>
                  <a:pt x="6" y="6"/>
                </a:lnTo>
                <a:lnTo>
                  <a:pt x="13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70" name="Freeform 206"/>
          <p:cNvSpPr>
            <a:spLocks/>
          </p:cNvSpPr>
          <p:nvPr/>
        </p:nvSpPr>
        <p:spPr bwMode="auto">
          <a:xfrm>
            <a:off x="6324600" y="3886200"/>
            <a:ext cx="42863" cy="103188"/>
          </a:xfrm>
          <a:custGeom>
            <a:avLst/>
            <a:gdLst>
              <a:gd name="T0" fmla="*/ 11 w 29"/>
              <a:gd name="T1" fmla="*/ 64 h 65"/>
              <a:gd name="T2" fmla="*/ 6 w 29"/>
              <a:gd name="T3" fmla="*/ 58 h 65"/>
              <a:gd name="T4" fmla="*/ 0 w 29"/>
              <a:gd name="T5" fmla="*/ 26 h 65"/>
              <a:gd name="T6" fmla="*/ 6 w 29"/>
              <a:gd name="T7" fmla="*/ 0 h 65"/>
              <a:gd name="T8" fmla="*/ 17 w 29"/>
              <a:gd name="T9" fmla="*/ 19 h 65"/>
              <a:gd name="T10" fmla="*/ 22 w 29"/>
              <a:gd name="T11" fmla="*/ 38 h 65"/>
              <a:gd name="T12" fmla="*/ 28 w 29"/>
              <a:gd name="T13" fmla="*/ 58 h 65"/>
              <a:gd name="T14" fmla="*/ 11 w 29"/>
              <a:gd name="T15" fmla="*/ 64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29" h="65">
                <a:moveTo>
                  <a:pt x="11" y="64"/>
                </a:moveTo>
                <a:lnTo>
                  <a:pt x="6" y="58"/>
                </a:lnTo>
                <a:lnTo>
                  <a:pt x="0" y="26"/>
                </a:lnTo>
                <a:lnTo>
                  <a:pt x="6" y="0"/>
                </a:lnTo>
                <a:lnTo>
                  <a:pt x="17" y="19"/>
                </a:lnTo>
                <a:lnTo>
                  <a:pt x="22" y="38"/>
                </a:lnTo>
                <a:lnTo>
                  <a:pt x="28" y="58"/>
                </a:lnTo>
                <a:lnTo>
                  <a:pt x="11" y="6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71" name="Freeform 207"/>
          <p:cNvSpPr>
            <a:spLocks/>
          </p:cNvSpPr>
          <p:nvPr/>
        </p:nvSpPr>
        <p:spPr bwMode="auto">
          <a:xfrm>
            <a:off x="4227513" y="3908425"/>
            <a:ext cx="61912" cy="80963"/>
          </a:xfrm>
          <a:custGeom>
            <a:avLst/>
            <a:gdLst>
              <a:gd name="T0" fmla="*/ 0 w 42"/>
              <a:gd name="T1" fmla="*/ 13 h 51"/>
              <a:gd name="T2" fmla="*/ 12 w 42"/>
              <a:gd name="T3" fmla="*/ 0 h 51"/>
              <a:gd name="T4" fmla="*/ 23 w 42"/>
              <a:gd name="T5" fmla="*/ 0 h 51"/>
              <a:gd name="T6" fmla="*/ 41 w 42"/>
              <a:gd name="T7" fmla="*/ 19 h 51"/>
              <a:gd name="T8" fmla="*/ 29 w 42"/>
              <a:gd name="T9" fmla="*/ 50 h 51"/>
              <a:gd name="T10" fmla="*/ 12 w 42"/>
              <a:gd name="T11" fmla="*/ 38 h 51"/>
              <a:gd name="T12" fmla="*/ 0 w 42"/>
              <a:gd name="T13" fmla="*/ 13 h 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" h="51">
                <a:moveTo>
                  <a:pt x="0" y="13"/>
                </a:moveTo>
                <a:lnTo>
                  <a:pt x="12" y="0"/>
                </a:lnTo>
                <a:lnTo>
                  <a:pt x="23" y="0"/>
                </a:lnTo>
                <a:lnTo>
                  <a:pt x="41" y="19"/>
                </a:lnTo>
                <a:lnTo>
                  <a:pt x="29" y="50"/>
                </a:lnTo>
                <a:lnTo>
                  <a:pt x="12" y="38"/>
                </a:lnTo>
                <a:lnTo>
                  <a:pt x="0" y="1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72" name="Freeform 208"/>
          <p:cNvSpPr>
            <a:spLocks/>
          </p:cNvSpPr>
          <p:nvPr/>
        </p:nvSpPr>
        <p:spPr bwMode="auto">
          <a:xfrm>
            <a:off x="3149600" y="3919538"/>
            <a:ext cx="111125" cy="201612"/>
          </a:xfrm>
          <a:custGeom>
            <a:avLst/>
            <a:gdLst>
              <a:gd name="T0" fmla="*/ 19 w 76"/>
              <a:gd name="T1" fmla="*/ 0 h 127"/>
              <a:gd name="T2" fmla="*/ 38 w 76"/>
              <a:gd name="T3" fmla="*/ 13 h 127"/>
              <a:gd name="T4" fmla="*/ 38 w 76"/>
              <a:gd name="T5" fmla="*/ 27 h 127"/>
              <a:gd name="T6" fmla="*/ 44 w 76"/>
              <a:gd name="T7" fmla="*/ 27 h 127"/>
              <a:gd name="T8" fmla="*/ 63 w 76"/>
              <a:gd name="T9" fmla="*/ 40 h 127"/>
              <a:gd name="T10" fmla="*/ 63 w 76"/>
              <a:gd name="T11" fmla="*/ 53 h 127"/>
              <a:gd name="T12" fmla="*/ 44 w 76"/>
              <a:gd name="T13" fmla="*/ 66 h 127"/>
              <a:gd name="T14" fmla="*/ 56 w 76"/>
              <a:gd name="T15" fmla="*/ 93 h 127"/>
              <a:gd name="T16" fmla="*/ 75 w 76"/>
              <a:gd name="T17" fmla="*/ 106 h 127"/>
              <a:gd name="T18" fmla="*/ 38 w 76"/>
              <a:gd name="T19" fmla="*/ 126 h 127"/>
              <a:gd name="T20" fmla="*/ 25 w 76"/>
              <a:gd name="T21" fmla="*/ 113 h 127"/>
              <a:gd name="T22" fmla="*/ 25 w 76"/>
              <a:gd name="T23" fmla="*/ 93 h 127"/>
              <a:gd name="T24" fmla="*/ 13 w 76"/>
              <a:gd name="T25" fmla="*/ 59 h 127"/>
              <a:gd name="T26" fmla="*/ 0 w 76"/>
              <a:gd name="T27" fmla="*/ 47 h 127"/>
              <a:gd name="T28" fmla="*/ 13 w 76"/>
              <a:gd name="T29" fmla="*/ 20 h 127"/>
              <a:gd name="T30" fmla="*/ 6 w 76"/>
              <a:gd name="T31" fmla="*/ 20 h 127"/>
              <a:gd name="T32" fmla="*/ 19 w 76"/>
              <a:gd name="T33" fmla="*/ 0 h 1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6" h="127">
                <a:moveTo>
                  <a:pt x="19" y="0"/>
                </a:moveTo>
                <a:lnTo>
                  <a:pt x="38" y="13"/>
                </a:lnTo>
                <a:lnTo>
                  <a:pt x="38" y="27"/>
                </a:lnTo>
                <a:lnTo>
                  <a:pt x="44" y="27"/>
                </a:lnTo>
                <a:lnTo>
                  <a:pt x="63" y="40"/>
                </a:lnTo>
                <a:lnTo>
                  <a:pt x="63" y="53"/>
                </a:lnTo>
                <a:lnTo>
                  <a:pt x="44" y="66"/>
                </a:lnTo>
                <a:lnTo>
                  <a:pt x="56" y="93"/>
                </a:lnTo>
                <a:lnTo>
                  <a:pt x="75" y="106"/>
                </a:lnTo>
                <a:lnTo>
                  <a:pt x="38" y="126"/>
                </a:lnTo>
                <a:lnTo>
                  <a:pt x="25" y="113"/>
                </a:lnTo>
                <a:lnTo>
                  <a:pt x="25" y="93"/>
                </a:lnTo>
                <a:lnTo>
                  <a:pt x="13" y="59"/>
                </a:lnTo>
                <a:lnTo>
                  <a:pt x="0" y="47"/>
                </a:lnTo>
                <a:lnTo>
                  <a:pt x="13" y="20"/>
                </a:lnTo>
                <a:lnTo>
                  <a:pt x="6" y="20"/>
                </a:lnTo>
                <a:lnTo>
                  <a:pt x="19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73" name="Freeform 209"/>
          <p:cNvSpPr>
            <a:spLocks/>
          </p:cNvSpPr>
          <p:nvPr/>
        </p:nvSpPr>
        <p:spPr bwMode="auto">
          <a:xfrm>
            <a:off x="4276725" y="3941763"/>
            <a:ext cx="71438" cy="101600"/>
          </a:xfrm>
          <a:custGeom>
            <a:avLst/>
            <a:gdLst>
              <a:gd name="T0" fmla="*/ 12 w 49"/>
              <a:gd name="T1" fmla="*/ 0 h 64"/>
              <a:gd name="T2" fmla="*/ 24 w 49"/>
              <a:gd name="T3" fmla="*/ 0 h 64"/>
              <a:gd name="T4" fmla="*/ 31 w 49"/>
              <a:gd name="T5" fmla="*/ 19 h 64"/>
              <a:gd name="T6" fmla="*/ 42 w 49"/>
              <a:gd name="T7" fmla="*/ 13 h 64"/>
              <a:gd name="T8" fmla="*/ 42 w 49"/>
              <a:gd name="T9" fmla="*/ 32 h 64"/>
              <a:gd name="T10" fmla="*/ 48 w 49"/>
              <a:gd name="T11" fmla="*/ 38 h 64"/>
              <a:gd name="T12" fmla="*/ 48 w 49"/>
              <a:gd name="T13" fmla="*/ 63 h 64"/>
              <a:gd name="T14" fmla="*/ 42 w 49"/>
              <a:gd name="T15" fmla="*/ 63 h 64"/>
              <a:gd name="T16" fmla="*/ 0 w 49"/>
              <a:gd name="T17" fmla="*/ 32 h 64"/>
              <a:gd name="T18" fmla="*/ 12 w 49"/>
              <a:gd name="T19" fmla="*/ 0 h 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9" h="64">
                <a:moveTo>
                  <a:pt x="12" y="0"/>
                </a:moveTo>
                <a:lnTo>
                  <a:pt x="24" y="0"/>
                </a:lnTo>
                <a:lnTo>
                  <a:pt x="31" y="19"/>
                </a:lnTo>
                <a:lnTo>
                  <a:pt x="42" y="13"/>
                </a:lnTo>
                <a:lnTo>
                  <a:pt x="42" y="32"/>
                </a:lnTo>
                <a:lnTo>
                  <a:pt x="48" y="38"/>
                </a:lnTo>
                <a:lnTo>
                  <a:pt x="48" y="63"/>
                </a:lnTo>
                <a:lnTo>
                  <a:pt x="42" y="63"/>
                </a:lnTo>
                <a:lnTo>
                  <a:pt x="0" y="32"/>
                </a:lnTo>
                <a:lnTo>
                  <a:pt x="12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74" name="Freeform 210"/>
          <p:cNvSpPr>
            <a:spLocks/>
          </p:cNvSpPr>
          <p:nvPr/>
        </p:nvSpPr>
        <p:spPr bwMode="auto">
          <a:xfrm>
            <a:off x="7010400" y="3963988"/>
            <a:ext cx="198438" cy="168275"/>
          </a:xfrm>
          <a:custGeom>
            <a:avLst/>
            <a:gdLst>
              <a:gd name="T0" fmla="*/ 0 w 135"/>
              <a:gd name="T1" fmla="*/ 85 h 106"/>
              <a:gd name="T2" fmla="*/ 19 w 135"/>
              <a:gd name="T3" fmla="*/ 85 h 106"/>
              <a:gd name="T4" fmla="*/ 26 w 135"/>
              <a:gd name="T5" fmla="*/ 72 h 106"/>
              <a:gd name="T6" fmla="*/ 50 w 135"/>
              <a:gd name="T7" fmla="*/ 65 h 106"/>
              <a:gd name="T8" fmla="*/ 70 w 135"/>
              <a:gd name="T9" fmla="*/ 39 h 106"/>
              <a:gd name="T10" fmla="*/ 83 w 135"/>
              <a:gd name="T11" fmla="*/ 39 h 106"/>
              <a:gd name="T12" fmla="*/ 76 w 135"/>
              <a:gd name="T13" fmla="*/ 32 h 106"/>
              <a:gd name="T14" fmla="*/ 89 w 135"/>
              <a:gd name="T15" fmla="*/ 32 h 106"/>
              <a:gd name="T16" fmla="*/ 83 w 135"/>
              <a:gd name="T17" fmla="*/ 26 h 106"/>
              <a:gd name="T18" fmla="*/ 89 w 135"/>
              <a:gd name="T19" fmla="*/ 0 h 106"/>
              <a:gd name="T20" fmla="*/ 108 w 135"/>
              <a:gd name="T21" fmla="*/ 0 h 106"/>
              <a:gd name="T22" fmla="*/ 115 w 135"/>
              <a:gd name="T23" fmla="*/ 13 h 106"/>
              <a:gd name="T24" fmla="*/ 134 w 135"/>
              <a:gd name="T25" fmla="*/ 26 h 106"/>
              <a:gd name="T26" fmla="*/ 121 w 135"/>
              <a:gd name="T27" fmla="*/ 32 h 106"/>
              <a:gd name="T28" fmla="*/ 128 w 135"/>
              <a:gd name="T29" fmla="*/ 45 h 106"/>
              <a:gd name="T30" fmla="*/ 115 w 135"/>
              <a:gd name="T31" fmla="*/ 52 h 106"/>
              <a:gd name="T32" fmla="*/ 89 w 135"/>
              <a:gd name="T33" fmla="*/ 45 h 106"/>
              <a:gd name="T34" fmla="*/ 76 w 135"/>
              <a:gd name="T35" fmla="*/ 85 h 106"/>
              <a:gd name="T36" fmla="*/ 44 w 135"/>
              <a:gd name="T37" fmla="*/ 92 h 106"/>
              <a:gd name="T38" fmla="*/ 32 w 135"/>
              <a:gd name="T39" fmla="*/ 105 h 106"/>
              <a:gd name="T40" fmla="*/ 6 w 135"/>
              <a:gd name="T41" fmla="*/ 105 h 106"/>
              <a:gd name="T42" fmla="*/ 0 w 135"/>
              <a:gd name="T43" fmla="*/ 85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135" h="106">
                <a:moveTo>
                  <a:pt x="0" y="85"/>
                </a:moveTo>
                <a:lnTo>
                  <a:pt x="19" y="85"/>
                </a:lnTo>
                <a:lnTo>
                  <a:pt x="26" y="72"/>
                </a:lnTo>
                <a:lnTo>
                  <a:pt x="50" y="65"/>
                </a:lnTo>
                <a:lnTo>
                  <a:pt x="70" y="39"/>
                </a:lnTo>
                <a:lnTo>
                  <a:pt x="83" y="39"/>
                </a:lnTo>
                <a:lnTo>
                  <a:pt x="76" y="32"/>
                </a:lnTo>
                <a:lnTo>
                  <a:pt x="89" y="32"/>
                </a:lnTo>
                <a:lnTo>
                  <a:pt x="83" y="26"/>
                </a:lnTo>
                <a:lnTo>
                  <a:pt x="89" y="0"/>
                </a:lnTo>
                <a:lnTo>
                  <a:pt x="108" y="0"/>
                </a:lnTo>
                <a:lnTo>
                  <a:pt x="115" y="13"/>
                </a:lnTo>
                <a:lnTo>
                  <a:pt x="134" y="26"/>
                </a:lnTo>
                <a:lnTo>
                  <a:pt x="121" y="32"/>
                </a:lnTo>
                <a:lnTo>
                  <a:pt x="128" y="45"/>
                </a:lnTo>
                <a:lnTo>
                  <a:pt x="115" y="52"/>
                </a:lnTo>
                <a:lnTo>
                  <a:pt x="89" y="45"/>
                </a:lnTo>
                <a:lnTo>
                  <a:pt x="76" y="85"/>
                </a:lnTo>
                <a:lnTo>
                  <a:pt x="44" y="92"/>
                </a:lnTo>
                <a:lnTo>
                  <a:pt x="32" y="105"/>
                </a:lnTo>
                <a:lnTo>
                  <a:pt x="6" y="105"/>
                </a:lnTo>
                <a:lnTo>
                  <a:pt x="0" y="8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75" name="Freeform 211"/>
          <p:cNvSpPr>
            <a:spLocks/>
          </p:cNvSpPr>
          <p:nvPr/>
        </p:nvSpPr>
        <p:spPr bwMode="auto">
          <a:xfrm>
            <a:off x="6773863" y="3963988"/>
            <a:ext cx="112712" cy="134937"/>
          </a:xfrm>
          <a:custGeom>
            <a:avLst/>
            <a:gdLst>
              <a:gd name="T0" fmla="*/ 0 w 76"/>
              <a:gd name="T1" fmla="*/ 0 h 85"/>
              <a:gd name="T2" fmla="*/ 38 w 76"/>
              <a:gd name="T3" fmla="*/ 13 h 85"/>
              <a:gd name="T4" fmla="*/ 56 w 76"/>
              <a:gd name="T5" fmla="*/ 32 h 85"/>
              <a:gd name="T6" fmla="*/ 56 w 76"/>
              <a:gd name="T7" fmla="*/ 45 h 85"/>
              <a:gd name="T8" fmla="*/ 75 w 76"/>
              <a:gd name="T9" fmla="*/ 77 h 85"/>
              <a:gd name="T10" fmla="*/ 56 w 76"/>
              <a:gd name="T11" fmla="*/ 77 h 85"/>
              <a:gd name="T12" fmla="*/ 56 w 76"/>
              <a:gd name="T13" fmla="*/ 84 h 85"/>
              <a:gd name="T14" fmla="*/ 31 w 76"/>
              <a:gd name="T15" fmla="*/ 64 h 85"/>
              <a:gd name="T16" fmla="*/ 0 w 76"/>
              <a:gd name="T17" fmla="*/ 0 h 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6" h="85">
                <a:moveTo>
                  <a:pt x="0" y="0"/>
                </a:moveTo>
                <a:lnTo>
                  <a:pt x="38" y="13"/>
                </a:lnTo>
                <a:lnTo>
                  <a:pt x="56" y="32"/>
                </a:lnTo>
                <a:lnTo>
                  <a:pt x="56" y="45"/>
                </a:lnTo>
                <a:lnTo>
                  <a:pt x="75" y="77"/>
                </a:lnTo>
                <a:lnTo>
                  <a:pt x="56" y="77"/>
                </a:lnTo>
                <a:lnTo>
                  <a:pt x="56" y="84"/>
                </a:lnTo>
                <a:lnTo>
                  <a:pt x="31" y="64"/>
                </a:lnTo>
                <a:lnTo>
                  <a:pt x="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76" name="Freeform 212"/>
          <p:cNvSpPr>
            <a:spLocks/>
          </p:cNvSpPr>
          <p:nvPr/>
        </p:nvSpPr>
        <p:spPr bwMode="auto">
          <a:xfrm>
            <a:off x="3217863" y="3986213"/>
            <a:ext cx="92075" cy="101600"/>
          </a:xfrm>
          <a:custGeom>
            <a:avLst/>
            <a:gdLst>
              <a:gd name="T0" fmla="*/ 19 w 63"/>
              <a:gd name="T1" fmla="*/ 0 h 64"/>
              <a:gd name="T2" fmla="*/ 62 w 63"/>
              <a:gd name="T3" fmla="*/ 13 h 64"/>
              <a:gd name="T4" fmla="*/ 56 w 63"/>
              <a:gd name="T5" fmla="*/ 25 h 64"/>
              <a:gd name="T6" fmla="*/ 62 w 63"/>
              <a:gd name="T7" fmla="*/ 44 h 64"/>
              <a:gd name="T8" fmla="*/ 62 w 63"/>
              <a:gd name="T9" fmla="*/ 63 h 64"/>
              <a:gd name="T10" fmla="*/ 37 w 63"/>
              <a:gd name="T11" fmla="*/ 50 h 64"/>
              <a:gd name="T12" fmla="*/ 31 w 63"/>
              <a:gd name="T13" fmla="*/ 63 h 64"/>
              <a:gd name="T14" fmla="*/ 12 w 63"/>
              <a:gd name="T15" fmla="*/ 50 h 64"/>
              <a:gd name="T16" fmla="*/ 0 w 63"/>
              <a:gd name="T17" fmla="*/ 25 h 64"/>
              <a:gd name="T18" fmla="*/ 19 w 63"/>
              <a:gd name="T19" fmla="*/ 13 h 64"/>
              <a:gd name="T20" fmla="*/ 19 w 63"/>
              <a:gd name="T21" fmla="*/ 0 h 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63" h="64">
                <a:moveTo>
                  <a:pt x="19" y="0"/>
                </a:moveTo>
                <a:lnTo>
                  <a:pt x="62" y="13"/>
                </a:lnTo>
                <a:lnTo>
                  <a:pt x="56" y="25"/>
                </a:lnTo>
                <a:lnTo>
                  <a:pt x="62" y="44"/>
                </a:lnTo>
                <a:lnTo>
                  <a:pt x="62" y="63"/>
                </a:lnTo>
                <a:lnTo>
                  <a:pt x="37" y="50"/>
                </a:lnTo>
                <a:lnTo>
                  <a:pt x="31" y="63"/>
                </a:lnTo>
                <a:lnTo>
                  <a:pt x="12" y="50"/>
                </a:lnTo>
                <a:lnTo>
                  <a:pt x="0" y="25"/>
                </a:lnTo>
                <a:lnTo>
                  <a:pt x="19" y="13"/>
                </a:lnTo>
                <a:lnTo>
                  <a:pt x="19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77" name="Freeform 213"/>
          <p:cNvSpPr>
            <a:spLocks/>
          </p:cNvSpPr>
          <p:nvPr/>
        </p:nvSpPr>
        <p:spPr bwMode="auto">
          <a:xfrm>
            <a:off x="6696075" y="3997325"/>
            <a:ext cx="228600" cy="322263"/>
          </a:xfrm>
          <a:custGeom>
            <a:avLst/>
            <a:gdLst>
              <a:gd name="T0" fmla="*/ 148 w 155"/>
              <a:gd name="T1" fmla="*/ 202 h 203"/>
              <a:gd name="T2" fmla="*/ 129 w 155"/>
              <a:gd name="T3" fmla="*/ 202 h 203"/>
              <a:gd name="T4" fmla="*/ 90 w 155"/>
              <a:gd name="T5" fmla="*/ 161 h 203"/>
              <a:gd name="T6" fmla="*/ 77 w 155"/>
              <a:gd name="T7" fmla="*/ 128 h 203"/>
              <a:gd name="T8" fmla="*/ 83 w 155"/>
              <a:gd name="T9" fmla="*/ 121 h 203"/>
              <a:gd name="T10" fmla="*/ 51 w 155"/>
              <a:gd name="T11" fmla="*/ 87 h 203"/>
              <a:gd name="T12" fmla="*/ 51 w 155"/>
              <a:gd name="T13" fmla="*/ 67 h 203"/>
              <a:gd name="T14" fmla="*/ 0 w 155"/>
              <a:gd name="T15" fmla="*/ 13 h 203"/>
              <a:gd name="T16" fmla="*/ 6 w 155"/>
              <a:gd name="T17" fmla="*/ 0 h 203"/>
              <a:gd name="T18" fmla="*/ 25 w 155"/>
              <a:gd name="T19" fmla="*/ 0 h 203"/>
              <a:gd name="T20" fmla="*/ 116 w 155"/>
              <a:gd name="T21" fmla="*/ 87 h 203"/>
              <a:gd name="T22" fmla="*/ 122 w 155"/>
              <a:gd name="T23" fmla="*/ 108 h 203"/>
              <a:gd name="T24" fmla="*/ 129 w 155"/>
              <a:gd name="T25" fmla="*/ 128 h 203"/>
              <a:gd name="T26" fmla="*/ 154 w 155"/>
              <a:gd name="T27" fmla="*/ 154 h 203"/>
              <a:gd name="T28" fmla="*/ 148 w 155"/>
              <a:gd name="T29" fmla="*/ 202 h 2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55" h="203">
                <a:moveTo>
                  <a:pt x="148" y="202"/>
                </a:moveTo>
                <a:lnTo>
                  <a:pt x="129" y="202"/>
                </a:lnTo>
                <a:lnTo>
                  <a:pt x="90" y="161"/>
                </a:lnTo>
                <a:lnTo>
                  <a:pt x="77" y="128"/>
                </a:lnTo>
                <a:lnTo>
                  <a:pt x="83" y="121"/>
                </a:lnTo>
                <a:lnTo>
                  <a:pt x="51" y="87"/>
                </a:lnTo>
                <a:lnTo>
                  <a:pt x="51" y="67"/>
                </a:lnTo>
                <a:lnTo>
                  <a:pt x="0" y="13"/>
                </a:lnTo>
                <a:lnTo>
                  <a:pt x="6" y="0"/>
                </a:lnTo>
                <a:lnTo>
                  <a:pt x="25" y="0"/>
                </a:lnTo>
                <a:lnTo>
                  <a:pt x="116" y="87"/>
                </a:lnTo>
                <a:lnTo>
                  <a:pt x="122" y="108"/>
                </a:lnTo>
                <a:lnTo>
                  <a:pt x="129" y="128"/>
                </a:lnTo>
                <a:lnTo>
                  <a:pt x="154" y="154"/>
                </a:lnTo>
                <a:lnTo>
                  <a:pt x="148" y="20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78" name="Freeform 214"/>
          <p:cNvSpPr>
            <a:spLocks/>
          </p:cNvSpPr>
          <p:nvPr/>
        </p:nvSpPr>
        <p:spPr bwMode="auto">
          <a:xfrm>
            <a:off x="3306763" y="4008438"/>
            <a:ext cx="60325" cy="90487"/>
          </a:xfrm>
          <a:custGeom>
            <a:avLst/>
            <a:gdLst>
              <a:gd name="T0" fmla="*/ 6 w 41"/>
              <a:gd name="T1" fmla="*/ 0 h 57"/>
              <a:gd name="T2" fmla="*/ 23 w 41"/>
              <a:gd name="T3" fmla="*/ 0 h 57"/>
              <a:gd name="T4" fmla="*/ 40 w 41"/>
              <a:gd name="T5" fmla="*/ 18 h 57"/>
              <a:gd name="T6" fmla="*/ 23 w 41"/>
              <a:gd name="T7" fmla="*/ 50 h 57"/>
              <a:gd name="T8" fmla="*/ 11 w 41"/>
              <a:gd name="T9" fmla="*/ 56 h 57"/>
              <a:gd name="T10" fmla="*/ 6 w 41"/>
              <a:gd name="T11" fmla="*/ 50 h 57"/>
              <a:gd name="T12" fmla="*/ 6 w 41"/>
              <a:gd name="T13" fmla="*/ 31 h 57"/>
              <a:gd name="T14" fmla="*/ 0 w 41"/>
              <a:gd name="T15" fmla="*/ 12 h 57"/>
              <a:gd name="T16" fmla="*/ 6 w 41"/>
              <a:gd name="T17" fmla="*/ 0 h 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1" h="57">
                <a:moveTo>
                  <a:pt x="6" y="0"/>
                </a:moveTo>
                <a:lnTo>
                  <a:pt x="23" y="0"/>
                </a:lnTo>
                <a:lnTo>
                  <a:pt x="40" y="18"/>
                </a:lnTo>
                <a:lnTo>
                  <a:pt x="23" y="50"/>
                </a:lnTo>
                <a:lnTo>
                  <a:pt x="11" y="56"/>
                </a:lnTo>
                <a:lnTo>
                  <a:pt x="6" y="50"/>
                </a:lnTo>
                <a:lnTo>
                  <a:pt x="6" y="31"/>
                </a:lnTo>
                <a:lnTo>
                  <a:pt x="0" y="12"/>
                </a:lnTo>
                <a:lnTo>
                  <a:pt x="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79" name="Freeform 215"/>
          <p:cNvSpPr>
            <a:spLocks/>
          </p:cNvSpPr>
          <p:nvPr/>
        </p:nvSpPr>
        <p:spPr bwMode="auto">
          <a:xfrm>
            <a:off x="2865438" y="4017963"/>
            <a:ext cx="874712" cy="1039812"/>
          </a:xfrm>
          <a:custGeom>
            <a:avLst/>
            <a:gdLst>
              <a:gd name="T0" fmla="*/ 278 w 597"/>
              <a:gd name="T1" fmla="*/ 35 h 655"/>
              <a:gd name="T2" fmla="*/ 311 w 597"/>
              <a:gd name="T3" fmla="*/ 55 h 655"/>
              <a:gd name="T4" fmla="*/ 344 w 597"/>
              <a:gd name="T5" fmla="*/ 14 h 655"/>
              <a:gd name="T6" fmla="*/ 364 w 597"/>
              <a:gd name="T7" fmla="*/ 55 h 655"/>
              <a:gd name="T8" fmla="*/ 344 w 597"/>
              <a:gd name="T9" fmla="*/ 97 h 655"/>
              <a:gd name="T10" fmla="*/ 384 w 597"/>
              <a:gd name="T11" fmla="*/ 90 h 655"/>
              <a:gd name="T12" fmla="*/ 364 w 597"/>
              <a:gd name="T13" fmla="*/ 118 h 655"/>
              <a:gd name="T14" fmla="*/ 404 w 597"/>
              <a:gd name="T15" fmla="*/ 97 h 655"/>
              <a:gd name="T16" fmla="*/ 450 w 597"/>
              <a:gd name="T17" fmla="*/ 118 h 655"/>
              <a:gd name="T18" fmla="*/ 463 w 597"/>
              <a:gd name="T19" fmla="*/ 124 h 655"/>
              <a:gd name="T20" fmla="*/ 510 w 597"/>
              <a:gd name="T21" fmla="*/ 131 h 655"/>
              <a:gd name="T22" fmla="*/ 536 w 597"/>
              <a:gd name="T23" fmla="*/ 145 h 655"/>
              <a:gd name="T24" fmla="*/ 596 w 597"/>
              <a:gd name="T25" fmla="*/ 193 h 655"/>
              <a:gd name="T26" fmla="*/ 536 w 597"/>
              <a:gd name="T27" fmla="*/ 303 h 655"/>
              <a:gd name="T28" fmla="*/ 510 w 597"/>
              <a:gd name="T29" fmla="*/ 448 h 655"/>
              <a:gd name="T30" fmla="*/ 457 w 597"/>
              <a:gd name="T31" fmla="*/ 462 h 655"/>
              <a:gd name="T32" fmla="*/ 411 w 597"/>
              <a:gd name="T33" fmla="*/ 502 h 655"/>
              <a:gd name="T34" fmla="*/ 404 w 597"/>
              <a:gd name="T35" fmla="*/ 558 h 655"/>
              <a:gd name="T36" fmla="*/ 338 w 597"/>
              <a:gd name="T37" fmla="*/ 633 h 655"/>
              <a:gd name="T38" fmla="*/ 331 w 597"/>
              <a:gd name="T39" fmla="*/ 537 h 655"/>
              <a:gd name="T40" fmla="*/ 311 w 597"/>
              <a:gd name="T41" fmla="*/ 509 h 655"/>
              <a:gd name="T42" fmla="*/ 298 w 597"/>
              <a:gd name="T43" fmla="*/ 476 h 655"/>
              <a:gd name="T44" fmla="*/ 292 w 597"/>
              <a:gd name="T45" fmla="*/ 448 h 655"/>
              <a:gd name="T46" fmla="*/ 258 w 597"/>
              <a:gd name="T47" fmla="*/ 455 h 655"/>
              <a:gd name="T48" fmla="*/ 258 w 597"/>
              <a:gd name="T49" fmla="*/ 385 h 655"/>
              <a:gd name="T50" fmla="*/ 218 w 597"/>
              <a:gd name="T51" fmla="*/ 352 h 655"/>
              <a:gd name="T52" fmla="*/ 166 w 597"/>
              <a:gd name="T53" fmla="*/ 296 h 655"/>
              <a:gd name="T54" fmla="*/ 133 w 597"/>
              <a:gd name="T55" fmla="*/ 282 h 655"/>
              <a:gd name="T56" fmla="*/ 119 w 597"/>
              <a:gd name="T57" fmla="*/ 248 h 655"/>
              <a:gd name="T58" fmla="*/ 92 w 597"/>
              <a:gd name="T59" fmla="*/ 275 h 655"/>
              <a:gd name="T60" fmla="*/ 73 w 597"/>
              <a:gd name="T61" fmla="*/ 269 h 655"/>
              <a:gd name="T62" fmla="*/ 40 w 597"/>
              <a:gd name="T63" fmla="*/ 248 h 655"/>
              <a:gd name="T64" fmla="*/ 7 w 597"/>
              <a:gd name="T65" fmla="*/ 235 h 655"/>
              <a:gd name="T66" fmla="*/ 13 w 597"/>
              <a:gd name="T67" fmla="*/ 179 h 655"/>
              <a:gd name="T68" fmla="*/ 67 w 597"/>
              <a:gd name="T69" fmla="*/ 152 h 655"/>
              <a:gd name="T70" fmla="*/ 73 w 597"/>
              <a:gd name="T71" fmla="*/ 97 h 655"/>
              <a:gd name="T72" fmla="*/ 79 w 597"/>
              <a:gd name="T73" fmla="*/ 76 h 655"/>
              <a:gd name="T74" fmla="*/ 60 w 597"/>
              <a:gd name="T75" fmla="*/ 62 h 655"/>
              <a:gd name="T76" fmla="*/ 79 w 597"/>
              <a:gd name="T77" fmla="*/ 55 h 655"/>
              <a:gd name="T78" fmla="*/ 113 w 597"/>
              <a:gd name="T79" fmla="*/ 55 h 655"/>
              <a:gd name="T80" fmla="*/ 146 w 597"/>
              <a:gd name="T81" fmla="*/ 62 h 655"/>
              <a:gd name="T82" fmla="*/ 139 w 597"/>
              <a:gd name="T83" fmla="*/ 21 h 655"/>
              <a:gd name="T84" fmla="*/ 179 w 597"/>
              <a:gd name="T85" fmla="*/ 21 h 655"/>
              <a:gd name="T86" fmla="*/ 205 w 597"/>
              <a:gd name="T87" fmla="*/ 0 h 655"/>
              <a:gd name="T88" fmla="*/ 218 w 597"/>
              <a:gd name="T89" fmla="*/ 55 h 655"/>
              <a:gd name="T90" fmla="*/ 272 w 597"/>
              <a:gd name="T91" fmla="*/ 49 h 6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597" h="655">
                <a:moveTo>
                  <a:pt x="272" y="49"/>
                </a:moveTo>
                <a:lnTo>
                  <a:pt x="278" y="35"/>
                </a:lnTo>
                <a:lnTo>
                  <a:pt x="305" y="49"/>
                </a:lnTo>
                <a:lnTo>
                  <a:pt x="311" y="55"/>
                </a:lnTo>
                <a:lnTo>
                  <a:pt x="324" y="49"/>
                </a:lnTo>
                <a:lnTo>
                  <a:pt x="344" y="14"/>
                </a:lnTo>
                <a:lnTo>
                  <a:pt x="351" y="49"/>
                </a:lnTo>
                <a:lnTo>
                  <a:pt x="364" y="55"/>
                </a:lnTo>
                <a:lnTo>
                  <a:pt x="344" y="83"/>
                </a:lnTo>
                <a:lnTo>
                  <a:pt x="344" y="97"/>
                </a:lnTo>
                <a:lnTo>
                  <a:pt x="351" y="97"/>
                </a:lnTo>
                <a:lnTo>
                  <a:pt x="384" y="90"/>
                </a:lnTo>
                <a:lnTo>
                  <a:pt x="384" y="97"/>
                </a:lnTo>
                <a:lnTo>
                  <a:pt x="364" y="118"/>
                </a:lnTo>
                <a:lnTo>
                  <a:pt x="378" y="118"/>
                </a:lnTo>
                <a:lnTo>
                  <a:pt x="404" y="97"/>
                </a:lnTo>
                <a:lnTo>
                  <a:pt x="443" y="104"/>
                </a:lnTo>
                <a:lnTo>
                  <a:pt x="450" y="118"/>
                </a:lnTo>
                <a:lnTo>
                  <a:pt x="450" y="131"/>
                </a:lnTo>
                <a:lnTo>
                  <a:pt x="463" y="124"/>
                </a:lnTo>
                <a:lnTo>
                  <a:pt x="504" y="138"/>
                </a:lnTo>
                <a:lnTo>
                  <a:pt x="510" y="131"/>
                </a:lnTo>
                <a:lnTo>
                  <a:pt x="536" y="138"/>
                </a:lnTo>
                <a:lnTo>
                  <a:pt x="536" y="145"/>
                </a:lnTo>
                <a:lnTo>
                  <a:pt x="583" y="172"/>
                </a:lnTo>
                <a:lnTo>
                  <a:pt x="596" y="193"/>
                </a:lnTo>
                <a:lnTo>
                  <a:pt x="596" y="221"/>
                </a:lnTo>
                <a:lnTo>
                  <a:pt x="536" y="303"/>
                </a:lnTo>
                <a:lnTo>
                  <a:pt x="536" y="392"/>
                </a:lnTo>
                <a:lnTo>
                  <a:pt x="510" y="448"/>
                </a:lnTo>
                <a:lnTo>
                  <a:pt x="504" y="455"/>
                </a:lnTo>
                <a:lnTo>
                  <a:pt x="457" y="462"/>
                </a:lnTo>
                <a:lnTo>
                  <a:pt x="430" y="483"/>
                </a:lnTo>
                <a:lnTo>
                  <a:pt x="411" y="502"/>
                </a:lnTo>
                <a:lnTo>
                  <a:pt x="404" y="509"/>
                </a:lnTo>
                <a:lnTo>
                  <a:pt x="404" y="558"/>
                </a:lnTo>
                <a:lnTo>
                  <a:pt x="351" y="654"/>
                </a:lnTo>
                <a:lnTo>
                  <a:pt x="338" y="633"/>
                </a:lnTo>
                <a:lnTo>
                  <a:pt x="285" y="586"/>
                </a:lnTo>
                <a:lnTo>
                  <a:pt x="331" y="537"/>
                </a:lnTo>
                <a:lnTo>
                  <a:pt x="324" y="516"/>
                </a:lnTo>
                <a:lnTo>
                  <a:pt x="311" y="509"/>
                </a:lnTo>
                <a:lnTo>
                  <a:pt x="318" y="483"/>
                </a:lnTo>
                <a:lnTo>
                  <a:pt x="298" y="476"/>
                </a:lnTo>
                <a:lnTo>
                  <a:pt x="298" y="462"/>
                </a:lnTo>
                <a:lnTo>
                  <a:pt x="292" y="448"/>
                </a:lnTo>
                <a:lnTo>
                  <a:pt x="285" y="455"/>
                </a:lnTo>
                <a:lnTo>
                  <a:pt x="258" y="455"/>
                </a:lnTo>
                <a:lnTo>
                  <a:pt x="252" y="413"/>
                </a:lnTo>
                <a:lnTo>
                  <a:pt x="258" y="385"/>
                </a:lnTo>
                <a:lnTo>
                  <a:pt x="238" y="365"/>
                </a:lnTo>
                <a:lnTo>
                  <a:pt x="218" y="352"/>
                </a:lnTo>
                <a:lnTo>
                  <a:pt x="198" y="317"/>
                </a:lnTo>
                <a:lnTo>
                  <a:pt x="166" y="296"/>
                </a:lnTo>
                <a:lnTo>
                  <a:pt x="153" y="296"/>
                </a:lnTo>
                <a:lnTo>
                  <a:pt x="133" y="282"/>
                </a:lnTo>
                <a:lnTo>
                  <a:pt x="133" y="248"/>
                </a:lnTo>
                <a:lnTo>
                  <a:pt x="119" y="248"/>
                </a:lnTo>
                <a:lnTo>
                  <a:pt x="106" y="269"/>
                </a:lnTo>
                <a:lnTo>
                  <a:pt x="92" y="275"/>
                </a:lnTo>
                <a:lnTo>
                  <a:pt x="79" y="269"/>
                </a:lnTo>
                <a:lnTo>
                  <a:pt x="73" y="269"/>
                </a:lnTo>
                <a:lnTo>
                  <a:pt x="47" y="269"/>
                </a:lnTo>
                <a:lnTo>
                  <a:pt x="40" y="248"/>
                </a:lnTo>
                <a:lnTo>
                  <a:pt x="33" y="255"/>
                </a:lnTo>
                <a:lnTo>
                  <a:pt x="7" y="235"/>
                </a:lnTo>
                <a:lnTo>
                  <a:pt x="0" y="207"/>
                </a:lnTo>
                <a:lnTo>
                  <a:pt x="13" y="179"/>
                </a:lnTo>
                <a:lnTo>
                  <a:pt x="40" y="152"/>
                </a:lnTo>
                <a:lnTo>
                  <a:pt x="67" y="152"/>
                </a:lnTo>
                <a:lnTo>
                  <a:pt x="67" y="118"/>
                </a:lnTo>
                <a:lnTo>
                  <a:pt x="73" y="97"/>
                </a:lnTo>
                <a:lnTo>
                  <a:pt x="67" y="83"/>
                </a:lnTo>
                <a:lnTo>
                  <a:pt x="79" y="76"/>
                </a:lnTo>
                <a:lnTo>
                  <a:pt x="60" y="76"/>
                </a:lnTo>
                <a:lnTo>
                  <a:pt x="60" y="62"/>
                </a:lnTo>
                <a:lnTo>
                  <a:pt x="79" y="62"/>
                </a:lnTo>
                <a:lnTo>
                  <a:pt x="79" y="55"/>
                </a:lnTo>
                <a:lnTo>
                  <a:pt x="99" y="55"/>
                </a:lnTo>
                <a:lnTo>
                  <a:pt x="113" y="55"/>
                </a:lnTo>
                <a:lnTo>
                  <a:pt x="119" y="62"/>
                </a:lnTo>
                <a:lnTo>
                  <a:pt x="146" y="62"/>
                </a:lnTo>
                <a:lnTo>
                  <a:pt x="153" y="42"/>
                </a:lnTo>
                <a:lnTo>
                  <a:pt x="139" y="21"/>
                </a:lnTo>
                <a:lnTo>
                  <a:pt x="139" y="14"/>
                </a:lnTo>
                <a:lnTo>
                  <a:pt x="179" y="21"/>
                </a:lnTo>
                <a:lnTo>
                  <a:pt x="198" y="14"/>
                </a:lnTo>
                <a:lnTo>
                  <a:pt x="205" y="0"/>
                </a:lnTo>
                <a:lnTo>
                  <a:pt x="218" y="35"/>
                </a:lnTo>
                <a:lnTo>
                  <a:pt x="218" y="55"/>
                </a:lnTo>
                <a:lnTo>
                  <a:pt x="232" y="69"/>
                </a:lnTo>
                <a:lnTo>
                  <a:pt x="272" y="49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80" name="Freeform 216"/>
          <p:cNvSpPr>
            <a:spLocks/>
          </p:cNvSpPr>
          <p:nvPr/>
        </p:nvSpPr>
        <p:spPr bwMode="auto">
          <a:xfrm>
            <a:off x="4795838" y="4029075"/>
            <a:ext cx="423862" cy="466725"/>
          </a:xfrm>
          <a:custGeom>
            <a:avLst/>
            <a:gdLst>
              <a:gd name="T0" fmla="*/ 92 w 289"/>
              <a:gd name="T1" fmla="*/ 27 h 294"/>
              <a:gd name="T2" fmla="*/ 105 w 289"/>
              <a:gd name="T3" fmla="*/ 7 h 294"/>
              <a:gd name="T4" fmla="*/ 118 w 289"/>
              <a:gd name="T5" fmla="*/ 0 h 294"/>
              <a:gd name="T6" fmla="*/ 157 w 289"/>
              <a:gd name="T7" fmla="*/ 14 h 294"/>
              <a:gd name="T8" fmla="*/ 163 w 289"/>
              <a:gd name="T9" fmla="*/ 7 h 294"/>
              <a:gd name="T10" fmla="*/ 203 w 289"/>
              <a:gd name="T11" fmla="*/ 14 h 294"/>
              <a:gd name="T12" fmla="*/ 203 w 289"/>
              <a:gd name="T13" fmla="*/ 0 h 294"/>
              <a:gd name="T14" fmla="*/ 223 w 289"/>
              <a:gd name="T15" fmla="*/ 0 h 294"/>
              <a:gd name="T16" fmla="*/ 243 w 289"/>
              <a:gd name="T17" fmla="*/ 21 h 294"/>
              <a:gd name="T18" fmla="*/ 268 w 289"/>
              <a:gd name="T19" fmla="*/ 14 h 294"/>
              <a:gd name="T20" fmla="*/ 281 w 289"/>
              <a:gd name="T21" fmla="*/ 27 h 294"/>
              <a:gd name="T22" fmla="*/ 288 w 289"/>
              <a:gd name="T23" fmla="*/ 48 h 294"/>
              <a:gd name="T24" fmla="*/ 281 w 289"/>
              <a:gd name="T25" fmla="*/ 62 h 294"/>
              <a:gd name="T26" fmla="*/ 268 w 289"/>
              <a:gd name="T27" fmla="*/ 69 h 294"/>
              <a:gd name="T28" fmla="*/ 263 w 289"/>
              <a:gd name="T29" fmla="*/ 96 h 294"/>
              <a:gd name="T30" fmla="*/ 263 w 289"/>
              <a:gd name="T31" fmla="*/ 122 h 294"/>
              <a:gd name="T32" fmla="*/ 263 w 289"/>
              <a:gd name="T33" fmla="*/ 143 h 294"/>
              <a:gd name="T34" fmla="*/ 256 w 289"/>
              <a:gd name="T35" fmla="*/ 150 h 294"/>
              <a:gd name="T36" fmla="*/ 263 w 289"/>
              <a:gd name="T37" fmla="*/ 184 h 294"/>
              <a:gd name="T38" fmla="*/ 288 w 289"/>
              <a:gd name="T39" fmla="*/ 212 h 294"/>
              <a:gd name="T40" fmla="*/ 256 w 289"/>
              <a:gd name="T41" fmla="*/ 219 h 294"/>
              <a:gd name="T42" fmla="*/ 249 w 289"/>
              <a:gd name="T43" fmla="*/ 252 h 294"/>
              <a:gd name="T44" fmla="*/ 243 w 289"/>
              <a:gd name="T45" fmla="*/ 259 h 294"/>
              <a:gd name="T46" fmla="*/ 263 w 289"/>
              <a:gd name="T47" fmla="*/ 272 h 294"/>
              <a:gd name="T48" fmla="*/ 263 w 289"/>
              <a:gd name="T49" fmla="*/ 293 h 294"/>
              <a:gd name="T50" fmla="*/ 256 w 289"/>
              <a:gd name="T51" fmla="*/ 293 h 294"/>
              <a:gd name="T52" fmla="*/ 223 w 289"/>
              <a:gd name="T53" fmla="*/ 266 h 294"/>
              <a:gd name="T54" fmla="*/ 177 w 289"/>
              <a:gd name="T55" fmla="*/ 259 h 294"/>
              <a:gd name="T56" fmla="*/ 151 w 289"/>
              <a:gd name="T57" fmla="*/ 252 h 294"/>
              <a:gd name="T58" fmla="*/ 138 w 289"/>
              <a:gd name="T59" fmla="*/ 191 h 294"/>
              <a:gd name="T60" fmla="*/ 118 w 289"/>
              <a:gd name="T61" fmla="*/ 198 h 294"/>
              <a:gd name="T62" fmla="*/ 111 w 289"/>
              <a:gd name="T63" fmla="*/ 205 h 294"/>
              <a:gd name="T64" fmla="*/ 85 w 289"/>
              <a:gd name="T65" fmla="*/ 205 h 294"/>
              <a:gd name="T66" fmla="*/ 72 w 289"/>
              <a:gd name="T67" fmla="*/ 177 h 294"/>
              <a:gd name="T68" fmla="*/ 7 w 289"/>
              <a:gd name="T69" fmla="*/ 177 h 294"/>
              <a:gd name="T70" fmla="*/ 0 w 289"/>
              <a:gd name="T71" fmla="*/ 171 h 294"/>
              <a:gd name="T72" fmla="*/ 13 w 289"/>
              <a:gd name="T73" fmla="*/ 157 h 294"/>
              <a:gd name="T74" fmla="*/ 39 w 289"/>
              <a:gd name="T75" fmla="*/ 157 h 294"/>
              <a:gd name="T76" fmla="*/ 52 w 289"/>
              <a:gd name="T77" fmla="*/ 150 h 294"/>
              <a:gd name="T78" fmla="*/ 65 w 289"/>
              <a:gd name="T79" fmla="*/ 110 h 294"/>
              <a:gd name="T80" fmla="*/ 85 w 289"/>
              <a:gd name="T81" fmla="*/ 89 h 294"/>
              <a:gd name="T82" fmla="*/ 92 w 289"/>
              <a:gd name="T83" fmla="*/ 27 h 29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289" h="294">
                <a:moveTo>
                  <a:pt x="92" y="27"/>
                </a:moveTo>
                <a:lnTo>
                  <a:pt x="105" y="7"/>
                </a:lnTo>
                <a:lnTo>
                  <a:pt x="118" y="0"/>
                </a:lnTo>
                <a:lnTo>
                  <a:pt x="157" y="14"/>
                </a:lnTo>
                <a:lnTo>
                  <a:pt x="163" y="7"/>
                </a:lnTo>
                <a:lnTo>
                  <a:pt x="203" y="14"/>
                </a:lnTo>
                <a:lnTo>
                  <a:pt x="203" y="0"/>
                </a:lnTo>
                <a:lnTo>
                  <a:pt x="223" y="0"/>
                </a:lnTo>
                <a:lnTo>
                  <a:pt x="243" y="21"/>
                </a:lnTo>
                <a:lnTo>
                  <a:pt x="268" y="14"/>
                </a:lnTo>
                <a:lnTo>
                  <a:pt x="281" y="27"/>
                </a:lnTo>
                <a:lnTo>
                  <a:pt x="288" y="48"/>
                </a:lnTo>
                <a:lnTo>
                  <a:pt x="281" y="62"/>
                </a:lnTo>
                <a:lnTo>
                  <a:pt x="268" y="69"/>
                </a:lnTo>
                <a:lnTo>
                  <a:pt x="263" y="96"/>
                </a:lnTo>
                <a:lnTo>
                  <a:pt x="263" y="122"/>
                </a:lnTo>
                <a:lnTo>
                  <a:pt x="263" y="143"/>
                </a:lnTo>
                <a:lnTo>
                  <a:pt x="256" y="150"/>
                </a:lnTo>
                <a:lnTo>
                  <a:pt x="263" y="184"/>
                </a:lnTo>
                <a:lnTo>
                  <a:pt x="288" y="212"/>
                </a:lnTo>
                <a:lnTo>
                  <a:pt x="256" y="219"/>
                </a:lnTo>
                <a:lnTo>
                  <a:pt x="249" y="252"/>
                </a:lnTo>
                <a:lnTo>
                  <a:pt x="243" y="259"/>
                </a:lnTo>
                <a:lnTo>
                  <a:pt x="263" y="272"/>
                </a:lnTo>
                <a:lnTo>
                  <a:pt x="263" y="293"/>
                </a:lnTo>
                <a:lnTo>
                  <a:pt x="256" y="293"/>
                </a:lnTo>
                <a:lnTo>
                  <a:pt x="223" y="266"/>
                </a:lnTo>
                <a:lnTo>
                  <a:pt x="177" y="259"/>
                </a:lnTo>
                <a:lnTo>
                  <a:pt x="151" y="252"/>
                </a:lnTo>
                <a:lnTo>
                  <a:pt x="138" y="191"/>
                </a:lnTo>
                <a:lnTo>
                  <a:pt x="118" y="198"/>
                </a:lnTo>
                <a:lnTo>
                  <a:pt x="111" y="205"/>
                </a:lnTo>
                <a:lnTo>
                  <a:pt x="85" y="205"/>
                </a:lnTo>
                <a:lnTo>
                  <a:pt x="72" y="177"/>
                </a:lnTo>
                <a:lnTo>
                  <a:pt x="7" y="177"/>
                </a:lnTo>
                <a:lnTo>
                  <a:pt x="0" y="171"/>
                </a:lnTo>
                <a:lnTo>
                  <a:pt x="13" y="157"/>
                </a:lnTo>
                <a:lnTo>
                  <a:pt x="39" y="157"/>
                </a:lnTo>
                <a:lnTo>
                  <a:pt x="52" y="150"/>
                </a:lnTo>
                <a:lnTo>
                  <a:pt x="65" y="110"/>
                </a:lnTo>
                <a:lnTo>
                  <a:pt x="85" y="89"/>
                </a:lnTo>
                <a:lnTo>
                  <a:pt x="92" y="2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81" name="Freeform 217"/>
          <p:cNvSpPr>
            <a:spLocks/>
          </p:cNvSpPr>
          <p:nvPr/>
        </p:nvSpPr>
        <p:spPr bwMode="auto">
          <a:xfrm>
            <a:off x="6980238" y="4040188"/>
            <a:ext cx="228600" cy="268287"/>
          </a:xfrm>
          <a:custGeom>
            <a:avLst/>
            <a:gdLst>
              <a:gd name="T0" fmla="*/ 19 w 156"/>
              <a:gd name="T1" fmla="*/ 41 h 169"/>
              <a:gd name="T2" fmla="*/ 26 w 156"/>
              <a:gd name="T3" fmla="*/ 61 h 169"/>
              <a:gd name="T4" fmla="*/ 52 w 156"/>
              <a:gd name="T5" fmla="*/ 61 h 169"/>
              <a:gd name="T6" fmla="*/ 64 w 156"/>
              <a:gd name="T7" fmla="*/ 47 h 169"/>
              <a:gd name="T8" fmla="*/ 97 w 156"/>
              <a:gd name="T9" fmla="*/ 41 h 169"/>
              <a:gd name="T10" fmla="*/ 110 w 156"/>
              <a:gd name="T11" fmla="*/ 0 h 169"/>
              <a:gd name="T12" fmla="*/ 136 w 156"/>
              <a:gd name="T13" fmla="*/ 7 h 169"/>
              <a:gd name="T14" fmla="*/ 155 w 156"/>
              <a:gd name="T15" fmla="*/ 61 h 169"/>
              <a:gd name="T16" fmla="*/ 142 w 156"/>
              <a:gd name="T17" fmla="*/ 68 h 169"/>
              <a:gd name="T18" fmla="*/ 136 w 156"/>
              <a:gd name="T19" fmla="*/ 95 h 169"/>
              <a:gd name="T20" fmla="*/ 116 w 156"/>
              <a:gd name="T21" fmla="*/ 114 h 169"/>
              <a:gd name="T22" fmla="*/ 123 w 156"/>
              <a:gd name="T23" fmla="*/ 121 h 169"/>
              <a:gd name="T24" fmla="*/ 110 w 156"/>
              <a:gd name="T25" fmla="*/ 148 h 169"/>
              <a:gd name="T26" fmla="*/ 90 w 156"/>
              <a:gd name="T27" fmla="*/ 168 h 169"/>
              <a:gd name="T28" fmla="*/ 90 w 156"/>
              <a:gd name="T29" fmla="*/ 148 h 169"/>
              <a:gd name="T30" fmla="*/ 71 w 156"/>
              <a:gd name="T31" fmla="*/ 134 h 169"/>
              <a:gd name="T32" fmla="*/ 52 w 156"/>
              <a:gd name="T33" fmla="*/ 141 h 169"/>
              <a:gd name="T34" fmla="*/ 32 w 156"/>
              <a:gd name="T35" fmla="*/ 134 h 169"/>
              <a:gd name="T36" fmla="*/ 26 w 156"/>
              <a:gd name="T37" fmla="*/ 107 h 169"/>
              <a:gd name="T38" fmla="*/ 0 w 156"/>
              <a:gd name="T39" fmla="*/ 68 h 169"/>
              <a:gd name="T40" fmla="*/ 19 w 156"/>
              <a:gd name="T41" fmla="*/ 41 h 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56" h="169">
                <a:moveTo>
                  <a:pt x="19" y="41"/>
                </a:moveTo>
                <a:lnTo>
                  <a:pt x="26" y="61"/>
                </a:lnTo>
                <a:lnTo>
                  <a:pt x="52" y="61"/>
                </a:lnTo>
                <a:lnTo>
                  <a:pt x="64" y="47"/>
                </a:lnTo>
                <a:lnTo>
                  <a:pt x="97" y="41"/>
                </a:lnTo>
                <a:lnTo>
                  <a:pt x="110" y="0"/>
                </a:lnTo>
                <a:lnTo>
                  <a:pt x="136" y="7"/>
                </a:lnTo>
                <a:lnTo>
                  <a:pt x="155" y="61"/>
                </a:lnTo>
                <a:lnTo>
                  <a:pt x="142" y="68"/>
                </a:lnTo>
                <a:lnTo>
                  <a:pt x="136" y="95"/>
                </a:lnTo>
                <a:lnTo>
                  <a:pt x="116" y="114"/>
                </a:lnTo>
                <a:lnTo>
                  <a:pt x="123" y="121"/>
                </a:lnTo>
                <a:lnTo>
                  <a:pt x="110" y="148"/>
                </a:lnTo>
                <a:lnTo>
                  <a:pt x="90" y="168"/>
                </a:lnTo>
                <a:lnTo>
                  <a:pt x="90" y="148"/>
                </a:lnTo>
                <a:lnTo>
                  <a:pt x="71" y="134"/>
                </a:lnTo>
                <a:lnTo>
                  <a:pt x="52" y="141"/>
                </a:lnTo>
                <a:lnTo>
                  <a:pt x="32" y="134"/>
                </a:lnTo>
                <a:lnTo>
                  <a:pt x="26" y="107"/>
                </a:lnTo>
                <a:lnTo>
                  <a:pt x="0" y="68"/>
                </a:lnTo>
                <a:lnTo>
                  <a:pt x="19" y="4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82" name="Freeform 218"/>
          <p:cNvSpPr>
            <a:spLocks/>
          </p:cNvSpPr>
          <p:nvPr/>
        </p:nvSpPr>
        <p:spPr bwMode="auto">
          <a:xfrm>
            <a:off x="5295900" y="4051300"/>
            <a:ext cx="168275" cy="223838"/>
          </a:xfrm>
          <a:custGeom>
            <a:avLst/>
            <a:gdLst>
              <a:gd name="T0" fmla="*/ 0 w 115"/>
              <a:gd name="T1" fmla="*/ 7 h 141"/>
              <a:gd name="T2" fmla="*/ 26 w 115"/>
              <a:gd name="T3" fmla="*/ 0 h 141"/>
              <a:gd name="T4" fmla="*/ 82 w 115"/>
              <a:gd name="T5" fmla="*/ 7 h 141"/>
              <a:gd name="T6" fmla="*/ 88 w 115"/>
              <a:gd name="T7" fmla="*/ 0 h 141"/>
              <a:gd name="T8" fmla="*/ 108 w 115"/>
              <a:gd name="T9" fmla="*/ 7 h 141"/>
              <a:gd name="T10" fmla="*/ 95 w 115"/>
              <a:gd name="T11" fmla="*/ 20 h 141"/>
              <a:gd name="T12" fmla="*/ 101 w 115"/>
              <a:gd name="T13" fmla="*/ 87 h 141"/>
              <a:gd name="T14" fmla="*/ 114 w 115"/>
              <a:gd name="T15" fmla="*/ 94 h 141"/>
              <a:gd name="T16" fmla="*/ 101 w 115"/>
              <a:gd name="T17" fmla="*/ 106 h 141"/>
              <a:gd name="T18" fmla="*/ 88 w 115"/>
              <a:gd name="T19" fmla="*/ 113 h 141"/>
              <a:gd name="T20" fmla="*/ 69 w 115"/>
              <a:gd name="T21" fmla="*/ 140 h 141"/>
              <a:gd name="T22" fmla="*/ 50 w 115"/>
              <a:gd name="T23" fmla="*/ 120 h 141"/>
              <a:gd name="T24" fmla="*/ 44 w 115"/>
              <a:gd name="T25" fmla="*/ 113 h 141"/>
              <a:gd name="T26" fmla="*/ 0 w 115"/>
              <a:gd name="T27" fmla="*/ 81 h 141"/>
              <a:gd name="T28" fmla="*/ 0 w 115"/>
              <a:gd name="T29" fmla="*/ 67 h 141"/>
              <a:gd name="T30" fmla="*/ 6 w 115"/>
              <a:gd name="T31" fmla="*/ 54 h 141"/>
              <a:gd name="T32" fmla="*/ 6 w 115"/>
              <a:gd name="T33" fmla="*/ 20 h 141"/>
              <a:gd name="T34" fmla="*/ 0 w 115"/>
              <a:gd name="T35" fmla="*/ 7 h 1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15" h="141">
                <a:moveTo>
                  <a:pt x="0" y="7"/>
                </a:moveTo>
                <a:lnTo>
                  <a:pt x="26" y="0"/>
                </a:lnTo>
                <a:lnTo>
                  <a:pt x="82" y="7"/>
                </a:lnTo>
                <a:lnTo>
                  <a:pt x="88" y="0"/>
                </a:lnTo>
                <a:lnTo>
                  <a:pt x="108" y="7"/>
                </a:lnTo>
                <a:lnTo>
                  <a:pt x="95" y="20"/>
                </a:lnTo>
                <a:lnTo>
                  <a:pt x="101" y="87"/>
                </a:lnTo>
                <a:lnTo>
                  <a:pt x="114" y="94"/>
                </a:lnTo>
                <a:lnTo>
                  <a:pt x="101" y="106"/>
                </a:lnTo>
                <a:lnTo>
                  <a:pt x="88" y="113"/>
                </a:lnTo>
                <a:lnTo>
                  <a:pt x="69" y="140"/>
                </a:lnTo>
                <a:lnTo>
                  <a:pt x="50" y="120"/>
                </a:lnTo>
                <a:lnTo>
                  <a:pt x="44" y="113"/>
                </a:lnTo>
                <a:lnTo>
                  <a:pt x="0" y="81"/>
                </a:lnTo>
                <a:lnTo>
                  <a:pt x="0" y="67"/>
                </a:lnTo>
                <a:lnTo>
                  <a:pt x="6" y="54"/>
                </a:lnTo>
                <a:lnTo>
                  <a:pt x="6" y="20"/>
                </a:lnTo>
                <a:lnTo>
                  <a:pt x="0" y="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83" name="Freeform 219"/>
          <p:cNvSpPr>
            <a:spLocks/>
          </p:cNvSpPr>
          <p:nvPr/>
        </p:nvSpPr>
        <p:spPr bwMode="auto">
          <a:xfrm>
            <a:off x="5187950" y="4062413"/>
            <a:ext cx="111125" cy="125412"/>
          </a:xfrm>
          <a:custGeom>
            <a:avLst/>
            <a:gdLst>
              <a:gd name="T0" fmla="*/ 24 w 76"/>
              <a:gd name="T1" fmla="*/ 26 h 79"/>
              <a:gd name="T2" fmla="*/ 31 w 76"/>
              <a:gd name="T3" fmla="*/ 26 h 79"/>
              <a:gd name="T4" fmla="*/ 31 w 76"/>
              <a:gd name="T5" fmla="*/ 13 h 79"/>
              <a:gd name="T6" fmla="*/ 69 w 76"/>
              <a:gd name="T7" fmla="*/ 0 h 79"/>
              <a:gd name="T8" fmla="*/ 75 w 76"/>
              <a:gd name="T9" fmla="*/ 13 h 79"/>
              <a:gd name="T10" fmla="*/ 75 w 76"/>
              <a:gd name="T11" fmla="*/ 46 h 79"/>
              <a:gd name="T12" fmla="*/ 69 w 76"/>
              <a:gd name="T13" fmla="*/ 59 h 79"/>
              <a:gd name="T14" fmla="*/ 62 w 76"/>
              <a:gd name="T15" fmla="*/ 52 h 79"/>
              <a:gd name="T16" fmla="*/ 43 w 76"/>
              <a:gd name="T17" fmla="*/ 59 h 79"/>
              <a:gd name="T18" fmla="*/ 31 w 76"/>
              <a:gd name="T19" fmla="*/ 78 h 79"/>
              <a:gd name="T20" fmla="*/ 18 w 76"/>
              <a:gd name="T21" fmla="*/ 78 h 79"/>
              <a:gd name="T22" fmla="*/ 0 w 76"/>
              <a:gd name="T23" fmla="*/ 72 h 79"/>
              <a:gd name="T24" fmla="*/ 5 w 76"/>
              <a:gd name="T25" fmla="*/ 46 h 79"/>
              <a:gd name="T26" fmla="*/ 18 w 76"/>
              <a:gd name="T27" fmla="*/ 39 h 79"/>
              <a:gd name="T28" fmla="*/ 24 w 76"/>
              <a:gd name="T29" fmla="*/ 26 h 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76" h="79">
                <a:moveTo>
                  <a:pt x="24" y="26"/>
                </a:moveTo>
                <a:lnTo>
                  <a:pt x="31" y="26"/>
                </a:lnTo>
                <a:lnTo>
                  <a:pt x="31" y="13"/>
                </a:lnTo>
                <a:lnTo>
                  <a:pt x="69" y="0"/>
                </a:lnTo>
                <a:lnTo>
                  <a:pt x="75" y="13"/>
                </a:lnTo>
                <a:lnTo>
                  <a:pt x="75" y="46"/>
                </a:lnTo>
                <a:lnTo>
                  <a:pt x="69" y="59"/>
                </a:lnTo>
                <a:lnTo>
                  <a:pt x="62" y="52"/>
                </a:lnTo>
                <a:lnTo>
                  <a:pt x="43" y="59"/>
                </a:lnTo>
                <a:lnTo>
                  <a:pt x="31" y="78"/>
                </a:lnTo>
                <a:lnTo>
                  <a:pt x="18" y="78"/>
                </a:lnTo>
                <a:lnTo>
                  <a:pt x="0" y="72"/>
                </a:lnTo>
                <a:lnTo>
                  <a:pt x="5" y="46"/>
                </a:lnTo>
                <a:lnTo>
                  <a:pt x="18" y="39"/>
                </a:lnTo>
                <a:lnTo>
                  <a:pt x="24" y="2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84" name="Freeform 220"/>
          <p:cNvSpPr>
            <a:spLocks/>
          </p:cNvSpPr>
          <p:nvPr/>
        </p:nvSpPr>
        <p:spPr bwMode="auto">
          <a:xfrm>
            <a:off x="4775200" y="4073525"/>
            <a:ext cx="150813" cy="201613"/>
          </a:xfrm>
          <a:custGeom>
            <a:avLst/>
            <a:gdLst>
              <a:gd name="T0" fmla="*/ 76 w 102"/>
              <a:gd name="T1" fmla="*/ 27 h 127"/>
              <a:gd name="T2" fmla="*/ 88 w 102"/>
              <a:gd name="T3" fmla="*/ 0 h 127"/>
              <a:gd name="T4" fmla="*/ 101 w 102"/>
              <a:gd name="T5" fmla="*/ 0 h 127"/>
              <a:gd name="T6" fmla="*/ 95 w 102"/>
              <a:gd name="T7" fmla="*/ 60 h 127"/>
              <a:gd name="T8" fmla="*/ 76 w 102"/>
              <a:gd name="T9" fmla="*/ 80 h 127"/>
              <a:gd name="T10" fmla="*/ 63 w 102"/>
              <a:gd name="T11" fmla="*/ 119 h 127"/>
              <a:gd name="T12" fmla="*/ 50 w 102"/>
              <a:gd name="T13" fmla="*/ 126 h 127"/>
              <a:gd name="T14" fmla="*/ 25 w 102"/>
              <a:gd name="T15" fmla="*/ 126 h 127"/>
              <a:gd name="T16" fmla="*/ 13 w 102"/>
              <a:gd name="T17" fmla="*/ 126 h 127"/>
              <a:gd name="T18" fmla="*/ 0 w 102"/>
              <a:gd name="T19" fmla="*/ 106 h 127"/>
              <a:gd name="T20" fmla="*/ 13 w 102"/>
              <a:gd name="T21" fmla="*/ 99 h 127"/>
              <a:gd name="T22" fmla="*/ 13 w 102"/>
              <a:gd name="T23" fmla="*/ 80 h 127"/>
              <a:gd name="T24" fmla="*/ 45 w 102"/>
              <a:gd name="T25" fmla="*/ 80 h 127"/>
              <a:gd name="T26" fmla="*/ 45 w 102"/>
              <a:gd name="T27" fmla="*/ 60 h 127"/>
              <a:gd name="T28" fmla="*/ 50 w 102"/>
              <a:gd name="T29" fmla="*/ 40 h 127"/>
              <a:gd name="T30" fmla="*/ 32 w 102"/>
              <a:gd name="T31" fmla="*/ 27 h 127"/>
              <a:gd name="T32" fmla="*/ 76 w 102"/>
              <a:gd name="T33" fmla="*/ 27 h 1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02" h="127">
                <a:moveTo>
                  <a:pt x="76" y="27"/>
                </a:moveTo>
                <a:lnTo>
                  <a:pt x="88" y="0"/>
                </a:lnTo>
                <a:lnTo>
                  <a:pt x="101" y="0"/>
                </a:lnTo>
                <a:lnTo>
                  <a:pt x="95" y="60"/>
                </a:lnTo>
                <a:lnTo>
                  <a:pt x="76" y="80"/>
                </a:lnTo>
                <a:lnTo>
                  <a:pt x="63" y="119"/>
                </a:lnTo>
                <a:lnTo>
                  <a:pt x="50" y="126"/>
                </a:lnTo>
                <a:lnTo>
                  <a:pt x="25" y="126"/>
                </a:lnTo>
                <a:lnTo>
                  <a:pt x="13" y="126"/>
                </a:lnTo>
                <a:lnTo>
                  <a:pt x="0" y="106"/>
                </a:lnTo>
                <a:lnTo>
                  <a:pt x="13" y="99"/>
                </a:lnTo>
                <a:lnTo>
                  <a:pt x="13" y="80"/>
                </a:lnTo>
                <a:lnTo>
                  <a:pt x="45" y="80"/>
                </a:lnTo>
                <a:lnTo>
                  <a:pt x="45" y="60"/>
                </a:lnTo>
                <a:lnTo>
                  <a:pt x="50" y="40"/>
                </a:lnTo>
                <a:lnTo>
                  <a:pt x="32" y="27"/>
                </a:lnTo>
                <a:lnTo>
                  <a:pt x="76" y="2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85" name="Freeform 221"/>
          <p:cNvSpPr>
            <a:spLocks/>
          </p:cNvSpPr>
          <p:nvPr/>
        </p:nvSpPr>
        <p:spPr bwMode="auto">
          <a:xfrm>
            <a:off x="7400925" y="4084638"/>
            <a:ext cx="41275" cy="92075"/>
          </a:xfrm>
          <a:custGeom>
            <a:avLst/>
            <a:gdLst>
              <a:gd name="T0" fmla="*/ 27 w 28"/>
              <a:gd name="T1" fmla="*/ 57 h 58"/>
              <a:gd name="T2" fmla="*/ 16 w 28"/>
              <a:gd name="T3" fmla="*/ 57 h 58"/>
              <a:gd name="T4" fmla="*/ 0 w 28"/>
              <a:gd name="T5" fmla="*/ 13 h 58"/>
              <a:gd name="T6" fmla="*/ 5 w 28"/>
              <a:gd name="T7" fmla="*/ 0 h 58"/>
              <a:gd name="T8" fmla="*/ 27 w 28"/>
              <a:gd name="T9" fmla="*/ 57 h 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58">
                <a:moveTo>
                  <a:pt x="27" y="57"/>
                </a:moveTo>
                <a:lnTo>
                  <a:pt x="16" y="57"/>
                </a:lnTo>
                <a:lnTo>
                  <a:pt x="0" y="13"/>
                </a:lnTo>
                <a:lnTo>
                  <a:pt x="5" y="0"/>
                </a:lnTo>
                <a:lnTo>
                  <a:pt x="27" y="5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86" name="Freeform 222"/>
          <p:cNvSpPr>
            <a:spLocks/>
          </p:cNvSpPr>
          <p:nvPr/>
        </p:nvSpPr>
        <p:spPr bwMode="auto">
          <a:xfrm>
            <a:off x="2698750" y="4106863"/>
            <a:ext cx="139700" cy="168275"/>
          </a:xfrm>
          <a:custGeom>
            <a:avLst/>
            <a:gdLst>
              <a:gd name="T0" fmla="*/ 25 w 95"/>
              <a:gd name="T1" fmla="*/ 0 h 106"/>
              <a:gd name="T2" fmla="*/ 75 w 95"/>
              <a:gd name="T3" fmla="*/ 20 h 106"/>
              <a:gd name="T4" fmla="*/ 81 w 95"/>
              <a:gd name="T5" fmla="*/ 20 h 106"/>
              <a:gd name="T6" fmla="*/ 94 w 95"/>
              <a:gd name="T7" fmla="*/ 26 h 106"/>
              <a:gd name="T8" fmla="*/ 94 w 95"/>
              <a:gd name="T9" fmla="*/ 40 h 106"/>
              <a:gd name="T10" fmla="*/ 88 w 95"/>
              <a:gd name="T11" fmla="*/ 60 h 106"/>
              <a:gd name="T12" fmla="*/ 38 w 95"/>
              <a:gd name="T13" fmla="*/ 85 h 106"/>
              <a:gd name="T14" fmla="*/ 25 w 95"/>
              <a:gd name="T15" fmla="*/ 105 h 106"/>
              <a:gd name="T16" fmla="*/ 13 w 95"/>
              <a:gd name="T17" fmla="*/ 98 h 106"/>
              <a:gd name="T18" fmla="*/ 6 w 95"/>
              <a:gd name="T19" fmla="*/ 98 h 106"/>
              <a:gd name="T20" fmla="*/ 6 w 95"/>
              <a:gd name="T21" fmla="*/ 85 h 106"/>
              <a:gd name="T22" fmla="*/ 13 w 95"/>
              <a:gd name="T23" fmla="*/ 79 h 106"/>
              <a:gd name="T24" fmla="*/ 13 w 95"/>
              <a:gd name="T25" fmla="*/ 65 h 106"/>
              <a:gd name="T26" fmla="*/ 6 w 95"/>
              <a:gd name="T27" fmla="*/ 72 h 106"/>
              <a:gd name="T28" fmla="*/ 0 w 95"/>
              <a:gd name="T29" fmla="*/ 46 h 106"/>
              <a:gd name="T30" fmla="*/ 13 w 95"/>
              <a:gd name="T31" fmla="*/ 7 h 106"/>
              <a:gd name="T32" fmla="*/ 25 w 95"/>
              <a:gd name="T33" fmla="*/ 0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5" h="106">
                <a:moveTo>
                  <a:pt x="25" y="0"/>
                </a:moveTo>
                <a:lnTo>
                  <a:pt x="75" y="20"/>
                </a:lnTo>
                <a:lnTo>
                  <a:pt x="81" y="20"/>
                </a:lnTo>
                <a:lnTo>
                  <a:pt x="94" y="26"/>
                </a:lnTo>
                <a:lnTo>
                  <a:pt x="94" y="40"/>
                </a:lnTo>
                <a:lnTo>
                  <a:pt x="88" y="60"/>
                </a:lnTo>
                <a:lnTo>
                  <a:pt x="38" y="85"/>
                </a:lnTo>
                <a:lnTo>
                  <a:pt x="25" y="105"/>
                </a:lnTo>
                <a:lnTo>
                  <a:pt x="13" y="98"/>
                </a:lnTo>
                <a:lnTo>
                  <a:pt x="6" y="98"/>
                </a:lnTo>
                <a:lnTo>
                  <a:pt x="6" y="85"/>
                </a:lnTo>
                <a:lnTo>
                  <a:pt x="13" y="79"/>
                </a:lnTo>
                <a:lnTo>
                  <a:pt x="13" y="65"/>
                </a:lnTo>
                <a:lnTo>
                  <a:pt x="6" y="72"/>
                </a:lnTo>
                <a:lnTo>
                  <a:pt x="0" y="46"/>
                </a:lnTo>
                <a:lnTo>
                  <a:pt x="13" y="7"/>
                </a:lnTo>
                <a:lnTo>
                  <a:pt x="25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87" name="Freeform 223"/>
          <p:cNvSpPr>
            <a:spLocks/>
          </p:cNvSpPr>
          <p:nvPr/>
        </p:nvSpPr>
        <p:spPr bwMode="auto">
          <a:xfrm>
            <a:off x="7226300" y="4106863"/>
            <a:ext cx="130175" cy="212725"/>
          </a:xfrm>
          <a:custGeom>
            <a:avLst/>
            <a:gdLst>
              <a:gd name="T0" fmla="*/ 24 w 89"/>
              <a:gd name="T1" fmla="*/ 133 h 134"/>
              <a:gd name="T2" fmla="*/ 6 w 89"/>
              <a:gd name="T3" fmla="*/ 133 h 134"/>
              <a:gd name="T4" fmla="*/ 12 w 89"/>
              <a:gd name="T5" fmla="*/ 100 h 134"/>
              <a:gd name="T6" fmla="*/ 0 w 89"/>
              <a:gd name="T7" fmla="*/ 93 h 134"/>
              <a:gd name="T8" fmla="*/ 12 w 89"/>
              <a:gd name="T9" fmla="*/ 40 h 134"/>
              <a:gd name="T10" fmla="*/ 18 w 89"/>
              <a:gd name="T11" fmla="*/ 20 h 134"/>
              <a:gd name="T12" fmla="*/ 31 w 89"/>
              <a:gd name="T13" fmla="*/ 7 h 134"/>
              <a:gd name="T14" fmla="*/ 69 w 89"/>
              <a:gd name="T15" fmla="*/ 13 h 134"/>
              <a:gd name="T16" fmla="*/ 88 w 89"/>
              <a:gd name="T17" fmla="*/ 0 h 134"/>
              <a:gd name="T18" fmla="*/ 75 w 89"/>
              <a:gd name="T19" fmla="*/ 20 h 134"/>
              <a:gd name="T20" fmla="*/ 24 w 89"/>
              <a:gd name="T21" fmla="*/ 20 h 134"/>
              <a:gd name="T22" fmla="*/ 31 w 89"/>
              <a:gd name="T23" fmla="*/ 54 h 134"/>
              <a:gd name="T24" fmla="*/ 37 w 89"/>
              <a:gd name="T25" fmla="*/ 40 h 134"/>
              <a:gd name="T26" fmla="*/ 56 w 89"/>
              <a:gd name="T27" fmla="*/ 40 h 134"/>
              <a:gd name="T28" fmla="*/ 37 w 89"/>
              <a:gd name="T29" fmla="*/ 66 h 134"/>
              <a:gd name="T30" fmla="*/ 44 w 89"/>
              <a:gd name="T31" fmla="*/ 73 h 134"/>
              <a:gd name="T32" fmla="*/ 50 w 89"/>
              <a:gd name="T33" fmla="*/ 106 h 134"/>
              <a:gd name="T34" fmla="*/ 37 w 89"/>
              <a:gd name="T35" fmla="*/ 126 h 134"/>
              <a:gd name="T36" fmla="*/ 37 w 89"/>
              <a:gd name="T37" fmla="*/ 79 h 134"/>
              <a:gd name="T38" fmla="*/ 24 w 89"/>
              <a:gd name="T39" fmla="*/ 86 h 134"/>
              <a:gd name="T40" fmla="*/ 24 w 89"/>
              <a:gd name="T41" fmla="*/ 133 h 1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9" h="134">
                <a:moveTo>
                  <a:pt x="24" y="133"/>
                </a:moveTo>
                <a:lnTo>
                  <a:pt x="6" y="133"/>
                </a:lnTo>
                <a:lnTo>
                  <a:pt x="12" y="100"/>
                </a:lnTo>
                <a:lnTo>
                  <a:pt x="0" y="93"/>
                </a:lnTo>
                <a:lnTo>
                  <a:pt x="12" y="40"/>
                </a:lnTo>
                <a:lnTo>
                  <a:pt x="18" y="20"/>
                </a:lnTo>
                <a:lnTo>
                  <a:pt x="31" y="7"/>
                </a:lnTo>
                <a:lnTo>
                  <a:pt x="69" y="13"/>
                </a:lnTo>
                <a:lnTo>
                  <a:pt x="88" y="0"/>
                </a:lnTo>
                <a:lnTo>
                  <a:pt x="75" y="20"/>
                </a:lnTo>
                <a:lnTo>
                  <a:pt x="24" y="20"/>
                </a:lnTo>
                <a:lnTo>
                  <a:pt x="31" y="54"/>
                </a:lnTo>
                <a:lnTo>
                  <a:pt x="37" y="40"/>
                </a:lnTo>
                <a:lnTo>
                  <a:pt x="56" y="40"/>
                </a:lnTo>
                <a:lnTo>
                  <a:pt x="37" y="66"/>
                </a:lnTo>
                <a:lnTo>
                  <a:pt x="44" y="73"/>
                </a:lnTo>
                <a:lnTo>
                  <a:pt x="50" y="106"/>
                </a:lnTo>
                <a:lnTo>
                  <a:pt x="37" y="126"/>
                </a:lnTo>
                <a:lnTo>
                  <a:pt x="37" y="79"/>
                </a:lnTo>
                <a:lnTo>
                  <a:pt x="24" y="86"/>
                </a:lnTo>
                <a:lnTo>
                  <a:pt x="24" y="13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88" name="Freeform 224"/>
          <p:cNvSpPr>
            <a:spLocks/>
          </p:cNvSpPr>
          <p:nvPr/>
        </p:nvSpPr>
        <p:spPr bwMode="auto">
          <a:xfrm>
            <a:off x="4746625" y="4106863"/>
            <a:ext cx="31750" cy="25400"/>
          </a:xfrm>
          <a:custGeom>
            <a:avLst/>
            <a:gdLst>
              <a:gd name="T0" fmla="*/ 0 w 22"/>
              <a:gd name="T1" fmla="*/ 0 h 16"/>
              <a:gd name="T2" fmla="*/ 21 w 22"/>
              <a:gd name="T3" fmla="*/ 0 h 16"/>
              <a:gd name="T4" fmla="*/ 21 w 22"/>
              <a:gd name="T5" fmla="*/ 15 h 16"/>
              <a:gd name="T6" fmla="*/ 0 w 22"/>
              <a:gd name="T7" fmla="*/ 15 h 16"/>
              <a:gd name="T8" fmla="*/ 0 w 22"/>
              <a:gd name="T9" fmla="*/ 0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2" h="16">
                <a:moveTo>
                  <a:pt x="0" y="0"/>
                </a:moveTo>
                <a:lnTo>
                  <a:pt x="21" y="0"/>
                </a:lnTo>
                <a:lnTo>
                  <a:pt x="21" y="15"/>
                </a:lnTo>
                <a:lnTo>
                  <a:pt x="0" y="15"/>
                </a:lnTo>
                <a:lnTo>
                  <a:pt x="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89" name="Freeform 225"/>
          <p:cNvSpPr>
            <a:spLocks/>
          </p:cNvSpPr>
          <p:nvPr/>
        </p:nvSpPr>
        <p:spPr bwMode="auto">
          <a:xfrm>
            <a:off x="4729163" y="4106863"/>
            <a:ext cx="119062" cy="134937"/>
          </a:xfrm>
          <a:custGeom>
            <a:avLst/>
            <a:gdLst>
              <a:gd name="T0" fmla="*/ 37 w 81"/>
              <a:gd name="T1" fmla="*/ 0 h 85"/>
              <a:gd name="T2" fmla="*/ 62 w 81"/>
              <a:gd name="T3" fmla="*/ 7 h 85"/>
              <a:gd name="T4" fmla="*/ 80 w 81"/>
              <a:gd name="T5" fmla="*/ 20 h 85"/>
              <a:gd name="T6" fmla="*/ 75 w 81"/>
              <a:gd name="T7" fmla="*/ 39 h 85"/>
              <a:gd name="T8" fmla="*/ 75 w 81"/>
              <a:gd name="T9" fmla="*/ 59 h 85"/>
              <a:gd name="T10" fmla="*/ 44 w 81"/>
              <a:gd name="T11" fmla="*/ 59 h 85"/>
              <a:gd name="T12" fmla="*/ 44 w 81"/>
              <a:gd name="T13" fmla="*/ 77 h 85"/>
              <a:gd name="T14" fmla="*/ 31 w 81"/>
              <a:gd name="T15" fmla="*/ 84 h 85"/>
              <a:gd name="T16" fmla="*/ 0 w 81"/>
              <a:gd name="T17" fmla="*/ 46 h 85"/>
              <a:gd name="T18" fmla="*/ 12 w 81"/>
              <a:gd name="T19" fmla="*/ 20 h 85"/>
              <a:gd name="T20" fmla="*/ 37 w 81"/>
              <a:gd name="T21" fmla="*/ 20 h 85"/>
              <a:gd name="T22" fmla="*/ 37 w 81"/>
              <a:gd name="T23" fmla="*/ 0 h 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81" h="85">
                <a:moveTo>
                  <a:pt x="37" y="0"/>
                </a:moveTo>
                <a:lnTo>
                  <a:pt x="62" y="7"/>
                </a:lnTo>
                <a:lnTo>
                  <a:pt x="80" y="20"/>
                </a:lnTo>
                <a:lnTo>
                  <a:pt x="75" y="39"/>
                </a:lnTo>
                <a:lnTo>
                  <a:pt x="75" y="59"/>
                </a:lnTo>
                <a:lnTo>
                  <a:pt x="44" y="59"/>
                </a:lnTo>
                <a:lnTo>
                  <a:pt x="44" y="77"/>
                </a:lnTo>
                <a:lnTo>
                  <a:pt x="31" y="84"/>
                </a:lnTo>
                <a:lnTo>
                  <a:pt x="0" y="46"/>
                </a:lnTo>
                <a:lnTo>
                  <a:pt x="12" y="20"/>
                </a:lnTo>
                <a:lnTo>
                  <a:pt x="37" y="20"/>
                </a:lnTo>
                <a:lnTo>
                  <a:pt x="37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90" name="Freeform 226"/>
          <p:cNvSpPr>
            <a:spLocks/>
          </p:cNvSpPr>
          <p:nvPr/>
        </p:nvSpPr>
        <p:spPr bwMode="auto">
          <a:xfrm>
            <a:off x="4695825" y="4140200"/>
            <a:ext cx="3175" cy="3175"/>
          </a:xfrm>
          <a:custGeom>
            <a:avLst/>
            <a:gdLst>
              <a:gd name="T0" fmla="*/ 1 w 2"/>
              <a:gd name="T1" fmla="*/ 1 h 2"/>
              <a:gd name="T2" fmla="*/ 0 w 2"/>
              <a:gd name="T3" fmla="*/ 1 h 2"/>
              <a:gd name="T4" fmla="*/ 0 w 2"/>
              <a:gd name="T5" fmla="*/ 0 h 2"/>
              <a:gd name="T6" fmla="*/ 1 w 2"/>
              <a:gd name="T7" fmla="*/ 0 h 2"/>
              <a:gd name="T8" fmla="*/ 1 w 2"/>
              <a:gd name="T9" fmla="*/ 1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" h="2">
                <a:moveTo>
                  <a:pt x="1" y="1"/>
                </a:moveTo>
                <a:lnTo>
                  <a:pt x="0" y="1"/>
                </a:lnTo>
                <a:lnTo>
                  <a:pt x="0" y="0"/>
                </a:lnTo>
                <a:lnTo>
                  <a:pt x="1" y="0"/>
                </a:lnTo>
                <a:lnTo>
                  <a:pt x="1" y="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91" name="Freeform 227"/>
          <p:cNvSpPr>
            <a:spLocks/>
          </p:cNvSpPr>
          <p:nvPr/>
        </p:nvSpPr>
        <p:spPr bwMode="auto">
          <a:xfrm>
            <a:off x="3395663" y="4140200"/>
            <a:ext cx="22225" cy="14288"/>
          </a:xfrm>
          <a:custGeom>
            <a:avLst/>
            <a:gdLst>
              <a:gd name="T0" fmla="*/ 5 w 15"/>
              <a:gd name="T1" fmla="*/ 8 h 9"/>
              <a:gd name="T2" fmla="*/ 0 w 15"/>
              <a:gd name="T3" fmla="*/ 8 h 9"/>
              <a:gd name="T4" fmla="*/ 5 w 15"/>
              <a:gd name="T5" fmla="*/ 0 h 9"/>
              <a:gd name="T6" fmla="*/ 14 w 15"/>
              <a:gd name="T7" fmla="*/ 0 h 9"/>
              <a:gd name="T8" fmla="*/ 5 w 15"/>
              <a:gd name="T9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" h="9">
                <a:moveTo>
                  <a:pt x="5" y="8"/>
                </a:moveTo>
                <a:lnTo>
                  <a:pt x="0" y="8"/>
                </a:lnTo>
                <a:lnTo>
                  <a:pt x="5" y="0"/>
                </a:lnTo>
                <a:lnTo>
                  <a:pt x="14" y="0"/>
                </a:lnTo>
                <a:lnTo>
                  <a:pt x="5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92" name="Freeform 228"/>
          <p:cNvSpPr>
            <a:spLocks/>
          </p:cNvSpPr>
          <p:nvPr/>
        </p:nvSpPr>
        <p:spPr bwMode="auto">
          <a:xfrm>
            <a:off x="2698750" y="4151313"/>
            <a:ext cx="285750" cy="498475"/>
          </a:xfrm>
          <a:custGeom>
            <a:avLst/>
            <a:gdLst>
              <a:gd name="T0" fmla="*/ 97 w 195"/>
              <a:gd name="T1" fmla="*/ 0 h 314"/>
              <a:gd name="T2" fmla="*/ 104 w 195"/>
              <a:gd name="T3" fmla="*/ 7 h 314"/>
              <a:gd name="T4" fmla="*/ 117 w 195"/>
              <a:gd name="T5" fmla="*/ 27 h 314"/>
              <a:gd name="T6" fmla="*/ 136 w 195"/>
              <a:gd name="T7" fmla="*/ 34 h 314"/>
              <a:gd name="T8" fmla="*/ 143 w 195"/>
              <a:gd name="T9" fmla="*/ 34 h 314"/>
              <a:gd name="T10" fmla="*/ 162 w 195"/>
              <a:gd name="T11" fmla="*/ 47 h 314"/>
              <a:gd name="T12" fmla="*/ 175 w 195"/>
              <a:gd name="T13" fmla="*/ 68 h 314"/>
              <a:gd name="T14" fmla="*/ 149 w 195"/>
              <a:gd name="T15" fmla="*/ 68 h 314"/>
              <a:gd name="T16" fmla="*/ 123 w 195"/>
              <a:gd name="T17" fmla="*/ 95 h 314"/>
              <a:gd name="T18" fmla="*/ 110 w 195"/>
              <a:gd name="T19" fmla="*/ 123 h 314"/>
              <a:gd name="T20" fmla="*/ 117 w 195"/>
              <a:gd name="T21" fmla="*/ 150 h 314"/>
              <a:gd name="T22" fmla="*/ 143 w 195"/>
              <a:gd name="T23" fmla="*/ 170 h 314"/>
              <a:gd name="T24" fmla="*/ 149 w 195"/>
              <a:gd name="T25" fmla="*/ 163 h 314"/>
              <a:gd name="T26" fmla="*/ 156 w 195"/>
              <a:gd name="T27" fmla="*/ 183 h 314"/>
              <a:gd name="T28" fmla="*/ 182 w 195"/>
              <a:gd name="T29" fmla="*/ 183 h 314"/>
              <a:gd name="T30" fmla="*/ 194 w 195"/>
              <a:gd name="T31" fmla="*/ 211 h 314"/>
              <a:gd name="T32" fmla="*/ 187 w 195"/>
              <a:gd name="T33" fmla="*/ 238 h 314"/>
              <a:gd name="T34" fmla="*/ 187 w 195"/>
              <a:gd name="T35" fmla="*/ 266 h 314"/>
              <a:gd name="T36" fmla="*/ 182 w 195"/>
              <a:gd name="T37" fmla="*/ 266 h 314"/>
              <a:gd name="T38" fmla="*/ 194 w 195"/>
              <a:gd name="T39" fmla="*/ 286 h 314"/>
              <a:gd name="T40" fmla="*/ 194 w 195"/>
              <a:gd name="T41" fmla="*/ 299 h 314"/>
              <a:gd name="T42" fmla="*/ 182 w 195"/>
              <a:gd name="T43" fmla="*/ 299 h 314"/>
              <a:gd name="T44" fmla="*/ 169 w 195"/>
              <a:gd name="T45" fmla="*/ 313 h 314"/>
              <a:gd name="T46" fmla="*/ 156 w 195"/>
              <a:gd name="T47" fmla="*/ 306 h 314"/>
              <a:gd name="T48" fmla="*/ 136 w 195"/>
              <a:gd name="T49" fmla="*/ 279 h 314"/>
              <a:gd name="T50" fmla="*/ 117 w 195"/>
              <a:gd name="T51" fmla="*/ 279 h 314"/>
              <a:gd name="T52" fmla="*/ 77 w 195"/>
              <a:gd name="T53" fmla="*/ 238 h 314"/>
              <a:gd name="T54" fmla="*/ 77 w 195"/>
              <a:gd name="T55" fmla="*/ 225 h 314"/>
              <a:gd name="T56" fmla="*/ 39 w 195"/>
              <a:gd name="T57" fmla="*/ 170 h 314"/>
              <a:gd name="T58" fmla="*/ 20 w 195"/>
              <a:gd name="T59" fmla="*/ 123 h 314"/>
              <a:gd name="T60" fmla="*/ 0 w 195"/>
              <a:gd name="T61" fmla="*/ 102 h 314"/>
              <a:gd name="T62" fmla="*/ 0 w 195"/>
              <a:gd name="T63" fmla="*/ 75 h 314"/>
              <a:gd name="T64" fmla="*/ 7 w 195"/>
              <a:gd name="T65" fmla="*/ 61 h 314"/>
              <a:gd name="T66" fmla="*/ 7 w 195"/>
              <a:gd name="T67" fmla="*/ 75 h 314"/>
              <a:gd name="T68" fmla="*/ 13 w 195"/>
              <a:gd name="T69" fmla="*/ 75 h 314"/>
              <a:gd name="T70" fmla="*/ 26 w 195"/>
              <a:gd name="T71" fmla="*/ 81 h 314"/>
              <a:gd name="T72" fmla="*/ 39 w 195"/>
              <a:gd name="T73" fmla="*/ 61 h 314"/>
              <a:gd name="T74" fmla="*/ 90 w 195"/>
              <a:gd name="T75" fmla="*/ 34 h 314"/>
              <a:gd name="T76" fmla="*/ 97 w 195"/>
              <a:gd name="T77" fmla="*/ 14 h 314"/>
              <a:gd name="T78" fmla="*/ 97 w 195"/>
              <a:gd name="T79" fmla="*/ 0 h 3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195" h="314">
                <a:moveTo>
                  <a:pt x="97" y="0"/>
                </a:moveTo>
                <a:lnTo>
                  <a:pt x="104" y="7"/>
                </a:lnTo>
                <a:lnTo>
                  <a:pt x="117" y="27"/>
                </a:lnTo>
                <a:lnTo>
                  <a:pt x="136" y="34"/>
                </a:lnTo>
                <a:lnTo>
                  <a:pt x="143" y="34"/>
                </a:lnTo>
                <a:lnTo>
                  <a:pt x="162" y="47"/>
                </a:lnTo>
                <a:lnTo>
                  <a:pt x="175" y="68"/>
                </a:lnTo>
                <a:lnTo>
                  <a:pt x="149" y="68"/>
                </a:lnTo>
                <a:lnTo>
                  <a:pt x="123" y="95"/>
                </a:lnTo>
                <a:lnTo>
                  <a:pt x="110" y="123"/>
                </a:lnTo>
                <a:lnTo>
                  <a:pt x="117" y="150"/>
                </a:lnTo>
                <a:lnTo>
                  <a:pt x="143" y="170"/>
                </a:lnTo>
                <a:lnTo>
                  <a:pt x="149" y="163"/>
                </a:lnTo>
                <a:lnTo>
                  <a:pt x="156" y="183"/>
                </a:lnTo>
                <a:lnTo>
                  <a:pt x="182" y="183"/>
                </a:lnTo>
                <a:lnTo>
                  <a:pt x="194" y="211"/>
                </a:lnTo>
                <a:lnTo>
                  <a:pt x="187" y="238"/>
                </a:lnTo>
                <a:lnTo>
                  <a:pt x="187" y="266"/>
                </a:lnTo>
                <a:lnTo>
                  <a:pt x="182" y="266"/>
                </a:lnTo>
                <a:lnTo>
                  <a:pt x="194" y="286"/>
                </a:lnTo>
                <a:lnTo>
                  <a:pt x="194" y="299"/>
                </a:lnTo>
                <a:lnTo>
                  <a:pt x="182" y="299"/>
                </a:lnTo>
                <a:lnTo>
                  <a:pt x="169" y="313"/>
                </a:lnTo>
                <a:lnTo>
                  <a:pt x="156" y="306"/>
                </a:lnTo>
                <a:lnTo>
                  <a:pt x="136" y="279"/>
                </a:lnTo>
                <a:lnTo>
                  <a:pt x="117" y="279"/>
                </a:lnTo>
                <a:lnTo>
                  <a:pt x="77" y="238"/>
                </a:lnTo>
                <a:lnTo>
                  <a:pt x="77" y="225"/>
                </a:lnTo>
                <a:lnTo>
                  <a:pt x="39" y="170"/>
                </a:lnTo>
                <a:lnTo>
                  <a:pt x="20" y="123"/>
                </a:lnTo>
                <a:lnTo>
                  <a:pt x="0" y="102"/>
                </a:lnTo>
                <a:lnTo>
                  <a:pt x="0" y="75"/>
                </a:lnTo>
                <a:lnTo>
                  <a:pt x="7" y="61"/>
                </a:lnTo>
                <a:lnTo>
                  <a:pt x="7" y="75"/>
                </a:lnTo>
                <a:lnTo>
                  <a:pt x="13" y="75"/>
                </a:lnTo>
                <a:lnTo>
                  <a:pt x="26" y="81"/>
                </a:lnTo>
                <a:lnTo>
                  <a:pt x="39" y="61"/>
                </a:lnTo>
                <a:lnTo>
                  <a:pt x="90" y="34"/>
                </a:lnTo>
                <a:lnTo>
                  <a:pt x="97" y="14"/>
                </a:lnTo>
                <a:lnTo>
                  <a:pt x="97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93" name="Freeform 229"/>
          <p:cNvSpPr>
            <a:spLocks/>
          </p:cNvSpPr>
          <p:nvPr/>
        </p:nvSpPr>
        <p:spPr bwMode="auto">
          <a:xfrm>
            <a:off x="5235575" y="4151313"/>
            <a:ext cx="52388" cy="68262"/>
          </a:xfrm>
          <a:custGeom>
            <a:avLst/>
            <a:gdLst>
              <a:gd name="T0" fmla="*/ 35 w 36"/>
              <a:gd name="T1" fmla="*/ 6 h 43"/>
              <a:gd name="T2" fmla="*/ 35 w 36"/>
              <a:gd name="T3" fmla="*/ 18 h 43"/>
              <a:gd name="T4" fmla="*/ 29 w 36"/>
              <a:gd name="T5" fmla="*/ 31 h 43"/>
              <a:gd name="T6" fmla="*/ 29 w 36"/>
              <a:gd name="T7" fmla="*/ 42 h 43"/>
              <a:gd name="T8" fmla="*/ 6 w 36"/>
              <a:gd name="T9" fmla="*/ 42 h 43"/>
              <a:gd name="T10" fmla="*/ 0 w 36"/>
              <a:gd name="T11" fmla="*/ 25 h 43"/>
              <a:gd name="T12" fmla="*/ 12 w 36"/>
              <a:gd name="T13" fmla="*/ 6 h 43"/>
              <a:gd name="T14" fmla="*/ 29 w 36"/>
              <a:gd name="T15" fmla="*/ 0 h 43"/>
              <a:gd name="T16" fmla="*/ 35 w 36"/>
              <a:gd name="T17" fmla="*/ 6 h 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6" h="43">
                <a:moveTo>
                  <a:pt x="35" y="6"/>
                </a:moveTo>
                <a:lnTo>
                  <a:pt x="35" y="18"/>
                </a:lnTo>
                <a:lnTo>
                  <a:pt x="29" y="31"/>
                </a:lnTo>
                <a:lnTo>
                  <a:pt x="29" y="42"/>
                </a:lnTo>
                <a:lnTo>
                  <a:pt x="6" y="42"/>
                </a:lnTo>
                <a:lnTo>
                  <a:pt x="0" y="25"/>
                </a:lnTo>
                <a:lnTo>
                  <a:pt x="12" y="6"/>
                </a:lnTo>
                <a:lnTo>
                  <a:pt x="29" y="0"/>
                </a:lnTo>
                <a:lnTo>
                  <a:pt x="35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94" name="Freeform 230"/>
          <p:cNvSpPr>
            <a:spLocks/>
          </p:cNvSpPr>
          <p:nvPr/>
        </p:nvSpPr>
        <p:spPr bwMode="auto">
          <a:xfrm>
            <a:off x="7510463" y="4173538"/>
            <a:ext cx="217487" cy="266700"/>
          </a:xfrm>
          <a:custGeom>
            <a:avLst/>
            <a:gdLst>
              <a:gd name="T0" fmla="*/ 148 w 149"/>
              <a:gd name="T1" fmla="*/ 46 h 168"/>
              <a:gd name="T2" fmla="*/ 148 w 149"/>
              <a:gd name="T3" fmla="*/ 167 h 168"/>
              <a:gd name="T4" fmla="*/ 109 w 149"/>
              <a:gd name="T5" fmla="*/ 147 h 168"/>
              <a:gd name="T6" fmla="*/ 103 w 149"/>
              <a:gd name="T7" fmla="*/ 107 h 168"/>
              <a:gd name="T8" fmla="*/ 39 w 149"/>
              <a:gd name="T9" fmla="*/ 60 h 168"/>
              <a:gd name="T10" fmla="*/ 26 w 149"/>
              <a:gd name="T11" fmla="*/ 67 h 168"/>
              <a:gd name="T12" fmla="*/ 13 w 149"/>
              <a:gd name="T13" fmla="*/ 40 h 168"/>
              <a:gd name="T14" fmla="*/ 32 w 149"/>
              <a:gd name="T15" fmla="*/ 33 h 168"/>
              <a:gd name="T16" fmla="*/ 0 w 149"/>
              <a:gd name="T17" fmla="*/ 20 h 168"/>
              <a:gd name="T18" fmla="*/ 0 w 149"/>
              <a:gd name="T19" fmla="*/ 7 h 168"/>
              <a:gd name="T20" fmla="*/ 26 w 149"/>
              <a:gd name="T21" fmla="*/ 0 h 168"/>
              <a:gd name="T22" fmla="*/ 39 w 149"/>
              <a:gd name="T23" fmla="*/ 14 h 168"/>
              <a:gd name="T24" fmla="*/ 51 w 149"/>
              <a:gd name="T25" fmla="*/ 46 h 168"/>
              <a:gd name="T26" fmla="*/ 64 w 149"/>
              <a:gd name="T27" fmla="*/ 53 h 168"/>
              <a:gd name="T28" fmla="*/ 77 w 149"/>
              <a:gd name="T29" fmla="*/ 40 h 168"/>
              <a:gd name="T30" fmla="*/ 96 w 149"/>
              <a:gd name="T31" fmla="*/ 26 h 168"/>
              <a:gd name="T32" fmla="*/ 148 w 149"/>
              <a:gd name="T33" fmla="*/ 46 h 1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49" h="168">
                <a:moveTo>
                  <a:pt x="148" y="46"/>
                </a:moveTo>
                <a:lnTo>
                  <a:pt x="148" y="167"/>
                </a:lnTo>
                <a:lnTo>
                  <a:pt x="109" y="147"/>
                </a:lnTo>
                <a:lnTo>
                  <a:pt x="103" y="107"/>
                </a:lnTo>
                <a:lnTo>
                  <a:pt x="39" y="60"/>
                </a:lnTo>
                <a:lnTo>
                  <a:pt x="26" y="67"/>
                </a:lnTo>
                <a:lnTo>
                  <a:pt x="13" y="40"/>
                </a:lnTo>
                <a:lnTo>
                  <a:pt x="32" y="33"/>
                </a:lnTo>
                <a:lnTo>
                  <a:pt x="0" y="20"/>
                </a:lnTo>
                <a:lnTo>
                  <a:pt x="0" y="7"/>
                </a:lnTo>
                <a:lnTo>
                  <a:pt x="26" y="0"/>
                </a:lnTo>
                <a:lnTo>
                  <a:pt x="39" y="14"/>
                </a:lnTo>
                <a:lnTo>
                  <a:pt x="51" y="46"/>
                </a:lnTo>
                <a:lnTo>
                  <a:pt x="64" y="53"/>
                </a:lnTo>
                <a:lnTo>
                  <a:pt x="77" y="40"/>
                </a:lnTo>
                <a:lnTo>
                  <a:pt x="96" y="26"/>
                </a:lnTo>
                <a:lnTo>
                  <a:pt x="148" y="4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95" name="Freeform 231"/>
          <p:cNvSpPr>
            <a:spLocks/>
          </p:cNvSpPr>
          <p:nvPr/>
        </p:nvSpPr>
        <p:spPr bwMode="auto">
          <a:xfrm>
            <a:off x="5195888" y="4184650"/>
            <a:ext cx="220662" cy="266700"/>
          </a:xfrm>
          <a:custGeom>
            <a:avLst/>
            <a:gdLst>
              <a:gd name="T0" fmla="*/ 13 w 150"/>
              <a:gd name="T1" fmla="*/ 7 h 168"/>
              <a:gd name="T2" fmla="*/ 26 w 150"/>
              <a:gd name="T3" fmla="*/ 7 h 168"/>
              <a:gd name="T4" fmla="*/ 33 w 150"/>
              <a:gd name="T5" fmla="*/ 26 h 168"/>
              <a:gd name="T6" fmla="*/ 59 w 150"/>
              <a:gd name="T7" fmla="*/ 26 h 168"/>
              <a:gd name="T8" fmla="*/ 59 w 150"/>
              <a:gd name="T9" fmla="*/ 14 h 168"/>
              <a:gd name="T10" fmla="*/ 65 w 150"/>
              <a:gd name="T11" fmla="*/ 0 h 168"/>
              <a:gd name="T12" fmla="*/ 110 w 150"/>
              <a:gd name="T13" fmla="*/ 33 h 168"/>
              <a:gd name="T14" fmla="*/ 116 w 150"/>
              <a:gd name="T15" fmla="*/ 40 h 168"/>
              <a:gd name="T16" fmla="*/ 136 w 150"/>
              <a:gd name="T17" fmla="*/ 60 h 168"/>
              <a:gd name="T18" fmla="*/ 136 w 150"/>
              <a:gd name="T19" fmla="*/ 87 h 168"/>
              <a:gd name="T20" fmla="*/ 142 w 150"/>
              <a:gd name="T21" fmla="*/ 94 h 168"/>
              <a:gd name="T22" fmla="*/ 136 w 150"/>
              <a:gd name="T23" fmla="*/ 114 h 168"/>
              <a:gd name="T24" fmla="*/ 149 w 150"/>
              <a:gd name="T25" fmla="*/ 153 h 168"/>
              <a:gd name="T26" fmla="*/ 98 w 150"/>
              <a:gd name="T27" fmla="*/ 167 h 168"/>
              <a:gd name="T28" fmla="*/ 91 w 150"/>
              <a:gd name="T29" fmla="*/ 167 h 168"/>
              <a:gd name="T30" fmla="*/ 72 w 150"/>
              <a:gd name="T31" fmla="*/ 167 h 168"/>
              <a:gd name="T32" fmla="*/ 65 w 150"/>
              <a:gd name="T33" fmla="*/ 147 h 168"/>
              <a:gd name="T34" fmla="*/ 59 w 150"/>
              <a:gd name="T35" fmla="*/ 140 h 168"/>
              <a:gd name="T36" fmla="*/ 39 w 150"/>
              <a:gd name="T37" fmla="*/ 127 h 168"/>
              <a:gd name="T38" fmla="*/ 20 w 150"/>
              <a:gd name="T39" fmla="*/ 114 h 168"/>
              <a:gd name="T40" fmla="*/ 13 w 150"/>
              <a:gd name="T41" fmla="*/ 94 h 168"/>
              <a:gd name="T42" fmla="*/ 0 w 150"/>
              <a:gd name="T43" fmla="*/ 87 h 168"/>
              <a:gd name="T44" fmla="*/ 7 w 150"/>
              <a:gd name="T45" fmla="*/ 80 h 168"/>
              <a:gd name="T46" fmla="*/ 0 w 150"/>
              <a:gd name="T47" fmla="*/ 46 h 168"/>
              <a:gd name="T48" fmla="*/ 20 w 150"/>
              <a:gd name="T49" fmla="*/ 33 h 168"/>
              <a:gd name="T50" fmla="*/ 13 w 150"/>
              <a:gd name="T51" fmla="*/ 26 h 168"/>
              <a:gd name="T52" fmla="*/ 13 w 150"/>
              <a:gd name="T53" fmla="*/ 7 h 1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150" h="168">
                <a:moveTo>
                  <a:pt x="13" y="7"/>
                </a:moveTo>
                <a:lnTo>
                  <a:pt x="26" y="7"/>
                </a:lnTo>
                <a:lnTo>
                  <a:pt x="33" y="26"/>
                </a:lnTo>
                <a:lnTo>
                  <a:pt x="59" y="26"/>
                </a:lnTo>
                <a:lnTo>
                  <a:pt x="59" y="14"/>
                </a:lnTo>
                <a:lnTo>
                  <a:pt x="65" y="0"/>
                </a:lnTo>
                <a:lnTo>
                  <a:pt x="110" y="33"/>
                </a:lnTo>
                <a:lnTo>
                  <a:pt x="116" y="40"/>
                </a:lnTo>
                <a:lnTo>
                  <a:pt x="136" y="60"/>
                </a:lnTo>
                <a:lnTo>
                  <a:pt x="136" y="87"/>
                </a:lnTo>
                <a:lnTo>
                  <a:pt x="142" y="94"/>
                </a:lnTo>
                <a:lnTo>
                  <a:pt x="136" y="114"/>
                </a:lnTo>
                <a:lnTo>
                  <a:pt x="149" y="153"/>
                </a:lnTo>
                <a:lnTo>
                  <a:pt x="98" y="167"/>
                </a:lnTo>
                <a:lnTo>
                  <a:pt x="91" y="167"/>
                </a:lnTo>
                <a:lnTo>
                  <a:pt x="72" y="167"/>
                </a:lnTo>
                <a:lnTo>
                  <a:pt x="65" y="147"/>
                </a:lnTo>
                <a:lnTo>
                  <a:pt x="59" y="140"/>
                </a:lnTo>
                <a:lnTo>
                  <a:pt x="39" y="127"/>
                </a:lnTo>
                <a:lnTo>
                  <a:pt x="20" y="114"/>
                </a:lnTo>
                <a:lnTo>
                  <a:pt x="13" y="94"/>
                </a:lnTo>
                <a:lnTo>
                  <a:pt x="0" y="87"/>
                </a:lnTo>
                <a:lnTo>
                  <a:pt x="7" y="80"/>
                </a:lnTo>
                <a:lnTo>
                  <a:pt x="0" y="46"/>
                </a:lnTo>
                <a:lnTo>
                  <a:pt x="20" y="33"/>
                </a:lnTo>
                <a:lnTo>
                  <a:pt x="13" y="26"/>
                </a:lnTo>
                <a:lnTo>
                  <a:pt x="13" y="7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96" name="Freeform 232"/>
          <p:cNvSpPr>
            <a:spLocks/>
          </p:cNvSpPr>
          <p:nvPr/>
        </p:nvSpPr>
        <p:spPr bwMode="auto">
          <a:xfrm>
            <a:off x="5187950" y="4184650"/>
            <a:ext cx="22225" cy="34925"/>
          </a:xfrm>
          <a:custGeom>
            <a:avLst/>
            <a:gdLst>
              <a:gd name="T0" fmla="*/ 0 w 15"/>
              <a:gd name="T1" fmla="*/ 0 h 22"/>
              <a:gd name="T2" fmla="*/ 14 w 15"/>
              <a:gd name="T3" fmla="*/ 5 h 22"/>
              <a:gd name="T4" fmla="*/ 14 w 15"/>
              <a:gd name="T5" fmla="*/ 21 h 22"/>
              <a:gd name="T6" fmla="*/ 0 w 15"/>
              <a:gd name="T7" fmla="*/ 21 h 22"/>
              <a:gd name="T8" fmla="*/ 0 w 15"/>
              <a:gd name="T9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" h="22">
                <a:moveTo>
                  <a:pt x="0" y="0"/>
                </a:moveTo>
                <a:lnTo>
                  <a:pt x="14" y="5"/>
                </a:lnTo>
                <a:lnTo>
                  <a:pt x="14" y="21"/>
                </a:lnTo>
                <a:lnTo>
                  <a:pt x="0" y="21"/>
                </a:lnTo>
                <a:lnTo>
                  <a:pt x="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97" name="Freeform 233"/>
          <p:cNvSpPr>
            <a:spLocks/>
          </p:cNvSpPr>
          <p:nvPr/>
        </p:nvSpPr>
        <p:spPr bwMode="auto">
          <a:xfrm>
            <a:off x="6931025" y="4206875"/>
            <a:ext cx="12700" cy="34925"/>
          </a:xfrm>
          <a:custGeom>
            <a:avLst/>
            <a:gdLst>
              <a:gd name="T0" fmla="*/ 7 w 8"/>
              <a:gd name="T1" fmla="*/ 21 h 22"/>
              <a:gd name="T2" fmla="*/ 0 w 8"/>
              <a:gd name="T3" fmla="*/ 0 h 22"/>
              <a:gd name="T4" fmla="*/ 4 w 8"/>
              <a:gd name="T5" fmla="*/ 0 h 22"/>
              <a:gd name="T6" fmla="*/ 7 w 8"/>
              <a:gd name="T7" fmla="*/ 21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" h="22">
                <a:moveTo>
                  <a:pt x="7" y="21"/>
                </a:moveTo>
                <a:lnTo>
                  <a:pt x="0" y="0"/>
                </a:lnTo>
                <a:lnTo>
                  <a:pt x="4" y="0"/>
                </a:lnTo>
                <a:lnTo>
                  <a:pt x="7" y="2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98" name="Freeform 234"/>
          <p:cNvSpPr>
            <a:spLocks/>
          </p:cNvSpPr>
          <p:nvPr/>
        </p:nvSpPr>
        <p:spPr bwMode="auto">
          <a:xfrm>
            <a:off x="5187950" y="4227513"/>
            <a:ext cx="31750" cy="25400"/>
          </a:xfrm>
          <a:custGeom>
            <a:avLst/>
            <a:gdLst>
              <a:gd name="T0" fmla="*/ 0 w 22"/>
              <a:gd name="T1" fmla="*/ 0 h 16"/>
              <a:gd name="T2" fmla="*/ 16 w 22"/>
              <a:gd name="T3" fmla="*/ 0 h 16"/>
              <a:gd name="T4" fmla="*/ 21 w 22"/>
              <a:gd name="T5" fmla="*/ 5 h 16"/>
              <a:gd name="T6" fmla="*/ 5 w 22"/>
              <a:gd name="T7" fmla="*/ 15 h 16"/>
              <a:gd name="T8" fmla="*/ 0 w 22"/>
              <a:gd name="T9" fmla="*/ 15 h 16"/>
              <a:gd name="T10" fmla="*/ 0 w 22"/>
              <a:gd name="T11" fmla="*/ 0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2" h="16">
                <a:moveTo>
                  <a:pt x="0" y="0"/>
                </a:moveTo>
                <a:lnTo>
                  <a:pt x="16" y="0"/>
                </a:lnTo>
                <a:lnTo>
                  <a:pt x="21" y="5"/>
                </a:lnTo>
                <a:lnTo>
                  <a:pt x="5" y="15"/>
                </a:lnTo>
                <a:lnTo>
                  <a:pt x="0" y="15"/>
                </a:lnTo>
                <a:lnTo>
                  <a:pt x="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699" name="Freeform 235"/>
          <p:cNvSpPr>
            <a:spLocks/>
          </p:cNvSpPr>
          <p:nvPr/>
        </p:nvSpPr>
        <p:spPr bwMode="auto">
          <a:xfrm>
            <a:off x="7419975" y="4238625"/>
            <a:ext cx="61913" cy="47625"/>
          </a:xfrm>
          <a:custGeom>
            <a:avLst/>
            <a:gdLst>
              <a:gd name="T0" fmla="*/ 12 w 42"/>
              <a:gd name="T1" fmla="*/ 29 h 30"/>
              <a:gd name="T2" fmla="*/ 0 w 42"/>
              <a:gd name="T3" fmla="*/ 12 h 30"/>
              <a:gd name="T4" fmla="*/ 41 w 42"/>
              <a:gd name="T5" fmla="*/ 0 h 30"/>
              <a:gd name="T6" fmla="*/ 41 w 42"/>
              <a:gd name="T7" fmla="*/ 12 h 30"/>
              <a:gd name="T8" fmla="*/ 18 w 42"/>
              <a:gd name="T9" fmla="*/ 12 h 30"/>
              <a:gd name="T10" fmla="*/ 12 w 42"/>
              <a:gd name="T11" fmla="*/ 29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2" h="30">
                <a:moveTo>
                  <a:pt x="12" y="29"/>
                </a:moveTo>
                <a:lnTo>
                  <a:pt x="0" y="12"/>
                </a:lnTo>
                <a:lnTo>
                  <a:pt x="41" y="0"/>
                </a:lnTo>
                <a:lnTo>
                  <a:pt x="41" y="12"/>
                </a:lnTo>
                <a:lnTo>
                  <a:pt x="18" y="12"/>
                </a:lnTo>
                <a:lnTo>
                  <a:pt x="12" y="29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00" name="Freeform 236"/>
          <p:cNvSpPr>
            <a:spLocks/>
          </p:cNvSpPr>
          <p:nvPr/>
        </p:nvSpPr>
        <p:spPr bwMode="auto">
          <a:xfrm>
            <a:off x="7735888" y="4249738"/>
            <a:ext cx="187325" cy="257175"/>
          </a:xfrm>
          <a:custGeom>
            <a:avLst/>
            <a:gdLst>
              <a:gd name="T0" fmla="*/ 0 w 128"/>
              <a:gd name="T1" fmla="*/ 121 h 162"/>
              <a:gd name="T2" fmla="*/ 0 w 128"/>
              <a:gd name="T3" fmla="*/ 0 h 162"/>
              <a:gd name="T4" fmla="*/ 83 w 128"/>
              <a:gd name="T5" fmla="*/ 67 h 162"/>
              <a:gd name="T6" fmla="*/ 89 w 128"/>
              <a:gd name="T7" fmla="*/ 74 h 162"/>
              <a:gd name="T8" fmla="*/ 76 w 128"/>
              <a:gd name="T9" fmla="*/ 88 h 162"/>
              <a:gd name="T10" fmla="*/ 127 w 128"/>
              <a:gd name="T11" fmla="*/ 161 h 162"/>
              <a:gd name="T12" fmla="*/ 109 w 128"/>
              <a:gd name="T13" fmla="*/ 161 h 162"/>
              <a:gd name="T14" fmla="*/ 83 w 128"/>
              <a:gd name="T15" fmla="*/ 141 h 162"/>
              <a:gd name="T16" fmla="*/ 64 w 128"/>
              <a:gd name="T17" fmla="*/ 107 h 162"/>
              <a:gd name="T18" fmla="*/ 38 w 128"/>
              <a:gd name="T19" fmla="*/ 107 h 162"/>
              <a:gd name="T20" fmla="*/ 12 w 128"/>
              <a:gd name="T21" fmla="*/ 107 h 162"/>
              <a:gd name="T22" fmla="*/ 25 w 128"/>
              <a:gd name="T23" fmla="*/ 121 h 162"/>
              <a:gd name="T24" fmla="*/ 0 w 128"/>
              <a:gd name="T25" fmla="*/ 121 h 1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28" h="162">
                <a:moveTo>
                  <a:pt x="0" y="121"/>
                </a:moveTo>
                <a:lnTo>
                  <a:pt x="0" y="0"/>
                </a:lnTo>
                <a:lnTo>
                  <a:pt x="83" y="67"/>
                </a:lnTo>
                <a:lnTo>
                  <a:pt x="89" y="74"/>
                </a:lnTo>
                <a:lnTo>
                  <a:pt x="76" y="88"/>
                </a:lnTo>
                <a:lnTo>
                  <a:pt x="127" y="161"/>
                </a:lnTo>
                <a:lnTo>
                  <a:pt x="109" y="161"/>
                </a:lnTo>
                <a:lnTo>
                  <a:pt x="83" y="141"/>
                </a:lnTo>
                <a:lnTo>
                  <a:pt x="64" y="107"/>
                </a:lnTo>
                <a:lnTo>
                  <a:pt x="38" y="107"/>
                </a:lnTo>
                <a:lnTo>
                  <a:pt x="12" y="107"/>
                </a:lnTo>
                <a:lnTo>
                  <a:pt x="25" y="121"/>
                </a:lnTo>
                <a:lnTo>
                  <a:pt x="0" y="12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01" name="Freeform 237"/>
          <p:cNvSpPr>
            <a:spLocks/>
          </p:cNvSpPr>
          <p:nvPr/>
        </p:nvSpPr>
        <p:spPr bwMode="auto">
          <a:xfrm>
            <a:off x="7959725" y="4249738"/>
            <a:ext cx="52388" cy="69850"/>
          </a:xfrm>
          <a:custGeom>
            <a:avLst/>
            <a:gdLst>
              <a:gd name="T0" fmla="*/ 28 w 35"/>
              <a:gd name="T1" fmla="*/ 43 h 44"/>
              <a:gd name="T2" fmla="*/ 17 w 35"/>
              <a:gd name="T3" fmla="*/ 18 h 44"/>
              <a:gd name="T4" fmla="*/ 0 w 35"/>
              <a:gd name="T5" fmla="*/ 12 h 44"/>
              <a:gd name="T6" fmla="*/ 0 w 35"/>
              <a:gd name="T7" fmla="*/ 0 h 44"/>
              <a:gd name="T8" fmla="*/ 34 w 35"/>
              <a:gd name="T9" fmla="*/ 25 h 44"/>
              <a:gd name="T10" fmla="*/ 28 w 35"/>
              <a:gd name="T11" fmla="*/ 43 h 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5" h="44">
                <a:moveTo>
                  <a:pt x="28" y="43"/>
                </a:moveTo>
                <a:lnTo>
                  <a:pt x="17" y="18"/>
                </a:lnTo>
                <a:lnTo>
                  <a:pt x="0" y="12"/>
                </a:lnTo>
                <a:lnTo>
                  <a:pt x="0" y="0"/>
                </a:lnTo>
                <a:lnTo>
                  <a:pt x="34" y="25"/>
                </a:lnTo>
                <a:lnTo>
                  <a:pt x="28" y="4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02" name="Freeform 238"/>
          <p:cNvSpPr>
            <a:spLocks/>
          </p:cNvSpPr>
          <p:nvPr/>
        </p:nvSpPr>
        <p:spPr bwMode="auto">
          <a:xfrm>
            <a:off x="7362825" y="4260850"/>
            <a:ext cx="33338" cy="3175"/>
          </a:xfrm>
          <a:custGeom>
            <a:avLst/>
            <a:gdLst>
              <a:gd name="T0" fmla="*/ 6 w 23"/>
              <a:gd name="T1" fmla="*/ 1 h 2"/>
              <a:gd name="T2" fmla="*/ 0 w 23"/>
              <a:gd name="T3" fmla="*/ 0 h 2"/>
              <a:gd name="T4" fmla="*/ 22 w 23"/>
              <a:gd name="T5" fmla="*/ 1 h 2"/>
              <a:gd name="T6" fmla="*/ 6 w 23"/>
              <a:gd name="T7" fmla="*/ 1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2">
                <a:moveTo>
                  <a:pt x="6" y="1"/>
                </a:moveTo>
                <a:lnTo>
                  <a:pt x="0" y="0"/>
                </a:lnTo>
                <a:lnTo>
                  <a:pt x="22" y="1"/>
                </a:lnTo>
                <a:lnTo>
                  <a:pt x="6" y="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03" name="Freeform 239"/>
          <p:cNvSpPr>
            <a:spLocks/>
          </p:cNvSpPr>
          <p:nvPr/>
        </p:nvSpPr>
        <p:spPr bwMode="auto">
          <a:xfrm>
            <a:off x="5178425" y="4260850"/>
            <a:ext cx="41275" cy="103188"/>
          </a:xfrm>
          <a:custGeom>
            <a:avLst/>
            <a:gdLst>
              <a:gd name="T0" fmla="*/ 6 w 28"/>
              <a:gd name="T1" fmla="*/ 0 h 65"/>
              <a:gd name="T2" fmla="*/ 10 w 28"/>
              <a:gd name="T3" fmla="*/ 0 h 65"/>
              <a:gd name="T4" fmla="*/ 16 w 28"/>
              <a:gd name="T5" fmla="*/ 32 h 65"/>
              <a:gd name="T6" fmla="*/ 10 w 28"/>
              <a:gd name="T7" fmla="*/ 38 h 65"/>
              <a:gd name="T8" fmla="*/ 21 w 28"/>
              <a:gd name="T9" fmla="*/ 45 h 65"/>
              <a:gd name="T10" fmla="*/ 27 w 28"/>
              <a:gd name="T11" fmla="*/ 64 h 65"/>
              <a:gd name="T12" fmla="*/ 6 w 28"/>
              <a:gd name="T13" fmla="*/ 38 h 65"/>
              <a:gd name="T14" fmla="*/ 0 w 28"/>
              <a:gd name="T15" fmla="*/ 6 h 65"/>
              <a:gd name="T16" fmla="*/ 6 w 28"/>
              <a:gd name="T17" fmla="*/ 0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8" h="65">
                <a:moveTo>
                  <a:pt x="6" y="0"/>
                </a:moveTo>
                <a:lnTo>
                  <a:pt x="10" y="0"/>
                </a:lnTo>
                <a:lnTo>
                  <a:pt x="16" y="32"/>
                </a:lnTo>
                <a:lnTo>
                  <a:pt x="10" y="38"/>
                </a:lnTo>
                <a:lnTo>
                  <a:pt x="21" y="45"/>
                </a:lnTo>
                <a:lnTo>
                  <a:pt x="27" y="64"/>
                </a:lnTo>
                <a:lnTo>
                  <a:pt x="6" y="38"/>
                </a:lnTo>
                <a:lnTo>
                  <a:pt x="0" y="6"/>
                </a:lnTo>
                <a:lnTo>
                  <a:pt x="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04" name="Freeform 240"/>
          <p:cNvSpPr>
            <a:spLocks/>
          </p:cNvSpPr>
          <p:nvPr/>
        </p:nvSpPr>
        <p:spPr bwMode="auto">
          <a:xfrm>
            <a:off x="4795838" y="4283075"/>
            <a:ext cx="12700" cy="14288"/>
          </a:xfrm>
          <a:custGeom>
            <a:avLst/>
            <a:gdLst>
              <a:gd name="T0" fmla="*/ 0 w 8"/>
              <a:gd name="T1" fmla="*/ 0 h 9"/>
              <a:gd name="T2" fmla="*/ 7 w 8"/>
              <a:gd name="T3" fmla="*/ 0 h 9"/>
              <a:gd name="T4" fmla="*/ 0 w 8"/>
              <a:gd name="T5" fmla="*/ 8 h 9"/>
              <a:gd name="T6" fmla="*/ 0 w 8"/>
              <a:gd name="T7" fmla="*/ 0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" h="9">
                <a:moveTo>
                  <a:pt x="0" y="0"/>
                </a:moveTo>
                <a:lnTo>
                  <a:pt x="7" y="0"/>
                </a:lnTo>
                <a:lnTo>
                  <a:pt x="0" y="8"/>
                </a:lnTo>
                <a:lnTo>
                  <a:pt x="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05" name="Freeform 241"/>
          <p:cNvSpPr>
            <a:spLocks/>
          </p:cNvSpPr>
          <p:nvPr/>
        </p:nvSpPr>
        <p:spPr bwMode="auto">
          <a:xfrm>
            <a:off x="7900988" y="4305300"/>
            <a:ext cx="71437" cy="58738"/>
          </a:xfrm>
          <a:custGeom>
            <a:avLst/>
            <a:gdLst>
              <a:gd name="T0" fmla="*/ 0 w 48"/>
              <a:gd name="T1" fmla="*/ 36 h 37"/>
              <a:gd name="T2" fmla="*/ 0 w 48"/>
              <a:gd name="T3" fmla="*/ 24 h 37"/>
              <a:gd name="T4" fmla="*/ 35 w 48"/>
              <a:gd name="T5" fmla="*/ 12 h 37"/>
              <a:gd name="T6" fmla="*/ 41 w 48"/>
              <a:gd name="T7" fmla="*/ 0 h 37"/>
              <a:gd name="T8" fmla="*/ 47 w 48"/>
              <a:gd name="T9" fmla="*/ 12 h 37"/>
              <a:gd name="T10" fmla="*/ 35 w 48"/>
              <a:gd name="T11" fmla="*/ 24 h 37"/>
              <a:gd name="T12" fmla="*/ 17 w 48"/>
              <a:gd name="T13" fmla="*/ 36 h 37"/>
              <a:gd name="T14" fmla="*/ 0 w 48"/>
              <a:gd name="T15" fmla="*/ 36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8" h="37">
                <a:moveTo>
                  <a:pt x="0" y="36"/>
                </a:moveTo>
                <a:lnTo>
                  <a:pt x="0" y="24"/>
                </a:lnTo>
                <a:lnTo>
                  <a:pt x="35" y="12"/>
                </a:lnTo>
                <a:lnTo>
                  <a:pt x="41" y="0"/>
                </a:lnTo>
                <a:lnTo>
                  <a:pt x="47" y="12"/>
                </a:lnTo>
                <a:lnTo>
                  <a:pt x="35" y="24"/>
                </a:lnTo>
                <a:lnTo>
                  <a:pt x="17" y="36"/>
                </a:lnTo>
                <a:lnTo>
                  <a:pt x="0" y="3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06" name="Freeform 242"/>
          <p:cNvSpPr>
            <a:spLocks/>
          </p:cNvSpPr>
          <p:nvPr/>
        </p:nvSpPr>
        <p:spPr bwMode="auto">
          <a:xfrm>
            <a:off x="4795838" y="4316413"/>
            <a:ext cx="257175" cy="300037"/>
          </a:xfrm>
          <a:custGeom>
            <a:avLst/>
            <a:gdLst>
              <a:gd name="T0" fmla="*/ 7 w 175"/>
              <a:gd name="T1" fmla="*/ 0 h 189"/>
              <a:gd name="T2" fmla="*/ 71 w 175"/>
              <a:gd name="T3" fmla="*/ 0 h 189"/>
              <a:gd name="T4" fmla="*/ 84 w 175"/>
              <a:gd name="T5" fmla="*/ 27 h 189"/>
              <a:gd name="T6" fmla="*/ 110 w 175"/>
              <a:gd name="T7" fmla="*/ 27 h 189"/>
              <a:gd name="T8" fmla="*/ 116 w 175"/>
              <a:gd name="T9" fmla="*/ 20 h 189"/>
              <a:gd name="T10" fmla="*/ 136 w 175"/>
              <a:gd name="T11" fmla="*/ 14 h 189"/>
              <a:gd name="T12" fmla="*/ 149 w 175"/>
              <a:gd name="T13" fmla="*/ 74 h 189"/>
              <a:gd name="T14" fmla="*/ 174 w 175"/>
              <a:gd name="T15" fmla="*/ 80 h 189"/>
              <a:gd name="T16" fmla="*/ 174 w 175"/>
              <a:gd name="T17" fmla="*/ 108 h 189"/>
              <a:gd name="T18" fmla="*/ 149 w 175"/>
              <a:gd name="T19" fmla="*/ 108 h 189"/>
              <a:gd name="T20" fmla="*/ 142 w 175"/>
              <a:gd name="T21" fmla="*/ 162 h 189"/>
              <a:gd name="T22" fmla="*/ 154 w 175"/>
              <a:gd name="T23" fmla="*/ 181 h 189"/>
              <a:gd name="T24" fmla="*/ 136 w 175"/>
              <a:gd name="T25" fmla="*/ 188 h 189"/>
              <a:gd name="T26" fmla="*/ 90 w 175"/>
              <a:gd name="T27" fmla="*/ 181 h 189"/>
              <a:gd name="T28" fmla="*/ 33 w 175"/>
              <a:gd name="T29" fmla="*/ 174 h 189"/>
              <a:gd name="T30" fmla="*/ 20 w 175"/>
              <a:gd name="T31" fmla="*/ 169 h 189"/>
              <a:gd name="T32" fmla="*/ 0 w 175"/>
              <a:gd name="T33" fmla="*/ 174 h 189"/>
              <a:gd name="T34" fmla="*/ 0 w 175"/>
              <a:gd name="T35" fmla="*/ 135 h 189"/>
              <a:gd name="T36" fmla="*/ 13 w 175"/>
              <a:gd name="T37" fmla="*/ 101 h 189"/>
              <a:gd name="T38" fmla="*/ 26 w 175"/>
              <a:gd name="T39" fmla="*/ 94 h 189"/>
              <a:gd name="T40" fmla="*/ 26 w 175"/>
              <a:gd name="T41" fmla="*/ 74 h 189"/>
              <a:gd name="T42" fmla="*/ 20 w 175"/>
              <a:gd name="T43" fmla="*/ 41 h 189"/>
              <a:gd name="T44" fmla="*/ 20 w 175"/>
              <a:gd name="T45" fmla="*/ 34 h 189"/>
              <a:gd name="T46" fmla="*/ 7 w 175"/>
              <a:gd name="T47" fmla="*/ 0 h 1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175" h="189">
                <a:moveTo>
                  <a:pt x="7" y="0"/>
                </a:moveTo>
                <a:lnTo>
                  <a:pt x="71" y="0"/>
                </a:lnTo>
                <a:lnTo>
                  <a:pt x="84" y="27"/>
                </a:lnTo>
                <a:lnTo>
                  <a:pt x="110" y="27"/>
                </a:lnTo>
                <a:lnTo>
                  <a:pt x="116" y="20"/>
                </a:lnTo>
                <a:lnTo>
                  <a:pt x="136" y="14"/>
                </a:lnTo>
                <a:lnTo>
                  <a:pt x="149" y="74"/>
                </a:lnTo>
                <a:lnTo>
                  <a:pt x="174" y="80"/>
                </a:lnTo>
                <a:lnTo>
                  <a:pt x="174" y="108"/>
                </a:lnTo>
                <a:lnTo>
                  <a:pt x="149" y="108"/>
                </a:lnTo>
                <a:lnTo>
                  <a:pt x="142" y="162"/>
                </a:lnTo>
                <a:lnTo>
                  <a:pt x="154" y="181"/>
                </a:lnTo>
                <a:lnTo>
                  <a:pt x="136" y="188"/>
                </a:lnTo>
                <a:lnTo>
                  <a:pt x="90" y="181"/>
                </a:lnTo>
                <a:lnTo>
                  <a:pt x="33" y="174"/>
                </a:lnTo>
                <a:lnTo>
                  <a:pt x="20" y="169"/>
                </a:lnTo>
                <a:lnTo>
                  <a:pt x="0" y="174"/>
                </a:lnTo>
                <a:lnTo>
                  <a:pt x="0" y="135"/>
                </a:lnTo>
                <a:lnTo>
                  <a:pt x="13" y="101"/>
                </a:lnTo>
                <a:lnTo>
                  <a:pt x="26" y="94"/>
                </a:lnTo>
                <a:lnTo>
                  <a:pt x="26" y="74"/>
                </a:lnTo>
                <a:lnTo>
                  <a:pt x="20" y="41"/>
                </a:lnTo>
                <a:lnTo>
                  <a:pt x="20" y="34"/>
                </a:lnTo>
                <a:lnTo>
                  <a:pt x="7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07" name="Freeform 243"/>
          <p:cNvSpPr>
            <a:spLocks/>
          </p:cNvSpPr>
          <p:nvPr/>
        </p:nvSpPr>
        <p:spPr bwMode="auto">
          <a:xfrm>
            <a:off x="6931025" y="4327525"/>
            <a:ext cx="179388" cy="79375"/>
          </a:xfrm>
          <a:custGeom>
            <a:avLst/>
            <a:gdLst>
              <a:gd name="T0" fmla="*/ 121 w 122"/>
              <a:gd name="T1" fmla="*/ 49 h 50"/>
              <a:gd name="T2" fmla="*/ 71 w 122"/>
              <a:gd name="T3" fmla="*/ 43 h 50"/>
              <a:gd name="T4" fmla="*/ 58 w 122"/>
              <a:gd name="T5" fmla="*/ 37 h 50"/>
              <a:gd name="T6" fmla="*/ 51 w 122"/>
              <a:gd name="T7" fmla="*/ 43 h 50"/>
              <a:gd name="T8" fmla="*/ 0 w 122"/>
              <a:gd name="T9" fmla="*/ 19 h 50"/>
              <a:gd name="T10" fmla="*/ 13 w 122"/>
              <a:gd name="T11" fmla="*/ 0 h 50"/>
              <a:gd name="T12" fmla="*/ 45 w 122"/>
              <a:gd name="T13" fmla="*/ 12 h 50"/>
              <a:gd name="T14" fmla="*/ 64 w 122"/>
              <a:gd name="T15" fmla="*/ 19 h 50"/>
              <a:gd name="T16" fmla="*/ 77 w 122"/>
              <a:gd name="T17" fmla="*/ 12 h 50"/>
              <a:gd name="T18" fmla="*/ 95 w 122"/>
              <a:gd name="T19" fmla="*/ 19 h 50"/>
              <a:gd name="T20" fmla="*/ 102 w 122"/>
              <a:gd name="T21" fmla="*/ 25 h 50"/>
              <a:gd name="T22" fmla="*/ 121 w 122"/>
              <a:gd name="T23" fmla="*/ 31 h 50"/>
              <a:gd name="T24" fmla="*/ 121 w 122"/>
              <a:gd name="T25" fmla="*/ 49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22" h="50">
                <a:moveTo>
                  <a:pt x="121" y="49"/>
                </a:moveTo>
                <a:lnTo>
                  <a:pt x="71" y="43"/>
                </a:lnTo>
                <a:lnTo>
                  <a:pt x="58" y="37"/>
                </a:lnTo>
                <a:lnTo>
                  <a:pt x="51" y="43"/>
                </a:lnTo>
                <a:lnTo>
                  <a:pt x="0" y="19"/>
                </a:lnTo>
                <a:lnTo>
                  <a:pt x="13" y="0"/>
                </a:lnTo>
                <a:lnTo>
                  <a:pt x="45" y="12"/>
                </a:lnTo>
                <a:lnTo>
                  <a:pt x="64" y="19"/>
                </a:lnTo>
                <a:lnTo>
                  <a:pt x="77" y="12"/>
                </a:lnTo>
                <a:lnTo>
                  <a:pt x="95" y="19"/>
                </a:lnTo>
                <a:lnTo>
                  <a:pt x="102" y="25"/>
                </a:lnTo>
                <a:lnTo>
                  <a:pt x="121" y="31"/>
                </a:lnTo>
                <a:lnTo>
                  <a:pt x="121" y="49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08" name="Freeform 244"/>
          <p:cNvSpPr>
            <a:spLocks/>
          </p:cNvSpPr>
          <p:nvPr/>
        </p:nvSpPr>
        <p:spPr bwMode="auto">
          <a:xfrm>
            <a:off x="8096250" y="4349750"/>
            <a:ext cx="12700" cy="25400"/>
          </a:xfrm>
          <a:custGeom>
            <a:avLst/>
            <a:gdLst>
              <a:gd name="T0" fmla="*/ 4 w 9"/>
              <a:gd name="T1" fmla="*/ 15 h 16"/>
              <a:gd name="T2" fmla="*/ 0 w 9"/>
              <a:gd name="T3" fmla="*/ 0 h 16"/>
              <a:gd name="T4" fmla="*/ 8 w 9"/>
              <a:gd name="T5" fmla="*/ 5 h 16"/>
              <a:gd name="T6" fmla="*/ 4 w 9"/>
              <a:gd name="T7" fmla="*/ 15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" h="16">
                <a:moveTo>
                  <a:pt x="4" y="15"/>
                </a:moveTo>
                <a:lnTo>
                  <a:pt x="0" y="0"/>
                </a:lnTo>
                <a:lnTo>
                  <a:pt x="8" y="5"/>
                </a:lnTo>
                <a:lnTo>
                  <a:pt x="4" y="1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09" name="Freeform 245"/>
          <p:cNvSpPr>
            <a:spLocks/>
          </p:cNvSpPr>
          <p:nvPr/>
        </p:nvSpPr>
        <p:spPr bwMode="auto">
          <a:xfrm>
            <a:off x="5011738" y="4371975"/>
            <a:ext cx="247650" cy="244475"/>
          </a:xfrm>
          <a:custGeom>
            <a:avLst/>
            <a:gdLst>
              <a:gd name="T0" fmla="*/ 142 w 169"/>
              <a:gd name="T1" fmla="*/ 0 h 154"/>
              <a:gd name="T2" fmla="*/ 161 w 169"/>
              <a:gd name="T3" fmla="*/ 13 h 154"/>
              <a:gd name="T4" fmla="*/ 168 w 169"/>
              <a:gd name="T5" fmla="*/ 39 h 154"/>
              <a:gd name="T6" fmla="*/ 161 w 169"/>
              <a:gd name="T7" fmla="*/ 93 h 154"/>
              <a:gd name="T8" fmla="*/ 122 w 169"/>
              <a:gd name="T9" fmla="*/ 114 h 154"/>
              <a:gd name="T10" fmla="*/ 110 w 169"/>
              <a:gd name="T11" fmla="*/ 114 h 154"/>
              <a:gd name="T12" fmla="*/ 104 w 169"/>
              <a:gd name="T13" fmla="*/ 134 h 154"/>
              <a:gd name="T14" fmla="*/ 91 w 169"/>
              <a:gd name="T15" fmla="*/ 127 h 154"/>
              <a:gd name="T16" fmla="*/ 71 w 169"/>
              <a:gd name="T17" fmla="*/ 153 h 154"/>
              <a:gd name="T18" fmla="*/ 45 w 169"/>
              <a:gd name="T19" fmla="*/ 153 h 154"/>
              <a:gd name="T20" fmla="*/ 38 w 169"/>
              <a:gd name="T21" fmla="*/ 146 h 154"/>
              <a:gd name="T22" fmla="*/ 12 w 169"/>
              <a:gd name="T23" fmla="*/ 146 h 154"/>
              <a:gd name="T24" fmla="*/ 0 w 169"/>
              <a:gd name="T25" fmla="*/ 127 h 154"/>
              <a:gd name="T26" fmla="*/ 7 w 169"/>
              <a:gd name="T27" fmla="*/ 73 h 154"/>
              <a:gd name="T28" fmla="*/ 32 w 169"/>
              <a:gd name="T29" fmla="*/ 73 h 154"/>
              <a:gd name="T30" fmla="*/ 32 w 169"/>
              <a:gd name="T31" fmla="*/ 46 h 154"/>
              <a:gd name="T32" fmla="*/ 77 w 169"/>
              <a:gd name="T33" fmla="*/ 53 h 154"/>
              <a:gd name="T34" fmla="*/ 110 w 169"/>
              <a:gd name="T35" fmla="*/ 80 h 154"/>
              <a:gd name="T36" fmla="*/ 117 w 169"/>
              <a:gd name="T37" fmla="*/ 80 h 154"/>
              <a:gd name="T38" fmla="*/ 117 w 169"/>
              <a:gd name="T39" fmla="*/ 60 h 154"/>
              <a:gd name="T40" fmla="*/ 97 w 169"/>
              <a:gd name="T41" fmla="*/ 46 h 154"/>
              <a:gd name="T42" fmla="*/ 104 w 169"/>
              <a:gd name="T43" fmla="*/ 39 h 154"/>
              <a:gd name="T44" fmla="*/ 110 w 169"/>
              <a:gd name="T45" fmla="*/ 7 h 154"/>
              <a:gd name="T46" fmla="*/ 142 w 169"/>
              <a:gd name="T47" fmla="*/ 0 h 1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169" h="154">
                <a:moveTo>
                  <a:pt x="142" y="0"/>
                </a:moveTo>
                <a:lnTo>
                  <a:pt x="161" y="13"/>
                </a:lnTo>
                <a:lnTo>
                  <a:pt x="168" y="39"/>
                </a:lnTo>
                <a:lnTo>
                  <a:pt x="161" y="93"/>
                </a:lnTo>
                <a:lnTo>
                  <a:pt x="122" y="114"/>
                </a:lnTo>
                <a:lnTo>
                  <a:pt x="110" y="114"/>
                </a:lnTo>
                <a:lnTo>
                  <a:pt x="104" y="134"/>
                </a:lnTo>
                <a:lnTo>
                  <a:pt x="91" y="127"/>
                </a:lnTo>
                <a:lnTo>
                  <a:pt x="71" y="153"/>
                </a:lnTo>
                <a:lnTo>
                  <a:pt x="45" y="153"/>
                </a:lnTo>
                <a:lnTo>
                  <a:pt x="38" y="146"/>
                </a:lnTo>
                <a:lnTo>
                  <a:pt x="12" y="146"/>
                </a:lnTo>
                <a:lnTo>
                  <a:pt x="0" y="127"/>
                </a:lnTo>
                <a:lnTo>
                  <a:pt x="7" y="73"/>
                </a:lnTo>
                <a:lnTo>
                  <a:pt x="32" y="73"/>
                </a:lnTo>
                <a:lnTo>
                  <a:pt x="32" y="46"/>
                </a:lnTo>
                <a:lnTo>
                  <a:pt x="77" y="53"/>
                </a:lnTo>
                <a:lnTo>
                  <a:pt x="110" y="80"/>
                </a:lnTo>
                <a:lnTo>
                  <a:pt x="117" y="80"/>
                </a:lnTo>
                <a:lnTo>
                  <a:pt x="117" y="60"/>
                </a:lnTo>
                <a:lnTo>
                  <a:pt x="97" y="46"/>
                </a:lnTo>
                <a:lnTo>
                  <a:pt x="104" y="39"/>
                </a:lnTo>
                <a:lnTo>
                  <a:pt x="110" y="7"/>
                </a:lnTo>
                <a:lnTo>
                  <a:pt x="142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10" name="Freeform 246"/>
          <p:cNvSpPr>
            <a:spLocks/>
          </p:cNvSpPr>
          <p:nvPr/>
        </p:nvSpPr>
        <p:spPr bwMode="auto">
          <a:xfrm>
            <a:off x="7146925" y="4383088"/>
            <a:ext cx="52388" cy="34925"/>
          </a:xfrm>
          <a:custGeom>
            <a:avLst/>
            <a:gdLst>
              <a:gd name="T0" fmla="*/ 0 w 36"/>
              <a:gd name="T1" fmla="*/ 21 h 22"/>
              <a:gd name="T2" fmla="*/ 0 w 36"/>
              <a:gd name="T3" fmla="*/ 0 h 22"/>
              <a:gd name="T4" fmla="*/ 35 w 36"/>
              <a:gd name="T5" fmla="*/ 16 h 22"/>
              <a:gd name="T6" fmla="*/ 0 w 36"/>
              <a:gd name="T7" fmla="*/ 21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2">
                <a:moveTo>
                  <a:pt x="0" y="21"/>
                </a:moveTo>
                <a:lnTo>
                  <a:pt x="0" y="0"/>
                </a:lnTo>
                <a:lnTo>
                  <a:pt x="35" y="16"/>
                </a:lnTo>
                <a:lnTo>
                  <a:pt x="0" y="2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11" name="Freeform 247"/>
          <p:cNvSpPr>
            <a:spLocks/>
          </p:cNvSpPr>
          <p:nvPr/>
        </p:nvSpPr>
        <p:spPr bwMode="auto">
          <a:xfrm>
            <a:off x="7646988" y="4383088"/>
            <a:ext cx="20637" cy="34925"/>
          </a:xfrm>
          <a:custGeom>
            <a:avLst/>
            <a:gdLst>
              <a:gd name="T0" fmla="*/ 14 w 15"/>
              <a:gd name="T1" fmla="*/ 21 h 22"/>
              <a:gd name="T2" fmla="*/ 5 w 15"/>
              <a:gd name="T3" fmla="*/ 21 h 22"/>
              <a:gd name="T4" fmla="*/ 0 w 15"/>
              <a:gd name="T5" fmla="*/ 0 h 22"/>
              <a:gd name="T6" fmla="*/ 14 w 15"/>
              <a:gd name="T7" fmla="*/ 21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" h="22">
                <a:moveTo>
                  <a:pt x="14" y="21"/>
                </a:moveTo>
                <a:lnTo>
                  <a:pt x="5" y="21"/>
                </a:lnTo>
                <a:lnTo>
                  <a:pt x="0" y="0"/>
                </a:lnTo>
                <a:lnTo>
                  <a:pt x="14" y="2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12" name="Freeform 248"/>
          <p:cNvSpPr>
            <a:spLocks/>
          </p:cNvSpPr>
          <p:nvPr/>
        </p:nvSpPr>
        <p:spPr bwMode="auto">
          <a:xfrm>
            <a:off x="5256213" y="4394200"/>
            <a:ext cx="61912" cy="222250"/>
          </a:xfrm>
          <a:custGeom>
            <a:avLst/>
            <a:gdLst>
              <a:gd name="T0" fmla="*/ 0 w 42"/>
              <a:gd name="T1" fmla="*/ 0 h 140"/>
              <a:gd name="T2" fmla="*/ 18 w 42"/>
              <a:gd name="T3" fmla="*/ 12 h 140"/>
              <a:gd name="T4" fmla="*/ 18 w 42"/>
              <a:gd name="T5" fmla="*/ 59 h 140"/>
              <a:gd name="T6" fmla="*/ 23 w 42"/>
              <a:gd name="T7" fmla="*/ 80 h 140"/>
              <a:gd name="T8" fmla="*/ 29 w 42"/>
              <a:gd name="T9" fmla="*/ 80 h 140"/>
              <a:gd name="T10" fmla="*/ 35 w 42"/>
              <a:gd name="T11" fmla="*/ 80 h 140"/>
              <a:gd name="T12" fmla="*/ 41 w 42"/>
              <a:gd name="T13" fmla="*/ 120 h 140"/>
              <a:gd name="T14" fmla="*/ 35 w 42"/>
              <a:gd name="T15" fmla="*/ 126 h 140"/>
              <a:gd name="T16" fmla="*/ 29 w 42"/>
              <a:gd name="T17" fmla="*/ 139 h 140"/>
              <a:gd name="T18" fmla="*/ 18 w 42"/>
              <a:gd name="T19" fmla="*/ 120 h 140"/>
              <a:gd name="T20" fmla="*/ 18 w 42"/>
              <a:gd name="T21" fmla="*/ 93 h 140"/>
              <a:gd name="T22" fmla="*/ 0 w 42"/>
              <a:gd name="T23" fmla="*/ 80 h 140"/>
              <a:gd name="T24" fmla="*/ 6 w 42"/>
              <a:gd name="T25" fmla="*/ 26 h 140"/>
              <a:gd name="T26" fmla="*/ 0 w 42"/>
              <a:gd name="T27" fmla="*/ 0 h 1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42" h="140">
                <a:moveTo>
                  <a:pt x="0" y="0"/>
                </a:moveTo>
                <a:lnTo>
                  <a:pt x="18" y="12"/>
                </a:lnTo>
                <a:lnTo>
                  <a:pt x="18" y="59"/>
                </a:lnTo>
                <a:lnTo>
                  <a:pt x="23" y="80"/>
                </a:lnTo>
                <a:lnTo>
                  <a:pt x="29" y="80"/>
                </a:lnTo>
                <a:lnTo>
                  <a:pt x="35" y="80"/>
                </a:lnTo>
                <a:lnTo>
                  <a:pt x="41" y="120"/>
                </a:lnTo>
                <a:lnTo>
                  <a:pt x="35" y="126"/>
                </a:lnTo>
                <a:lnTo>
                  <a:pt x="29" y="139"/>
                </a:lnTo>
                <a:lnTo>
                  <a:pt x="18" y="120"/>
                </a:lnTo>
                <a:lnTo>
                  <a:pt x="18" y="93"/>
                </a:lnTo>
                <a:lnTo>
                  <a:pt x="0" y="80"/>
                </a:lnTo>
                <a:lnTo>
                  <a:pt x="6" y="26"/>
                </a:lnTo>
                <a:lnTo>
                  <a:pt x="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13" name="Freeform 249"/>
          <p:cNvSpPr>
            <a:spLocks/>
          </p:cNvSpPr>
          <p:nvPr/>
        </p:nvSpPr>
        <p:spPr bwMode="auto">
          <a:xfrm>
            <a:off x="7243763" y="4403725"/>
            <a:ext cx="61912" cy="14288"/>
          </a:xfrm>
          <a:custGeom>
            <a:avLst/>
            <a:gdLst>
              <a:gd name="T0" fmla="*/ 6 w 43"/>
              <a:gd name="T1" fmla="*/ 8 h 9"/>
              <a:gd name="T2" fmla="*/ 0 w 43"/>
              <a:gd name="T3" fmla="*/ 0 h 9"/>
              <a:gd name="T4" fmla="*/ 36 w 43"/>
              <a:gd name="T5" fmla="*/ 0 h 9"/>
              <a:gd name="T6" fmla="*/ 42 w 43"/>
              <a:gd name="T7" fmla="*/ 4 h 9"/>
              <a:gd name="T8" fmla="*/ 6 w 43"/>
              <a:gd name="T9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3" h="9">
                <a:moveTo>
                  <a:pt x="6" y="8"/>
                </a:moveTo>
                <a:lnTo>
                  <a:pt x="0" y="0"/>
                </a:lnTo>
                <a:lnTo>
                  <a:pt x="36" y="0"/>
                </a:lnTo>
                <a:lnTo>
                  <a:pt x="42" y="4"/>
                </a:lnTo>
                <a:lnTo>
                  <a:pt x="6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14" name="Freeform 250"/>
          <p:cNvSpPr>
            <a:spLocks/>
          </p:cNvSpPr>
          <p:nvPr/>
        </p:nvSpPr>
        <p:spPr bwMode="auto">
          <a:xfrm>
            <a:off x="8105775" y="4403725"/>
            <a:ext cx="22225" cy="25400"/>
          </a:xfrm>
          <a:custGeom>
            <a:avLst/>
            <a:gdLst>
              <a:gd name="T0" fmla="*/ 14 w 15"/>
              <a:gd name="T1" fmla="*/ 15 h 16"/>
              <a:gd name="T2" fmla="*/ 0 w 15"/>
              <a:gd name="T3" fmla="*/ 0 h 16"/>
              <a:gd name="T4" fmla="*/ 14 w 15"/>
              <a:gd name="T5" fmla="*/ 0 h 16"/>
              <a:gd name="T6" fmla="*/ 14 w 15"/>
              <a:gd name="T7" fmla="*/ 15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" h="16">
                <a:moveTo>
                  <a:pt x="14" y="15"/>
                </a:moveTo>
                <a:lnTo>
                  <a:pt x="0" y="0"/>
                </a:lnTo>
                <a:lnTo>
                  <a:pt x="14" y="0"/>
                </a:lnTo>
                <a:lnTo>
                  <a:pt x="14" y="1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15" name="Freeform 251"/>
          <p:cNvSpPr>
            <a:spLocks/>
          </p:cNvSpPr>
          <p:nvPr/>
        </p:nvSpPr>
        <p:spPr bwMode="auto">
          <a:xfrm>
            <a:off x="8156575" y="4403725"/>
            <a:ext cx="11113" cy="14288"/>
          </a:xfrm>
          <a:custGeom>
            <a:avLst/>
            <a:gdLst>
              <a:gd name="T0" fmla="*/ 4 w 8"/>
              <a:gd name="T1" fmla="*/ 8 h 9"/>
              <a:gd name="T2" fmla="*/ 0 w 8"/>
              <a:gd name="T3" fmla="*/ 0 h 9"/>
              <a:gd name="T4" fmla="*/ 7 w 8"/>
              <a:gd name="T5" fmla="*/ 8 h 9"/>
              <a:gd name="T6" fmla="*/ 4 w 8"/>
              <a:gd name="T7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" h="9">
                <a:moveTo>
                  <a:pt x="4" y="8"/>
                </a:moveTo>
                <a:lnTo>
                  <a:pt x="0" y="0"/>
                </a:lnTo>
                <a:lnTo>
                  <a:pt x="7" y="8"/>
                </a:lnTo>
                <a:lnTo>
                  <a:pt x="4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16" name="Freeform 252"/>
          <p:cNvSpPr>
            <a:spLocks/>
          </p:cNvSpPr>
          <p:nvPr/>
        </p:nvSpPr>
        <p:spPr bwMode="auto">
          <a:xfrm>
            <a:off x="5286375" y="4414838"/>
            <a:ext cx="12700" cy="103187"/>
          </a:xfrm>
          <a:custGeom>
            <a:avLst/>
            <a:gdLst>
              <a:gd name="T0" fmla="*/ 0 w 9"/>
              <a:gd name="T1" fmla="*/ 0 h 65"/>
              <a:gd name="T2" fmla="*/ 4 w 9"/>
              <a:gd name="T3" fmla="*/ 6 h 65"/>
              <a:gd name="T4" fmla="*/ 8 w 9"/>
              <a:gd name="T5" fmla="*/ 26 h 65"/>
              <a:gd name="T6" fmla="*/ 4 w 9"/>
              <a:gd name="T7" fmla="*/ 45 h 65"/>
              <a:gd name="T8" fmla="*/ 8 w 9"/>
              <a:gd name="T9" fmla="*/ 64 h 65"/>
              <a:gd name="T10" fmla="*/ 4 w 9"/>
              <a:gd name="T11" fmla="*/ 64 h 65"/>
              <a:gd name="T12" fmla="*/ 0 w 9"/>
              <a:gd name="T13" fmla="*/ 45 h 65"/>
              <a:gd name="T14" fmla="*/ 0 w 9"/>
              <a:gd name="T15" fmla="*/ 0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9" h="65">
                <a:moveTo>
                  <a:pt x="0" y="0"/>
                </a:moveTo>
                <a:lnTo>
                  <a:pt x="4" y="6"/>
                </a:lnTo>
                <a:lnTo>
                  <a:pt x="8" y="26"/>
                </a:lnTo>
                <a:lnTo>
                  <a:pt x="4" y="45"/>
                </a:lnTo>
                <a:lnTo>
                  <a:pt x="8" y="64"/>
                </a:lnTo>
                <a:lnTo>
                  <a:pt x="4" y="64"/>
                </a:lnTo>
                <a:lnTo>
                  <a:pt x="0" y="45"/>
                </a:lnTo>
                <a:lnTo>
                  <a:pt x="0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17" name="Freeform 253"/>
          <p:cNvSpPr>
            <a:spLocks/>
          </p:cNvSpPr>
          <p:nvPr/>
        </p:nvSpPr>
        <p:spPr bwMode="auto">
          <a:xfrm>
            <a:off x="2974975" y="4414838"/>
            <a:ext cx="266700" cy="368300"/>
          </a:xfrm>
          <a:custGeom>
            <a:avLst/>
            <a:gdLst>
              <a:gd name="T0" fmla="*/ 6 w 182"/>
              <a:gd name="T1" fmla="*/ 102 h 232"/>
              <a:gd name="T2" fmla="*/ 6 w 182"/>
              <a:gd name="T3" fmla="*/ 75 h 232"/>
              <a:gd name="T4" fmla="*/ 12 w 182"/>
              <a:gd name="T5" fmla="*/ 48 h 232"/>
              <a:gd name="T6" fmla="*/ 0 w 182"/>
              <a:gd name="T7" fmla="*/ 20 h 232"/>
              <a:gd name="T8" fmla="*/ 6 w 182"/>
              <a:gd name="T9" fmla="*/ 20 h 232"/>
              <a:gd name="T10" fmla="*/ 19 w 182"/>
              <a:gd name="T11" fmla="*/ 27 h 232"/>
              <a:gd name="T12" fmla="*/ 32 w 182"/>
              <a:gd name="T13" fmla="*/ 20 h 232"/>
              <a:gd name="T14" fmla="*/ 45 w 182"/>
              <a:gd name="T15" fmla="*/ 0 h 232"/>
              <a:gd name="T16" fmla="*/ 58 w 182"/>
              <a:gd name="T17" fmla="*/ 0 h 232"/>
              <a:gd name="T18" fmla="*/ 58 w 182"/>
              <a:gd name="T19" fmla="*/ 34 h 232"/>
              <a:gd name="T20" fmla="*/ 77 w 182"/>
              <a:gd name="T21" fmla="*/ 48 h 232"/>
              <a:gd name="T22" fmla="*/ 91 w 182"/>
              <a:gd name="T23" fmla="*/ 48 h 232"/>
              <a:gd name="T24" fmla="*/ 122 w 182"/>
              <a:gd name="T25" fmla="*/ 68 h 232"/>
              <a:gd name="T26" fmla="*/ 142 w 182"/>
              <a:gd name="T27" fmla="*/ 102 h 232"/>
              <a:gd name="T28" fmla="*/ 161 w 182"/>
              <a:gd name="T29" fmla="*/ 115 h 232"/>
              <a:gd name="T30" fmla="*/ 181 w 182"/>
              <a:gd name="T31" fmla="*/ 135 h 232"/>
              <a:gd name="T32" fmla="*/ 174 w 182"/>
              <a:gd name="T33" fmla="*/ 163 h 232"/>
              <a:gd name="T34" fmla="*/ 168 w 182"/>
              <a:gd name="T35" fmla="*/ 163 h 232"/>
              <a:gd name="T36" fmla="*/ 122 w 182"/>
              <a:gd name="T37" fmla="*/ 170 h 232"/>
              <a:gd name="T38" fmla="*/ 110 w 182"/>
              <a:gd name="T39" fmla="*/ 204 h 232"/>
              <a:gd name="T40" fmla="*/ 84 w 182"/>
              <a:gd name="T41" fmla="*/ 217 h 232"/>
              <a:gd name="T42" fmla="*/ 77 w 182"/>
              <a:gd name="T43" fmla="*/ 204 h 232"/>
              <a:gd name="T44" fmla="*/ 64 w 182"/>
              <a:gd name="T45" fmla="*/ 211 h 232"/>
              <a:gd name="T46" fmla="*/ 58 w 182"/>
              <a:gd name="T47" fmla="*/ 197 h 232"/>
              <a:gd name="T48" fmla="*/ 51 w 182"/>
              <a:gd name="T49" fmla="*/ 231 h 232"/>
              <a:gd name="T50" fmla="*/ 38 w 182"/>
              <a:gd name="T51" fmla="*/ 217 h 232"/>
              <a:gd name="T52" fmla="*/ 12 w 182"/>
              <a:gd name="T53" fmla="*/ 135 h 232"/>
              <a:gd name="T54" fmla="*/ 12 w 182"/>
              <a:gd name="T55" fmla="*/ 122 h 232"/>
              <a:gd name="T56" fmla="*/ 19 w 182"/>
              <a:gd name="T57" fmla="*/ 115 h 232"/>
              <a:gd name="T58" fmla="*/ 6 w 182"/>
              <a:gd name="T59" fmla="*/ 102 h 2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82" h="232">
                <a:moveTo>
                  <a:pt x="6" y="102"/>
                </a:moveTo>
                <a:lnTo>
                  <a:pt x="6" y="75"/>
                </a:lnTo>
                <a:lnTo>
                  <a:pt x="12" y="48"/>
                </a:lnTo>
                <a:lnTo>
                  <a:pt x="0" y="20"/>
                </a:lnTo>
                <a:lnTo>
                  <a:pt x="6" y="20"/>
                </a:lnTo>
                <a:lnTo>
                  <a:pt x="19" y="27"/>
                </a:lnTo>
                <a:lnTo>
                  <a:pt x="32" y="20"/>
                </a:lnTo>
                <a:lnTo>
                  <a:pt x="45" y="0"/>
                </a:lnTo>
                <a:lnTo>
                  <a:pt x="58" y="0"/>
                </a:lnTo>
                <a:lnTo>
                  <a:pt x="58" y="34"/>
                </a:lnTo>
                <a:lnTo>
                  <a:pt x="77" y="48"/>
                </a:lnTo>
                <a:lnTo>
                  <a:pt x="91" y="48"/>
                </a:lnTo>
                <a:lnTo>
                  <a:pt x="122" y="68"/>
                </a:lnTo>
                <a:lnTo>
                  <a:pt x="142" y="102"/>
                </a:lnTo>
                <a:lnTo>
                  <a:pt x="161" y="115"/>
                </a:lnTo>
                <a:lnTo>
                  <a:pt x="181" y="135"/>
                </a:lnTo>
                <a:lnTo>
                  <a:pt x="174" y="163"/>
                </a:lnTo>
                <a:lnTo>
                  <a:pt x="168" y="163"/>
                </a:lnTo>
                <a:lnTo>
                  <a:pt x="122" y="170"/>
                </a:lnTo>
                <a:lnTo>
                  <a:pt x="110" y="204"/>
                </a:lnTo>
                <a:lnTo>
                  <a:pt x="84" y="217"/>
                </a:lnTo>
                <a:lnTo>
                  <a:pt x="77" y="204"/>
                </a:lnTo>
                <a:lnTo>
                  <a:pt x="64" y="211"/>
                </a:lnTo>
                <a:lnTo>
                  <a:pt x="58" y="197"/>
                </a:lnTo>
                <a:lnTo>
                  <a:pt x="51" y="231"/>
                </a:lnTo>
                <a:lnTo>
                  <a:pt x="38" y="217"/>
                </a:lnTo>
                <a:lnTo>
                  <a:pt x="12" y="135"/>
                </a:lnTo>
                <a:lnTo>
                  <a:pt x="12" y="122"/>
                </a:lnTo>
                <a:lnTo>
                  <a:pt x="19" y="115"/>
                </a:lnTo>
                <a:lnTo>
                  <a:pt x="6" y="10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18" name="Freeform 254"/>
          <p:cNvSpPr>
            <a:spLocks/>
          </p:cNvSpPr>
          <p:nvPr/>
        </p:nvSpPr>
        <p:spPr bwMode="auto">
          <a:xfrm>
            <a:off x="7323138" y="4425950"/>
            <a:ext cx="73025" cy="36513"/>
          </a:xfrm>
          <a:custGeom>
            <a:avLst/>
            <a:gdLst>
              <a:gd name="T0" fmla="*/ 0 w 50"/>
              <a:gd name="T1" fmla="*/ 22 h 23"/>
              <a:gd name="T2" fmla="*/ 0 w 50"/>
              <a:gd name="T3" fmla="*/ 11 h 23"/>
              <a:gd name="T4" fmla="*/ 12 w 50"/>
              <a:gd name="T5" fmla="*/ 0 h 23"/>
              <a:gd name="T6" fmla="*/ 49 w 50"/>
              <a:gd name="T7" fmla="*/ 0 h 23"/>
              <a:gd name="T8" fmla="*/ 25 w 50"/>
              <a:gd name="T9" fmla="*/ 11 h 23"/>
              <a:gd name="T10" fmla="*/ 0 w 50"/>
              <a:gd name="T11" fmla="*/ 22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0" h="23">
                <a:moveTo>
                  <a:pt x="0" y="22"/>
                </a:moveTo>
                <a:lnTo>
                  <a:pt x="0" y="11"/>
                </a:lnTo>
                <a:lnTo>
                  <a:pt x="12" y="0"/>
                </a:lnTo>
                <a:lnTo>
                  <a:pt x="49" y="0"/>
                </a:lnTo>
                <a:lnTo>
                  <a:pt x="25" y="11"/>
                </a:lnTo>
                <a:lnTo>
                  <a:pt x="0" y="2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19" name="Freeform 255"/>
          <p:cNvSpPr>
            <a:spLocks/>
          </p:cNvSpPr>
          <p:nvPr/>
        </p:nvSpPr>
        <p:spPr bwMode="auto">
          <a:xfrm>
            <a:off x="5195888" y="4437063"/>
            <a:ext cx="220662" cy="422275"/>
          </a:xfrm>
          <a:custGeom>
            <a:avLst/>
            <a:gdLst>
              <a:gd name="T0" fmla="*/ 72 w 150"/>
              <a:gd name="T1" fmla="*/ 14 h 266"/>
              <a:gd name="T2" fmla="*/ 91 w 150"/>
              <a:gd name="T3" fmla="*/ 14 h 266"/>
              <a:gd name="T4" fmla="*/ 98 w 150"/>
              <a:gd name="T5" fmla="*/ 14 h 266"/>
              <a:gd name="T6" fmla="*/ 149 w 150"/>
              <a:gd name="T7" fmla="*/ 0 h 266"/>
              <a:gd name="T8" fmla="*/ 129 w 150"/>
              <a:gd name="T9" fmla="*/ 109 h 266"/>
              <a:gd name="T10" fmla="*/ 116 w 150"/>
              <a:gd name="T11" fmla="*/ 109 h 266"/>
              <a:gd name="T12" fmla="*/ 59 w 150"/>
              <a:gd name="T13" fmla="*/ 156 h 266"/>
              <a:gd name="T14" fmla="*/ 65 w 150"/>
              <a:gd name="T15" fmla="*/ 191 h 266"/>
              <a:gd name="T16" fmla="*/ 72 w 150"/>
              <a:gd name="T17" fmla="*/ 191 h 266"/>
              <a:gd name="T18" fmla="*/ 65 w 150"/>
              <a:gd name="T19" fmla="*/ 231 h 266"/>
              <a:gd name="T20" fmla="*/ 26 w 150"/>
              <a:gd name="T21" fmla="*/ 244 h 266"/>
              <a:gd name="T22" fmla="*/ 33 w 150"/>
              <a:gd name="T23" fmla="*/ 265 h 266"/>
              <a:gd name="T24" fmla="*/ 20 w 150"/>
              <a:gd name="T25" fmla="*/ 265 h 266"/>
              <a:gd name="T26" fmla="*/ 20 w 150"/>
              <a:gd name="T27" fmla="*/ 244 h 266"/>
              <a:gd name="T28" fmla="*/ 20 w 150"/>
              <a:gd name="T29" fmla="*/ 191 h 266"/>
              <a:gd name="T30" fmla="*/ 33 w 150"/>
              <a:gd name="T31" fmla="*/ 150 h 266"/>
              <a:gd name="T32" fmla="*/ 33 w 150"/>
              <a:gd name="T33" fmla="*/ 109 h 266"/>
              <a:gd name="T34" fmla="*/ 0 w 150"/>
              <a:gd name="T35" fmla="*/ 75 h 266"/>
              <a:gd name="T36" fmla="*/ 39 w 150"/>
              <a:gd name="T37" fmla="*/ 55 h 266"/>
              <a:gd name="T38" fmla="*/ 59 w 150"/>
              <a:gd name="T39" fmla="*/ 68 h 266"/>
              <a:gd name="T40" fmla="*/ 59 w 150"/>
              <a:gd name="T41" fmla="*/ 96 h 266"/>
              <a:gd name="T42" fmla="*/ 72 w 150"/>
              <a:gd name="T43" fmla="*/ 115 h 266"/>
              <a:gd name="T44" fmla="*/ 78 w 150"/>
              <a:gd name="T45" fmla="*/ 102 h 266"/>
              <a:gd name="T46" fmla="*/ 85 w 150"/>
              <a:gd name="T47" fmla="*/ 96 h 266"/>
              <a:gd name="T48" fmla="*/ 78 w 150"/>
              <a:gd name="T49" fmla="*/ 55 h 266"/>
              <a:gd name="T50" fmla="*/ 72 w 150"/>
              <a:gd name="T51" fmla="*/ 55 h 266"/>
              <a:gd name="T52" fmla="*/ 65 w 150"/>
              <a:gd name="T53" fmla="*/ 34 h 266"/>
              <a:gd name="T54" fmla="*/ 72 w 150"/>
              <a:gd name="T55" fmla="*/ 14 h 2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150" h="266">
                <a:moveTo>
                  <a:pt x="72" y="14"/>
                </a:moveTo>
                <a:lnTo>
                  <a:pt x="91" y="14"/>
                </a:lnTo>
                <a:lnTo>
                  <a:pt x="98" y="14"/>
                </a:lnTo>
                <a:lnTo>
                  <a:pt x="149" y="0"/>
                </a:lnTo>
                <a:lnTo>
                  <a:pt x="129" y="109"/>
                </a:lnTo>
                <a:lnTo>
                  <a:pt x="116" y="109"/>
                </a:lnTo>
                <a:lnTo>
                  <a:pt x="59" y="156"/>
                </a:lnTo>
                <a:lnTo>
                  <a:pt x="65" y="191"/>
                </a:lnTo>
                <a:lnTo>
                  <a:pt x="72" y="191"/>
                </a:lnTo>
                <a:lnTo>
                  <a:pt x="65" y="231"/>
                </a:lnTo>
                <a:lnTo>
                  <a:pt x="26" y="244"/>
                </a:lnTo>
                <a:lnTo>
                  <a:pt x="33" y="265"/>
                </a:lnTo>
                <a:lnTo>
                  <a:pt x="20" y="265"/>
                </a:lnTo>
                <a:lnTo>
                  <a:pt x="20" y="244"/>
                </a:lnTo>
                <a:lnTo>
                  <a:pt x="20" y="191"/>
                </a:lnTo>
                <a:lnTo>
                  <a:pt x="33" y="150"/>
                </a:lnTo>
                <a:lnTo>
                  <a:pt x="33" y="109"/>
                </a:lnTo>
                <a:lnTo>
                  <a:pt x="0" y="75"/>
                </a:lnTo>
                <a:lnTo>
                  <a:pt x="39" y="55"/>
                </a:lnTo>
                <a:lnTo>
                  <a:pt x="59" y="68"/>
                </a:lnTo>
                <a:lnTo>
                  <a:pt x="59" y="96"/>
                </a:lnTo>
                <a:lnTo>
                  <a:pt x="72" y="115"/>
                </a:lnTo>
                <a:lnTo>
                  <a:pt x="78" y="102"/>
                </a:lnTo>
                <a:lnTo>
                  <a:pt x="85" y="96"/>
                </a:lnTo>
                <a:lnTo>
                  <a:pt x="78" y="55"/>
                </a:lnTo>
                <a:lnTo>
                  <a:pt x="72" y="55"/>
                </a:lnTo>
                <a:lnTo>
                  <a:pt x="65" y="34"/>
                </a:lnTo>
                <a:lnTo>
                  <a:pt x="72" y="1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20" name="Freeform 256"/>
          <p:cNvSpPr>
            <a:spLocks/>
          </p:cNvSpPr>
          <p:nvPr/>
        </p:nvSpPr>
        <p:spPr bwMode="auto">
          <a:xfrm>
            <a:off x="7226300" y="4437063"/>
            <a:ext cx="41275" cy="25400"/>
          </a:xfrm>
          <a:custGeom>
            <a:avLst/>
            <a:gdLst>
              <a:gd name="T0" fmla="*/ 27 w 28"/>
              <a:gd name="T1" fmla="*/ 15 h 16"/>
              <a:gd name="T2" fmla="*/ 0 w 28"/>
              <a:gd name="T3" fmla="*/ 0 h 16"/>
              <a:gd name="T4" fmla="*/ 27 w 28"/>
              <a:gd name="T5" fmla="*/ 5 h 16"/>
              <a:gd name="T6" fmla="*/ 27 w 28"/>
              <a:gd name="T7" fmla="*/ 15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" h="16">
                <a:moveTo>
                  <a:pt x="27" y="15"/>
                </a:moveTo>
                <a:lnTo>
                  <a:pt x="0" y="0"/>
                </a:lnTo>
                <a:lnTo>
                  <a:pt x="27" y="5"/>
                </a:lnTo>
                <a:lnTo>
                  <a:pt x="27" y="1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21" name="Freeform 257"/>
          <p:cNvSpPr>
            <a:spLocks/>
          </p:cNvSpPr>
          <p:nvPr/>
        </p:nvSpPr>
        <p:spPr bwMode="auto">
          <a:xfrm>
            <a:off x="8145463" y="4437063"/>
            <a:ext cx="14287" cy="25400"/>
          </a:xfrm>
          <a:custGeom>
            <a:avLst/>
            <a:gdLst>
              <a:gd name="T0" fmla="*/ 4 w 9"/>
              <a:gd name="T1" fmla="*/ 15 h 16"/>
              <a:gd name="T2" fmla="*/ 0 w 9"/>
              <a:gd name="T3" fmla="*/ 0 h 16"/>
              <a:gd name="T4" fmla="*/ 8 w 9"/>
              <a:gd name="T5" fmla="*/ 5 h 16"/>
              <a:gd name="T6" fmla="*/ 4 w 9"/>
              <a:gd name="T7" fmla="*/ 15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" h="16">
                <a:moveTo>
                  <a:pt x="4" y="15"/>
                </a:moveTo>
                <a:lnTo>
                  <a:pt x="0" y="0"/>
                </a:lnTo>
                <a:lnTo>
                  <a:pt x="8" y="5"/>
                </a:lnTo>
                <a:lnTo>
                  <a:pt x="4" y="1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22" name="Freeform 258"/>
          <p:cNvSpPr>
            <a:spLocks/>
          </p:cNvSpPr>
          <p:nvPr/>
        </p:nvSpPr>
        <p:spPr bwMode="auto">
          <a:xfrm>
            <a:off x="8185150" y="4459288"/>
            <a:ext cx="3175" cy="3175"/>
          </a:xfrm>
          <a:custGeom>
            <a:avLst/>
            <a:gdLst>
              <a:gd name="T0" fmla="*/ 1 w 2"/>
              <a:gd name="T1" fmla="*/ 1 h 2"/>
              <a:gd name="T2" fmla="*/ 0 w 2"/>
              <a:gd name="T3" fmla="*/ 0 h 2"/>
              <a:gd name="T4" fmla="*/ 1 w 2"/>
              <a:gd name="T5" fmla="*/ 0 h 2"/>
              <a:gd name="T6" fmla="*/ 1 w 2"/>
              <a:gd name="T7" fmla="*/ 1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" h="2">
                <a:moveTo>
                  <a:pt x="1" y="1"/>
                </a:moveTo>
                <a:lnTo>
                  <a:pt x="0" y="0"/>
                </a:lnTo>
                <a:lnTo>
                  <a:pt x="1" y="0"/>
                </a:lnTo>
                <a:lnTo>
                  <a:pt x="1" y="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23" name="Freeform 259"/>
          <p:cNvSpPr>
            <a:spLocks/>
          </p:cNvSpPr>
          <p:nvPr/>
        </p:nvSpPr>
        <p:spPr bwMode="auto">
          <a:xfrm>
            <a:off x="5491163" y="4481513"/>
            <a:ext cx="158750" cy="355600"/>
          </a:xfrm>
          <a:custGeom>
            <a:avLst/>
            <a:gdLst>
              <a:gd name="T0" fmla="*/ 19 w 109"/>
              <a:gd name="T1" fmla="*/ 223 h 224"/>
              <a:gd name="T2" fmla="*/ 0 w 109"/>
              <a:gd name="T3" fmla="*/ 203 h 224"/>
              <a:gd name="T4" fmla="*/ 0 w 109"/>
              <a:gd name="T5" fmla="*/ 156 h 224"/>
              <a:gd name="T6" fmla="*/ 6 w 109"/>
              <a:gd name="T7" fmla="*/ 149 h 224"/>
              <a:gd name="T8" fmla="*/ 13 w 109"/>
              <a:gd name="T9" fmla="*/ 135 h 224"/>
              <a:gd name="T10" fmla="*/ 6 w 109"/>
              <a:gd name="T11" fmla="*/ 94 h 224"/>
              <a:gd name="T12" fmla="*/ 19 w 109"/>
              <a:gd name="T13" fmla="*/ 68 h 224"/>
              <a:gd name="T14" fmla="*/ 57 w 109"/>
              <a:gd name="T15" fmla="*/ 48 h 224"/>
              <a:gd name="T16" fmla="*/ 70 w 109"/>
              <a:gd name="T17" fmla="*/ 27 h 224"/>
              <a:gd name="T18" fmla="*/ 76 w 109"/>
              <a:gd name="T19" fmla="*/ 14 h 224"/>
              <a:gd name="T20" fmla="*/ 89 w 109"/>
              <a:gd name="T21" fmla="*/ 0 h 224"/>
              <a:gd name="T22" fmla="*/ 108 w 109"/>
              <a:gd name="T23" fmla="*/ 48 h 224"/>
              <a:gd name="T24" fmla="*/ 95 w 109"/>
              <a:gd name="T25" fmla="*/ 68 h 224"/>
              <a:gd name="T26" fmla="*/ 76 w 109"/>
              <a:gd name="T27" fmla="*/ 149 h 224"/>
              <a:gd name="T28" fmla="*/ 44 w 109"/>
              <a:gd name="T29" fmla="*/ 216 h 224"/>
              <a:gd name="T30" fmla="*/ 19 w 109"/>
              <a:gd name="T31" fmla="*/ 223 h 2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09" h="224">
                <a:moveTo>
                  <a:pt x="19" y="223"/>
                </a:moveTo>
                <a:lnTo>
                  <a:pt x="0" y="203"/>
                </a:lnTo>
                <a:lnTo>
                  <a:pt x="0" y="156"/>
                </a:lnTo>
                <a:lnTo>
                  <a:pt x="6" y="149"/>
                </a:lnTo>
                <a:lnTo>
                  <a:pt x="13" y="135"/>
                </a:lnTo>
                <a:lnTo>
                  <a:pt x="6" y="94"/>
                </a:lnTo>
                <a:lnTo>
                  <a:pt x="19" y="68"/>
                </a:lnTo>
                <a:lnTo>
                  <a:pt x="57" y="48"/>
                </a:lnTo>
                <a:lnTo>
                  <a:pt x="70" y="27"/>
                </a:lnTo>
                <a:lnTo>
                  <a:pt x="76" y="14"/>
                </a:lnTo>
                <a:lnTo>
                  <a:pt x="89" y="0"/>
                </a:lnTo>
                <a:lnTo>
                  <a:pt x="108" y="48"/>
                </a:lnTo>
                <a:lnTo>
                  <a:pt x="95" y="68"/>
                </a:lnTo>
                <a:lnTo>
                  <a:pt x="76" y="149"/>
                </a:lnTo>
                <a:lnTo>
                  <a:pt x="44" y="216"/>
                </a:lnTo>
                <a:lnTo>
                  <a:pt x="19" y="22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24" name="Freeform 260"/>
          <p:cNvSpPr>
            <a:spLocks/>
          </p:cNvSpPr>
          <p:nvPr/>
        </p:nvSpPr>
        <p:spPr bwMode="auto">
          <a:xfrm>
            <a:off x="7470775" y="4503738"/>
            <a:ext cx="11113" cy="3175"/>
          </a:xfrm>
          <a:custGeom>
            <a:avLst/>
            <a:gdLst>
              <a:gd name="T0" fmla="*/ 0 w 8"/>
              <a:gd name="T1" fmla="*/ 1 h 2"/>
              <a:gd name="T2" fmla="*/ 0 w 8"/>
              <a:gd name="T3" fmla="*/ 0 h 2"/>
              <a:gd name="T4" fmla="*/ 7 w 8"/>
              <a:gd name="T5" fmla="*/ 1 h 2"/>
              <a:gd name="T6" fmla="*/ 0 w 8"/>
              <a:gd name="T7" fmla="*/ 1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" h="2">
                <a:moveTo>
                  <a:pt x="0" y="1"/>
                </a:moveTo>
                <a:lnTo>
                  <a:pt x="0" y="0"/>
                </a:lnTo>
                <a:lnTo>
                  <a:pt x="7" y="1"/>
                </a:lnTo>
                <a:lnTo>
                  <a:pt x="0" y="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25" name="Freeform 261"/>
          <p:cNvSpPr>
            <a:spLocks/>
          </p:cNvSpPr>
          <p:nvPr/>
        </p:nvSpPr>
        <p:spPr bwMode="auto">
          <a:xfrm>
            <a:off x="7019925" y="4514850"/>
            <a:ext cx="874713" cy="939800"/>
          </a:xfrm>
          <a:custGeom>
            <a:avLst/>
            <a:gdLst>
              <a:gd name="T0" fmla="*/ 397 w 597"/>
              <a:gd name="T1" fmla="*/ 577 h 592"/>
              <a:gd name="T2" fmla="*/ 331 w 597"/>
              <a:gd name="T3" fmla="*/ 537 h 592"/>
              <a:gd name="T4" fmla="*/ 311 w 597"/>
              <a:gd name="T5" fmla="*/ 495 h 592"/>
              <a:gd name="T6" fmla="*/ 291 w 597"/>
              <a:gd name="T7" fmla="*/ 481 h 592"/>
              <a:gd name="T8" fmla="*/ 238 w 597"/>
              <a:gd name="T9" fmla="*/ 399 h 592"/>
              <a:gd name="T10" fmla="*/ 133 w 597"/>
              <a:gd name="T11" fmla="*/ 440 h 592"/>
              <a:gd name="T12" fmla="*/ 46 w 597"/>
              <a:gd name="T13" fmla="*/ 453 h 592"/>
              <a:gd name="T14" fmla="*/ 0 w 597"/>
              <a:gd name="T15" fmla="*/ 419 h 592"/>
              <a:gd name="T16" fmla="*/ 20 w 597"/>
              <a:gd name="T17" fmla="*/ 385 h 592"/>
              <a:gd name="T18" fmla="*/ 13 w 597"/>
              <a:gd name="T19" fmla="*/ 275 h 592"/>
              <a:gd name="T20" fmla="*/ 27 w 597"/>
              <a:gd name="T21" fmla="*/ 185 h 592"/>
              <a:gd name="T22" fmla="*/ 152 w 597"/>
              <a:gd name="T23" fmla="*/ 145 h 592"/>
              <a:gd name="T24" fmla="*/ 172 w 597"/>
              <a:gd name="T25" fmla="*/ 117 h 592"/>
              <a:gd name="T26" fmla="*/ 185 w 597"/>
              <a:gd name="T27" fmla="*/ 89 h 592"/>
              <a:gd name="T28" fmla="*/ 192 w 597"/>
              <a:gd name="T29" fmla="*/ 89 h 592"/>
              <a:gd name="T30" fmla="*/ 264 w 597"/>
              <a:gd name="T31" fmla="*/ 54 h 592"/>
              <a:gd name="T32" fmla="*/ 277 w 597"/>
              <a:gd name="T33" fmla="*/ 61 h 592"/>
              <a:gd name="T34" fmla="*/ 291 w 597"/>
              <a:gd name="T35" fmla="*/ 54 h 592"/>
              <a:gd name="T36" fmla="*/ 331 w 597"/>
              <a:gd name="T37" fmla="*/ 21 h 592"/>
              <a:gd name="T38" fmla="*/ 358 w 597"/>
              <a:gd name="T39" fmla="*/ 14 h 592"/>
              <a:gd name="T40" fmla="*/ 410 w 597"/>
              <a:gd name="T41" fmla="*/ 14 h 592"/>
              <a:gd name="T42" fmla="*/ 390 w 597"/>
              <a:gd name="T43" fmla="*/ 49 h 592"/>
              <a:gd name="T44" fmla="*/ 383 w 597"/>
              <a:gd name="T45" fmla="*/ 75 h 592"/>
              <a:gd name="T46" fmla="*/ 443 w 597"/>
              <a:gd name="T47" fmla="*/ 131 h 592"/>
              <a:gd name="T48" fmla="*/ 483 w 597"/>
              <a:gd name="T49" fmla="*/ 0 h 592"/>
              <a:gd name="T50" fmla="*/ 523 w 597"/>
              <a:gd name="T51" fmla="*/ 82 h 592"/>
              <a:gd name="T52" fmla="*/ 563 w 597"/>
              <a:gd name="T53" fmla="*/ 206 h 592"/>
              <a:gd name="T54" fmla="*/ 576 w 597"/>
              <a:gd name="T55" fmla="*/ 247 h 592"/>
              <a:gd name="T56" fmla="*/ 596 w 597"/>
              <a:gd name="T57" fmla="*/ 323 h 592"/>
              <a:gd name="T58" fmla="*/ 569 w 597"/>
              <a:gd name="T59" fmla="*/ 440 h 592"/>
              <a:gd name="T60" fmla="*/ 523 w 597"/>
              <a:gd name="T61" fmla="*/ 495 h 592"/>
              <a:gd name="T62" fmla="*/ 463 w 597"/>
              <a:gd name="T63" fmla="*/ 584 h 592"/>
              <a:gd name="T64" fmla="*/ 417 w 597"/>
              <a:gd name="T65" fmla="*/ 591 h 5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597" h="592">
                <a:moveTo>
                  <a:pt x="417" y="591"/>
                </a:moveTo>
                <a:lnTo>
                  <a:pt x="397" y="577"/>
                </a:lnTo>
                <a:lnTo>
                  <a:pt x="371" y="577"/>
                </a:lnTo>
                <a:lnTo>
                  <a:pt x="331" y="537"/>
                </a:lnTo>
                <a:lnTo>
                  <a:pt x="331" y="481"/>
                </a:lnTo>
                <a:lnTo>
                  <a:pt x="311" y="495"/>
                </a:lnTo>
                <a:lnTo>
                  <a:pt x="331" y="446"/>
                </a:lnTo>
                <a:lnTo>
                  <a:pt x="291" y="481"/>
                </a:lnTo>
                <a:lnTo>
                  <a:pt x="277" y="426"/>
                </a:lnTo>
                <a:lnTo>
                  <a:pt x="238" y="399"/>
                </a:lnTo>
                <a:lnTo>
                  <a:pt x="146" y="419"/>
                </a:lnTo>
                <a:lnTo>
                  <a:pt x="133" y="440"/>
                </a:lnTo>
                <a:lnTo>
                  <a:pt x="79" y="433"/>
                </a:lnTo>
                <a:lnTo>
                  <a:pt x="46" y="453"/>
                </a:lnTo>
                <a:lnTo>
                  <a:pt x="13" y="446"/>
                </a:lnTo>
                <a:lnTo>
                  <a:pt x="0" y="419"/>
                </a:lnTo>
                <a:lnTo>
                  <a:pt x="7" y="419"/>
                </a:lnTo>
                <a:lnTo>
                  <a:pt x="20" y="385"/>
                </a:lnTo>
                <a:lnTo>
                  <a:pt x="20" y="330"/>
                </a:lnTo>
                <a:lnTo>
                  <a:pt x="13" y="275"/>
                </a:lnTo>
                <a:lnTo>
                  <a:pt x="20" y="275"/>
                </a:lnTo>
                <a:lnTo>
                  <a:pt x="27" y="185"/>
                </a:lnTo>
                <a:lnTo>
                  <a:pt x="133" y="158"/>
                </a:lnTo>
                <a:lnTo>
                  <a:pt x="152" y="145"/>
                </a:lnTo>
                <a:lnTo>
                  <a:pt x="158" y="131"/>
                </a:lnTo>
                <a:lnTo>
                  <a:pt x="172" y="117"/>
                </a:lnTo>
                <a:lnTo>
                  <a:pt x="172" y="103"/>
                </a:lnTo>
                <a:lnTo>
                  <a:pt x="185" y="89"/>
                </a:lnTo>
                <a:lnTo>
                  <a:pt x="192" y="103"/>
                </a:lnTo>
                <a:lnTo>
                  <a:pt x="192" y="89"/>
                </a:lnTo>
                <a:lnTo>
                  <a:pt x="258" y="42"/>
                </a:lnTo>
                <a:lnTo>
                  <a:pt x="264" y="54"/>
                </a:lnTo>
                <a:lnTo>
                  <a:pt x="264" y="75"/>
                </a:lnTo>
                <a:lnTo>
                  <a:pt x="277" y="61"/>
                </a:lnTo>
                <a:lnTo>
                  <a:pt x="291" y="68"/>
                </a:lnTo>
                <a:lnTo>
                  <a:pt x="291" y="54"/>
                </a:lnTo>
                <a:lnTo>
                  <a:pt x="318" y="21"/>
                </a:lnTo>
                <a:lnTo>
                  <a:pt x="331" y="21"/>
                </a:lnTo>
                <a:lnTo>
                  <a:pt x="331" y="7"/>
                </a:lnTo>
                <a:lnTo>
                  <a:pt x="358" y="14"/>
                </a:lnTo>
                <a:lnTo>
                  <a:pt x="397" y="28"/>
                </a:lnTo>
                <a:lnTo>
                  <a:pt x="410" y="14"/>
                </a:lnTo>
                <a:lnTo>
                  <a:pt x="410" y="28"/>
                </a:lnTo>
                <a:lnTo>
                  <a:pt x="390" y="49"/>
                </a:lnTo>
                <a:lnTo>
                  <a:pt x="383" y="49"/>
                </a:lnTo>
                <a:lnTo>
                  <a:pt x="383" y="75"/>
                </a:lnTo>
                <a:lnTo>
                  <a:pt x="403" y="89"/>
                </a:lnTo>
                <a:lnTo>
                  <a:pt x="443" y="131"/>
                </a:lnTo>
                <a:lnTo>
                  <a:pt x="463" y="96"/>
                </a:lnTo>
                <a:lnTo>
                  <a:pt x="483" y="0"/>
                </a:lnTo>
                <a:lnTo>
                  <a:pt x="509" y="68"/>
                </a:lnTo>
                <a:lnTo>
                  <a:pt x="523" y="82"/>
                </a:lnTo>
                <a:lnTo>
                  <a:pt x="529" y="165"/>
                </a:lnTo>
                <a:lnTo>
                  <a:pt x="563" y="206"/>
                </a:lnTo>
                <a:lnTo>
                  <a:pt x="563" y="247"/>
                </a:lnTo>
                <a:lnTo>
                  <a:pt x="576" y="247"/>
                </a:lnTo>
                <a:lnTo>
                  <a:pt x="576" y="275"/>
                </a:lnTo>
                <a:lnTo>
                  <a:pt x="596" y="323"/>
                </a:lnTo>
                <a:lnTo>
                  <a:pt x="589" y="378"/>
                </a:lnTo>
                <a:lnTo>
                  <a:pt x="569" y="440"/>
                </a:lnTo>
                <a:lnTo>
                  <a:pt x="543" y="474"/>
                </a:lnTo>
                <a:lnTo>
                  <a:pt x="523" y="495"/>
                </a:lnTo>
                <a:lnTo>
                  <a:pt x="483" y="556"/>
                </a:lnTo>
                <a:lnTo>
                  <a:pt x="463" y="584"/>
                </a:lnTo>
                <a:lnTo>
                  <a:pt x="443" y="584"/>
                </a:lnTo>
                <a:lnTo>
                  <a:pt x="417" y="59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26" name="Freeform 262"/>
          <p:cNvSpPr>
            <a:spLocks/>
          </p:cNvSpPr>
          <p:nvPr/>
        </p:nvSpPr>
        <p:spPr bwMode="auto">
          <a:xfrm>
            <a:off x="5078413" y="4559300"/>
            <a:ext cx="160337" cy="179388"/>
          </a:xfrm>
          <a:custGeom>
            <a:avLst/>
            <a:gdLst>
              <a:gd name="T0" fmla="*/ 0 w 109"/>
              <a:gd name="T1" fmla="*/ 39 h 113"/>
              <a:gd name="T2" fmla="*/ 26 w 109"/>
              <a:gd name="T3" fmla="*/ 39 h 113"/>
              <a:gd name="T4" fmla="*/ 45 w 109"/>
              <a:gd name="T5" fmla="*/ 13 h 113"/>
              <a:gd name="T6" fmla="*/ 58 w 109"/>
              <a:gd name="T7" fmla="*/ 20 h 113"/>
              <a:gd name="T8" fmla="*/ 64 w 109"/>
              <a:gd name="T9" fmla="*/ 0 h 113"/>
              <a:gd name="T10" fmla="*/ 76 w 109"/>
              <a:gd name="T11" fmla="*/ 0 h 113"/>
              <a:gd name="T12" fmla="*/ 108 w 109"/>
              <a:gd name="T13" fmla="*/ 32 h 113"/>
              <a:gd name="T14" fmla="*/ 108 w 109"/>
              <a:gd name="T15" fmla="*/ 72 h 113"/>
              <a:gd name="T16" fmla="*/ 95 w 109"/>
              <a:gd name="T17" fmla="*/ 112 h 113"/>
              <a:gd name="T18" fmla="*/ 58 w 109"/>
              <a:gd name="T19" fmla="*/ 112 h 113"/>
              <a:gd name="T20" fmla="*/ 38 w 109"/>
              <a:gd name="T21" fmla="*/ 92 h 113"/>
              <a:gd name="T22" fmla="*/ 38 w 109"/>
              <a:gd name="T23" fmla="*/ 79 h 113"/>
              <a:gd name="T24" fmla="*/ 19 w 109"/>
              <a:gd name="T25" fmla="*/ 65 h 113"/>
              <a:gd name="T26" fmla="*/ 0 w 109"/>
              <a:gd name="T27" fmla="*/ 39 h 1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109" h="113">
                <a:moveTo>
                  <a:pt x="0" y="39"/>
                </a:moveTo>
                <a:lnTo>
                  <a:pt x="26" y="39"/>
                </a:lnTo>
                <a:lnTo>
                  <a:pt x="45" y="13"/>
                </a:lnTo>
                <a:lnTo>
                  <a:pt x="58" y="20"/>
                </a:lnTo>
                <a:lnTo>
                  <a:pt x="64" y="0"/>
                </a:lnTo>
                <a:lnTo>
                  <a:pt x="76" y="0"/>
                </a:lnTo>
                <a:lnTo>
                  <a:pt x="108" y="32"/>
                </a:lnTo>
                <a:lnTo>
                  <a:pt x="108" y="72"/>
                </a:lnTo>
                <a:lnTo>
                  <a:pt x="95" y="112"/>
                </a:lnTo>
                <a:lnTo>
                  <a:pt x="58" y="112"/>
                </a:lnTo>
                <a:lnTo>
                  <a:pt x="38" y="92"/>
                </a:lnTo>
                <a:lnTo>
                  <a:pt x="38" y="79"/>
                </a:lnTo>
                <a:lnTo>
                  <a:pt x="19" y="65"/>
                </a:lnTo>
                <a:lnTo>
                  <a:pt x="0" y="39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27" name="Freeform 263"/>
          <p:cNvSpPr>
            <a:spLocks/>
          </p:cNvSpPr>
          <p:nvPr/>
        </p:nvSpPr>
        <p:spPr bwMode="auto">
          <a:xfrm>
            <a:off x="2974975" y="4581525"/>
            <a:ext cx="20638" cy="23813"/>
          </a:xfrm>
          <a:custGeom>
            <a:avLst/>
            <a:gdLst>
              <a:gd name="T0" fmla="*/ 4 w 14"/>
              <a:gd name="T1" fmla="*/ 0 h 15"/>
              <a:gd name="T2" fmla="*/ 13 w 14"/>
              <a:gd name="T3" fmla="*/ 9 h 15"/>
              <a:gd name="T4" fmla="*/ 8 w 14"/>
              <a:gd name="T5" fmla="*/ 14 h 15"/>
              <a:gd name="T6" fmla="*/ 0 w 14"/>
              <a:gd name="T7" fmla="*/ 0 h 15"/>
              <a:gd name="T8" fmla="*/ 4 w 14"/>
              <a:gd name="T9" fmla="*/ 0 h 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" h="15">
                <a:moveTo>
                  <a:pt x="4" y="0"/>
                </a:moveTo>
                <a:lnTo>
                  <a:pt x="13" y="9"/>
                </a:lnTo>
                <a:lnTo>
                  <a:pt x="8" y="14"/>
                </a:lnTo>
                <a:lnTo>
                  <a:pt x="0" y="0"/>
                </a:lnTo>
                <a:lnTo>
                  <a:pt x="4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28" name="Freeform 264"/>
          <p:cNvSpPr>
            <a:spLocks/>
          </p:cNvSpPr>
          <p:nvPr/>
        </p:nvSpPr>
        <p:spPr bwMode="auto">
          <a:xfrm>
            <a:off x="4786313" y="4592638"/>
            <a:ext cx="287337" cy="311150"/>
          </a:xfrm>
          <a:custGeom>
            <a:avLst/>
            <a:gdLst>
              <a:gd name="T0" fmla="*/ 7 w 196"/>
              <a:gd name="T1" fmla="*/ 6 h 196"/>
              <a:gd name="T2" fmla="*/ 26 w 196"/>
              <a:gd name="T3" fmla="*/ 0 h 196"/>
              <a:gd name="T4" fmla="*/ 39 w 196"/>
              <a:gd name="T5" fmla="*/ 6 h 196"/>
              <a:gd name="T6" fmla="*/ 98 w 196"/>
              <a:gd name="T7" fmla="*/ 13 h 196"/>
              <a:gd name="T8" fmla="*/ 143 w 196"/>
              <a:gd name="T9" fmla="*/ 19 h 196"/>
              <a:gd name="T10" fmla="*/ 162 w 196"/>
              <a:gd name="T11" fmla="*/ 13 h 196"/>
              <a:gd name="T12" fmla="*/ 188 w 196"/>
              <a:gd name="T13" fmla="*/ 13 h 196"/>
              <a:gd name="T14" fmla="*/ 195 w 196"/>
              <a:gd name="T15" fmla="*/ 19 h 196"/>
              <a:gd name="T16" fmla="*/ 137 w 196"/>
              <a:gd name="T17" fmla="*/ 33 h 196"/>
              <a:gd name="T18" fmla="*/ 137 w 196"/>
              <a:gd name="T19" fmla="*/ 81 h 196"/>
              <a:gd name="T20" fmla="*/ 117 w 196"/>
              <a:gd name="T21" fmla="*/ 81 h 196"/>
              <a:gd name="T22" fmla="*/ 117 w 196"/>
              <a:gd name="T23" fmla="*/ 134 h 196"/>
              <a:gd name="T24" fmla="*/ 117 w 196"/>
              <a:gd name="T25" fmla="*/ 188 h 196"/>
              <a:gd name="T26" fmla="*/ 84 w 196"/>
              <a:gd name="T27" fmla="*/ 195 h 196"/>
              <a:gd name="T28" fmla="*/ 78 w 196"/>
              <a:gd name="T29" fmla="*/ 188 h 196"/>
              <a:gd name="T30" fmla="*/ 71 w 196"/>
              <a:gd name="T31" fmla="*/ 195 h 196"/>
              <a:gd name="T32" fmla="*/ 39 w 196"/>
              <a:gd name="T33" fmla="*/ 154 h 196"/>
              <a:gd name="T34" fmla="*/ 39 w 196"/>
              <a:gd name="T35" fmla="*/ 94 h 196"/>
              <a:gd name="T36" fmla="*/ 13 w 196"/>
              <a:gd name="T37" fmla="*/ 33 h 196"/>
              <a:gd name="T38" fmla="*/ 0 w 196"/>
              <a:gd name="T39" fmla="*/ 19 h 196"/>
              <a:gd name="T40" fmla="*/ 7 w 196"/>
              <a:gd name="T41" fmla="*/ 6 h 1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96" h="196">
                <a:moveTo>
                  <a:pt x="7" y="6"/>
                </a:moveTo>
                <a:lnTo>
                  <a:pt x="26" y="0"/>
                </a:lnTo>
                <a:lnTo>
                  <a:pt x="39" y="6"/>
                </a:lnTo>
                <a:lnTo>
                  <a:pt x="98" y="13"/>
                </a:lnTo>
                <a:lnTo>
                  <a:pt x="143" y="19"/>
                </a:lnTo>
                <a:lnTo>
                  <a:pt x="162" y="13"/>
                </a:lnTo>
                <a:lnTo>
                  <a:pt x="188" y="13"/>
                </a:lnTo>
                <a:lnTo>
                  <a:pt x="195" y="19"/>
                </a:lnTo>
                <a:lnTo>
                  <a:pt x="137" y="33"/>
                </a:lnTo>
                <a:lnTo>
                  <a:pt x="137" y="81"/>
                </a:lnTo>
                <a:lnTo>
                  <a:pt x="117" y="81"/>
                </a:lnTo>
                <a:lnTo>
                  <a:pt x="117" y="134"/>
                </a:lnTo>
                <a:lnTo>
                  <a:pt x="117" y="188"/>
                </a:lnTo>
                <a:lnTo>
                  <a:pt x="84" y="195"/>
                </a:lnTo>
                <a:lnTo>
                  <a:pt x="78" y="188"/>
                </a:lnTo>
                <a:lnTo>
                  <a:pt x="71" y="195"/>
                </a:lnTo>
                <a:lnTo>
                  <a:pt x="39" y="154"/>
                </a:lnTo>
                <a:lnTo>
                  <a:pt x="39" y="94"/>
                </a:lnTo>
                <a:lnTo>
                  <a:pt x="13" y="33"/>
                </a:lnTo>
                <a:lnTo>
                  <a:pt x="0" y="19"/>
                </a:lnTo>
                <a:lnTo>
                  <a:pt x="7" y="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29" name="Freeform 265"/>
          <p:cNvSpPr>
            <a:spLocks/>
          </p:cNvSpPr>
          <p:nvPr/>
        </p:nvSpPr>
        <p:spPr bwMode="auto">
          <a:xfrm>
            <a:off x="4962525" y="4624388"/>
            <a:ext cx="198438" cy="234950"/>
          </a:xfrm>
          <a:custGeom>
            <a:avLst/>
            <a:gdLst>
              <a:gd name="T0" fmla="*/ 77 w 136"/>
              <a:gd name="T1" fmla="*/ 0 h 148"/>
              <a:gd name="T2" fmla="*/ 96 w 136"/>
              <a:gd name="T3" fmla="*/ 27 h 148"/>
              <a:gd name="T4" fmla="*/ 116 w 136"/>
              <a:gd name="T5" fmla="*/ 40 h 148"/>
              <a:gd name="T6" fmla="*/ 116 w 136"/>
              <a:gd name="T7" fmla="*/ 54 h 148"/>
              <a:gd name="T8" fmla="*/ 135 w 136"/>
              <a:gd name="T9" fmla="*/ 74 h 148"/>
              <a:gd name="T10" fmla="*/ 103 w 136"/>
              <a:gd name="T11" fmla="*/ 94 h 148"/>
              <a:gd name="T12" fmla="*/ 103 w 136"/>
              <a:gd name="T13" fmla="*/ 107 h 148"/>
              <a:gd name="T14" fmla="*/ 77 w 136"/>
              <a:gd name="T15" fmla="*/ 127 h 148"/>
              <a:gd name="T16" fmla="*/ 44 w 136"/>
              <a:gd name="T17" fmla="*/ 120 h 148"/>
              <a:gd name="T18" fmla="*/ 13 w 136"/>
              <a:gd name="T19" fmla="*/ 147 h 148"/>
              <a:gd name="T20" fmla="*/ 13 w 136"/>
              <a:gd name="T21" fmla="*/ 127 h 148"/>
              <a:gd name="T22" fmla="*/ 0 w 136"/>
              <a:gd name="T23" fmla="*/ 113 h 148"/>
              <a:gd name="T24" fmla="*/ 0 w 136"/>
              <a:gd name="T25" fmla="*/ 61 h 148"/>
              <a:gd name="T26" fmla="*/ 19 w 136"/>
              <a:gd name="T27" fmla="*/ 61 h 148"/>
              <a:gd name="T28" fmla="*/ 19 w 136"/>
              <a:gd name="T29" fmla="*/ 13 h 148"/>
              <a:gd name="T30" fmla="*/ 77 w 136"/>
              <a:gd name="T31" fmla="*/ 0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36" h="148">
                <a:moveTo>
                  <a:pt x="77" y="0"/>
                </a:moveTo>
                <a:lnTo>
                  <a:pt x="96" y="27"/>
                </a:lnTo>
                <a:lnTo>
                  <a:pt x="116" y="40"/>
                </a:lnTo>
                <a:lnTo>
                  <a:pt x="116" y="54"/>
                </a:lnTo>
                <a:lnTo>
                  <a:pt x="135" y="74"/>
                </a:lnTo>
                <a:lnTo>
                  <a:pt x="103" y="94"/>
                </a:lnTo>
                <a:lnTo>
                  <a:pt x="103" y="107"/>
                </a:lnTo>
                <a:lnTo>
                  <a:pt x="77" y="127"/>
                </a:lnTo>
                <a:lnTo>
                  <a:pt x="44" y="120"/>
                </a:lnTo>
                <a:lnTo>
                  <a:pt x="13" y="147"/>
                </a:lnTo>
                <a:lnTo>
                  <a:pt x="13" y="127"/>
                </a:lnTo>
                <a:lnTo>
                  <a:pt x="0" y="113"/>
                </a:lnTo>
                <a:lnTo>
                  <a:pt x="0" y="61"/>
                </a:lnTo>
                <a:lnTo>
                  <a:pt x="19" y="61"/>
                </a:lnTo>
                <a:lnTo>
                  <a:pt x="19" y="13"/>
                </a:lnTo>
                <a:lnTo>
                  <a:pt x="77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30" name="Freeform 266"/>
          <p:cNvSpPr>
            <a:spLocks/>
          </p:cNvSpPr>
          <p:nvPr/>
        </p:nvSpPr>
        <p:spPr bwMode="auto">
          <a:xfrm>
            <a:off x="2954338" y="4635500"/>
            <a:ext cx="187325" cy="1095375"/>
          </a:xfrm>
          <a:custGeom>
            <a:avLst/>
            <a:gdLst>
              <a:gd name="T0" fmla="*/ 0 w 128"/>
              <a:gd name="T1" fmla="*/ 14 h 690"/>
              <a:gd name="T2" fmla="*/ 13 w 128"/>
              <a:gd name="T3" fmla="*/ 0 h 690"/>
              <a:gd name="T4" fmla="*/ 25 w 128"/>
              <a:gd name="T5" fmla="*/ 0 h 690"/>
              <a:gd name="T6" fmla="*/ 51 w 128"/>
              <a:gd name="T7" fmla="*/ 83 h 690"/>
              <a:gd name="T8" fmla="*/ 64 w 128"/>
              <a:gd name="T9" fmla="*/ 97 h 690"/>
              <a:gd name="T10" fmla="*/ 57 w 128"/>
              <a:gd name="T11" fmla="*/ 110 h 690"/>
              <a:gd name="T12" fmla="*/ 44 w 128"/>
              <a:gd name="T13" fmla="*/ 124 h 690"/>
              <a:gd name="T14" fmla="*/ 57 w 128"/>
              <a:gd name="T15" fmla="*/ 152 h 690"/>
              <a:gd name="T16" fmla="*/ 38 w 128"/>
              <a:gd name="T17" fmla="*/ 172 h 690"/>
              <a:gd name="T18" fmla="*/ 31 w 128"/>
              <a:gd name="T19" fmla="*/ 214 h 690"/>
              <a:gd name="T20" fmla="*/ 31 w 128"/>
              <a:gd name="T21" fmla="*/ 241 h 690"/>
              <a:gd name="T22" fmla="*/ 51 w 128"/>
              <a:gd name="T23" fmla="*/ 289 h 690"/>
              <a:gd name="T24" fmla="*/ 44 w 128"/>
              <a:gd name="T25" fmla="*/ 331 h 690"/>
              <a:gd name="T26" fmla="*/ 38 w 128"/>
              <a:gd name="T27" fmla="*/ 331 h 690"/>
              <a:gd name="T28" fmla="*/ 44 w 128"/>
              <a:gd name="T29" fmla="*/ 379 h 690"/>
              <a:gd name="T30" fmla="*/ 38 w 128"/>
              <a:gd name="T31" fmla="*/ 393 h 690"/>
              <a:gd name="T32" fmla="*/ 64 w 128"/>
              <a:gd name="T33" fmla="*/ 489 h 690"/>
              <a:gd name="T34" fmla="*/ 64 w 128"/>
              <a:gd name="T35" fmla="*/ 510 h 690"/>
              <a:gd name="T36" fmla="*/ 70 w 128"/>
              <a:gd name="T37" fmla="*/ 523 h 690"/>
              <a:gd name="T38" fmla="*/ 70 w 128"/>
              <a:gd name="T39" fmla="*/ 620 h 690"/>
              <a:gd name="T40" fmla="*/ 83 w 128"/>
              <a:gd name="T41" fmla="*/ 620 h 690"/>
              <a:gd name="T42" fmla="*/ 89 w 128"/>
              <a:gd name="T43" fmla="*/ 647 h 690"/>
              <a:gd name="T44" fmla="*/ 127 w 128"/>
              <a:gd name="T45" fmla="*/ 647 h 690"/>
              <a:gd name="T46" fmla="*/ 109 w 128"/>
              <a:gd name="T47" fmla="*/ 661 h 690"/>
              <a:gd name="T48" fmla="*/ 115 w 128"/>
              <a:gd name="T49" fmla="*/ 689 h 690"/>
              <a:gd name="T50" fmla="*/ 76 w 128"/>
              <a:gd name="T51" fmla="*/ 682 h 690"/>
              <a:gd name="T52" fmla="*/ 70 w 128"/>
              <a:gd name="T53" fmla="*/ 647 h 690"/>
              <a:gd name="T54" fmla="*/ 31 w 128"/>
              <a:gd name="T55" fmla="*/ 565 h 690"/>
              <a:gd name="T56" fmla="*/ 38 w 128"/>
              <a:gd name="T57" fmla="*/ 544 h 690"/>
              <a:gd name="T58" fmla="*/ 18 w 128"/>
              <a:gd name="T59" fmla="*/ 544 h 690"/>
              <a:gd name="T60" fmla="*/ 25 w 128"/>
              <a:gd name="T61" fmla="*/ 530 h 690"/>
              <a:gd name="T62" fmla="*/ 38 w 128"/>
              <a:gd name="T63" fmla="*/ 530 h 690"/>
              <a:gd name="T64" fmla="*/ 31 w 128"/>
              <a:gd name="T65" fmla="*/ 448 h 690"/>
              <a:gd name="T66" fmla="*/ 13 w 128"/>
              <a:gd name="T67" fmla="*/ 413 h 690"/>
              <a:gd name="T68" fmla="*/ 13 w 128"/>
              <a:gd name="T69" fmla="*/ 406 h 690"/>
              <a:gd name="T70" fmla="*/ 0 w 128"/>
              <a:gd name="T71" fmla="*/ 358 h 690"/>
              <a:gd name="T72" fmla="*/ 18 w 128"/>
              <a:gd name="T73" fmla="*/ 276 h 690"/>
              <a:gd name="T74" fmla="*/ 18 w 128"/>
              <a:gd name="T75" fmla="*/ 227 h 690"/>
              <a:gd name="T76" fmla="*/ 18 w 128"/>
              <a:gd name="T77" fmla="*/ 221 h 690"/>
              <a:gd name="T78" fmla="*/ 13 w 128"/>
              <a:gd name="T79" fmla="*/ 214 h 690"/>
              <a:gd name="T80" fmla="*/ 6 w 128"/>
              <a:gd name="T81" fmla="*/ 152 h 690"/>
              <a:gd name="T82" fmla="*/ 13 w 128"/>
              <a:gd name="T83" fmla="*/ 145 h 690"/>
              <a:gd name="T84" fmla="*/ 13 w 128"/>
              <a:gd name="T85" fmla="*/ 56 h 690"/>
              <a:gd name="T86" fmla="*/ 0 w 128"/>
              <a:gd name="T87" fmla="*/ 14 h 6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128" h="690">
                <a:moveTo>
                  <a:pt x="0" y="14"/>
                </a:moveTo>
                <a:lnTo>
                  <a:pt x="13" y="0"/>
                </a:lnTo>
                <a:lnTo>
                  <a:pt x="25" y="0"/>
                </a:lnTo>
                <a:lnTo>
                  <a:pt x="51" y="83"/>
                </a:lnTo>
                <a:lnTo>
                  <a:pt x="64" y="97"/>
                </a:lnTo>
                <a:lnTo>
                  <a:pt x="57" y="110"/>
                </a:lnTo>
                <a:lnTo>
                  <a:pt x="44" y="124"/>
                </a:lnTo>
                <a:lnTo>
                  <a:pt x="57" y="152"/>
                </a:lnTo>
                <a:lnTo>
                  <a:pt x="38" y="172"/>
                </a:lnTo>
                <a:lnTo>
                  <a:pt x="31" y="214"/>
                </a:lnTo>
                <a:lnTo>
                  <a:pt x="31" y="241"/>
                </a:lnTo>
                <a:lnTo>
                  <a:pt x="51" y="289"/>
                </a:lnTo>
                <a:lnTo>
                  <a:pt x="44" y="331"/>
                </a:lnTo>
                <a:lnTo>
                  <a:pt x="38" y="331"/>
                </a:lnTo>
                <a:lnTo>
                  <a:pt x="44" y="379"/>
                </a:lnTo>
                <a:lnTo>
                  <a:pt x="38" y="393"/>
                </a:lnTo>
                <a:lnTo>
                  <a:pt x="64" y="489"/>
                </a:lnTo>
                <a:lnTo>
                  <a:pt x="64" y="510"/>
                </a:lnTo>
                <a:lnTo>
                  <a:pt x="70" y="523"/>
                </a:lnTo>
                <a:lnTo>
                  <a:pt x="70" y="620"/>
                </a:lnTo>
                <a:lnTo>
                  <a:pt x="83" y="620"/>
                </a:lnTo>
                <a:lnTo>
                  <a:pt x="89" y="647"/>
                </a:lnTo>
                <a:lnTo>
                  <a:pt x="127" y="647"/>
                </a:lnTo>
                <a:lnTo>
                  <a:pt x="109" y="661"/>
                </a:lnTo>
                <a:lnTo>
                  <a:pt x="115" y="689"/>
                </a:lnTo>
                <a:lnTo>
                  <a:pt x="76" y="682"/>
                </a:lnTo>
                <a:lnTo>
                  <a:pt x="70" y="647"/>
                </a:lnTo>
                <a:lnTo>
                  <a:pt x="31" y="565"/>
                </a:lnTo>
                <a:lnTo>
                  <a:pt x="38" y="544"/>
                </a:lnTo>
                <a:lnTo>
                  <a:pt x="18" y="544"/>
                </a:lnTo>
                <a:lnTo>
                  <a:pt x="25" y="530"/>
                </a:lnTo>
                <a:lnTo>
                  <a:pt x="38" y="530"/>
                </a:lnTo>
                <a:lnTo>
                  <a:pt x="31" y="448"/>
                </a:lnTo>
                <a:lnTo>
                  <a:pt x="13" y="413"/>
                </a:lnTo>
                <a:lnTo>
                  <a:pt x="13" y="406"/>
                </a:lnTo>
                <a:lnTo>
                  <a:pt x="0" y="358"/>
                </a:lnTo>
                <a:lnTo>
                  <a:pt x="18" y="276"/>
                </a:lnTo>
                <a:lnTo>
                  <a:pt x="18" y="227"/>
                </a:lnTo>
                <a:lnTo>
                  <a:pt x="18" y="221"/>
                </a:lnTo>
                <a:lnTo>
                  <a:pt x="13" y="214"/>
                </a:lnTo>
                <a:lnTo>
                  <a:pt x="6" y="152"/>
                </a:lnTo>
                <a:lnTo>
                  <a:pt x="13" y="145"/>
                </a:lnTo>
                <a:lnTo>
                  <a:pt x="13" y="56"/>
                </a:lnTo>
                <a:lnTo>
                  <a:pt x="0" y="1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31" name="Freeform 267"/>
          <p:cNvSpPr>
            <a:spLocks/>
          </p:cNvSpPr>
          <p:nvPr/>
        </p:nvSpPr>
        <p:spPr bwMode="auto">
          <a:xfrm>
            <a:off x="3140075" y="4679950"/>
            <a:ext cx="187325" cy="201613"/>
          </a:xfrm>
          <a:custGeom>
            <a:avLst/>
            <a:gdLst>
              <a:gd name="T0" fmla="*/ 0 w 128"/>
              <a:gd name="T1" fmla="*/ 40 h 127"/>
              <a:gd name="T2" fmla="*/ 12 w 128"/>
              <a:gd name="T3" fmla="*/ 7 h 127"/>
              <a:gd name="T4" fmla="*/ 57 w 128"/>
              <a:gd name="T5" fmla="*/ 0 h 127"/>
              <a:gd name="T6" fmla="*/ 64 w 128"/>
              <a:gd name="T7" fmla="*/ 0 h 127"/>
              <a:gd name="T8" fmla="*/ 70 w 128"/>
              <a:gd name="T9" fmla="*/ 40 h 127"/>
              <a:gd name="T10" fmla="*/ 96 w 128"/>
              <a:gd name="T11" fmla="*/ 40 h 127"/>
              <a:gd name="T12" fmla="*/ 102 w 128"/>
              <a:gd name="T13" fmla="*/ 33 h 127"/>
              <a:gd name="T14" fmla="*/ 109 w 128"/>
              <a:gd name="T15" fmla="*/ 47 h 127"/>
              <a:gd name="T16" fmla="*/ 109 w 128"/>
              <a:gd name="T17" fmla="*/ 60 h 127"/>
              <a:gd name="T18" fmla="*/ 127 w 128"/>
              <a:gd name="T19" fmla="*/ 67 h 127"/>
              <a:gd name="T20" fmla="*/ 121 w 128"/>
              <a:gd name="T21" fmla="*/ 93 h 127"/>
              <a:gd name="T22" fmla="*/ 121 w 128"/>
              <a:gd name="T23" fmla="*/ 113 h 127"/>
              <a:gd name="T24" fmla="*/ 89 w 128"/>
              <a:gd name="T25" fmla="*/ 126 h 127"/>
              <a:gd name="T26" fmla="*/ 70 w 128"/>
              <a:gd name="T27" fmla="*/ 119 h 127"/>
              <a:gd name="T28" fmla="*/ 76 w 128"/>
              <a:gd name="T29" fmla="*/ 99 h 127"/>
              <a:gd name="T30" fmla="*/ 25 w 128"/>
              <a:gd name="T31" fmla="*/ 60 h 127"/>
              <a:gd name="T32" fmla="*/ 0 w 128"/>
              <a:gd name="T33" fmla="*/ 40 h 1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28" h="127">
                <a:moveTo>
                  <a:pt x="0" y="40"/>
                </a:moveTo>
                <a:lnTo>
                  <a:pt x="12" y="7"/>
                </a:lnTo>
                <a:lnTo>
                  <a:pt x="57" y="0"/>
                </a:lnTo>
                <a:lnTo>
                  <a:pt x="64" y="0"/>
                </a:lnTo>
                <a:lnTo>
                  <a:pt x="70" y="40"/>
                </a:lnTo>
                <a:lnTo>
                  <a:pt x="96" y="40"/>
                </a:lnTo>
                <a:lnTo>
                  <a:pt x="102" y="33"/>
                </a:lnTo>
                <a:lnTo>
                  <a:pt x="109" y="47"/>
                </a:lnTo>
                <a:lnTo>
                  <a:pt x="109" y="60"/>
                </a:lnTo>
                <a:lnTo>
                  <a:pt x="127" y="67"/>
                </a:lnTo>
                <a:lnTo>
                  <a:pt x="121" y="93"/>
                </a:lnTo>
                <a:lnTo>
                  <a:pt x="121" y="113"/>
                </a:lnTo>
                <a:lnTo>
                  <a:pt x="89" y="126"/>
                </a:lnTo>
                <a:lnTo>
                  <a:pt x="70" y="119"/>
                </a:lnTo>
                <a:lnTo>
                  <a:pt x="76" y="99"/>
                </a:lnTo>
                <a:lnTo>
                  <a:pt x="25" y="60"/>
                </a:lnTo>
                <a:lnTo>
                  <a:pt x="0" y="4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32" name="Freeform 268"/>
          <p:cNvSpPr>
            <a:spLocks/>
          </p:cNvSpPr>
          <p:nvPr/>
        </p:nvSpPr>
        <p:spPr bwMode="auto">
          <a:xfrm>
            <a:off x="3001963" y="4735513"/>
            <a:ext cx="346075" cy="928687"/>
          </a:xfrm>
          <a:custGeom>
            <a:avLst/>
            <a:gdLst>
              <a:gd name="T0" fmla="*/ 33 w 236"/>
              <a:gd name="T1" fmla="*/ 35 h 585"/>
              <a:gd name="T2" fmla="*/ 39 w 236"/>
              <a:gd name="T3" fmla="*/ 0 h 585"/>
              <a:gd name="T4" fmla="*/ 46 w 236"/>
              <a:gd name="T5" fmla="*/ 14 h 585"/>
              <a:gd name="T6" fmla="*/ 59 w 236"/>
              <a:gd name="T7" fmla="*/ 7 h 585"/>
              <a:gd name="T8" fmla="*/ 66 w 236"/>
              <a:gd name="T9" fmla="*/ 21 h 585"/>
              <a:gd name="T10" fmla="*/ 92 w 236"/>
              <a:gd name="T11" fmla="*/ 7 h 585"/>
              <a:gd name="T12" fmla="*/ 118 w 236"/>
              <a:gd name="T13" fmla="*/ 28 h 585"/>
              <a:gd name="T14" fmla="*/ 170 w 236"/>
              <a:gd name="T15" fmla="*/ 68 h 585"/>
              <a:gd name="T16" fmla="*/ 164 w 236"/>
              <a:gd name="T17" fmla="*/ 89 h 585"/>
              <a:gd name="T18" fmla="*/ 183 w 236"/>
              <a:gd name="T19" fmla="*/ 96 h 585"/>
              <a:gd name="T20" fmla="*/ 215 w 236"/>
              <a:gd name="T21" fmla="*/ 82 h 585"/>
              <a:gd name="T22" fmla="*/ 215 w 236"/>
              <a:gd name="T23" fmla="*/ 61 h 585"/>
              <a:gd name="T24" fmla="*/ 228 w 236"/>
              <a:gd name="T25" fmla="*/ 68 h 585"/>
              <a:gd name="T26" fmla="*/ 235 w 236"/>
              <a:gd name="T27" fmla="*/ 89 h 585"/>
              <a:gd name="T28" fmla="*/ 190 w 236"/>
              <a:gd name="T29" fmla="*/ 138 h 585"/>
              <a:gd name="T30" fmla="*/ 183 w 236"/>
              <a:gd name="T31" fmla="*/ 151 h 585"/>
              <a:gd name="T32" fmla="*/ 183 w 236"/>
              <a:gd name="T33" fmla="*/ 227 h 585"/>
              <a:gd name="T34" fmla="*/ 183 w 236"/>
              <a:gd name="T35" fmla="*/ 234 h 585"/>
              <a:gd name="T36" fmla="*/ 203 w 236"/>
              <a:gd name="T37" fmla="*/ 241 h 585"/>
              <a:gd name="T38" fmla="*/ 203 w 236"/>
              <a:gd name="T39" fmla="*/ 254 h 585"/>
              <a:gd name="T40" fmla="*/ 215 w 236"/>
              <a:gd name="T41" fmla="*/ 268 h 585"/>
              <a:gd name="T42" fmla="*/ 203 w 236"/>
              <a:gd name="T43" fmla="*/ 302 h 585"/>
              <a:gd name="T44" fmla="*/ 177 w 236"/>
              <a:gd name="T45" fmla="*/ 316 h 585"/>
              <a:gd name="T46" fmla="*/ 137 w 236"/>
              <a:gd name="T47" fmla="*/ 316 h 585"/>
              <a:gd name="T48" fmla="*/ 144 w 236"/>
              <a:gd name="T49" fmla="*/ 330 h 585"/>
              <a:gd name="T50" fmla="*/ 144 w 236"/>
              <a:gd name="T51" fmla="*/ 350 h 585"/>
              <a:gd name="T52" fmla="*/ 131 w 236"/>
              <a:gd name="T53" fmla="*/ 357 h 585"/>
              <a:gd name="T54" fmla="*/ 111 w 236"/>
              <a:gd name="T55" fmla="*/ 350 h 585"/>
              <a:gd name="T56" fmla="*/ 104 w 236"/>
              <a:gd name="T57" fmla="*/ 371 h 585"/>
              <a:gd name="T58" fmla="*/ 118 w 236"/>
              <a:gd name="T59" fmla="*/ 378 h 585"/>
              <a:gd name="T60" fmla="*/ 131 w 236"/>
              <a:gd name="T61" fmla="*/ 378 h 585"/>
              <a:gd name="T62" fmla="*/ 131 w 236"/>
              <a:gd name="T63" fmla="*/ 392 h 585"/>
              <a:gd name="T64" fmla="*/ 118 w 236"/>
              <a:gd name="T65" fmla="*/ 392 h 585"/>
              <a:gd name="T66" fmla="*/ 118 w 236"/>
              <a:gd name="T67" fmla="*/ 433 h 585"/>
              <a:gd name="T68" fmla="*/ 104 w 236"/>
              <a:gd name="T69" fmla="*/ 433 h 585"/>
              <a:gd name="T70" fmla="*/ 98 w 236"/>
              <a:gd name="T71" fmla="*/ 453 h 585"/>
              <a:gd name="T72" fmla="*/ 98 w 236"/>
              <a:gd name="T73" fmla="*/ 467 h 585"/>
              <a:gd name="T74" fmla="*/ 118 w 236"/>
              <a:gd name="T75" fmla="*/ 474 h 585"/>
              <a:gd name="T76" fmla="*/ 124 w 236"/>
              <a:gd name="T77" fmla="*/ 495 h 585"/>
              <a:gd name="T78" fmla="*/ 98 w 236"/>
              <a:gd name="T79" fmla="*/ 516 h 585"/>
              <a:gd name="T80" fmla="*/ 104 w 236"/>
              <a:gd name="T81" fmla="*/ 542 h 585"/>
              <a:gd name="T82" fmla="*/ 98 w 236"/>
              <a:gd name="T83" fmla="*/ 556 h 585"/>
              <a:gd name="T84" fmla="*/ 104 w 236"/>
              <a:gd name="T85" fmla="*/ 584 h 585"/>
              <a:gd name="T86" fmla="*/ 98 w 236"/>
              <a:gd name="T87" fmla="*/ 584 h 585"/>
              <a:gd name="T88" fmla="*/ 59 w 236"/>
              <a:gd name="T89" fmla="*/ 584 h 585"/>
              <a:gd name="T90" fmla="*/ 53 w 236"/>
              <a:gd name="T91" fmla="*/ 556 h 585"/>
              <a:gd name="T92" fmla="*/ 39 w 236"/>
              <a:gd name="T93" fmla="*/ 556 h 585"/>
              <a:gd name="T94" fmla="*/ 39 w 236"/>
              <a:gd name="T95" fmla="*/ 460 h 585"/>
              <a:gd name="T96" fmla="*/ 33 w 236"/>
              <a:gd name="T97" fmla="*/ 446 h 585"/>
              <a:gd name="T98" fmla="*/ 33 w 236"/>
              <a:gd name="T99" fmla="*/ 426 h 585"/>
              <a:gd name="T100" fmla="*/ 7 w 236"/>
              <a:gd name="T101" fmla="*/ 330 h 585"/>
              <a:gd name="T102" fmla="*/ 13 w 236"/>
              <a:gd name="T103" fmla="*/ 316 h 585"/>
              <a:gd name="T104" fmla="*/ 7 w 236"/>
              <a:gd name="T105" fmla="*/ 268 h 585"/>
              <a:gd name="T106" fmla="*/ 13 w 236"/>
              <a:gd name="T107" fmla="*/ 268 h 585"/>
              <a:gd name="T108" fmla="*/ 20 w 236"/>
              <a:gd name="T109" fmla="*/ 227 h 585"/>
              <a:gd name="T110" fmla="*/ 0 w 236"/>
              <a:gd name="T111" fmla="*/ 178 h 585"/>
              <a:gd name="T112" fmla="*/ 0 w 236"/>
              <a:gd name="T113" fmla="*/ 151 h 585"/>
              <a:gd name="T114" fmla="*/ 7 w 236"/>
              <a:gd name="T115" fmla="*/ 110 h 585"/>
              <a:gd name="T116" fmla="*/ 26 w 236"/>
              <a:gd name="T117" fmla="*/ 89 h 585"/>
              <a:gd name="T118" fmla="*/ 13 w 236"/>
              <a:gd name="T119" fmla="*/ 61 h 585"/>
              <a:gd name="T120" fmla="*/ 26 w 236"/>
              <a:gd name="T121" fmla="*/ 48 h 585"/>
              <a:gd name="T122" fmla="*/ 33 w 236"/>
              <a:gd name="T123" fmla="*/ 35 h 5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36" h="585">
                <a:moveTo>
                  <a:pt x="33" y="35"/>
                </a:moveTo>
                <a:lnTo>
                  <a:pt x="39" y="0"/>
                </a:lnTo>
                <a:lnTo>
                  <a:pt x="46" y="14"/>
                </a:lnTo>
                <a:lnTo>
                  <a:pt x="59" y="7"/>
                </a:lnTo>
                <a:lnTo>
                  <a:pt x="66" y="21"/>
                </a:lnTo>
                <a:lnTo>
                  <a:pt x="92" y="7"/>
                </a:lnTo>
                <a:lnTo>
                  <a:pt x="118" y="28"/>
                </a:lnTo>
                <a:lnTo>
                  <a:pt x="170" y="68"/>
                </a:lnTo>
                <a:lnTo>
                  <a:pt x="164" y="89"/>
                </a:lnTo>
                <a:lnTo>
                  <a:pt x="183" y="96"/>
                </a:lnTo>
                <a:lnTo>
                  <a:pt x="215" y="82"/>
                </a:lnTo>
                <a:lnTo>
                  <a:pt x="215" y="61"/>
                </a:lnTo>
                <a:lnTo>
                  <a:pt x="228" y="68"/>
                </a:lnTo>
                <a:lnTo>
                  <a:pt x="235" y="89"/>
                </a:lnTo>
                <a:lnTo>
                  <a:pt x="190" y="138"/>
                </a:lnTo>
                <a:lnTo>
                  <a:pt x="183" y="151"/>
                </a:lnTo>
                <a:lnTo>
                  <a:pt x="183" y="227"/>
                </a:lnTo>
                <a:lnTo>
                  <a:pt x="183" y="234"/>
                </a:lnTo>
                <a:lnTo>
                  <a:pt x="203" y="241"/>
                </a:lnTo>
                <a:lnTo>
                  <a:pt x="203" y="254"/>
                </a:lnTo>
                <a:lnTo>
                  <a:pt x="215" y="268"/>
                </a:lnTo>
                <a:lnTo>
                  <a:pt x="203" y="302"/>
                </a:lnTo>
                <a:lnTo>
                  <a:pt x="177" y="316"/>
                </a:lnTo>
                <a:lnTo>
                  <a:pt x="137" y="316"/>
                </a:lnTo>
                <a:lnTo>
                  <a:pt x="144" y="330"/>
                </a:lnTo>
                <a:lnTo>
                  <a:pt x="144" y="350"/>
                </a:lnTo>
                <a:lnTo>
                  <a:pt x="131" y="357"/>
                </a:lnTo>
                <a:lnTo>
                  <a:pt x="111" y="350"/>
                </a:lnTo>
                <a:lnTo>
                  <a:pt x="104" y="371"/>
                </a:lnTo>
                <a:lnTo>
                  <a:pt x="118" y="378"/>
                </a:lnTo>
                <a:lnTo>
                  <a:pt x="131" y="378"/>
                </a:lnTo>
                <a:lnTo>
                  <a:pt x="131" y="392"/>
                </a:lnTo>
                <a:lnTo>
                  <a:pt x="118" y="392"/>
                </a:lnTo>
                <a:lnTo>
                  <a:pt x="118" y="433"/>
                </a:lnTo>
                <a:lnTo>
                  <a:pt x="104" y="433"/>
                </a:lnTo>
                <a:lnTo>
                  <a:pt x="98" y="453"/>
                </a:lnTo>
                <a:lnTo>
                  <a:pt x="98" y="467"/>
                </a:lnTo>
                <a:lnTo>
                  <a:pt x="118" y="474"/>
                </a:lnTo>
                <a:lnTo>
                  <a:pt x="124" y="495"/>
                </a:lnTo>
                <a:lnTo>
                  <a:pt x="98" y="516"/>
                </a:lnTo>
                <a:lnTo>
                  <a:pt x="104" y="542"/>
                </a:lnTo>
                <a:lnTo>
                  <a:pt x="98" y="556"/>
                </a:lnTo>
                <a:lnTo>
                  <a:pt x="104" y="584"/>
                </a:lnTo>
                <a:lnTo>
                  <a:pt x="98" y="584"/>
                </a:lnTo>
                <a:lnTo>
                  <a:pt x="59" y="584"/>
                </a:lnTo>
                <a:lnTo>
                  <a:pt x="53" y="556"/>
                </a:lnTo>
                <a:lnTo>
                  <a:pt x="39" y="556"/>
                </a:lnTo>
                <a:lnTo>
                  <a:pt x="39" y="460"/>
                </a:lnTo>
                <a:lnTo>
                  <a:pt x="33" y="446"/>
                </a:lnTo>
                <a:lnTo>
                  <a:pt x="33" y="426"/>
                </a:lnTo>
                <a:lnTo>
                  <a:pt x="7" y="330"/>
                </a:lnTo>
                <a:lnTo>
                  <a:pt x="13" y="316"/>
                </a:lnTo>
                <a:lnTo>
                  <a:pt x="7" y="268"/>
                </a:lnTo>
                <a:lnTo>
                  <a:pt x="13" y="268"/>
                </a:lnTo>
                <a:lnTo>
                  <a:pt x="20" y="227"/>
                </a:lnTo>
                <a:lnTo>
                  <a:pt x="0" y="178"/>
                </a:lnTo>
                <a:lnTo>
                  <a:pt x="0" y="151"/>
                </a:lnTo>
                <a:lnTo>
                  <a:pt x="7" y="110"/>
                </a:lnTo>
                <a:lnTo>
                  <a:pt x="26" y="89"/>
                </a:lnTo>
                <a:lnTo>
                  <a:pt x="13" y="61"/>
                </a:lnTo>
                <a:lnTo>
                  <a:pt x="26" y="48"/>
                </a:lnTo>
                <a:lnTo>
                  <a:pt x="33" y="3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33" name="Freeform 269"/>
          <p:cNvSpPr>
            <a:spLocks/>
          </p:cNvSpPr>
          <p:nvPr/>
        </p:nvSpPr>
        <p:spPr bwMode="auto">
          <a:xfrm>
            <a:off x="4892675" y="4746625"/>
            <a:ext cx="346075" cy="322263"/>
          </a:xfrm>
          <a:custGeom>
            <a:avLst/>
            <a:gdLst>
              <a:gd name="T0" fmla="*/ 183 w 236"/>
              <a:gd name="T1" fmla="*/ 0 h 203"/>
              <a:gd name="T2" fmla="*/ 222 w 236"/>
              <a:gd name="T3" fmla="*/ 0 h 203"/>
              <a:gd name="T4" fmla="*/ 222 w 236"/>
              <a:gd name="T5" fmla="*/ 53 h 203"/>
              <a:gd name="T6" fmla="*/ 209 w 236"/>
              <a:gd name="T7" fmla="*/ 53 h 203"/>
              <a:gd name="T8" fmla="*/ 202 w 236"/>
              <a:gd name="T9" fmla="*/ 67 h 203"/>
              <a:gd name="T10" fmla="*/ 202 w 236"/>
              <a:gd name="T11" fmla="*/ 74 h 203"/>
              <a:gd name="T12" fmla="*/ 215 w 236"/>
              <a:gd name="T13" fmla="*/ 81 h 203"/>
              <a:gd name="T14" fmla="*/ 222 w 236"/>
              <a:gd name="T15" fmla="*/ 74 h 203"/>
              <a:gd name="T16" fmla="*/ 235 w 236"/>
              <a:gd name="T17" fmla="*/ 74 h 203"/>
              <a:gd name="T18" fmla="*/ 228 w 236"/>
              <a:gd name="T19" fmla="*/ 101 h 203"/>
              <a:gd name="T20" fmla="*/ 209 w 236"/>
              <a:gd name="T21" fmla="*/ 115 h 203"/>
              <a:gd name="T22" fmla="*/ 183 w 236"/>
              <a:gd name="T23" fmla="*/ 154 h 203"/>
              <a:gd name="T24" fmla="*/ 137 w 236"/>
              <a:gd name="T25" fmla="*/ 188 h 203"/>
              <a:gd name="T26" fmla="*/ 124 w 236"/>
              <a:gd name="T27" fmla="*/ 188 h 203"/>
              <a:gd name="T28" fmla="*/ 118 w 236"/>
              <a:gd name="T29" fmla="*/ 195 h 203"/>
              <a:gd name="T30" fmla="*/ 111 w 236"/>
              <a:gd name="T31" fmla="*/ 188 h 203"/>
              <a:gd name="T32" fmla="*/ 104 w 236"/>
              <a:gd name="T33" fmla="*/ 195 h 203"/>
              <a:gd name="T34" fmla="*/ 98 w 236"/>
              <a:gd name="T35" fmla="*/ 195 h 203"/>
              <a:gd name="T36" fmla="*/ 86 w 236"/>
              <a:gd name="T37" fmla="*/ 195 h 203"/>
              <a:gd name="T38" fmla="*/ 79 w 236"/>
              <a:gd name="T39" fmla="*/ 195 h 203"/>
              <a:gd name="T40" fmla="*/ 33 w 236"/>
              <a:gd name="T41" fmla="*/ 202 h 203"/>
              <a:gd name="T42" fmla="*/ 13 w 236"/>
              <a:gd name="T43" fmla="*/ 195 h 203"/>
              <a:gd name="T44" fmla="*/ 13 w 236"/>
              <a:gd name="T45" fmla="*/ 168 h 203"/>
              <a:gd name="T46" fmla="*/ 20 w 236"/>
              <a:gd name="T47" fmla="*/ 161 h 203"/>
              <a:gd name="T48" fmla="*/ 0 w 236"/>
              <a:gd name="T49" fmla="*/ 121 h 203"/>
              <a:gd name="T50" fmla="*/ 0 w 236"/>
              <a:gd name="T51" fmla="*/ 101 h 203"/>
              <a:gd name="T52" fmla="*/ 7 w 236"/>
              <a:gd name="T53" fmla="*/ 94 h 203"/>
              <a:gd name="T54" fmla="*/ 13 w 236"/>
              <a:gd name="T55" fmla="*/ 101 h 203"/>
              <a:gd name="T56" fmla="*/ 46 w 236"/>
              <a:gd name="T57" fmla="*/ 94 h 203"/>
              <a:gd name="T58" fmla="*/ 46 w 236"/>
              <a:gd name="T59" fmla="*/ 40 h 203"/>
              <a:gd name="T60" fmla="*/ 59 w 236"/>
              <a:gd name="T61" fmla="*/ 53 h 203"/>
              <a:gd name="T62" fmla="*/ 59 w 236"/>
              <a:gd name="T63" fmla="*/ 74 h 203"/>
              <a:gd name="T64" fmla="*/ 91 w 236"/>
              <a:gd name="T65" fmla="*/ 47 h 203"/>
              <a:gd name="T66" fmla="*/ 124 w 236"/>
              <a:gd name="T67" fmla="*/ 53 h 203"/>
              <a:gd name="T68" fmla="*/ 150 w 236"/>
              <a:gd name="T69" fmla="*/ 33 h 203"/>
              <a:gd name="T70" fmla="*/ 150 w 236"/>
              <a:gd name="T71" fmla="*/ 20 h 203"/>
              <a:gd name="T72" fmla="*/ 183 w 236"/>
              <a:gd name="T73" fmla="*/ 0 h 203"/>
              <a:gd name="T74" fmla="*/ 157 w 236"/>
              <a:gd name="T75" fmla="*/ 128 h 203"/>
              <a:gd name="T76" fmla="*/ 170 w 236"/>
              <a:gd name="T77" fmla="*/ 128 h 203"/>
              <a:gd name="T78" fmla="*/ 183 w 236"/>
              <a:gd name="T79" fmla="*/ 115 h 203"/>
              <a:gd name="T80" fmla="*/ 170 w 236"/>
              <a:gd name="T81" fmla="*/ 101 h 203"/>
              <a:gd name="T82" fmla="*/ 157 w 236"/>
              <a:gd name="T83" fmla="*/ 108 h 203"/>
              <a:gd name="T84" fmla="*/ 144 w 236"/>
              <a:gd name="T85" fmla="*/ 121 h 203"/>
              <a:gd name="T86" fmla="*/ 157 w 236"/>
              <a:gd name="T87" fmla="*/ 128 h 203"/>
              <a:gd name="T88" fmla="*/ 183 w 236"/>
              <a:gd name="T89" fmla="*/ 0 h 2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236" h="203">
                <a:moveTo>
                  <a:pt x="183" y="0"/>
                </a:moveTo>
                <a:lnTo>
                  <a:pt x="222" y="0"/>
                </a:lnTo>
                <a:lnTo>
                  <a:pt x="222" y="53"/>
                </a:lnTo>
                <a:lnTo>
                  <a:pt x="209" y="53"/>
                </a:lnTo>
                <a:lnTo>
                  <a:pt x="202" y="67"/>
                </a:lnTo>
                <a:lnTo>
                  <a:pt x="202" y="74"/>
                </a:lnTo>
                <a:lnTo>
                  <a:pt x="215" y="81"/>
                </a:lnTo>
                <a:lnTo>
                  <a:pt x="222" y="74"/>
                </a:lnTo>
                <a:lnTo>
                  <a:pt x="235" y="74"/>
                </a:lnTo>
                <a:lnTo>
                  <a:pt x="228" y="101"/>
                </a:lnTo>
                <a:lnTo>
                  <a:pt x="209" y="115"/>
                </a:lnTo>
                <a:lnTo>
                  <a:pt x="183" y="154"/>
                </a:lnTo>
                <a:lnTo>
                  <a:pt x="137" y="188"/>
                </a:lnTo>
                <a:lnTo>
                  <a:pt x="124" y="188"/>
                </a:lnTo>
                <a:lnTo>
                  <a:pt x="118" y="195"/>
                </a:lnTo>
                <a:lnTo>
                  <a:pt x="111" y="188"/>
                </a:lnTo>
                <a:lnTo>
                  <a:pt x="104" y="195"/>
                </a:lnTo>
                <a:lnTo>
                  <a:pt x="98" y="195"/>
                </a:lnTo>
                <a:lnTo>
                  <a:pt x="86" y="195"/>
                </a:lnTo>
                <a:lnTo>
                  <a:pt x="79" y="195"/>
                </a:lnTo>
                <a:lnTo>
                  <a:pt x="33" y="202"/>
                </a:lnTo>
                <a:lnTo>
                  <a:pt x="13" y="195"/>
                </a:lnTo>
                <a:lnTo>
                  <a:pt x="13" y="168"/>
                </a:lnTo>
                <a:lnTo>
                  <a:pt x="20" y="161"/>
                </a:lnTo>
                <a:lnTo>
                  <a:pt x="0" y="121"/>
                </a:lnTo>
                <a:lnTo>
                  <a:pt x="0" y="101"/>
                </a:lnTo>
                <a:lnTo>
                  <a:pt x="7" y="94"/>
                </a:lnTo>
                <a:lnTo>
                  <a:pt x="13" y="101"/>
                </a:lnTo>
                <a:lnTo>
                  <a:pt x="46" y="94"/>
                </a:lnTo>
                <a:lnTo>
                  <a:pt x="46" y="40"/>
                </a:lnTo>
                <a:lnTo>
                  <a:pt x="59" y="53"/>
                </a:lnTo>
                <a:lnTo>
                  <a:pt x="59" y="74"/>
                </a:lnTo>
                <a:lnTo>
                  <a:pt x="91" y="47"/>
                </a:lnTo>
                <a:lnTo>
                  <a:pt x="124" y="53"/>
                </a:lnTo>
                <a:lnTo>
                  <a:pt x="150" y="33"/>
                </a:lnTo>
                <a:lnTo>
                  <a:pt x="150" y="20"/>
                </a:lnTo>
                <a:lnTo>
                  <a:pt x="183" y="0"/>
                </a:lnTo>
                <a:lnTo>
                  <a:pt x="157" y="128"/>
                </a:lnTo>
                <a:lnTo>
                  <a:pt x="170" y="128"/>
                </a:lnTo>
                <a:lnTo>
                  <a:pt x="183" y="115"/>
                </a:lnTo>
                <a:lnTo>
                  <a:pt x="170" y="101"/>
                </a:lnTo>
                <a:lnTo>
                  <a:pt x="157" y="108"/>
                </a:lnTo>
                <a:lnTo>
                  <a:pt x="144" y="121"/>
                </a:lnTo>
                <a:lnTo>
                  <a:pt x="157" y="128"/>
                </a:lnTo>
                <a:lnTo>
                  <a:pt x="183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34" name="Freeform 270"/>
          <p:cNvSpPr>
            <a:spLocks/>
          </p:cNvSpPr>
          <p:nvPr/>
        </p:nvSpPr>
        <p:spPr bwMode="auto">
          <a:xfrm>
            <a:off x="5195888" y="4833938"/>
            <a:ext cx="23812" cy="36512"/>
          </a:xfrm>
          <a:custGeom>
            <a:avLst/>
            <a:gdLst>
              <a:gd name="T0" fmla="*/ 15 w 16"/>
              <a:gd name="T1" fmla="*/ 0 h 23"/>
              <a:gd name="T2" fmla="*/ 15 w 16"/>
              <a:gd name="T3" fmla="*/ 17 h 23"/>
              <a:gd name="T4" fmla="*/ 10 w 16"/>
              <a:gd name="T5" fmla="*/ 22 h 23"/>
              <a:gd name="T6" fmla="*/ 0 w 16"/>
              <a:gd name="T7" fmla="*/ 17 h 23"/>
              <a:gd name="T8" fmla="*/ 0 w 16"/>
              <a:gd name="T9" fmla="*/ 11 h 23"/>
              <a:gd name="T10" fmla="*/ 5 w 16"/>
              <a:gd name="T11" fmla="*/ 0 h 23"/>
              <a:gd name="T12" fmla="*/ 15 w 16"/>
              <a:gd name="T13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6" h="23">
                <a:moveTo>
                  <a:pt x="15" y="0"/>
                </a:moveTo>
                <a:lnTo>
                  <a:pt x="15" y="17"/>
                </a:lnTo>
                <a:lnTo>
                  <a:pt x="10" y="22"/>
                </a:lnTo>
                <a:lnTo>
                  <a:pt x="0" y="17"/>
                </a:lnTo>
                <a:lnTo>
                  <a:pt x="0" y="11"/>
                </a:lnTo>
                <a:lnTo>
                  <a:pt x="5" y="0"/>
                </a:lnTo>
                <a:lnTo>
                  <a:pt x="15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35" name="Freeform 271"/>
          <p:cNvSpPr>
            <a:spLocks/>
          </p:cNvSpPr>
          <p:nvPr/>
        </p:nvSpPr>
        <p:spPr bwMode="auto">
          <a:xfrm>
            <a:off x="5110163" y="4911725"/>
            <a:ext cx="50800" cy="36513"/>
          </a:xfrm>
          <a:custGeom>
            <a:avLst/>
            <a:gdLst>
              <a:gd name="T0" fmla="*/ 11 w 35"/>
              <a:gd name="T1" fmla="*/ 22 h 23"/>
              <a:gd name="T2" fmla="*/ 0 w 35"/>
              <a:gd name="T3" fmla="*/ 17 h 23"/>
              <a:gd name="T4" fmla="*/ 11 w 35"/>
              <a:gd name="T5" fmla="*/ 6 h 23"/>
              <a:gd name="T6" fmla="*/ 23 w 35"/>
              <a:gd name="T7" fmla="*/ 0 h 23"/>
              <a:gd name="T8" fmla="*/ 34 w 35"/>
              <a:gd name="T9" fmla="*/ 11 h 23"/>
              <a:gd name="T10" fmla="*/ 23 w 35"/>
              <a:gd name="T11" fmla="*/ 22 h 23"/>
              <a:gd name="T12" fmla="*/ 11 w 35"/>
              <a:gd name="T13" fmla="*/ 22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5" h="23">
                <a:moveTo>
                  <a:pt x="11" y="22"/>
                </a:moveTo>
                <a:lnTo>
                  <a:pt x="0" y="17"/>
                </a:lnTo>
                <a:lnTo>
                  <a:pt x="11" y="6"/>
                </a:lnTo>
                <a:lnTo>
                  <a:pt x="23" y="0"/>
                </a:lnTo>
                <a:lnTo>
                  <a:pt x="34" y="11"/>
                </a:lnTo>
                <a:lnTo>
                  <a:pt x="23" y="22"/>
                </a:lnTo>
                <a:lnTo>
                  <a:pt x="11" y="22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36" name="Freeform 272"/>
          <p:cNvSpPr>
            <a:spLocks/>
          </p:cNvSpPr>
          <p:nvPr/>
        </p:nvSpPr>
        <p:spPr bwMode="auto">
          <a:xfrm>
            <a:off x="8185150" y="4945063"/>
            <a:ext cx="42863" cy="57150"/>
          </a:xfrm>
          <a:custGeom>
            <a:avLst/>
            <a:gdLst>
              <a:gd name="T0" fmla="*/ 22 w 29"/>
              <a:gd name="T1" fmla="*/ 35 h 36"/>
              <a:gd name="T2" fmla="*/ 0 w 29"/>
              <a:gd name="T3" fmla="*/ 0 h 36"/>
              <a:gd name="T4" fmla="*/ 28 w 29"/>
              <a:gd name="T5" fmla="*/ 24 h 36"/>
              <a:gd name="T6" fmla="*/ 22 w 29"/>
              <a:gd name="T7" fmla="*/ 35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" h="36">
                <a:moveTo>
                  <a:pt x="22" y="35"/>
                </a:moveTo>
                <a:lnTo>
                  <a:pt x="0" y="0"/>
                </a:lnTo>
                <a:lnTo>
                  <a:pt x="28" y="24"/>
                </a:lnTo>
                <a:lnTo>
                  <a:pt x="22" y="3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37" name="Freeform 273"/>
          <p:cNvSpPr>
            <a:spLocks/>
          </p:cNvSpPr>
          <p:nvPr/>
        </p:nvSpPr>
        <p:spPr bwMode="auto">
          <a:xfrm>
            <a:off x="3278188" y="4956175"/>
            <a:ext cx="100012" cy="146050"/>
          </a:xfrm>
          <a:custGeom>
            <a:avLst/>
            <a:gdLst>
              <a:gd name="T0" fmla="*/ 6 w 68"/>
              <a:gd name="T1" fmla="*/ 0 h 92"/>
              <a:gd name="T2" fmla="*/ 55 w 68"/>
              <a:gd name="T3" fmla="*/ 45 h 92"/>
              <a:gd name="T4" fmla="*/ 67 w 68"/>
              <a:gd name="T5" fmla="*/ 65 h 92"/>
              <a:gd name="T6" fmla="*/ 61 w 68"/>
              <a:gd name="T7" fmla="*/ 84 h 92"/>
              <a:gd name="T8" fmla="*/ 42 w 68"/>
              <a:gd name="T9" fmla="*/ 91 h 92"/>
              <a:gd name="T10" fmla="*/ 0 w 68"/>
              <a:gd name="T11" fmla="*/ 84 h 92"/>
              <a:gd name="T12" fmla="*/ 0 w 68"/>
              <a:gd name="T13" fmla="*/ 13 h 92"/>
              <a:gd name="T14" fmla="*/ 6 w 68"/>
              <a:gd name="T15" fmla="*/ 0 h 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8" h="92">
                <a:moveTo>
                  <a:pt x="6" y="0"/>
                </a:moveTo>
                <a:lnTo>
                  <a:pt x="55" y="45"/>
                </a:lnTo>
                <a:lnTo>
                  <a:pt x="67" y="65"/>
                </a:lnTo>
                <a:lnTo>
                  <a:pt x="61" y="84"/>
                </a:lnTo>
                <a:lnTo>
                  <a:pt x="42" y="91"/>
                </a:lnTo>
                <a:lnTo>
                  <a:pt x="0" y="84"/>
                </a:lnTo>
                <a:lnTo>
                  <a:pt x="0" y="13"/>
                </a:lnTo>
                <a:lnTo>
                  <a:pt x="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38" name="Freeform 274"/>
          <p:cNvSpPr>
            <a:spLocks/>
          </p:cNvSpPr>
          <p:nvPr/>
        </p:nvSpPr>
        <p:spPr bwMode="auto">
          <a:xfrm>
            <a:off x="2974975" y="5353050"/>
            <a:ext cx="9525" cy="23813"/>
          </a:xfrm>
          <a:custGeom>
            <a:avLst/>
            <a:gdLst>
              <a:gd name="T0" fmla="*/ 0 w 7"/>
              <a:gd name="T1" fmla="*/ 14 h 15"/>
              <a:gd name="T2" fmla="*/ 0 w 7"/>
              <a:gd name="T3" fmla="*/ 0 h 15"/>
              <a:gd name="T4" fmla="*/ 6 w 7"/>
              <a:gd name="T5" fmla="*/ 14 h 15"/>
              <a:gd name="T6" fmla="*/ 0 w 7"/>
              <a:gd name="T7" fmla="*/ 14 h 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" h="15">
                <a:moveTo>
                  <a:pt x="0" y="14"/>
                </a:moveTo>
                <a:lnTo>
                  <a:pt x="0" y="0"/>
                </a:lnTo>
                <a:lnTo>
                  <a:pt x="6" y="14"/>
                </a:lnTo>
                <a:lnTo>
                  <a:pt x="0" y="1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39" name="Freeform 275"/>
          <p:cNvSpPr>
            <a:spLocks/>
          </p:cNvSpPr>
          <p:nvPr/>
        </p:nvSpPr>
        <p:spPr bwMode="auto">
          <a:xfrm>
            <a:off x="2981325" y="5418138"/>
            <a:ext cx="14288" cy="25400"/>
          </a:xfrm>
          <a:custGeom>
            <a:avLst/>
            <a:gdLst>
              <a:gd name="T0" fmla="*/ 4 w 9"/>
              <a:gd name="T1" fmla="*/ 15 h 16"/>
              <a:gd name="T2" fmla="*/ 0 w 9"/>
              <a:gd name="T3" fmla="*/ 0 h 16"/>
              <a:gd name="T4" fmla="*/ 4 w 9"/>
              <a:gd name="T5" fmla="*/ 0 h 16"/>
              <a:gd name="T6" fmla="*/ 8 w 9"/>
              <a:gd name="T7" fmla="*/ 15 h 16"/>
              <a:gd name="T8" fmla="*/ 4 w 9"/>
              <a:gd name="T9" fmla="*/ 15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" h="16">
                <a:moveTo>
                  <a:pt x="4" y="15"/>
                </a:moveTo>
                <a:lnTo>
                  <a:pt x="0" y="0"/>
                </a:lnTo>
                <a:lnTo>
                  <a:pt x="4" y="0"/>
                </a:lnTo>
                <a:lnTo>
                  <a:pt x="8" y="15"/>
                </a:lnTo>
                <a:lnTo>
                  <a:pt x="4" y="1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40" name="Freeform 276"/>
          <p:cNvSpPr>
            <a:spLocks/>
          </p:cNvSpPr>
          <p:nvPr/>
        </p:nvSpPr>
        <p:spPr bwMode="auto">
          <a:xfrm>
            <a:off x="8196263" y="5418138"/>
            <a:ext cx="119062" cy="279400"/>
          </a:xfrm>
          <a:custGeom>
            <a:avLst/>
            <a:gdLst>
              <a:gd name="T0" fmla="*/ 6 w 81"/>
              <a:gd name="T1" fmla="*/ 175 h 176"/>
              <a:gd name="T2" fmla="*/ 0 w 81"/>
              <a:gd name="T3" fmla="*/ 175 h 176"/>
              <a:gd name="T4" fmla="*/ 19 w 81"/>
              <a:gd name="T5" fmla="*/ 148 h 176"/>
              <a:gd name="T6" fmla="*/ 6 w 81"/>
              <a:gd name="T7" fmla="*/ 121 h 176"/>
              <a:gd name="T8" fmla="*/ 25 w 81"/>
              <a:gd name="T9" fmla="*/ 107 h 176"/>
              <a:gd name="T10" fmla="*/ 37 w 81"/>
              <a:gd name="T11" fmla="*/ 61 h 176"/>
              <a:gd name="T12" fmla="*/ 31 w 81"/>
              <a:gd name="T13" fmla="*/ 14 h 176"/>
              <a:gd name="T14" fmla="*/ 37 w 81"/>
              <a:gd name="T15" fmla="*/ 0 h 176"/>
              <a:gd name="T16" fmla="*/ 49 w 81"/>
              <a:gd name="T17" fmla="*/ 47 h 176"/>
              <a:gd name="T18" fmla="*/ 55 w 81"/>
              <a:gd name="T19" fmla="*/ 68 h 176"/>
              <a:gd name="T20" fmla="*/ 61 w 81"/>
              <a:gd name="T21" fmla="*/ 61 h 176"/>
              <a:gd name="T22" fmla="*/ 61 w 81"/>
              <a:gd name="T23" fmla="*/ 81 h 176"/>
              <a:gd name="T24" fmla="*/ 80 w 81"/>
              <a:gd name="T25" fmla="*/ 88 h 176"/>
              <a:gd name="T26" fmla="*/ 68 w 81"/>
              <a:gd name="T27" fmla="*/ 121 h 176"/>
              <a:gd name="T28" fmla="*/ 55 w 81"/>
              <a:gd name="T29" fmla="*/ 121 h 176"/>
              <a:gd name="T30" fmla="*/ 49 w 81"/>
              <a:gd name="T31" fmla="*/ 141 h 176"/>
              <a:gd name="T32" fmla="*/ 6 w 81"/>
              <a:gd name="T33" fmla="*/ 175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1" h="176">
                <a:moveTo>
                  <a:pt x="6" y="175"/>
                </a:moveTo>
                <a:lnTo>
                  <a:pt x="0" y="175"/>
                </a:lnTo>
                <a:lnTo>
                  <a:pt x="19" y="148"/>
                </a:lnTo>
                <a:lnTo>
                  <a:pt x="6" y="121"/>
                </a:lnTo>
                <a:lnTo>
                  <a:pt x="25" y="107"/>
                </a:lnTo>
                <a:lnTo>
                  <a:pt x="37" y="61"/>
                </a:lnTo>
                <a:lnTo>
                  <a:pt x="31" y="14"/>
                </a:lnTo>
                <a:lnTo>
                  <a:pt x="37" y="0"/>
                </a:lnTo>
                <a:lnTo>
                  <a:pt x="49" y="47"/>
                </a:lnTo>
                <a:lnTo>
                  <a:pt x="55" y="68"/>
                </a:lnTo>
                <a:lnTo>
                  <a:pt x="61" y="61"/>
                </a:lnTo>
                <a:lnTo>
                  <a:pt x="61" y="81"/>
                </a:lnTo>
                <a:lnTo>
                  <a:pt x="80" y="88"/>
                </a:lnTo>
                <a:lnTo>
                  <a:pt x="68" y="121"/>
                </a:lnTo>
                <a:lnTo>
                  <a:pt x="55" y="121"/>
                </a:lnTo>
                <a:lnTo>
                  <a:pt x="49" y="141"/>
                </a:lnTo>
                <a:lnTo>
                  <a:pt x="6" y="17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41" name="Freeform 277"/>
          <p:cNvSpPr>
            <a:spLocks/>
          </p:cNvSpPr>
          <p:nvPr/>
        </p:nvSpPr>
        <p:spPr bwMode="auto">
          <a:xfrm>
            <a:off x="7569200" y="5540375"/>
            <a:ext cx="69850" cy="112713"/>
          </a:xfrm>
          <a:custGeom>
            <a:avLst/>
            <a:gdLst>
              <a:gd name="T0" fmla="*/ 0 w 48"/>
              <a:gd name="T1" fmla="*/ 70 h 71"/>
              <a:gd name="T2" fmla="*/ 0 w 48"/>
              <a:gd name="T3" fmla="*/ 0 h 71"/>
              <a:gd name="T4" fmla="*/ 23 w 48"/>
              <a:gd name="T5" fmla="*/ 13 h 71"/>
              <a:gd name="T6" fmla="*/ 41 w 48"/>
              <a:gd name="T7" fmla="*/ 6 h 71"/>
              <a:gd name="T8" fmla="*/ 47 w 48"/>
              <a:gd name="T9" fmla="*/ 19 h 71"/>
              <a:gd name="T10" fmla="*/ 23 w 48"/>
              <a:gd name="T11" fmla="*/ 64 h 71"/>
              <a:gd name="T12" fmla="*/ 0 w 48"/>
              <a:gd name="T13" fmla="*/ 70 h 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8" h="71">
                <a:moveTo>
                  <a:pt x="0" y="70"/>
                </a:moveTo>
                <a:lnTo>
                  <a:pt x="0" y="0"/>
                </a:lnTo>
                <a:lnTo>
                  <a:pt x="23" y="13"/>
                </a:lnTo>
                <a:lnTo>
                  <a:pt x="41" y="6"/>
                </a:lnTo>
                <a:lnTo>
                  <a:pt x="47" y="19"/>
                </a:lnTo>
                <a:lnTo>
                  <a:pt x="23" y="64"/>
                </a:lnTo>
                <a:lnTo>
                  <a:pt x="0" y="7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42" name="Freeform 278"/>
          <p:cNvSpPr>
            <a:spLocks/>
          </p:cNvSpPr>
          <p:nvPr/>
        </p:nvSpPr>
        <p:spPr bwMode="auto">
          <a:xfrm>
            <a:off x="2981325" y="5551488"/>
            <a:ext cx="14288" cy="23812"/>
          </a:xfrm>
          <a:custGeom>
            <a:avLst/>
            <a:gdLst>
              <a:gd name="T0" fmla="*/ 4 w 9"/>
              <a:gd name="T1" fmla="*/ 14 h 15"/>
              <a:gd name="T2" fmla="*/ 0 w 9"/>
              <a:gd name="T3" fmla="*/ 5 h 15"/>
              <a:gd name="T4" fmla="*/ 4 w 9"/>
              <a:gd name="T5" fmla="*/ 0 h 15"/>
              <a:gd name="T6" fmla="*/ 8 w 9"/>
              <a:gd name="T7" fmla="*/ 14 h 15"/>
              <a:gd name="T8" fmla="*/ 4 w 9"/>
              <a:gd name="T9" fmla="*/ 14 h 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" h="15">
                <a:moveTo>
                  <a:pt x="4" y="14"/>
                </a:moveTo>
                <a:lnTo>
                  <a:pt x="0" y="5"/>
                </a:lnTo>
                <a:lnTo>
                  <a:pt x="4" y="0"/>
                </a:lnTo>
                <a:lnTo>
                  <a:pt x="8" y="14"/>
                </a:lnTo>
                <a:lnTo>
                  <a:pt x="4" y="14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43" name="Freeform 279"/>
          <p:cNvSpPr>
            <a:spLocks/>
          </p:cNvSpPr>
          <p:nvPr/>
        </p:nvSpPr>
        <p:spPr bwMode="auto">
          <a:xfrm>
            <a:off x="3324225" y="5616575"/>
            <a:ext cx="23813" cy="25400"/>
          </a:xfrm>
          <a:custGeom>
            <a:avLst/>
            <a:gdLst>
              <a:gd name="T0" fmla="*/ 0 w 16"/>
              <a:gd name="T1" fmla="*/ 15 h 16"/>
              <a:gd name="T2" fmla="*/ 5 w 16"/>
              <a:gd name="T3" fmla="*/ 0 h 16"/>
              <a:gd name="T4" fmla="*/ 10 w 16"/>
              <a:gd name="T5" fmla="*/ 0 h 16"/>
              <a:gd name="T6" fmla="*/ 15 w 16"/>
              <a:gd name="T7" fmla="*/ 5 h 16"/>
              <a:gd name="T8" fmla="*/ 10 w 16"/>
              <a:gd name="T9" fmla="*/ 5 h 16"/>
              <a:gd name="T10" fmla="*/ 10 w 16"/>
              <a:gd name="T11" fmla="*/ 10 h 16"/>
              <a:gd name="T12" fmla="*/ 0 w 16"/>
              <a:gd name="T13" fmla="*/ 15 h 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6" h="16">
                <a:moveTo>
                  <a:pt x="0" y="15"/>
                </a:moveTo>
                <a:lnTo>
                  <a:pt x="5" y="0"/>
                </a:lnTo>
                <a:lnTo>
                  <a:pt x="10" y="0"/>
                </a:lnTo>
                <a:lnTo>
                  <a:pt x="15" y="5"/>
                </a:lnTo>
                <a:lnTo>
                  <a:pt x="10" y="5"/>
                </a:lnTo>
                <a:lnTo>
                  <a:pt x="10" y="10"/>
                </a:lnTo>
                <a:lnTo>
                  <a:pt x="0" y="15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44" name="Freeform 280"/>
          <p:cNvSpPr>
            <a:spLocks/>
          </p:cNvSpPr>
          <p:nvPr/>
        </p:nvSpPr>
        <p:spPr bwMode="auto">
          <a:xfrm>
            <a:off x="3297238" y="5616575"/>
            <a:ext cx="12700" cy="14288"/>
          </a:xfrm>
          <a:custGeom>
            <a:avLst/>
            <a:gdLst>
              <a:gd name="T0" fmla="*/ 0 w 9"/>
              <a:gd name="T1" fmla="*/ 8 h 9"/>
              <a:gd name="T2" fmla="*/ 4 w 9"/>
              <a:gd name="T3" fmla="*/ 4 h 9"/>
              <a:gd name="T4" fmla="*/ 4 w 9"/>
              <a:gd name="T5" fmla="*/ 0 h 9"/>
              <a:gd name="T6" fmla="*/ 8 w 9"/>
              <a:gd name="T7" fmla="*/ 0 h 9"/>
              <a:gd name="T8" fmla="*/ 8 w 9"/>
              <a:gd name="T9" fmla="*/ 8 h 9"/>
              <a:gd name="T10" fmla="*/ 0 w 9"/>
              <a:gd name="T11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" h="9">
                <a:moveTo>
                  <a:pt x="0" y="8"/>
                </a:moveTo>
                <a:lnTo>
                  <a:pt x="4" y="4"/>
                </a:lnTo>
                <a:lnTo>
                  <a:pt x="4" y="0"/>
                </a:lnTo>
                <a:lnTo>
                  <a:pt x="8" y="0"/>
                </a:lnTo>
                <a:lnTo>
                  <a:pt x="8" y="8"/>
                </a:lnTo>
                <a:lnTo>
                  <a:pt x="0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45" name="Freeform 281"/>
          <p:cNvSpPr>
            <a:spLocks/>
          </p:cNvSpPr>
          <p:nvPr/>
        </p:nvSpPr>
        <p:spPr bwMode="auto">
          <a:xfrm>
            <a:off x="7950200" y="5672138"/>
            <a:ext cx="228600" cy="212725"/>
          </a:xfrm>
          <a:custGeom>
            <a:avLst/>
            <a:gdLst>
              <a:gd name="T0" fmla="*/ 26 w 156"/>
              <a:gd name="T1" fmla="*/ 133 h 134"/>
              <a:gd name="T2" fmla="*/ 19 w 156"/>
              <a:gd name="T3" fmla="*/ 113 h 134"/>
              <a:gd name="T4" fmla="*/ 0 w 156"/>
              <a:gd name="T5" fmla="*/ 100 h 134"/>
              <a:gd name="T6" fmla="*/ 58 w 156"/>
              <a:gd name="T7" fmla="*/ 54 h 134"/>
              <a:gd name="T8" fmla="*/ 71 w 156"/>
              <a:gd name="T9" fmla="*/ 54 h 134"/>
              <a:gd name="T10" fmla="*/ 103 w 156"/>
              <a:gd name="T11" fmla="*/ 33 h 134"/>
              <a:gd name="T12" fmla="*/ 136 w 156"/>
              <a:gd name="T13" fmla="*/ 0 h 134"/>
              <a:gd name="T14" fmla="*/ 142 w 156"/>
              <a:gd name="T15" fmla="*/ 0 h 134"/>
              <a:gd name="T16" fmla="*/ 142 w 156"/>
              <a:gd name="T17" fmla="*/ 13 h 134"/>
              <a:gd name="T18" fmla="*/ 149 w 156"/>
              <a:gd name="T19" fmla="*/ 13 h 134"/>
              <a:gd name="T20" fmla="*/ 155 w 156"/>
              <a:gd name="T21" fmla="*/ 20 h 134"/>
              <a:gd name="T22" fmla="*/ 116 w 156"/>
              <a:gd name="T23" fmla="*/ 66 h 134"/>
              <a:gd name="T24" fmla="*/ 116 w 156"/>
              <a:gd name="T25" fmla="*/ 79 h 134"/>
              <a:gd name="T26" fmla="*/ 110 w 156"/>
              <a:gd name="T27" fmla="*/ 73 h 134"/>
              <a:gd name="T28" fmla="*/ 84 w 156"/>
              <a:gd name="T29" fmla="*/ 79 h 134"/>
              <a:gd name="T30" fmla="*/ 58 w 156"/>
              <a:gd name="T31" fmla="*/ 120 h 134"/>
              <a:gd name="T32" fmla="*/ 26 w 156"/>
              <a:gd name="T33" fmla="*/ 133 h 1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56" h="134">
                <a:moveTo>
                  <a:pt x="26" y="133"/>
                </a:moveTo>
                <a:lnTo>
                  <a:pt x="19" y="113"/>
                </a:lnTo>
                <a:lnTo>
                  <a:pt x="0" y="100"/>
                </a:lnTo>
                <a:lnTo>
                  <a:pt x="58" y="54"/>
                </a:lnTo>
                <a:lnTo>
                  <a:pt x="71" y="54"/>
                </a:lnTo>
                <a:lnTo>
                  <a:pt x="103" y="33"/>
                </a:lnTo>
                <a:lnTo>
                  <a:pt x="136" y="0"/>
                </a:lnTo>
                <a:lnTo>
                  <a:pt x="142" y="0"/>
                </a:lnTo>
                <a:lnTo>
                  <a:pt x="142" y="13"/>
                </a:lnTo>
                <a:lnTo>
                  <a:pt x="149" y="13"/>
                </a:lnTo>
                <a:lnTo>
                  <a:pt x="155" y="20"/>
                </a:lnTo>
                <a:lnTo>
                  <a:pt x="116" y="66"/>
                </a:lnTo>
                <a:lnTo>
                  <a:pt x="116" y="79"/>
                </a:lnTo>
                <a:lnTo>
                  <a:pt x="110" y="73"/>
                </a:lnTo>
                <a:lnTo>
                  <a:pt x="84" y="79"/>
                </a:lnTo>
                <a:lnTo>
                  <a:pt x="58" y="120"/>
                </a:lnTo>
                <a:lnTo>
                  <a:pt x="26" y="13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46" name="Freeform 282"/>
          <p:cNvSpPr>
            <a:spLocks/>
          </p:cNvSpPr>
          <p:nvPr/>
        </p:nvSpPr>
        <p:spPr bwMode="auto">
          <a:xfrm>
            <a:off x="3130550" y="5683250"/>
            <a:ext cx="41275" cy="80963"/>
          </a:xfrm>
          <a:custGeom>
            <a:avLst/>
            <a:gdLst>
              <a:gd name="T0" fmla="*/ 21 w 28"/>
              <a:gd name="T1" fmla="*/ 13 h 51"/>
              <a:gd name="T2" fmla="*/ 27 w 28"/>
              <a:gd name="T3" fmla="*/ 50 h 51"/>
              <a:gd name="T4" fmla="*/ 0 w 28"/>
              <a:gd name="T5" fmla="*/ 50 h 51"/>
              <a:gd name="T6" fmla="*/ 6 w 28"/>
              <a:gd name="T7" fmla="*/ 38 h 51"/>
              <a:gd name="T8" fmla="*/ 10 w 28"/>
              <a:gd name="T9" fmla="*/ 38 h 51"/>
              <a:gd name="T10" fmla="*/ 6 w 28"/>
              <a:gd name="T11" fmla="*/ 25 h 51"/>
              <a:gd name="T12" fmla="*/ 0 w 28"/>
              <a:gd name="T13" fmla="*/ 25 h 51"/>
              <a:gd name="T14" fmla="*/ 0 w 28"/>
              <a:gd name="T15" fmla="*/ 13 h 51"/>
              <a:gd name="T16" fmla="*/ 16 w 28"/>
              <a:gd name="T17" fmla="*/ 0 h 51"/>
              <a:gd name="T18" fmla="*/ 21 w 28"/>
              <a:gd name="T19" fmla="*/ 13 h 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8" h="51">
                <a:moveTo>
                  <a:pt x="21" y="13"/>
                </a:moveTo>
                <a:lnTo>
                  <a:pt x="27" y="50"/>
                </a:lnTo>
                <a:lnTo>
                  <a:pt x="0" y="50"/>
                </a:lnTo>
                <a:lnTo>
                  <a:pt x="6" y="38"/>
                </a:lnTo>
                <a:lnTo>
                  <a:pt x="10" y="38"/>
                </a:lnTo>
                <a:lnTo>
                  <a:pt x="6" y="25"/>
                </a:lnTo>
                <a:lnTo>
                  <a:pt x="0" y="25"/>
                </a:lnTo>
                <a:lnTo>
                  <a:pt x="0" y="13"/>
                </a:lnTo>
                <a:lnTo>
                  <a:pt x="16" y="0"/>
                </a:lnTo>
                <a:lnTo>
                  <a:pt x="21" y="13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47" name="Freeform 283"/>
          <p:cNvSpPr>
            <a:spLocks/>
          </p:cNvSpPr>
          <p:nvPr/>
        </p:nvSpPr>
        <p:spPr bwMode="auto">
          <a:xfrm>
            <a:off x="3032125" y="5694363"/>
            <a:ext cx="12700" cy="14287"/>
          </a:xfrm>
          <a:custGeom>
            <a:avLst/>
            <a:gdLst>
              <a:gd name="T0" fmla="*/ 4 w 9"/>
              <a:gd name="T1" fmla="*/ 8 h 9"/>
              <a:gd name="T2" fmla="*/ 0 w 9"/>
              <a:gd name="T3" fmla="*/ 0 h 9"/>
              <a:gd name="T4" fmla="*/ 8 w 9"/>
              <a:gd name="T5" fmla="*/ 4 h 9"/>
              <a:gd name="T6" fmla="*/ 4 w 9"/>
              <a:gd name="T7" fmla="*/ 8 h 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" h="9">
                <a:moveTo>
                  <a:pt x="4" y="8"/>
                </a:moveTo>
                <a:lnTo>
                  <a:pt x="0" y="0"/>
                </a:lnTo>
                <a:lnTo>
                  <a:pt x="8" y="4"/>
                </a:lnTo>
                <a:lnTo>
                  <a:pt x="4" y="8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48" name="Freeform 284"/>
          <p:cNvSpPr>
            <a:spLocks/>
          </p:cNvSpPr>
          <p:nvPr/>
        </p:nvSpPr>
        <p:spPr bwMode="auto">
          <a:xfrm>
            <a:off x="3168650" y="5705475"/>
            <a:ext cx="73025" cy="58738"/>
          </a:xfrm>
          <a:custGeom>
            <a:avLst/>
            <a:gdLst>
              <a:gd name="T0" fmla="*/ 6 w 50"/>
              <a:gd name="T1" fmla="*/ 36 h 37"/>
              <a:gd name="T2" fmla="*/ 0 w 50"/>
              <a:gd name="T3" fmla="*/ 0 h 37"/>
              <a:gd name="T4" fmla="*/ 18 w 50"/>
              <a:gd name="T5" fmla="*/ 24 h 37"/>
              <a:gd name="T6" fmla="*/ 49 w 50"/>
              <a:gd name="T7" fmla="*/ 30 h 37"/>
              <a:gd name="T8" fmla="*/ 25 w 50"/>
              <a:gd name="T9" fmla="*/ 36 h 37"/>
              <a:gd name="T10" fmla="*/ 6 w 50"/>
              <a:gd name="T11" fmla="*/ 36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0" h="37">
                <a:moveTo>
                  <a:pt x="6" y="36"/>
                </a:moveTo>
                <a:lnTo>
                  <a:pt x="0" y="0"/>
                </a:lnTo>
                <a:lnTo>
                  <a:pt x="18" y="24"/>
                </a:lnTo>
                <a:lnTo>
                  <a:pt x="49" y="30"/>
                </a:lnTo>
                <a:lnTo>
                  <a:pt x="25" y="36"/>
                </a:lnTo>
                <a:lnTo>
                  <a:pt x="6" y="3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49" name="Freeform 285"/>
          <p:cNvSpPr>
            <a:spLocks/>
          </p:cNvSpPr>
          <p:nvPr/>
        </p:nvSpPr>
        <p:spPr bwMode="auto">
          <a:xfrm>
            <a:off x="3081338" y="5749925"/>
            <a:ext cx="42862" cy="34925"/>
          </a:xfrm>
          <a:custGeom>
            <a:avLst/>
            <a:gdLst>
              <a:gd name="T0" fmla="*/ 17 w 29"/>
              <a:gd name="T1" fmla="*/ 21 h 22"/>
              <a:gd name="T2" fmla="*/ 0 w 29"/>
              <a:gd name="T3" fmla="*/ 0 h 22"/>
              <a:gd name="T4" fmla="*/ 22 w 29"/>
              <a:gd name="T5" fmla="*/ 0 h 22"/>
              <a:gd name="T6" fmla="*/ 28 w 29"/>
              <a:gd name="T7" fmla="*/ 21 h 22"/>
              <a:gd name="T8" fmla="*/ 17 w 29"/>
              <a:gd name="T9" fmla="*/ 21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9" h="22">
                <a:moveTo>
                  <a:pt x="17" y="21"/>
                </a:moveTo>
                <a:lnTo>
                  <a:pt x="0" y="0"/>
                </a:lnTo>
                <a:lnTo>
                  <a:pt x="22" y="0"/>
                </a:lnTo>
                <a:lnTo>
                  <a:pt x="28" y="21"/>
                </a:lnTo>
                <a:lnTo>
                  <a:pt x="17" y="2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50" name="Freeform 286"/>
          <p:cNvSpPr>
            <a:spLocks/>
          </p:cNvSpPr>
          <p:nvPr/>
        </p:nvSpPr>
        <p:spPr bwMode="auto">
          <a:xfrm>
            <a:off x="3159125" y="5792788"/>
            <a:ext cx="31750" cy="3175"/>
          </a:xfrm>
          <a:custGeom>
            <a:avLst/>
            <a:gdLst>
              <a:gd name="T0" fmla="*/ 21 w 22"/>
              <a:gd name="T1" fmla="*/ 1 h 2"/>
              <a:gd name="T2" fmla="*/ 0 w 22"/>
              <a:gd name="T3" fmla="*/ 0 h 2"/>
              <a:gd name="T4" fmla="*/ 11 w 22"/>
              <a:gd name="T5" fmla="*/ 0 h 2"/>
              <a:gd name="T6" fmla="*/ 21 w 22"/>
              <a:gd name="T7" fmla="*/ 1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2" h="2">
                <a:moveTo>
                  <a:pt x="21" y="1"/>
                </a:moveTo>
                <a:lnTo>
                  <a:pt x="0" y="0"/>
                </a:lnTo>
                <a:lnTo>
                  <a:pt x="11" y="0"/>
                </a:lnTo>
                <a:lnTo>
                  <a:pt x="21" y="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0751" name="Rectangle 287"/>
          <p:cNvSpPr>
            <a:spLocks noChangeArrowheads="1"/>
          </p:cNvSpPr>
          <p:nvPr/>
        </p:nvSpPr>
        <p:spPr bwMode="auto">
          <a:xfrm>
            <a:off x="750888" y="1754188"/>
            <a:ext cx="1830387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Cryptosporidiosis</a:t>
            </a:r>
          </a:p>
        </p:txBody>
      </p:sp>
      <p:sp>
        <p:nvSpPr>
          <p:cNvPr id="830752" name="Line 288"/>
          <p:cNvSpPr>
            <a:spLocks noChangeShapeType="1"/>
          </p:cNvSpPr>
          <p:nvPr/>
        </p:nvSpPr>
        <p:spPr bwMode="auto">
          <a:xfrm>
            <a:off x="2330450" y="2079625"/>
            <a:ext cx="96838" cy="4921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53" name="Oval 289"/>
          <p:cNvSpPr>
            <a:spLocks noChangeArrowheads="1"/>
          </p:cNvSpPr>
          <p:nvPr/>
        </p:nvSpPr>
        <p:spPr bwMode="auto">
          <a:xfrm>
            <a:off x="2382838" y="259715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30754" name="Group 290"/>
          <p:cNvGrpSpPr>
            <a:grpSpLocks/>
          </p:cNvGrpSpPr>
          <p:nvPr/>
        </p:nvGrpSpPr>
        <p:grpSpPr bwMode="auto">
          <a:xfrm>
            <a:off x="546100" y="2897188"/>
            <a:ext cx="1960563" cy="301625"/>
            <a:chOff x="373" y="1825"/>
            <a:chExt cx="1338" cy="190"/>
          </a:xfrm>
        </p:grpSpPr>
        <p:sp>
          <p:nvSpPr>
            <p:cNvPr id="830755" name="Rectangle 291"/>
            <p:cNvSpPr>
              <a:spLocks noChangeArrowheads="1"/>
            </p:cNvSpPr>
            <p:nvPr/>
          </p:nvSpPr>
          <p:spPr bwMode="auto">
            <a:xfrm>
              <a:off x="373" y="1825"/>
              <a:ext cx="1250" cy="1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>
                  <a:solidFill>
                    <a:schemeClr val="accent2"/>
                  </a:solidFill>
                  <a:latin typeface="Arial" panose="020B0604020202020204" pitchFamily="34" charset="0"/>
                </a:rPr>
                <a:t>Lyme Borreliosis</a:t>
              </a:r>
              <a:endParaRPr lang="en-GB" altLang="en-US" sz="1400" b="1">
                <a:solidFill>
                  <a:srgbClr val="FFFF93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30756" name="Oval 292"/>
            <p:cNvSpPr>
              <a:spLocks noChangeArrowheads="1"/>
            </p:cNvSpPr>
            <p:nvPr/>
          </p:nvSpPr>
          <p:spPr bwMode="auto">
            <a:xfrm>
              <a:off x="1626" y="1828"/>
              <a:ext cx="85" cy="88"/>
            </a:xfrm>
            <a:prstGeom prst="ellipse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757" name="Line 293"/>
            <p:cNvSpPr>
              <a:spLocks noChangeShapeType="1"/>
            </p:cNvSpPr>
            <p:nvPr/>
          </p:nvSpPr>
          <p:spPr bwMode="auto">
            <a:xfrm flipH="1">
              <a:off x="1474" y="1886"/>
              <a:ext cx="160" cy="2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30758" name="Rectangle 294"/>
          <p:cNvSpPr>
            <a:spLocks noChangeArrowheads="1"/>
          </p:cNvSpPr>
          <p:nvPr/>
        </p:nvSpPr>
        <p:spPr bwMode="auto">
          <a:xfrm>
            <a:off x="2781300" y="3125788"/>
            <a:ext cx="1833563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Reston virus</a:t>
            </a:r>
            <a:endParaRPr lang="en-GB" altLang="en-US" sz="14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759" name="Line 295"/>
          <p:cNvSpPr>
            <a:spLocks noChangeShapeType="1"/>
          </p:cNvSpPr>
          <p:nvPr/>
        </p:nvSpPr>
        <p:spPr bwMode="auto">
          <a:xfrm flipH="1" flipV="1">
            <a:off x="2698750" y="3030538"/>
            <a:ext cx="169863" cy="1873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60" name="Oval 296"/>
          <p:cNvSpPr>
            <a:spLocks noChangeArrowheads="1"/>
          </p:cNvSpPr>
          <p:nvPr/>
        </p:nvSpPr>
        <p:spPr bwMode="auto">
          <a:xfrm>
            <a:off x="2586038" y="2901950"/>
            <a:ext cx="125412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61" name="Rectangle 297"/>
          <p:cNvSpPr>
            <a:spLocks noChangeArrowheads="1"/>
          </p:cNvSpPr>
          <p:nvPr/>
        </p:nvSpPr>
        <p:spPr bwMode="auto">
          <a:xfrm>
            <a:off x="682625" y="3963988"/>
            <a:ext cx="2033588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Venezuelan</a:t>
            </a:r>
          </a:p>
          <a:p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 Equine Encephalitis</a:t>
            </a:r>
            <a:endParaRPr lang="en-GB" altLang="en-US" sz="14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762" name="Oval 298"/>
          <p:cNvSpPr>
            <a:spLocks noChangeArrowheads="1"/>
          </p:cNvSpPr>
          <p:nvPr/>
        </p:nvSpPr>
        <p:spPr bwMode="auto">
          <a:xfrm>
            <a:off x="2181225" y="3200400"/>
            <a:ext cx="122238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63" name="Oval 299"/>
          <p:cNvSpPr>
            <a:spLocks noChangeArrowheads="1"/>
          </p:cNvSpPr>
          <p:nvPr/>
        </p:nvSpPr>
        <p:spPr bwMode="auto">
          <a:xfrm>
            <a:off x="2532063" y="3733800"/>
            <a:ext cx="125412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64" name="Line 300"/>
          <p:cNvSpPr>
            <a:spLocks noChangeShapeType="1"/>
          </p:cNvSpPr>
          <p:nvPr/>
        </p:nvSpPr>
        <p:spPr bwMode="auto">
          <a:xfrm flipH="1">
            <a:off x="1824038" y="3373438"/>
            <a:ext cx="361950" cy="7350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65" name="Oval 301"/>
          <p:cNvSpPr>
            <a:spLocks noChangeArrowheads="1"/>
          </p:cNvSpPr>
          <p:nvPr/>
        </p:nvSpPr>
        <p:spPr bwMode="auto">
          <a:xfrm>
            <a:off x="3195638" y="403860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66" name="Rectangle 302"/>
          <p:cNvSpPr>
            <a:spLocks noChangeArrowheads="1"/>
          </p:cNvSpPr>
          <p:nvPr/>
        </p:nvSpPr>
        <p:spPr bwMode="auto">
          <a:xfrm>
            <a:off x="1495425" y="4725988"/>
            <a:ext cx="1562100" cy="72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Dengue haemhorrhagic fever</a:t>
            </a:r>
            <a:endParaRPr lang="en-GB" altLang="en-US" sz="14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767" name="Line 303"/>
          <p:cNvSpPr>
            <a:spLocks noChangeShapeType="1"/>
          </p:cNvSpPr>
          <p:nvPr/>
        </p:nvSpPr>
        <p:spPr bwMode="auto">
          <a:xfrm flipH="1">
            <a:off x="2700338" y="4213225"/>
            <a:ext cx="508000" cy="7969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68" name="Rectangle 304"/>
          <p:cNvSpPr>
            <a:spLocks noChangeArrowheads="1"/>
          </p:cNvSpPr>
          <p:nvPr/>
        </p:nvSpPr>
        <p:spPr bwMode="auto">
          <a:xfrm>
            <a:off x="3459163" y="4954588"/>
            <a:ext cx="11557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Cholera</a:t>
            </a:r>
          </a:p>
        </p:txBody>
      </p:sp>
      <p:sp>
        <p:nvSpPr>
          <p:cNvPr id="830769" name="Oval 305"/>
          <p:cNvSpPr>
            <a:spLocks noChangeArrowheads="1"/>
          </p:cNvSpPr>
          <p:nvPr/>
        </p:nvSpPr>
        <p:spPr bwMode="auto">
          <a:xfrm>
            <a:off x="5486400" y="396240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70" name="Line 306"/>
          <p:cNvSpPr>
            <a:spLocks noChangeShapeType="1"/>
          </p:cNvSpPr>
          <p:nvPr/>
        </p:nvSpPr>
        <p:spPr bwMode="auto">
          <a:xfrm>
            <a:off x="3481388" y="4670425"/>
            <a:ext cx="165100" cy="2635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71" name="Oval 307"/>
          <p:cNvSpPr>
            <a:spLocks noChangeArrowheads="1"/>
          </p:cNvSpPr>
          <p:nvPr/>
        </p:nvSpPr>
        <p:spPr bwMode="auto">
          <a:xfrm>
            <a:off x="4414838" y="244475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72" name="Rectangle 308"/>
          <p:cNvSpPr>
            <a:spLocks noChangeArrowheads="1"/>
          </p:cNvSpPr>
          <p:nvPr/>
        </p:nvSpPr>
        <p:spPr bwMode="auto">
          <a:xfrm>
            <a:off x="3390900" y="1982788"/>
            <a:ext cx="13589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E.coli O157</a:t>
            </a:r>
            <a:endParaRPr lang="en-GB" altLang="en-US" sz="14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773" name="Line 309"/>
          <p:cNvSpPr>
            <a:spLocks noChangeShapeType="1"/>
          </p:cNvSpPr>
          <p:nvPr/>
        </p:nvSpPr>
        <p:spPr bwMode="auto">
          <a:xfrm>
            <a:off x="4090988" y="2232025"/>
            <a:ext cx="300037" cy="1873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74" name="Oval 310"/>
          <p:cNvSpPr>
            <a:spLocks noChangeArrowheads="1"/>
          </p:cNvSpPr>
          <p:nvPr/>
        </p:nvSpPr>
        <p:spPr bwMode="auto">
          <a:xfrm>
            <a:off x="5064125" y="457200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30775" name="Group 311"/>
          <p:cNvGrpSpPr>
            <a:grpSpLocks/>
          </p:cNvGrpSpPr>
          <p:nvPr/>
        </p:nvGrpSpPr>
        <p:grpSpPr bwMode="auto">
          <a:xfrm>
            <a:off x="4748213" y="2914650"/>
            <a:ext cx="1652587" cy="514350"/>
            <a:chOff x="3383" y="1777"/>
            <a:chExt cx="1014" cy="324"/>
          </a:xfrm>
        </p:grpSpPr>
        <p:sp>
          <p:nvSpPr>
            <p:cNvPr id="830776" name="Rectangle 312"/>
            <p:cNvSpPr>
              <a:spLocks noChangeArrowheads="1"/>
            </p:cNvSpPr>
            <p:nvPr/>
          </p:nvSpPr>
          <p:spPr bwMode="auto">
            <a:xfrm>
              <a:off x="3516" y="1777"/>
              <a:ext cx="881" cy="3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400" b="1">
                  <a:solidFill>
                    <a:schemeClr val="accent2"/>
                  </a:solidFill>
                  <a:latin typeface="Arial" panose="020B0604020202020204" pitchFamily="34" charset="0"/>
                </a:rPr>
                <a:t>West Nile Fever</a:t>
              </a:r>
              <a:endParaRPr lang="en-GB" altLang="en-US" sz="1400" b="1">
                <a:solidFill>
                  <a:srgbClr val="FFFF93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30777" name="Oval 313"/>
            <p:cNvSpPr>
              <a:spLocks noChangeArrowheads="1"/>
            </p:cNvSpPr>
            <p:nvPr/>
          </p:nvSpPr>
          <p:spPr bwMode="auto">
            <a:xfrm>
              <a:off x="3383" y="1828"/>
              <a:ext cx="84" cy="88"/>
            </a:xfrm>
            <a:prstGeom prst="ellipse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778" name="Line 314"/>
            <p:cNvSpPr>
              <a:spLocks noChangeShapeType="1"/>
            </p:cNvSpPr>
            <p:nvPr/>
          </p:nvSpPr>
          <p:spPr bwMode="auto">
            <a:xfrm>
              <a:off x="3485" y="1872"/>
              <a:ext cx="67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30779" name="Rectangle 315"/>
          <p:cNvSpPr>
            <a:spLocks noChangeArrowheads="1"/>
          </p:cNvSpPr>
          <p:nvPr/>
        </p:nvSpPr>
        <p:spPr bwMode="auto">
          <a:xfrm>
            <a:off x="5897563" y="2287588"/>
            <a:ext cx="1290637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Typhoid</a:t>
            </a:r>
          </a:p>
        </p:txBody>
      </p:sp>
      <p:sp>
        <p:nvSpPr>
          <p:cNvPr id="830780" name="Oval 316"/>
          <p:cNvSpPr>
            <a:spLocks noChangeArrowheads="1"/>
          </p:cNvSpPr>
          <p:nvPr/>
        </p:nvSpPr>
        <p:spPr bwMode="auto">
          <a:xfrm>
            <a:off x="5838825" y="2673350"/>
            <a:ext cx="122238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81" name="Line 317"/>
          <p:cNvSpPr>
            <a:spLocks noChangeShapeType="1"/>
          </p:cNvSpPr>
          <p:nvPr/>
        </p:nvSpPr>
        <p:spPr bwMode="auto">
          <a:xfrm flipH="1">
            <a:off x="5953125" y="2613025"/>
            <a:ext cx="98425" cy="349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82" name="Rectangle 318"/>
          <p:cNvSpPr>
            <a:spLocks noChangeArrowheads="1"/>
          </p:cNvSpPr>
          <p:nvPr/>
        </p:nvSpPr>
        <p:spPr bwMode="auto">
          <a:xfrm>
            <a:off x="6235700" y="2822575"/>
            <a:ext cx="1290638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Diphtheria</a:t>
            </a:r>
          </a:p>
        </p:txBody>
      </p:sp>
      <p:sp>
        <p:nvSpPr>
          <p:cNvPr id="830783" name="Oval 319"/>
          <p:cNvSpPr>
            <a:spLocks noChangeArrowheads="1"/>
          </p:cNvSpPr>
          <p:nvPr/>
        </p:nvSpPr>
        <p:spPr bwMode="auto">
          <a:xfrm>
            <a:off x="7396163" y="2901950"/>
            <a:ext cx="122237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30784" name="Group 320"/>
          <p:cNvGrpSpPr>
            <a:grpSpLocks/>
          </p:cNvGrpSpPr>
          <p:nvPr/>
        </p:nvGrpSpPr>
        <p:grpSpPr bwMode="auto">
          <a:xfrm>
            <a:off x="7391400" y="2514600"/>
            <a:ext cx="1543050" cy="436563"/>
            <a:chOff x="5054" y="1585"/>
            <a:chExt cx="1053" cy="275"/>
          </a:xfrm>
        </p:grpSpPr>
        <p:sp>
          <p:nvSpPr>
            <p:cNvPr id="830785" name="Rectangle 321"/>
            <p:cNvSpPr>
              <a:spLocks noChangeArrowheads="1"/>
            </p:cNvSpPr>
            <p:nvPr/>
          </p:nvSpPr>
          <p:spPr bwMode="auto">
            <a:xfrm>
              <a:off x="5180" y="1585"/>
              <a:ext cx="927" cy="1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>
                  <a:solidFill>
                    <a:schemeClr val="accent2"/>
                  </a:solidFill>
                  <a:latin typeface="Arial" panose="020B0604020202020204" pitchFamily="34" charset="0"/>
                </a:rPr>
                <a:t>E.coli O157</a:t>
              </a:r>
              <a:endParaRPr lang="en-GB" altLang="en-US" sz="1400" b="1">
                <a:solidFill>
                  <a:srgbClr val="FFFF93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30786" name="Line 322"/>
            <p:cNvSpPr>
              <a:spLocks noChangeShapeType="1"/>
            </p:cNvSpPr>
            <p:nvPr/>
          </p:nvSpPr>
          <p:spPr bwMode="auto">
            <a:xfrm flipH="1">
              <a:off x="5054" y="1742"/>
              <a:ext cx="232" cy="11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30787" name="Oval 323"/>
          <p:cNvSpPr>
            <a:spLocks noChangeArrowheads="1"/>
          </p:cNvSpPr>
          <p:nvPr/>
        </p:nvSpPr>
        <p:spPr bwMode="auto">
          <a:xfrm>
            <a:off x="7261225" y="3816350"/>
            <a:ext cx="122238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88" name="Oval 324"/>
          <p:cNvSpPr>
            <a:spLocks noChangeArrowheads="1"/>
          </p:cNvSpPr>
          <p:nvPr/>
        </p:nvSpPr>
        <p:spPr bwMode="auto">
          <a:xfrm>
            <a:off x="4994275" y="3124200"/>
            <a:ext cx="122238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89" name="Rectangle 325"/>
          <p:cNvSpPr>
            <a:spLocks noChangeArrowheads="1"/>
          </p:cNvSpPr>
          <p:nvPr/>
        </p:nvSpPr>
        <p:spPr bwMode="auto">
          <a:xfrm>
            <a:off x="5219700" y="3278188"/>
            <a:ext cx="1833563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Echinococcosis</a:t>
            </a:r>
          </a:p>
        </p:txBody>
      </p:sp>
      <p:sp>
        <p:nvSpPr>
          <p:cNvPr id="830790" name="Oval 326"/>
          <p:cNvSpPr>
            <a:spLocks noChangeArrowheads="1"/>
          </p:cNvSpPr>
          <p:nvPr/>
        </p:nvSpPr>
        <p:spPr bwMode="auto">
          <a:xfrm>
            <a:off x="6986588" y="343535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91" name="Line 327"/>
          <p:cNvSpPr>
            <a:spLocks noChangeShapeType="1"/>
          </p:cNvSpPr>
          <p:nvPr/>
        </p:nvSpPr>
        <p:spPr bwMode="auto">
          <a:xfrm flipH="1">
            <a:off x="7054850" y="3298825"/>
            <a:ext cx="523875" cy="1873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92" name="Line 328"/>
          <p:cNvSpPr>
            <a:spLocks noChangeShapeType="1"/>
          </p:cNvSpPr>
          <p:nvPr/>
        </p:nvSpPr>
        <p:spPr bwMode="auto">
          <a:xfrm>
            <a:off x="5173663" y="3375025"/>
            <a:ext cx="98425" cy="349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93" name="Rectangle 329"/>
          <p:cNvSpPr>
            <a:spLocks noChangeArrowheads="1"/>
          </p:cNvSpPr>
          <p:nvPr/>
        </p:nvSpPr>
        <p:spPr bwMode="auto">
          <a:xfrm>
            <a:off x="3121025" y="3354388"/>
            <a:ext cx="1831975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Lassa fever</a:t>
            </a:r>
            <a:endParaRPr lang="en-GB" altLang="en-US" sz="14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794" name="Oval 330"/>
          <p:cNvSpPr>
            <a:spLocks noChangeArrowheads="1"/>
          </p:cNvSpPr>
          <p:nvPr/>
        </p:nvSpPr>
        <p:spPr bwMode="auto">
          <a:xfrm>
            <a:off x="4211638" y="343535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95" name="Line 331"/>
          <p:cNvSpPr>
            <a:spLocks noChangeShapeType="1"/>
          </p:cNvSpPr>
          <p:nvPr/>
        </p:nvSpPr>
        <p:spPr bwMode="auto">
          <a:xfrm>
            <a:off x="4159250" y="3505200"/>
            <a:ext cx="285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96" name="Oval 332"/>
          <p:cNvSpPr>
            <a:spLocks noChangeArrowheads="1"/>
          </p:cNvSpPr>
          <p:nvPr/>
        </p:nvSpPr>
        <p:spPr bwMode="auto">
          <a:xfrm>
            <a:off x="4425950" y="3932238"/>
            <a:ext cx="171450" cy="112712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97" name="Oval 333"/>
          <p:cNvSpPr>
            <a:spLocks noChangeArrowheads="1"/>
          </p:cNvSpPr>
          <p:nvPr/>
        </p:nvSpPr>
        <p:spPr bwMode="auto">
          <a:xfrm>
            <a:off x="4308475" y="3892550"/>
            <a:ext cx="122238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798" name="Rectangle 334"/>
          <p:cNvSpPr>
            <a:spLocks noChangeArrowheads="1"/>
          </p:cNvSpPr>
          <p:nvPr/>
        </p:nvSpPr>
        <p:spPr bwMode="auto">
          <a:xfrm>
            <a:off x="3324225" y="3582988"/>
            <a:ext cx="1830388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Yellow fever</a:t>
            </a:r>
            <a:endParaRPr lang="en-GB" altLang="en-US" sz="14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799" name="Line 335"/>
          <p:cNvSpPr>
            <a:spLocks noChangeShapeType="1"/>
          </p:cNvSpPr>
          <p:nvPr/>
        </p:nvSpPr>
        <p:spPr bwMode="auto">
          <a:xfrm>
            <a:off x="4343400" y="3810000"/>
            <a:ext cx="304800" cy="152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00" name="Line 336"/>
          <p:cNvSpPr>
            <a:spLocks noChangeShapeType="1"/>
          </p:cNvSpPr>
          <p:nvPr/>
        </p:nvSpPr>
        <p:spPr bwMode="auto">
          <a:xfrm>
            <a:off x="4227513" y="3787775"/>
            <a:ext cx="117475" cy="165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01" name="Oval 337"/>
          <p:cNvSpPr>
            <a:spLocks noChangeArrowheads="1"/>
          </p:cNvSpPr>
          <p:nvPr/>
        </p:nvSpPr>
        <p:spPr bwMode="auto">
          <a:xfrm>
            <a:off x="4821238" y="412115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02" name="Oval 338"/>
          <p:cNvSpPr>
            <a:spLocks noChangeArrowheads="1"/>
          </p:cNvSpPr>
          <p:nvPr/>
        </p:nvSpPr>
        <p:spPr bwMode="auto">
          <a:xfrm>
            <a:off x="5024438" y="412115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03" name="Oval 339"/>
          <p:cNvSpPr>
            <a:spLocks noChangeArrowheads="1"/>
          </p:cNvSpPr>
          <p:nvPr/>
        </p:nvSpPr>
        <p:spPr bwMode="auto">
          <a:xfrm>
            <a:off x="5229225" y="4044950"/>
            <a:ext cx="122238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04" name="Rectangle 340"/>
          <p:cNvSpPr>
            <a:spLocks noChangeArrowheads="1"/>
          </p:cNvSpPr>
          <p:nvPr/>
        </p:nvSpPr>
        <p:spPr bwMode="auto">
          <a:xfrm>
            <a:off x="3868738" y="4213225"/>
            <a:ext cx="1438275" cy="72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Ebola </a:t>
            </a:r>
          </a:p>
          <a:p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haemorrhagic</a:t>
            </a:r>
          </a:p>
          <a:p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 fever</a:t>
            </a:r>
            <a:endParaRPr lang="en-GB" altLang="en-US" sz="14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805" name="Oval 341"/>
          <p:cNvSpPr>
            <a:spLocks noChangeArrowheads="1"/>
          </p:cNvSpPr>
          <p:nvPr/>
        </p:nvSpPr>
        <p:spPr bwMode="auto">
          <a:xfrm>
            <a:off x="5024438" y="480695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06" name="Line 342"/>
          <p:cNvSpPr>
            <a:spLocks noChangeShapeType="1"/>
          </p:cNvSpPr>
          <p:nvPr/>
        </p:nvSpPr>
        <p:spPr bwMode="auto">
          <a:xfrm>
            <a:off x="4589463" y="4705350"/>
            <a:ext cx="411162" cy="152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07" name="Line 343"/>
          <p:cNvSpPr>
            <a:spLocks noChangeShapeType="1"/>
          </p:cNvSpPr>
          <p:nvPr/>
        </p:nvSpPr>
        <p:spPr bwMode="auto">
          <a:xfrm flipH="1">
            <a:off x="4410075" y="4213225"/>
            <a:ext cx="422275" cy="190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08" name="Rectangle 344"/>
          <p:cNvSpPr>
            <a:spLocks noChangeArrowheads="1"/>
          </p:cNvSpPr>
          <p:nvPr/>
        </p:nvSpPr>
        <p:spPr bwMode="auto">
          <a:xfrm>
            <a:off x="5422900" y="4116388"/>
            <a:ext cx="1425575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O’nyong-nyong fever</a:t>
            </a:r>
            <a:endParaRPr lang="en-GB" altLang="en-US" sz="14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809" name="Rectangle 345"/>
          <p:cNvSpPr>
            <a:spLocks noChangeArrowheads="1"/>
          </p:cNvSpPr>
          <p:nvPr/>
        </p:nvSpPr>
        <p:spPr bwMode="auto">
          <a:xfrm>
            <a:off x="5422900" y="4649788"/>
            <a:ext cx="1155700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Human Monkeypox</a:t>
            </a:r>
            <a:endParaRPr lang="en-GB" altLang="en-US" sz="14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810" name="Line 346"/>
          <p:cNvSpPr>
            <a:spLocks noChangeShapeType="1"/>
          </p:cNvSpPr>
          <p:nvPr/>
        </p:nvSpPr>
        <p:spPr bwMode="auto">
          <a:xfrm>
            <a:off x="5164138" y="4286250"/>
            <a:ext cx="311150" cy="419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11" name="Line 347"/>
          <p:cNvSpPr>
            <a:spLocks noChangeShapeType="1"/>
          </p:cNvSpPr>
          <p:nvPr/>
        </p:nvSpPr>
        <p:spPr bwMode="auto">
          <a:xfrm>
            <a:off x="5378450" y="4137025"/>
            <a:ext cx="96838" cy="349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12" name="Oval 348"/>
          <p:cNvSpPr>
            <a:spLocks noChangeArrowheads="1"/>
          </p:cNvSpPr>
          <p:nvPr/>
        </p:nvSpPr>
        <p:spPr bwMode="auto">
          <a:xfrm>
            <a:off x="6243638" y="358775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13" name="Rectangle 349"/>
          <p:cNvSpPr>
            <a:spLocks noChangeArrowheads="1"/>
          </p:cNvSpPr>
          <p:nvPr/>
        </p:nvSpPr>
        <p:spPr bwMode="auto">
          <a:xfrm>
            <a:off x="5084763" y="3735388"/>
            <a:ext cx="13589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Cholera 0139</a:t>
            </a:r>
          </a:p>
        </p:txBody>
      </p:sp>
      <p:sp>
        <p:nvSpPr>
          <p:cNvPr id="830814" name="Line 350"/>
          <p:cNvSpPr>
            <a:spLocks noChangeShapeType="1"/>
          </p:cNvSpPr>
          <p:nvPr/>
        </p:nvSpPr>
        <p:spPr bwMode="auto">
          <a:xfrm flipH="1">
            <a:off x="6223000" y="3679825"/>
            <a:ext cx="100013" cy="1111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15" name="Line 351"/>
          <p:cNvSpPr>
            <a:spLocks noChangeShapeType="1"/>
          </p:cNvSpPr>
          <p:nvPr/>
        </p:nvSpPr>
        <p:spPr bwMode="auto">
          <a:xfrm>
            <a:off x="6326188" y="3679825"/>
            <a:ext cx="571500" cy="4159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16" name="Rectangle 352"/>
          <p:cNvSpPr>
            <a:spLocks noChangeArrowheads="1"/>
          </p:cNvSpPr>
          <p:nvPr/>
        </p:nvSpPr>
        <p:spPr bwMode="auto">
          <a:xfrm>
            <a:off x="6846888" y="4040188"/>
            <a:ext cx="1562100" cy="72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Dengue haemhorrhagic fever</a:t>
            </a:r>
            <a:endParaRPr lang="en-GB" altLang="en-US" sz="14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817" name="Rectangle 353"/>
          <p:cNvSpPr>
            <a:spLocks noChangeArrowheads="1"/>
          </p:cNvSpPr>
          <p:nvPr/>
        </p:nvSpPr>
        <p:spPr bwMode="auto">
          <a:xfrm>
            <a:off x="7493000" y="3125788"/>
            <a:ext cx="1684338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Influenza (H5N1)</a:t>
            </a:r>
          </a:p>
        </p:txBody>
      </p:sp>
      <p:sp>
        <p:nvSpPr>
          <p:cNvPr id="830818" name="Line 354"/>
          <p:cNvSpPr>
            <a:spLocks noChangeShapeType="1"/>
          </p:cNvSpPr>
          <p:nvPr/>
        </p:nvSpPr>
        <p:spPr bwMode="auto">
          <a:xfrm flipH="1" flipV="1">
            <a:off x="5229225" y="4748213"/>
            <a:ext cx="376238" cy="3333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19" name="Rectangle 355"/>
          <p:cNvSpPr>
            <a:spLocks noChangeArrowheads="1"/>
          </p:cNvSpPr>
          <p:nvPr/>
        </p:nvSpPr>
        <p:spPr bwMode="auto">
          <a:xfrm>
            <a:off x="5246688" y="5029200"/>
            <a:ext cx="1154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Cholera</a:t>
            </a:r>
            <a:endParaRPr lang="en-GB" altLang="en-US" sz="14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820" name="Line 356"/>
          <p:cNvSpPr>
            <a:spLocks noChangeShapeType="1"/>
          </p:cNvSpPr>
          <p:nvPr/>
        </p:nvSpPr>
        <p:spPr bwMode="auto">
          <a:xfrm>
            <a:off x="2627313" y="3973513"/>
            <a:ext cx="90487" cy="104616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21" name="Oval 357"/>
          <p:cNvSpPr>
            <a:spLocks noChangeArrowheads="1"/>
          </p:cNvSpPr>
          <p:nvPr/>
        </p:nvSpPr>
        <p:spPr bwMode="auto">
          <a:xfrm>
            <a:off x="6629400" y="3581400"/>
            <a:ext cx="122238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22" name="Oval 358"/>
          <p:cNvSpPr>
            <a:spLocks noChangeArrowheads="1"/>
          </p:cNvSpPr>
          <p:nvPr/>
        </p:nvSpPr>
        <p:spPr bwMode="auto">
          <a:xfrm>
            <a:off x="2743200" y="350520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23" name="Line 359"/>
          <p:cNvSpPr>
            <a:spLocks noChangeShapeType="1"/>
          </p:cNvSpPr>
          <p:nvPr/>
        </p:nvSpPr>
        <p:spPr bwMode="auto">
          <a:xfrm flipH="1">
            <a:off x="2738438" y="3741738"/>
            <a:ext cx="80962" cy="12049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24" name="Line 360"/>
          <p:cNvSpPr>
            <a:spLocks noChangeShapeType="1"/>
          </p:cNvSpPr>
          <p:nvPr/>
        </p:nvSpPr>
        <p:spPr bwMode="auto">
          <a:xfrm flipH="1">
            <a:off x="2738438" y="3894138"/>
            <a:ext cx="222250" cy="10525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25" name="Oval 361"/>
          <p:cNvSpPr>
            <a:spLocks noChangeArrowheads="1"/>
          </p:cNvSpPr>
          <p:nvPr/>
        </p:nvSpPr>
        <p:spPr bwMode="auto">
          <a:xfrm>
            <a:off x="2884488" y="3886200"/>
            <a:ext cx="122237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26" name="Line 362"/>
          <p:cNvSpPr>
            <a:spLocks noChangeShapeType="1"/>
          </p:cNvSpPr>
          <p:nvPr/>
        </p:nvSpPr>
        <p:spPr bwMode="auto">
          <a:xfrm>
            <a:off x="6681788" y="3132138"/>
            <a:ext cx="0" cy="3667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27" name="Oval 363"/>
          <p:cNvSpPr>
            <a:spLocks noChangeArrowheads="1"/>
          </p:cNvSpPr>
          <p:nvPr/>
        </p:nvSpPr>
        <p:spPr bwMode="auto">
          <a:xfrm>
            <a:off x="3471863" y="465455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28" name="Oval 364"/>
          <p:cNvSpPr>
            <a:spLocks noChangeArrowheads="1"/>
          </p:cNvSpPr>
          <p:nvPr/>
        </p:nvSpPr>
        <p:spPr bwMode="auto">
          <a:xfrm>
            <a:off x="5345113" y="3962400"/>
            <a:ext cx="125412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29" name="Line 365"/>
          <p:cNvSpPr>
            <a:spLocks noChangeShapeType="1"/>
          </p:cNvSpPr>
          <p:nvPr/>
        </p:nvSpPr>
        <p:spPr bwMode="auto">
          <a:xfrm>
            <a:off x="5715000" y="4038600"/>
            <a:ext cx="14128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30" name="Text Box 366"/>
          <p:cNvSpPr txBox="1">
            <a:spLocks noChangeArrowheads="1"/>
          </p:cNvSpPr>
          <p:nvPr/>
        </p:nvSpPr>
        <p:spPr bwMode="auto">
          <a:xfrm>
            <a:off x="5838825" y="3946525"/>
            <a:ext cx="914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 b="1">
                <a:solidFill>
                  <a:schemeClr val="accent2"/>
                </a:solidFill>
                <a:latin typeface="Arial" panose="020B0604020202020204" pitchFamily="34" charset="0"/>
              </a:rPr>
              <a:t>RVF/VHF</a:t>
            </a:r>
            <a:endParaRPr lang="en-GB" altLang="en-US" sz="12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831" name="Oval 367"/>
          <p:cNvSpPr>
            <a:spLocks noChangeArrowheads="1"/>
          </p:cNvSpPr>
          <p:nvPr/>
        </p:nvSpPr>
        <p:spPr bwMode="auto">
          <a:xfrm>
            <a:off x="4378325" y="266700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32" name="Text Box 368"/>
          <p:cNvSpPr txBox="1">
            <a:spLocks noChangeArrowheads="1"/>
          </p:cNvSpPr>
          <p:nvPr/>
        </p:nvSpPr>
        <p:spPr bwMode="auto">
          <a:xfrm>
            <a:off x="3505200" y="2667000"/>
            <a:ext cx="762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 b="1">
                <a:solidFill>
                  <a:schemeClr val="accent2"/>
                </a:solidFill>
                <a:latin typeface="Arial" panose="020B0604020202020204" pitchFamily="34" charset="0"/>
              </a:rPr>
              <a:t>nvCJD</a:t>
            </a:r>
          </a:p>
        </p:txBody>
      </p:sp>
      <p:sp>
        <p:nvSpPr>
          <p:cNvPr id="830833" name="Line 369"/>
          <p:cNvSpPr>
            <a:spLocks noChangeShapeType="1"/>
          </p:cNvSpPr>
          <p:nvPr/>
        </p:nvSpPr>
        <p:spPr bwMode="auto">
          <a:xfrm rot="19902656">
            <a:off x="4149725" y="2743200"/>
            <a:ext cx="141288" cy="158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34" name="Rectangle 370"/>
          <p:cNvSpPr>
            <a:spLocks noChangeArrowheads="1"/>
          </p:cNvSpPr>
          <p:nvPr/>
        </p:nvSpPr>
        <p:spPr bwMode="auto">
          <a:xfrm>
            <a:off x="7921625" y="5057775"/>
            <a:ext cx="1358900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Ross River virus</a:t>
            </a:r>
            <a:endParaRPr lang="en-GB" altLang="en-US" sz="14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835" name="Line 371"/>
          <p:cNvSpPr>
            <a:spLocks noChangeShapeType="1"/>
          </p:cNvSpPr>
          <p:nvPr/>
        </p:nvSpPr>
        <p:spPr bwMode="auto">
          <a:xfrm flipH="1" flipV="1">
            <a:off x="7646988" y="4806950"/>
            <a:ext cx="365125" cy="298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36" name="Oval 372"/>
          <p:cNvSpPr>
            <a:spLocks noChangeArrowheads="1"/>
          </p:cNvSpPr>
          <p:nvPr/>
        </p:nvSpPr>
        <p:spPr bwMode="auto">
          <a:xfrm>
            <a:off x="7596188" y="472440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37" name="Oval 373"/>
          <p:cNvSpPr>
            <a:spLocks noChangeArrowheads="1"/>
          </p:cNvSpPr>
          <p:nvPr/>
        </p:nvSpPr>
        <p:spPr bwMode="auto">
          <a:xfrm>
            <a:off x="7315200" y="472440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38" name="Line 374"/>
          <p:cNvSpPr>
            <a:spLocks noChangeShapeType="1"/>
          </p:cNvSpPr>
          <p:nvPr/>
        </p:nvSpPr>
        <p:spPr bwMode="auto">
          <a:xfrm flipH="1">
            <a:off x="6892925" y="4800600"/>
            <a:ext cx="492125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39" name="Rectangle 375"/>
          <p:cNvSpPr>
            <a:spLocks noChangeArrowheads="1"/>
          </p:cNvSpPr>
          <p:nvPr/>
        </p:nvSpPr>
        <p:spPr bwMode="auto">
          <a:xfrm>
            <a:off x="6330950" y="5029200"/>
            <a:ext cx="1357313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Equine morbillivirus</a:t>
            </a:r>
            <a:endParaRPr lang="en-GB" altLang="en-US" sz="14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840" name="Rectangle 376"/>
          <p:cNvSpPr>
            <a:spLocks noChangeArrowheads="1"/>
          </p:cNvSpPr>
          <p:nvPr/>
        </p:nvSpPr>
        <p:spPr bwMode="auto">
          <a:xfrm>
            <a:off x="7110413" y="5884863"/>
            <a:ext cx="13573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Hendra virus</a:t>
            </a:r>
          </a:p>
        </p:txBody>
      </p:sp>
      <p:sp>
        <p:nvSpPr>
          <p:cNvPr id="830841" name="Oval 377"/>
          <p:cNvSpPr>
            <a:spLocks noChangeArrowheads="1"/>
          </p:cNvSpPr>
          <p:nvPr/>
        </p:nvSpPr>
        <p:spPr bwMode="auto">
          <a:xfrm>
            <a:off x="7526338" y="4572000"/>
            <a:ext cx="122237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42" name="Line 378"/>
          <p:cNvSpPr>
            <a:spLocks noChangeShapeType="1"/>
          </p:cNvSpPr>
          <p:nvPr/>
        </p:nvSpPr>
        <p:spPr bwMode="auto">
          <a:xfrm flipH="1" flipV="1">
            <a:off x="7578725" y="4670425"/>
            <a:ext cx="4763" cy="12366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43" name="Line 379"/>
          <p:cNvSpPr>
            <a:spLocks noChangeShapeType="1"/>
          </p:cNvSpPr>
          <p:nvPr/>
        </p:nvSpPr>
        <p:spPr bwMode="auto">
          <a:xfrm flipH="1" flipV="1">
            <a:off x="5064125" y="3276600"/>
            <a:ext cx="141288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44" name="Line 380"/>
          <p:cNvSpPr>
            <a:spLocks noChangeShapeType="1"/>
          </p:cNvSpPr>
          <p:nvPr/>
        </p:nvSpPr>
        <p:spPr bwMode="auto">
          <a:xfrm flipV="1">
            <a:off x="1828800" y="3810000"/>
            <a:ext cx="1055688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45" name="Line 381"/>
          <p:cNvSpPr>
            <a:spLocks noChangeShapeType="1"/>
          </p:cNvSpPr>
          <p:nvPr/>
        </p:nvSpPr>
        <p:spPr bwMode="auto">
          <a:xfrm>
            <a:off x="1828800" y="41148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46" name="Oval 382"/>
          <p:cNvSpPr>
            <a:spLocks noChangeArrowheads="1"/>
          </p:cNvSpPr>
          <p:nvPr/>
        </p:nvSpPr>
        <p:spPr bwMode="auto">
          <a:xfrm>
            <a:off x="2813050" y="373380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47" name="Oval 383"/>
          <p:cNvSpPr>
            <a:spLocks noChangeArrowheads="1"/>
          </p:cNvSpPr>
          <p:nvPr/>
        </p:nvSpPr>
        <p:spPr bwMode="auto">
          <a:xfrm>
            <a:off x="2673350" y="4038600"/>
            <a:ext cx="122238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48" name="Rectangle 384"/>
          <p:cNvSpPr>
            <a:spLocks noChangeArrowheads="1"/>
          </p:cNvSpPr>
          <p:nvPr/>
        </p:nvSpPr>
        <p:spPr bwMode="auto">
          <a:xfrm>
            <a:off x="3587750" y="2362200"/>
            <a:ext cx="1357313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BSE</a:t>
            </a:r>
            <a:endParaRPr lang="en-GB" altLang="en-US" sz="14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849" name="Line 385"/>
          <p:cNvSpPr>
            <a:spLocks noChangeShapeType="1"/>
          </p:cNvSpPr>
          <p:nvPr/>
        </p:nvSpPr>
        <p:spPr bwMode="auto">
          <a:xfrm>
            <a:off x="4010025" y="2514600"/>
            <a:ext cx="420688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50" name="Oval 386"/>
          <p:cNvSpPr>
            <a:spLocks noChangeArrowheads="1"/>
          </p:cNvSpPr>
          <p:nvPr/>
        </p:nvSpPr>
        <p:spPr bwMode="auto">
          <a:xfrm>
            <a:off x="4430713" y="259080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51" name="Rectangle 387"/>
          <p:cNvSpPr>
            <a:spLocks noChangeArrowheads="1"/>
          </p:cNvSpPr>
          <p:nvPr/>
        </p:nvSpPr>
        <p:spPr bwMode="auto">
          <a:xfrm>
            <a:off x="4783138" y="1600200"/>
            <a:ext cx="2673350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Multidrug resistant </a:t>
            </a:r>
            <a:r>
              <a:rPr lang="en-GB" altLang="en-US" sz="1400" b="1" i="1">
                <a:solidFill>
                  <a:schemeClr val="accent2"/>
                </a:solidFill>
                <a:latin typeface="Arial" panose="020B0604020202020204" pitchFamily="34" charset="0"/>
              </a:rPr>
              <a:t>Salmonella</a:t>
            </a:r>
          </a:p>
        </p:txBody>
      </p:sp>
      <p:sp>
        <p:nvSpPr>
          <p:cNvPr id="830852" name="Oval 388"/>
          <p:cNvSpPr>
            <a:spLocks noChangeArrowheads="1"/>
          </p:cNvSpPr>
          <p:nvPr/>
        </p:nvSpPr>
        <p:spPr bwMode="auto">
          <a:xfrm>
            <a:off x="4502150" y="2514600"/>
            <a:ext cx="122238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53" name="Line 389"/>
          <p:cNvSpPr>
            <a:spLocks noChangeShapeType="1"/>
          </p:cNvSpPr>
          <p:nvPr/>
        </p:nvSpPr>
        <p:spPr bwMode="auto">
          <a:xfrm flipH="1">
            <a:off x="4572000" y="1905000"/>
            <a:ext cx="422275" cy="609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54" name="Rectangle 390"/>
          <p:cNvSpPr>
            <a:spLocks noChangeArrowheads="1"/>
          </p:cNvSpPr>
          <p:nvPr/>
        </p:nvSpPr>
        <p:spPr bwMode="auto">
          <a:xfrm>
            <a:off x="4641850" y="2133600"/>
            <a:ext cx="1617663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E.coli non-O157</a:t>
            </a:r>
            <a:endParaRPr lang="en-GB" altLang="en-US" sz="1400" b="1">
              <a:solidFill>
                <a:srgbClr val="FFFF93"/>
              </a:solidFill>
              <a:latin typeface="Arial" panose="020B0604020202020204" pitchFamily="34" charset="0"/>
            </a:endParaRPr>
          </a:p>
        </p:txBody>
      </p:sp>
      <p:sp>
        <p:nvSpPr>
          <p:cNvPr id="830855" name="Line 391"/>
          <p:cNvSpPr>
            <a:spLocks noChangeShapeType="1"/>
          </p:cNvSpPr>
          <p:nvPr/>
        </p:nvSpPr>
        <p:spPr bwMode="auto">
          <a:xfrm flipH="1">
            <a:off x="4783138" y="2362200"/>
            <a:ext cx="6985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56" name="Oval 392"/>
          <p:cNvSpPr>
            <a:spLocks noChangeArrowheads="1"/>
          </p:cNvSpPr>
          <p:nvPr/>
        </p:nvSpPr>
        <p:spPr bwMode="auto">
          <a:xfrm>
            <a:off x="4641850" y="243840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57" name="Rectangle 393"/>
          <p:cNvSpPr>
            <a:spLocks noChangeArrowheads="1"/>
          </p:cNvSpPr>
          <p:nvPr/>
        </p:nvSpPr>
        <p:spPr bwMode="auto">
          <a:xfrm>
            <a:off x="2954338" y="2857500"/>
            <a:ext cx="14763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West Nile Virus</a:t>
            </a:r>
            <a:endParaRPr lang="en-GB" altLang="en-US" sz="1400">
              <a:solidFill>
                <a:srgbClr val="FFFF66"/>
              </a:solidFill>
              <a:latin typeface="Arial" panose="020B0604020202020204" pitchFamily="34" charset="0"/>
            </a:endParaRPr>
          </a:p>
        </p:txBody>
      </p:sp>
      <p:sp>
        <p:nvSpPr>
          <p:cNvPr id="830858" name="Oval 394"/>
          <p:cNvSpPr>
            <a:spLocks noChangeArrowheads="1"/>
          </p:cNvSpPr>
          <p:nvPr/>
        </p:nvSpPr>
        <p:spPr bwMode="auto">
          <a:xfrm>
            <a:off x="3041650" y="273050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59" name="Line 395"/>
          <p:cNvSpPr>
            <a:spLocks noChangeShapeType="1"/>
          </p:cNvSpPr>
          <p:nvPr/>
        </p:nvSpPr>
        <p:spPr bwMode="auto">
          <a:xfrm>
            <a:off x="3074988" y="2840038"/>
            <a:ext cx="90487" cy="904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60" name="Oval 396"/>
          <p:cNvSpPr>
            <a:spLocks noChangeArrowheads="1"/>
          </p:cNvSpPr>
          <p:nvPr/>
        </p:nvSpPr>
        <p:spPr bwMode="auto">
          <a:xfrm>
            <a:off x="5521325" y="276860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61" name="Rectangle 397"/>
          <p:cNvSpPr>
            <a:spLocks noChangeArrowheads="1"/>
          </p:cNvSpPr>
          <p:nvPr/>
        </p:nvSpPr>
        <p:spPr bwMode="auto">
          <a:xfrm>
            <a:off x="5053013" y="2438400"/>
            <a:ext cx="7651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400">
                <a:solidFill>
                  <a:schemeClr val="accent2"/>
                </a:solidFill>
                <a:latin typeface="Arial" panose="020B0604020202020204" pitchFamily="34" charset="0"/>
              </a:rPr>
              <a:t>Malaria</a:t>
            </a:r>
            <a:endParaRPr lang="en-GB" altLang="en-US" sz="140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  <p:sp>
        <p:nvSpPr>
          <p:cNvPr id="830862" name="Line 398"/>
          <p:cNvSpPr>
            <a:spLocks noChangeShapeType="1"/>
          </p:cNvSpPr>
          <p:nvPr/>
        </p:nvSpPr>
        <p:spPr bwMode="auto">
          <a:xfrm flipH="1" flipV="1">
            <a:off x="5441950" y="2667000"/>
            <a:ext cx="111125" cy="190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63" name="Rectangle 399"/>
          <p:cNvSpPr>
            <a:spLocks noChangeArrowheads="1"/>
          </p:cNvSpPr>
          <p:nvPr/>
        </p:nvSpPr>
        <p:spPr bwMode="auto">
          <a:xfrm>
            <a:off x="7526338" y="3511550"/>
            <a:ext cx="1169987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Nipah Virus</a:t>
            </a:r>
            <a:endParaRPr lang="en-GB" altLang="en-US" sz="1400">
              <a:solidFill>
                <a:srgbClr val="FFFF66"/>
              </a:solidFill>
              <a:latin typeface="Arial" panose="020B0604020202020204" pitchFamily="34" charset="0"/>
            </a:endParaRPr>
          </a:p>
        </p:txBody>
      </p:sp>
      <p:sp>
        <p:nvSpPr>
          <p:cNvPr id="830864" name="Text Box 400"/>
          <p:cNvSpPr txBox="1">
            <a:spLocks noChangeArrowheads="1"/>
          </p:cNvSpPr>
          <p:nvPr/>
        </p:nvSpPr>
        <p:spPr bwMode="auto">
          <a:xfrm>
            <a:off x="7426325" y="3768725"/>
            <a:ext cx="1277938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Reston Virus</a:t>
            </a:r>
            <a:endParaRPr lang="en-GB" altLang="en-US" sz="1800"/>
          </a:p>
        </p:txBody>
      </p:sp>
      <p:sp>
        <p:nvSpPr>
          <p:cNvPr id="830865" name="Line 401"/>
          <p:cNvSpPr>
            <a:spLocks noChangeShapeType="1"/>
          </p:cNvSpPr>
          <p:nvPr/>
        </p:nvSpPr>
        <p:spPr bwMode="auto">
          <a:xfrm>
            <a:off x="7356475" y="3886200"/>
            <a:ext cx="212725" cy="587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66" name="Line 402"/>
          <p:cNvSpPr>
            <a:spLocks noChangeShapeType="1"/>
          </p:cNvSpPr>
          <p:nvPr/>
        </p:nvSpPr>
        <p:spPr bwMode="auto">
          <a:xfrm flipV="1">
            <a:off x="6934200" y="3733800"/>
            <a:ext cx="685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67" name="Oval 403"/>
          <p:cNvSpPr>
            <a:spLocks noChangeArrowheads="1"/>
          </p:cNvSpPr>
          <p:nvPr/>
        </p:nvSpPr>
        <p:spPr bwMode="auto">
          <a:xfrm>
            <a:off x="6858000" y="3581400"/>
            <a:ext cx="122238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68" name="Rectangle 404"/>
          <p:cNvSpPr>
            <a:spLocks noChangeArrowheads="1"/>
          </p:cNvSpPr>
          <p:nvPr/>
        </p:nvSpPr>
        <p:spPr bwMode="auto">
          <a:xfrm>
            <a:off x="4052888" y="1200150"/>
            <a:ext cx="20542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Legionnaire’s Disease</a:t>
            </a:r>
            <a:endParaRPr lang="en-GB" altLang="en-US" sz="1400">
              <a:solidFill>
                <a:srgbClr val="FFFF66"/>
              </a:solidFill>
              <a:latin typeface="Arial" panose="020B0604020202020204" pitchFamily="34" charset="0"/>
            </a:endParaRPr>
          </a:p>
        </p:txBody>
      </p:sp>
      <p:sp>
        <p:nvSpPr>
          <p:cNvPr id="830869" name="Oval 405"/>
          <p:cNvSpPr>
            <a:spLocks noChangeArrowheads="1"/>
          </p:cNvSpPr>
          <p:nvPr/>
        </p:nvSpPr>
        <p:spPr bwMode="auto">
          <a:xfrm>
            <a:off x="4589463" y="2746375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70" name="Oval 406"/>
          <p:cNvSpPr>
            <a:spLocks noChangeArrowheads="1"/>
          </p:cNvSpPr>
          <p:nvPr/>
        </p:nvSpPr>
        <p:spPr bwMode="auto">
          <a:xfrm>
            <a:off x="4870450" y="2633663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71" name="Line 407"/>
          <p:cNvSpPr>
            <a:spLocks noChangeShapeType="1"/>
          </p:cNvSpPr>
          <p:nvPr/>
        </p:nvSpPr>
        <p:spPr bwMode="auto">
          <a:xfrm>
            <a:off x="4648200" y="1447800"/>
            <a:ext cx="228600" cy="11430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72" name="Line 408"/>
          <p:cNvSpPr>
            <a:spLocks noChangeShapeType="1"/>
          </p:cNvSpPr>
          <p:nvPr/>
        </p:nvSpPr>
        <p:spPr bwMode="auto">
          <a:xfrm flipH="1">
            <a:off x="4648200" y="1371600"/>
            <a:ext cx="0" cy="14684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73" name="Text Box 409"/>
          <p:cNvSpPr txBox="1">
            <a:spLocks noChangeArrowheads="1"/>
          </p:cNvSpPr>
          <p:nvPr/>
        </p:nvSpPr>
        <p:spPr bwMode="auto">
          <a:xfrm>
            <a:off x="3403600" y="3986213"/>
            <a:ext cx="1169988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Buruli ulcer</a:t>
            </a:r>
            <a:endParaRPr lang="en-GB" altLang="en-US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830874" name="Line 410"/>
          <p:cNvSpPr>
            <a:spLocks noChangeShapeType="1"/>
          </p:cNvSpPr>
          <p:nvPr/>
        </p:nvSpPr>
        <p:spPr bwMode="auto">
          <a:xfrm flipV="1">
            <a:off x="4425950" y="3989388"/>
            <a:ext cx="147638" cy="165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75" name="Oval 411"/>
          <p:cNvSpPr>
            <a:spLocks noChangeArrowheads="1"/>
          </p:cNvSpPr>
          <p:nvPr/>
        </p:nvSpPr>
        <p:spPr bwMode="auto">
          <a:xfrm>
            <a:off x="4581525" y="3873500"/>
            <a:ext cx="87313" cy="15875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30876" name="Group 412"/>
          <p:cNvGrpSpPr>
            <a:grpSpLocks/>
          </p:cNvGrpSpPr>
          <p:nvPr/>
        </p:nvGrpSpPr>
        <p:grpSpPr bwMode="auto">
          <a:xfrm>
            <a:off x="7010400" y="2971800"/>
            <a:ext cx="1314450" cy="381000"/>
            <a:chOff x="5054" y="1585"/>
            <a:chExt cx="1053" cy="275"/>
          </a:xfrm>
        </p:grpSpPr>
        <p:sp>
          <p:nvSpPr>
            <p:cNvPr id="830877" name="Rectangle 413"/>
            <p:cNvSpPr>
              <a:spLocks noChangeArrowheads="1"/>
            </p:cNvSpPr>
            <p:nvPr/>
          </p:nvSpPr>
          <p:spPr bwMode="auto">
            <a:xfrm>
              <a:off x="5180" y="1585"/>
              <a:ext cx="927" cy="2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>
                  <a:solidFill>
                    <a:schemeClr val="accent2"/>
                  </a:solidFill>
                  <a:latin typeface="Arial" panose="020B0604020202020204" pitchFamily="34" charset="0"/>
                </a:rPr>
                <a:t>SARS</a:t>
              </a:r>
              <a:endParaRPr lang="en-GB" altLang="en-US" sz="1400" b="1">
                <a:solidFill>
                  <a:srgbClr val="FFFF93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30878" name="Line 414"/>
            <p:cNvSpPr>
              <a:spLocks noChangeShapeType="1"/>
            </p:cNvSpPr>
            <p:nvPr/>
          </p:nvSpPr>
          <p:spPr bwMode="auto">
            <a:xfrm flipH="1">
              <a:off x="5054" y="1742"/>
              <a:ext cx="232" cy="11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30879" name="Oval 415"/>
          <p:cNvSpPr>
            <a:spLocks noChangeArrowheads="1"/>
          </p:cNvSpPr>
          <p:nvPr/>
        </p:nvSpPr>
        <p:spPr bwMode="auto">
          <a:xfrm>
            <a:off x="6934200" y="3352800"/>
            <a:ext cx="122238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80" name="Oval 416"/>
          <p:cNvSpPr>
            <a:spLocks noChangeArrowheads="1"/>
          </p:cNvSpPr>
          <p:nvPr/>
        </p:nvSpPr>
        <p:spPr bwMode="auto">
          <a:xfrm>
            <a:off x="4495800" y="3733800"/>
            <a:ext cx="122238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81" name="Oval 417"/>
          <p:cNvSpPr>
            <a:spLocks noChangeArrowheads="1"/>
          </p:cNvSpPr>
          <p:nvPr/>
        </p:nvSpPr>
        <p:spPr bwMode="auto">
          <a:xfrm>
            <a:off x="5410200" y="3505200"/>
            <a:ext cx="152400" cy="1524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30882" name="Group 418"/>
          <p:cNvGrpSpPr>
            <a:grpSpLocks/>
          </p:cNvGrpSpPr>
          <p:nvPr/>
        </p:nvGrpSpPr>
        <p:grpSpPr bwMode="auto">
          <a:xfrm>
            <a:off x="4572000" y="3429000"/>
            <a:ext cx="914400" cy="381000"/>
            <a:chOff x="5054" y="1585"/>
            <a:chExt cx="1053" cy="275"/>
          </a:xfrm>
        </p:grpSpPr>
        <p:sp>
          <p:nvSpPr>
            <p:cNvPr id="830883" name="Rectangle 419"/>
            <p:cNvSpPr>
              <a:spLocks noChangeArrowheads="1"/>
            </p:cNvSpPr>
            <p:nvPr/>
          </p:nvSpPr>
          <p:spPr bwMode="auto">
            <a:xfrm>
              <a:off x="5180" y="1585"/>
              <a:ext cx="927" cy="2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>
                  <a:solidFill>
                    <a:schemeClr val="accent2"/>
                  </a:solidFill>
                  <a:latin typeface="Arial" panose="020B0604020202020204" pitchFamily="34" charset="0"/>
                </a:rPr>
                <a:t>W135</a:t>
              </a:r>
              <a:endParaRPr lang="en-GB" altLang="en-US" sz="1400" b="1">
                <a:solidFill>
                  <a:srgbClr val="FFFF93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30884" name="Line 420"/>
            <p:cNvSpPr>
              <a:spLocks noChangeShapeType="1"/>
            </p:cNvSpPr>
            <p:nvPr/>
          </p:nvSpPr>
          <p:spPr bwMode="auto">
            <a:xfrm flipH="1">
              <a:off x="5054" y="1742"/>
              <a:ext cx="232" cy="11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30885" name="Line 421"/>
          <p:cNvSpPr>
            <a:spLocks noChangeShapeType="1"/>
          </p:cNvSpPr>
          <p:nvPr/>
        </p:nvSpPr>
        <p:spPr bwMode="auto">
          <a:xfrm>
            <a:off x="5257800" y="3581400"/>
            <a:ext cx="14128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86" name="Oval 422"/>
          <p:cNvSpPr>
            <a:spLocks noChangeArrowheads="1"/>
          </p:cNvSpPr>
          <p:nvPr/>
        </p:nvSpPr>
        <p:spPr bwMode="auto">
          <a:xfrm>
            <a:off x="2895600" y="2743200"/>
            <a:ext cx="123825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87" name="Line 423"/>
          <p:cNvSpPr>
            <a:spLocks noChangeShapeType="1"/>
          </p:cNvSpPr>
          <p:nvPr/>
        </p:nvSpPr>
        <p:spPr bwMode="auto">
          <a:xfrm>
            <a:off x="2895600" y="2590800"/>
            <a:ext cx="76200" cy="152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88" name="Rectangle 424"/>
          <p:cNvSpPr>
            <a:spLocks noChangeArrowheads="1"/>
          </p:cNvSpPr>
          <p:nvPr/>
        </p:nvSpPr>
        <p:spPr bwMode="auto">
          <a:xfrm>
            <a:off x="2590800" y="2362200"/>
            <a:ext cx="6858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 b="1">
                <a:solidFill>
                  <a:schemeClr val="accent2"/>
                </a:solidFill>
                <a:latin typeface="Arial" panose="020B0604020202020204" pitchFamily="34" charset="0"/>
              </a:rPr>
              <a:t>SARS</a:t>
            </a:r>
          </a:p>
        </p:txBody>
      </p:sp>
      <p:sp>
        <p:nvSpPr>
          <p:cNvPr id="830889" name="Line 425"/>
          <p:cNvSpPr>
            <a:spLocks noChangeShapeType="1"/>
          </p:cNvSpPr>
          <p:nvPr/>
        </p:nvSpPr>
        <p:spPr bwMode="auto">
          <a:xfrm flipH="1">
            <a:off x="6934200" y="3200400"/>
            <a:ext cx="304800" cy="3810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90" name="Oval 426"/>
          <p:cNvSpPr>
            <a:spLocks noChangeArrowheads="1"/>
          </p:cNvSpPr>
          <p:nvPr/>
        </p:nvSpPr>
        <p:spPr bwMode="auto">
          <a:xfrm>
            <a:off x="6858000" y="3962400"/>
            <a:ext cx="122238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91" name="Oval 427"/>
          <p:cNvSpPr>
            <a:spLocks noChangeArrowheads="1"/>
          </p:cNvSpPr>
          <p:nvPr/>
        </p:nvSpPr>
        <p:spPr bwMode="auto">
          <a:xfrm>
            <a:off x="6858000" y="3657600"/>
            <a:ext cx="122238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92" name="Line 428"/>
          <p:cNvSpPr>
            <a:spLocks noChangeShapeType="1"/>
          </p:cNvSpPr>
          <p:nvPr/>
        </p:nvSpPr>
        <p:spPr bwMode="auto">
          <a:xfrm flipH="1">
            <a:off x="6934200" y="3200400"/>
            <a:ext cx="304800" cy="838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93" name="Rectangle 429"/>
          <p:cNvSpPr>
            <a:spLocks noChangeArrowheads="1"/>
          </p:cNvSpPr>
          <p:nvPr/>
        </p:nvSpPr>
        <p:spPr bwMode="auto">
          <a:xfrm>
            <a:off x="0" y="6248400"/>
            <a:ext cx="9144000" cy="609600"/>
          </a:xfrm>
          <a:prstGeom prst="rect">
            <a:avLst/>
          </a:prstGeom>
          <a:solidFill>
            <a:srgbClr val="000066"/>
          </a:solidFill>
          <a:ln w="9525">
            <a:solidFill>
              <a:srgbClr val="000066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30897" name="Rectangle 433"/>
          <p:cNvSpPr>
            <a:spLocks noChangeArrowheads="1"/>
          </p:cNvSpPr>
          <p:nvPr/>
        </p:nvSpPr>
        <p:spPr bwMode="auto">
          <a:xfrm>
            <a:off x="0" y="0"/>
            <a:ext cx="9144000" cy="838200"/>
          </a:xfrm>
          <a:prstGeom prst="rect">
            <a:avLst/>
          </a:prstGeom>
          <a:solidFill>
            <a:srgbClr val="0000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4000" b="1">
                <a:effectLst>
                  <a:outerShdw blurRad="38100" dist="38100" dir="2700000" algn="tl">
                    <a:srgbClr val="000000"/>
                  </a:outerShdw>
                </a:effectLst>
              </a:rPr>
              <a:t>Emerging/re-emerging infectious diseases 1996 to 2003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53522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9810" name="Object 2"/>
          <p:cNvGraphicFramePr>
            <a:graphicFrameLocks noChangeAspect="1"/>
          </p:cNvGraphicFramePr>
          <p:nvPr/>
        </p:nvGraphicFramePr>
        <p:xfrm>
          <a:off x="12700" y="177800"/>
          <a:ext cx="9105900" cy="6502400"/>
        </p:xfrm>
        <a:graphic>
          <a:graphicData uri="http://schemas.openxmlformats.org/presentationml/2006/ole">
            <p:oleObj spid="_x0000_s2056" name="Slide" r:id="rId4" imgW="5245693" imgH="3746169" progId="PowerPoint.Slide.8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14430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09600" y="609600"/>
            <a:ext cx="8077200" cy="762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Global opportunities for health</a:t>
            </a:r>
          </a:p>
        </p:txBody>
      </p:sp>
      <p:sp>
        <p:nvSpPr>
          <p:cNvPr id="10137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1295400" y="1981200"/>
            <a:ext cx="7162800" cy="4267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b="1" dirty="0" smtClean="0"/>
              <a:t>Inclusion</a:t>
            </a:r>
            <a:r>
              <a:rPr lang="en-GB" sz="2600" b="1" dirty="0"/>
              <a:t>/ connection</a:t>
            </a:r>
          </a:p>
          <a:p>
            <a:pPr>
              <a:lnSpc>
                <a:spcPct val="90000"/>
              </a:lnSpc>
            </a:pPr>
            <a:r>
              <a:rPr lang="en-GB" sz="2600" b="1" dirty="0"/>
              <a:t>New market incentives for R&amp;D</a:t>
            </a:r>
          </a:p>
          <a:p>
            <a:pPr>
              <a:lnSpc>
                <a:spcPct val="90000"/>
              </a:lnSpc>
            </a:pPr>
            <a:r>
              <a:rPr lang="en-GB" sz="2600" b="1" dirty="0"/>
              <a:t>New resources for effective interventions</a:t>
            </a:r>
          </a:p>
          <a:p>
            <a:pPr>
              <a:lnSpc>
                <a:spcPct val="90000"/>
              </a:lnSpc>
            </a:pPr>
            <a:r>
              <a:rPr lang="en-GB" sz="2600" b="1" dirty="0"/>
              <a:t>Knowledge dissemination </a:t>
            </a:r>
          </a:p>
          <a:p>
            <a:pPr>
              <a:lnSpc>
                <a:spcPct val="90000"/>
              </a:lnSpc>
            </a:pPr>
            <a:r>
              <a:rPr lang="en-GB" sz="2600" b="1" dirty="0"/>
              <a:t>New rules to control cross border risks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188640"/>
            <a:ext cx="7772400" cy="108012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b="1" i="1" dirty="0" smtClean="0"/>
              <a:t/>
            </a:r>
            <a:br>
              <a:rPr lang="en-GB" b="1" i="1" dirty="0" smtClean="0"/>
            </a:br>
            <a:r>
              <a:rPr lang="en-GB" dirty="0" smtClean="0"/>
              <a:t>Globalisation </a:t>
            </a:r>
            <a:r>
              <a:rPr lang="en-GB" dirty="0"/>
              <a:t>and health: policy measures</a:t>
            </a:r>
          </a:p>
        </p:txBody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80537" y="1556792"/>
            <a:ext cx="7772400" cy="4114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 smtClean="0"/>
              <a:t>Equitable </a:t>
            </a:r>
            <a:r>
              <a:rPr lang="en-GB" sz="2800" b="1" dirty="0"/>
              <a:t>and sustainable growth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Openness- gradual, sequenced and paced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Produce global public goods, control the </a:t>
            </a:r>
            <a:r>
              <a:rPr lang="en-GB" sz="2800" b="1" dirty="0" err="1"/>
              <a:t>bads</a:t>
            </a:r>
            <a:r>
              <a:rPr lang="en-GB" sz="2800" b="1" dirty="0"/>
              <a:t> 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Increase transfer of financial and technical resources 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Strong national health policies, institutions, regulations and programmes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Engage across sectors and borders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Globalisation, trade and health</a:t>
            </a:r>
            <a:endParaRPr lang="en-US" sz="4000" dirty="0">
              <a:cs typeface="Arial" charset="0"/>
            </a:endParaRP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676400"/>
            <a:ext cx="8077200" cy="4876800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Develop  </a:t>
            </a:r>
            <a:r>
              <a:rPr lang="en-GB" sz="2800" b="1" dirty="0"/>
              <a:t>knowledge and skills</a:t>
            </a:r>
          </a:p>
          <a:p>
            <a:r>
              <a:rPr lang="en-GB" sz="2800" b="1" dirty="0"/>
              <a:t>Promote policy coherence   </a:t>
            </a:r>
          </a:p>
          <a:p>
            <a:r>
              <a:rPr lang="en-GB" sz="2800" b="1" dirty="0"/>
              <a:t>Contribute to: global public goods for health, global health funds,  </a:t>
            </a:r>
            <a:r>
              <a:rPr lang="en-GB" sz="2800" b="1" dirty="0" smtClean="0"/>
              <a:t>international </a:t>
            </a:r>
            <a:r>
              <a:rPr lang="en-GB" sz="2800" b="1" dirty="0"/>
              <a:t>rules for health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WTO Agreements and </a:t>
            </a:r>
            <a:r>
              <a:rPr lang="en-GB" dirty="0" smtClean="0"/>
              <a:t>public </a:t>
            </a:r>
            <a:r>
              <a:rPr lang="en-GB" dirty="0" smtClean="0"/>
              <a:t>health</a:t>
            </a: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US" dirty="0" smtClean="0"/>
              <a:t>Trade in Health </a:t>
            </a:r>
            <a:r>
              <a:rPr lang="en-US" dirty="0" smtClean="0"/>
              <a:t>Services</a:t>
            </a:r>
            <a:endParaRPr lang="en-US" dirty="0" smtClean="0"/>
          </a:p>
          <a:p>
            <a:r>
              <a:rPr lang="en-US" dirty="0" smtClean="0"/>
              <a:t>International trade </a:t>
            </a:r>
            <a:r>
              <a:rPr lang="en-US" dirty="0" smtClean="0"/>
              <a:t>growing</a:t>
            </a:r>
          </a:p>
          <a:p>
            <a:r>
              <a:rPr lang="en-US" dirty="0" smtClean="0"/>
              <a:t>Trade </a:t>
            </a:r>
            <a:r>
              <a:rPr lang="en-US" dirty="0" smtClean="0"/>
              <a:t>in services </a:t>
            </a:r>
            <a:r>
              <a:rPr lang="en-US" dirty="0" smtClean="0"/>
              <a:t>is </a:t>
            </a:r>
            <a:r>
              <a:rPr lang="en-US" dirty="0" smtClean="0"/>
              <a:t>increasing percentage of this overall growth</a:t>
            </a:r>
          </a:p>
          <a:p>
            <a:r>
              <a:rPr lang="en-US" dirty="0" smtClean="0"/>
              <a:t>Health </a:t>
            </a:r>
            <a:r>
              <a:rPr lang="en-US" dirty="0" smtClean="0"/>
              <a:t>sector is already affected </a:t>
            </a:r>
            <a:br>
              <a:rPr lang="en-US" dirty="0" smtClean="0"/>
            </a:br>
            <a:r>
              <a:rPr lang="en-US" dirty="0" smtClean="0"/>
              <a:t>by liberalization in other areas (e.g. finance)</a:t>
            </a:r>
          </a:p>
          <a:p>
            <a:r>
              <a:rPr lang="en-US" dirty="0" smtClean="0"/>
              <a:t>Many countries see health as a sector where they </a:t>
            </a:r>
            <a:br>
              <a:rPr lang="en-US" dirty="0" smtClean="0"/>
            </a:br>
            <a:r>
              <a:rPr lang="en-US" dirty="0" smtClean="0"/>
              <a:t>may have a comparative trade advantage</a:t>
            </a:r>
          </a:p>
          <a:p>
            <a:r>
              <a:rPr lang="en-US" dirty="0" smtClean="0"/>
              <a:t>More countries seeking to ascend to WTO and </a:t>
            </a:r>
            <a:br>
              <a:rPr lang="en-US" dirty="0" smtClean="0"/>
            </a:br>
            <a:r>
              <a:rPr lang="en-US" dirty="0" smtClean="0"/>
              <a:t>therefore make commitments under GATS</a:t>
            </a:r>
          </a:p>
          <a:p>
            <a:r>
              <a:rPr lang="en-US" dirty="0" smtClean="0"/>
              <a:t/>
            </a:r>
            <a:br>
              <a:rPr lang="en-US" dirty="0" smtClean="0"/>
            </a:br>
            <a:endParaRPr lang="nl-N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457200"/>
            <a:ext cx="8147248" cy="11430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WTO </a:t>
            </a:r>
            <a:r>
              <a:rPr lang="en-GB" dirty="0" smtClean="0"/>
              <a:t>Agreements</a:t>
            </a:r>
            <a:endParaRPr lang="en-GB" dirty="0"/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Goods </a:t>
            </a:r>
            <a:r>
              <a:rPr lang="en-US" b="1" dirty="0" smtClean="0"/>
              <a:t>GATT</a:t>
            </a:r>
          </a:p>
          <a:p>
            <a:r>
              <a:rPr lang="en-US" b="1" dirty="0" smtClean="0"/>
              <a:t>Technical barriers to trade SPS, TBT</a:t>
            </a:r>
          </a:p>
          <a:p>
            <a:r>
              <a:rPr lang="en-US" b="1" dirty="0" smtClean="0"/>
              <a:t>Intellectual property and trade TRIPS</a:t>
            </a:r>
          </a:p>
          <a:p>
            <a:r>
              <a:rPr lang="en-US" b="1" dirty="0" smtClean="0"/>
              <a:t>Services GATS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906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Specific Health Issues and </a:t>
            </a:r>
            <a:br>
              <a:rPr lang="en-GB" altLang="en-US" dirty="0"/>
            </a:br>
            <a:r>
              <a:rPr lang="en-GB" altLang="en-US" i="1" dirty="0"/>
              <a:t>most</a:t>
            </a:r>
            <a:r>
              <a:rPr lang="en-GB" altLang="en-US" dirty="0"/>
              <a:t> relevant WTO Agreements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292643520"/>
              </p:ext>
            </p:extLst>
          </p:nvPr>
        </p:nvGraphicFramePr>
        <p:xfrm>
          <a:off x="435688" y="1363732"/>
          <a:ext cx="8229600" cy="523021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552136"/>
                <a:gridCol w="1368152"/>
                <a:gridCol w="1368152"/>
                <a:gridCol w="1368152"/>
                <a:gridCol w="1573008"/>
              </a:tblGrid>
              <a:tr h="8411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effectLst/>
                        </a:rPr>
                        <a:t>WTO</a:t>
                      </a:r>
                      <a:r>
                        <a:rPr lang="en-US" sz="1600" baseline="0" dirty="0" smtClean="0">
                          <a:effectLst/>
                        </a:rPr>
                        <a:t> AGREEMENTS</a:t>
                      </a:r>
                      <a:endParaRPr lang="en-GB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effectLst/>
                        </a:rPr>
                        <a:t>SPS</a:t>
                      </a:r>
                    </a:p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Sanitary and </a:t>
                      </a:r>
                      <a:r>
                        <a:rPr lang="en-US" sz="11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Phytosanitary</a:t>
                      </a:r>
                      <a:r>
                        <a:rPr lang="en-US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Measures </a:t>
                      </a:r>
                      <a:endParaRPr lang="en-GB" sz="11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effectLst/>
                        </a:rPr>
                        <a:t>TBT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nl-NL" sz="1100" dirty="0" err="1" smtClean="0"/>
                        <a:t>Technical</a:t>
                      </a:r>
                      <a:r>
                        <a:rPr lang="nl-NL" sz="1100" dirty="0" smtClean="0"/>
                        <a:t> </a:t>
                      </a:r>
                      <a:r>
                        <a:rPr lang="nl-NL" sz="1100" dirty="0" err="1" smtClean="0"/>
                        <a:t>Barriers</a:t>
                      </a:r>
                      <a:r>
                        <a:rPr lang="nl-NL" sz="1100" dirty="0" smtClean="0"/>
                        <a:t> to </a:t>
                      </a:r>
                      <a:r>
                        <a:rPr lang="nl-NL" sz="1100" dirty="0" err="1" smtClean="0"/>
                        <a:t>Trade</a:t>
                      </a:r>
                      <a:r>
                        <a:rPr lang="nl-NL" sz="1100" dirty="0" smtClean="0"/>
                        <a:t>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effectLst/>
                        </a:rPr>
                        <a:t>TRIPS</a:t>
                      </a:r>
                    </a:p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Trade-Related Aspects of Intellectual Property Rights </a:t>
                      </a:r>
                      <a:endParaRPr lang="en-GB" sz="11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effectLst/>
                        </a:rPr>
                        <a:t>GATS</a:t>
                      </a:r>
                    </a:p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General Agreement on Trade in Services </a:t>
                      </a:r>
                      <a:endParaRPr lang="en-GB" sz="11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456" marR="67456" marT="0" marB="0"/>
                </a:tc>
              </a:tr>
              <a:tr h="2758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HEALTH ISSUES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</a:tr>
              <a:tr h="5516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Infectious Disease Control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*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r>
                        <a:rPr lang="en-US" sz="1600" dirty="0" smtClean="0">
                          <a:effectLst/>
                        </a:rPr>
                        <a:t>*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</a:tr>
              <a:tr h="2758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Food Safety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r>
                        <a:rPr lang="en-US" sz="1600" dirty="0" smtClean="0">
                          <a:effectLst/>
                        </a:rPr>
                        <a:t>*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</a:tr>
              <a:tr h="2758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Tobacco Control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</a:tr>
              <a:tr h="2758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Environment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</a:tr>
              <a:tr h="2758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Access to Drugs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</a:tr>
              <a:tr h="2758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Health Services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</a:tr>
              <a:tr h="2758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Food Security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</a:tr>
              <a:tr h="2758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Emerging Issues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</a:tr>
              <a:tr h="2758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Biotechnology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</a:tr>
              <a:tr h="5516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Information Technology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</a:tr>
              <a:tr h="5516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Traditional Knowledge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456" marR="67456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420931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98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0668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en-GB" altLang="en-US" sz="4000" dirty="0"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en-GB" altLang="en-US" sz="4000" dirty="0"/>
              <a:t>Cross border delivery of services</a:t>
            </a:r>
            <a:endParaRPr lang="en-GB" altLang="en-US" dirty="0"/>
          </a:p>
        </p:txBody>
      </p:sp>
      <p:sp>
        <p:nvSpPr>
          <p:cNvPr id="1059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916113"/>
            <a:ext cx="7772400" cy="4267200"/>
          </a:xfrm>
        </p:spPr>
        <p:txBody>
          <a:bodyPr/>
          <a:lstStyle/>
          <a:p>
            <a:pPr>
              <a:buClr>
                <a:srgbClr val="FF0000"/>
              </a:buClr>
            </a:pPr>
            <a:r>
              <a:rPr lang="en-GB" altLang="en-US" sz="2800" dirty="0"/>
              <a:t>Shipment of laboratory samples, </a:t>
            </a:r>
            <a:endParaRPr lang="en-GB" altLang="en-US" sz="2800" dirty="0" smtClean="0"/>
          </a:p>
          <a:p>
            <a:pPr>
              <a:buClr>
                <a:srgbClr val="FF0000"/>
              </a:buClr>
            </a:pPr>
            <a:r>
              <a:rPr lang="en-GB" altLang="en-US" sz="2800" dirty="0" smtClean="0"/>
              <a:t>Diagnosis </a:t>
            </a:r>
            <a:r>
              <a:rPr lang="en-GB" altLang="en-US" sz="2800" dirty="0"/>
              <a:t>and clinical consultations by mail</a:t>
            </a:r>
          </a:p>
          <a:p>
            <a:pPr>
              <a:buClr>
                <a:srgbClr val="FF0000"/>
              </a:buClr>
            </a:pPr>
            <a:r>
              <a:rPr lang="en-GB" altLang="en-US" sz="2800" dirty="0"/>
              <a:t>E-health</a:t>
            </a:r>
          </a:p>
          <a:p>
            <a:pPr lvl="1">
              <a:buClr>
                <a:srgbClr val="FF0000"/>
              </a:buClr>
            </a:pPr>
            <a:r>
              <a:rPr lang="en-GB" altLang="en-US" sz="2400" dirty="0" err="1"/>
              <a:t>Telediagnostic</a:t>
            </a:r>
            <a:endParaRPr lang="en-GB" altLang="en-US" sz="2400" dirty="0"/>
          </a:p>
          <a:p>
            <a:pPr lvl="1">
              <a:buClr>
                <a:srgbClr val="FF0000"/>
              </a:buClr>
            </a:pPr>
            <a:r>
              <a:rPr lang="en-GB" altLang="en-US" sz="2400" dirty="0" err="1"/>
              <a:t>Telesurveillance</a:t>
            </a:r>
            <a:endParaRPr lang="en-GB" altLang="en-US" sz="2400" dirty="0"/>
          </a:p>
          <a:p>
            <a:pPr lvl="1">
              <a:buClr>
                <a:srgbClr val="FF0000"/>
              </a:buClr>
            </a:pPr>
            <a:r>
              <a:rPr lang="en-GB" altLang="en-US" sz="2400" dirty="0" err="1"/>
              <a:t>Teleconsultation</a:t>
            </a:r>
            <a:endParaRPr lang="en-GB" altLang="en-US" sz="2400" dirty="0"/>
          </a:p>
          <a:p>
            <a:pPr lvl="1">
              <a:buClr>
                <a:srgbClr val="FF0000"/>
              </a:buClr>
            </a:pPr>
            <a:r>
              <a:rPr lang="en-GB" altLang="en-US" sz="2400" dirty="0" err="1"/>
              <a:t>Teletreatment</a:t>
            </a:r>
            <a:endParaRPr lang="en-GB" altLang="en-US" sz="2400" dirty="0"/>
          </a:p>
          <a:p>
            <a:pPr lvl="1">
              <a:buClr>
                <a:srgbClr val="FF0000"/>
              </a:buClr>
            </a:pPr>
            <a:r>
              <a:rPr lang="en-GB" altLang="en-US" sz="2400" dirty="0" err="1"/>
              <a:t>Teleproducts</a:t>
            </a:r>
            <a:r>
              <a:rPr lang="en-GB" altLang="en-US" sz="2400" dirty="0"/>
              <a:t> (especially </a:t>
            </a:r>
            <a:r>
              <a:rPr lang="en-GB" altLang="en-US" sz="2400" dirty="0" err="1"/>
              <a:t>phamaceuticals</a:t>
            </a:r>
            <a:r>
              <a:rPr lang="en-GB" altLang="en-US" sz="2400" dirty="0"/>
              <a:t>)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xmlns="" val="32684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1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467600" cy="1143000"/>
          </a:xfrm>
        </p:spPr>
        <p:txBody>
          <a:bodyPr/>
          <a:lstStyle/>
          <a:p>
            <a:r>
              <a:rPr lang="en-GB" altLang="en-US" sz="4000" dirty="0" smtClean="0"/>
              <a:t>Opportunities</a:t>
            </a:r>
            <a:endParaRPr lang="en-GB" altLang="en-US" dirty="0"/>
          </a:p>
        </p:txBody>
      </p:sp>
      <p:sp>
        <p:nvSpPr>
          <p:cNvPr id="1061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125538"/>
            <a:ext cx="7772400" cy="4967287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endParaRPr lang="en-GB" altLang="en-US" dirty="0"/>
          </a:p>
          <a:p>
            <a:pPr>
              <a:buClr>
                <a:srgbClr val="FF0000"/>
              </a:buClr>
            </a:pPr>
            <a:r>
              <a:rPr lang="en-GB" altLang="en-US" sz="2800" dirty="0"/>
              <a:t>Enable health care delivery to remote and underserviced areas – promoting equity</a:t>
            </a:r>
          </a:p>
          <a:p>
            <a:pPr>
              <a:buClr>
                <a:srgbClr val="FF0000"/>
              </a:buClr>
            </a:pPr>
            <a:r>
              <a:rPr lang="en-GB" altLang="en-US" sz="2800" dirty="0"/>
              <a:t>Alleviate (some) human resource constraints</a:t>
            </a:r>
          </a:p>
          <a:p>
            <a:pPr>
              <a:buClr>
                <a:srgbClr val="FF0000"/>
              </a:buClr>
            </a:pPr>
            <a:r>
              <a:rPr lang="en-GB" altLang="en-US" sz="2800" dirty="0"/>
              <a:t>Enable more cost-effective disease surveillance</a:t>
            </a:r>
          </a:p>
          <a:p>
            <a:pPr>
              <a:buClr>
                <a:srgbClr val="FF0000"/>
              </a:buClr>
            </a:pPr>
            <a:r>
              <a:rPr lang="en-GB" altLang="en-US" sz="2800" dirty="0"/>
              <a:t>Improve quality of diagnosis and treatment</a:t>
            </a:r>
          </a:p>
          <a:p>
            <a:pPr>
              <a:buClr>
                <a:srgbClr val="FF0000"/>
              </a:buClr>
            </a:pPr>
            <a:r>
              <a:rPr lang="en-GB" altLang="en-US" sz="2800" dirty="0"/>
              <a:t>Upgrade skills, disseminate knowledge through interactive electronic </a:t>
            </a:r>
            <a:r>
              <a:rPr lang="en-GB" altLang="en-US" sz="2800" dirty="0" smtClean="0"/>
              <a:t>means</a:t>
            </a:r>
          </a:p>
          <a:p>
            <a:pPr lvl="1">
              <a:buClr>
                <a:srgbClr val="FF0000"/>
              </a:buClr>
            </a:pPr>
            <a:endParaRPr lang="en-GB" altLang="en-US" sz="2000" dirty="0" smtClean="0"/>
          </a:p>
          <a:p>
            <a:pPr lvl="1">
              <a:buClr>
                <a:srgbClr val="FF0000"/>
              </a:buClr>
            </a:pPr>
            <a:r>
              <a:rPr lang="en-GB" altLang="en-US" dirty="0" smtClean="0"/>
              <a:t>Risks involved?</a:t>
            </a: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xmlns="" val="2769314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44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dirty="0" smtClean="0"/>
              <a:t>Consumption </a:t>
            </a:r>
            <a:r>
              <a:rPr lang="en-GB" altLang="en-US" sz="4000" dirty="0"/>
              <a:t>abroad</a:t>
            </a:r>
            <a:endParaRPr lang="en-GB" altLang="en-US" dirty="0"/>
          </a:p>
        </p:txBody>
      </p:sp>
      <p:sp>
        <p:nvSpPr>
          <p:cNvPr id="1084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2133600"/>
            <a:ext cx="8382000" cy="3743325"/>
          </a:xfrm>
        </p:spPr>
        <p:txBody>
          <a:bodyPr/>
          <a:lstStyle/>
          <a:p>
            <a:pPr>
              <a:buClr>
                <a:srgbClr val="FF0000"/>
              </a:buClr>
            </a:pPr>
            <a:r>
              <a:rPr lang="en-GB" altLang="en-US"/>
              <a:t>Movement of patients from home country to the country providing the diagnosis/treatment</a:t>
            </a:r>
          </a:p>
          <a:p>
            <a:pPr>
              <a:buClr>
                <a:srgbClr val="FF0000"/>
              </a:buClr>
              <a:buFontTx/>
              <a:buNone/>
            </a:pPr>
            <a:endParaRPr lang="en-GB" altLang="en-US"/>
          </a:p>
          <a:p>
            <a:pPr>
              <a:buClr>
                <a:srgbClr val="FF0000"/>
              </a:buClr>
            </a:pPr>
            <a:r>
              <a:rPr lang="en-GB" altLang="en-US"/>
              <a:t>Movement of health professionals from home to another country to receive medical education and training</a:t>
            </a:r>
          </a:p>
        </p:txBody>
      </p:sp>
    </p:spTree>
    <p:extLst>
      <p:ext uri="{BB962C8B-B14F-4D97-AF65-F5344CB8AC3E}">
        <p14:creationId xmlns:p14="http://schemas.microsoft.com/office/powerpoint/2010/main" xmlns="" val="111443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00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1219200"/>
          </a:xfrm>
        </p:spPr>
        <p:txBody>
          <a:bodyPr/>
          <a:lstStyle/>
          <a:p>
            <a:r>
              <a:rPr lang="en-GB" altLang="en-US" sz="4000" dirty="0" smtClean="0"/>
              <a:t>Opportunities</a:t>
            </a:r>
            <a:endParaRPr lang="en-GB" altLang="en-US" dirty="0"/>
          </a:p>
        </p:txBody>
      </p:sp>
      <p:sp>
        <p:nvSpPr>
          <p:cNvPr id="1070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00213"/>
            <a:ext cx="7772400" cy="4700587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altLang="en-US" sz="2200" i="1" dirty="0"/>
              <a:t>For exporting </a:t>
            </a:r>
            <a:r>
              <a:rPr lang="en-GB" altLang="en-US" sz="2200" i="1" dirty="0" smtClean="0"/>
              <a:t>countries</a:t>
            </a:r>
            <a:endParaRPr lang="en-GB" altLang="en-US" sz="2200" dirty="0"/>
          </a:p>
          <a:p>
            <a:pPr>
              <a:buClr>
                <a:srgbClr val="FF0000"/>
              </a:buClr>
            </a:pPr>
            <a:r>
              <a:rPr lang="en-GB" altLang="en-US" sz="2200" dirty="0"/>
              <a:t>Generate foreign exchange earnings to increase resources for health</a:t>
            </a:r>
          </a:p>
          <a:p>
            <a:pPr>
              <a:buClr>
                <a:srgbClr val="FF0000"/>
              </a:buClr>
            </a:pPr>
            <a:r>
              <a:rPr lang="en-GB" altLang="en-US" sz="2200" dirty="0"/>
              <a:t>Upgrade health infrastructure, knowledge, standards and quality</a:t>
            </a:r>
          </a:p>
          <a:p>
            <a:pPr>
              <a:buFontTx/>
              <a:buNone/>
            </a:pPr>
            <a:endParaRPr lang="en-GB" altLang="en-US" sz="2200" dirty="0"/>
          </a:p>
          <a:p>
            <a:pPr>
              <a:buFontTx/>
              <a:buNone/>
            </a:pPr>
            <a:r>
              <a:rPr lang="en-GB" altLang="en-US" sz="2200" i="1" dirty="0"/>
              <a:t>For importing </a:t>
            </a:r>
            <a:r>
              <a:rPr lang="en-GB" altLang="en-US" sz="2200" i="1" dirty="0" smtClean="0"/>
              <a:t>countries  </a:t>
            </a:r>
          </a:p>
          <a:p>
            <a:pPr>
              <a:buClr>
                <a:srgbClr val="FF0000"/>
              </a:buClr>
            </a:pPr>
            <a:r>
              <a:rPr lang="en-GB" altLang="en-US" sz="2200" dirty="0" smtClean="0"/>
              <a:t>Overcome shortages of physical and human resources in speciality areas</a:t>
            </a:r>
          </a:p>
          <a:p>
            <a:pPr>
              <a:buClr>
                <a:srgbClr val="FF0000"/>
              </a:buClr>
            </a:pPr>
            <a:r>
              <a:rPr lang="en-GB" altLang="en-US" sz="2200" dirty="0" smtClean="0"/>
              <a:t>Receive </a:t>
            </a:r>
            <a:r>
              <a:rPr lang="en-GB" altLang="en-US" sz="2200" dirty="0"/>
              <a:t>more affordable </a:t>
            </a:r>
            <a:r>
              <a:rPr lang="en-GB" altLang="en-US" sz="2200" dirty="0" smtClean="0"/>
              <a:t>treatment</a:t>
            </a:r>
          </a:p>
          <a:p>
            <a:pPr>
              <a:buClr>
                <a:srgbClr val="FF0000"/>
              </a:buClr>
            </a:pPr>
            <a:endParaRPr lang="en-GB" altLang="en-US" sz="2200" dirty="0" smtClean="0"/>
          </a:p>
          <a:p>
            <a:pPr>
              <a:buClr>
                <a:srgbClr val="FF0000"/>
              </a:buClr>
            </a:pPr>
            <a:r>
              <a:rPr lang="en-GB" altLang="en-US" sz="2200" dirty="0" smtClean="0"/>
              <a:t>Risks involved?</a:t>
            </a:r>
            <a:endParaRPr lang="en-GB" altLang="en-US" sz="2200" dirty="0"/>
          </a:p>
        </p:txBody>
      </p:sp>
    </p:spTree>
    <p:extLst>
      <p:ext uri="{BB962C8B-B14F-4D97-AF65-F5344CB8AC3E}">
        <p14:creationId xmlns:p14="http://schemas.microsoft.com/office/powerpoint/2010/main" xmlns="" val="1563307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82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838200"/>
          </a:xfrm>
        </p:spPr>
        <p:txBody>
          <a:bodyPr>
            <a:normAutofit/>
          </a:bodyPr>
          <a:lstStyle/>
          <a:p>
            <a:r>
              <a:rPr lang="en-GB" altLang="en-US" sz="4000" dirty="0" smtClean="0"/>
              <a:t>Movement </a:t>
            </a:r>
            <a:r>
              <a:rPr lang="en-GB" altLang="en-US" sz="4000" dirty="0"/>
              <a:t>of Health Professionals</a:t>
            </a:r>
            <a:endParaRPr lang="en-GB" altLang="en-US" dirty="0"/>
          </a:p>
        </p:txBody>
      </p:sp>
      <p:sp>
        <p:nvSpPr>
          <p:cNvPr id="1078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771650"/>
            <a:ext cx="8458200" cy="4826000"/>
          </a:xfrm>
        </p:spPr>
        <p:txBody>
          <a:bodyPr/>
          <a:lstStyle/>
          <a:p>
            <a:pPr>
              <a:buClr>
                <a:srgbClr val="FF0000"/>
              </a:buClr>
            </a:pPr>
            <a:r>
              <a:rPr lang="en-GB" altLang="en-US" sz="2400" dirty="0"/>
              <a:t>Includes doctors, nurses, paramedics, midwives, consultants, trainers, management personnel</a:t>
            </a:r>
          </a:p>
          <a:p>
            <a:pPr>
              <a:buClr>
                <a:srgbClr val="FF0000"/>
              </a:buClr>
            </a:pPr>
            <a:r>
              <a:rPr lang="en-GB" altLang="en-US" sz="2400" dirty="0"/>
              <a:t>Factors driving cross border movements</a:t>
            </a:r>
          </a:p>
          <a:p>
            <a:pPr lvl="2">
              <a:buClr>
                <a:srgbClr val="FF0000"/>
              </a:buClr>
              <a:buFont typeface="Wingdings" panose="05000000000000000000" pitchFamily="2" charset="2"/>
              <a:buChar char="à"/>
            </a:pPr>
            <a:r>
              <a:rPr lang="en-GB" altLang="en-US" dirty="0"/>
              <a:t> wage differentials between countries</a:t>
            </a:r>
          </a:p>
          <a:p>
            <a:pPr lvl="2">
              <a:buClr>
                <a:srgbClr val="FF0000"/>
              </a:buClr>
              <a:buFont typeface="Wingdings" panose="05000000000000000000" pitchFamily="2" charset="2"/>
              <a:buChar char="à"/>
            </a:pPr>
            <a:r>
              <a:rPr lang="en-GB" altLang="en-US" dirty="0"/>
              <a:t> search for better working conditions/standards of living</a:t>
            </a:r>
          </a:p>
          <a:p>
            <a:pPr lvl="2">
              <a:buClr>
                <a:srgbClr val="FF0000"/>
              </a:buClr>
              <a:buFont typeface="Wingdings" panose="05000000000000000000" pitchFamily="2" charset="2"/>
              <a:buChar char="à"/>
            </a:pPr>
            <a:r>
              <a:rPr lang="en-GB" altLang="en-US" dirty="0"/>
              <a:t> search for greater exposure/training/qualifications</a:t>
            </a:r>
          </a:p>
          <a:p>
            <a:pPr lvl="2">
              <a:buClr>
                <a:srgbClr val="FF0000"/>
              </a:buClr>
              <a:buFont typeface="Wingdings" panose="05000000000000000000" pitchFamily="2" charset="2"/>
              <a:buChar char="à"/>
            </a:pPr>
            <a:r>
              <a:rPr lang="en-GB" altLang="en-US" dirty="0"/>
              <a:t> demand and supply imbalances between countries</a:t>
            </a:r>
          </a:p>
          <a:p>
            <a:pPr>
              <a:buClr>
                <a:srgbClr val="FF0000"/>
              </a:buClr>
            </a:pPr>
            <a:r>
              <a:rPr lang="en-GB" altLang="en-US" sz="2400" dirty="0" smtClean="0"/>
              <a:t>some </a:t>
            </a:r>
            <a:r>
              <a:rPr lang="en-GB" altLang="en-US" sz="2400" dirty="0"/>
              <a:t>countries encourage outflow, others create impediments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xmlns="" val="3034287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0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 smtClean="0"/>
              <a:t>Opportunities</a:t>
            </a:r>
            <a:endParaRPr lang="en-GB" altLang="en-US" dirty="0"/>
          </a:p>
        </p:txBody>
      </p:sp>
      <p:sp>
        <p:nvSpPr>
          <p:cNvPr id="1080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784"/>
            <a:ext cx="8382000" cy="5039841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FontTx/>
              <a:buNone/>
            </a:pPr>
            <a:r>
              <a:rPr lang="en-GB" altLang="en-US" sz="2800" i="1" dirty="0"/>
              <a:t>From sending country</a:t>
            </a:r>
          </a:p>
          <a:p>
            <a:pPr>
              <a:buClr>
                <a:srgbClr val="FF0000"/>
              </a:buClr>
            </a:pPr>
            <a:r>
              <a:rPr lang="en-GB" altLang="en-US" sz="2800" dirty="0"/>
              <a:t>Promote exchange of knowledge among professionals</a:t>
            </a:r>
          </a:p>
          <a:p>
            <a:pPr>
              <a:buClr>
                <a:srgbClr val="FF0000"/>
              </a:buClr>
            </a:pPr>
            <a:r>
              <a:rPr lang="en-GB" altLang="en-US" sz="2800" dirty="0"/>
              <a:t>Upgrade skills and standards (provided service providers return to the home country)</a:t>
            </a:r>
          </a:p>
          <a:p>
            <a:pPr>
              <a:buClr>
                <a:srgbClr val="FF0000"/>
              </a:buClr>
            </a:pPr>
            <a:r>
              <a:rPr lang="en-GB" altLang="en-US" sz="2800" dirty="0"/>
              <a:t>Gains from remittances and transfers </a:t>
            </a:r>
          </a:p>
          <a:p>
            <a:pPr>
              <a:buClr>
                <a:srgbClr val="FF0000"/>
              </a:buClr>
              <a:buFontTx/>
              <a:buNone/>
            </a:pPr>
            <a:endParaRPr lang="en-GB" altLang="en-US" sz="2800" dirty="0"/>
          </a:p>
          <a:p>
            <a:pPr>
              <a:buClr>
                <a:srgbClr val="FF0000"/>
              </a:buClr>
              <a:buFontTx/>
              <a:buNone/>
            </a:pPr>
            <a:r>
              <a:rPr lang="en-GB" altLang="en-US" sz="2800" i="1" dirty="0"/>
              <a:t>From host country</a:t>
            </a:r>
            <a:endParaRPr lang="en-GB" altLang="en-US" sz="2800" dirty="0"/>
          </a:p>
          <a:p>
            <a:pPr>
              <a:buClr>
                <a:srgbClr val="FF0000"/>
              </a:buClr>
            </a:pPr>
            <a:r>
              <a:rPr lang="en-GB" altLang="en-US" sz="2800" dirty="0"/>
              <a:t>Meet shortage of health care providers, improve access, quality and contain cost </a:t>
            </a:r>
            <a:r>
              <a:rPr lang="en-GB" altLang="en-US" sz="2800" dirty="0" smtClean="0"/>
              <a:t>pressures</a:t>
            </a:r>
          </a:p>
          <a:p>
            <a:pPr>
              <a:buClr>
                <a:srgbClr val="FF0000"/>
              </a:buClr>
            </a:pPr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1016873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23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066800"/>
          </a:xfrm>
        </p:spPr>
        <p:txBody>
          <a:bodyPr/>
          <a:lstStyle/>
          <a:p>
            <a:r>
              <a:rPr lang="en-GB" altLang="en-US" sz="4000" dirty="0" smtClean="0"/>
              <a:t>Risks</a:t>
            </a:r>
            <a:endParaRPr lang="en-GB" altLang="en-US" dirty="0"/>
          </a:p>
        </p:txBody>
      </p:sp>
      <p:sp>
        <p:nvSpPr>
          <p:cNvPr id="1082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773238"/>
            <a:ext cx="7772400" cy="4464050"/>
          </a:xfrm>
        </p:spPr>
        <p:txBody>
          <a:bodyPr/>
          <a:lstStyle/>
          <a:p>
            <a:pPr>
              <a:buClr>
                <a:srgbClr val="FF0000"/>
              </a:buClr>
              <a:buFontTx/>
              <a:buNone/>
            </a:pPr>
            <a:r>
              <a:rPr lang="en-GB" altLang="en-US" i="1"/>
              <a:t>From sending country</a:t>
            </a:r>
          </a:p>
          <a:p>
            <a:pPr>
              <a:buClr>
                <a:srgbClr val="FF0000"/>
              </a:buClr>
            </a:pPr>
            <a:r>
              <a:rPr lang="en-GB" altLang="en-US"/>
              <a:t>Permanent outflows of skilled personnel -       ‘brain drain’</a:t>
            </a:r>
          </a:p>
          <a:p>
            <a:pPr>
              <a:buClr>
                <a:srgbClr val="FF0000"/>
              </a:buClr>
            </a:pPr>
            <a:r>
              <a:rPr lang="en-GB" altLang="en-US"/>
              <a:t>Loss of subsidised training and financial capital invested</a:t>
            </a:r>
          </a:p>
          <a:p>
            <a:pPr>
              <a:buClr>
                <a:srgbClr val="FF0000"/>
              </a:buClr>
            </a:pPr>
            <a:r>
              <a:rPr lang="en-GB" altLang="en-US"/>
              <a:t>Adverse effects on equity, availability and quality of services</a:t>
            </a:r>
          </a:p>
        </p:txBody>
      </p:sp>
    </p:spTree>
    <p:extLst>
      <p:ext uri="{BB962C8B-B14F-4D97-AF65-F5344CB8AC3E}">
        <p14:creationId xmlns:p14="http://schemas.microsoft.com/office/powerpoint/2010/main" xmlns="" val="1591534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Q&amp;A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smtClean="0"/>
              <a:t>Any Questions?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9784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 err="1" smtClean="0"/>
              <a:t>Sources</a:t>
            </a: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NL" dirty="0" err="1" smtClean="0"/>
              <a:t>Shaik</a:t>
            </a:r>
            <a:r>
              <a:rPr lang="nl-NL" dirty="0" smtClean="0"/>
              <a:t>, B.T., </a:t>
            </a:r>
            <a:r>
              <a:rPr lang="en-GB" dirty="0" smtClean="0"/>
              <a:t>The Aga Khan University (2017) Public health &amp; Globalisation</a:t>
            </a:r>
            <a:r>
              <a:rPr lang="en-GB" b="1" dirty="0" smtClean="0"/>
              <a:t> </a:t>
            </a:r>
            <a:r>
              <a:rPr lang="en-GB" dirty="0" smtClean="0"/>
              <a:t>(online)</a:t>
            </a:r>
          </a:p>
          <a:p>
            <a:r>
              <a:rPr lang="en-GB" dirty="0" smtClean="0"/>
              <a:t>Global Health Strategy 2014 – 2015, Public Health England, London</a:t>
            </a:r>
          </a:p>
          <a:p>
            <a:r>
              <a:rPr lang="en-GB" dirty="0" smtClean="0"/>
              <a:t>Smith, R., Globalization and Health, School of Medicine Health Policy and Practice, 2004 – 2005 (online)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nl-N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-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285</TotalTime>
  <Words>1262</Words>
  <Application>Microsoft Office PowerPoint</Application>
  <PresentationFormat>Diavoorstelling (4:3)</PresentationFormat>
  <Paragraphs>311</Paragraphs>
  <Slides>24</Slides>
  <Notes>18</Notes>
  <HiddenSlides>0</HiddenSlides>
  <MMClips>0</MMClips>
  <ScaleCrop>false</ScaleCrop>
  <HeadingPairs>
    <vt:vector size="6" baseType="variant">
      <vt:variant>
        <vt:lpstr>Thema</vt:lpstr>
      </vt:variant>
      <vt:variant>
        <vt:i4>1</vt:i4>
      </vt:variant>
      <vt:variant>
        <vt:lpstr>Ingesloten OLE-bronprogramma's</vt:lpstr>
      </vt:variant>
      <vt:variant>
        <vt:i4>2</vt:i4>
      </vt:variant>
      <vt:variant>
        <vt:lpstr>Diatitels</vt:lpstr>
      </vt:variant>
      <vt:variant>
        <vt:i4>24</vt:i4>
      </vt:variant>
    </vt:vector>
  </HeadingPairs>
  <TitlesOfParts>
    <vt:vector size="27" baseType="lpstr">
      <vt:lpstr>Clarity</vt:lpstr>
      <vt:lpstr>Документ</vt:lpstr>
      <vt:lpstr>Slide</vt:lpstr>
      <vt:lpstr>Introduction to Module</vt:lpstr>
      <vt:lpstr>Contents</vt:lpstr>
      <vt:lpstr>Globalisation</vt:lpstr>
      <vt:lpstr>What is Globalization</vt:lpstr>
      <vt:lpstr>Dia 5</vt:lpstr>
      <vt:lpstr>Public health in globalising world</vt:lpstr>
      <vt:lpstr>Global risks for health</vt:lpstr>
      <vt:lpstr>Dia 8</vt:lpstr>
      <vt:lpstr>Dia 9</vt:lpstr>
      <vt:lpstr>Global opportunities for health</vt:lpstr>
      <vt:lpstr> Globalisation and health: policy measures</vt:lpstr>
      <vt:lpstr>Globalisation, trade and health</vt:lpstr>
      <vt:lpstr>WTO Agreements and public health</vt:lpstr>
      <vt:lpstr>WTO Agreements</vt:lpstr>
      <vt:lpstr>Specific Health Issues and  most relevant WTO Agreements</vt:lpstr>
      <vt:lpstr> Cross border delivery of services</vt:lpstr>
      <vt:lpstr>Opportunities</vt:lpstr>
      <vt:lpstr>Consumption abroad</vt:lpstr>
      <vt:lpstr>Opportunities</vt:lpstr>
      <vt:lpstr>Movement of Health Professionals</vt:lpstr>
      <vt:lpstr>Opportunities</vt:lpstr>
      <vt:lpstr>Risks</vt:lpstr>
      <vt:lpstr>Q&amp;A</vt:lpstr>
      <vt:lpstr>Sources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Diola</cp:lastModifiedBy>
  <cp:revision>50</cp:revision>
  <dcterms:created xsi:type="dcterms:W3CDTF">2014-09-13T13:55:51Z</dcterms:created>
  <dcterms:modified xsi:type="dcterms:W3CDTF">2017-07-27T22:36:39Z</dcterms:modified>
</cp:coreProperties>
</file>