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4"/>
  </p:sldMasterIdLst>
  <p:notesMasterIdLst>
    <p:notesMasterId r:id="rId12"/>
  </p:notesMasterIdLst>
  <p:sldIdLst>
    <p:sldId id="256" r:id="rId5"/>
    <p:sldId id="300" r:id="rId6"/>
    <p:sldId id="307" r:id="rId7"/>
    <p:sldId id="301" r:id="rId8"/>
    <p:sldId id="302" r:id="rId9"/>
    <p:sldId id="303" r:id="rId10"/>
    <p:sldId id="30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9D34C7-F8FE-3548-B3A9-DAD4D7E7AADF}" v="2" dt="2023-11-15T12:22:06.653"/>
    <p1510:client id="{9120B734-96AE-7F59-F053-1288C91B3C9A}" v="142" dt="2023-11-15T13:02:03.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37" autoAdjust="0"/>
    <p:restoredTop sz="49560" autoAdjust="0"/>
  </p:normalViewPr>
  <p:slideViewPr>
    <p:cSldViewPr snapToGrid="0">
      <p:cViewPr varScale="1">
        <p:scale>
          <a:sx n="52" d="100"/>
          <a:sy n="52" d="100"/>
        </p:scale>
        <p:origin x="1050" y="78"/>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Gunter (Aneurin Bevan UHB - Family and Therapies)" userId="S::claire.gunter@wales.nhs.uk::1c490ace-4409-4585-90ec-0cdb791be903" providerId="AD" clId="Web-{9BD17D07-DFB4-26C0-9CB9-3D8B6ED8622B}"/>
    <pc:docChg chg="modSld">
      <pc:chgData name="Claire Gunter (Aneurin Bevan UHB - Family and Therapies)" userId="S::claire.gunter@wales.nhs.uk::1c490ace-4409-4585-90ec-0cdb791be903" providerId="AD" clId="Web-{9BD17D07-DFB4-26C0-9CB9-3D8B6ED8622B}" dt="2023-11-15T12:31:58.230" v="19"/>
      <pc:docMkLst>
        <pc:docMk/>
      </pc:docMkLst>
      <pc:sldChg chg="modNotes">
        <pc:chgData name="Claire Gunter (Aneurin Bevan UHB - Family and Therapies)" userId="S::claire.gunter@wales.nhs.uk::1c490ace-4409-4585-90ec-0cdb791be903" providerId="AD" clId="Web-{9BD17D07-DFB4-26C0-9CB9-3D8B6ED8622B}" dt="2023-11-15T12:31:19.962" v="14"/>
        <pc:sldMkLst>
          <pc:docMk/>
          <pc:sldMk cId="109857222" sldId="256"/>
        </pc:sldMkLst>
      </pc:sldChg>
      <pc:sldChg chg="modNotes">
        <pc:chgData name="Claire Gunter (Aneurin Bevan UHB - Family and Therapies)" userId="S::claire.gunter@wales.nhs.uk::1c490ace-4409-4585-90ec-0cdb791be903" providerId="AD" clId="Web-{9BD17D07-DFB4-26C0-9CB9-3D8B6ED8622B}" dt="2023-11-15T12:31:58.230" v="19"/>
        <pc:sldMkLst>
          <pc:docMk/>
          <pc:sldMk cId="1363402967" sldId="302"/>
        </pc:sldMkLst>
      </pc:sldChg>
    </pc:docChg>
  </pc:docChgLst>
  <pc:docChgLst>
    <pc:chgData name="Claire Gunter (Aneurin Bevan UHB - Family and Therapies)" userId="1c490ace-4409-4585-90ec-0cdb791be903" providerId="ADAL" clId="{0B64EEC4-AA6C-4361-AD20-D7377EC5BA23}"/>
    <pc:docChg chg="custSel modSld">
      <pc:chgData name="Claire Gunter (Aneurin Bevan UHB - Family and Therapies)" userId="1c490ace-4409-4585-90ec-0cdb791be903" providerId="ADAL" clId="{0B64EEC4-AA6C-4361-AD20-D7377EC5BA23}" dt="2023-11-15T14:57:11.117" v="711" actId="20577"/>
      <pc:docMkLst>
        <pc:docMk/>
      </pc:docMkLst>
      <pc:sldChg chg="modNotesTx">
        <pc:chgData name="Claire Gunter (Aneurin Bevan UHB - Family and Therapies)" userId="1c490ace-4409-4585-90ec-0cdb791be903" providerId="ADAL" clId="{0B64EEC4-AA6C-4361-AD20-D7377EC5BA23}" dt="2023-11-15T14:57:11.117" v="711" actId="20577"/>
        <pc:sldMkLst>
          <pc:docMk/>
          <pc:sldMk cId="219918258" sldId="301"/>
        </pc:sldMkLst>
      </pc:sldChg>
      <pc:sldChg chg="modNotesTx">
        <pc:chgData name="Claire Gunter (Aneurin Bevan UHB - Family and Therapies)" userId="1c490ace-4409-4585-90ec-0cdb791be903" providerId="ADAL" clId="{0B64EEC4-AA6C-4361-AD20-D7377EC5BA23}" dt="2023-11-15T14:51:01.839" v="89" actId="20577"/>
        <pc:sldMkLst>
          <pc:docMk/>
          <pc:sldMk cId="3557738453" sldId="307"/>
        </pc:sldMkLst>
      </pc:sldChg>
    </pc:docChg>
  </pc:docChgLst>
  <pc:docChgLst>
    <pc:chgData name="Claire Gunter (Aneurin Bevan UHB - Family and Therapies)" userId="1c490ace-4409-4585-90ec-0cdb791be903" providerId="ADAL" clId="{B58789E9-3C58-4922-9341-73562B4B03B7}"/>
    <pc:docChg chg="undo custSel addSld delSld modSld sldOrd">
      <pc:chgData name="Claire Gunter (Aneurin Bevan UHB - Family and Therapies)" userId="1c490ace-4409-4585-90ec-0cdb791be903" providerId="ADAL" clId="{B58789E9-3C58-4922-9341-73562B4B03B7}" dt="2023-11-15T14:23:42.864" v="355" actId="20577"/>
      <pc:docMkLst>
        <pc:docMk/>
      </pc:docMkLst>
      <pc:sldChg chg="modNotesTx">
        <pc:chgData name="Claire Gunter (Aneurin Bevan UHB - Family and Therapies)" userId="1c490ace-4409-4585-90ec-0cdb791be903" providerId="ADAL" clId="{B58789E9-3C58-4922-9341-73562B4B03B7}" dt="2023-11-15T14:18:02.965" v="278" actId="20577"/>
        <pc:sldMkLst>
          <pc:docMk/>
          <pc:sldMk cId="109857222" sldId="256"/>
        </pc:sldMkLst>
      </pc:sldChg>
      <pc:sldChg chg="modSp mod ord">
        <pc:chgData name="Claire Gunter (Aneurin Bevan UHB - Family and Therapies)" userId="1c490ace-4409-4585-90ec-0cdb791be903" providerId="ADAL" clId="{B58789E9-3C58-4922-9341-73562B4B03B7}" dt="2023-11-15T14:18:42.027" v="281" actId="255"/>
        <pc:sldMkLst>
          <pc:docMk/>
          <pc:sldMk cId="3135374292" sldId="300"/>
        </pc:sldMkLst>
        <pc:spChg chg="mod">
          <ac:chgData name="Claire Gunter (Aneurin Bevan UHB - Family and Therapies)" userId="1c490ace-4409-4585-90ec-0cdb791be903" providerId="ADAL" clId="{B58789E9-3C58-4922-9341-73562B4B03B7}" dt="2023-11-15T14:18:42.027" v="281" actId="255"/>
          <ac:spMkLst>
            <pc:docMk/>
            <pc:sldMk cId="3135374292" sldId="300"/>
            <ac:spMk id="8" creationId="{370FE81F-C6A4-406B-BC39-B475B40690CD}"/>
          </ac:spMkLst>
        </pc:spChg>
      </pc:sldChg>
      <pc:sldChg chg="modNotesTx">
        <pc:chgData name="Claire Gunter (Aneurin Bevan UHB - Family and Therapies)" userId="1c490ace-4409-4585-90ec-0cdb791be903" providerId="ADAL" clId="{B58789E9-3C58-4922-9341-73562B4B03B7}" dt="2023-11-15T14:23:42.864" v="355" actId="20577"/>
        <pc:sldMkLst>
          <pc:docMk/>
          <pc:sldMk cId="219918258" sldId="301"/>
        </pc:sldMkLst>
      </pc:sldChg>
      <pc:sldChg chg="modSp modAnim">
        <pc:chgData name="Claire Gunter (Aneurin Bevan UHB - Family and Therapies)" userId="1c490ace-4409-4585-90ec-0cdb791be903" providerId="ADAL" clId="{B58789E9-3C58-4922-9341-73562B4B03B7}" dt="2023-11-15T14:12:57.953" v="168" actId="5793"/>
        <pc:sldMkLst>
          <pc:docMk/>
          <pc:sldMk cId="1363402967" sldId="302"/>
        </pc:sldMkLst>
        <pc:spChg chg="mod">
          <ac:chgData name="Claire Gunter (Aneurin Bevan UHB - Family and Therapies)" userId="1c490ace-4409-4585-90ec-0cdb791be903" providerId="ADAL" clId="{B58789E9-3C58-4922-9341-73562B4B03B7}" dt="2023-11-15T14:12:57.953" v="168" actId="5793"/>
          <ac:spMkLst>
            <pc:docMk/>
            <pc:sldMk cId="1363402967" sldId="302"/>
            <ac:spMk id="3" creationId="{EA5C5FE5-9498-FB99-8A1A-09320F07D929}"/>
          </ac:spMkLst>
        </pc:spChg>
      </pc:sldChg>
      <pc:sldChg chg="addSp modSp mod">
        <pc:chgData name="Claire Gunter (Aneurin Bevan UHB - Family and Therapies)" userId="1c490ace-4409-4585-90ec-0cdb791be903" providerId="ADAL" clId="{B58789E9-3C58-4922-9341-73562B4B03B7}" dt="2023-11-15T14:15:17.706" v="261"/>
        <pc:sldMkLst>
          <pc:docMk/>
          <pc:sldMk cId="1654407314" sldId="303"/>
        </pc:sldMkLst>
        <pc:spChg chg="mod">
          <ac:chgData name="Claire Gunter (Aneurin Bevan UHB - Family and Therapies)" userId="1c490ace-4409-4585-90ec-0cdb791be903" providerId="ADAL" clId="{B58789E9-3C58-4922-9341-73562B4B03B7}" dt="2023-11-15T14:12:20.003" v="165" actId="20577"/>
          <ac:spMkLst>
            <pc:docMk/>
            <pc:sldMk cId="1654407314" sldId="303"/>
            <ac:spMk id="2" creationId="{C464F31E-6465-242E-18FB-9BBDE44ADEF4}"/>
          </ac:spMkLst>
        </pc:spChg>
        <pc:spChg chg="add mod">
          <ac:chgData name="Claire Gunter (Aneurin Bevan UHB - Family and Therapies)" userId="1c490ace-4409-4585-90ec-0cdb791be903" providerId="ADAL" clId="{B58789E9-3C58-4922-9341-73562B4B03B7}" dt="2023-11-15T14:15:17.706" v="261"/>
          <ac:spMkLst>
            <pc:docMk/>
            <pc:sldMk cId="1654407314" sldId="303"/>
            <ac:spMk id="9" creationId="{C0B1BD68-4555-414F-BDA4-9B5B54BBAE4F}"/>
          </ac:spMkLst>
        </pc:spChg>
        <pc:graphicFrameChg chg="mod">
          <ac:chgData name="Claire Gunter (Aneurin Bevan UHB - Family and Therapies)" userId="1c490ace-4409-4585-90ec-0cdb791be903" providerId="ADAL" clId="{B58789E9-3C58-4922-9341-73562B4B03B7}" dt="2023-11-15T14:14:59.661" v="250"/>
          <ac:graphicFrameMkLst>
            <pc:docMk/>
            <pc:sldMk cId="1654407314" sldId="303"/>
            <ac:graphicFrameMk id="15" creationId="{4624D769-330A-13CE-5AC5-B28652CDEAFC}"/>
          </ac:graphicFrameMkLst>
        </pc:graphicFrameChg>
      </pc:sldChg>
      <pc:sldChg chg="modNotesTx">
        <pc:chgData name="Claire Gunter (Aneurin Bevan UHB - Family and Therapies)" userId="1c490ace-4409-4585-90ec-0cdb791be903" providerId="ADAL" clId="{B58789E9-3C58-4922-9341-73562B4B03B7}" dt="2023-11-15T12:37:03.341" v="61" actId="20577"/>
        <pc:sldMkLst>
          <pc:docMk/>
          <pc:sldMk cId="3557738453" sldId="307"/>
        </pc:sldMkLst>
      </pc:sldChg>
      <pc:sldChg chg="modSp new del mod">
        <pc:chgData name="Claire Gunter (Aneurin Bevan UHB - Family and Therapies)" userId="1c490ace-4409-4585-90ec-0cdb791be903" providerId="ADAL" clId="{B58789E9-3C58-4922-9341-73562B4B03B7}" dt="2023-11-15T14:13:58.048" v="180" actId="2696"/>
        <pc:sldMkLst>
          <pc:docMk/>
          <pc:sldMk cId="542881388" sldId="309"/>
        </pc:sldMkLst>
        <pc:spChg chg="mod">
          <ac:chgData name="Claire Gunter (Aneurin Bevan UHB - Family and Therapies)" userId="1c490ace-4409-4585-90ec-0cdb791be903" providerId="ADAL" clId="{B58789E9-3C58-4922-9341-73562B4B03B7}" dt="2023-11-15T14:13:55.494" v="179" actId="20577"/>
          <ac:spMkLst>
            <pc:docMk/>
            <pc:sldMk cId="542881388" sldId="309"/>
            <ac:spMk id="3" creationId="{A5AA550C-B83E-4AA8-868D-DE4674257D31}"/>
          </ac:spMkLst>
        </pc:spChg>
      </pc:sldChg>
    </pc:docChg>
  </pc:docChgLst>
  <pc:docChgLst>
    <pc:chgData name="Claire Gunter (Aneurin Bevan UHB - Family and Therapies)" userId="S::claire.gunter@wales.nhs.uk::1c490ace-4409-4585-90ec-0cdb791be903" providerId="AD" clId="Web-{9120B734-96AE-7F59-F053-1288C91B3C9A}"/>
    <pc:docChg chg="modSld">
      <pc:chgData name="Claire Gunter (Aneurin Bevan UHB - Family and Therapies)" userId="S::claire.gunter@wales.nhs.uk::1c490ace-4409-4585-90ec-0cdb791be903" providerId="AD" clId="Web-{9120B734-96AE-7F59-F053-1288C91B3C9A}" dt="2023-11-15T13:02:03.867" v="103" actId="20577"/>
      <pc:docMkLst>
        <pc:docMk/>
      </pc:docMkLst>
      <pc:sldChg chg="modSp">
        <pc:chgData name="Claire Gunter (Aneurin Bevan UHB - Family and Therapies)" userId="S::claire.gunter@wales.nhs.uk::1c490ace-4409-4585-90ec-0cdb791be903" providerId="AD" clId="Web-{9120B734-96AE-7F59-F053-1288C91B3C9A}" dt="2023-11-15T12:52:56.354" v="14" actId="20577"/>
        <pc:sldMkLst>
          <pc:docMk/>
          <pc:sldMk cId="3135374292" sldId="300"/>
        </pc:sldMkLst>
        <pc:spChg chg="mod">
          <ac:chgData name="Claire Gunter (Aneurin Bevan UHB - Family and Therapies)" userId="S::claire.gunter@wales.nhs.uk::1c490ace-4409-4585-90ec-0cdb791be903" providerId="AD" clId="Web-{9120B734-96AE-7F59-F053-1288C91B3C9A}" dt="2023-11-15T12:52:56.354" v="14" actId="20577"/>
          <ac:spMkLst>
            <pc:docMk/>
            <pc:sldMk cId="3135374292" sldId="300"/>
            <ac:spMk id="23" creationId="{9ABDC40C-2D71-47C7-8718-E89A755FD05D}"/>
          </ac:spMkLst>
        </pc:spChg>
      </pc:sldChg>
      <pc:sldChg chg="modSp">
        <pc:chgData name="Claire Gunter (Aneurin Bevan UHB - Family and Therapies)" userId="S::claire.gunter@wales.nhs.uk::1c490ace-4409-4585-90ec-0cdb791be903" providerId="AD" clId="Web-{9120B734-96AE-7F59-F053-1288C91B3C9A}" dt="2023-11-15T12:55:06.514" v="43" actId="20577"/>
        <pc:sldMkLst>
          <pc:docMk/>
          <pc:sldMk cId="219918258" sldId="301"/>
        </pc:sldMkLst>
        <pc:spChg chg="mod">
          <ac:chgData name="Claire Gunter (Aneurin Bevan UHB - Family and Therapies)" userId="S::claire.gunter@wales.nhs.uk::1c490ace-4409-4585-90ec-0cdb791be903" providerId="AD" clId="Web-{9120B734-96AE-7F59-F053-1288C91B3C9A}" dt="2023-11-15T12:55:06.514" v="43" actId="20577"/>
          <ac:spMkLst>
            <pc:docMk/>
            <pc:sldMk cId="219918258" sldId="301"/>
            <ac:spMk id="6" creationId="{97345DBF-E879-3806-9945-BB7B80145EF6}"/>
          </ac:spMkLst>
        </pc:spChg>
      </pc:sldChg>
      <pc:sldChg chg="modSp">
        <pc:chgData name="Claire Gunter (Aneurin Bevan UHB - Family and Therapies)" userId="S::claire.gunter@wales.nhs.uk::1c490ace-4409-4585-90ec-0cdb791be903" providerId="AD" clId="Web-{9120B734-96AE-7F59-F053-1288C91B3C9A}" dt="2023-11-15T12:53:20.042" v="24" actId="20577"/>
        <pc:sldMkLst>
          <pc:docMk/>
          <pc:sldMk cId="1363402967" sldId="302"/>
        </pc:sldMkLst>
        <pc:spChg chg="mod">
          <ac:chgData name="Claire Gunter (Aneurin Bevan UHB - Family and Therapies)" userId="S::claire.gunter@wales.nhs.uk::1c490ace-4409-4585-90ec-0cdb791be903" providerId="AD" clId="Web-{9120B734-96AE-7F59-F053-1288C91B3C9A}" dt="2023-11-15T12:53:20.042" v="24" actId="20577"/>
          <ac:spMkLst>
            <pc:docMk/>
            <pc:sldMk cId="1363402967" sldId="302"/>
            <ac:spMk id="5" creationId="{FA6B3C00-31CA-4526-B01B-D7173A1A2FBF}"/>
          </ac:spMkLst>
        </pc:spChg>
      </pc:sldChg>
      <pc:sldChg chg="addSp modSp modNotes">
        <pc:chgData name="Claire Gunter (Aneurin Bevan UHB - Family and Therapies)" userId="S::claire.gunter@wales.nhs.uk::1c490ace-4409-4585-90ec-0cdb791be903" providerId="AD" clId="Web-{9120B734-96AE-7F59-F053-1288C91B3C9A}" dt="2023-11-15T12:57:43.705" v="56" actId="14100"/>
        <pc:sldMkLst>
          <pc:docMk/>
          <pc:sldMk cId="1654407314" sldId="303"/>
        </pc:sldMkLst>
        <pc:spChg chg="add mod">
          <ac:chgData name="Claire Gunter (Aneurin Bevan UHB - Family and Therapies)" userId="S::claire.gunter@wales.nhs.uk::1c490ace-4409-4585-90ec-0cdb791be903" providerId="AD" clId="Web-{9120B734-96AE-7F59-F053-1288C91B3C9A}" dt="2023-11-15T12:57:43.705" v="56" actId="14100"/>
          <ac:spMkLst>
            <pc:docMk/>
            <pc:sldMk cId="1654407314" sldId="303"/>
            <ac:spMk id="34" creationId="{838B5119-0BCD-950C-25E8-AD9DCF4E1B5F}"/>
          </ac:spMkLst>
        </pc:spChg>
      </pc:sldChg>
      <pc:sldChg chg="modSp">
        <pc:chgData name="Claire Gunter (Aneurin Bevan UHB - Family and Therapies)" userId="S::claire.gunter@wales.nhs.uk::1c490ace-4409-4585-90ec-0cdb791be903" providerId="AD" clId="Web-{9120B734-96AE-7F59-F053-1288C91B3C9A}" dt="2023-11-15T13:02:03.867" v="103" actId="20577"/>
        <pc:sldMkLst>
          <pc:docMk/>
          <pc:sldMk cId="3387534024" sldId="308"/>
        </pc:sldMkLst>
        <pc:spChg chg="mod">
          <ac:chgData name="Claire Gunter (Aneurin Bevan UHB - Family and Therapies)" userId="S::claire.gunter@wales.nhs.uk::1c490ace-4409-4585-90ec-0cdb791be903" providerId="AD" clId="Web-{9120B734-96AE-7F59-F053-1288C91B3C9A}" dt="2023-11-15T13:02:03.867" v="103" actId="20577"/>
          <ac:spMkLst>
            <pc:docMk/>
            <pc:sldMk cId="3387534024" sldId="308"/>
            <ac:spMk id="3" creationId="{5B9F0C22-2690-4532-8ADA-619783B4566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135DAB-806F-4D66-AE19-10A16E7A107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00B81A6-6121-423C-B6C1-7C81CDA16DC9}">
      <dgm:prSet/>
      <dgm:spPr/>
      <dgm:t>
        <a:bodyPr/>
        <a:lstStyle/>
        <a:p>
          <a:endParaRPr lang="en-US" dirty="0"/>
        </a:p>
      </dgm:t>
    </dgm:pt>
    <dgm:pt modelId="{B14D2B4E-FFF0-4C14-94FD-D7C37B8F23AA}" type="parTrans" cxnId="{768A4560-C2A2-465D-B650-2C7CE786CB93}">
      <dgm:prSet/>
      <dgm:spPr/>
      <dgm:t>
        <a:bodyPr/>
        <a:lstStyle/>
        <a:p>
          <a:endParaRPr lang="en-US"/>
        </a:p>
      </dgm:t>
    </dgm:pt>
    <dgm:pt modelId="{B98713EF-73EC-4126-B0C6-F0559DE1FFEC}" type="sibTrans" cxnId="{768A4560-C2A2-465D-B650-2C7CE786CB93}">
      <dgm:prSet/>
      <dgm:spPr/>
      <dgm:t>
        <a:bodyPr/>
        <a:lstStyle/>
        <a:p>
          <a:endParaRPr lang="en-US"/>
        </a:p>
      </dgm:t>
    </dgm:pt>
    <dgm:pt modelId="{5344E91D-FB38-4293-827F-60C0624C8C6D}">
      <dgm:prSet/>
      <dgm:spPr/>
      <dgm:t>
        <a:bodyPr/>
        <a:lstStyle/>
        <a:p>
          <a:r>
            <a:rPr lang="en-GB" dirty="0"/>
            <a:t>Service improvement and data capture </a:t>
          </a:r>
          <a:endParaRPr lang="en-US" dirty="0"/>
        </a:p>
      </dgm:t>
    </dgm:pt>
    <dgm:pt modelId="{7447DFE1-D9A9-4853-A510-FE45ADE1FB0A}" type="parTrans" cxnId="{2A963E64-F110-4E94-B406-221E3893CBA6}">
      <dgm:prSet/>
      <dgm:spPr/>
      <dgm:t>
        <a:bodyPr/>
        <a:lstStyle/>
        <a:p>
          <a:endParaRPr lang="en-US"/>
        </a:p>
      </dgm:t>
    </dgm:pt>
    <dgm:pt modelId="{D886FC6C-377F-4089-AC84-458CD85FD6E3}" type="sibTrans" cxnId="{2A963E64-F110-4E94-B406-221E3893CBA6}">
      <dgm:prSet/>
      <dgm:spPr/>
      <dgm:t>
        <a:bodyPr/>
        <a:lstStyle/>
        <a:p>
          <a:endParaRPr lang="en-US"/>
        </a:p>
      </dgm:t>
    </dgm:pt>
    <dgm:pt modelId="{290E5BBF-FE29-45BE-81CE-232062EFA5E5}">
      <dgm:prSet/>
      <dgm:spPr/>
      <dgm:t>
        <a:bodyPr/>
        <a:lstStyle/>
        <a:p>
          <a:r>
            <a:rPr lang="en-US" dirty="0"/>
            <a:t>Confidence and ability to implement change </a:t>
          </a:r>
        </a:p>
      </dgm:t>
    </dgm:pt>
    <dgm:pt modelId="{51B93841-6653-41E2-B366-375356B6B7F6}" type="parTrans" cxnId="{40D4972B-02E1-4899-828F-A41A9C115165}">
      <dgm:prSet/>
      <dgm:spPr/>
      <dgm:t>
        <a:bodyPr/>
        <a:lstStyle/>
        <a:p>
          <a:endParaRPr lang="en-US"/>
        </a:p>
      </dgm:t>
    </dgm:pt>
    <dgm:pt modelId="{63F308CD-AD0E-4F69-B9A8-AECC521EA26C}" type="sibTrans" cxnId="{40D4972B-02E1-4899-828F-A41A9C115165}">
      <dgm:prSet/>
      <dgm:spPr/>
      <dgm:t>
        <a:bodyPr/>
        <a:lstStyle/>
        <a:p>
          <a:endParaRPr lang="en-US"/>
        </a:p>
      </dgm:t>
    </dgm:pt>
    <dgm:pt modelId="{3B038A4C-4974-4841-B15B-9105CC8B9CD4}">
      <dgm:prSet/>
      <dgm:spPr/>
      <dgm:t>
        <a:bodyPr/>
        <a:lstStyle/>
        <a:p>
          <a:r>
            <a:rPr lang="en-US" dirty="0"/>
            <a:t>Critical thinking and communication </a:t>
          </a:r>
        </a:p>
      </dgm:t>
    </dgm:pt>
    <dgm:pt modelId="{9CFA1008-9FDC-4E5B-9AFD-A5464948F71E}" type="sibTrans" cxnId="{553ABADC-8383-48CF-B4BE-F181B8A48C70}">
      <dgm:prSet/>
      <dgm:spPr/>
      <dgm:t>
        <a:bodyPr/>
        <a:lstStyle/>
        <a:p>
          <a:endParaRPr lang="en-US"/>
        </a:p>
      </dgm:t>
    </dgm:pt>
    <dgm:pt modelId="{0FA721A5-B0F8-4573-A9C3-A3C48BCFB494}" type="parTrans" cxnId="{553ABADC-8383-48CF-B4BE-F181B8A48C70}">
      <dgm:prSet/>
      <dgm:spPr/>
      <dgm:t>
        <a:bodyPr/>
        <a:lstStyle/>
        <a:p>
          <a:endParaRPr lang="en-US"/>
        </a:p>
      </dgm:t>
    </dgm:pt>
    <dgm:pt modelId="{37C6C500-ACB5-48CD-B550-CE4B79D6CA84}" type="pres">
      <dgm:prSet presAssocID="{88135DAB-806F-4D66-AE19-10A16E7A1074}" presName="root" presStyleCnt="0">
        <dgm:presLayoutVars>
          <dgm:dir/>
          <dgm:resizeHandles val="exact"/>
        </dgm:presLayoutVars>
      </dgm:prSet>
      <dgm:spPr/>
    </dgm:pt>
    <dgm:pt modelId="{65C83DB8-047B-4B53-810C-A0FDFDEA2CC3}" type="pres">
      <dgm:prSet presAssocID="{200B81A6-6121-423C-B6C1-7C81CDA16DC9}" presName="compNode" presStyleCnt="0"/>
      <dgm:spPr/>
    </dgm:pt>
    <dgm:pt modelId="{5BB227B5-7F5D-46CC-9F12-D535DE6EE407}" type="pres">
      <dgm:prSet presAssocID="{200B81A6-6121-423C-B6C1-7C81CDA16DC9}" presName="bgRect" presStyleLbl="bgShp" presStyleIdx="0" presStyleCnt="4"/>
      <dgm:spPr/>
    </dgm:pt>
    <dgm:pt modelId="{2C578669-ED1D-4A72-9CDE-BE120A6DE2D1}" type="pres">
      <dgm:prSet presAssocID="{200B81A6-6121-423C-B6C1-7C81CDA16D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67627CE-3F6F-4552-A133-916D29387144}" type="pres">
      <dgm:prSet presAssocID="{200B81A6-6121-423C-B6C1-7C81CDA16DC9}" presName="spaceRect" presStyleCnt="0"/>
      <dgm:spPr/>
    </dgm:pt>
    <dgm:pt modelId="{1B202E20-7AE0-4A04-8C03-7F1BA35F8594}" type="pres">
      <dgm:prSet presAssocID="{200B81A6-6121-423C-B6C1-7C81CDA16DC9}" presName="parTx" presStyleLbl="revTx" presStyleIdx="0" presStyleCnt="4">
        <dgm:presLayoutVars>
          <dgm:chMax val="0"/>
          <dgm:chPref val="0"/>
        </dgm:presLayoutVars>
      </dgm:prSet>
      <dgm:spPr/>
    </dgm:pt>
    <dgm:pt modelId="{28BF109E-DF5F-476C-845C-AC6C0E2CF954}" type="pres">
      <dgm:prSet presAssocID="{B98713EF-73EC-4126-B0C6-F0559DE1FFEC}" presName="sibTrans" presStyleCnt="0"/>
      <dgm:spPr/>
    </dgm:pt>
    <dgm:pt modelId="{7A47FE85-F32B-4100-9645-E0BFA8870AD1}" type="pres">
      <dgm:prSet presAssocID="{3B038A4C-4974-4841-B15B-9105CC8B9CD4}" presName="compNode" presStyleCnt="0"/>
      <dgm:spPr/>
    </dgm:pt>
    <dgm:pt modelId="{9C864FFB-58BB-4C41-B3B8-842D39643009}" type="pres">
      <dgm:prSet presAssocID="{3B038A4C-4974-4841-B15B-9105CC8B9CD4}" presName="bgRect" presStyleLbl="bgShp" presStyleIdx="1" presStyleCnt="4" custLinFactY="32969" custLinFactNeighborX="-2752" custLinFactNeighborY="100000"/>
      <dgm:spPr/>
    </dgm:pt>
    <dgm:pt modelId="{7E53CF1D-9281-42A6-A3AF-05D9632B27DA}" type="pres">
      <dgm:prSet presAssocID="{3B038A4C-4974-4841-B15B-9105CC8B9C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F9F7D688-15A8-40DF-956B-345BAEAB6918}" type="pres">
      <dgm:prSet presAssocID="{3B038A4C-4974-4841-B15B-9105CC8B9CD4}" presName="spaceRect" presStyleCnt="0"/>
      <dgm:spPr/>
    </dgm:pt>
    <dgm:pt modelId="{A9F1716E-5440-487C-93D0-D0C053D85C56}" type="pres">
      <dgm:prSet presAssocID="{3B038A4C-4974-4841-B15B-9105CC8B9CD4}" presName="parTx" presStyleLbl="revTx" presStyleIdx="1" presStyleCnt="4">
        <dgm:presLayoutVars>
          <dgm:chMax val="0"/>
          <dgm:chPref val="0"/>
        </dgm:presLayoutVars>
      </dgm:prSet>
      <dgm:spPr/>
    </dgm:pt>
    <dgm:pt modelId="{91FCBA93-64B9-4E8E-BB23-927223849E33}" type="pres">
      <dgm:prSet presAssocID="{9CFA1008-9FDC-4E5B-9AFD-A5464948F71E}" presName="sibTrans" presStyleCnt="0"/>
      <dgm:spPr/>
    </dgm:pt>
    <dgm:pt modelId="{3D43C8D5-F597-4BF0-9B2B-8C0A8C09D178}" type="pres">
      <dgm:prSet presAssocID="{5344E91D-FB38-4293-827F-60C0624C8C6D}" presName="compNode" presStyleCnt="0"/>
      <dgm:spPr/>
    </dgm:pt>
    <dgm:pt modelId="{7852AE4E-7253-4B49-8405-E86764F9FD0E}" type="pres">
      <dgm:prSet presAssocID="{5344E91D-FB38-4293-827F-60C0624C8C6D}" presName="bgRect" presStyleLbl="bgShp" presStyleIdx="2" presStyleCnt="4" custLinFactY="25197" custLinFactNeighborX="-137" custLinFactNeighborY="100000"/>
      <dgm:spPr/>
    </dgm:pt>
    <dgm:pt modelId="{0A106669-FDA0-4721-BE18-E66AC642E49F}" type="pres">
      <dgm:prSet presAssocID="{5344E91D-FB38-4293-827F-60C0624C8C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68728327-5BA3-4740-88C7-6659163D005E}" type="pres">
      <dgm:prSet presAssocID="{5344E91D-FB38-4293-827F-60C0624C8C6D}" presName="spaceRect" presStyleCnt="0"/>
      <dgm:spPr/>
    </dgm:pt>
    <dgm:pt modelId="{7C09B4A1-118B-45BC-9DF7-FC6F5F7B5A9A}" type="pres">
      <dgm:prSet presAssocID="{5344E91D-FB38-4293-827F-60C0624C8C6D}" presName="parTx" presStyleLbl="revTx" presStyleIdx="2" presStyleCnt="4" custLinFactY="25197" custLinFactNeighborX="-1925" custLinFactNeighborY="100000">
        <dgm:presLayoutVars>
          <dgm:chMax val="0"/>
          <dgm:chPref val="0"/>
        </dgm:presLayoutVars>
      </dgm:prSet>
      <dgm:spPr/>
    </dgm:pt>
    <dgm:pt modelId="{CC8D53D8-05D1-4074-901D-678CFC71606A}" type="pres">
      <dgm:prSet presAssocID="{D886FC6C-377F-4089-AC84-458CD85FD6E3}" presName="sibTrans" presStyleCnt="0"/>
      <dgm:spPr/>
    </dgm:pt>
    <dgm:pt modelId="{7C69CBF6-B53F-42D6-AADD-7EC2B16C0720}" type="pres">
      <dgm:prSet presAssocID="{290E5BBF-FE29-45BE-81CE-232062EFA5E5}" presName="compNode" presStyleCnt="0"/>
      <dgm:spPr/>
    </dgm:pt>
    <dgm:pt modelId="{241E391C-7780-4F06-9A50-0372090402D9}" type="pres">
      <dgm:prSet presAssocID="{290E5BBF-FE29-45BE-81CE-232062EFA5E5}" presName="bgRect" presStyleLbl="bgShp" presStyleIdx="3" presStyleCnt="4" custLinFactNeighborX="7505" custLinFactNeighborY="-3187"/>
      <dgm:spPr/>
    </dgm:pt>
    <dgm:pt modelId="{CB5E8D09-B268-45EE-A39A-D741B502B084}" type="pres">
      <dgm:prSet presAssocID="{290E5BBF-FE29-45BE-81CE-232062EFA5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15F16BB6-BCE0-4F50-A909-99CFF96FBC30}" type="pres">
      <dgm:prSet presAssocID="{290E5BBF-FE29-45BE-81CE-232062EFA5E5}" presName="spaceRect" presStyleCnt="0"/>
      <dgm:spPr/>
    </dgm:pt>
    <dgm:pt modelId="{EC566B01-277F-44C3-8F7C-D5E7A26270A3}" type="pres">
      <dgm:prSet presAssocID="{290E5BBF-FE29-45BE-81CE-232062EFA5E5}" presName="parTx" presStyleLbl="revTx" presStyleIdx="3" presStyleCnt="4" custLinFactY="-16666" custLinFactNeighborX="-1925" custLinFactNeighborY="-100000">
        <dgm:presLayoutVars>
          <dgm:chMax val="0"/>
          <dgm:chPref val="0"/>
        </dgm:presLayoutVars>
      </dgm:prSet>
      <dgm:spPr/>
    </dgm:pt>
  </dgm:ptLst>
  <dgm:cxnLst>
    <dgm:cxn modelId="{40D4972B-02E1-4899-828F-A41A9C115165}" srcId="{88135DAB-806F-4D66-AE19-10A16E7A1074}" destId="{290E5BBF-FE29-45BE-81CE-232062EFA5E5}" srcOrd="3" destOrd="0" parTransId="{51B93841-6653-41E2-B366-375356B6B7F6}" sibTransId="{63F308CD-AD0E-4F69-B9A8-AECC521EA26C}"/>
    <dgm:cxn modelId="{EC3AC53E-5984-4CCF-AB7B-914BD44233AF}" type="presOf" srcId="{3B038A4C-4974-4841-B15B-9105CC8B9CD4}" destId="{A9F1716E-5440-487C-93D0-D0C053D85C56}" srcOrd="0" destOrd="0" presId="urn:microsoft.com/office/officeart/2018/2/layout/IconVerticalSolidList"/>
    <dgm:cxn modelId="{72B15B3F-47FB-4E57-B972-C84C2152464F}" type="presOf" srcId="{5344E91D-FB38-4293-827F-60C0624C8C6D}" destId="{7C09B4A1-118B-45BC-9DF7-FC6F5F7B5A9A}" srcOrd="0" destOrd="0" presId="urn:microsoft.com/office/officeart/2018/2/layout/IconVerticalSolidList"/>
    <dgm:cxn modelId="{768A4560-C2A2-465D-B650-2C7CE786CB93}" srcId="{88135DAB-806F-4D66-AE19-10A16E7A1074}" destId="{200B81A6-6121-423C-B6C1-7C81CDA16DC9}" srcOrd="0" destOrd="0" parTransId="{B14D2B4E-FFF0-4C14-94FD-D7C37B8F23AA}" sibTransId="{B98713EF-73EC-4126-B0C6-F0559DE1FFEC}"/>
    <dgm:cxn modelId="{2A963E64-F110-4E94-B406-221E3893CBA6}" srcId="{88135DAB-806F-4D66-AE19-10A16E7A1074}" destId="{5344E91D-FB38-4293-827F-60C0624C8C6D}" srcOrd="2" destOrd="0" parTransId="{7447DFE1-D9A9-4853-A510-FE45ADE1FB0A}" sibTransId="{D886FC6C-377F-4089-AC84-458CD85FD6E3}"/>
    <dgm:cxn modelId="{7C7E354A-38E4-4E05-ACD3-F56BB9A37EA1}" type="presOf" srcId="{200B81A6-6121-423C-B6C1-7C81CDA16DC9}" destId="{1B202E20-7AE0-4A04-8C03-7F1BA35F8594}" srcOrd="0" destOrd="0" presId="urn:microsoft.com/office/officeart/2018/2/layout/IconVerticalSolidList"/>
    <dgm:cxn modelId="{E745E576-3288-437B-8A37-DED21B0AF1FA}" type="presOf" srcId="{290E5BBF-FE29-45BE-81CE-232062EFA5E5}" destId="{EC566B01-277F-44C3-8F7C-D5E7A26270A3}" srcOrd="0" destOrd="0" presId="urn:microsoft.com/office/officeart/2018/2/layout/IconVerticalSolidList"/>
    <dgm:cxn modelId="{EC84599D-0ACB-4CBD-9F78-AA83AF009DC1}" type="presOf" srcId="{88135DAB-806F-4D66-AE19-10A16E7A1074}" destId="{37C6C500-ACB5-48CD-B550-CE4B79D6CA84}" srcOrd="0" destOrd="0" presId="urn:microsoft.com/office/officeart/2018/2/layout/IconVerticalSolidList"/>
    <dgm:cxn modelId="{553ABADC-8383-48CF-B4BE-F181B8A48C70}" srcId="{88135DAB-806F-4D66-AE19-10A16E7A1074}" destId="{3B038A4C-4974-4841-B15B-9105CC8B9CD4}" srcOrd="1" destOrd="0" parTransId="{0FA721A5-B0F8-4573-A9C3-A3C48BCFB494}" sibTransId="{9CFA1008-9FDC-4E5B-9AFD-A5464948F71E}"/>
    <dgm:cxn modelId="{DAA3ADE8-03DC-4188-81FA-65C5D8449B1A}" type="presParOf" srcId="{37C6C500-ACB5-48CD-B550-CE4B79D6CA84}" destId="{65C83DB8-047B-4B53-810C-A0FDFDEA2CC3}" srcOrd="0" destOrd="0" presId="urn:microsoft.com/office/officeart/2018/2/layout/IconVerticalSolidList"/>
    <dgm:cxn modelId="{00D8643C-C191-4A12-8848-6071D8E2A644}" type="presParOf" srcId="{65C83DB8-047B-4B53-810C-A0FDFDEA2CC3}" destId="{5BB227B5-7F5D-46CC-9F12-D535DE6EE407}" srcOrd="0" destOrd="0" presId="urn:microsoft.com/office/officeart/2018/2/layout/IconVerticalSolidList"/>
    <dgm:cxn modelId="{29CA28FB-ABC4-458B-9B68-0EB17552958D}" type="presParOf" srcId="{65C83DB8-047B-4B53-810C-A0FDFDEA2CC3}" destId="{2C578669-ED1D-4A72-9CDE-BE120A6DE2D1}" srcOrd="1" destOrd="0" presId="urn:microsoft.com/office/officeart/2018/2/layout/IconVerticalSolidList"/>
    <dgm:cxn modelId="{A68A091D-C1A9-4C70-A1B5-41AD707EC8D4}" type="presParOf" srcId="{65C83DB8-047B-4B53-810C-A0FDFDEA2CC3}" destId="{A67627CE-3F6F-4552-A133-916D29387144}" srcOrd="2" destOrd="0" presId="urn:microsoft.com/office/officeart/2018/2/layout/IconVerticalSolidList"/>
    <dgm:cxn modelId="{3FB87DDA-D85F-4AE8-80DC-4ADA2496169C}" type="presParOf" srcId="{65C83DB8-047B-4B53-810C-A0FDFDEA2CC3}" destId="{1B202E20-7AE0-4A04-8C03-7F1BA35F8594}" srcOrd="3" destOrd="0" presId="urn:microsoft.com/office/officeart/2018/2/layout/IconVerticalSolidList"/>
    <dgm:cxn modelId="{CFC972EB-9E28-4BF9-BE6D-AA7D3FF841DA}" type="presParOf" srcId="{37C6C500-ACB5-48CD-B550-CE4B79D6CA84}" destId="{28BF109E-DF5F-476C-845C-AC6C0E2CF954}" srcOrd="1" destOrd="0" presId="urn:microsoft.com/office/officeart/2018/2/layout/IconVerticalSolidList"/>
    <dgm:cxn modelId="{6F3B410D-B2DA-474C-8EEA-C8B552C315DD}" type="presParOf" srcId="{37C6C500-ACB5-48CD-B550-CE4B79D6CA84}" destId="{7A47FE85-F32B-4100-9645-E0BFA8870AD1}" srcOrd="2" destOrd="0" presId="urn:microsoft.com/office/officeart/2018/2/layout/IconVerticalSolidList"/>
    <dgm:cxn modelId="{1D897F27-DD9A-4A73-9F97-F529BDE6EE9C}" type="presParOf" srcId="{7A47FE85-F32B-4100-9645-E0BFA8870AD1}" destId="{9C864FFB-58BB-4C41-B3B8-842D39643009}" srcOrd="0" destOrd="0" presId="urn:microsoft.com/office/officeart/2018/2/layout/IconVerticalSolidList"/>
    <dgm:cxn modelId="{11C33390-CCA9-4B12-B08C-37B74EC28925}" type="presParOf" srcId="{7A47FE85-F32B-4100-9645-E0BFA8870AD1}" destId="{7E53CF1D-9281-42A6-A3AF-05D9632B27DA}" srcOrd="1" destOrd="0" presId="urn:microsoft.com/office/officeart/2018/2/layout/IconVerticalSolidList"/>
    <dgm:cxn modelId="{E6A9C925-7908-4B1A-B79D-8B257443A7CF}" type="presParOf" srcId="{7A47FE85-F32B-4100-9645-E0BFA8870AD1}" destId="{F9F7D688-15A8-40DF-956B-345BAEAB6918}" srcOrd="2" destOrd="0" presId="urn:microsoft.com/office/officeart/2018/2/layout/IconVerticalSolidList"/>
    <dgm:cxn modelId="{3DAED132-B12A-421F-91A8-DE76FF3E54ED}" type="presParOf" srcId="{7A47FE85-F32B-4100-9645-E0BFA8870AD1}" destId="{A9F1716E-5440-487C-93D0-D0C053D85C56}" srcOrd="3" destOrd="0" presId="urn:microsoft.com/office/officeart/2018/2/layout/IconVerticalSolidList"/>
    <dgm:cxn modelId="{8DCBF189-5573-410E-880D-A56466384CAE}" type="presParOf" srcId="{37C6C500-ACB5-48CD-B550-CE4B79D6CA84}" destId="{91FCBA93-64B9-4E8E-BB23-927223849E33}" srcOrd="3" destOrd="0" presId="urn:microsoft.com/office/officeart/2018/2/layout/IconVerticalSolidList"/>
    <dgm:cxn modelId="{8FBA7380-255B-4902-BCC5-5206F7DC6669}" type="presParOf" srcId="{37C6C500-ACB5-48CD-B550-CE4B79D6CA84}" destId="{3D43C8D5-F597-4BF0-9B2B-8C0A8C09D178}" srcOrd="4" destOrd="0" presId="urn:microsoft.com/office/officeart/2018/2/layout/IconVerticalSolidList"/>
    <dgm:cxn modelId="{0372783E-5B6B-414F-91A9-0196D1F06E0E}" type="presParOf" srcId="{3D43C8D5-F597-4BF0-9B2B-8C0A8C09D178}" destId="{7852AE4E-7253-4B49-8405-E86764F9FD0E}" srcOrd="0" destOrd="0" presId="urn:microsoft.com/office/officeart/2018/2/layout/IconVerticalSolidList"/>
    <dgm:cxn modelId="{E4C091BE-411F-43E2-9823-B408EAD3C640}" type="presParOf" srcId="{3D43C8D5-F597-4BF0-9B2B-8C0A8C09D178}" destId="{0A106669-FDA0-4721-BE18-E66AC642E49F}" srcOrd="1" destOrd="0" presId="urn:microsoft.com/office/officeart/2018/2/layout/IconVerticalSolidList"/>
    <dgm:cxn modelId="{9299EDA3-EBB9-44FC-8DA7-F3A031D3ECD3}" type="presParOf" srcId="{3D43C8D5-F597-4BF0-9B2B-8C0A8C09D178}" destId="{68728327-5BA3-4740-88C7-6659163D005E}" srcOrd="2" destOrd="0" presId="urn:microsoft.com/office/officeart/2018/2/layout/IconVerticalSolidList"/>
    <dgm:cxn modelId="{31FE2F68-26DC-4C1B-9881-F446EAB645FB}" type="presParOf" srcId="{3D43C8D5-F597-4BF0-9B2B-8C0A8C09D178}" destId="{7C09B4A1-118B-45BC-9DF7-FC6F5F7B5A9A}" srcOrd="3" destOrd="0" presId="urn:microsoft.com/office/officeart/2018/2/layout/IconVerticalSolidList"/>
    <dgm:cxn modelId="{9A0CB35F-5067-4434-A24C-5DF99840297D}" type="presParOf" srcId="{37C6C500-ACB5-48CD-B550-CE4B79D6CA84}" destId="{CC8D53D8-05D1-4074-901D-678CFC71606A}" srcOrd="5" destOrd="0" presId="urn:microsoft.com/office/officeart/2018/2/layout/IconVerticalSolidList"/>
    <dgm:cxn modelId="{5ED75E04-7196-4E44-8BE9-3FAF17921544}" type="presParOf" srcId="{37C6C500-ACB5-48CD-B550-CE4B79D6CA84}" destId="{7C69CBF6-B53F-42D6-AADD-7EC2B16C0720}" srcOrd="6" destOrd="0" presId="urn:microsoft.com/office/officeart/2018/2/layout/IconVerticalSolidList"/>
    <dgm:cxn modelId="{78A3899B-82F2-4ADA-8E1F-F797F46DF948}" type="presParOf" srcId="{7C69CBF6-B53F-42D6-AADD-7EC2B16C0720}" destId="{241E391C-7780-4F06-9A50-0372090402D9}" srcOrd="0" destOrd="0" presId="urn:microsoft.com/office/officeart/2018/2/layout/IconVerticalSolidList"/>
    <dgm:cxn modelId="{DEB327A0-32EC-4358-B85D-C9B742115872}" type="presParOf" srcId="{7C69CBF6-B53F-42D6-AADD-7EC2B16C0720}" destId="{CB5E8D09-B268-45EE-A39A-D741B502B084}" srcOrd="1" destOrd="0" presId="urn:microsoft.com/office/officeart/2018/2/layout/IconVerticalSolidList"/>
    <dgm:cxn modelId="{B1CD0C0D-4E69-4230-9037-A434BE5929C9}" type="presParOf" srcId="{7C69CBF6-B53F-42D6-AADD-7EC2B16C0720}" destId="{15F16BB6-BCE0-4F50-A909-99CFF96FBC30}" srcOrd="2" destOrd="0" presId="urn:microsoft.com/office/officeart/2018/2/layout/IconVerticalSolidList"/>
    <dgm:cxn modelId="{50B2BCEB-605E-4CF0-9F45-0B0F32A72BCF}" type="presParOf" srcId="{7C69CBF6-B53F-42D6-AADD-7EC2B16C0720}" destId="{EC566B01-277F-44C3-8F7C-D5E7A26270A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B227B5-7F5D-46CC-9F12-D535DE6EE407}">
      <dsp:nvSpPr>
        <dsp:cNvPr id="0" name=""/>
        <dsp:cNvSpPr/>
      </dsp:nvSpPr>
      <dsp:spPr>
        <a:xfrm>
          <a:off x="0" y="2170"/>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578669-ED1D-4A72-9CDE-BE120A6DE2D1}">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202E20-7AE0-4A04-8C03-7F1BA35F8594}">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endParaRPr lang="en-US" sz="2200" kern="1200" dirty="0"/>
        </a:p>
      </dsp:txBody>
      <dsp:txXfrm>
        <a:off x="1270834" y="2170"/>
        <a:ext cx="4635346" cy="1100289"/>
      </dsp:txXfrm>
    </dsp:sp>
    <dsp:sp modelId="{9C864FFB-58BB-4C41-B3B8-842D39643009}">
      <dsp:nvSpPr>
        <dsp:cNvPr id="0" name=""/>
        <dsp:cNvSpPr/>
      </dsp:nvSpPr>
      <dsp:spPr>
        <a:xfrm>
          <a:off x="0" y="2840577"/>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3CF1D-9281-42A6-A3AF-05D9632B27DA}">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F1716E-5440-487C-93D0-D0C053D85C56}">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US" sz="2200" kern="1200" dirty="0"/>
            <a:t>Critical thinking and communication </a:t>
          </a:r>
        </a:p>
      </dsp:txBody>
      <dsp:txXfrm>
        <a:off x="1270834" y="1377533"/>
        <a:ext cx="4635346" cy="1100289"/>
      </dsp:txXfrm>
    </dsp:sp>
    <dsp:sp modelId="{7852AE4E-7253-4B49-8405-E86764F9FD0E}">
      <dsp:nvSpPr>
        <dsp:cNvPr id="0" name=""/>
        <dsp:cNvSpPr/>
      </dsp:nvSpPr>
      <dsp:spPr>
        <a:xfrm>
          <a:off x="0" y="4130424"/>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06669-FDA0-4721-BE18-E66AC642E49F}">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09B4A1-118B-45BC-9DF7-FC6F5F7B5A9A}">
      <dsp:nvSpPr>
        <dsp:cNvPr id="0" name=""/>
        <dsp:cNvSpPr/>
      </dsp:nvSpPr>
      <dsp:spPr>
        <a:xfrm>
          <a:off x="1181604" y="4130424"/>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dirty="0"/>
            <a:t>Service improvement and data capture </a:t>
          </a:r>
          <a:endParaRPr lang="en-US" sz="2200" kern="1200" dirty="0"/>
        </a:p>
      </dsp:txBody>
      <dsp:txXfrm>
        <a:off x="1181604" y="4130424"/>
        <a:ext cx="4635346" cy="1100289"/>
      </dsp:txXfrm>
    </dsp:sp>
    <dsp:sp modelId="{241E391C-7780-4F06-9A50-0372090402D9}">
      <dsp:nvSpPr>
        <dsp:cNvPr id="0" name=""/>
        <dsp:cNvSpPr/>
      </dsp:nvSpPr>
      <dsp:spPr>
        <a:xfrm>
          <a:off x="0" y="4093191"/>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5E8D09-B268-45EE-A39A-D741B502B084}">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566B01-277F-44C3-8F7C-D5E7A26270A3}">
      <dsp:nvSpPr>
        <dsp:cNvPr id="0" name=""/>
        <dsp:cNvSpPr/>
      </dsp:nvSpPr>
      <dsp:spPr>
        <a:xfrm>
          <a:off x="1181604" y="284459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US" sz="2200" kern="1200" dirty="0"/>
            <a:t>Confidence and ability to implement change </a:t>
          </a:r>
        </a:p>
      </dsp:txBody>
      <dsp:txXfrm>
        <a:off x="1181604" y="2844593"/>
        <a:ext cx="4635346" cy="11002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351692-FEA6-44D3-B17F-884EE0C2FDC8}" type="datetimeFigureOut">
              <a:rPr lang="en-GB" smtClean="0"/>
              <a:t>15/11/2023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643CC9-9C1B-4ED5-8C7F-BBEBD5F39D24}" type="slidenum">
              <a:rPr lang="en-GB" smtClean="0"/>
              <a:t>‹#›</a:t>
            </a:fld>
            <a:endParaRPr lang="en-GB" dirty="0"/>
          </a:p>
        </p:txBody>
      </p:sp>
    </p:spTree>
    <p:extLst>
      <p:ext uri="{BB962C8B-B14F-4D97-AF65-F5344CB8AC3E}">
        <p14:creationId xmlns:p14="http://schemas.microsoft.com/office/powerpoint/2010/main" val="3634688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presentation today is about demonstrating leadership skills within my role. </a:t>
            </a:r>
            <a:endParaRPr lang="en-GB" dirty="0">
              <a:ea typeface="Calibri"/>
              <a:cs typeface="Calibri"/>
            </a:endParaRPr>
          </a:p>
          <a:p>
            <a:endParaRPr lang="en-GB" dirty="0"/>
          </a:p>
          <a:p>
            <a:r>
              <a:rPr lang="en-GB" dirty="0">
                <a:cs typeface="Calibri"/>
              </a:rPr>
              <a:t>I will be looking at the skills of effective leadership and how I can use these skills to manage an increase in workload and implement change.  What the implications for this increase are, what data can be used and how this challenge may affect my personal development. </a:t>
            </a:r>
            <a:endParaRPr lang="en-GB" dirty="0">
              <a:ea typeface="Calibri"/>
              <a:cs typeface="Calibri"/>
            </a:endParaRPr>
          </a:p>
          <a:p>
            <a:endParaRPr lang="en-GB" dirty="0">
              <a:ea typeface="Calibri"/>
              <a:cs typeface="Calibri"/>
            </a:endParaRPr>
          </a:p>
          <a:p>
            <a:r>
              <a:rPr lang="en-GB" dirty="0">
                <a:ea typeface="Calibri"/>
                <a:cs typeface="Calibri"/>
              </a:rPr>
              <a:t>I am a TAP in a weight management service and my role covers administrative tasks, delivering group interventions, individual medication reviews. All with the aim of healthy balanced eating and weight loss. </a:t>
            </a:r>
          </a:p>
        </p:txBody>
      </p:sp>
      <p:sp>
        <p:nvSpPr>
          <p:cNvPr id="4" name="Slide Number Placeholder 3"/>
          <p:cNvSpPr>
            <a:spLocks noGrp="1"/>
          </p:cNvSpPr>
          <p:nvPr>
            <p:ph type="sldNum" sz="quarter" idx="5"/>
          </p:nvPr>
        </p:nvSpPr>
        <p:spPr/>
        <p:txBody>
          <a:bodyPr/>
          <a:lstStyle/>
          <a:p>
            <a:fld id="{3C643CC9-9C1B-4ED5-8C7F-BBEBD5F39D24}" type="slidenum">
              <a:rPr lang="en-GB" smtClean="0"/>
              <a:t>1</a:t>
            </a:fld>
            <a:endParaRPr lang="en-GB" dirty="0"/>
          </a:p>
        </p:txBody>
      </p:sp>
    </p:spTree>
    <p:extLst>
      <p:ext uri="{BB962C8B-B14F-4D97-AF65-F5344CB8AC3E}">
        <p14:creationId xmlns:p14="http://schemas.microsoft.com/office/powerpoint/2010/main" val="3965174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Leadership is usually seen as organising, managing or guiding people to achieve a common goal, </a:t>
            </a:r>
            <a:r>
              <a:rPr lang="en-GB" dirty="0">
                <a:cs typeface="Calibri"/>
              </a:rPr>
              <a:t>but it is also about understanding and leading ourselves and being able to adapt to different situations. </a:t>
            </a:r>
          </a:p>
          <a:p>
            <a:endParaRPr lang="en-GB" dirty="0">
              <a:cs typeface="Calibri"/>
            </a:endParaRPr>
          </a:p>
          <a:p>
            <a:r>
              <a:rPr lang="en-GB" dirty="0"/>
              <a:t>There are many different styles of leadership and numerous skills that can be beneficial, I have included a few on the slide</a:t>
            </a:r>
            <a:endParaRPr lang="en-GB" dirty="0">
              <a:ea typeface="Calibri"/>
              <a:cs typeface="Calibri"/>
            </a:endParaRPr>
          </a:p>
          <a:p>
            <a:endParaRPr lang="en-GB" dirty="0">
              <a:ea typeface="Calibri"/>
              <a:cs typeface="Calibri"/>
            </a:endParaRPr>
          </a:p>
          <a:p>
            <a:r>
              <a:rPr lang="en-GB" dirty="0"/>
              <a:t>A key to effective leadership is to assess different styles and attributes and determine what will be beneficial for our own particular environment or scenario.</a:t>
            </a:r>
          </a:p>
          <a:p>
            <a:endParaRPr lang="en-GB" dirty="0">
              <a:ea typeface="Calibri"/>
              <a:cs typeface="Calibri"/>
            </a:endParaRPr>
          </a:p>
          <a:p>
            <a:endParaRPr lang="en-GB" dirty="0">
              <a:cs typeface="Calibri"/>
            </a:endParaRP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cs typeface="Calibri"/>
            </a:endParaRPr>
          </a:p>
        </p:txBody>
      </p:sp>
      <p:sp>
        <p:nvSpPr>
          <p:cNvPr id="4" name="Slide Number Placeholder 3"/>
          <p:cNvSpPr>
            <a:spLocks noGrp="1"/>
          </p:cNvSpPr>
          <p:nvPr>
            <p:ph type="sldNum" sz="quarter" idx="5"/>
          </p:nvPr>
        </p:nvSpPr>
        <p:spPr/>
        <p:txBody>
          <a:bodyPr/>
          <a:lstStyle/>
          <a:p>
            <a:fld id="{3C643CC9-9C1B-4ED5-8C7F-BBEBD5F39D24}" type="slidenum">
              <a:rPr lang="en-GB" smtClean="0"/>
              <a:t>2</a:t>
            </a:fld>
            <a:endParaRPr lang="en-GB" dirty="0"/>
          </a:p>
        </p:txBody>
      </p:sp>
    </p:spTree>
    <p:extLst>
      <p:ext uri="{BB962C8B-B14F-4D97-AF65-F5344CB8AC3E}">
        <p14:creationId xmlns:p14="http://schemas.microsoft.com/office/powerpoint/2010/main" val="1188603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assessing the implications, I would begin by </a:t>
            </a:r>
            <a:r>
              <a:rPr lang="en-GB" b="1" dirty="0"/>
              <a:t>evaluating </a:t>
            </a:r>
            <a:r>
              <a:rPr lang="en-GB" dirty="0"/>
              <a:t>my current workload and </a:t>
            </a:r>
            <a:r>
              <a:rPr lang="en-GB" b="1" dirty="0"/>
              <a:t>reflecting</a:t>
            </a:r>
            <a:r>
              <a:rPr lang="en-GB" dirty="0"/>
              <a:t> on past experiences. </a:t>
            </a:r>
            <a:endParaRPr lang="en-GB" dirty="0">
              <a:cs typeface="Calibri"/>
            </a:endParaRPr>
          </a:p>
          <a:p>
            <a:endParaRPr lang="en-GB" dirty="0"/>
          </a:p>
          <a:p>
            <a:r>
              <a:rPr lang="en-GB" b="1" dirty="0">
                <a:ea typeface="Calibri"/>
                <a:cs typeface="Calibri"/>
              </a:rPr>
              <a:t>Evaluating</a:t>
            </a:r>
            <a:r>
              <a:rPr lang="en-GB" dirty="0">
                <a:ea typeface="Calibri"/>
                <a:cs typeface="Calibri"/>
              </a:rPr>
              <a:t> previous examples, how have we delivered change in the past, how effective was it, is there any data to support this, where there any issues, or points to learn from </a:t>
            </a:r>
            <a:r>
              <a:rPr lang="en-GB" dirty="0" err="1">
                <a:ea typeface="Calibri"/>
                <a:cs typeface="Calibri"/>
              </a:rPr>
              <a:t>and</a:t>
            </a:r>
            <a:r>
              <a:rPr lang="en-GB" b="0" dirty="0" err="1"/>
              <a:t>ho</a:t>
            </a:r>
            <a:r>
              <a:rPr lang="en-GB" dirty="0" err="1"/>
              <a:t>w</a:t>
            </a:r>
            <a:r>
              <a:rPr lang="en-GB" dirty="0"/>
              <a:t> can I mitigate these issues going forward.  </a:t>
            </a:r>
          </a:p>
          <a:p>
            <a:endParaRPr lang="en-GB" dirty="0"/>
          </a:p>
          <a:p>
            <a:endParaRPr lang="en-GB" dirty="0"/>
          </a:p>
          <a:p>
            <a:r>
              <a:rPr lang="en-GB" b="1" dirty="0">
                <a:cs typeface="Calibri"/>
              </a:rPr>
              <a:t>Implications Personally </a:t>
            </a:r>
          </a:p>
          <a:p>
            <a:r>
              <a:rPr lang="en-GB" b="1" dirty="0"/>
              <a:t>Self awareness</a:t>
            </a:r>
            <a:r>
              <a:rPr lang="en-GB" dirty="0"/>
              <a:t> of how I would cope with this increase, the </a:t>
            </a:r>
            <a:r>
              <a:rPr lang="en-GB" b="1" dirty="0"/>
              <a:t>Confidence</a:t>
            </a:r>
            <a:r>
              <a:rPr lang="en-GB" dirty="0"/>
              <a:t> to speak to supervisor if there are issues, I also need to be </a:t>
            </a:r>
            <a:r>
              <a:rPr lang="en-GB" b="1" dirty="0"/>
              <a:t>adaptable</a:t>
            </a:r>
            <a:r>
              <a:rPr lang="en-GB" dirty="0"/>
              <a:t> and have </a:t>
            </a:r>
            <a:r>
              <a:rPr lang="en-GB" b="1" dirty="0"/>
              <a:t>effective time management</a:t>
            </a:r>
            <a:r>
              <a:rPr lang="en-GB" dirty="0"/>
              <a:t> skills as I will likely need to alter my workplan and prioritise tasks. With an increase in workload come an increased risk of errors and less time spent with patients. All may have a negative affect on my well being and job satisfaction. </a:t>
            </a:r>
          </a:p>
          <a:p>
            <a:endParaRPr lang="en-GB" dirty="0">
              <a:ea typeface="Calibri"/>
              <a:cs typeface="Calibri"/>
            </a:endParaRPr>
          </a:p>
          <a:p>
            <a:endParaRPr lang="en-GB" dirty="0">
              <a:ea typeface="Calibri"/>
              <a:cs typeface="Calibri"/>
            </a:endParaRPr>
          </a:p>
          <a:p>
            <a:r>
              <a:rPr lang="en-GB" b="1" dirty="0">
                <a:ea typeface="Calibri"/>
                <a:cs typeface="Calibri"/>
              </a:rPr>
              <a:t>Implications for service users:</a:t>
            </a:r>
            <a:endParaRPr lang="en-GB" dirty="0">
              <a:ea typeface="Calibri" panose="020F0502020204030204"/>
              <a:cs typeface="Calibri" panose="020F0502020204030204"/>
            </a:endParaRPr>
          </a:p>
          <a:p>
            <a:pPr>
              <a:defRPr/>
            </a:pPr>
            <a:r>
              <a:rPr lang="en-GB" dirty="0"/>
              <a:t>Increased waiting times for pts </a:t>
            </a:r>
            <a:endParaRPr lang="en-GB" dirty="0">
              <a:ea typeface="Calibri"/>
              <a:cs typeface="Calibri"/>
            </a:endParaRPr>
          </a:p>
          <a:p>
            <a:r>
              <a:rPr lang="en-GB" dirty="0"/>
              <a:t>Less frequent support as less time available to spend with patient. This may affect efficacy of treatment and so engagement, motivation and satisfaction with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cs typeface="Calibri"/>
            </a:endParaRPr>
          </a:p>
        </p:txBody>
      </p:sp>
      <p:sp>
        <p:nvSpPr>
          <p:cNvPr id="4" name="Slide Number Placeholder 3"/>
          <p:cNvSpPr>
            <a:spLocks noGrp="1"/>
          </p:cNvSpPr>
          <p:nvPr>
            <p:ph type="sldNum" sz="quarter" idx="5"/>
          </p:nvPr>
        </p:nvSpPr>
        <p:spPr/>
        <p:txBody>
          <a:bodyPr/>
          <a:lstStyle/>
          <a:p>
            <a:fld id="{3C643CC9-9C1B-4ED5-8C7F-BBEBD5F39D24}" type="slidenum">
              <a:rPr lang="en-GB" smtClean="0"/>
              <a:t>3</a:t>
            </a:fld>
            <a:endParaRPr lang="en-GB" dirty="0"/>
          </a:p>
        </p:txBody>
      </p:sp>
    </p:spTree>
    <p:extLst>
      <p:ext uri="{BB962C8B-B14F-4D97-AF65-F5344CB8AC3E}">
        <p14:creationId xmlns:p14="http://schemas.microsoft.com/office/powerpoint/2010/main" val="355585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Then I moved on to thinking about the options</a:t>
            </a:r>
          </a:p>
          <a:p>
            <a:r>
              <a:rPr lang="en-US" b="1" dirty="0">
                <a:cs typeface="Calibri"/>
              </a:rPr>
              <a:t>Every change is an opportunity to learn, but we may not always get the result we want. Planning changes on a smaller scale and using supportive systems such as PDSA cycles can help to understand what we are trying to achieve, how to measure the changes and build on that learning</a:t>
            </a:r>
            <a:r>
              <a:rPr lang="en-US" dirty="0">
                <a:cs typeface="Calibri"/>
              </a:rPr>
              <a:t>. </a:t>
            </a:r>
          </a:p>
          <a:p>
            <a:endParaRPr lang="en-US" dirty="0"/>
          </a:p>
          <a:p>
            <a:endParaRPr lang="en-US" dirty="0">
              <a:cs typeface="Calibri"/>
            </a:endParaRPr>
          </a:p>
          <a:p>
            <a:r>
              <a:rPr lang="en-US" dirty="0">
                <a:ea typeface="Calibri"/>
                <a:cs typeface="Calibri"/>
              </a:rPr>
              <a:t>Evaluation my administrative work</a:t>
            </a:r>
          </a:p>
          <a:p>
            <a:endParaRPr lang="en-US" dirty="0">
              <a:ea typeface="Calibri"/>
              <a:cs typeface="Calibri"/>
            </a:endParaRPr>
          </a:p>
          <a:p>
            <a:r>
              <a:rPr lang="en-US" b="1" dirty="0">
                <a:ea typeface="Calibri"/>
                <a:cs typeface="Calibri"/>
              </a:rPr>
              <a:t>Reducing administrative tasks, automating and streamlining processes</a:t>
            </a:r>
          </a:p>
          <a:p>
            <a:r>
              <a:rPr lang="en-US" dirty="0">
                <a:ea typeface="Calibri"/>
                <a:cs typeface="Calibri"/>
              </a:rPr>
              <a:t>Can the current volume of data required for accepting and monitoring patients be reduced</a:t>
            </a:r>
          </a:p>
          <a:p>
            <a:r>
              <a:rPr lang="en-US" dirty="0">
                <a:ea typeface="Calibri"/>
                <a:cs typeface="Calibri"/>
              </a:rPr>
              <a:t>Are there processes that can be automated such as referrals uploading direct to databases, and acknowledgment of referrals accepted from patients.  Can that data be transferred easily. </a:t>
            </a:r>
          </a:p>
          <a:p>
            <a:r>
              <a:rPr lang="en-US" dirty="0">
                <a:ea typeface="Calibri"/>
                <a:cs typeface="Calibri"/>
              </a:rPr>
              <a:t>Are there pieces of work I am doing that can be paused or are no longer needed</a:t>
            </a:r>
          </a:p>
          <a:p>
            <a:endParaRPr lang="en-US" dirty="0">
              <a:ea typeface="Calibri"/>
              <a:cs typeface="Calibri"/>
            </a:endParaRPr>
          </a:p>
          <a:p>
            <a:r>
              <a:rPr lang="en-US" b="1" dirty="0">
                <a:ea typeface="Calibri"/>
                <a:cs typeface="Calibri"/>
              </a:rPr>
              <a:t>Pros </a:t>
            </a:r>
            <a:r>
              <a:rPr lang="en-US" dirty="0">
                <a:ea typeface="Calibri"/>
                <a:cs typeface="Calibri"/>
              </a:rPr>
              <a:t>- This would reduce calls to the service and other administrative tasks, freeing up time for clinical work and taking on extra patients. </a:t>
            </a:r>
            <a:endParaRPr lang="en-US" dirty="0"/>
          </a:p>
          <a:p>
            <a:r>
              <a:rPr lang="en-US" b="1" dirty="0">
                <a:ea typeface="Calibri"/>
                <a:cs typeface="Calibri"/>
              </a:rPr>
              <a:t>Cons </a:t>
            </a:r>
            <a:r>
              <a:rPr lang="en-US" dirty="0">
                <a:ea typeface="Calibri"/>
                <a:cs typeface="Calibri"/>
              </a:rPr>
              <a:t>- Would this still provide enough data for reporting (WAG reporting). These are processes that will take time and planning.</a:t>
            </a:r>
          </a:p>
          <a:p>
            <a:endParaRPr lang="en-US" b="1" dirty="0">
              <a:ea typeface="Calibri"/>
              <a:cs typeface="Calibri"/>
            </a:endParaRPr>
          </a:p>
          <a:p>
            <a:r>
              <a:rPr lang="en-US" b="1" dirty="0">
                <a:ea typeface="Calibri"/>
                <a:cs typeface="Calibri"/>
              </a:rPr>
              <a:t>Delegation</a:t>
            </a:r>
          </a:p>
          <a:p>
            <a:r>
              <a:rPr lang="en-US" dirty="0">
                <a:ea typeface="Calibri"/>
                <a:cs typeface="Calibri"/>
              </a:rPr>
              <a:t>Assessing I’m I able to take on this work by myself or can some be divided up. Can I give pieces of wok to other team members to allow for this extras caseload. </a:t>
            </a:r>
          </a:p>
          <a:p>
            <a:r>
              <a:rPr lang="en-US" b="0" dirty="0">
                <a:ea typeface="Calibri"/>
                <a:cs typeface="Calibri"/>
              </a:rPr>
              <a:t>This would improve time management but require more time and planning </a:t>
            </a:r>
          </a:p>
          <a:p>
            <a:endParaRPr lang="en-US" dirty="0">
              <a:ea typeface="Calibri"/>
              <a:cs typeface="Calibri"/>
            </a:endParaRPr>
          </a:p>
          <a:p>
            <a:r>
              <a:rPr lang="en-US" b="1" dirty="0">
                <a:ea typeface="Calibri"/>
                <a:cs typeface="Calibri"/>
              </a:rPr>
              <a:t>Moving more people to groups </a:t>
            </a:r>
            <a:r>
              <a:rPr lang="en-US" dirty="0">
                <a:ea typeface="Calibri"/>
                <a:cs typeface="Calibri"/>
              </a:rPr>
              <a:t>would be more time efficient than individual appointments and would </a:t>
            </a:r>
            <a:r>
              <a:rPr lang="en-US" dirty="0" err="1">
                <a:ea typeface="Calibri"/>
                <a:cs typeface="Calibri"/>
              </a:rPr>
              <a:t>enablle</a:t>
            </a:r>
            <a:r>
              <a:rPr lang="en-US" dirty="0">
                <a:ea typeface="Calibri"/>
                <a:cs typeface="Calibri"/>
              </a:rPr>
              <a:t> us to see more patients. (</a:t>
            </a:r>
            <a:r>
              <a:rPr lang="en-US" b="1" dirty="0">
                <a:ea typeface="Calibri"/>
                <a:cs typeface="Calibri"/>
              </a:rPr>
              <a:t>in fact there is evidence showing that group interventions can be more effective in helping people achieve 5% weight loss which is shown to have an impact on co morbidities and also long term weight loss in participants</a:t>
            </a:r>
            <a:r>
              <a:rPr lang="en-US" dirty="0">
                <a:ea typeface="Calibri"/>
                <a:cs typeface="Calibri"/>
              </a:rPr>
              <a:t>.)</a:t>
            </a:r>
          </a:p>
          <a:p>
            <a:endParaRPr lang="en-US" dirty="0">
              <a:ea typeface="Calibri"/>
              <a:cs typeface="Calibri"/>
            </a:endParaRPr>
          </a:p>
          <a:p>
            <a:r>
              <a:rPr lang="en-US" b="1" dirty="0">
                <a:ea typeface="Calibri"/>
                <a:cs typeface="Calibri"/>
              </a:rPr>
              <a:t>The option or peer support and sharing experiences may also provide further benefits than individual appointments alone </a:t>
            </a:r>
            <a:endParaRPr lang="en-US" dirty="0">
              <a:ea typeface="Calibri"/>
              <a:cs typeface="Calibri"/>
            </a:endParaRPr>
          </a:p>
          <a:p>
            <a:endParaRPr lang="en-US" dirty="0">
              <a:ea typeface="Calibri"/>
              <a:cs typeface="Calibri"/>
            </a:endParaRPr>
          </a:p>
          <a:p>
            <a:r>
              <a:rPr lang="en-US" dirty="0">
                <a:ea typeface="Calibri"/>
                <a:cs typeface="Calibri"/>
              </a:rPr>
              <a:t>Restructuring groups from weekly to fortnightly, allowing 2 groups to run concurrently.  </a:t>
            </a:r>
          </a:p>
          <a:p>
            <a:r>
              <a:rPr lang="en-US" dirty="0">
                <a:ea typeface="Calibri"/>
                <a:cs typeface="Calibri"/>
              </a:rPr>
              <a:t>This increases capacity and could absorb the extra patients. Fortnightly would give patients support over a longer period of time., moving from 6 weeks to 12.</a:t>
            </a:r>
          </a:p>
          <a:p>
            <a:r>
              <a:rPr lang="en-US" dirty="0">
                <a:ea typeface="Calibri"/>
                <a:cs typeface="Calibri"/>
              </a:rPr>
              <a:t> Disadvantages of this however is that many people do not like groups or are anxious about attending in person or using virtual platforms. We may need to support this via Microsoft teams tutorial or support.</a:t>
            </a:r>
          </a:p>
          <a:p>
            <a:r>
              <a:rPr lang="en-US" dirty="0">
                <a:ea typeface="Calibri"/>
                <a:cs typeface="Calibri"/>
              </a:rPr>
              <a:t>Fortnightly groups would mean less frequent support so we may need to look at ways of adding support in between sessions such as Microsoft Forms questionnaire for patients to give feedback and request further support if needed. </a:t>
            </a:r>
          </a:p>
          <a:p>
            <a:r>
              <a:rPr lang="en-US" dirty="0">
                <a:ea typeface="Calibri"/>
                <a:cs typeface="Calibri"/>
              </a:rPr>
              <a:t> </a:t>
            </a:r>
          </a:p>
          <a:p>
            <a:endParaRPr lang="en-US" dirty="0">
              <a:ea typeface="Calibri"/>
              <a:cs typeface="Calibri"/>
            </a:endParaRPr>
          </a:p>
          <a:p>
            <a:r>
              <a:rPr lang="en-US" b="1" dirty="0">
                <a:ea typeface="Calibri"/>
                <a:cs typeface="Calibri"/>
              </a:rPr>
              <a:t>Reducing individual appointments and creating groups for medication reviews</a:t>
            </a:r>
          </a:p>
          <a:p>
            <a:r>
              <a:rPr lang="en-US" dirty="0">
                <a:ea typeface="Calibri"/>
                <a:cs typeface="Calibri"/>
              </a:rPr>
              <a:t>Patients taking medication are reviewed via telephone fortnightly. Is there the possibility of reducing this to monthly and a questionnaire (Microsoft forms) on the weeks in between. </a:t>
            </a:r>
          </a:p>
          <a:p>
            <a:endParaRPr lang="en-US" dirty="0">
              <a:ea typeface="Calibri"/>
              <a:cs typeface="Calibri"/>
            </a:endParaRPr>
          </a:p>
          <a:p>
            <a:r>
              <a:rPr lang="en-US" dirty="0">
                <a:ea typeface="Calibri"/>
                <a:cs typeface="Calibri"/>
              </a:rPr>
              <a:t>Could we set up a </a:t>
            </a:r>
            <a:r>
              <a:rPr lang="en-US" b="1" dirty="0">
                <a:ea typeface="Calibri"/>
                <a:cs typeface="Calibri"/>
              </a:rPr>
              <a:t>medication initiation group</a:t>
            </a:r>
            <a:r>
              <a:rPr lang="en-US" dirty="0">
                <a:ea typeface="Calibri"/>
                <a:cs typeface="Calibri"/>
              </a:rPr>
              <a:t>. Instead of calling people individually we could run a group and see several people together, they could then share experiences and questions.</a:t>
            </a:r>
          </a:p>
          <a:p>
            <a:endParaRPr lang="en-US" dirty="0">
              <a:ea typeface="Calibri"/>
              <a:cs typeface="Calibri"/>
            </a:endParaRPr>
          </a:p>
          <a:p>
            <a:r>
              <a:rPr lang="en-US" b="1" dirty="0">
                <a:ea typeface="Calibri"/>
                <a:cs typeface="Calibri"/>
              </a:rPr>
              <a:t>Pros</a:t>
            </a:r>
            <a:r>
              <a:rPr lang="en-US" dirty="0">
                <a:ea typeface="Calibri"/>
                <a:cs typeface="Calibri"/>
              </a:rPr>
              <a:t> – Reducing time with current patients, would be more time efficient with new patients. Patients could share experiences and questions.</a:t>
            </a:r>
            <a:endParaRPr lang="en-US" dirty="0"/>
          </a:p>
          <a:p>
            <a:endParaRPr lang="en-US" dirty="0">
              <a:ea typeface="Calibri"/>
              <a:cs typeface="Calibri"/>
            </a:endParaRPr>
          </a:p>
          <a:p>
            <a:r>
              <a:rPr lang="en-US" b="1" dirty="0">
                <a:ea typeface="Calibri"/>
                <a:cs typeface="Calibri"/>
              </a:rPr>
              <a:t>Cons</a:t>
            </a:r>
            <a:r>
              <a:rPr lang="en-US" dirty="0">
                <a:ea typeface="Calibri"/>
                <a:cs typeface="Calibri"/>
              </a:rPr>
              <a:t> – patients may still need to be contacted if they are experiencing difficulties or side effects.  As questionnaires would need to be processed (checked and uploaded to CWS)</a:t>
            </a:r>
            <a:r>
              <a:rPr lang="en-US" dirty="0"/>
              <a:t> Would this save time?</a:t>
            </a:r>
            <a:endParaRPr lang="en-US" dirty="0">
              <a:cs typeface="Calibri"/>
            </a:endParaRPr>
          </a:p>
          <a:p>
            <a:endParaRPr lang="en-US" dirty="0">
              <a:ea typeface="Calibri"/>
              <a:cs typeface="Calibri"/>
            </a:endParaRPr>
          </a:p>
          <a:p>
            <a:endParaRPr lang="en-US" b="1" dirty="0">
              <a:ea typeface="Calibri"/>
              <a:cs typeface="Calibri"/>
            </a:endParaRPr>
          </a:p>
          <a:p>
            <a:r>
              <a:rPr lang="en-US" b="1" dirty="0">
                <a:ea typeface="Calibri"/>
                <a:cs typeface="Calibri"/>
              </a:rPr>
              <a:t>Effective communication </a:t>
            </a:r>
            <a:r>
              <a:rPr lang="en-US" dirty="0">
                <a:ea typeface="Calibri"/>
                <a:cs typeface="Calibri"/>
              </a:rPr>
              <a:t>–Acknowledging acceptance of referrals via letter/ text and providing adequate information on our website about service and waiting times. Directing people to more self-help resources through our website before and during interventions.</a:t>
            </a:r>
          </a:p>
          <a:p>
            <a:endParaRPr lang="en-US" dirty="0">
              <a:ea typeface="Calibri"/>
              <a:cs typeface="Calibri"/>
            </a:endParaRPr>
          </a:p>
          <a:p>
            <a:r>
              <a:rPr lang="en-US" dirty="0">
                <a:ea typeface="Calibri"/>
                <a:cs typeface="Calibri"/>
              </a:rPr>
              <a:t>This would reduce calls into the service and provide more patient information. </a:t>
            </a:r>
          </a:p>
          <a:p>
            <a:r>
              <a:rPr lang="en-US" dirty="0">
                <a:ea typeface="Calibri"/>
                <a:cs typeface="Calibri"/>
              </a:rPr>
              <a:t> </a:t>
            </a:r>
          </a:p>
          <a:p>
            <a:r>
              <a:rPr lang="en-US" dirty="0">
                <a:ea typeface="Calibri"/>
                <a:cs typeface="Calibri"/>
              </a:rPr>
              <a:t>The disadvantages of this are some people are not able to access internet resources easily and means less human contact </a:t>
            </a:r>
          </a:p>
          <a:p>
            <a:endParaRPr lang="en-US" dirty="0"/>
          </a:p>
          <a:p>
            <a:r>
              <a:rPr lang="en-US" dirty="0">
                <a:ea typeface="Calibri"/>
                <a:cs typeface="Calibri"/>
              </a:rPr>
              <a:t>We need to ensure we are providing person centered care by effective therapeutic relationships and that patients have the support and information they need to feel empowered to make decisions and changes to their lifestyle. </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r>
              <a:rPr lang="en-US" dirty="0">
                <a:ea typeface="Calibri"/>
                <a:cs typeface="Calibri"/>
              </a:rPr>
              <a:t> </a:t>
            </a:r>
          </a:p>
        </p:txBody>
      </p:sp>
      <p:sp>
        <p:nvSpPr>
          <p:cNvPr id="4" name="Slide Number Placeholder 3"/>
          <p:cNvSpPr>
            <a:spLocks noGrp="1"/>
          </p:cNvSpPr>
          <p:nvPr>
            <p:ph type="sldNum" sz="quarter" idx="5"/>
          </p:nvPr>
        </p:nvSpPr>
        <p:spPr/>
        <p:txBody>
          <a:bodyPr/>
          <a:lstStyle/>
          <a:p>
            <a:fld id="{3C643CC9-9C1B-4ED5-8C7F-BBEBD5F39D24}" type="slidenum">
              <a:rPr lang="en-GB" smtClean="0"/>
              <a:t>4</a:t>
            </a:fld>
            <a:endParaRPr lang="en-GB" dirty="0"/>
          </a:p>
        </p:txBody>
      </p:sp>
    </p:spTree>
    <p:extLst>
      <p:ext uri="{BB962C8B-B14F-4D97-AF65-F5344CB8AC3E}">
        <p14:creationId xmlns:p14="http://schemas.microsoft.com/office/powerpoint/2010/main" val="25747776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cs typeface="Calibri" panose="020F0502020204030204"/>
              </a:rPr>
              <a:t>Previous data needs to be assessed to give a baseline, then a robust system of collecting Proms and Prems need to be in place to ensure effective evaluation of changes. </a:t>
            </a:r>
            <a:endParaRPr lang="en-GB" dirty="0"/>
          </a:p>
          <a:p>
            <a:endParaRPr lang="en-GB" dirty="0"/>
          </a:p>
          <a:p>
            <a:r>
              <a:rPr lang="en-GB" b="1" i="0" dirty="0">
                <a:solidFill>
                  <a:srgbClr val="202124"/>
                </a:solidFill>
                <a:effectLst/>
                <a:latin typeface="Google Sans"/>
              </a:rPr>
              <a:t>PROMs (Patient-Reported Outcome Measures)</a:t>
            </a:r>
          </a:p>
          <a:p>
            <a:endParaRPr lang="en-GB" b="0" i="0" dirty="0">
              <a:solidFill>
                <a:srgbClr val="202124"/>
              </a:solidFill>
              <a:effectLst/>
              <a:latin typeface="Google Sans"/>
            </a:endParaRPr>
          </a:p>
          <a:p>
            <a:r>
              <a:rPr lang="en-GB" b="0" i="0" dirty="0">
                <a:solidFill>
                  <a:srgbClr val="202124"/>
                </a:solidFill>
                <a:effectLst/>
                <a:latin typeface="Google Sans"/>
              </a:rPr>
              <a:t>It is widely accepted that the effectiveness of certain interventions can be evidenced by Proms, this data should be evaluated if we are looking at moving more people into groups. </a:t>
            </a:r>
          </a:p>
          <a:p>
            <a:endParaRPr lang="en-GB" b="0" i="0" dirty="0">
              <a:solidFill>
                <a:srgbClr val="202124"/>
              </a:solidFill>
              <a:effectLst/>
              <a:latin typeface="Google Sans"/>
            </a:endParaRPr>
          </a:p>
          <a:p>
            <a:endParaRPr lang="en-GB" b="0"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Useful data to look at when thinking about these changes may be percentage of option chosen by patients currently (group/1-1) attendance and attrition rates for group sessions. Our average weight loss for group interventions, are we achieving 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Looking at these before and after making changes to evaluate efficacy</a:t>
            </a:r>
          </a:p>
          <a:p>
            <a:endParaRPr lang="en-GB" b="0" i="0" dirty="0">
              <a:solidFill>
                <a:srgbClr val="202124"/>
              </a:solidFill>
              <a:effectLst/>
              <a:latin typeface="Google Sans"/>
            </a:endParaRPr>
          </a:p>
          <a:p>
            <a:endParaRPr lang="en-GB" b="0"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02124"/>
                </a:solidFill>
                <a:effectLst/>
                <a:latin typeface="Google Sans"/>
              </a:rPr>
              <a:t>PREMs (Patient-Reported Experience Measures)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Google Sans"/>
              </a:rPr>
              <a:t>Gathering patient experiences is invaluable particularly in weight management where motivation  and engagement are a major factor.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02124"/>
              </a:solidFill>
              <a:effectLst/>
              <a:latin typeface="Google Sans"/>
            </a:endParaRPr>
          </a:p>
          <a:p>
            <a:pPr>
              <a:defRPr/>
            </a:pPr>
            <a:r>
              <a:rPr lang="en-GB" b="0" i="0" dirty="0">
                <a:solidFill>
                  <a:srgbClr val="202124"/>
                </a:solidFill>
                <a:effectLst/>
                <a:latin typeface="Google Sans"/>
              </a:rPr>
              <a:t>Patient expectations are continuously changing. Appropriate use of PROMS can help us assess if pt needs have been met. Regular patient feedback also allows us to continue developing our service. We currently use Microsoft Forms on completion of groups for anonymous feedback looking at length of our courses and</a:t>
            </a:r>
            <a:r>
              <a:rPr lang="en-GB" dirty="0">
                <a:solidFill>
                  <a:srgbClr val="202124"/>
                </a:solidFill>
                <a:latin typeface="Google Sans"/>
              </a:rPr>
              <a:t> </a:t>
            </a:r>
            <a:r>
              <a:rPr lang="en-GB" b="0" i="0" dirty="0">
                <a:solidFill>
                  <a:srgbClr val="202124"/>
                </a:solidFill>
                <a:effectLst/>
                <a:latin typeface="Google Sans"/>
              </a:rPr>
              <a:t>sessions</a:t>
            </a:r>
            <a:r>
              <a:rPr lang="en-GB" dirty="0">
                <a:solidFill>
                  <a:srgbClr val="202124"/>
                </a:solidFill>
                <a:latin typeface="Google Sans"/>
              </a:rPr>
              <a:t>,</a:t>
            </a:r>
            <a:r>
              <a:rPr lang="en-GB" b="0" i="0" dirty="0">
                <a:solidFill>
                  <a:srgbClr val="202124"/>
                </a:solidFill>
                <a:effectLst/>
                <a:latin typeface="Google Sans"/>
              </a:rPr>
              <a:t> and the content covered. We also encourage patient stories. The use of prems is particularly valuable in supporting PCC</a:t>
            </a:r>
            <a:r>
              <a:rPr lang="en-GB" dirty="0">
                <a:solidFill>
                  <a:srgbClr val="202124"/>
                </a:solidFill>
                <a:latin typeface="Google Sans"/>
              </a:rPr>
              <a:t> </a:t>
            </a:r>
            <a:endParaRPr lang="en-GB" b="0" i="0" dirty="0">
              <a:solidFill>
                <a:srgbClr val="202124"/>
              </a:solidFill>
              <a:effectLst/>
              <a:latin typeface="Google Sans"/>
            </a:endParaRPr>
          </a:p>
          <a:p>
            <a:endParaRPr lang="en-GB" dirty="0"/>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3C643CC9-9C1B-4ED5-8C7F-BBEBD5F39D24}" type="slidenum">
              <a:rPr lang="en-GB" smtClean="0"/>
              <a:t>5</a:t>
            </a:fld>
            <a:endParaRPr lang="en-GB" dirty="0"/>
          </a:p>
        </p:txBody>
      </p:sp>
    </p:spTree>
    <p:extLst>
      <p:ext uri="{BB962C8B-B14F-4D97-AF65-F5344CB8AC3E}">
        <p14:creationId xmlns:p14="http://schemas.microsoft.com/office/powerpoint/2010/main" val="3359862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will this challenge develop me?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Becoming aware of our own leadership qualities can have a positive effect on ourselves and our colleagues and foster creativity and focus </a:t>
            </a:r>
          </a:p>
          <a:p>
            <a:endParaRPr lang="en-GB" dirty="0"/>
          </a:p>
          <a:p>
            <a:r>
              <a:rPr lang="en-GB" dirty="0"/>
              <a:t>I believe this challenge will improve:</a:t>
            </a:r>
          </a:p>
          <a:p>
            <a:r>
              <a:rPr lang="en-GB" dirty="0"/>
              <a:t>Awareness and development of my personal leadership skills. I will have more appreciation of my strengths and comprehension of my weaknesses. This will make me more effective as a leader and better able to manage challenges such as this in the future.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Thinking critically, learning new skills and being able to effectively communicate my ideas.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Developing trust in myself and my abilities. To overcome obstacles and challenges and implement change, and then being able to take those skills forward to other projects or tasks.</a:t>
            </a:r>
          </a:p>
          <a:p>
            <a:endParaRPr lang="en-GB" dirty="0"/>
          </a:p>
          <a:p>
            <a:r>
              <a:rPr lang="en-GB" dirty="0"/>
              <a:t>Evaluation reflection and accountability,  reflecting on what I have achieved, evaluating the data and being accountable for the effects. </a:t>
            </a:r>
          </a:p>
          <a:p>
            <a:endParaRPr lang="en-GB" dirty="0"/>
          </a:p>
          <a:p>
            <a:endParaRPr lang="en-GB" b="1" dirty="0"/>
          </a:p>
          <a:p>
            <a:r>
              <a:rPr lang="en-GB" dirty="0"/>
              <a:t>In summary, I have covered, my view of personal leadership, the skills needed and how I would use different strategies and my own strengths to effect change in my role and manage an increase in workload. I have looked at my awareness of skills, attributes and the planning needed for effective change and the systems that may be used to evaluate these changes.   </a:t>
            </a:r>
            <a:endParaRPr lang="en-GB" dirty="0">
              <a:cs typeface="Calibri"/>
            </a:endParaRPr>
          </a:p>
          <a:p>
            <a:endParaRPr lang="en-GB" dirty="0"/>
          </a:p>
          <a:p>
            <a:r>
              <a:rPr lang="en-GB" dirty="0">
                <a:cs typeface="Calibri"/>
              </a:rPr>
              <a:t>I have included a reference list at the end </a:t>
            </a:r>
          </a:p>
          <a:p>
            <a:endParaRPr lang="en-GB" dirty="0"/>
          </a:p>
        </p:txBody>
      </p:sp>
      <p:sp>
        <p:nvSpPr>
          <p:cNvPr id="4" name="Slide Number Placeholder 3"/>
          <p:cNvSpPr>
            <a:spLocks noGrp="1"/>
          </p:cNvSpPr>
          <p:nvPr>
            <p:ph type="sldNum" sz="quarter" idx="5"/>
          </p:nvPr>
        </p:nvSpPr>
        <p:spPr/>
        <p:txBody>
          <a:bodyPr/>
          <a:lstStyle/>
          <a:p>
            <a:fld id="{3C643CC9-9C1B-4ED5-8C7F-BBEBD5F39D24}" type="slidenum">
              <a:rPr lang="en-GB" smtClean="0"/>
              <a:t>6</a:t>
            </a:fld>
            <a:endParaRPr lang="en-GB" dirty="0"/>
          </a:p>
        </p:txBody>
      </p:sp>
    </p:spTree>
    <p:extLst>
      <p:ext uri="{BB962C8B-B14F-4D97-AF65-F5344CB8AC3E}">
        <p14:creationId xmlns:p14="http://schemas.microsoft.com/office/powerpoint/2010/main" val="18421785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846CE7D5-CF57-46EF-B807-FDD0502418D4}" type="datetimeFigureOut">
              <a:rPr lang="en-GB" smtClean="0"/>
              <a:t>15/11/2023</a:t>
            </a:fld>
            <a:endParaRPr lang="en-GB"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30EA680-D336-4FF7-8B7A-9848BB0A1C32}" type="slidenum">
              <a:rPr lang="en-GB" smtClean="0"/>
              <a:t>‹#›</a:t>
            </a:fld>
            <a:endParaRPr lang="en-GB" dirty="0"/>
          </a:p>
        </p:txBody>
      </p:sp>
    </p:spTree>
    <p:extLst>
      <p:ext uri="{BB962C8B-B14F-4D97-AF65-F5344CB8AC3E}">
        <p14:creationId xmlns:p14="http://schemas.microsoft.com/office/powerpoint/2010/main" val="366496340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15/11/2023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89266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846CE7D5-CF57-46EF-B807-FDD0502418D4}" type="datetimeFigureOut">
              <a:rPr lang="en-GB" smtClean="0"/>
              <a:t>15/11/2023</a:t>
            </a:fld>
            <a:endParaRPr lang="en-GB"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dirty="0"/>
          </a:p>
        </p:txBody>
      </p:sp>
      <p:sp>
        <p:nvSpPr>
          <p:cNvPr id="6" name="Slide Number Placeholder 5"/>
          <p:cNvSpPr>
            <a:spLocks noGrp="1"/>
          </p:cNvSpPr>
          <p:nvPr>
            <p:ph type="sldNum" sz="quarter" idx="12"/>
          </p:nvPr>
        </p:nvSpPr>
        <p:spPr>
          <a:xfrm>
            <a:off x="8604504" y="5211060"/>
            <a:ext cx="2112264" cy="228600"/>
          </a:xfrm>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18898945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15/11/2023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1358769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15/11/2023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600596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15/11/2023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1350540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15/11/2023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3716331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GB" smtClean="0"/>
              <a:t>15/11/2023</a:t>
            </a:fld>
            <a:endParaRPr lang="en-GB" dirty="0"/>
          </a:p>
        </p:txBody>
      </p:sp>
      <p:sp>
        <p:nvSpPr>
          <p:cNvPr id="9" name="Footer Placeholder 8"/>
          <p:cNvSpPr>
            <a:spLocks noGrp="1"/>
          </p:cNvSpPr>
          <p:nvPr>
            <p:ph type="ftr" sz="quarter" idx="11"/>
          </p:nvPr>
        </p:nvSpPr>
        <p:spPr/>
        <p:txBody>
          <a:bodyPr/>
          <a:lstStyle>
            <a:lvl1pPr algn="r">
              <a:defRPr/>
            </a:lvl1pPr>
          </a:lstStyle>
          <a:p>
            <a:endParaRPr lang="en-GB"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330EA680-D336-4FF7-8B7A-9848BB0A1C32}" type="slidenum">
              <a:rPr lang="en-GB" smtClean="0"/>
              <a:t>‹#›</a:t>
            </a:fld>
            <a:endParaRPr lang="en-GB"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9280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846CE7D5-CF57-46EF-B807-FDD0502418D4}" type="datetimeFigureOut">
              <a:rPr lang="en-GB" smtClean="0"/>
              <a:t>15/11/2023</a:t>
            </a:fld>
            <a:endParaRPr lang="en-GB"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330EA680-D336-4FF7-8B7A-9848BB0A1C32}" type="slidenum">
              <a:rPr lang="en-GB" smtClean="0"/>
              <a:t>‹#›</a:t>
            </a:fld>
            <a:endParaRPr lang="en-GB"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89385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4130247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2848857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846CE7D5-CF57-46EF-B807-FDD0502418D4}" type="datetimeFigureOut">
              <a:rPr lang="en-GB" smtClean="0"/>
              <a:t>15/11/2023</a:t>
            </a:fld>
            <a:endParaRPr lang="en-GB"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30EA680-D336-4FF7-8B7A-9848BB0A1C32}" type="slidenum">
              <a:rPr lang="en-GB" smtClean="0"/>
              <a:t>‹#›</a:t>
            </a:fld>
            <a:endParaRPr lang="en-GB" dirty="0"/>
          </a:p>
        </p:txBody>
      </p:sp>
    </p:spTree>
    <p:extLst>
      <p:ext uri="{BB962C8B-B14F-4D97-AF65-F5344CB8AC3E}">
        <p14:creationId xmlns:p14="http://schemas.microsoft.com/office/powerpoint/2010/main" val="4280461926"/>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b="1" dirty="0">
                <a:effectLst/>
                <a:latin typeface="Arial" panose="020B0604020202020204" pitchFamily="34" charset="0"/>
                <a:ea typeface="Times New Roman" panose="02020603050405020304" pitchFamily="18" charset="0"/>
              </a:rPr>
              <a:t>A demonstration of leadership skills within your role as a therapy assistant practitioner</a:t>
            </a:r>
            <a:br>
              <a:rPr lang="en-GB" sz="6000" b="1" dirty="0">
                <a:effectLst/>
                <a:latin typeface="Arial" panose="020B0604020202020204" pitchFamily="34" charset="0"/>
                <a:ea typeface="Times New Roman" panose="02020603050405020304" pitchFamily="18" charset="0"/>
              </a:rPr>
            </a:br>
            <a:endParaRPr lang="en-GB" dirty="0"/>
          </a:p>
        </p:txBody>
      </p:sp>
      <p:sp>
        <p:nvSpPr>
          <p:cNvPr id="3" name="Subtitle 2"/>
          <p:cNvSpPr>
            <a:spLocks noGrp="1"/>
          </p:cNvSpPr>
          <p:nvPr>
            <p:ph type="subTitle" idx="1"/>
          </p:nvPr>
        </p:nvSpPr>
        <p:spPr/>
        <p:txBody>
          <a:bodyPr>
            <a:normAutofit fontScale="62500" lnSpcReduction="20000"/>
          </a:bodyPr>
          <a:lstStyle/>
          <a:p>
            <a:r>
              <a:rPr lang="en-GB" sz="2400" b="1" dirty="0">
                <a:effectLst/>
                <a:latin typeface="Arial" panose="020B0604020202020204" pitchFamily="34" charset="0"/>
                <a:ea typeface="Times New Roman" panose="02020603050405020304" pitchFamily="18" charset="0"/>
              </a:rPr>
              <a:t>‘A demonstration of leadership skills required within your role as a therapy assistant practitioner, in response to increased caseload’ </a:t>
            </a:r>
            <a:endParaRPr lang="en-GB"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2" name="Text Placeholder 3">
            <a:extLst>
              <a:ext uri="{FF2B5EF4-FFF2-40B4-BE49-F238E27FC236}">
                <a16:creationId xmlns:a16="http://schemas.microsoft.com/office/drawing/2014/main" id="{EFC3A527-6F30-4247-AC47-A6426F760A90}"/>
              </a:ext>
            </a:extLst>
          </p:cNvPr>
          <p:cNvSpPr>
            <a:spLocks noGrp="1"/>
          </p:cNvSpPr>
          <p:nvPr>
            <p:ph type="title"/>
          </p:nvPr>
        </p:nvSpPr>
        <p:spPr>
          <a:xfrm>
            <a:off x="524435" y="1134968"/>
            <a:ext cx="3213847" cy="5427196"/>
          </a:xfrm>
        </p:spPr>
        <p:txBody>
          <a:bodyPr vert="horz" lIns="91440" tIns="45720" rIns="91440" bIns="45720" rtlCol="0" anchor="t">
            <a:normAutofit fontScale="90000"/>
          </a:bodyPr>
          <a:lstStyle/>
          <a:p>
            <a:br>
              <a:rPr lang="en-GB" sz="2000" dirty="0"/>
            </a:br>
            <a:r>
              <a:rPr lang="en-GB" sz="2000" dirty="0">
                <a:solidFill>
                  <a:schemeClr val="bg1"/>
                </a:solidFill>
              </a:rPr>
              <a:t>Communication </a:t>
            </a:r>
          </a:p>
          <a:p>
            <a:br>
              <a:rPr lang="en-GB" sz="2000" dirty="0">
                <a:solidFill>
                  <a:schemeClr val="bg1"/>
                </a:solidFill>
              </a:rPr>
            </a:br>
            <a:r>
              <a:rPr lang="en-GB" sz="2000" dirty="0">
                <a:solidFill>
                  <a:schemeClr val="bg1"/>
                </a:solidFill>
              </a:rPr>
              <a:t>Self-awareness</a:t>
            </a:r>
          </a:p>
          <a:p>
            <a:br>
              <a:rPr lang="en-GB" sz="2000" dirty="0">
                <a:solidFill>
                  <a:schemeClr val="bg1"/>
                </a:solidFill>
              </a:rPr>
            </a:br>
            <a:r>
              <a:rPr lang="en-GB" sz="2000" dirty="0">
                <a:solidFill>
                  <a:schemeClr val="bg1"/>
                </a:solidFill>
              </a:rPr>
              <a:t>Problem solving </a:t>
            </a:r>
          </a:p>
          <a:p>
            <a:br>
              <a:rPr lang="en-GB" sz="2000" dirty="0">
                <a:solidFill>
                  <a:schemeClr val="bg1"/>
                </a:solidFill>
              </a:rPr>
            </a:br>
            <a:r>
              <a:rPr lang="en-GB" sz="2000" dirty="0">
                <a:solidFill>
                  <a:schemeClr val="bg1"/>
                </a:solidFill>
              </a:rPr>
              <a:t>Adaptable</a:t>
            </a:r>
          </a:p>
          <a:p>
            <a:br>
              <a:rPr lang="en-GB" sz="2000" dirty="0">
                <a:solidFill>
                  <a:schemeClr val="bg1"/>
                </a:solidFill>
              </a:rPr>
            </a:br>
            <a:r>
              <a:rPr lang="en-GB" sz="2000" dirty="0">
                <a:solidFill>
                  <a:schemeClr val="bg1"/>
                </a:solidFill>
              </a:rPr>
              <a:t>Creative  </a:t>
            </a:r>
          </a:p>
          <a:p>
            <a:br>
              <a:rPr lang="en-GB" sz="2000" dirty="0">
                <a:solidFill>
                  <a:schemeClr val="bg1"/>
                </a:solidFill>
              </a:rPr>
            </a:br>
            <a:r>
              <a:rPr lang="en-GB" sz="2000" dirty="0">
                <a:solidFill>
                  <a:schemeClr val="bg1"/>
                </a:solidFill>
              </a:rPr>
              <a:t>Confidence</a:t>
            </a:r>
          </a:p>
          <a:p>
            <a:endParaRPr lang="en-GB" sz="2000" dirty="0">
              <a:solidFill>
                <a:schemeClr val="bg1"/>
              </a:solidFill>
            </a:endParaRPr>
          </a:p>
          <a:p>
            <a:r>
              <a:rPr lang="en-GB" sz="2000" dirty="0">
                <a:solidFill>
                  <a:schemeClr val="bg1"/>
                </a:solidFill>
              </a:rPr>
              <a:t>Vision </a:t>
            </a:r>
            <a:br>
              <a:rPr lang="en-GB" sz="2000" dirty="0">
                <a:solidFill>
                  <a:schemeClr val="bg1"/>
                </a:solidFill>
              </a:rPr>
            </a:br>
            <a:r>
              <a:rPr lang="en-GB" sz="2000" dirty="0">
                <a:solidFill>
                  <a:schemeClr val="bg1"/>
                </a:solidFill>
              </a:rPr>
              <a:t> </a:t>
            </a:r>
          </a:p>
          <a:p>
            <a:r>
              <a:rPr lang="en-GB" sz="2000" dirty="0">
                <a:solidFill>
                  <a:schemeClr val="bg1"/>
                </a:solidFill>
              </a:rPr>
              <a:t>Accountability </a:t>
            </a:r>
            <a:br>
              <a:rPr lang="en-GB" sz="2000" dirty="0">
                <a:solidFill>
                  <a:schemeClr val="bg1"/>
                </a:solidFill>
              </a:rPr>
            </a:br>
            <a:br>
              <a:rPr lang="en-GB" sz="2000" dirty="0">
                <a:solidFill>
                  <a:schemeClr val="bg1"/>
                </a:solidFill>
              </a:rPr>
            </a:br>
            <a:r>
              <a:rPr lang="en-GB" sz="2000" dirty="0">
                <a:solidFill>
                  <a:schemeClr val="bg1"/>
                </a:solidFill>
              </a:rPr>
              <a:t>Reflection</a:t>
            </a:r>
            <a:br>
              <a:rPr lang="en-GB" sz="2000" dirty="0">
                <a:solidFill>
                  <a:schemeClr val="bg1"/>
                </a:solidFill>
              </a:rPr>
            </a:br>
            <a:br>
              <a:rPr lang="en-GB" sz="2000" dirty="0">
                <a:solidFill>
                  <a:schemeClr val="bg1"/>
                </a:solidFill>
              </a:rPr>
            </a:br>
            <a:r>
              <a:rPr lang="en-GB" sz="2000" dirty="0">
                <a:solidFill>
                  <a:schemeClr val="bg1"/>
                </a:solidFill>
              </a:rPr>
              <a:t>Evaluation</a:t>
            </a:r>
          </a:p>
          <a:p>
            <a:endParaRPr lang="en-GB" sz="2000" dirty="0"/>
          </a:p>
        </p:txBody>
      </p:sp>
      <p:pic>
        <p:nvPicPr>
          <p:cNvPr id="14" name="Picture 2">
            <a:extLst>
              <a:ext uri="{FF2B5EF4-FFF2-40B4-BE49-F238E27FC236}">
                <a16:creationId xmlns:a16="http://schemas.microsoft.com/office/drawing/2014/main" id="{A5DFFEFE-340B-4754-9968-65485142CB2F}"/>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36157" t="32302" r="40917" b="40441"/>
          <a:stretch/>
        </p:blipFill>
        <p:spPr bwMode="auto">
          <a:xfrm>
            <a:off x="9563983" y="2841366"/>
            <a:ext cx="1920337" cy="1789466"/>
          </a:xfrm>
          <a:prstGeom prst="rect">
            <a:avLst/>
          </a:prstGeom>
          <a:extLst>
            <a:ext uri="{909E8E84-426E-40DD-AFC4-6F175D3DCCD1}">
              <a14:hiddenFill xmlns:a14="http://schemas.microsoft.com/office/drawing/2010/main">
                <a:solidFill>
                  <a:srgbClr val="FFFFFF"/>
                </a:solidFill>
              </a14:hiddenFill>
            </a:ext>
          </a:extLst>
        </p:spPr>
      </p:pic>
      <p:pic>
        <p:nvPicPr>
          <p:cNvPr id="15" name="Picture 2">
            <a:extLst>
              <a:ext uri="{FF2B5EF4-FFF2-40B4-BE49-F238E27FC236}">
                <a16:creationId xmlns:a16="http://schemas.microsoft.com/office/drawing/2014/main" id="{B6959FD5-CF0A-489B-A402-2F01947EEFC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2677" t="5163" r="13332" b="71256"/>
          <a:stretch/>
        </p:blipFill>
        <p:spPr bwMode="auto">
          <a:xfrm>
            <a:off x="9229725" y="971830"/>
            <a:ext cx="2124075" cy="1754977"/>
          </a:xfrm>
          <a:prstGeom prst="rect">
            <a:avLst/>
          </a:prstGeom>
          <a:extLst>
            <a:ext uri="{909E8E84-426E-40DD-AFC4-6F175D3DCCD1}">
              <a14:hiddenFill xmlns:a14="http://schemas.microsoft.com/office/drawing/2010/main">
                <a:solidFill>
                  <a:srgbClr val="FFFFFF"/>
                </a:solidFill>
              </a14:hiddenFill>
            </a:ext>
          </a:extLst>
        </p:spPr>
      </p:pic>
      <p:pic>
        <p:nvPicPr>
          <p:cNvPr id="16" name="Picture 2">
            <a:extLst>
              <a:ext uri="{FF2B5EF4-FFF2-40B4-BE49-F238E27FC236}">
                <a16:creationId xmlns:a16="http://schemas.microsoft.com/office/drawing/2014/main" id="{1DFFCB73-5D77-4726-8659-EEDBDB587E6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3210" t="32084" r="15135" b="41101"/>
          <a:stretch/>
        </p:blipFill>
        <p:spPr bwMode="auto">
          <a:xfrm>
            <a:off x="6957188" y="922458"/>
            <a:ext cx="2080193" cy="1754976"/>
          </a:xfrm>
          <a:prstGeom prst="rect">
            <a:avLst/>
          </a:prstGeom>
          <a:extLst>
            <a:ext uri="{909E8E84-426E-40DD-AFC4-6F175D3DCCD1}">
              <a14:hiddenFill xmlns:a14="http://schemas.microsoft.com/office/drawing/2010/main">
                <a:solidFill>
                  <a:srgbClr val="FFFFFF"/>
                </a:solidFill>
              </a14:hiddenFill>
            </a:ext>
          </a:extLst>
        </p:spPr>
      </p:pic>
      <p:pic>
        <p:nvPicPr>
          <p:cNvPr id="17" name="Picture 2">
            <a:extLst>
              <a:ext uri="{FF2B5EF4-FFF2-40B4-BE49-F238E27FC236}">
                <a16:creationId xmlns:a16="http://schemas.microsoft.com/office/drawing/2014/main" id="{5F1722A2-4FA7-4B27-BD4C-42A667AEB7D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0544" t="63965" r="17133" b="9439"/>
          <a:stretch/>
        </p:blipFill>
        <p:spPr bwMode="auto">
          <a:xfrm>
            <a:off x="4473996" y="2841366"/>
            <a:ext cx="2120900" cy="1771650"/>
          </a:xfrm>
          <a:prstGeom prst="rect">
            <a:avLst/>
          </a:prstGeom>
          <a:extLst>
            <a:ext uri="{909E8E84-426E-40DD-AFC4-6F175D3DCCD1}">
              <a14:hiddenFill xmlns:a14="http://schemas.microsoft.com/office/drawing/2010/main">
                <a:solidFill>
                  <a:srgbClr val="FFFFFF"/>
                </a:solidFill>
              </a14:hiddenFill>
            </a:ext>
          </a:extLst>
        </p:spPr>
      </p:pic>
      <p:pic>
        <p:nvPicPr>
          <p:cNvPr id="18" name="Picture 2">
            <a:extLst>
              <a:ext uri="{FF2B5EF4-FFF2-40B4-BE49-F238E27FC236}">
                <a16:creationId xmlns:a16="http://schemas.microsoft.com/office/drawing/2014/main" id="{A6FDE2E4-4E00-4A68-8E5C-B00E1136C7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697" t="32145" r="67129" b="40586"/>
          <a:stretch/>
        </p:blipFill>
        <p:spPr bwMode="auto">
          <a:xfrm>
            <a:off x="4643445" y="985822"/>
            <a:ext cx="2149193" cy="1754976"/>
          </a:xfrm>
          <a:prstGeom prst="rect">
            <a:avLst/>
          </a:prstGeom>
          <a:extLst>
            <a:ext uri="{909E8E84-426E-40DD-AFC4-6F175D3DCCD1}">
              <a14:hiddenFill xmlns:a14="http://schemas.microsoft.com/office/drawing/2010/main">
                <a:solidFill>
                  <a:srgbClr val="FFFFFF"/>
                </a:solidFill>
              </a14:hiddenFill>
            </a:ext>
          </a:extLst>
        </p:spPr>
      </p:pic>
      <p:pic>
        <p:nvPicPr>
          <p:cNvPr id="19" name="Picture 2">
            <a:extLst>
              <a:ext uri="{FF2B5EF4-FFF2-40B4-BE49-F238E27FC236}">
                <a16:creationId xmlns:a16="http://schemas.microsoft.com/office/drawing/2014/main" id="{7231D6C1-8F84-47AE-B0EA-6FD66E575F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755" t="67062" r="41233" b="9439"/>
          <a:stretch/>
        </p:blipFill>
        <p:spPr bwMode="auto">
          <a:xfrm>
            <a:off x="6934109" y="2876270"/>
            <a:ext cx="2317750" cy="1774781"/>
          </a:xfrm>
          <a:prstGeom prst="rect">
            <a:avLst/>
          </a:prstGeom>
          <a:extLst>
            <a:ext uri="{909E8E84-426E-40DD-AFC4-6F175D3DCCD1}">
              <a14:hiddenFill xmlns:a14="http://schemas.microsoft.com/office/drawing/2010/main">
                <a:solidFill>
                  <a:srgbClr val="FFFFFF"/>
                </a:solidFill>
              </a14:hiddenFill>
            </a:ext>
          </a:extLst>
        </p:spPr>
      </p:pic>
      <p:pic>
        <p:nvPicPr>
          <p:cNvPr id="20" name="Picture 2">
            <a:extLst>
              <a:ext uri="{FF2B5EF4-FFF2-40B4-BE49-F238E27FC236}">
                <a16:creationId xmlns:a16="http://schemas.microsoft.com/office/drawing/2014/main" id="{75B30C67-93B4-4569-8109-A927904FA66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074" t="67062" r="70022" b="9439"/>
          <a:stretch/>
        </p:blipFill>
        <p:spPr bwMode="auto">
          <a:xfrm>
            <a:off x="4473996" y="4780302"/>
            <a:ext cx="2120900" cy="1947863"/>
          </a:xfrm>
          <a:prstGeom prst="rect">
            <a:avLst/>
          </a:prstGeom>
          <a:extLst>
            <a:ext uri="{909E8E84-426E-40DD-AFC4-6F175D3DCCD1}">
              <a14:hiddenFill xmlns:a14="http://schemas.microsoft.com/office/drawing/2010/main">
                <a:solidFill>
                  <a:srgbClr val="FFFFFF"/>
                </a:solidFill>
              </a14:hiddenFill>
            </a:ext>
          </a:extLst>
        </p:spPr>
      </p:pic>
      <p:pic>
        <p:nvPicPr>
          <p:cNvPr id="21" name="Picture 2">
            <a:extLst>
              <a:ext uri="{FF2B5EF4-FFF2-40B4-BE49-F238E27FC236}">
                <a16:creationId xmlns:a16="http://schemas.microsoft.com/office/drawing/2014/main" id="{0150A15A-97B9-4F59-AE2A-7B0C3D0D157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698" t="1082" r="66112" b="71257"/>
          <a:stretch/>
        </p:blipFill>
        <p:spPr bwMode="auto">
          <a:xfrm>
            <a:off x="6931666" y="4780302"/>
            <a:ext cx="2124075" cy="1940713"/>
          </a:xfrm>
          <a:prstGeom prst="rect">
            <a:avLst/>
          </a:prstGeom>
          <a:extLst>
            <a:ext uri="{909E8E84-426E-40DD-AFC4-6F175D3DCCD1}">
              <a14:hiddenFill xmlns:a14="http://schemas.microsoft.com/office/drawing/2010/main">
                <a:solidFill>
                  <a:srgbClr val="FFFFFF"/>
                </a:solidFill>
              </a14:hiddenFill>
            </a:ext>
          </a:extLst>
        </p:spPr>
      </p:pic>
      <p:pic>
        <p:nvPicPr>
          <p:cNvPr id="22" name="Picture 21">
            <a:extLst>
              <a:ext uri="{FF2B5EF4-FFF2-40B4-BE49-F238E27FC236}">
                <a16:creationId xmlns:a16="http://schemas.microsoft.com/office/drawing/2014/main" id="{A9D6D577-F690-46A5-B4FF-DD91E79184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665" t="3349" r="39100" b="71256"/>
          <a:stretch/>
        </p:blipFill>
        <p:spPr bwMode="auto">
          <a:xfrm>
            <a:off x="9164637" y="4773152"/>
            <a:ext cx="2317750" cy="1947863"/>
          </a:xfrm>
          <a:prstGeom prst="rect">
            <a:avLst/>
          </a:prstGeom>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70FE81F-C6A4-406B-BC39-B475B40690CD}"/>
              </a:ext>
            </a:extLst>
          </p:cNvPr>
          <p:cNvSpPr txBox="1"/>
          <p:nvPr/>
        </p:nvSpPr>
        <p:spPr>
          <a:xfrm>
            <a:off x="398667" y="180861"/>
            <a:ext cx="2511290" cy="1077218"/>
          </a:xfrm>
          <a:prstGeom prst="rect">
            <a:avLst/>
          </a:prstGeom>
          <a:noFill/>
        </p:spPr>
        <p:txBody>
          <a:bodyPr wrap="square" rtlCol="0">
            <a:spAutoFit/>
          </a:bodyPr>
          <a:lstStyle/>
          <a:p>
            <a:r>
              <a:rPr lang="en-GB" sz="3200" dirty="0">
                <a:solidFill>
                  <a:schemeClr val="bg1"/>
                </a:solidFill>
                <a:latin typeface="+mj-lt"/>
              </a:rPr>
              <a:t>Leadership Skills</a:t>
            </a:r>
          </a:p>
        </p:txBody>
      </p:sp>
      <p:sp>
        <p:nvSpPr>
          <p:cNvPr id="23" name="TextBox 22">
            <a:extLst>
              <a:ext uri="{FF2B5EF4-FFF2-40B4-BE49-F238E27FC236}">
                <a16:creationId xmlns:a16="http://schemas.microsoft.com/office/drawing/2014/main" id="{9ABDC40C-2D71-47C7-8718-E89A755FD05D}"/>
              </a:ext>
            </a:extLst>
          </p:cNvPr>
          <p:cNvSpPr txBox="1"/>
          <p:nvPr/>
        </p:nvSpPr>
        <p:spPr>
          <a:xfrm>
            <a:off x="1778923" y="6211055"/>
            <a:ext cx="2689743" cy="646331"/>
          </a:xfrm>
          <a:prstGeom prst="rect">
            <a:avLst/>
          </a:prstGeom>
          <a:noFill/>
        </p:spPr>
        <p:txBody>
          <a:bodyPr wrap="square" lIns="91440" tIns="45720" rIns="91440" bIns="45720" rtlCol="0" anchor="t">
            <a:spAutoFit/>
          </a:bodyPr>
          <a:lstStyle/>
          <a:p>
            <a:endParaRPr lang="en-GB" dirty="0"/>
          </a:p>
          <a:p>
            <a:r>
              <a:rPr lang="en-GB" dirty="0"/>
              <a:t>Price –Dowd (2020)</a:t>
            </a:r>
          </a:p>
        </p:txBody>
      </p:sp>
    </p:spTree>
    <p:extLst>
      <p:ext uri="{BB962C8B-B14F-4D97-AF65-F5344CB8AC3E}">
        <p14:creationId xmlns:p14="http://schemas.microsoft.com/office/powerpoint/2010/main" val="3135374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a:extLst>
              <a:ext uri="{FF2B5EF4-FFF2-40B4-BE49-F238E27FC236}">
                <a16:creationId xmlns:a16="http://schemas.microsoft.com/office/drawing/2014/main" id="{740F5252-07E4-DC5A-2FEA-83CDE9B8CE7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6697" t="32145" r="67129" b="40586"/>
          <a:stretch/>
        </p:blipFill>
        <p:spPr bwMode="auto">
          <a:xfrm>
            <a:off x="5903259" y="1769903"/>
            <a:ext cx="4772032" cy="3902766"/>
          </a:xfrm>
          <a:prstGeom prst="rect">
            <a:avLst/>
          </a:prstGeom>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4">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7E4718D7-E75D-A172-A10A-FAEA56DF5BE2}"/>
              </a:ext>
            </a:extLst>
          </p:cNvPr>
          <p:cNvSpPr>
            <a:spLocks noGrp="1"/>
          </p:cNvSpPr>
          <p:nvPr>
            <p:ph type="title"/>
          </p:nvPr>
        </p:nvSpPr>
        <p:spPr>
          <a:xfrm>
            <a:off x="622542" y="414864"/>
            <a:ext cx="2888344" cy="2070707"/>
          </a:xfrm>
        </p:spPr>
        <p:txBody>
          <a:bodyPr>
            <a:normAutofit/>
          </a:bodyPr>
          <a:lstStyle/>
          <a:p>
            <a:r>
              <a:rPr lang="en-GB" sz="3200" dirty="0">
                <a:solidFill>
                  <a:srgbClr val="FFFFFF"/>
                </a:solidFill>
              </a:rPr>
              <a:t>Implications to increasing workload</a:t>
            </a:r>
          </a:p>
        </p:txBody>
      </p:sp>
      <p:sp>
        <p:nvSpPr>
          <p:cNvPr id="3" name="TextBox 2">
            <a:extLst>
              <a:ext uri="{FF2B5EF4-FFF2-40B4-BE49-F238E27FC236}">
                <a16:creationId xmlns:a16="http://schemas.microsoft.com/office/drawing/2014/main" id="{9524B214-D956-4289-8D63-40911781941E}"/>
              </a:ext>
            </a:extLst>
          </p:cNvPr>
          <p:cNvSpPr txBox="1"/>
          <p:nvPr/>
        </p:nvSpPr>
        <p:spPr>
          <a:xfrm>
            <a:off x="439238" y="2362552"/>
            <a:ext cx="3045131" cy="3416320"/>
          </a:xfrm>
          <a:prstGeom prst="rect">
            <a:avLst/>
          </a:prstGeom>
          <a:noFill/>
        </p:spPr>
        <p:txBody>
          <a:bodyPr wrap="square" rtlCol="0">
            <a:spAutoFit/>
          </a:bodyPr>
          <a:lstStyle/>
          <a:p>
            <a:r>
              <a:rPr lang="en-GB" dirty="0">
                <a:solidFill>
                  <a:schemeClr val="bg1"/>
                </a:solidFill>
              </a:rPr>
              <a:t>Evaluation of workload</a:t>
            </a:r>
          </a:p>
          <a:p>
            <a:endParaRPr lang="en-GB" dirty="0">
              <a:solidFill>
                <a:schemeClr val="bg1"/>
              </a:solidFill>
            </a:endParaRPr>
          </a:p>
          <a:p>
            <a:r>
              <a:rPr lang="en-GB" dirty="0">
                <a:solidFill>
                  <a:schemeClr val="bg1"/>
                </a:solidFill>
              </a:rPr>
              <a:t>Prioritisation of tasks </a:t>
            </a:r>
          </a:p>
          <a:p>
            <a:endParaRPr lang="en-GB" dirty="0">
              <a:solidFill>
                <a:schemeClr val="bg1"/>
              </a:solidFill>
            </a:endParaRPr>
          </a:p>
          <a:p>
            <a:r>
              <a:rPr lang="en-GB" dirty="0">
                <a:solidFill>
                  <a:schemeClr val="bg1"/>
                </a:solidFill>
              </a:rPr>
              <a:t>Reduced clinical time</a:t>
            </a:r>
          </a:p>
          <a:p>
            <a:endParaRPr lang="en-GB" dirty="0">
              <a:solidFill>
                <a:schemeClr val="bg1"/>
              </a:solidFill>
            </a:endParaRPr>
          </a:p>
          <a:p>
            <a:r>
              <a:rPr lang="en-GB" dirty="0">
                <a:solidFill>
                  <a:schemeClr val="bg1"/>
                </a:solidFill>
              </a:rPr>
              <a:t>Risk of incidents </a:t>
            </a:r>
          </a:p>
          <a:p>
            <a:endParaRPr lang="en-GB" dirty="0">
              <a:solidFill>
                <a:schemeClr val="bg1"/>
              </a:solidFill>
            </a:endParaRPr>
          </a:p>
          <a:p>
            <a:r>
              <a:rPr lang="en-GB" dirty="0">
                <a:solidFill>
                  <a:schemeClr val="bg1"/>
                </a:solidFill>
              </a:rPr>
              <a:t>Patient engagement and satisfaction </a:t>
            </a:r>
          </a:p>
          <a:p>
            <a:endParaRPr lang="en-GB" dirty="0"/>
          </a:p>
          <a:p>
            <a:endParaRPr lang="en-GB" dirty="0"/>
          </a:p>
        </p:txBody>
      </p:sp>
    </p:spTree>
    <p:extLst>
      <p:ext uri="{BB962C8B-B14F-4D97-AF65-F5344CB8AC3E}">
        <p14:creationId xmlns:p14="http://schemas.microsoft.com/office/powerpoint/2010/main" val="3557738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a:extLst>
              <a:ext uri="{FF2B5EF4-FFF2-40B4-BE49-F238E27FC236}">
                <a16:creationId xmlns:a16="http://schemas.microsoft.com/office/drawing/2014/main" id="{3DF0AB65-28B5-6BC7-8462-996FDFDA7A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3210" t="32084" r="15135" b="41101"/>
          <a:stretch/>
        </p:blipFill>
        <p:spPr bwMode="auto">
          <a:xfrm>
            <a:off x="5888398" y="1456268"/>
            <a:ext cx="4315852" cy="4195232"/>
          </a:xfrm>
          <a:prstGeom prst="rect">
            <a:avLst/>
          </a:prstGeom>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4">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53DAE89A-1F7C-8F6E-B0E3-F272BE8C5BD9}"/>
              </a:ext>
            </a:extLst>
          </p:cNvPr>
          <p:cNvSpPr>
            <a:spLocks noGrp="1"/>
          </p:cNvSpPr>
          <p:nvPr>
            <p:ph type="title"/>
          </p:nvPr>
        </p:nvSpPr>
        <p:spPr>
          <a:xfrm>
            <a:off x="507133" y="271268"/>
            <a:ext cx="2888344" cy="1428737"/>
          </a:xfrm>
        </p:spPr>
        <p:txBody>
          <a:bodyPr>
            <a:normAutofit/>
          </a:bodyPr>
          <a:lstStyle/>
          <a:p>
            <a:r>
              <a:rPr lang="en-GB" sz="3200" dirty="0">
                <a:solidFill>
                  <a:srgbClr val="FFFFFF"/>
                </a:solidFill>
              </a:rPr>
              <a:t>What are the options</a:t>
            </a:r>
          </a:p>
        </p:txBody>
      </p:sp>
      <p:sp>
        <p:nvSpPr>
          <p:cNvPr id="3" name="Content Placeholder 2">
            <a:extLst>
              <a:ext uri="{FF2B5EF4-FFF2-40B4-BE49-F238E27FC236}">
                <a16:creationId xmlns:a16="http://schemas.microsoft.com/office/drawing/2014/main" id="{F2B11920-CCF6-07A9-9D93-15C6645682F8}"/>
              </a:ext>
            </a:extLst>
          </p:cNvPr>
          <p:cNvSpPr>
            <a:spLocks noGrp="1"/>
          </p:cNvSpPr>
          <p:nvPr>
            <p:ph idx="1"/>
          </p:nvPr>
        </p:nvSpPr>
        <p:spPr>
          <a:xfrm>
            <a:off x="643337" y="2184036"/>
            <a:ext cx="2888439" cy="3869634"/>
          </a:xfrm>
        </p:spPr>
        <p:txBody>
          <a:bodyPr vert="horz" lIns="91440" tIns="45720" rIns="91440" bIns="45720" rtlCol="0" anchor="t">
            <a:normAutofit/>
          </a:bodyPr>
          <a:lstStyle/>
          <a:p>
            <a:pPr lvl="0"/>
            <a:endParaRPr lang="en-GB" sz="1600" dirty="0">
              <a:solidFill>
                <a:srgbClr val="FFFFFF"/>
              </a:solidFill>
            </a:endParaRPr>
          </a:p>
          <a:p>
            <a:pPr marL="0" lvl="0" indent="0">
              <a:buNone/>
            </a:pPr>
            <a:endParaRPr lang="en-GB" sz="1600" dirty="0">
              <a:solidFill>
                <a:srgbClr val="FFFFFF"/>
              </a:solidFill>
            </a:endParaRPr>
          </a:p>
          <a:p>
            <a:endParaRPr lang="en-GB" sz="1600" dirty="0">
              <a:solidFill>
                <a:srgbClr val="FFFFFF"/>
              </a:solidFill>
            </a:endParaRPr>
          </a:p>
        </p:txBody>
      </p:sp>
      <p:sp>
        <p:nvSpPr>
          <p:cNvPr id="6" name="TextBox 5">
            <a:extLst>
              <a:ext uri="{FF2B5EF4-FFF2-40B4-BE49-F238E27FC236}">
                <a16:creationId xmlns:a16="http://schemas.microsoft.com/office/drawing/2014/main" id="{97345DBF-E879-3806-9945-BB7B80145EF6}"/>
              </a:ext>
            </a:extLst>
          </p:cNvPr>
          <p:cNvSpPr txBox="1"/>
          <p:nvPr/>
        </p:nvSpPr>
        <p:spPr>
          <a:xfrm>
            <a:off x="-71887" y="5891370"/>
            <a:ext cx="3902610" cy="738664"/>
          </a:xfrm>
          <a:prstGeom prst="rect">
            <a:avLst/>
          </a:prstGeom>
          <a:noFill/>
        </p:spPr>
        <p:txBody>
          <a:bodyPr wrap="square" lIns="91440" tIns="45720" rIns="91440" bIns="45720" rtlCol="0" anchor="t">
            <a:spAutoFit/>
          </a:bodyPr>
          <a:lstStyle/>
          <a:p>
            <a:r>
              <a:rPr lang="en-GB" sz="1400" dirty="0"/>
              <a:t>Street and Avenell( 2022) </a:t>
            </a:r>
            <a:endParaRPr lang="en-US" sz="1400"/>
          </a:p>
          <a:p>
            <a:r>
              <a:rPr lang="en-GB" sz="1400" dirty="0"/>
              <a:t>Chen et al (2021)</a:t>
            </a:r>
          </a:p>
          <a:p>
            <a:r>
              <a:rPr lang="en-GB" sz="1400" dirty="0"/>
              <a:t>NHS England and NHS Improvement</a:t>
            </a:r>
          </a:p>
        </p:txBody>
      </p:sp>
      <p:sp>
        <p:nvSpPr>
          <p:cNvPr id="5" name="TextBox 4">
            <a:extLst>
              <a:ext uri="{FF2B5EF4-FFF2-40B4-BE49-F238E27FC236}">
                <a16:creationId xmlns:a16="http://schemas.microsoft.com/office/drawing/2014/main" id="{A9ABEAD1-F641-4132-B341-6E8F69CEEF57}"/>
              </a:ext>
            </a:extLst>
          </p:cNvPr>
          <p:cNvSpPr txBox="1"/>
          <p:nvPr/>
        </p:nvSpPr>
        <p:spPr>
          <a:xfrm>
            <a:off x="272503" y="1918392"/>
            <a:ext cx="3628240" cy="3416320"/>
          </a:xfrm>
          <a:prstGeom prst="rect">
            <a:avLst/>
          </a:prstGeom>
          <a:noFill/>
        </p:spPr>
        <p:txBody>
          <a:bodyPr wrap="square" rtlCol="0">
            <a:spAutoFit/>
          </a:bodyPr>
          <a:lstStyle/>
          <a:p>
            <a:r>
              <a:rPr lang="en-GB" dirty="0">
                <a:solidFill>
                  <a:schemeClr val="bg1"/>
                </a:solidFill>
              </a:rPr>
              <a:t>Reducing, automating, streamlining processes</a:t>
            </a:r>
          </a:p>
          <a:p>
            <a:endParaRPr lang="en-GB" dirty="0">
              <a:solidFill>
                <a:schemeClr val="bg1"/>
              </a:solidFill>
            </a:endParaRPr>
          </a:p>
          <a:p>
            <a:r>
              <a:rPr lang="en-GB" dirty="0">
                <a:solidFill>
                  <a:schemeClr val="bg1"/>
                </a:solidFill>
              </a:rPr>
              <a:t>Delegation of work </a:t>
            </a:r>
          </a:p>
          <a:p>
            <a:endParaRPr lang="en-GB" dirty="0">
              <a:solidFill>
                <a:schemeClr val="bg1"/>
              </a:solidFill>
            </a:endParaRPr>
          </a:p>
          <a:p>
            <a:r>
              <a:rPr lang="en-GB" dirty="0">
                <a:solidFill>
                  <a:schemeClr val="bg1"/>
                </a:solidFill>
              </a:rPr>
              <a:t>Increase frequency of group interventions</a:t>
            </a:r>
          </a:p>
          <a:p>
            <a:endParaRPr lang="en-GB" dirty="0">
              <a:solidFill>
                <a:schemeClr val="bg1"/>
              </a:solidFill>
            </a:endParaRPr>
          </a:p>
          <a:p>
            <a:r>
              <a:rPr lang="en-GB" dirty="0">
                <a:solidFill>
                  <a:schemeClr val="bg1"/>
                </a:solidFill>
              </a:rPr>
              <a:t>Reducing and replacing individual appointments</a:t>
            </a:r>
          </a:p>
          <a:p>
            <a:endParaRPr lang="en-GB" dirty="0">
              <a:solidFill>
                <a:schemeClr val="bg1"/>
              </a:solidFill>
            </a:endParaRPr>
          </a:p>
          <a:p>
            <a:r>
              <a:rPr lang="en-GB" dirty="0">
                <a:solidFill>
                  <a:schemeClr val="bg1"/>
                </a:solidFill>
              </a:rPr>
              <a:t>Effective communication</a:t>
            </a:r>
          </a:p>
        </p:txBody>
      </p:sp>
    </p:spTree>
    <p:extLst>
      <p:ext uri="{BB962C8B-B14F-4D97-AF65-F5344CB8AC3E}">
        <p14:creationId xmlns:p14="http://schemas.microsoft.com/office/powerpoint/2010/main" val="219918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2">
            <a:extLst>
              <a:ext uri="{FF2B5EF4-FFF2-40B4-BE49-F238E27FC236}">
                <a16:creationId xmlns:a16="http://schemas.microsoft.com/office/drawing/2014/main" id="{795A7BE5-C85F-E9B5-1152-F2AA984E78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677" t="5163" r="13332" b="71256"/>
          <a:stretch/>
        </p:blipFill>
        <p:spPr bwMode="auto">
          <a:xfrm>
            <a:off x="5600700" y="1148011"/>
            <a:ext cx="5396031" cy="4163493"/>
          </a:xfrm>
          <a:prstGeom prst="rect">
            <a:avLst/>
          </a:prstGeom>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4">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1016DD29-3D27-E3BC-5C21-C03335ED615A}"/>
              </a:ext>
            </a:extLst>
          </p:cNvPr>
          <p:cNvSpPr>
            <a:spLocks noGrp="1"/>
          </p:cNvSpPr>
          <p:nvPr>
            <p:ph type="title"/>
          </p:nvPr>
        </p:nvSpPr>
        <p:spPr>
          <a:xfrm>
            <a:off x="643432" y="474264"/>
            <a:ext cx="2888344" cy="1104654"/>
          </a:xfrm>
        </p:spPr>
        <p:txBody>
          <a:bodyPr>
            <a:normAutofit/>
          </a:bodyPr>
          <a:lstStyle/>
          <a:p>
            <a:r>
              <a:rPr lang="en-GB" sz="3200" dirty="0">
                <a:solidFill>
                  <a:srgbClr val="FFFFFF"/>
                </a:solidFill>
              </a:rPr>
              <a:t>Data</a:t>
            </a:r>
          </a:p>
        </p:txBody>
      </p:sp>
      <p:sp>
        <p:nvSpPr>
          <p:cNvPr id="3" name="Content Placeholder 2">
            <a:extLst>
              <a:ext uri="{FF2B5EF4-FFF2-40B4-BE49-F238E27FC236}">
                <a16:creationId xmlns:a16="http://schemas.microsoft.com/office/drawing/2014/main" id="{EA5C5FE5-9498-FB99-8A1A-09320F07D929}"/>
              </a:ext>
            </a:extLst>
          </p:cNvPr>
          <p:cNvSpPr>
            <a:spLocks noGrp="1"/>
          </p:cNvSpPr>
          <p:nvPr>
            <p:ph idx="1"/>
          </p:nvPr>
        </p:nvSpPr>
        <p:spPr>
          <a:xfrm>
            <a:off x="643337" y="2184036"/>
            <a:ext cx="2888439" cy="2001884"/>
          </a:xfrm>
        </p:spPr>
        <p:txBody>
          <a:bodyPr>
            <a:normAutofit/>
          </a:bodyPr>
          <a:lstStyle/>
          <a:p>
            <a:pPr marL="0" lvl="0" indent="0">
              <a:buNone/>
            </a:pPr>
            <a:r>
              <a:rPr lang="en-US" sz="1600" dirty="0">
                <a:solidFill>
                  <a:srgbClr val="FFFFFF"/>
                </a:solidFill>
              </a:rPr>
              <a:t>Patient reported outcome measures</a:t>
            </a:r>
          </a:p>
          <a:p>
            <a:pPr marL="0" lvl="0" indent="0">
              <a:buNone/>
            </a:pPr>
            <a:endParaRPr lang="en-US" sz="1600" dirty="0">
              <a:solidFill>
                <a:srgbClr val="FFFFFF"/>
              </a:solidFill>
            </a:endParaRPr>
          </a:p>
          <a:p>
            <a:pPr marL="0" lvl="0" indent="0">
              <a:buNone/>
            </a:pPr>
            <a:r>
              <a:rPr lang="en-US" sz="1600" dirty="0">
                <a:solidFill>
                  <a:srgbClr val="FFFFFF"/>
                </a:solidFill>
              </a:rPr>
              <a:t>Patient reported experience measures</a:t>
            </a:r>
          </a:p>
        </p:txBody>
      </p:sp>
      <p:sp>
        <p:nvSpPr>
          <p:cNvPr id="5" name="TextBox 4">
            <a:extLst>
              <a:ext uri="{FF2B5EF4-FFF2-40B4-BE49-F238E27FC236}">
                <a16:creationId xmlns:a16="http://schemas.microsoft.com/office/drawing/2014/main" id="{FA6B3C00-31CA-4526-B01B-D7173A1A2FBF}"/>
              </a:ext>
            </a:extLst>
          </p:cNvPr>
          <p:cNvSpPr txBox="1"/>
          <p:nvPr/>
        </p:nvSpPr>
        <p:spPr>
          <a:xfrm>
            <a:off x="49459" y="5568205"/>
            <a:ext cx="3412033" cy="646331"/>
          </a:xfrm>
          <a:prstGeom prst="rect">
            <a:avLst/>
          </a:prstGeom>
          <a:noFill/>
        </p:spPr>
        <p:txBody>
          <a:bodyPr wrap="square" lIns="91440" tIns="45720" rIns="91440" bIns="45720" rtlCol="0" anchor="t">
            <a:spAutoFit/>
          </a:bodyPr>
          <a:lstStyle/>
          <a:p>
            <a:r>
              <a:rPr lang="en-GB" dirty="0"/>
              <a:t>Calvert et al (2019) </a:t>
            </a:r>
            <a:endParaRPr lang="en-US" dirty="0"/>
          </a:p>
          <a:p>
            <a:r>
              <a:rPr lang="en-GB" dirty="0" err="1"/>
              <a:t>Lasrson</a:t>
            </a:r>
            <a:r>
              <a:rPr lang="en-GB" dirty="0"/>
              <a:t> et al, (2019)</a:t>
            </a:r>
            <a:endParaRPr lang="en-GB"/>
          </a:p>
        </p:txBody>
      </p:sp>
    </p:spTree>
    <p:extLst>
      <p:ext uri="{BB962C8B-B14F-4D97-AF65-F5344CB8AC3E}">
        <p14:creationId xmlns:p14="http://schemas.microsoft.com/office/powerpoint/2010/main" val="1363402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dirty="0"/>
          </a:p>
        </p:txBody>
      </p:sp>
      <p:sp>
        <p:nvSpPr>
          <p:cNvPr id="2" name="Title 1">
            <a:extLst>
              <a:ext uri="{FF2B5EF4-FFF2-40B4-BE49-F238E27FC236}">
                <a16:creationId xmlns:a16="http://schemas.microsoft.com/office/drawing/2014/main" id="{C464F31E-6465-242E-18FB-9BBDE44ADEF4}"/>
              </a:ext>
            </a:extLst>
          </p:cNvPr>
          <p:cNvSpPr>
            <a:spLocks noGrp="1"/>
          </p:cNvSpPr>
          <p:nvPr>
            <p:ph type="title"/>
          </p:nvPr>
        </p:nvSpPr>
        <p:spPr>
          <a:xfrm>
            <a:off x="573409" y="559477"/>
            <a:ext cx="3765200" cy="5709931"/>
          </a:xfrm>
        </p:spPr>
        <p:txBody>
          <a:bodyPr>
            <a:normAutofit/>
          </a:bodyPr>
          <a:lstStyle/>
          <a:p>
            <a:pPr algn="ctr"/>
            <a:r>
              <a:rPr lang="en-GB" dirty="0"/>
              <a:t>How this challenge will develop me </a:t>
            </a:r>
          </a:p>
        </p:txBody>
      </p:sp>
      <p:graphicFrame>
        <p:nvGraphicFramePr>
          <p:cNvPr id="15" name="Content Placeholder 2">
            <a:extLst>
              <a:ext uri="{FF2B5EF4-FFF2-40B4-BE49-F238E27FC236}">
                <a16:creationId xmlns:a16="http://schemas.microsoft.com/office/drawing/2014/main" id="{4624D769-330A-13CE-5AC5-B28652CDEAFC}"/>
              </a:ext>
            </a:extLst>
          </p:cNvPr>
          <p:cNvGraphicFramePr>
            <a:graphicFrameLocks noGrp="1"/>
          </p:cNvGraphicFramePr>
          <p:nvPr>
            <p:ph idx="1"/>
            <p:extLst>
              <p:ext uri="{D42A27DB-BD31-4B8C-83A1-F6EECF244321}">
                <p14:modId xmlns:p14="http://schemas.microsoft.com/office/powerpoint/2010/main" val="3254047871"/>
              </p:ext>
            </p:extLst>
          </p:nvPr>
        </p:nvGraphicFramePr>
        <p:xfrm>
          <a:off x="5607848" y="773842"/>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Rounded Corners 5">
            <a:extLst>
              <a:ext uri="{FF2B5EF4-FFF2-40B4-BE49-F238E27FC236}">
                <a16:creationId xmlns:a16="http://schemas.microsoft.com/office/drawing/2014/main" id="{6C574EE4-70A4-4ABC-96B0-6E1B7C88EEA7}"/>
              </a:ext>
            </a:extLst>
          </p:cNvPr>
          <p:cNvSpPr/>
          <p:nvPr/>
        </p:nvSpPr>
        <p:spPr>
          <a:xfrm>
            <a:off x="7066280" y="773842"/>
            <a:ext cx="3984838" cy="1100289"/>
          </a:xfrm>
          <a:prstGeom prst="roundRect">
            <a:avLst>
              <a:gd name="adj" fmla="val 10000"/>
            </a:avLst>
          </a:prstGeom>
        </p:spPr>
        <p:style>
          <a:lnRef idx="0">
            <a:schemeClr val="dk1">
              <a:hueOff val="0"/>
              <a:satOff val="0"/>
              <a:lumOff val="0"/>
              <a:alphaOff val="0"/>
            </a:schemeClr>
          </a:lnRef>
          <a:fillRef idx="1">
            <a:schemeClr val="bg1">
              <a:lumMod val="95000"/>
              <a:hueOff val="0"/>
              <a:satOff val="0"/>
              <a:lumOff val="0"/>
              <a:alphaOff val="0"/>
            </a:schemeClr>
          </a:fillRef>
          <a:effectRef idx="0">
            <a:schemeClr val="bg1">
              <a:lumMod val="95000"/>
              <a:hueOff val="0"/>
              <a:satOff val="0"/>
              <a:lumOff val="0"/>
              <a:alphaOff val="0"/>
            </a:schemeClr>
          </a:effectRef>
          <a:fontRef idx="minor">
            <a:schemeClr val="dk1">
              <a:hueOff val="0"/>
              <a:satOff val="0"/>
              <a:lumOff val="0"/>
              <a:alphaOff val="0"/>
            </a:schemeClr>
          </a:fontRef>
        </p:style>
        <p:txBody>
          <a:bodyPr/>
          <a:lstStyle/>
          <a:p>
            <a:pPr lvl="0"/>
            <a:r>
              <a:rPr lang="en-GB" sz="2200" dirty="0"/>
              <a:t>Awareness of leadership style and development of skills</a:t>
            </a:r>
            <a:endParaRPr lang="en-US" sz="2200" dirty="0"/>
          </a:p>
        </p:txBody>
      </p:sp>
      <p:sp>
        <p:nvSpPr>
          <p:cNvPr id="4" name="TextBox 3">
            <a:extLst>
              <a:ext uri="{FF2B5EF4-FFF2-40B4-BE49-F238E27FC236}">
                <a16:creationId xmlns:a16="http://schemas.microsoft.com/office/drawing/2014/main" id="{51FC9C65-567A-470C-B6FC-8EDE62AE053A}"/>
              </a:ext>
            </a:extLst>
          </p:cNvPr>
          <p:cNvSpPr txBox="1"/>
          <p:nvPr/>
        </p:nvSpPr>
        <p:spPr>
          <a:xfrm>
            <a:off x="7206355" y="4983870"/>
            <a:ext cx="3549754" cy="830997"/>
          </a:xfrm>
          <a:prstGeom prst="rect">
            <a:avLst/>
          </a:prstGeom>
          <a:noFill/>
        </p:spPr>
        <p:txBody>
          <a:bodyPr wrap="square" rtlCol="0">
            <a:spAutoFit/>
          </a:bodyPr>
          <a:lstStyle/>
          <a:p>
            <a:r>
              <a:rPr lang="en-GB" sz="2400" dirty="0"/>
              <a:t>Evaluation, reflection and accountability</a:t>
            </a:r>
          </a:p>
        </p:txBody>
      </p:sp>
      <p:sp>
        <p:nvSpPr>
          <p:cNvPr id="34" name="TextBox 33">
            <a:extLst>
              <a:ext uri="{FF2B5EF4-FFF2-40B4-BE49-F238E27FC236}">
                <a16:creationId xmlns:a16="http://schemas.microsoft.com/office/drawing/2014/main" id="{838B5119-0BCD-950C-25E8-AD9DCF4E1B5F}"/>
              </a:ext>
            </a:extLst>
          </p:cNvPr>
          <p:cNvSpPr txBox="1"/>
          <p:nvPr/>
        </p:nvSpPr>
        <p:spPr>
          <a:xfrm>
            <a:off x="276834" y="6081058"/>
            <a:ext cx="34435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Brant and Kazan (2013)</a:t>
            </a:r>
          </a:p>
        </p:txBody>
      </p:sp>
    </p:spTree>
    <p:extLst>
      <p:ext uri="{BB962C8B-B14F-4D97-AF65-F5344CB8AC3E}">
        <p14:creationId xmlns:p14="http://schemas.microsoft.com/office/powerpoint/2010/main" val="1654407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7AF9C-5C71-4CBF-937D-EFC20F8BB325}"/>
              </a:ext>
            </a:extLst>
          </p:cNvPr>
          <p:cNvSpPr>
            <a:spLocks noGrp="1"/>
          </p:cNvSpPr>
          <p:nvPr>
            <p:ph type="title"/>
          </p:nvPr>
        </p:nvSpPr>
        <p:spPr>
          <a:xfrm>
            <a:off x="1066800" y="642594"/>
            <a:ext cx="10058400" cy="817906"/>
          </a:xfrm>
        </p:spPr>
        <p:txBody>
          <a:bodyPr/>
          <a:lstStyle/>
          <a:p>
            <a:r>
              <a:rPr lang="en-GB" dirty="0"/>
              <a:t>Reference list</a:t>
            </a:r>
          </a:p>
        </p:txBody>
      </p:sp>
      <p:sp>
        <p:nvSpPr>
          <p:cNvPr id="3" name="Content Placeholder 2">
            <a:extLst>
              <a:ext uri="{FF2B5EF4-FFF2-40B4-BE49-F238E27FC236}">
                <a16:creationId xmlns:a16="http://schemas.microsoft.com/office/drawing/2014/main" id="{5B9F0C22-2690-4532-8ADA-619783B45669}"/>
              </a:ext>
            </a:extLst>
          </p:cNvPr>
          <p:cNvSpPr>
            <a:spLocks noGrp="1"/>
          </p:cNvSpPr>
          <p:nvPr>
            <p:ph idx="1"/>
          </p:nvPr>
        </p:nvSpPr>
        <p:spPr>
          <a:xfrm>
            <a:off x="609600" y="1371600"/>
            <a:ext cx="10515600" cy="4663440"/>
          </a:xfrm>
        </p:spPr>
        <p:txBody>
          <a:bodyPr vert="horz" lIns="91440" tIns="45720" rIns="91440" bIns="45720" rtlCol="0" anchor="t">
            <a:normAutofit/>
          </a:bodyPr>
          <a:lstStyle/>
          <a:p>
            <a:pPr marL="0" indent="0">
              <a:buNone/>
            </a:pPr>
            <a:r>
              <a:rPr lang="en-GB" sz="1200" kern="1200" dirty="0">
                <a:solidFill>
                  <a:srgbClr val="000000"/>
                </a:solidFill>
                <a:effectLst/>
                <a:latin typeface="Arial"/>
                <a:ea typeface="Times New Roman" panose="02020603050405020304" pitchFamily="18" charset="0"/>
                <a:cs typeface="Arial"/>
              </a:rPr>
              <a:t>Brant, A. and Kazan, A. (2013) Self leadership</a:t>
            </a:r>
            <a:r>
              <a:rPr lang="en-GB" sz="1200" i="1" kern="1200" dirty="0">
                <a:solidFill>
                  <a:srgbClr val="000000"/>
                </a:solidFill>
                <a:effectLst/>
                <a:latin typeface="Arial"/>
                <a:ea typeface="Times New Roman" panose="02020603050405020304" pitchFamily="18" charset="0"/>
                <a:cs typeface="Arial"/>
              </a:rPr>
              <a:t>: How to become a more Successful, Efficient and Effective Leader from the inside out</a:t>
            </a:r>
            <a:r>
              <a:rPr lang="en-GB" sz="1200" kern="1200" dirty="0">
                <a:solidFill>
                  <a:srgbClr val="000000"/>
                </a:solidFill>
                <a:effectLst/>
                <a:latin typeface="Arial"/>
                <a:ea typeface="Times New Roman" panose="02020603050405020304" pitchFamily="18" charset="0"/>
                <a:cs typeface="Arial"/>
              </a:rPr>
              <a:t>. 1</a:t>
            </a:r>
            <a:r>
              <a:rPr lang="en-GB" sz="1200" kern="1200" baseline="30000" dirty="0">
                <a:solidFill>
                  <a:srgbClr val="000000"/>
                </a:solidFill>
                <a:effectLst/>
                <a:latin typeface="Arial"/>
                <a:ea typeface="Times New Roman" panose="02020603050405020304" pitchFamily="18" charset="0"/>
                <a:cs typeface="Arial"/>
              </a:rPr>
              <a:t>st</a:t>
            </a:r>
            <a:r>
              <a:rPr lang="en-GB" sz="1200" kern="1200" dirty="0">
                <a:solidFill>
                  <a:srgbClr val="000000"/>
                </a:solidFill>
                <a:effectLst/>
                <a:latin typeface="Arial"/>
                <a:ea typeface="Times New Roman" panose="02020603050405020304" pitchFamily="18" charset="0"/>
                <a:cs typeface="Arial"/>
              </a:rPr>
              <a:t> </a:t>
            </a:r>
            <a:r>
              <a:rPr lang="en-GB" sz="1200" kern="1200" dirty="0" err="1">
                <a:solidFill>
                  <a:srgbClr val="000000"/>
                </a:solidFill>
                <a:effectLst/>
                <a:latin typeface="Arial"/>
                <a:ea typeface="Times New Roman" panose="02020603050405020304" pitchFamily="18" charset="0"/>
                <a:cs typeface="Arial"/>
              </a:rPr>
              <a:t>edn</a:t>
            </a:r>
            <a:r>
              <a:rPr lang="en-GB" sz="1200" kern="1200" dirty="0">
                <a:solidFill>
                  <a:srgbClr val="000000"/>
                </a:solidFill>
                <a:effectLst/>
                <a:latin typeface="Arial"/>
                <a:ea typeface="Times New Roman" panose="02020603050405020304" pitchFamily="18" charset="0"/>
                <a:cs typeface="Arial"/>
              </a:rPr>
              <a:t>. New York: Mcgraw Hill</a:t>
            </a:r>
            <a:endParaRPr lang="en-GB" sz="1200" dirty="0">
              <a:effectLst/>
              <a:latin typeface="Arial"/>
              <a:ea typeface="Times New Roman" panose="02020603050405020304" pitchFamily="18" charset="0"/>
              <a:cs typeface="Arial"/>
            </a:endParaRPr>
          </a:p>
          <a:p>
            <a:pPr marL="0" indent="0">
              <a:buNone/>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200" dirty="0">
                <a:effectLst/>
                <a:latin typeface="Arial"/>
                <a:ea typeface="Times New Roman" panose="02020603050405020304" pitchFamily="18" charset="0"/>
                <a:cs typeface="Arial"/>
              </a:rPr>
              <a:t>Calvert, M. Kyte, D. Price, G. Valderas, J. </a:t>
            </a:r>
            <a:r>
              <a:rPr lang="en-GB" sz="1200" dirty="0" err="1">
                <a:effectLst/>
                <a:latin typeface="Arial"/>
                <a:ea typeface="Times New Roman" panose="02020603050405020304" pitchFamily="18" charset="0"/>
                <a:cs typeface="Arial"/>
              </a:rPr>
              <a:t>Hjollund</a:t>
            </a:r>
            <a:r>
              <a:rPr lang="en-GB" sz="1200" dirty="0">
                <a:effectLst/>
                <a:latin typeface="Arial"/>
                <a:ea typeface="Times New Roman" panose="02020603050405020304" pitchFamily="18" charset="0"/>
                <a:cs typeface="Arial"/>
              </a:rPr>
              <a:t>, N, H.</a:t>
            </a:r>
            <a:r>
              <a:rPr lang="en-GB" sz="1200" dirty="0">
                <a:latin typeface="Arial"/>
                <a:ea typeface="Times New Roman" panose="02020603050405020304" pitchFamily="18" charset="0"/>
                <a:cs typeface="Arial"/>
              </a:rPr>
              <a:t> </a:t>
            </a:r>
            <a:r>
              <a:rPr lang="en-GB" sz="1200" dirty="0">
                <a:effectLst/>
                <a:latin typeface="Arial"/>
                <a:ea typeface="Times New Roman" panose="02020603050405020304" pitchFamily="18" charset="0"/>
                <a:cs typeface="Arial"/>
              </a:rPr>
              <a:t> (2019) ‘Maximising the impact of patient reported outcome assessment for patients and society’, </a:t>
            </a:r>
            <a:r>
              <a:rPr lang="en-GB" sz="1200" i="1" dirty="0">
                <a:effectLst/>
                <a:latin typeface="Arial"/>
                <a:ea typeface="Times New Roman" panose="02020603050405020304" pitchFamily="18" charset="0"/>
                <a:cs typeface="Arial"/>
              </a:rPr>
              <a:t>British Medical Journal, </a:t>
            </a:r>
            <a:r>
              <a:rPr lang="en-GB" sz="1200" dirty="0">
                <a:effectLst/>
                <a:latin typeface="Arial"/>
                <a:ea typeface="Times New Roman" panose="02020603050405020304" pitchFamily="18" charset="0"/>
                <a:cs typeface="Arial"/>
              </a:rPr>
              <a:t>pp.1</a:t>
            </a:r>
          </a:p>
          <a:p>
            <a:pPr marL="0" indent="0">
              <a:buNone/>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200" kern="1200" dirty="0">
                <a:solidFill>
                  <a:srgbClr val="000000"/>
                </a:solidFill>
                <a:effectLst/>
                <a:latin typeface="Arial"/>
                <a:ea typeface="Times New Roman" panose="02020603050405020304" pitchFamily="18" charset="0"/>
                <a:cs typeface="Arial"/>
              </a:rPr>
              <a:t>Larson et al (2019) ‘When the patient is the expert: measuring patient experience and satisfaction with care’, National Library of Medicine 97(8)</a:t>
            </a:r>
            <a:endParaRPr lang="en-GB" sz="1200" dirty="0">
              <a:effectLst/>
              <a:latin typeface="Arial"/>
              <a:ea typeface="Times New Roman" panose="02020603050405020304" pitchFamily="18" charset="0"/>
              <a:cs typeface="Arial"/>
            </a:endParaRPr>
          </a:p>
          <a:p>
            <a:pPr marL="0" indent="0">
              <a:buNone/>
            </a:pPr>
            <a:endParaRPr lang="en-GB" sz="1200" dirty="0">
              <a:latin typeface="Arial"/>
              <a:cs typeface="Arial"/>
            </a:endParaRPr>
          </a:p>
          <a:p>
            <a:pPr marL="0" indent="0">
              <a:buNone/>
            </a:pPr>
            <a:r>
              <a:rPr lang="en-GB" sz="1200" i="1">
                <a:latin typeface="Arial" panose="020B0604020202020204" pitchFamily="34" charset="0"/>
                <a:cs typeface="Arial" panose="020B0604020202020204" pitchFamily="34" charset="0"/>
              </a:rPr>
              <a:t>NHS England and NHS Improvement. </a:t>
            </a:r>
            <a:r>
              <a:rPr lang="en-GB" sz="1200">
                <a:latin typeface="Arial" panose="020B0604020202020204" pitchFamily="34" charset="0"/>
                <a:cs typeface="Arial" panose="020B0604020202020204" pitchFamily="34" charset="0"/>
              </a:rPr>
              <a:t>Plan, Do, Study, Act (PDSA) cycles and the model for improvement’,</a:t>
            </a:r>
            <a:r>
              <a:rPr lang="en-GB" sz="1200" i="1">
                <a:latin typeface="Arial" panose="020B0604020202020204" pitchFamily="34" charset="0"/>
                <a:cs typeface="Arial" panose="020B0604020202020204" pitchFamily="34" charset="0"/>
              </a:rPr>
              <a:t>. Online library of Quality, Service Improvement and Redesign tools</a:t>
            </a:r>
            <a:endParaRPr lang="en-GB"/>
          </a:p>
          <a:p>
            <a:pPr marL="0" indent="0">
              <a:buNone/>
            </a:pPr>
            <a:endParaRPr lang="en-GB" sz="1200" dirty="0">
              <a:solidFill>
                <a:srgbClr val="000000"/>
              </a:solidFill>
              <a:latin typeface="Arial"/>
              <a:ea typeface="Times New Roman" panose="02020603050405020304" pitchFamily="18" charset="0"/>
              <a:cs typeface="Arial"/>
            </a:endParaRPr>
          </a:p>
          <a:p>
            <a:pPr marL="0" indent="0">
              <a:buNone/>
            </a:pPr>
            <a:r>
              <a:rPr lang="en-GB" sz="1200" kern="1200" dirty="0">
                <a:solidFill>
                  <a:srgbClr val="000000"/>
                </a:solidFill>
                <a:effectLst/>
                <a:latin typeface="Arial"/>
                <a:ea typeface="Times New Roman" panose="02020603050405020304" pitchFamily="18" charset="0"/>
                <a:cs typeface="Arial"/>
              </a:rPr>
              <a:t>Price-Dowd, C,F,J. (2020) ‘Your leadership style: why understanding yourself matters’, </a:t>
            </a:r>
            <a:r>
              <a:rPr lang="en-GB" sz="1200" i="1" kern="1200" dirty="0">
                <a:solidFill>
                  <a:srgbClr val="000000"/>
                </a:solidFill>
                <a:effectLst/>
                <a:latin typeface="Arial"/>
                <a:ea typeface="Times New Roman" panose="02020603050405020304" pitchFamily="18" charset="0"/>
                <a:cs typeface="Arial"/>
              </a:rPr>
              <a:t>British Medical Journal</a:t>
            </a:r>
            <a:r>
              <a:rPr lang="en-GB" sz="1200" kern="1200" dirty="0">
                <a:solidFill>
                  <a:srgbClr val="000000"/>
                </a:solidFill>
                <a:effectLst/>
                <a:latin typeface="Arial"/>
                <a:ea typeface="Times New Roman" panose="02020603050405020304" pitchFamily="18" charset="0"/>
                <a:cs typeface="Arial"/>
              </a:rPr>
              <a:t>, 4,</a:t>
            </a:r>
            <a:r>
              <a:rPr lang="en-GB" sz="1200" dirty="0">
                <a:solidFill>
                  <a:srgbClr val="000000"/>
                </a:solidFill>
                <a:latin typeface="Arial"/>
                <a:ea typeface="Times New Roman" panose="02020603050405020304" pitchFamily="18" charset="0"/>
                <a:cs typeface="Arial"/>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200" kern="1200" dirty="0">
                <a:solidFill>
                  <a:srgbClr val="000000"/>
                </a:solidFill>
                <a:effectLst/>
                <a:latin typeface="Arial"/>
                <a:ea typeface="Times New Roman" panose="02020603050405020304" pitchFamily="18" charset="0"/>
                <a:cs typeface="Arial"/>
              </a:rPr>
              <a:t>Street, S. Avenell, A. (2022) ‘Are individual or group interventions more effective for long‐term weight loss in adults with obesity? A systematic review’, </a:t>
            </a:r>
            <a:r>
              <a:rPr lang="en-GB" sz="1200" i="1" kern="1200" dirty="0">
                <a:solidFill>
                  <a:srgbClr val="000000"/>
                </a:solidFill>
                <a:effectLst/>
                <a:latin typeface="Arial"/>
                <a:ea typeface="Times New Roman" panose="02020603050405020304" pitchFamily="18" charset="0"/>
                <a:cs typeface="Arial"/>
              </a:rPr>
              <a:t>Clinical Obesity, </a:t>
            </a:r>
            <a:r>
              <a:rPr lang="en-GB" sz="1200" kern="1200" dirty="0">
                <a:solidFill>
                  <a:srgbClr val="000000"/>
                </a:solidFill>
                <a:effectLst/>
                <a:latin typeface="Arial"/>
                <a:ea typeface="Times New Roman" panose="02020603050405020304" pitchFamily="18" charset="0"/>
                <a:cs typeface="Arial"/>
              </a:rPr>
              <a:t>12(5),</a:t>
            </a:r>
            <a:r>
              <a:rPr lang="en-GB" sz="1200" dirty="0">
                <a:solidFill>
                  <a:srgbClr val="000000"/>
                </a:solidFill>
                <a:latin typeface="Arial"/>
                <a:ea typeface="Times New Roman" panose="02020603050405020304" pitchFamily="18" charset="0"/>
                <a:cs typeface="Arial"/>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200" dirty="0">
              <a:effectLst/>
              <a:latin typeface="Arial"/>
              <a:ea typeface="Times New Roman" panose="02020603050405020304" pitchFamily="18" charset="0"/>
              <a:cs typeface="Arial"/>
            </a:endParaRPr>
          </a:p>
          <a:p>
            <a:pPr marL="0" indent="0">
              <a:buNone/>
            </a:pPr>
            <a:r>
              <a:rPr lang="en-GB" sz="1200" kern="1200" dirty="0">
                <a:solidFill>
                  <a:srgbClr val="000000"/>
                </a:solidFill>
                <a:effectLst/>
                <a:latin typeface="Arial"/>
                <a:ea typeface="Times New Roman" panose="02020603050405020304" pitchFamily="18" charset="0"/>
                <a:cs typeface="Arial"/>
              </a:rPr>
              <a:t>Yana, C et al. (2021) ‘The effect of peer support in individuals with overweight and obesity: A meta analysis’, </a:t>
            </a:r>
            <a:r>
              <a:rPr lang="en-GB" sz="1200" i="1" dirty="0">
                <a:solidFill>
                  <a:srgbClr val="212121"/>
                </a:solidFill>
                <a:effectLst/>
                <a:latin typeface="Arial"/>
                <a:ea typeface="Times New Roman" panose="02020603050405020304" pitchFamily="18" charset="0"/>
                <a:cs typeface="Arial"/>
              </a:rPr>
              <a:t>Iranian journal of public health, </a:t>
            </a:r>
            <a:r>
              <a:rPr lang="en-GB" sz="1200" kern="1200" dirty="0">
                <a:solidFill>
                  <a:srgbClr val="000000"/>
                </a:solidFill>
                <a:effectLst/>
                <a:latin typeface="Arial"/>
                <a:ea typeface="Times New Roman" panose="02020603050405020304" pitchFamily="18" charset="0"/>
                <a:cs typeface="Arial"/>
              </a:rPr>
              <a:t>50(12).</a:t>
            </a:r>
            <a:endParaRPr lang="en-GB" sz="1200" dirty="0">
              <a:effectLst/>
              <a:latin typeface="Arial"/>
              <a:ea typeface="Times New Roman" panose="02020603050405020304" pitchFamily="18" charset="0"/>
              <a:cs typeface="Arial"/>
            </a:endParaRPr>
          </a:p>
          <a:p>
            <a:pPr marL="0" indent="0">
              <a:buNone/>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200">
              <a:effectLst/>
              <a:latin typeface="Arial"/>
              <a:ea typeface="Times New Roman" panose="02020603050405020304" pitchFamily="18" charset="0"/>
              <a:cs typeface="Arial"/>
            </a:endParaRPr>
          </a:p>
          <a:p>
            <a:endParaRPr lang="en-GB" dirty="0"/>
          </a:p>
        </p:txBody>
      </p:sp>
    </p:spTree>
    <p:extLst>
      <p:ext uri="{BB962C8B-B14F-4D97-AF65-F5344CB8AC3E}">
        <p14:creationId xmlns:p14="http://schemas.microsoft.com/office/powerpoint/2010/main" val="33875340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9F931B6E75204DAE6E0DD307D0BD3E" ma:contentTypeVersion="18" ma:contentTypeDescription="Create a new document." ma:contentTypeScope="" ma:versionID="dac51f1aacd49dfefa6ecb78d69b00c4">
  <xsd:schema xmlns:xsd="http://www.w3.org/2001/XMLSchema" xmlns:xs="http://www.w3.org/2001/XMLSchema" xmlns:p="http://schemas.microsoft.com/office/2006/metadata/properties" xmlns:ns2="1262467d-a34d-436c-9204-997e0c3fcaa9" xmlns:ns3="aa4d4e53-fe93-4e82-93cf-b8cfd6b89cef" targetNamespace="http://schemas.microsoft.com/office/2006/metadata/properties" ma:root="true" ma:fieldsID="ed0f8f134cf5c675ede09acf6cea7ec8" ns2:_="" ns3:_="">
    <xsd:import namespace="1262467d-a34d-436c-9204-997e0c3fcaa9"/>
    <xsd:import namespace="aa4d4e53-fe93-4e82-93cf-b8cfd6b89ce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62467d-a34d-436c-9204-997e0c3fcaa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8" nillable="true" ma:displayName="Length (seconds)"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cefaef41-70dc-4075-804e-d4e4dbdaeee0" ma:termSetId="09814cd3-568e-fe90-9814-8d621ff8fb84" ma:anchorId="fba54fb3-c3e1-fe81-a776-ca4b69148c4d" ma:open="true" ma:isKeyword="false">
      <xsd:complexType>
        <xsd:sequence>
          <xsd:element ref="pc:Terms" minOccurs="0" maxOccurs="1"/>
        </xsd:sequence>
      </xsd:complex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4d4e53-fe93-4e82-93cf-b8cfd6b89cef"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04d30273-d7c5-45d7-a764-cf46172eaac2}" ma:internalName="TaxCatchAll" ma:showField="CatchAllData" ma:web="aa4d4e53-fe93-4e82-93cf-b8cfd6b89ce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aa4d4e53-fe93-4e82-93cf-b8cfd6b89cef" xsi:nil="true"/>
    <lcf76f155ced4ddcb4097134ff3c332f xmlns="1262467d-a34d-436c-9204-997e0c3fcaa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A6009C4-4366-4AB2-B50F-167C9CEA762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62467d-a34d-436c-9204-997e0c3fcaa9"/>
    <ds:schemaRef ds:uri="aa4d4e53-fe93-4e82-93cf-b8cfd6b89c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5D868D-2380-4321-8720-2DF02FCE731B}">
  <ds:schemaRefs>
    <ds:schemaRef ds:uri="http://schemas.microsoft.com/sharepoint/v3/contenttype/forms"/>
  </ds:schemaRefs>
</ds:datastoreItem>
</file>

<file path=customXml/itemProps3.xml><?xml version="1.0" encoding="utf-8"?>
<ds:datastoreItem xmlns:ds="http://schemas.openxmlformats.org/officeDocument/2006/customXml" ds:itemID="{F479677C-A351-426D-865D-377D2B1BB07A}">
  <ds:schemaRefs>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1262467d-a34d-436c-9204-997e0c3fcaa9"/>
    <ds:schemaRef ds:uri="http://schemas.microsoft.com/office/2006/documentManagement/types"/>
    <ds:schemaRef ds:uri="aa4d4e53-fe93-4e82-93cf-b8cfd6b89cef"/>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TM03457510[[fn=Savon]]</Template>
  <TotalTime>1159</TotalTime>
  <Words>1940</Words>
  <Application>Microsoft Office PowerPoint</Application>
  <PresentationFormat>Widescreen</PresentationFormat>
  <Paragraphs>180</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Garamond</vt:lpstr>
      <vt:lpstr>Google Sans</vt:lpstr>
      <vt:lpstr>Savon</vt:lpstr>
      <vt:lpstr>A demonstration of leadership skills within your role as a therapy assistant practitioner </vt:lpstr>
      <vt:lpstr> Communication   Self-awareness  Problem solving   Adaptable  Creative    Confidence  Vision    Accountability   Reflection  Evaluation </vt:lpstr>
      <vt:lpstr>Implications to increasing workload</vt:lpstr>
      <vt:lpstr>What are the options</vt:lpstr>
      <vt:lpstr>Data</vt:lpstr>
      <vt:lpstr>How this challenge will develop me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dc:title>
  <dc:creator/>
  <cp:lastModifiedBy>Claire Gunter (Aneurin Bevan UHB - Family and Therapies)</cp:lastModifiedBy>
  <cp:revision>1036</cp:revision>
  <dcterms:created xsi:type="dcterms:W3CDTF">2023-10-19T10:37:43Z</dcterms:created>
  <dcterms:modified xsi:type="dcterms:W3CDTF">2023-11-15T14:57:27Z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0x010100249F931B6E75204DAE6E0DD307D0BD3E</vt:lpwstr>
  </property>
  <property fmtid="{D5CDD505-2E9C-101B-9397-08002B2CF9AE}" pid="3" name="MediaServiceImageTags">
    <vt:lpwstr/>
  </property>
</Properties>
</file>