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4"/>
  </p:notesMasterIdLst>
  <p:sldIdLst>
    <p:sldId id="256" r:id="rId2"/>
    <p:sldId id="310" r:id="rId3"/>
    <p:sldId id="311" r:id="rId4"/>
    <p:sldId id="316" r:id="rId5"/>
    <p:sldId id="312" r:id="rId6"/>
    <p:sldId id="313" r:id="rId7"/>
    <p:sldId id="314" r:id="rId8"/>
    <p:sldId id="315" r:id="rId9"/>
    <p:sldId id="317" r:id="rId10"/>
    <p:sldId id="318" r:id="rId11"/>
    <p:sldId id="309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942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/>
              <a:t>Control Statements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Programming in 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first half of the module we looked at basic data structures</a:t>
            </a:r>
          </a:p>
          <a:p>
            <a:pPr lvl="1"/>
            <a:r>
              <a:rPr lang="en-GB" dirty="0"/>
              <a:t>Vectors, matrices, arrays, lists, data frames, tables</a:t>
            </a:r>
          </a:p>
          <a:p>
            <a:r>
              <a:rPr lang="en-GB" dirty="0"/>
              <a:t>In each case we applied basic arithmetic and statistical functions to them</a:t>
            </a:r>
          </a:p>
          <a:p>
            <a:r>
              <a:rPr lang="en-GB" dirty="0"/>
              <a:t>Most R programming needs to go beyond simple functions, and requires us to apply control logic, build and call functions, and handle recursion</a:t>
            </a:r>
          </a:p>
          <a:p>
            <a:r>
              <a:rPr lang="en-GB" dirty="0"/>
              <a:t>We’ll start by reviewing loops and if-else statements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723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 loops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loops cycle through a section of code a fixed number of times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1:3)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</a:p>
          <a:p>
            <a:r>
              <a:rPr lang="en-GB" dirty="0"/>
              <a:t>It can also cycle through the code for every element in a given vector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x&lt;-c(5,2,-3)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the loop vector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x)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-3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178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 loops – with breaks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 can be used to escape from a loop if a condition is met inside the loop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x&lt;-c(5,2,-3)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vector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x)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start of loop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if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&lt;0) break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break in 3</a:t>
            </a:r>
            <a:r>
              <a:rPr lang="en-GB" sz="2400" baseline="30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cycle as </a:t>
            </a:r>
            <a:r>
              <a:rPr lang="en-GB" sz="24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-3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end of loop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860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While loops – with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While loops cycle through a section of code until a loop condition is met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 	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while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&lt;=3)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stops when </a:t>
            </a:r>
            <a:r>
              <a:rPr lang="en-GB" sz="24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reaches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&lt;-i+1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increment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  <a:endParaRPr lang="en-GB" dirty="0"/>
          </a:p>
          <a:p>
            <a:r>
              <a:rPr lang="en-GB" dirty="0"/>
              <a:t>This checks for the loop condition before going into the section of code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34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While loops – with breaks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the condition is always TRUE then while loops can be set running to continue forever unless a break occurs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 	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while (TRUE)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start and keep going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&lt;-i+1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increment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if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&gt;3) break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break when I reaches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  <a:endParaRPr lang="en-GB" dirty="0"/>
          </a:p>
          <a:p>
            <a:r>
              <a:rPr lang="en-GB" dirty="0"/>
              <a:t>This always goes into the section of code until you tell it to break out of the loop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879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Repeat loops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Repeat loops have no entry condition and so loop continue forever unless a break occurs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&lt;-1 	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initialise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repeat {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start and keep going – no condition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&lt;-i+1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increment loop counter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  if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&gt;3) break </a:t>
            </a:r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break when I reaches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}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  <a:endParaRPr lang="en-GB" dirty="0"/>
          </a:p>
          <a:p>
            <a:r>
              <a:rPr lang="en-GB" dirty="0"/>
              <a:t>This always goes into the section of code until you tell it to break out of the loop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608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 comparison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3751147"/>
              </p:ext>
            </p:extLst>
          </p:nvPr>
        </p:nvGraphicFramePr>
        <p:xfrm>
          <a:off x="1134027" y="1340768"/>
          <a:ext cx="7040709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9880">
                  <a:extLst>
                    <a:ext uri="{9D8B030D-6E8A-4147-A177-3AD203B41FA5}">
                      <a16:colId xmlns:a16="http://schemas.microsoft.com/office/drawing/2014/main" val="774836945"/>
                    </a:ext>
                  </a:extLst>
                </a:gridCol>
                <a:gridCol w="1646943">
                  <a:extLst>
                    <a:ext uri="{9D8B030D-6E8A-4147-A177-3AD203B41FA5}">
                      <a16:colId xmlns:a16="http://schemas.microsoft.com/office/drawing/2014/main" val="3162291796"/>
                    </a:ext>
                  </a:extLst>
                </a:gridCol>
                <a:gridCol w="1646943">
                  <a:extLst>
                    <a:ext uri="{9D8B030D-6E8A-4147-A177-3AD203B41FA5}">
                      <a16:colId xmlns:a16="http://schemas.microsoft.com/office/drawing/2014/main" val="2303112866"/>
                    </a:ext>
                  </a:extLst>
                </a:gridCol>
                <a:gridCol w="1646943">
                  <a:extLst>
                    <a:ext uri="{9D8B030D-6E8A-4147-A177-3AD203B41FA5}">
                      <a16:colId xmlns:a16="http://schemas.microsoft.com/office/drawing/2014/main" val="3406562347"/>
                    </a:ext>
                  </a:extLst>
                </a:gridCol>
              </a:tblGrid>
              <a:tr h="227171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Loop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Break?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Initialise counter?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171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 (optional)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367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While(condition)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  <a:r>
                        <a:rPr lang="en-GB" baseline="0" dirty="0"/>
                        <a:t> (optional)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9802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While(TRUE)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933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Repeat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6902688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3824248"/>
            <a:ext cx="8229600" cy="27502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If it needs to run a known number of times, use FOR</a:t>
            </a:r>
          </a:p>
          <a:p>
            <a:r>
              <a:rPr lang="en-GB" dirty="0"/>
              <a:t>If it needs to run until it meets a condition, use WHILE(condition)</a:t>
            </a:r>
          </a:p>
          <a:p>
            <a:r>
              <a:rPr lang="en-GB" dirty="0"/>
              <a:t>If it needs to run until something else happens, use WHILE(TRUE) or REPEAT</a:t>
            </a:r>
          </a:p>
        </p:txBody>
      </p:sp>
    </p:spTree>
    <p:extLst>
      <p:ext uri="{BB962C8B-B14F-4D97-AF65-F5344CB8AC3E}">
        <p14:creationId xmlns:p14="http://schemas.microsoft.com/office/powerpoint/2010/main" val="2220267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D5912-616F-A725-8E38-473C465E9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NULL, 0, c(0)?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03F39-8A96-979E-A8F1-0C902FDA5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5000"/>
          </a:xfrm>
        </p:spPr>
        <p:txBody>
          <a:bodyPr>
            <a:normAutofit/>
          </a:bodyPr>
          <a:lstStyle/>
          <a:p>
            <a:r>
              <a:rPr lang="en-US" dirty="0"/>
              <a:t>Why use x&lt;-NULL to build an empty vector?</a:t>
            </a:r>
          </a:p>
          <a:p>
            <a:endParaRPr lang="en-US" dirty="0"/>
          </a:p>
          <a:p>
            <a:r>
              <a:rPr lang="en-US" dirty="0"/>
              <a:t>Memory efficiency</a:t>
            </a:r>
          </a:p>
          <a:p>
            <a:pPr lvl="1"/>
            <a:r>
              <a:rPr lang="en-US" dirty="0"/>
              <a:t>NULL is a singular object of no type and length 0</a:t>
            </a:r>
          </a:p>
          <a:p>
            <a:pPr lvl="1"/>
            <a:r>
              <a:rPr lang="en-US" dirty="0"/>
              <a:t>All nulls point to the same memory address, so no matter how many nulls you use you only have one small memory allocation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x&lt;-0 and x&lt;-c(0) create numeric vectors of length 1</a:t>
            </a:r>
          </a:p>
          <a:p>
            <a:pPr lvl="1"/>
            <a:r>
              <a:rPr lang="en-GB" dirty="0"/>
              <a:t>Each vector has a separate memory location, thus using more space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4C9180-D379-4945-6615-D1839976A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796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6ABD8-A7AD-12FF-762A-9BD915897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8066B-2756-2C2B-A092-FD7E2008A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NULL, 0, c(0)?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0D258-EA6D-BD6D-6173-6DC21639A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Why use x&lt;-NULL to build an empty vector?</a:t>
            </a:r>
          </a:p>
          <a:p>
            <a:endParaRPr lang="en-GB" dirty="0"/>
          </a:p>
          <a:p>
            <a:r>
              <a:rPr lang="en-GB" dirty="0"/>
              <a:t>Growing a vector</a:t>
            </a:r>
          </a:p>
          <a:p>
            <a:pPr lvl="1"/>
            <a:r>
              <a:rPr lang="en-GB" dirty="0"/>
              <a:t>Grow from NULL reallocates memory and copies the data to a new object. </a:t>
            </a:r>
          </a:p>
          <a:p>
            <a:pPr lvl="1"/>
            <a:r>
              <a:rPr lang="en-GB" dirty="0"/>
              <a:t>This can become inefficient for large loops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Grow from initialised vector is more efficient IF you know the final size, in which case pre-allocate it</a:t>
            </a:r>
          </a:p>
          <a:p>
            <a:pPr lvl="1"/>
            <a:r>
              <a:rPr lang="en-GB" dirty="0"/>
              <a:t>Use x&lt;-numeric(1000) or rep(0,1000)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70A489-5B6F-EE2A-CE48-1E07CD8E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60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Write a script to demonstrate each of the six loop forms using one of the following tasks</a:t>
            </a:r>
          </a:p>
          <a:p>
            <a:pPr lvl="2"/>
            <a:r>
              <a:rPr lang="en-GB" dirty="0"/>
              <a:t>Print the numbers 5 to 23</a:t>
            </a:r>
          </a:p>
          <a:p>
            <a:pPr lvl="2"/>
            <a:r>
              <a:rPr lang="en-GB" dirty="0"/>
              <a:t>Print the squares of the numbers 18, 21, 49, 63</a:t>
            </a:r>
          </a:p>
          <a:p>
            <a:pPr lvl="2"/>
            <a:r>
              <a:rPr lang="en-GB" dirty="0"/>
              <a:t>Print the squares of the numbers from 5 to 23 until you come to a number greater than 400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You should have six loops, one of each of the forms already described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Extension problem – do each of the three tasks using each of the six forms ;) 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96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Introduction to Functions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</a:t>
            </a:r>
            <a:r>
              <a:rPr lang="en-GB"/>
              <a:t>7.-7.3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33349</TotalTime>
  <Words>913</Words>
  <Application>Microsoft Office PowerPoint</Application>
  <PresentationFormat>On-screen Show (4:3)</PresentationFormat>
  <Paragraphs>136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Georgia</vt:lpstr>
      <vt:lpstr>Trebuchet MS</vt:lpstr>
      <vt:lpstr>Wingdings 2</vt:lpstr>
      <vt:lpstr>Nik2013</vt:lpstr>
      <vt:lpstr> Control Statements I</vt:lpstr>
      <vt:lpstr>Programming in R</vt:lpstr>
      <vt:lpstr>For loops</vt:lpstr>
      <vt:lpstr>For loops – with breaks</vt:lpstr>
      <vt:lpstr>While loops – with conditions</vt:lpstr>
      <vt:lpstr>While loops – with breaks</vt:lpstr>
      <vt:lpstr>Repeat loops</vt:lpstr>
      <vt:lpstr>Loop comparison</vt:lpstr>
      <vt:lpstr>NULL, 0, c(0)?</vt:lpstr>
      <vt:lpstr>NULL, 0, c(0)?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543</cp:revision>
  <dcterms:created xsi:type="dcterms:W3CDTF">2011-09-13T10:27:46Z</dcterms:created>
  <dcterms:modified xsi:type="dcterms:W3CDTF">2025-11-11T10:38:32Z</dcterms:modified>
</cp:coreProperties>
</file>