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4"/>
  </p:sldMasterIdLst>
  <p:notesMasterIdLst>
    <p:notesMasterId r:id="rId21"/>
  </p:notesMasterIdLst>
  <p:handoutMasterIdLst>
    <p:handoutMasterId r:id="rId22"/>
  </p:handoutMasterIdLst>
  <p:sldIdLst>
    <p:sldId id="256" r:id="rId5"/>
    <p:sldId id="300" r:id="rId6"/>
    <p:sldId id="301" r:id="rId7"/>
    <p:sldId id="261" r:id="rId8"/>
    <p:sldId id="257" r:id="rId9"/>
    <p:sldId id="258" r:id="rId10"/>
    <p:sldId id="259" r:id="rId11"/>
    <p:sldId id="260" r:id="rId12"/>
    <p:sldId id="262" r:id="rId13"/>
    <p:sldId id="268" r:id="rId14"/>
    <p:sldId id="263" r:id="rId15"/>
    <p:sldId id="265" r:id="rId16"/>
    <p:sldId id="266" r:id="rId17"/>
    <p:sldId id="267" r:id="rId18"/>
    <p:sldId id="264" r:id="rId19"/>
    <p:sldId id="302" r:id="rId20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57301" autoAdjust="0"/>
  </p:normalViewPr>
  <p:slideViewPr>
    <p:cSldViewPr>
      <p:cViewPr varScale="1">
        <p:scale>
          <a:sx n="41" d="100"/>
          <a:sy n="41" d="100"/>
        </p:scale>
        <p:origin x="2196" y="48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825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650EC1-6D0E-4AE5-B4DA-BA75FD53A368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825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3673D3-B395-45EB-9489-0EAA07F214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48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284A72-2FDF-47F5-886C-F0120ACE9D22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D29648-A2F4-46D5-9F39-7BC40FB1B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2423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D695DF-DD2C-4D2D-AF96-7590631D328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4387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D29648-A2F4-46D5-9F39-7BC40FB1BBC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9566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D29648-A2F4-46D5-9F39-7BC40FB1BBC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9680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D29648-A2F4-46D5-9F39-7BC40FB1BBC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2731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D29648-A2F4-46D5-9F39-7BC40FB1BBC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6066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D29648-A2F4-46D5-9F39-7BC40FB1BBC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4687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D29648-A2F4-46D5-9F39-7BC40FB1BBC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1105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D29648-A2F4-46D5-9F39-7BC40FB1BBC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9236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D29648-A2F4-46D5-9F39-7BC40FB1BBC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19858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D29648-A2F4-46D5-9F39-7BC40FB1BBC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91512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D29648-A2F4-46D5-9F39-7BC40FB1BBC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1455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D29648-A2F4-46D5-9F39-7BC40FB1BBC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5088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D29648-A2F4-46D5-9F39-7BC40FB1BBC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3982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BCDD5EF3-4EF8-4370-9A56-FD0909BFFF16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63FC0-CF91-4335-8493-1F3D042A6476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0" y="-1"/>
            <a:ext cx="9144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72289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D5EF3-4EF8-4370-9A56-FD0909BFFF16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63FC0-CF91-4335-8493-1F3D042A6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7892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D5EF3-4EF8-4370-9A56-FD0909BFFF16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63FC0-CF91-4335-8493-1F3D042A647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0" y="-1"/>
            <a:ext cx="9144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66541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D5EF3-4EF8-4370-9A56-FD0909BFFF16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63FC0-CF91-4335-8493-1F3D042A6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826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D5EF3-4EF8-4370-9A56-FD0909BFFF16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63FC0-CF91-4335-8493-1F3D042A6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081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D5EF3-4EF8-4370-9A56-FD0909BFFF16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63FC0-CF91-4335-8493-1F3D042A6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82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D5EF3-4EF8-4370-9A56-FD0909BFFF16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63FC0-CF91-4335-8493-1F3D042A6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343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D5EF3-4EF8-4370-9A56-FD0909BFFF16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63FC0-CF91-4335-8493-1F3D042A6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772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D5EF3-4EF8-4370-9A56-FD0909BFFF16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63FC0-CF91-4335-8493-1F3D042A647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3465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D5EF3-4EF8-4370-9A56-FD0909BFFF16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63FC0-CF91-4335-8493-1F3D042A6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44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D5EF3-4EF8-4370-9A56-FD0909BFFF16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63FC0-CF91-4335-8493-1F3D042A647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6790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BCDD5EF3-4EF8-4370-9A56-FD0909BFFF16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7163FC0-CF91-4335-8493-1F3D042A647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12017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2fuOs6nJSjY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>
            <a:normAutofit/>
          </a:bodyPr>
          <a:lstStyle/>
          <a:p>
            <a:br>
              <a:rPr lang="en-GB" sz="2100" b="1"/>
            </a:br>
            <a:r>
              <a:rPr lang="en-GB" sz="2100" b="1"/>
              <a:t>BMSW5105_CARD</a:t>
            </a:r>
            <a:br>
              <a:rPr lang="en-GB" sz="2100" b="1"/>
            </a:br>
            <a:r>
              <a:rPr lang="en-GB" sz="2100" b="1"/>
              <a:t>Workplace Culture and its Impact on Organisational Efficiency</a:t>
            </a:r>
            <a:br>
              <a:rPr lang="en-GB" sz="2100"/>
            </a:br>
            <a:endParaRPr lang="en-GB" sz="210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EF4A33F-B2F7-45E4-8604-AEC63DC7A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457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Graphic 10" descr="Employee Badge">
            <a:extLst>
              <a:ext uri="{FF2B5EF4-FFF2-40B4-BE49-F238E27FC236}">
                <a16:creationId xmlns:a16="http://schemas.microsoft.com/office/drawing/2014/main" id="{02D309A6-0A49-417E-AAA4-B7FD54962E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603863" y="640080"/>
            <a:ext cx="3931920" cy="3931920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123BD2E2-0AD9-4BE6-AD95-F3EF01A99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6290131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1174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BE6A51-3F15-4101-A37A-779135EC6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591" y="804333"/>
            <a:ext cx="2476809" cy="5249334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solidFill>
                  <a:srgbClr val="FFFFFF"/>
                </a:solidFill>
              </a:rPr>
              <a:t>Recap of Lecture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87BFC-7EDB-41A2-A9F5-F3D88E7919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32411" y="804333"/>
            <a:ext cx="4610377" cy="5249334"/>
          </a:xfrm>
        </p:spPr>
        <p:txBody>
          <a:bodyPr anchor="ctr">
            <a:normAutofit/>
          </a:bodyPr>
          <a:lstStyle/>
          <a:p>
            <a:r>
              <a:rPr lang="en-GB"/>
              <a:t>Module overview</a:t>
            </a:r>
          </a:p>
          <a:p>
            <a:r>
              <a:rPr lang="en-GB"/>
              <a:t>Assessments</a:t>
            </a:r>
          </a:p>
          <a:p>
            <a:r>
              <a:rPr lang="en-GB"/>
              <a:t>Why study culture?</a:t>
            </a:r>
          </a:p>
          <a:p>
            <a:r>
              <a:rPr lang="en-GB"/>
              <a:t>What is culture?</a:t>
            </a:r>
          </a:p>
          <a:p>
            <a:r>
              <a:rPr lang="en-GB"/>
              <a:t>Cultural environment</a:t>
            </a:r>
          </a:p>
          <a:p>
            <a:r>
              <a:rPr lang="en-GB" altLang="en-US"/>
              <a:t>The core elements of organisational culture</a:t>
            </a:r>
          </a:p>
          <a:p>
            <a:r>
              <a:rPr lang="en-GB"/>
              <a:t>Cultural web</a:t>
            </a:r>
          </a:p>
        </p:txBody>
      </p:sp>
    </p:spTree>
    <p:extLst>
      <p:ext uri="{BB962C8B-B14F-4D97-AF65-F5344CB8AC3E}">
        <p14:creationId xmlns:p14="http://schemas.microsoft.com/office/powerpoint/2010/main" val="1926580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7CF56F-3A70-4D11-93E5-09F2B1DEB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591" y="804333"/>
            <a:ext cx="2476809" cy="5249334"/>
          </a:xfrm>
        </p:spPr>
        <p:txBody>
          <a:bodyPr>
            <a:normAutofit/>
          </a:bodyPr>
          <a:lstStyle/>
          <a:p>
            <a:pPr algn="r"/>
            <a:r>
              <a:rPr lang="en-GB" sz="4100" b="1">
                <a:solidFill>
                  <a:srgbClr val="FFFFFF"/>
                </a:solidFill>
              </a:rPr>
              <a:t>Structure of Lecture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3CB9AD-3CBE-4F3F-AAFF-467C53A197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32411" y="804333"/>
            <a:ext cx="4610377" cy="5249334"/>
          </a:xfrm>
        </p:spPr>
        <p:txBody>
          <a:bodyPr anchor="ctr">
            <a:normAutofit/>
          </a:bodyPr>
          <a:lstStyle/>
          <a:p>
            <a:r>
              <a:rPr lang="en-GB"/>
              <a:t>Handy’s four types of organisational culture</a:t>
            </a:r>
          </a:p>
          <a:p>
            <a:r>
              <a:rPr lang="en-GB"/>
              <a:t>Schein’s three levels of culture</a:t>
            </a:r>
          </a:p>
          <a:p>
            <a:r>
              <a:rPr lang="en-GB"/>
              <a:t>Action checklist</a:t>
            </a:r>
          </a:p>
          <a:p>
            <a:r>
              <a:rPr lang="en-GB"/>
              <a:t>Deal and Kennedy</a:t>
            </a:r>
          </a:p>
          <a:p>
            <a:r>
              <a:rPr lang="en-GB"/>
              <a:t>Netflix</a:t>
            </a:r>
          </a:p>
          <a:p>
            <a:r>
              <a:rPr lang="en-GB"/>
              <a:t>Exercise</a:t>
            </a:r>
          </a:p>
        </p:txBody>
      </p:sp>
    </p:spTree>
    <p:extLst>
      <p:ext uri="{BB962C8B-B14F-4D97-AF65-F5344CB8AC3E}">
        <p14:creationId xmlns:p14="http://schemas.microsoft.com/office/powerpoint/2010/main" val="813378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B32DC26D-8B9B-4CC1-B3CC-D3EA0FB162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79ED6EDC-4DC3-4B40-8BD5-B3CDAD7466C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35000"/>
          </a:blip>
          <a:srcRect l="6443" r="4578" b="-2"/>
          <a:stretch/>
        </p:blipFill>
        <p:spPr>
          <a:xfrm>
            <a:off x="20" y="-1"/>
            <a:ext cx="9141694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643467"/>
            <a:ext cx="2763328" cy="5571066"/>
          </a:xfrm>
        </p:spPr>
        <p:txBody>
          <a:bodyPr>
            <a:normAutofit/>
          </a:bodyPr>
          <a:lstStyle/>
          <a:p>
            <a:pPr algn="r"/>
            <a:r>
              <a:rPr lang="en-GB" sz="2800" b="1"/>
              <a:t>Handy’s Four Types of Organisational Culture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FBB7ADC3-53A0-44F2-914A-78CADAF33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87233" y="1828800"/>
            <a:ext cx="0" cy="3200400"/>
          </a:xfrm>
          <a:prstGeom prst="line">
            <a:avLst/>
          </a:prstGeom>
          <a:ln w="19050">
            <a:solidFill>
              <a:srgbClr val="F9C57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28528" y="643467"/>
            <a:ext cx="4930584" cy="5571066"/>
          </a:xfrm>
        </p:spPr>
        <p:txBody>
          <a:bodyPr anchor="ctr">
            <a:normAutofit/>
          </a:bodyPr>
          <a:lstStyle/>
          <a:p>
            <a:r>
              <a:rPr lang="en-GB"/>
              <a:t>Power Culture </a:t>
            </a:r>
          </a:p>
          <a:p>
            <a:r>
              <a:rPr lang="en-GB"/>
              <a:t>Role Culture </a:t>
            </a:r>
          </a:p>
          <a:p>
            <a:r>
              <a:rPr lang="en-GB"/>
              <a:t>Task Culture </a:t>
            </a:r>
          </a:p>
          <a:p>
            <a:r>
              <a:rPr lang="en-GB"/>
              <a:t>Person Culture</a:t>
            </a:r>
          </a:p>
        </p:txBody>
      </p:sp>
    </p:spTree>
    <p:extLst>
      <p:ext uri="{BB962C8B-B14F-4D97-AF65-F5344CB8AC3E}">
        <p14:creationId xmlns:p14="http://schemas.microsoft.com/office/powerpoint/2010/main" val="2608902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D6C8E7F-6C76-4953-BAE4-12BB009F0E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4F6D2E95-5879-44A2-AB57-81DB5F99D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2">
            <a:extLst>
              <a:ext uri="{FF2B5EF4-FFF2-40B4-BE49-F238E27FC236}">
                <a16:creationId xmlns:a16="http://schemas.microsoft.com/office/drawing/2014/main" id="{252753FF-BFE0-4D73-98FB-962BAA98BD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101411" cy="6858000"/>
          </a:xfrm>
          <a:prstGeom prst="rect">
            <a:avLst/>
          </a:prstGeom>
          <a:solidFill>
            <a:srgbClr val="5835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2834314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800" b="1">
                <a:solidFill>
                  <a:srgbClr val="FFFFFF"/>
                </a:solidFill>
              </a:rPr>
              <a:t>Power Culture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7C2A4FF-27EB-4517-8D52-BA9582281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rgbClr val="F4B44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2843784" cy="3931920"/>
          </a:xfrm>
        </p:spPr>
        <p:txBody>
          <a:bodyPr vert="horz" lIns="45720" tIns="45720" rIns="45720" bIns="45720" numCol="1" rtlCol="0">
            <a:normAutofit/>
          </a:bodyPr>
          <a:lstStyle/>
          <a:p>
            <a:pPr marL="0" indent="0">
              <a:buNone/>
            </a:pPr>
            <a:r>
              <a:rPr lang="en-US" sz="1700">
                <a:solidFill>
                  <a:srgbClr val="FFFFFF"/>
                </a:solidFill>
              </a:rPr>
              <a:t>• Culture relies on central figure</a:t>
            </a:r>
          </a:p>
          <a:p>
            <a:pPr marL="0" indent="0">
              <a:buNone/>
            </a:pPr>
            <a:r>
              <a:rPr lang="en-US" sz="1700">
                <a:solidFill>
                  <a:srgbClr val="FFFFFF"/>
                </a:solidFill>
              </a:rPr>
              <a:t>• Central figure communicates outwards </a:t>
            </a:r>
          </a:p>
          <a:p>
            <a:pPr marL="0" indent="0">
              <a:buNone/>
            </a:pPr>
            <a:r>
              <a:rPr lang="en-US" sz="1700">
                <a:solidFill>
                  <a:srgbClr val="FFFFFF"/>
                </a:solidFill>
              </a:rPr>
              <a:t>• Found in small organisations</a:t>
            </a:r>
          </a:p>
          <a:p>
            <a:pPr marL="0" indent="0">
              <a:buNone/>
            </a:pPr>
            <a:r>
              <a:rPr lang="en-US" sz="1700">
                <a:solidFill>
                  <a:srgbClr val="FFFFFF"/>
                </a:solidFill>
              </a:rPr>
              <a:t>• Quick decision making</a:t>
            </a:r>
          </a:p>
          <a:p>
            <a:pPr marL="0" indent="0">
              <a:buNone/>
            </a:pPr>
            <a:r>
              <a:rPr lang="en-US" sz="1700">
                <a:solidFill>
                  <a:srgbClr val="FFFFFF"/>
                </a:solidFill>
              </a:rPr>
              <a:t>• Can respond to change and outside threats</a:t>
            </a:r>
          </a:p>
          <a:p>
            <a:pPr marL="0" indent="0">
              <a:buNone/>
            </a:pPr>
            <a:r>
              <a:rPr lang="en-US" sz="1700">
                <a:solidFill>
                  <a:srgbClr val="FFFFFF"/>
                </a:solidFill>
              </a:rPr>
              <a:t>• Hard to maintain once the business starts to expand</a:t>
            </a:r>
          </a:p>
          <a:p>
            <a:pPr marL="0" indent="0">
              <a:buNone/>
            </a:pPr>
            <a:r>
              <a:rPr lang="en-US" sz="1700">
                <a:solidFill>
                  <a:srgbClr val="FFFFFF"/>
                </a:solidFill>
              </a:rPr>
              <a:t>• Vigorously pitted against change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4C82D6-DF2C-4CBD-B3AC-F3CE77ECA20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74" t="35992" r="85368" b="45817"/>
          <a:stretch/>
        </p:blipFill>
        <p:spPr>
          <a:xfrm>
            <a:off x="4572000" y="1552750"/>
            <a:ext cx="4091940" cy="375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89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" name="Straight Connector 9">
            <a:extLst>
              <a:ext uri="{FF2B5EF4-FFF2-40B4-BE49-F238E27FC236}">
                <a16:creationId xmlns:a16="http://schemas.microsoft.com/office/drawing/2014/main" id="{5D6C8E7F-6C76-4953-BAE4-12BB009F0E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3323844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200" b="1"/>
              <a:t>Role Culture</a:t>
            </a:r>
          </a:p>
        </p:txBody>
      </p:sp>
      <p:cxnSp>
        <p:nvCxnSpPr>
          <p:cNvPr id="19" name="Straight Connector 11">
            <a:extLst>
              <a:ext uri="{FF2B5EF4-FFF2-40B4-BE49-F238E27FC236}">
                <a16:creationId xmlns:a16="http://schemas.microsoft.com/office/drawing/2014/main" id="{84F19D98-A5BA-4BE2-ACFB-4ED9DBA915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rgbClr val="27CFE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322211" cy="3931920"/>
          </a:xfrm>
        </p:spPr>
        <p:txBody>
          <a:bodyPr vert="horz" lIns="45720" tIns="45720" rIns="45720" bIns="45720" numCol="2" rtlCol="0">
            <a:normAutofit/>
          </a:bodyPr>
          <a:lstStyle/>
          <a:p>
            <a:r>
              <a:rPr lang="en-US" sz="1600"/>
              <a:t>Most common and readily recognised</a:t>
            </a:r>
          </a:p>
          <a:p>
            <a:r>
              <a:rPr lang="en-US" sz="1600"/>
              <a:t>Based on job/role rather than personalities</a:t>
            </a:r>
          </a:p>
          <a:p>
            <a:r>
              <a:rPr lang="en-US" sz="1600"/>
              <a:t>Traditional hierarchical structure</a:t>
            </a:r>
          </a:p>
          <a:p>
            <a:r>
              <a:rPr lang="en-US" sz="1600"/>
              <a:t>Well-defined roles</a:t>
            </a:r>
          </a:p>
          <a:p>
            <a:r>
              <a:rPr lang="en-US" sz="1600"/>
              <a:t>Change relatively slow and only brought about by fear</a:t>
            </a:r>
          </a:p>
          <a:p>
            <a:r>
              <a:rPr lang="en-US" sz="1600"/>
              <a:t>Can adapt but this ability restricted and will thus face problems surviving a dramatic change</a:t>
            </a:r>
          </a:p>
          <a:p>
            <a:endParaRPr lang="en-US" sz="1600"/>
          </a:p>
          <a:p>
            <a:endParaRPr lang="en-US" sz="1600"/>
          </a:p>
          <a:p>
            <a:endParaRPr lang="en-US" sz="1600"/>
          </a:p>
          <a:p>
            <a:endParaRPr lang="en-US" sz="1600"/>
          </a:p>
          <a:p>
            <a:pPr marL="0" indent="0">
              <a:buNone/>
            </a:pPr>
            <a:endParaRPr lang="en-US" sz="16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652E63-B4E2-453A-AE0B-1CF7C7F4C7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26" t="26561" r="82237" b="45798"/>
          <a:stretch/>
        </p:blipFill>
        <p:spPr>
          <a:xfrm>
            <a:off x="4572000" y="1505380"/>
            <a:ext cx="4091940" cy="3847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883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D6C8E7F-6C76-4953-BAE4-12BB009F0E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 b="1"/>
              <a:t>Task Culture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1EE3ADD-EB1B-4FB5-AD37-E648BB860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rgbClr val="36DEF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F5DBB859-7FAB-4DD7-A479-9CC61968207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75" t="27590" r="86589" b="50000"/>
          <a:stretch/>
        </p:blipFill>
        <p:spPr>
          <a:xfrm>
            <a:off x="768095" y="2440744"/>
            <a:ext cx="2711704" cy="3339465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797709" y="2286000"/>
            <a:ext cx="4260441" cy="4023360"/>
          </a:xfrm>
        </p:spPr>
        <p:txBody>
          <a:bodyPr vert="horz" lIns="45720" tIns="45720" rIns="45720" bIns="45720" rtlCol="0">
            <a:normAutofit/>
          </a:bodyPr>
          <a:lstStyle/>
          <a:p>
            <a:r>
              <a:rPr lang="en-US" sz="1600"/>
              <a:t>Management’s basic concern – continuous and successful solution of problems</a:t>
            </a:r>
          </a:p>
          <a:p>
            <a:r>
              <a:rPr lang="en-US" sz="1600"/>
              <a:t>Flexible structure – can be tailored according to task in hand</a:t>
            </a:r>
          </a:p>
          <a:p>
            <a:r>
              <a:rPr lang="en-US" sz="1600"/>
              <a:t>Suitable for rapidly changing organisations where groups are established for short term basis</a:t>
            </a:r>
          </a:p>
          <a:p>
            <a:r>
              <a:rPr lang="en-US" sz="1600"/>
              <a:t>Individual knowledge rather than rank and position - autonomy</a:t>
            </a:r>
          </a:p>
          <a:p>
            <a:r>
              <a:rPr lang="en-US" sz="1600"/>
              <a:t>Can be difficult to control</a:t>
            </a:r>
          </a:p>
          <a:p>
            <a:r>
              <a:rPr lang="en-US" sz="1600"/>
              <a:t>Most medium and large professional services, accounting, law and consulting firms (like PwC, Deloitte, Bain, etc.) </a:t>
            </a:r>
          </a:p>
          <a:p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3543247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D6C8E7F-6C76-4953-BAE4-12BB009F0E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4F6D2E95-5879-44A2-AB57-81DB5F99D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52753FF-BFE0-4D73-98FB-962BAA98BD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101411" cy="6858000"/>
          </a:xfrm>
          <a:prstGeom prst="rect">
            <a:avLst/>
          </a:prstGeom>
          <a:solidFill>
            <a:srgbClr val="4D31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2834314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800" b="1">
                <a:solidFill>
                  <a:srgbClr val="FFFFFF"/>
                </a:solidFill>
              </a:rPr>
              <a:t>Person Culture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7C2A4FF-27EB-4517-8D52-BA9582281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rgbClr val="F2B14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2843784" cy="3931920"/>
          </a:xfrm>
        </p:spPr>
        <p:txBody>
          <a:bodyPr vert="horz" lIns="45720" tIns="45720" rIns="45720" bIns="45720" numCol="2" rtlCol="0">
            <a:normAutofit/>
          </a:bodyPr>
          <a:lstStyle/>
          <a:p>
            <a:r>
              <a:rPr lang="en-US" i="0" u="none" strike="noStrike" baseline="0">
                <a:solidFill>
                  <a:srgbClr val="FFFFFF"/>
                </a:solidFill>
              </a:rPr>
              <a:t>Unusual culture</a:t>
            </a:r>
          </a:p>
          <a:p>
            <a:r>
              <a:rPr lang="en-US" i="0" u="none" strike="noStrike" baseline="0">
                <a:solidFill>
                  <a:srgbClr val="FFFFFF"/>
                </a:solidFill>
              </a:rPr>
              <a:t>Structure and culture built around individuals</a:t>
            </a:r>
          </a:p>
          <a:p>
            <a:r>
              <a:rPr lang="en-US" i="0" u="none" strike="noStrike" baseline="0">
                <a:solidFill>
                  <a:srgbClr val="FFFFFF"/>
                </a:solidFill>
              </a:rPr>
              <a:t>Influence</a:t>
            </a:r>
            <a:r>
              <a:rPr lang="en-US" i="0" u="none" strike="noStrike">
                <a:solidFill>
                  <a:srgbClr val="FFFFFF"/>
                </a:solidFill>
              </a:rPr>
              <a:t> is shared and the power base is usually expert</a:t>
            </a:r>
          </a:p>
          <a:p>
            <a:r>
              <a:rPr lang="en-US">
                <a:solidFill>
                  <a:srgbClr val="FFFFFF"/>
                </a:solidFill>
              </a:rPr>
              <a:t>Examples:</a:t>
            </a:r>
            <a:endParaRPr lang="en-US" i="0" u="none" strike="noStrike">
              <a:solidFill>
                <a:srgbClr val="FFFFFF"/>
              </a:solidFill>
            </a:endParaRPr>
          </a:p>
          <a:p>
            <a:pPr lvl="1"/>
            <a:r>
              <a:rPr lang="en-US">
                <a:solidFill>
                  <a:srgbClr val="FFFFFF"/>
                </a:solidFill>
              </a:rPr>
              <a:t>Small law or accounting office,</a:t>
            </a:r>
          </a:p>
          <a:p>
            <a:pPr lvl="1"/>
            <a:r>
              <a:rPr lang="en-US">
                <a:solidFill>
                  <a:srgbClr val="FFFFFF"/>
                </a:solidFill>
              </a:rPr>
              <a:t>Barristers chambers</a:t>
            </a:r>
          </a:p>
          <a:p>
            <a:pPr lvl="1"/>
            <a:r>
              <a:rPr lang="en-US">
                <a:solidFill>
                  <a:srgbClr val="FFFFFF"/>
                </a:solidFill>
              </a:rPr>
              <a:t>GP Practice</a:t>
            </a:r>
          </a:p>
          <a:p>
            <a:pPr lvl="1"/>
            <a:r>
              <a:rPr lang="en-US">
                <a:solidFill>
                  <a:srgbClr val="FFFFFF"/>
                </a:solidFill>
              </a:rPr>
              <a:t>Professional practices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D4BB0C-21B0-4C68-8A93-DD9384FC928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34" t="27590" r="84116" b="47952"/>
          <a:stretch/>
        </p:blipFill>
        <p:spPr>
          <a:xfrm>
            <a:off x="4572000" y="1381894"/>
            <a:ext cx="4091940" cy="4094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8708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7F432D6-15A4-4BE1-BA1F-C0359AC7A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54706C1-38B7-4C23-8749-906CB0DC8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364" y="484632"/>
            <a:ext cx="1596699" cy="5880916"/>
          </a:xfrm>
          <a:prstGeom prst="rect">
            <a:avLst/>
          </a:prstGeom>
          <a:solidFill>
            <a:schemeClr val="accent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EE15661-B0F2-42AE-A75B-0999B2CF5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79558" y="484632"/>
            <a:ext cx="6711112" cy="5880916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1995" y="788416"/>
            <a:ext cx="5942448" cy="1499616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Schein’s Three Levels of Culture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CD161189-7A5B-4B2B-93DC-777102994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2405398" y="1029524"/>
            <a:ext cx="0" cy="914400"/>
          </a:xfrm>
          <a:prstGeom prst="line">
            <a:avLst/>
          </a:prstGeom>
          <a:ln w="19050">
            <a:solidFill>
              <a:schemeClr val="accent2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01995" y="2489202"/>
            <a:ext cx="5942448" cy="355461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Surface manifestations </a:t>
            </a:r>
          </a:p>
          <a:p>
            <a:r>
              <a:rPr lang="en-GB">
                <a:solidFill>
                  <a:srgbClr val="FFFFFF"/>
                </a:solidFill>
              </a:rPr>
              <a:t>Espoused values</a:t>
            </a:r>
          </a:p>
          <a:p>
            <a:r>
              <a:rPr lang="en-GB">
                <a:solidFill>
                  <a:srgbClr val="FFFFFF"/>
                </a:solidFill>
              </a:rPr>
              <a:t>Basic underlying assumptions</a:t>
            </a:r>
          </a:p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1205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A979BAF-995A-4523-B29C-1A1CB4618F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3820" t="20955" r="56201" b="25723"/>
          <a:stretch/>
        </p:blipFill>
        <p:spPr>
          <a:xfrm>
            <a:off x="1143000" y="72008"/>
            <a:ext cx="6741368" cy="6741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4483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7F432D6-15A4-4BE1-BA1F-C0359AC7A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54706C1-38B7-4C23-8749-906CB0DC8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364" y="484632"/>
            <a:ext cx="1596699" cy="5880916"/>
          </a:xfrm>
          <a:prstGeom prst="rect">
            <a:avLst/>
          </a:prstGeom>
          <a:solidFill>
            <a:schemeClr val="accent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EE15661-B0F2-42AE-A75B-0999B2CF5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79558" y="484632"/>
            <a:ext cx="6711112" cy="5880916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1995" y="788416"/>
            <a:ext cx="5942448" cy="1499616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FFFFFF"/>
                </a:solidFill>
              </a:rPr>
              <a:t>Action Checklist (CMI, 2015)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D161189-7A5B-4B2B-93DC-777102994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2405398" y="1029524"/>
            <a:ext cx="0" cy="914400"/>
          </a:xfrm>
          <a:prstGeom prst="line">
            <a:avLst/>
          </a:prstGeom>
          <a:ln w="19050">
            <a:solidFill>
              <a:schemeClr val="accent2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01995" y="2489202"/>
            <a:ext cx="5942448" cy="35546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100">
                <a:solidFill>
                  <a:srgbClr val="FFFFFF"/>
                </a:solidFill>
              </a:rPr>
              <a:t>A broad initial impression of an organisation’s culture can be gained by:</a:t>
            </a:r>
          </a:p>
          <a:p>
            <a:pPr marL="514350" indent="-514350">
              <a:buAutoNum type="arabicPeriod"/>
            </a:pPr>
            <a:r>
              <a:rPr lang="en-GB" sz="1100">
                <a:solidFill>
                  <a:srgbClr val="FFFFFF"/>
                </a:solidFill>
              </a:rPr>
              <a:t>Reading</a:t>
            </a:r>
          </a:p>
          <a:p>
            <a:pPr marL="514350" indent="-514350">
              <a:buAutoNum type="arabicPeriod"/>
            </a:pPr>
            <a:r>
              <a:rPr lang="en-GB" sz="1100">
                <a:solidFill>
                  <a:srgbClr val="FFFFFF"/>
                </a:solidFill>
              </a:rPr>
              <a:t>Reviewing the organisation’s context and environment</a:t>
            </a:r>
          </a:p>
          <a:p>
            <a:pPr marL="514350" indent="-514350">
              <a:buAutoNum type="arabicPeriod"/>
            </a:pPr>
            <a:r>
              <a:rPr lang="en-GB" sz="1100">
                <a:solidFill>
                  <a:srgbClr val="FFFFFF"/>
                </a:solidFill>
              </a:rPr>
              <a:t>Talking to people who work for the organisation</a:t>
            </a:r>
          </a:p>
          <a:p>
            <a:pPr marL="514350" indent="-514350">
              <a:buAutoNum type="arabicPeriod"/>
            </a:pPr>
            <a:r>
              <a:rPr lang="en-GB" sz="1100">
                <a:solidFill>
                  <a:srgbClr val="FFFFFF"/>
                </a:solidFill>
              </a:rPr>
              <a:t>Making physical observations</a:t>
            </a:r>
          </a:p>
          <a:p>
            <a:pPr marL="514350" indent="-514350">
              <a:buAutoNum type="arabicPeriod"/>
            </a:pPr>
            <a:r>
              <a:rPr lang="en-GB" sz="1100">
                <a:solidFill>
                  <a:srgbClr val="FFFFFF"/>
                </a:solidFill>
              </a:rPr>
              <a:t>Assessing communication styles</a:t>
            </a:r>
          </a:p>
          <a:p>
            <a:pPr marL="514350" indent="-514350">
              <a:buAutoNum type="arabicPeriod"/>
            </a:pPr>
            <a:r>
              <a:rPr lang="en-GB" sz="1100">
                <a:solidFill>
                  <a:srgbClr val="FFFFFF"/>
                </a:solidFill>
              </a:rPr>
              <a:t>Looking at the nature of decision making and the impact on stakeholders</a:t>
            </a:r>
          </a:p>
          <a:p>
            <a:pPr marL="514350" indent="-514350">
              <a:buAutoNum type="arabicPeriod"/>
            </a:pPr>
            <a:r>
              <a:rPr lang="en-GB" sz="1100">
                <a:solidFill>
                  <a:srgbClr val="FFFFFF"/>
                </a:solidFill>
              </a:rPr>
              <a:t>Considering timekeeping</a:t>
            </a:r>
          </a:p>
          <a:p>
            <a:pPr marL="514350" indent="-514350">
              <a:buAutoNum type="arabicPeriod"/>
            </a:pPr>
            <a:r>
              <a:rPr lang="en-GB" sz="1100">
                <a:solidFill>
                  <a:srgbClr val="FFFFFF"/>
                </a:solidFill>
              </a:rPr>
              <a:t>Analysing groups and networks</a:t>
            </a:r>
          </a:p>
          <a:p>
            <a:pPr marL="514350" indent="-514350">
              <a:buAutoNum type="arabicPeriod"/>
            </a:pPr>
            <a:r>
              <a:rPr lang="en-GB" sz="1100">
                <a:solidFill>
                  <a:srgbClr val="FFFFFF"/>
                </a:solidFill>
              </a:rPr>
              <a:t>Looking at how meetings are conducted</a:t>
            </a:r>
          </a:p>
          <a:p>
            <a:pPr marL="514350" indent="-514350">
              <a:buAutoNum type="arabicPeriod"/>
            </a:pPr>
            <a:r>
              <a:rPr lang="en-GB" sz="1100">
                <a:solidFill>
                  <a:srgbClr val="FFFFFF"/>
                </a:solidFill>
              </a:rPr>
              <a:t>Consider organisational boundaries</a:t>
            </a:r>
          </a:p>
          <a:p>
            <a:endParaRPr lang="en-GB" sz="11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658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7F432D6-15A4-4BE1-BA1F-C0359AC7A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54706C1-38B7-4C23-8749-906CB0DC8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364" y="484632"/>
            <a:ext cx="1596699" cy="5880916"/>
          </a:xfrm>
          <a:prstGeom prst="rect">
            <a:avLst/>
          </a:prstGeom>
          <a:solidFill>
            <a:schemeClr val="accent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EE15661-B0F2-42AE-A75B-0999B2CF5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79558" y="484632"/>
            <a:ext cx="6711112" cy="5880916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1995" y="788416"/>
            <a:ext cx="5942448" cy="1499616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Deal and Kennedy (1982)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D161189-7A5B-4B2B-93DC-777102994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2405398" y="1029524"/>
            <a:ext cx="0" cy="914400"/>
          </a:xfrm>
          <a:prstGeom prst="line">
            <a:avLst/>
          </a:prstGeom>
          <a:ln w="19050">
            <a:solidFill>
              <a:schemeClr val="accent2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01995" y="2489202"/>
            <a:ext cx="5942448" cy="35546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rgbClr val="FFFFFF"/>
                </a:solidFill>
              </a:rPr>
              <a:t>6 cultural elements:</a:t>
            </a:r>
          </a:p>
          <a:p>
            <a:r>
              <a:rPr lang="en-GB">
                <a:solidFill>
                  <a:srgbClr val="FFFFFF"/>
                </a:solidFill>
              </a:rPr>
              <a:t>History</a:t>
            </a:r>
          </a:p>
          <a:p>
            <a:r>
              <a:rPr lang="en-GB">
                <a:solidFill>
                  <a:srgbClr val="FFFFFF"/>
                </a:solidFill>
              </a:rPr>
              <a:t>Values and beliefs</a:t>
            </a:r>
          </a:p>
          <a:p>
            <a:r>
              <a:rPr lang="en-GB">
                <a:solidFill>
                  <a:srgbClr val="FFFFFF"/>
                </a:solidFill>
              </a:rPr>
              <a:t>Rituals and ceremonies</a:t>
            </a:r>
          </a:p>
          <a:p>
            <a:r>
              <a:rPr lang="en-GB">
                <a:solidFill>
                  <a:srgbClr val="FFFFFF"/>
                </a:solidFill>
              </a:rPr>
              <a:t>Stories</a:t>
            </a:r>
          </a:p>
          <a:p>
            <a:r>
              <a:rPr lang="en-GB">
                <a:solidFill>
                  <a:srgbClr val="FFFFFF"/>
                </a:solidFill>
              </a:rPr>
              <a:t>Heroic figures</a:t>
            </a:r>
          </a:p>
          <a:p>
            <a:r>
              <a:rPr lang="en-GB">
                <a:solidFill>
                  <a:srgbClr val="FFFFFF"/>
                </a:solidFill>
              </a:rPr>
              <a:t>The cultural network</a:t>
            </a:r>
          </a:p>
        </p:txBody>
      </p:sp>
    </p:spTree>
    <p:extLst>
      <p:ext uri="{BB962C8B-B14F-4D97-AF65-F5344CB8AC3E}">
        <p14:creationId xmlns:p14="http://schemas.microsoft.com/office/powerpoint/2010/main" val="3276564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C1A1EAE-357C-4E0F-B9D2-FA8CCF1A0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4572000"/>
            <a:ext cx="5293730" cy="1964266"/>
          </a:xfrm>
          <a:prstGeom prst="rect">
            <a:avLst/>
          </a:prstGeom>
          <a:solidFill>
            <a:srgbClr val="4E7A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192" y="4767072"/>
            <a:ext cx="4945641" cy="1625210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solidFill>
                  <a:srgbClr val="FFFFFF"/>
                </a:solidFill>
              </a:rPr>
              <a:t>Deal and Kennedy’s Culture Types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16" r="-2" b="13474"/>
          <a:stretch/>
        </p:blipFill>
        <p:spPr>
          <a:xfrm>
            <a:off x="245660" y="321733"/>
            <a:ext cx="5293729" cy="4107392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1" y="321732"/>
            <a:ext cx="3251710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651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591" y="804333"/>
            <a:ext cx="2476809" cy="5249334"/>
          </a:xfrm>
        </p:spPr>
        <p:txBody>
          <a:bodyPr>
            <a:normAutofit/>
          </a:bodyPr>
          <a:lstStyle/>
          <a:p>
            <a:pPr algn="r"/>
            <a:r>
              <a:rPr lang="en-GB" b="1">
                <a:solidFill>
                  <a:srgbClr val="FFFFFF"/>
                </a:solidFill>
              </a:rPr>
              <a:t>Exercise: Netflix Culture Deck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2411" y="804333"/>
            <a:ext cx="4610377" cy="5249334"/>
          </a:xfrm>
        </p:spPr>
        <p:txBody>
          <a:bodyPr anchor="ctr">
            <a:normAutofit/>
          </a:bodyPr>
          <a:lstStyle/>
          <a:p>
            <a:r>
              <a:rPr lang="en-GB" dirty="0">
                <a:hlinkClick r:id="rId3"/>
              </a:rPr>
              <a:t>https://www.youtube.com/watch?v=2fuOs6nJSjY</a:t>
            </a:r>
            <a:endParaRPr lang="en-GB" dirty="0"/>
          </a:p>
          <a:p>
            <a:r>
              <a:rPr lang="en-GB" dirty="0"/>
              <a:t>Watch the video and note down points about the culture</a:t>
            </a:r>
          </a:p>
          <a:p>
            <a:r>
              <a:rPr lang="en-GB" dirty="0"/>
              <a:t>Think about how you may apply the models you have just learned to Netflix</a:t>
            </a:r>
          </a:p>
        </p:txBody>
      </p:sp>
    </p:spTree>
    <p:extLst>
      <p:ext uri="{BB962C8B-B14F-4D97-AF65-F5344CB8AC3E}">
        <p14:creationId xmlns:p14="http://schemas.microsoft.com/office/powerpoint/2010/main" val="715647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D4024F7-18FF-4F20-9051-A0359459B0F9}"/>
              </a:ext>
            </a:extLst>
          </p:cNvPr>
          <p:cNvSpPr txBox="1">
            <a:spLocks/>
          </p:cNvSpPr>
          <p:nvPr/>
        </p:nvSpPr>
        <p:spPr>
          <a:xfrm>
            <a:off x="723591" y="804333"/>
            <a:ext cx="2476809" cy="5249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lnSpc>
                <a:spcPct val="80000"/>
              </a:lnSpc>
              <a:spcAft>
                <a:spcPts val="600"/>
              </a:spcAft>
            </a:pPr>
            <a:r>
              <a:rPr lang="en-US" sz="5000" b="1" cap="all" spc="100">
                <a:solidFill>
                  <a:srgbClr val="FFFFFF"/>
                </a:solidFill>
              </a:rPr>
              <a:t>Exercise: Netflix Culture Deck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2411" y="804333"/>
            <a:ext cx="4610377" cy="5249334"/>
          </a:xfrm>
        </p:spPr>
        <p:txBody>
          <a:bodyPr vert="horz" lIns="45720" tIns="45720" rIns="45720" bIns="45720" rtlCol="0" anchor="ctr">
            <a:normAutofit/>
          </a:bodyPr>
          <a:lstStyle/>
          <a:p>
            <a:pPr marL="0" indent="0">
              <a:buNone/>
            </a:pPr>
            <a:r>
              <a:rPr lang="en-US" dirty="0"/>
              <a:t>In groups, research Netflix and answer the following questions:</a:t>
            </a:r>
          </a:p>
          <a:p>
            <a:r>
              <a:rPr lang="en-US" dirty="0"/>
              <a:t>Which of </a:t>
            </a:r>
            <a:r>
              <a:rPr lang="en-US" dirty="0" err="1"/>
              <a:t>Handy’s</a:t>
            </a:r>
            <a:r>
              <a:rPr lang="en-US" dirty="0"/>
              <a:t> definitions best describe Netflix’s culture and why?</a:t>
            </a:r>
          </a:p>
          <a:p>
            <a:r>
              <a:rPr lang="en-US" dirty="0"/>
              <a:t>Which of Deal and Kennedy’s definitions best describe its culture and why?</a:t>
            </a:r>
          </a:p>
          <a:p>
            <a:r>
              <a:rPr lang="en-US" dirty="0"/>
              <a:t>Complete an analysis of Netflix’s culture using the Cultural Web (lecture 1).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4573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7F432D6-15A4-4BE1-BA1F-C0359AC7A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54706C1-38B7-4C23-8749-906CB0DC8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364" y="484632"/>
            <a:ext cx="1596699" cy="5880916"/>
          </a:xfrm>
          <a:prstGeom prst="rect">
            <a:avLst/>
          </a:prstGeom>
          <a:solidFill>
            <a:schemeClr val="accent2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EE15661-B0F2-42AE-A75B-0999B2CF5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79558" y="484632"/>
            <a:ext cx="6711112" cy="5880916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7CF56F-3A70-4D11-93E5-09F2B1DEB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1995" y="788416"/>
            <a:ext cx="5942448" cy="1499616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Summary of Lecture 2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D161189-7A5B-4B2B-93DC-777102994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2405398" y="1029524"/>
            <a:ext cx="0" cy="914400"/>
          </a:xfrm>
          <a:prstGeom prst="line">
            <a:avLst/>
          </a:prstGeom>
          <a:ln w="19050">
            <a:solidFill>
              <a:schemeClr val="accent2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3CB9AD-3CBE-4F3F-AAFF-467C53A197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1995" y="2489202"/>
            <a:ext cx="5942448" cy="355461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Handy’s four types of organisational culture</a:t>
            </a:r>
          </a:p>
          <a:p>
            <a:r>
              <a:rPr lang="en-GB">
                <a:solidFill>
                  <a:srgbClr val="FFFFFF"/>
                </a:solidFill>
              </a:rPr>
              <a:t>Schein’s three levels of culture</a:t>
            </a:r>
          </a:p>
          <a:p>
            <a:r>
              <a:rPr lang="en-GB">
                <a:solidFill>
                  <a:srgbClr val="FFFFFF"/>
                </a:solidFill>
              </a:rPr>
              <a:t>Action checklist</a:t>
            </a:r>
          </a:p>
          <a:p>
            <a:r>
              <a:rPr lang="en-GB">
                <a:solidFill>
                  <a:srgbClr val="FFFFFF"/>
                </a:solidFill>
              </a:rPr>
              <a:t>Deal and Kennedy</a:t>
            </a:r>
          </a:p>
          <a:p>
            <a:r>
              <a:rPr lang="en-GB">
                <a:solidFill>
                  <a:srgbClr val="FFFFFF"/>
                </a:solidFill>
              </a:rPr>
              <a:t>Netflix</a:t>
            </a:r>
          </a:p>
          <a:p>
            <a:pPr marL="0" indent="0">
              <a:buNone/>
            </a:pPr>
            <a:endParaRPr lang="en-GB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363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4825F1AF-8DBC-4E3D-9F3D-688338DA83F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10" ma:contentTypeDescription="Create a new document." ma:contentTypeScope="" ma:versionID="1aea0e732d6779c32654a4bc84ad0831">
  <xsd:schema xmlns:xsd="http://www.w3.org/2001/XMLSchema" xmlns:xs="http://www.w3.org/2001/XMLSchema" xmlns:p="http://schemas.microsoft.com/office/2006/metadata/properties" xmlns:ns3="bf13d2f1-3fb4-4d24-806f-713eb38c1b0e" targetNamespace="http://schemas.microsoft.com/office/2006/metadata/properties" ma:root="true" ma:fieldsID="f8c7819921bd3f4a88d45ea491791cbd" ns3:_=""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778E26F-1372-4301-A860-987E4A19B6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F3FA112-CA97-4EC7-9805-2C7D26C913E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5298E59-0D42-496C-B44C-B9345CE9E0A1}">
  <ds:schemaRefs>
    <ds:schemaRef ds:uri="http://schemas.microsoft.com/office/2006/documentManagement/types"/>
    <ds:schemaRef ds:uri="http://schemas.microsoft.com/office/infopath/2007/PartnerControls"/>
    <ds:schemaRef ds:uri="bf13d2f1-3fb4-4d24-806f-713eb38c1b0e"/>
    <ds:schemaRef ds:uri="http://purl.org/dc/elements/1.1/"/>
    <ds:schemaRef ds:uri="http://schemas.microsoft.com/office/2006/metadata/properties"/>
    <ds:schemaRef ds:uri="http://purl.org/dc/terms/"/>
    <ds:schemaRef ds:uri="http://www.w3.org/XML/1998/namespace"/>
    <ds:schemaRef ds:uri="http://schemas.openxmlformats.org/package/2006/metadata/core-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495</Words>
  <Application>Microsoft Office PowerPoint</Application>
  <PresentationFormat>On-screen Show (4:3)</PresentationFormat>
  <Paragraphs>109</Paragraphs>
  <Slides>16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Calibri</vt:lpstr>
      <vt:lpstr>Tw Cen MT</vt:lpstr>
      <vt:lpstr>Tw Cen MT Condensed</vt:lpstr>
      <vt:lpstr>Wingdings 3</vt:lpstr>
      <vt:lpstr>Integral</vt:lpstr>
      <vt:lpstr> BMSW5105_CARD Workplace Culture and its Impact on Organisational Efficiency </vt:lpstr>
      <vt:lpstr>Recap of Lecture 1</vt:lpstr>
      <vt:lpstr>Structure of Lecture 2</vt:lpstr>
      <vt:lpstr>Handy’s Four Types of Organisational Culture</vt:lpstr>
      <vt:lpstr>Power Culture </vt:lpstr>
      <vt:lpstr>Role Culture</vt:lpstr>
      <vt:lpstr>Task Culture</vt:lpstr>
      <vt:lpstr>Person Culture</vt:lpstr>
      <vt:lpstr>Schein’s Three Levels of Culture</vt:lpstr>
      <vt:lpstr>PowerPoint Presentation</vt:lpstr>
      <vt:lpstr>Action Checklist (CMI, 2015)</vt:lpstr>
      <vt:lpstr>Deal and Kennedy (1982)</vt:lpstr>
      <vt:lpstr>Deal and Kennedy’s Culture Types</vt:lpstr>
      <vt:lpstr>Exercise: Netflix Culture Deck</vt:lpstr>
      <vt:lpstr>PowerPoint Presentation</vt:lpstr>
      <vt:lpstr>Summary of Lecture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BMSW5105_CARD Workplace Culture and its Impact on Organisational Efficiency</dc:title>
  <dc:creator>Marie Pitson</dc:creator>
  <cp:lastModifiedBy>Marie Pitson</cp:lastModifiedBy>
  <cp:revision>3</cp:revision>
  <dcterms:created xsi:type="dcterms:W3CDTF">2021-01-26T08:20:11Z</dcterms:created>
  <dcterms:modified xsi:type="dcterms:W3CDTF">2021-01-26T12:32:28Z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