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Default Extension="wdp" ContentType="image/vnd.ms-photo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6" r:id="rId1"/>
  </p:sldMasterIdLst>
  <p:notesMasterIdLst>
    <p:notesMasterId r:id="rId10"/>
  </p:notesMasterIdLst>
  <p:sldIdLst>
    <p:sldId id="258" r:id="rId2"/>
    <p:sldId id="259" r:id="rId3"/>
    <p:sldId id="260" r:id="rId4"/>
    <p:sldId id="261" r:id="rId5"/>
    <p:sldId id="268" r:id="rId6"/>
    <p:sldId id="269" r:id="rId7"/>
    <p:sldId id="266" r:id="rId8"/>
    <p:sldId id="267" r:id="rId9"/>
  </p:sldIdLst>
  <p:sldSz cx="12192000" cy="6858000"/>
  <p:notesSz cx="6858000" cy="9144000"/>
  <p:defaultTextStyle>
    <a:defPPr>
      <a:defRPr lang="zh-CN"/>
    </a:defPPr>
    <a:lvl1pPr marL="0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189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377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566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754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5943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131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320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509" algn="l" defTabSz="914377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8687C"/>
    <a:srgbClr val="E73A1C"/>
    <a:srgbClr val="F23C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227" autoAdjust="0"/>
    <p:restoredTop sz="93344"/>
  </p:normalViewPr>
  <p:slideViewPr>
    <p:cSldViewPr snapToGrid="0" snapToObjects="1">
      <p:cViewPr varScale="1">
        <p:scale>
          <a:sx n="65" d="100"/>
          <a:sy n="65" d="100"/>
        </p:scale>
        <p:origin x="-1086" y="-11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1E33A7-FE7B-446B-B483-A2D57E048698}" type="datetimeFigureOut">
              <a:rPr lang="zh-CN" altLang="en-US" smtClean="0"/>
              <a:pPr/>
              <a:t>2018/5/9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CN" alt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46F19D8-F7ED-41D2-ACC5-F30CA3168846}" type="slidenum">
              <a:rPr lang="zh-CN" altLang="en-US" smtClean="0"/>
              <a:pPr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xmlns="" val="18314210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等腰三角形 9"/>
          <p:cNvSpPr/>
          <p:nvPr userDrawn="1"/>
        </p:nvSpPr>
        <p:spPr>
          <a:xfrm flipV="1">
            <a:off x="4275439" y="-3134"/>
            <a:ext cx="3642714" cy="1399448"/>
          </a:xfrm>
          <a:custGeom>
            <a:avLst/>
            <a:gdLst/>
            <a:ahLst/>
            <a:cxnLst/>
            <a:rect l="l" t="t" r="r" b="b"/>
            <a:pathLst>
              <a:path w="2050062" h="989888">
                <a:moveTo>
                  <a:pt x="0" y="989888"/>
                </a:moveTo>
                <a:lnTo>
                  <a:pt x="2050062" y="989888"/>
                </a:lnTo>
                <a:lnTo>
                  <a:pt x="2041981" y="799417"/>
                </a:lnTo>
                <a:cubicBezTo>
                  <a:pt x="2025751" y="615050"/>
                  <a:pt x="1987405" y="475027"/>
                  <a:pt x="1940306" y="434939"/>
                </a:cubicBezTo>
                <a:lnTo>
                  <a:pt x="1918044" y="425604"/>
                </a:lnTo>
                <a:lnTo>
                  <a:pt x="1918044" y="423297"/>
                </a:lnTo>
                <a:lnTo>
                  <a:pt x="1918044" y="423294"/>
                </a:lnTo>
                <a:lnTo>
                  <a:pt x="1918038" y="423294"/>
                </a:lnTo>
                <a:lnTo>
                  <a:pt x="1025031" y="0"/>
                </a:lnTo>
                <a:lnTo>
                  <a:pt x="132025" y="423294"/>
                </a:lnTo>
                <a:lnTo>
                  <a:pt x="132017" y="423294"/>
                </a:lnTo>
                <a:lnTo>
                  <a:pt x="132017" y="425605"/>
                </a:lnTo>
                <a:lnTo>
                  <a:pt x="109756" y="434939"/>
                </a:lnTo>
                <a:cubicBezTo>
                  <a:pt x="62658" y="475027"/>
                  <a:pt x="24311" y="615050"/>
                  <a:pt x="8082" y="79941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0" hasCustomPrompt="1"/>
          </p:nvPr>
        </p:nvSpPr>
        <p:spPr>
          <a:xfrm>
            <a:off x="4663281" y="64219"/>
            <a:ext cx="286543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indent="0" algn="ctr">
              <a:buNone/>
              <a:defRPr kumimoji="1" lang="zh-CN" altLang="en-US" sz="4800" b="1" dirty="0">
                <a:solidFill>
                  <a:srgbClr val="4C4B4B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defRPr>
            </a:lvl1pPr>
          </a:lstStyle>
          <a:p>
            <a:pPr marL="0" lvl="0" algn="ctr" defTabSz="914377"/>
            <a:r>
              <a:rPr kumimoji="1" lang="en-US" altLang="zh-CN" smtClean="0"/>
              <a:t>RESUME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166065113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" name="直线连接符 5"/>
          <p:cNvCxnSpPr/>
          <p:nvPr userDrawn="1"/>
        </p:nvCxnSpPr>
        <p:spPr>
          <a:xfrm>
            <a:off x="6092385" y="1273629"/>
            <a:ext cx="0" cy="5584372"/>
          </a:xfrm>
          <a:prstGeom prst="line">
            <a:avLst/>
          </a:prstGeom>
          <a:ln w="38100" cmpd="sng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椭圆 6"/>
          <p:cNvSpPr/>
          <p:nvPr userDrawn="1"/>
        </p:nvSpPr>
        <p:spPr>
          <a:xfrm>
            <a:off x="5932363" y="2638027"/>
            <a:ext cx="312519" cy="312519"/>
          </a:xfrm>
          <a:prstGeom prst="ellipse">
            <a:avLst/>
          </a:prstGeom>
          <a:solidFill>
            <a:schemeClr val="accent6"/>
          </a:solidFill>
          <a:ln w="38100" cmpd="sng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/>
          </a:p>
        </p:txBody>
      </p:sp>
      <p:sp>
        <p:nvSpPr>
          <p:cNvPr id="8" name="椭圆 7"/>
          <p:cNvSpPr/>
          <p:nvPr userDrawn="1"/>
        </p:nvSpPr>
        <p:spPr>
          <a:xfrm flipH="1">
            <a:off x="5932363" y="5081101"/>
            <a:ext cx="312519" cy="312519"/>
          </a:xfrm>
          <a:prstGeom prst="ellipse">
            <a:avLst/>
          </a:prstGeom>
          <a:solidFill>
            <a:schemeClr val="accent6"/>
          </a:solidFill>
          <a:ln w="38100" cmpd="sng">
            <a:solidFill>
              <a:schemeClr val="accent3">
                <a:lumMod val="60000"/>
                <a:lumOff val="40000"/>
              </a:schemeClr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/>
          </a:p>
        </p:txBody>
      </p:sp>
      <p:sp>
        <p:nvSpPr>
          <p:cNvPr id="5" name="等腰三角形 9"/>
          <p:cNvSpPr/>
          <p:nvPr userDrawn="1"/>
        </p:nvSpPr>
        <p:spPr>
          <a:xfrm flipV="1">
            <a:off x="4275439" y="-3134"/>
            <a:ext cx="3642714" cy="1399448"/>
          </a:xfrm>
          <a:custGeom>
            <a:avLst/>
            <a:gdLst/>
            <a:ahLst/>
            <a:cxnLst/>
            <a:rect l="l" t="t" r="r" b="b"/>
            <a:pathLst>
              <a:path w="2050062" h="989888">
                <a:moveTo>
                  <a:pt x="0" y="989888"/>
                </a:moveTo>
                <a:lnTo>
                  <a:pt x="2050062" y="989888"/>
                </a:lnTo>
                <a:lnTo>
                  <a:pt x="2041981" y="799417"/>
                </a:lnTo>
                <a:cubicBezTo>
                  <a:pt x="2025751" y="615050"/>
                  <a:pt x="1987405" y="475027"/>
                  <a:pt x="1940306" y="434939"/>
                </a:cubicBezTo>
                <a:lnTo>
                  <a:pt x="1918044" y="425604"/>
                </a:lnTo>
                <a:lnTo>
                  <a:pt x="1918044" y="423297"/>
                </a:lnTo>
                <a:lnTo>
                  <a:pt x="1918044" y="423294"/>
                </a:lnTo>
                <a:lnTo>
                  <a:pt x="1918038" y="423294"/>
                </a:lnTo>
                <a:lnTo>
                  <a:pt x="1025031" y="0"/>
                </a:lnTo>
                <a:lnTo>
                  <a:pt x="132025" y="423294"/>
                </a:lnTo>
                <a:lnTo>
                  <a:pt x="132017" y="423294"/>
                </a:lnTo>
                <a:lnTo>
                  <a:pt x="132017" y="425605"/>
                </a:lnTo>
                <a:lnTo>
                  <a:pt x="109756" y="434939"/>
                </a:lnTo>
                <a:cubicBezTo>
                  <a:pt x="62658" y="475027"/>
                  <a:pt x="24311" y="615050"/>
                  <a:pt x="8082" y="799417"/>
                </a:cubicBez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3200" dirty="0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0" hasCustomPrompt="1"/>
          </p:nvPr>
        </p:nvSpPr>
        <p:spPr>
          <a:xfrm>
            <a:off x="4663281" y="64219"/>
            <a:ext cx="286543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indent="0" algn="ctr">
              <a:buNone/>
              <a:defRPr kumimoji="1" lang="zh-CN" altLang="en-US" sz="4800" b="1" dirty="0">
                <a:solidFill>
                  <a:srgbClr val="4C4B4B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</a:defRPr>
            </a:lvl1pPr>
          </a:lstStyle>
          <a:p>
            <a:pPr marL="0" lvl="0" algn="ctr" defTabSz="914377"/>
            <a:r>
              <a:rPr kumimoji="1" lang="en-US" altLang="zh-CN" smtClean="0"/>
              <a:t>RESUME</a:t>
            </a:r>
            <a:endParaRPr kumimoji="1" lang="zh-CN" altLang="en-US" dirty="0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1" hasCustomPrompt="1"/>
          </p:nvPr>
        </p:nvSpPr>
        <p:spPr>
          <a:xfrm>
            <a:off x="6977685" y="2526520"/>
            <a:ext cx="4481512" cy="5355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>
              <a:defRPr kumimoji="1" lang="zh-CN" altLang="en-US" sz="3200" b="1" dirty="0">
                <a:solidFill>
                  <a:srgbClr val="F6DA98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marL="0" lvl="0" defTabSz="914377"/>
            <a:r>
              <a:rPr kumimoji="1" lang="en-US" altLang="zh-CN" dirty="0" smtClean="0"/>
              <a:t>ADD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YOUR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TITLE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HERE</a:t>
            </a:r>
            <a:endParaRPr kumimoji="1" lang="zh-CN" altLang="en-US" dirty="0"/>
          </a:p>
        </p:txBody>
      </p:sp>
      <p:sp>
        <p:nvSpPr>
          <p:cNvPr id="12" name="文本占位符 9"/>
          <p:cNvSpPr>
            <a:spLocks noGrp="1"/>
          </p:cNvSpPr>
          <p:nvPr>
            <p:ph type="body" sz="quarter" idx="12" hasCustomPrompt="1"/>
          </p:nvPr>
        </p:nvSpPr>
        <p:spPr>
          <a:xfrm>
            <a:off x="725574" y="4969594"/>
            <a:ext cx="4481512" cy="535531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lvl1pPr algn="r">
              <a:defRPr kumimoji="1" lang="zh-CN" altLang="en-US" sz="3200" b="1" dirty="0">
                <a:solidFill>
                  <a:srgbClr val="F6DA98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marL="0" lvl="0" defTabSz="914377"/>
            <a:r>
              <a:rPr kumimoji="1" lang="en-US" altLang="zh-CN" dirty="0" smtClean="0"/>
              <a:t>ADD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YOUR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TITLE</a:t>
            </a:r>
            <a:r>
              <a:rPr kumimoji="1" lang="zh-CN" altLang="en-US" dirty="0" smtClean="0"/>
              <a:t> </a:t>
            </a:r>
            <a:r>
              <a:rPr kumimoji="1" lang="en-US" altLang="zh-CN" dirty="0" smtClean="0"/>
              <a:t>HERE</a:t>
            </a:r>
            <a:endParaRPr kumimoji="1" lang="zh-CN" altLang="en-US" dirty="0"/>
          </a:p>
        </p:txBody>
      </p:sp>
    </p:spTree>
    <p:extLst>
      <p:ext uri="{BB962C8B-B14F-4D97-AF65-F5344CB8AC3E}">
        <p14:creationId xmlns:p14="http://schemas.microsoft.com/office/powerpoint/2010/main" xmlns="" val="16100090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48687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xmlns="" val="14099597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microsoft.com/office/2007/relationships/hdphoto" Target="../media/hdphoto2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png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microsoft.com/office/2007/relationships/hdphoto" Target="../media/hdphoto3.wdp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663281" y="64219"/>
            <a:ext cx="2865437" cy="757130"/>
          </a:xfrm>
        </p:spPr>
        <p:txBody>
          <a:bodyPr/>
          <a:lstStyle/>
          <a:p>
            <a:r>
              <a:rPr lang="en-US" altLang="zh-CN" sz="2400" dirty="0"/>
              <a:t>INTERNATIONAL ENTREPRENEURSHIP</a:t>
            </a:r>
            <a:endParaRPr kumimoji="1" lang="zh-CN" altLang="en-US" sz="2400" dirty="0"/>
          </a:p>
        </p:txBody>
      </p:sp>
      <p:sp>
        <p:nvSpPr>
          <p:cNvPr id="5" name="矩形 4"/>
          <p:cNvSpPr/>
          <p:nvPr/>
        </p:nvSpPr>
        <p:spPr>
          <a:xfrm>
            <a:off x="2698377" y="3666201"/>
            <a:ext cx="6795247" cy="2160858"/>
          </a:xfrm>
          <a:prstGeom prst="rect">
            <a:avLst/>
          </a:prstGeom>
          <a:solidFill>
            <a:schemeClr val="accent6">
              <a:lumMod val="50000"/>
            </a:schemeClr>
          </a:solidFill>
          <a:ln>
            <a:noFill/>
          </a:ln>
          <a:effectLst>
            <a:outerShdw blurRad="254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2923425" y="4571165"/>
            <a:ext cx="6252055" cy="535531"/>
          </a:xfrm>
          <a:prstGeom prst="rect">
            <a:avLst/>
          </a:prstGeom>
          <a:noFill/>
          <a:effectLst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kumimoji="1" lang="en-US" altLang="zh-CN" sz="3200" b="1" dirty="0" smtClean="0">
                <a:solidFill>
                  <a:schemeClr val="accent3">
                    <a:lumMod val="20000"/>
                    <a:lumOff val="80000"/>
                  </a:schemeClr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微软雅黑"/>
                <a:ea typeface="微软雅黑"/>
              </a:rPr>
              <a:t>China VS United Kingdom</a:t>
            </a:r>
            <a:endParaRPr lang="zh-CN" altLang="en-US" sz="2000" dirty="0">
              <a:solidFill>
                <a:schemeClr val="accent3">
                  <a:lumMod val="20000"/>
                  <a:lumOff val="80000"/>
                </a:scheme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2923425" y="1926675"/>
            <a:ext cx="6252055" cy="1569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</a:pPr>
            <a:r>
              <a:rPr kumimoji="1" lang="en-US" altLang="zh-CN" sz="5333" b="1" dirty="0" smtClean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How Culture Affects Entrepreneurship</a:t>
            </a:r>
            <a:endParaRPr kumimoji="1" lang="zh-CN" altLang="en-US" sz="5333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24306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文本框 2"/>
          <p:cNvSpPr txBox="1"/>
          <p:nvPr/>
        </p:nvSpPr>
        <p:spPr>
          <a:xfrm>
            <a:off x="1870607" y="2120948"/>
            <a:ext cx="28861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economic development level</a:t>
            </a:r>
            <a:endParaRPr kumimoji="1" lang="zh-CN" altLang="en-US" dirty="0">
              <a:solidFill>
                <a:schemeClr val="bg1"/>
              </a:solidFill>
              <a:cs typeface="Segoe UI Light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870606" y="2908064"/>
            <a:ext cx="208685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government policies</a:t>
            </a:r>
            <a:endParaRPr kumimoji="1" lang="zh-CN" altLang="en-US" dirty="0">
              <a:solidFill>
                <a:schemeClr val="bg1"/>
              </a:solidFill>
              <a:ea typeface="微软雅黑"/>
              <a:cs typeface="微软雅黑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1870607" y="3654143"/>
            <a:ext cx="1522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</a:rPr>
              <a:t>infrastructure </a:t>
            </a:r>
            <a:endParaRPr lang="zh-CN" altLang="en-US" dirty="0">
              <a:solidFill>
                <a:schemeClr val="bg1"/>
              </a:solidFill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1870606" y="4441260"/>
            <a:ext cx="8741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kumimoji="1" lang="en-US" altLang="zh-CN" dirty="0" smtClean="0">
                <a:solidFill>
                  <a:schemeClr val="bg1"/>
                </a:solidFill>
                <a:ea typeface="微软雅黑"/>
                <a:cs typeface="微软雅黑"/>
              </a:rPr>
              <a:t>Culture</a:t>
            </a:r>
            <a:endParaRPr kumimoji="1" lang="zh-CN" altLang="en-US" dirty="0">
              <a:solidFill>
                <a:schemeClr val="bg1"/>
              </a:solidFill>
              <a:ea typeface="微软雅黑"/>
              <a:cs typeface="微软雅黑"/>
            </a:endParaRPr>
          </a:p>
        </p:txBody>
      </p:sp>
      <p:grpSp>
        <p:nvGrpSpPr>
          <p:cNvPr id="9" name="组合 5"/>
          <p:cNvGrpSpPr/>
          <p:nvPr/>
        </p:nvGrpSpPr>
        <p:grpSpPr>
          <a:xfrm>
            <a:off x="1204128" y="2047302"/>
            <a:ext cx="557663" cy="557663"/>
            <a:chOff x="902500" y="1535476"/>
            <a:chExt cx="418247" cy="418247"/>
          </a:xfrm>
        </p:grpSpPr>
        <p:sp>
          <p:nvSpPr>
            <p:cNvPr id="10" name="椭圆 9"/>
            <p:cNvSpPr/>
            <p:nvPr/>
          </p:nvSpPr>
          <p:spPr>
            <a:xfrm>
              <a:off x="902500" y="1535476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grpSp>
          <p:nvGrpSpPr>
            <p:cNvPr id="11" name="组 10"/>
            <p:cNvGrpSpPr/>
            <p:nvPr/>
          </p:nvGrpSpPr>
          <p:grpSpPr>
            <a:xfrm>
              <a:off x="1035452" y="1599471"/>
              <a:ext cx="156178" cy="279818"/>
              <a:chOff x="4557713" y="1657350"/>
              <a:chExt cx="304800" cy="546100"/>
            </a:xfrm>
            <a:solidFill>
              <a:schemeClr val="bg1"/>
            </a:solidFill>
          </p:grpSpPr>
          <p:sp>
            <p:nvSpPr>
              <p:cNvPr id="12" name="Freeform 141"/>
              <p:cNvSpPr>
                <a:spLocks noEditPoints="1"/>
              </p:cNvSpPr>
              <p:nvPr/>
            </p:nvSpPr>
            <p:spPr bwMode="auto">
              <a:xfrm>
                <a:off x="4557713" y="1657350"/>
                <a:ext cx="304800" cy="546100"/>
              </a:xfrm>
              <a:custGeom>
                <a:avLst/>
                <a:gdLst/>
                <a:ahLst/>
                <a:cxnLst>
                  <a:cxn ang="0">
                    <a:pos x="172" y="344"/>
                  </a:cxn>
                  <a:cxn ang="0">
                    <a:pos x="20" y="344"/>
                  </a:cxn>
                  <a:cxn ang="0">
                    <a:pos x="20" y="344"/>
                  </a:cxn>
                  <a:cxn ang="0">
                    <a:pos x="14" y="344"/>
                  </a:cxn>
                  <a:cxn ang="0">
                    <a:pos x="6" y="338"/>
                  </a:cxn>
                  <a:cxn ang="0">
                    <a:pos x="2" y="332"/>
                  </a:cxn>
                  <a:cxn ang="0">
                    <a:pos x="0" y="324"/>
                  </a:cxn>
                  <a:cxn ang="0">
                    <a:pos x="0" y="20"/>
                  </a:cxn>
                  <a:cxn ang="0">
                    <a:pos x="0" y="20"/>
                  </a:cxn>
                  <a:cxn ang="0">
                    <a:pos x="2" y="14"/>
                  </a:cxn>
                  <a:cxn ang="0">
                    <a:pos x="6" y="6"/>
                  </a:cxn>
                  <a:cxn ang="0">
                    <a:pos x="14" y="2"/>
                  </a:cxn>
                  <a:cxn ang="0">
                    <a:pos x="20" y="0"/>
                  </a:cxn>
                  <a:cxn ang="0">
                    <a:pos x="172" y="0"/>
                  </a:cxn>
                  <a:cxn ang="0">
                    <a:pos x="172" y="0"/>
                  </a:cxn>
                  <a:cxn ang="0">
                    <a:pos x="180" y="2"/>
                  </a:cxn>
                  <a:cxn ang="0">
                    <a:pos x="186" y="6"/>
                  </a:cxn>
                  <a:cxn ang="0">
                    <a:pos x="190" y="14"/>
                  </a:cxn>
                  <a:cxn ang="0">
                    <a:pos x="192" y="20"/>
                  </a:cxn>
                  <a:cxn ang="0">
                    <a:pos x="192" y="324"/>
                  </a:cxn>
                  <a:cxn ang="0">
                    <a:pos x="192" y="324"/>
                  </a:cxn>
                  <a:cxn ang="0">
                    <a:pos x="190" y="332"/>
                  </a:cxn>
                  <a:cxn ang="0">
                    <a:pos x="186" y="338"/>
                  </a:cxn>
                  <a:cxn ang="0">
                    <a:pos x="180" y="344"/>
                  </a:cxn>
                  <a:cxn ang="0">
                    <a:pos x="172" y="344"/>
                  </a:cxn>
                  <a:cxn ang="0">
                    <a:pos x="172" y="344"/>
                  </a:cxn>
                  <a:cxn ang="0">
                    <a:pos x="20" y="16"/>
                  </a:cxn>
                  <a:cxn ang="0">
                    <a:pos x="20" y="16"/>
                  </a:cxn>
                  <a:cxn ang="0">
                    <a:pos x="18" y="18"/>
                  </a:cxn>
                  <a:cxn ang="0">
                    <a:pos x="16" y="20"/>
                  </a:cxn>
                  <a:cxn ang="0">
                    <a:pos x="16" y="324"/>
                  </a:cxn>
                  <a:cxn ang="0">
                    <a:pos x="16" y="324"/>
                  </a:cxn>
                  <a:cxn ang="0">
                    <a:pos x="18" y="328"/>
                  </a:cxn>
                  <a:cxn ang="0">
                    <a:pos x="20" y="330"/>
                  </a:cxn>
                  <a:cxn ang="0">
                    <a:pos x="172" y="330"/>
                  </a:cxn>
                  <a:cxn ang="0">
                    <a:pos x="172" y="330"/>
                  </a:cxn>
                  <a:cxn ang="0">
                    <a:pos x="176" y="328"/>
                  </a:cxn>
                  <a:cxn ang="0">
                    <a:pos x="178" y="324"/>
                  </a:cxn>
                  <a:cxn ang="0">
                    <a:pos x="178" y="20"/>
                  </a:cxn>
                  <a:cxn ang="0">
                    <a:pos x="178" y="20"/>
                  </a:cxn>
                  <a:cxn ang="0">
                    <a:pos x="176" y="18"/>
                  </a:cxn>
                  <a:cxn ang="0">
                    <a:pos x="172" y="16"/>
                  </a:cxn>
                  <a:cxn ang="0">
                    <a:pos x="20" y="16"/>
                  </a:cxn>
                </a:cxnLst>
                <a:rect l="0" t="0" r="r" b="b"/>
                <a:pathLst>
                  <a:path w="192" h="344">
                    <a:moveTo>
                      <a:pt x="172" y="344"/>
                    </a:moveTo>
                    <a:lnTo>
                      <a:pt x="20" y="344"/>
                    </a:lnTo>
                    <a:lnTo>
                      <a:pt x="20" y="344"/>
                    </a:lnTo>
                    <a:lnTo>
                      <a:pt x="14" y="344"/>
                    </a:lnTo>
                    <a:lnTo>
                      <a:pt x="6" y="338"/>
                    </a:lnTo>
                    <a:lnTo>
                      <a:pt x="2" y="332"/>
                    </a:lnTo>
                    <a:lnTo>
                      <a:pt x="0" y="324"/>
                    </a:lnTo>
                    <a:lnTo>
                      <a:pt x="0" y="20"/>
                    </a:lnTo>
                    <a:lnTo>
                      <a:pt x="0" y="20"/>
                    </a:lnTo>
                    <a:lnTo>
                      <a:pt x="2" y="14"/>
                    </a:lnTo>
                    <a:lnTo>
                      <a:pt x="6" y="6"/>
                    </a:lnTo>
                    <a:lnTo>
                      <a:pt x="14" y="2"/>
                    </a:lnTo>
                    <a:lnTo>
                      <a:pt x="20" y="0"/>
                    </a:lnTo>
                    <a:lnTo>
                      <a:pt x="172" y="0"/>
                    </a:lnTo>
                    <a:lnTo>
                      <a:pt x="172" y="0"/>
                    </a:lnTo>
                    <a:lnTo>
                      <a:pt x="180" y="2"/>
                    </a:lnTo>
                    <a:lnTo>
                      <a:pt x="186" y="6"/>
                    </a:lnTo>
                    <a:lnTo>
                      <a:pt x="190" y="14"/>
                    </a:lnTo>
                    <a:lnTo>
                      <a:pt x="192" y="20"/>
                    </a:lnTo>
                    <a:lnTo>
                      <a:pt x="192" y="324"/>
                    </a:lnTo>
                    <a:lnTo>
                      <a:pt x="192" y="324"/>
                    </a:lnTo>
                    <a:lnTo>
                      <a:pt x="190" y="332"/>
                    </a:lnTo>
                    <a:lnTo>
                      <a:pt x="186" y="338"/>
                    </a:lnTo>
                    <a:lnTo>
                      <a:pt x="180" y="344"/>
                    </a:lnTo>
                    <a:lnTo>
                      <a:pt x="172" y="344"/>
                    </a:lnTo>
                    <a:lnTo>
                      <a:pt x="172" y="344"/>
                    </a:lnTo>
                    <a:close/>
                    <a:moveTo>
                      <a:pt x="20" y="16"/>
                    </a:moveTo>
                    <a:lnTo>
                      <a:pt x="20" y="16"/>
                    </a:lnTo>
                    <a:lnTo>
                      <a:pt x="18" y="18"/>
                    </a:lnTo>
                    <a:lnTo>
                      <a:pt x="16" y="20"/>
                    </a:lnTo>
                    <a:lnTo>
                      <a:pt x="16" y="324"/>
                    </a:lnTo>
                    <a:lnTo>
                      <a:pt x="16" y="324"/>
                    </a:lnTo>
                    <a:lnTo>
                      <a:pt x="18" y="328"/>
                    </a:lnTo>
                    <a:lnTo>
                      <a:pt x="20" y="330"/>
                    </a:lnTo>
                    <a:lnTo>
                      <a:pt x="172" y="330"/>
                    </a:lnTo>
                    <a:lnTo>
                      <a:pt x="172" y="330"/>
                    </a:lnTo>
                    <a:lnTo>
                      <a:pt x="176" y="328"/>
                    </a:lnTo>
                    <a:lnTo>
                      <a:pt x="178" y="324"/>
                    </a:lnTo>
                    <a:lnTo>
                      <a:pt x="178" y="20"/>
                    </a:lnTo>
                    <a:lnTo>
                      <a:pt x="178" y="20"/>
                    </a:lnTo>
                    <a:lnTo>
                      <a:pt x="176" y="18"/>
                    </a:lnTo>
                    <a:lnTo>
                      <a:pt x="172" y="16"/>
                    </a:lnTo>
                    <a:lnTo>
                      <a:pt x="20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  <p:sp>
            <p:nvSpPr>
              <p:cNvPr id="13" name="Freeform 143"/>
              <p:cNvSpPr>
                <a:spLocks noEditPoints="1"/>
              </p:cNvSpPr>
              <p:nvPr/>
            </p:nvSpPr>
            <p:spPr bwMode="auto">
              <a:xfrm>
                <a:off x="4595813" y="1730375"/>
                <a:ext cx="228600" cy="412750"/>
              </a:xfrm>
              <a:custGeom>
                <a:avLst/>
                <a:gdLst/>
                <a:ahLst/>
                <a:cxnLst>
                  <a:cxn ang="0">
                    <a:pos x="122" y="260"/>
                  </a:cxn>
                  <a:cxn ang="0">
                    <a:pos x="22" y="260"/>
                  </a:cxn>
                  <a:cxn ang="0">
                    <a:pos x="22" y="260"/>
                  </a:cxn>
                  <a:cxn ang="0">
                    <a:pos x="14" y="258"/>
                  </a:cxn>
                  <a:cxn ang="0">
                    <a:pos x="8" y="254"/>
                  </a:cxn>
                  <a:cxn ang="0">
                    <a:pos x="2" y="246"/>
                  </a:cxn>
                  <a:cxn ang="0">
                    <a:pos x="0" y="238"/>
                  </a:cxn>
                  <a:cxn ang="0">
                    <a:pos x="0" y="22"/>
                  </a:cxn>
                  <a:cxn ang="0">
                    <a:pos x="0" y="22"/>
                  </a:cxn>
                  <a:cxn ang="0">
                    <a:pos x="2" y="14"/>
                  </a:cxn>
                  <a:cxn ang="0">
                    <a:pos x="8" y="6"/>
                  </a:cxn>
                  <a:cxn ang="0">
                    <a:pos x="14" y="2"/>
                  </a:cxn>
                  <a:cxn ang="0">
                    <a:pos x="22" y="0"/>
                  </a:cxn>
                  <a:cxn ang="0">
                    <a:pos x="122" y="0"/>
                  </a:cxn>
                  <a:cxn ang="0">
                    <a:pos x="122" y="0"/>
                  </a:cxn>
                  <a:cxn ang="0">
                    <a:pos x="130" y="2"/>
                  </a:cxn>
                  <a:cxn ang="0">
                    <a:pos x="138" y="6"/>
                  </a:cxn>
                  <a:cxn ang="0">
                    <a:pos x="142" y="14"/>
                  </a:cxn>
                  <a:cxn ang="0">
                    <a:pos x="144" y="22"/>
                  </a:cxn>
                  <a:cxn ang="0">
                    <a:pos x="144" y="238"/>
                  </a:cxn>
                  <a:cxn ang="0">
                    <a:pos x="144" y="238"/>
                  </a:cxn>
                  <a:cxn ang="0">
                    <a:pos x="142" y="246"/>
                  </a:cxn>
                  <a:cxn ang="0">
                    <a:pos x="138" y="254"/>
                  </a:cxn>
                  <a:cxn ang="0">
                    <a:pos x="130" y="258"/>
                  </a:cxn>
                  <a:cxn ang="0">
                    <a:pos x="122" y="260"/>
                  </a:cxn>
                  <a:cxn ang="0">
                    <a:pos x="122" y="260"/>
                  </a:cxn>
                  <a:cxn ang="0">
                    <a:pos x="22" y="14"/>
                  </a:cxn>
                  <a:cxn ang="0">
                    <a:pos x="22" y="14"/>
                  </a:cxn>
                  <a:cxn ang="0">
                    <a:pos x="18" y="16"/>
                  </a:cxn>
                  <a:cxn ang="0">
                    <a:pos x="16" y="22"/>
                  </a:cxn>
                  <a:cxn ang="0">
                    <a:pos x="16" y="238"/>
                  </a:cxn>
                  <a:cxn ang="0">
                    <a:pos x="16" y="238"/>
                  </a:cxn>
                  <a:cxn ang="0">
                    <a:pos x="18" y="244"/>
                  </a:cxn>
                  <a:cxn ang="0">
                    <a:pos x="22" y="246"/>
                  </a:cxn>
                  <a:cxn ang="0">
                    <a:pos x="122" y="246"/>
                  </a:cxn>
                  <a:cxn ang="0">
                    <a:pos x="122" y="246"/>
                  </a:cxn>
                  <a:cxn ang="0">
                    <a:pos x="128" y="244"/>
                  </a:cxn>
                  <a:cxn ang="0">
                    <a:pos x="130" y="238"/>
                  </a:cxn>
                  <a:cxn ang="0">
                    <a:pos x="130" y="22"/>
                  </a:cxn>
                  <a:cxn ang="0">
                    <a:pos x="130" y="22"/>
                  </a:cxn>
                  <a:cxn ang="0">
                    <a:pos x="128" y="16"/>
                  </a:cxn>
                  <a:cxn ang="0">
                    <a:pos x="122" y="14"/>
                  </a:cxn>
                  <a:cxn ang="0">
                    <a:pos x="22" y="14"/>
                  </a:cxn>
                </a:cxnLst>
                <a:rect l="0" t="0" r="r" b="b"/>
                <a:pathLst>
                  <a:path w="144" h="260">
                    <a:moveTo>
                      <a:pt x="122" y="260"/>
                    </a:moveTo>
                    <a:lnTo>
                      <a:pt x="22" y="260"/>
                    </a:lnTo>
                    <a:lnTo>
                      <a:pt x="22" y="260"/>
                    </a:lnTo>
                    <a:lnTo>
                      <a:pt x="14" y="258"/>
                    </a:lnTo>
                    <a:lnTo>
                      <a:pt x="8" y="254"/>
                    </a:lnTo>
                    <a:lnTo>
                      <a:pt x="2" y="246"/>
                    </a:lnTo>
                    <a:lnTo>
                      <a:pt x="0" y="238"/>
                    </a:lnTo>
                    <a:lnTo>
                      <a:pt x="0" y="22"/>
                    </a:lnTo>
                    <a:lnTo>
                      <a:pt x="0" y="22"/>
                    </a:lnTo>
                    <a:lnTo>
                      <a:pt x="2" y="14"/>
                    </a:lnTo>
                    <a:lnTo>
                      <a:pt x="8" y="6"/>
                    </a:lnTo>
                    <a:lnTo>
                      <a:pt x="14" y="2"/>
                    </a:lnTo>
                    <a:lnTo>
                      <a:pt x="22" y="0"/>
                    </a:lnTo>
                    <a:lnTo>
                      <a:pt x="122" y="0"/>
                    </a:lnTo>
                    <a:lnTo>
                      <a:pt x="122" y="0"/>
                    </a:lnTo>
                    <a:lnTo>
                      <a:pt x="130" y="2"/>
                    </a:lnTo>
                    <a:lnTo>
                      <a:pt x="138" y="6"/>
                    </a:lnTo>
                    <a:lnTo>
                      <a:pt x="142" y="14"/>
                    </a:lnTo>
                    <a:lnTo>
                      <a:pt x="144" y="22"/>
                    </a:lnTo>
                    <a:lnTo>
                      <a:pt x="144" y="238"/>
                    </a:lnTo>
                    <a:lnTo>
                      <a:pt x="144" y="238"/>
                    </a:lnTo>
                    <a:lnTo>
                      <a:pt x="142" y="246"/>
                    </a:lnTo>
                    <a:lnTo>
                      <a:pt x="138" y="254"/>
                    </a:lnTo>
                    <a:lnTo>
                      <a:pt x="130" y="258"/>
                    </a:lnTo>
                    <a:lnTo>
                      <a:pt x="122" y="260"/>
                    </a:lnTo>
                    <a:lnTo>
                      <a:pt x="122" y="260"/>
                    </a:lnTo>
                    <a:close/>
                    <a:moveTo>
                      <a:pt x="22" y="14"/>
                    </a:moveTo>
                    <a:lnTo>
                      <a:pt x="22" y="14"/>
                    </a:lnTo>
                    <a:lnTo>
                      <a:pt x="18" y="16"/>
                    </a:lnTo>
                    <a:lnTo>
                      <a:pt x="16" y="22"/>
                    </a:lnTo>
                    <a:lnTo>
                      <a:pt x="16" y="238"/>
                    </a:lnTo>
                    <a:lnTo>
                      <a:pt x="16" y="238"/>
                    </a:lnTo>
                    <a:lnTo>
                      <a:pt x="18" y="244"/>
                    </a:lnTo>
                    <a:lnTo>
                      <a:pt x="22" y="246"/>
                    </a:lnTo>
                    <a:lnTo>
                      <a:pt x="122" y="246"/>
                    </a:lnTo>
                    <a:lnTo>
                      <a:pt x="122" y="246"/>
                    </a:lnTo>
                    <a:lnTo>
                      <a:pt x="128" y="244"/>
                    </a:lnTo>
                    <a:lnTo>
                      <a:pt x="130" y="238"/>
                    </a:lnTo>
                    <a:lnTo>
                      <a:pt x="130" y="22"/>
                    </a:lnTo>
                    <a:lnTo>
                      <a:pt x="130" y="22"/>
                    </a:lnTo>
                    <a:lnTo>
                      <a:pt x="128" y="16"/>
                    </a:lnTo>
                    <a:lnTo>
                      <a:pt x="122" y="14"/>
                    </a:lnTo>
                    <a:lnTo>
                      <a:pt x="22" y="14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</p:grpSp>
      </p:grpSp>
      <p:grpSp>
        <p:nvGrpSpPr>
          <p:cNvPr id="14" name="组合 6"/>
          <p:cNvGrpSpPr/>
          <p:nvPr/>
        </p:nvGrpSpPr>
        <p:grpSpPr>
          <a:xfrm>
            <a:off x="1208873" y="2813899"/>
            <a:ext cx="557663" cy="557663"/>
            <a:chOff x="906059" y="2110424"/>
            <a:chExt cx="418247" cy="418247"/>
          </a:xfrm>
        </p:grpSpPr>
        <p:sp>
          <p:nvSpPr>
            <p:cNvPr id="15" name="椭圆 14"/>
            <p:cNvSpPr/>
            <p:nvPr/>
          </p:nvSpPr>
          <p:spPr>
            <a:xfrm>
              <a:off x="906059" y="2110424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grpSp>
          <p:nvGrpSpPr>
            <p:cNvPr id="16" name="组 15"/>
            <p:cNvGrpSpPr/>
            <p:nvPr/>
          </p:nvGrpSpPr>
          <p:grpSpPr>
            <a:xfrm>
              <a:off x="1017409" y="2200044"/>
              <a:ext cx="193063" cy="258003"/>
              <a:chOff x="3910013" y="1676400"/>
              <a:chExt cx="349250" cy="466725"/>
            </a:xfrm>
            <a:solidFill>
              <a:schemeClr val="bg1"/>
            </a:solidFill>
          </p:grpSpPr>
          <p:sp>
            <p:nvSpPr>
              <p:cNvPr id="17" name="Freeform 139"/>
              <p:cNvSpPr>
                <a:spLocks noEditPoints="1"/>
              </p:cNvSpPr>
              <p:nvPr/>
            </p:nvSpPr>
            <p:spPr bwMode="auto">
              <a:xfrm>
                <a:off x="3910013" y="1676400"/>
                <a:ext cx="349250" cy="466725"/>
              </a:xfrm>
              <a:custGeom>
                <a:avLst/>
                <a:gdLst/>
                <a:ahLst/>
                <a:cxnLst>
                  <a:cxn ang="0">
                    <a:pos x="110" y="294"/>
                  </a:cxn>
                  <a:cxn ang="0">
                    <a:pos x="96" y="288"/>
                  </a:cxn>
                  <a:cxn ang="0">
                    <a:pos x="76" y="266"/>
                  </a:cxn>
                  <a:cxn ang="0">
                    <a:pos x="44" y="226"/>
                  </a:cxn>
                  <a:cxn ang="0">
                    <a:pos x="14" y="172"/>
                  </a:cxn>
                  <a:cxn ang="0">
                    <a:pos x="4" y="142"/>
                  </a:cxn>
                  <a:cxn ang="0">
                    <a:pos x="0" y="114"/>
                  </a:cxn>
                  <a:cxn ang="0">
                    <a:pos x="0" y="100"/>
                  </a:cxn>
                  <a:cxn ang="0">
                    <a:pos x="6" y="74"/>
                  </a:cxn>
                  <a:cxn ang="0">
                    <a:pos x="14" y="52"/>
                  </a:cxn>
                  <a:cxn ang="0">
                    <a:pos x="28" y="32"/>
                  </a:cxn>
                  <a:cxn ang="0">
                    <a:pos x="36" y="24"/>
                  </a:cxn>
                  <a:cxn ang="0">
                    <a:pos x="70" y="6"/>
                  </a:cxn>
                  <a:cxn ang="0">
                    <a:pos x="110" y="0"/>
                  </a:cxn>
                  <a:cxn ang="0">
                    <a:pos x="132" y="0"/>
                  </a:cxn>
                  <a:cxn ang="0">
                    <a:pos x="168" y="14"/>
                  </a:cxn>
                  <a:cxn ang="0">
                    <a:pos x="184" y="24"/>
                  </a:cxn>
                  <a:cxn ang="0">
                    <a:pos x="200" y="42"/>
                  </a:cxn>
                  <a:cxn ang="0">
                    <a:pos x="212" y="62"/>
                  </a:cxn>
                  <a:cxn ang="0">
                    <a:pos x="218" y="86"/>
                  </a:cxn>
                  <a:cxn ang="0">
                    <a:pos x="220" y="114"/>
                  </a:cxn>
                  <a:cxn ang="0">
                    <a:pos x="220" y="128"/>
                  </a:cxn>
                  <a:cxn ang="0">
                    <a:pos x="212" y="158"/>
                  </a:cxn>
                  <a:cxn ang="0">
                    <a:pos x="192" y="200"/>
                  </a:cxn>
                  <a:cxn ang="0">
                    <a:pos x="160" y="248"/>
                  </a:cxn>
                  <a:cxn ang="0">
                    <a:pos x="126" y="288"/>
                  </a:cxn>
                  <a:cxn ang="0">
                    <a:pos x="118" y="292"/>
                  </a:cxn>
                  <a:cxn ang="0">
                    <a:pos x="110" y="294"/>
                  </a:cxn>
                  <a:cxn ang="0">
                    <a:pos x="110" y="16"/>
                  </a:cxn>
                  <a:cxn ang="0">
                    <a:pos x="86" y="18"/>
                  </a:cxn>
                  <a:cxn ang="0">
                    <a:pos x="66" y="24"/>
                  </a:cxn>
                  <a:cxn ang="0">
                    <a:pos x="38" y="48"/>
                  </a:cxn>
                  <a:cxn ang="0">
                    <a:pos x="22" y="80"/>
                  </a:cxn>
                  <a:cxn ang="0">
                    <a:pos x="16" y="114"/>
                  </a:cxn>
                  <a:cxn ang="0">
                    <a:pos x="18" y="126"/>
                  </a:cxn>
                  <a:cxn ang="0">
                    <a:pos x="24" y="154"/>
                  </a:cxn>
                  <a:cxn ang="0">
                    <a:pos x="42" y="194"/>
                  </a:cxn>
                  <a:cxn ang="0">
                    <a:pos x="74" y="238"/>
                  </a:cxn>
                  <a:cxn ang="0">
                    <a:pos x="106" y="276"/>
                  </a:cxn>
                  <a:cxn ang="0">
                    <a:pos x="110" y="278"/>
                  </a:cxn>
                  <a:cxn ang="0">
                    <a:pos x="114" y="276"/>
                  </a:cxn>
                  <a:cxn ang="0">
                    <a:pos x="146" y="238"/>
                  </a:cxn>
                  <a:cxn ang="0">
                    <a:pos x="178" y="194"/>
                  </a:cxn>
                  <a:cxn ang="0">
                    <a:pos x="196" y="154"/>
                  </a:cxn>
                  <a:cxn ang="0">
                    <a:pos x="204" y="126"/>
                  </a:cxn>
                  <a:cxn ang="0">
                    <a:pos x="204" y="114"/>
                  </a:cxn>
                  <a:cxn ang="0">
                    <a:pos x="200" y="80"/>
                  </a:cxn>
                  <a:cxn ang="0">
                    <a:pos x="184" y="48"/>
                  </a:cxn>
                  <a:cxn ang="0">
                    <a:pos x="154" y="24"/>
                  </a:cxn>
                  <a:cxn ang="0">
                    <a:pos x="134" y="18"/>
                  </a:cxn>
                  <a:cxn ang="0">
                    <a:pos x="110" y="16"/>
                  </a:cxn>
                </a:cxnLst>
                <a:rect l="0" t="0" r="r" b="b"/>
                <a:pathLst>
                  <a:path w="220" h="294">
                    <a:moveTo>
                      <a:pt x="110" y="294"/>
                    </a:moveTo>
                    <a:lnTo>
                      <a:pt x="110" y="294"/>
                    </a:lnTo>
                    <a:lnTo>
                      <a:pt x="102" y="292"/>
                    </a:lnTo>
                    <a:lnTo>
                      <a:pt x="96" y="288"/>
                    </a:lnTo>
                    <a:lnTo>
                      <a:pt x="96" y="288"/>
                    </a:lnTo>
                    <a:lnTo>
                      <a:pt x="76" y="266"/>
                    </a:lnTo>
                    <a:lnTo>
                      <a:pt x="60" y="248"/>
                    </a:lnTo>
                    <a:lnTo>
                      <a:pt x="44" y="226"/>
                    </a:lnTo>
                    <a:lnTo>
                      <a:pt x="28" y="200"/>
                    </a:lnTo>
                    <a:lnTo>
                      <a:pt x="14" y="172"/>
                    </a:lnTo>
                    <a:lnTo>
                      <a:pt x="8" y="158"/>
                    </a:lnTo>
                    <a:lnTo>
                      <a:pt x="4" y="142"/>
                    </a:lnTo>
                    <a:lnTo>
                      <a:pt x="2" y="128"/>
                    </a:lnTo>
                    <a:lnTo>
                      <a:pt x="0" y="114"/>
                    </a:lnTo>
                    <a:lnTo>
                      <a:pt x="0" y="114"/>
                    </a:lnTo>
                    <a:lnTo>
                      <a:pt x="0" y="100"/>
                    </a:lnTo>
                    <a:lnTo>
                      <a:pt x="2" y="86"/>
                    </a:lnTo>
                    <a:lnTo>
                      <a:pt x="6" y="74"/>
                    </a:lnTo>
                    <a:lnTo>
                      <a:pt x="10" y="62"/>
                    </a:lnTo>
                    <a:lnTo>
                      <a:pt x="14" y="52"/>
                    </a:lnTo>
                    <a:lnTo>
                      <a:pt x="20" y="42"/>
                    </a:lnTo>
                    <a:lnTo>
                      <a:pt x="28" y="32"/>
                    </a:lnTo>
                    <a:lnTo>
                      <a:pt x="36" y="24"/>
                    </a:lnTo>
                    <a:lnTo>
                      <a:pt x="36" y="24"/>
                    </a:lnTo>
                    <a:lnTo>
                      <a:pt x="52" y="14"/>
                    </a:lnTo>
                    <a:lnTo>
                      <a:pt x="70" y="6"/>
                    </a:lnTo>
                    <a:lnTo>
                      <a:pt x="90" y="0"/>
                    </a:lnTo>
                    <a:lnTo>
                      <a:pt x="110" y="0"/>
                    </a:lnTo>
                    <a:lnTo>
                      <a:pt x="110" y="0"/>
                    </a:lnTo>
                    <a:lnTo>
                      <a:pt x="132" y="0"/>
                    </a:lnTo>
                    <a:lnTo>
                      <a:pt x="150" y="6"/>
                    </a:lnTo>
                    <a:lnTo>
                      <a:pt x="168" y="14"/>
                    </a:lnTo>
                    <a:lnTo>
                      <a:pt x="184" y="24"/>
                    </a:lnTo>
                    <a:lnTo>
                      <a:pt x="184" y="24"/>
                    </a:lnTo>
                    <a:lnTo>
                      <a:pt x="192" y="32"/>
                    </a:lnTo>
                    <a:lnTo>
                      <a:pt x="200" y="42"/>
                    </a:lnTo>
                    <a:lnTo>
                      <a:pt x="206" y="52"/>
                    </a:lnTo>
                    <a:lnTo>
                      <a:pt x="212" y="62"/>
                    </a:lnTo>
                    <a:lnTo>
                      <a:pt x="216" y="74"/>
                    </a:lnTo>
                    <a:lnTo>
                      <a:pt x="218" y="86"/>
                    </a:lnTo>
                    <a:lnTo>
                      <a:pt x="220" y="100"/>
                    </a:lnTo>
                    <a:lnTo>
                      <a:pt x="220" y="114"/>
                    </a:lnTo>
                    <a:lnTo>
                      <a:pt x="220" y="114"/>
                    </a:lnTo>
                    <a:lnTo>
                      <a:pt x="220" y="128"/>
                    </a:lnTo>
                    <a:lnTo>
                      <a:pt x="216" y="142"/>
                    </a:lnTo>
                    <a:lnTo>
                      <a:pt x="212" y="158"/>
                    </a:lnTo>
                    <a:lnTo>
                      <a:pt x="206" y="172"/>
                    </a:lnTo>
                    <a:lnTo>
                      <a:pt x="192" y="200"/>
                    </a:lnTo>
                    <a:lnTo>
                      <a:pt x="176" y="226"/>
                    </a:lnTo>
                    <a:lnTo>
                      <a:pt x="160" y="248"/>
                    </a:lnTo>
                    <a:lnTo>
                      <a:pt x="144" y="266"/>
                    </a:lnTo>
                    <a:lnTo>
                      <a:pt x="126" y="288"/>
                    </a:lnTo>
                    <a:lnTo>
                      <a:pt x="126" y="288"/>
                    </a:lnTo>
                    <a:lnTo>
                      <a:pt x="118" y="292"/>
                    </a:lnTo>
                    <a:lnTo>
                      <a:pt x="110" y="294"/>
                    </a:lnTo>
                    <a:lnTo>
                      <a:pt x="110" y="294"/>
                    </a:lnTo>
                    <a:close/>
                    <a:moveTo>
                      <a:pt x="110" y="16"/>
                    </a:moveTo>
                    <a:lnTo>
                      <a:pt x="110" y="16"/>
                    </a:lnTo>
                    <a:lnTo>
                      <a:pt x="98" y="16"/>
                    </a:lnTo>
                    <a:lnTo>
                      <a:pt x="86" y="18"/>
                    </a:lnTo>
                    <a:lnTo>
                      <a:pt x="76" y="20"/>
                    </a:lnTo>
                    <a:lnTo>
                      <a:pt x="66" y="24"/>
                    </a:lnTo>
                    <a:lnTo>
                      <a:pt x="50" y="34"/>
                    </a:lnTo>
                    <a:lnTo>
                      <a:pt x="38" y="48"/>
                    </a:lnTo>
                    <a:lnTo>
                      <a:pt x="28" y="62"/>
                    </a:lnTo>
                    <a:lnTo>
                      <a:pt x="22" y="80"/>
                    </a:lnTo>
                    <a:lnTo>
                      <a:pt x="18" y="96"/>
                    </a:lnTo>
                    <a:lnTo>
                      <a:pt x="16" y="114"/>
                    </a:lnTo>
                    <a:lnTo>
                      <a:pt x="16" y="114"/>
                    </a:lnTo>
                    <a:lnTo>
                      <a:pt x="18" y="126"/>
                    </a:lnTo>
                    <a:lnTo>
                      <a:pt x="20" y="140"/>
                    </a:lnTo>
                    <a:lnTo>
                      <a:pt x="24" y="154"/>
                    </a:lnTo>
                    <a:lnTo>
                      <a:pt x="30" y="168"/>
                    </a:lnTo>
                    <a:lnTo>
                      <a:pt x="42" y="194"/>
                    </a:lnTo>
                    <a:lnTo>
                      <a:pt x="58" y="218"/>
                    </a:lnTo>
                    <a:lnTo>
                      <a:pt x="74" y="238"/>
                    </a:lnTo>
                    <a:lnTo>
                      <a:pt x="88" y="256"/>
                    </a:lnTo>
                    <a:lnTo>
                      <a:pt x="106" y="276"/>
                    </a:lnTo>
                    <a:lnTo>
                      <a:pt x="106" y="276"/>
                    </a:lnTo>
                    <a:lnTo>
                      <a:pt x="110" y="278"/>
                    </a:lnTo>
                    <a:lnTo>
                      <a:pt x="114" y="276"/>
                    </a:lnTo>
                    <a:lnTo>
                      <a:pt x="114" y="276"/>
                    </a:lnTo>
                    <a:lnTo>
                      <a:pt x="132" y="256"/>
                    </a:lnTo>
                    <a:lnTo>
                      <a:pt x="146" y="238"/>
                    </a:lnTo>
                    <a:lnTo>
                      <a:pt x="162" y="218"/>
                    </a:lnTo>
                    <a:lnTo>
                      <a:pt x="178" y="194"/>
                    </a:lnTo>
                    <a:lnTo>
                      <a:pt x="192" y="168"/>
                    </a:lnTo>
                    <a:lnTo>
                      <a:pt x="196" y="154"/>
                    </a:lnTo>
                    <a:lnTo>
                      <a:pt x="200" y="140"/>
                    </a:lnTo>
                    <a:lnTo>
                      <a:pt x="204" y="126"/>
                    </a:lnTo>
                    <a:lnTo>
                      <a:pt x="204" y="114"/>
                    </a:lnTo>
                    <a:lnTo>
                      <a:pt x="204" y="114"/>
                    </a:lnTo>
                    <a:lnTo>
                      <a:pt x="204" y="96"/>
                    </a:lnTo>
                    <a:lnTo>
                      <a:pt x="200" y="80"/>
                    </a:lnTo>
                    <a:lnTo>
                      <a:pt x="192" y="62"/>
                    </a:lnTo>
                    <a:lnTo>
                      <a:pt x="184" y="48"/>
                    </a:lnTo>
                    <a:lnTo>
                      <a:pt x="170" y="34"/>
                    </a:lnTo>
                    <a:lnTo>
                      <a:pt x="154" y="24"/>
                    </a:lnTo>
                    <a:lnTo>
                      <a:pt x="144" y="20"/>
                    </a:lnTo>
                    <a:lnTo>
                      <a:pt x="134" y="18"/>
                    </a:lnTo>
                    <a:lnTo>
                      <a:pt x="122" y="16"/>
                    </a:lnTo>
                    <a:lnTo>
                      <a:pt x="110" y="16"/>
                    </a:lnTo>
                    <a:lnTo>
                      <a:pt x="110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  <p:sp>
            <p:nvSpPr>
              <p:cNvPr id="18" name="Freeform 140"/>
              <p:cNvSpPr>
                <a:spLocks noEditPoints="1"/>
              </p:cNvSpPr>
              <p:nvPr/>
            </p:nvSpPr>
            <p:spPr bwMode="auto">
              <a:xfrm>
                <a:off x="3992563" y="1739900"/>
                <a:ext cx="184150" cy="180975"/>
              </a:xfrm>
              <a:custGeom>
                <a:avLst/>
                <a:gdLst/>
                <a:ahLst/>
                <a:cxnLst>
                  <a:cxn ang="0">
                    <a:pos x="58" y="114"/>
                  </a:cxn>
                  <a:cxn ang="0">
                    <a:pos x="36" y="110"/>
                  </a:cxn>
                  <a:cxn ang="0">
                    <a:pos x="18" y="98"/>
                  </a:cxn>
                  <a:cxn ang="0">
                    <a:pos x="6" y="80"/>
                  </a:cxn>
                  <a:cxn ang="0">
                    <a:pos x="0" y="58"/>
                  </a:cxn>
                  <a:cxn ang="0">
                    <a:pos x="2" y="46"/>
                  </a:cxn>
                  <a:cxn ang="0">
                    <a:pos x="10" y="24"/>
                  </a:cxn>
                  <a:cxn ang="0">
                    <a:pos x="26" y="10"/>
                  </a:cxn>
                  <a:cxn ang="0">
                    <a:pos x="46" y="0"/>
                  </a:cxn>
                  <a:cxn ang="0">
                    <a:pos x="58" y="0"/>
                  </a:cxn>
                  <a:cxn ang="0">
                    <a:pos x="80" y="4"/>
                  </a:cxn>
                  <a:cxn ang="0">
                    <a:pos x="100" y="16"/>
                  </a:cxn>
                  <a:cxn ang="0">
                    <a:pos x="112" y="34"/>
                  </a:cxn>
                  <a:cxn ang="0">
                    <a:pos x="116" y="58"/>
                  </a:cxn>
                  <a:cxn ang="0">
                    <a:pos x="114" y="68"/>
                  </a:cxn>
                  <a:cxn ang="0">
                    <a:pos x="106" y="90"/>
                  </a:cxn>
                  <a:cxn ang="0">
                    <a:pos x="90" y="104"/>
                  </a:cxn>
                  <a:cxn ang="0">
                    <a:pos x="70" y="114"/>
                  </a:cxn>
                  <a:cxn ang="0">
                    <a:pos x="58" y="114"/>
                  </a:cxn>
                  <a:cxn ang="0">
                    <a:pos x="58" y="16"/>
                  </a:cxn>
                  <a:cxn ang="0">
                    <a:pos x="42" y="18"/>
                  </a:cxn>
                  <a:cxn ang="0">
                    <a:pos x="30" y="28"/>
                  </a:cxn>
                  <a:cxn ang="0">
                    <a:pos x="20" y="42"/>
                  </a:cxn>
                  <a:cxn ang="0">
                    <a:pos x="16" y="58"/>
                  </a:cxn>
                  <a:cxn ang="0">
                    <a:pos x="18" y="66"/>
                  </a:cxn>
                  <a:cxn ang="0">
                    <a:pos x="24" y="80"/>
                  </a:cxn>
                  <a:cxn ang="0">
                    <a:pos x="36" y="92"/>
                  </a:cxn>
                  <a:cxn ang="0">
                    <a:pos x="50" y="98"/>
                  </a:cxn>
                  <a:cxn ang="0">
                    <a:pos x="58" y="98"/>
                  </a:cxn>
                  <a:cxn ang="0">
                    <a:pos x="74" y="96"/>
                  </a:cxn>
                  <a:cxn ang="0">
                    <a:pos x="88" y="86"/>
                  </a:cxn>
                  <a:cxn ang="0">
                    <a:pos x="96" y="74"/>
                  </a:cxn>
                  <a:cxn ang="0">
                    <a:pos x="100" y="58"/>
                  </a:cxn>
                  <a:cxn ang="0">
                    <a:pos x="98" y="48"/>
                  </a:cxn>
                  <a:cxn ang="0">
                    <a:pos x="92" y="34"/>
                  </a:cxn>
                  <a:cxn ang="0">
                    <a:pos x="82" y="22"/>
                  </a:cxn>
                  <a:cxn ang="0">
                    <a:pos x="66" y="16"/>
                  </a:cxn>
                  <a:cxn ang="0">
                    <a:pos x="58" y="16"/>
                  </a:cxn>
                </a:cxnLst>
                <a:rect l="0" t="0" r="r" b="b"/>
                <a:pathLst>
                  <a:path w="116" h="114">
                    <a:moveTo>
                      <a:pt x="58" y="114"/>
                    </a:moveTo>
                    <a:lnTo>
                      <a:pt x="58" y="114"/>
                    </a:lnTo>
                    <a:lnTo>
                      <a:pt x="46" y="114"/>
                    </a:lnTo>
                    <a:lnTo>
                      <a:pt x="36" y="110"/>
                    </a:lnTo>
                    <a:lnTo>
                      <a:pt x="26" y="104"/>
                    </a:lnTo>
                    <a:lnTo>
                      <a:pt x="18" y="98"/>
                    </a:lnTo>
                    <a:lnTo>
                      <a:pt x="10" y="90"/>
                    </a:lnTo>
                    <a:lnTo>
                      <a:pt x="6" y="80"/>
                    </a:lnTo>
                    <a:lnTo>
                      <a:pt x="2" y="68"/>
                    </a:lnTo>
                    <a:lnTo>
                      <a:pt x="0" y="58"/>
                    </a:lnTo>
                    <a:lnTo>
                      <a:pt x="0" y="58"/>
                    </a:lnTo>
                    <a:lnTo>
                      <a:pt x="2" y="46"/>
                    </a:lnTo>
                    <a:lnTo>
                      <a:pt x="6" y="34"/>
                    </a:lnTo>
                    <a:lnTo>
                      <a:pt x="10" y="24"/>
                    </a:lnTo>
                    <a:lnTo>
                      <a:pt x="18" y="16"/>
                    </a:lnTo>
                    <a:lnTo>
                      <a:pt x="26" y="10"/>
                    </a:lnTo>
                    <a:lnTo>
                      <a:pt x="36" y="4"/>
                    </a:lnTo>
                    <a:lnTo>
                      <a:pt x="46" y="0"/>
                    </a:lnTo>
                    <a:lnTo>
                      <a:pt x="58" y="0"/>
                    </a:lnTo>
                    <a:lnTo>
                      <a:pt x="58" y="0"/>
                    </a:lnTo>
                    <a:lnTo>
                      <a:pt x="70" y="0"/>
                    </a:lnTo>
                    <a:lnTo>
                      <a:pt x="80" y="4"/>
                    </a:lnTo>
                    <a:lnTo>
                      <a:pt x="90" y="10"/>
                    </a:lnTo>
                    <a:lnTo>
                      <a:pt x="100" y="16"/>
                    </a:lnTo>
                    <a:lnTo>
                      <a:pt x="106" y="24"/>
                    </a:lnTo>
                    <a:lnTo>
                      <a:pt x="112" y="34"/>
                    </a:lnTo>
                    <a:lnTo>
                      <a:pt x="114" y="46"/>
                    </a:lnTo>
                    <a:lnTo>
                      <a:pt x="116" y="58"/>
                    </a:lnTo>
                    <a:lnTo>
                      <a:pt x="116" y="58"/>
                    </a:lnTo>
                    <a:lnTo>
                      <a:pt x="114" y="68"/>
                    </a:lnTo>
                    <a:lnTo>
                      <a:pt x="112" y="80"/>
                    </a:lnTo>
                    <a:lnTo>
                      <a:pt x="106" y="90"/>
                    </a:lnTo>
                    <a:lnTo>
                      <a:pt x="100" y="98"/>
                    </a:lnTo>
                    <a:lnTo>
                      <a:pt x="90" y="104"/>
                    </a:lnTo>
                    <a:lnTo>
                      <a:pt x="80" y="110"/>
                    </a:lnTo>
                    <a:lnTo>
                      <a:pt x="70" y="114"/>
                    </a:lnTo>
                    <a:lnTo>
                      <a:pt x="58" y="114"/>
                    </a:lnTo>
                    <a:lnTo>
                      <a:pt x="58" y="114"/>
                    </a:lnTo>
                    <a:close/>
                    <a:moveTo>
                      <a:pt x="58" y="16"/>
                    </a:moveTo>
                    <a:lnTo>
                      <a:pt x="58" y="16"/>
                    </a:lnTo>
                    <a:lnTo>
                      <a:pt x="50" y="16"/>
                    </a:lnTo>
                    <a:lnTo>
                      <a:pt x="42" y="18"/>
                    </a:lnTo>
                    <a:lnTo>
                      <a:pt x="36" y="22"/>
                    </a:lnTo>
                    <a:lnTo>
                      <a:pt x="30" y="28"/>
                    </a:lnTo>
                    <a:lnTo>
                      <a:pt x="24" y="34"/>
                    </a:lnTo>
                    <a:lnTo>
                      <a:pt x="20" y="42"/>
                    </a:lnTo>
                    <a:lnTo>
                      <a:pt x="18" y="48"/>
                    </a:lnTo>
                    <a:lnTo>
                      <a:pt x="16" y="58"/>
                    </a:lnTo>
                    <a:lnTo>
                      <a:pt x="16" y="58"/>
                    </a:lnTo>
                    <a:lnTo>
                      <a:pt x="18" y="66"/>
                    </a:lnTo>
                    <a:lnTo>
                      <a:pt x="20" y="74"/>
                    </a:lnTo>
                    <a:lnTo>
                      <a:pt x="24" y="80"/>
                    </a:lnTo>
                    <a:lnTo>
                      <a:pt x="30" y="86"/>
                    </a:lnTo>
                    <a:lnTo>
                      <a:pt x="36" y="92"/>
                    </a:lnTo>
                    <a:lnTo>
                      <a:pt x="42" y="96"/>
                    </a:lnTo>
                    <a:lnTo>
                      <a:pt x="50" y="98"/>
                    </a:lnTo>
                    <a:lnTo>
                      <a:pt x="58" y="98"/>
                    </a:lnTo>
                    <a:lnTo>
                      <a:pt x="58" y="98"/>
                    </a:lnTo>
                    <a:lnTo>
                      <a:pt x="66" y="98"/>
                    </a:lnTo>
                    <a:lnTo>
                      <a:pt x="74" y="96"/>
                    </a:lnTo>
                    <a:lnTo>
                      <a:pt x="82" y="92"/>
                    </a:lnTo>
                    <a:lnTo>
                      <a:pt x="88" y="86"/>
                    </a:lnTo>
                    <a:lnTo>
                      <a:pt x="92" y="80"/>
                    </a:lnTo>
                    <a:lnTo>
                      <a:pt x="96" y="74"/>
                    </a:lnTo>
                    <a:lnTo>
                      <a:pt x="98" y="66"/>
                    </a:lnTo>
                    <a:lnTo>
                      <a:pt x="100" y="58"/>
                    </a:lnTo>
                    <a:lnTo>
                      <a:pt x="100" y="58"/>
                    </a:lnTo>
                    <a:lnTo>
                      <a:pt x="98" y="48"/>
                    </a:lnTo>
                    <a:lnTo>
                      <a:pt x="96" y="40"/>
                    </a:lnTo>
                    <a:lnTo>
                      <a:pt x="92" y="34"/>
                    </a:lnTo>
                    <a:lnTo>
                      <a:pt x="88" y="28"/>
                    </a:lnTo>
                    <a:lnTo>
                      <a:pt x="82" y="22"/>
                    </a:lnTo>
                    <a:lnTo>
                      <a:pt x="74" y="18"/>
                    </a:lnTo>
                    <a:lnTo>
                      <a:pt x="66" y="16"/>
                    </a:lnTo>
                    <a:lnTo>
                      <a:pt x="58" y="16"/>
                    </a:lnTo>
                    <a:lnTo>
                      <a:pt x="58" y="1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</p:grpSp>
      </p:grpSp>
      <p:grpSp>
        <p:nvGrpSpPr>
          <p:cNvPr id="19" name="组合 8"/>
          <p:cNvGrpSpPr/>
          <p:nvPr/>
        </p:nvGrpSpPr>
        <p:grpSpPr>
          <a:xfrm>
            <a:off x="1218364" y="4347095"/>
            <a:ext cx="557663" cy="557663"/>
            <a:chOff x="913177" y="3260321"/>
            <a:chExt cx="418247" cy="418247"/>
          </a:xfrm>
        </p:grpSpPr>
        <p:sp>
          <p:nvSpPr>
            <p:cNvPr id="20" name="椭圆 19"/>
            <p:cNvSpPr/>
            <p:nvPr/>
          </p:nvSpPr>
          <p:spPr>
            <a:xfrm>
              <a:off x="913177" y="3260321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grpSp>
          <p:nvGrpSpPr>
            <p:cNvPr id="21" name="组 20"/>
            <p:cNvGrpSpPr/>
            <p:nvPr/>
          </p:nvGrpSpPr>
          <p:grpSpPr>
            <a:xfrm>
              <a:off x="986280" y="3356697"/>
              <a:ext cx="254493" cy="212370"/>
              <a:chOff x="4557713" y="2359025"/>
              <a:chExt cx="460375" cy="384175"/>
            </a:xfrm>
            <a:solidFill>
              <a:schemeClr val="bg1"/>
            </a:solidFill>
          </p:grpSpPr>
          <p:sp>
            <p:nvSpPr>
              <p:cNvPr id="22" name="Freeform 153"/>
              <p:cNvSpPr>
                <a:spLocks noEditPoints="1"/>
              </p:cNvSpPr>
              <p:nvPr/>
            </p:nvSpPr>
            <p:spPr bwMode="auto">
              <a:xfrm>
                <a:off x="4557713" y="2359025"/>
                <a:ext cx="460375" cy="384175"/>
              </a:xfrm>
              <a:custGeom>
                <a:avLst/>
                <a:gdLst/>
                <a:ahLst/>
                <a:cxnLst>
                  <a:cxn ang="0">
                    <a:pos x="246" y="90"/>
                  </a:cxn>
                  <a:cxn ang="0">
                    <a:pos x="250" y="68"/>
                  </a:cxn>
                  <a:cxn ang="0">
                    <a:pos x="244" y="52"/>
                  </a:cxn>
                  <a:cxn ang="0">
                    <a:pos x="224" y="40"/>
                  </a:cxn>
                  <a:cxn ang="0">
                    <a:pos x="192" y="40"/>
                  </a:cxn>
                  <a:cxn ang="0">
                    <a:pos x="170" y="36"/>
                  </a:cxn>
                  <a:cxn ang="0">
                    <a:pos x="162" y="10"/>
                  </a:cxn>
                  <a:cxn ang="0">
                    <a:pos x="152" y="2"/>
                  </a:cxn>
                  <a:cxn ang="0">
                    <a:pos x="140" y="0"/>
                  </a:cxn>
                  <a:cxn ang="0">
                    <a:pos x="108" y="8"/>
                  </a:cxn>
                  <a:cxn ang="0">
                    <a:pos x="50" y="50"/>
                  </a:cxn>
                  <a:cxn ang="0">
                    <a:pos x="12" y="100"/>
                  </a:cxn>
                  <a:cxn ang="0">
                    <a:pos x="0" y="134"/>
                  </a:cxn>
                  <a:cxn ang="0">
                    <a:pos x="0" y="156"/>
                  </a:cxn>
                  <a:cxn ang="0">
                    <a:pos x="12" y="186"/>
                  </a:cxn>
                  <a:cxn ang="0">
                    <a:pos x="44" y="216"/>
                  </a:cxn>
                  <a:cxn ang="0">
                    <a:pos x="114" y="240"/>
                  </a:cxn>
                  <a:cxn ang="0">
                    <a:pos x="156" y="240"/>
                  </a:cxn>
                  <a:cxn ang="0">
                    <a:pos x="202" y="232"/>
                  </a:cxn>
                  <a:cxn ang="0">
                    <a:pos x="266" y="190"/>
                  </a:cxn>
                  <a:cxn ang="0">
                    <a:pos x="288" y="148"/>
                  </a:cxn>
                  <a:cxn ang="0">
                    <a:pos x="288" y="132"/>
                  </a:cxn>
                  <a:cxn ang="0">
                    <a:pos x="278" y="110"/>
                  </a:cxn>
                  <a:cxn ang="0">
                    <a:pos x="256" y="94"/>
                  </a:cxn>
                  <a:cxn ang="0">
                    <a:pos x="140" y="228"/>
                  </a:cxn>
                  <a:cxn ang="0">
                    <a:pos x="94" y="222"/>
                  </a:cxn>
                  <a:cxn ang="0">
                    <a:pos x="36" y="194"/>
                  </a:cxn>
                  <a:cxn ang="0">
                    <a:pos x="16" y="164"/>
                  </a:cxn>
                  <a:cxn ang="0">
                    <a:pos x="12" y="146"/>
                  </a:cxn>
                  <a:cxn ang="0">
                    <a:pos x="20" y="116"/>
                  </a:cxn>
                  <a:cxn ang="0">
                    <a:pos x="58" y="60"/>
                  </a:cxn>
                  <a:cxn ang="0">
                    <a:pos x="100" y="26"/>
                  </a:cxn>
                  <a:cxn ang="0">
                    <a:pos x="140" y="14"/>
                  </a:cxn>
                  <a:cxn ang="0">
                    <a:pos x="154" y="18"/>
                  </a:cxn>
                  <a:cxn ang="0">
                    <a:pos x="158" y="30"/>
                  </a:cxn>
                  <a:cxn ang="0">
                    <a:pos x="156" y="50"/>
                  </a:cxn>
                  <a:cxn ang="0">
                    <a:pos x="156" y="60"/>
                  </a:cxn>
                  <a:cxn ang="0">
                    <a:pos x="164" y="64"/>
                  </a:cxn>
                  <a:cxn ang="0">
                    <a:pos x="172" y="62"/>
                  </a:cxn>
                  <a:cxn ang="0">
                    <a:pos x="212" y="52"/>
                  </a:cxn>
                  <a:cxn ang="0">
                    <a:pos x="234" y="60"/>
                  </a:cxn>
                  <a:cxn ang="0">
                    <a:pos x="236" y="72"/>
                  </a:cxn>
                  <a:cxn ang="0">
                    <a:pos x="232" y="90"/>
                  </a:cxn>
                  <a:cxn ang="0">
                    <a:pos x="238" y="100"/>
                  </a:cxn>
                  <a:cxn ang="0">
                    <a:pos x="252" y="106"/>
                  </a:cxn>
                  <a:cxn ang="0">
                    <a:pos x="272" y="124"/>
                  </a:cxn>
                  <a:cxn ang="0">
                    <a:pos x="276" y="140"/>
                  </a:cxn>
                  <a:cxn ang="0">
                    <a:pos x="256" y="184"/>
                  </a:cxn>
                  <a:cxn ang="0">
                    <a:pos x="196" y="220"/>
                  </a:cxn>
                  <a:cxn ang="0">
                    <a:pos x="140" y="228"/>
                  </a:cxn>
                </a:cxnLst>
                <a:rect l="0" t="0" r="r" b="b"/>
                <a:pathLst>
                  <a:path w="290" h="242">
                    <a:moveTo>
                      <a:pt x="246" y="90"/>
                    </a:moveTo>
                    <a:lnTo>
                      <a:pt x="246" y="90"/>
                    </a:lnTo>
                    <a:lnTo>
                      <a:pt x="246" y="90"/>
                    </a:lnTo>
                    <a:lnTo>
                      <a:pt x="246" y="90"/>
                    </a:lnTo>
                    <a:lnTo>
                      <a:pt x="250" y="78"/>
                    </a:lnTo>
                    <a:lnTo>
                      <a:pt x="250" y="68"/>
                    </a:lnTo>
                    <a:lnTo>
                      <a:pt x="248" y="60"/>
                    </a:lnTo>
                    <a:lnTo>
                      <a:pt x="244" y="52"/>
                    </a:lnTo>
                    <a:lnTo>
                      <a:pt x="244" y="52"/>
                    </a:lnTo>
                    <a:lnTo>
                      <a:pt x="240" y="46"/>
                    </a:lnTo>
                    <a:lnTo>
                      <a:pt x="232" y="42"/>
                    </a:lnTo>
                    <a:lnTo>
                      <a:pt x="224" y="40"/>
                    </a:lnTo>
                    <a:lnTo>
                      <a:pt x="212" y="38"/>
                    </a:lnTo>
                    <a:lnTo>
                      <a:pt x="212" y="38"/>
                    </a:lnTo>
                    <a:lnTo>
                      <a:pt x="192" y="40"/>
                    </a:lnTo>
                    <a:lnTo>
                      <a:pt x="168" y="48"/>
                    </a:lnTo>
                    <a:lnTo>
                      <a:pt x="168" y="48"/>
                    </a:lnTo>
                    <a:lnTo>
                      <a:pt x="170" y="36"/>
                    </a:lnTo>
                    <a:lnTo>
                      <a:pt x="170" y="26"/>
                    </a:lnTo>
                    <a:lnTo>
                      <a:pt x="168" y="16"/>
                    </a:lnTo>
                    <a:lnTo>
                      <a:pt x="162" y="10"/>
                    </a:lnTo>
                    <a:lnTo>
                      <a:pt x="162" y="10"/>
                    </a:lnTo>
                    <a:lnTo>
                      <a:pt x="158" y="6"/>
                    </a:lnTo>
                    <a:lnTo>
                      <a:pt x="152" y="2"/>
                    </a:lnTo>
                    <a:lnTo>
                      <a:pt x="146" y="2"/>
                    </a:lnTo>
                    <a:lnTo>
                      <a:pt x="140" y="0"/>
                    </a:lnTo>
                    <a:lnTo>
                      <a:pt x="140" y="0"/>
                    </a:lnTo>
                    <a:lnTo>
                      <a:pt x="130" y="2"/>
                    </a:lnTo>
                    <a:lnTo>
                      <a:pt x="118" y="4"/>
                    </a:lnTo>
                    <a:lnTo>
                      <a:pt x="108" y="8"/>
                    </a:lnTo>
                    <a:lnTo>
                      <a:pt x="96" y="14"/>
                    </a:lnTo>
                    <a:lnTo>
                      <a:pt x="72" y="30"/>
                    </a:lnTo>
                    <a:lnTo>
                      <a:pt x="50" y="50"/>
                    </a:lnTo>
                    <a:lnTo>
                      <a:pt x="50" y="50"/>
                    </a:lnTo>
                    <a:lnTo>
                      <a:pt x="28" y="76"/>
                    </a:lnTo>
                    <a:lnTo>
                      <a:pt x="12" y="100"/>
                    </a:lnTo>
                    <a:lnTo>
                      <a:pt x="8" y="112"/>
                    </a:lnTo>
                    <a:lnTo>
                      <a:pt x="4" y="124"/>
                    </a:lnTo>
                    <a:lnTo>
                      <a:pt x="0" y="134"/>
                    </a:lnTo>
                    <a:lnTo>
                      <a:pt x="0" y="146"/>
                    </a:lnTo>
                    <a:lnTo>
                      <a:pt x="0" y="146"/>
                    </a:lnTo>
                    <a:lnTo>
                      <a:pt x="0" y="156"/>
                    </a:lnTo>
                    <a:lnTo>
                      <a:pt x="4" y="166"/>
                    </a:lnTo>
                    <a:lnTo>
                      <a:pt x="8" y="176"/>
                    </a:lnTo>
                    <a:lnTo>
                      <a:pt x="12" y="186"/>
                    </a:lnTo>
                    <a:lnTo>
                      <a:pt x="18" y="194"/>
                    </a:lnTo>
                    <a:lnTo>
                      <a:pt x="26" y="202"/>
                    </a:lnTo>
                    <a:lnTo>
                      <a:pt x="44" y="216"/>
                    </a:lnTo>
                    <a:lnTo>
                      <a:pt x="66" y="226"/>
                    </a:lnTo>
                    <a:lnTo>
                      <a:pt x="90" y="234"/>
                    </a:lnTo>
                    <a:lnTo>
                      <a:pt x="114" y="240"/>
                    </a:lnTo>
                    <a:lnTo>
                      <a:pt x="140" y="242"/>
                    </a:lnTo>
                    <a:lnTo>
                      <a:pt x="140" y="242"/>
                    </a:lnTo>
                    <a:lnTo>
                      <a:pt x="156" y="240"/>
                    </a:lnTo>
                    <a:lnTo>
                      <a:pt x="172" y="238"/>
                    </a:lnTo>
                    <a:lnTo>
                      <a:pt x="188" y="236"/>
                    </a:lnTo>
                    <a:lnTo>
                      <a:pt x="202" y="232"/>
                    </a:lnTo>
                    <a:lnTo>
                      <a:pt x="228" y="220"/>
                    </a:lnTo>
                    <a:lnTo>
                      <a:pt x="250" y="206"/>
                    </a:lnTo>
                    <a:lnTo>
                      <a:pt x="266" y="190"/>
                    </a:lnTo>
                    <a:lnTo>
                      <a:pt x="280" y="174"/>
                    </a:lnTo>
                    <a:lnTo>
                      <a:pt x="286" y="156"/>
                    </a:lnTo>
                    <a:lnTo>
                      <a:pt x="288" y="148"/>
                    </a:lnTo>
                    <a:lnTo>
                      <a:pt x="290" y="140"/>
                    </a:lnTo>
                    <a:lnTo>
                      <a:pt x="290" y="140"/>
                    </a:lnTo>
                    <a:lnTo>
                      <a:pt x="288" y="132"/>
                    </a:lnTo>
                    <a:lnTo>
                      <a:pt x="286" y="124"/>
                    </a:lnTo>
                    <a:lnTo>
                      <a:pt x="284" y="116"/>
                    </a:lnTo>
                    <a:lnTo>
                      <a:pt x="278" y="110"/>
                    </a:lnTo>
                    <a:lnTo>
                      <a:pt x="272" y="104"/>
                    </a:lnTo>
                    <a:lnTo>
                      <a:pt x="264" y="98"/>
                    </a:lnTo>
                    <a:lnTo>
                      <a:pt x="256" y="94"/>
                    </a:lnTo>
                    <a:lnTo>
                      <a:pt x="246" y="90"/>
                    </a:lnTo>
                    <a:lnTo>
                      <a:pt x="246" y="90"/>
                    </a:lnTo>
                    <a:close/>
                    <a:moveTo>
                      <a:pt x="140" y="228"/>
                    </a:moveTo>
                    <a:lnTo>
                      <a:pt x="140" y="228"/>
                    </a:lnTo>
                    <a:lnTo>
                      <a:pt x="116" y="226"/>
                    </a:lnTo>
                    <a:lnTo>
                      <a:pt x="94" y="222"/>
                    </a:lnTo>
                    <a:lnTo>
                      <a:pt x="72" y="216"/>
                    </a:lnTo>
                    <a:lnTo>
                      <a:pt x="54" y="206"/>
                    </a:lnTo>
                    <a:lnTo>
                      <a:pt x="36" y="194"/>
                    </a:lnTo>
                    <a:lnTo>
                      <a:pt x="24" y="180"/>
                    </a:lnTo>
                    <a:lnTo>
                      <a:pt x="20" y="172"/>
                    </a:lnTo>
                    <a:lnTo>
                      <a:pt x="16" y="164"/>
                    </a:lnTo>
                    <a:lnTo>
                      <a:pt x="14" y="154"/>
                    </a:lnTo>
                    <a:lnTo>
                      <a:pt x="12" y="146"/>
                    </a:lnTo>
                    <a:lnTo>
                      <a:pt x="12" y="146"/>
                    </a:lnTo>
                    <a:lnTo>
                      <a:pt x="14" y="136"/>
                    </a:lnTo>
                    <a:lnTo>
                      <a:pt x="16" y="126"/>
                    </a:lnTo>
                    <a:lnTo>
                      <a:pt x="20" y="116"/>
                    </a:lnTo>
                    <a:lnTo>
                      <a:pt x="24" y="104"/>
                    </a:lnTo>
                    <a:lnTo>
                      <a:pt x="38" y="82"/>
                    </a:lnTo>
                    <a:lnTo>
                      <a:pt x="58" y="60"/>
                    </a:lnTo>
                    <a:lnTo>
                      <a:pt x="58" y="60"/>
                    </a:lnTo>
                    <a:lnTo>
                      <a:pt x="80" y="40"/>
                    </a:lnTo>
                    <a:lnTo>
                      <a:pt x="100" y="26"/>
                    </a:lnTo>
                    <a:lnTo>
                      <a:pt x="122" y="16"/>
                    </a:lnTo>
                    <a:lnTo>
                      <a:pt x="130" y="14"/>
                    </a:lnTo>
                    <a:lnTo>
                      <a:pt x="140" y="14"/>
                    </a:lnTo>
                    <a:lnTo>
                      <a:pt x="140" y="14"/>
                    </a:lnTo>
                    <a:lnTo>
                      <a:pt x="148" y="14"/>
                    </a:lnTo>
                    <a:lnTo>
                      <a:pt x="154" y="18"/>
                    </a:lnTo>
                    <a:lnTo>
                      <a:pt x="154" y="18"/>
                    </a:lnTo>
                    <a:lnTo>
                      <a:pt x="156" y="24"/>
                    </a:lnTo>
                    <a:lnTo>
                      <a:pt x="158" y="30"/>
                    </a:lnTo>
                    <a:lnTo>
                      <a:pt x="158" y="40"/>
                    </a:lnTo>
                    <a:lnTo>
                      <a:pt x="156" y="50"/>
                    </a:lnTo>
                    <a:lnTo>
                      <a:pt x="156" y="50"/>
                    </a:lnTo>
                    <a:lnTo>
                      <a:pt x="154" y="56"/>
                    </a:lnTo>
                    <a:lnTo>
                      <a:pt x="156" y="60"/>
                    </a:lnTo>
                    <a:lnTo>
                      <a:pt x="156" y="60"/>
                    </a:lnTo>
                    <a:lnTo>
                      <a:pt x="158" y="62"/>
                    </a:lnTo>
                    <a:lnTo>
                      <a:pt x="164" y="64"/>
                    </a:lnTo>
                    <a:lnTo>
                      <a:pt x="164" y="64"/>
                    </a:lnTo>
                    <a:lnTo>
                      <a:pt x="170" y="62"/>
                    </a:lnTo>
                    <a:lnTo>
                      <a:pt x="172" y="62"/>
                    </a:lnTo>
                    <a:lnTo>
                      <a:pt x="172" y="62"/>
                    </a:lnTo>
                    <a:lnTo>
                      <a:pt x="194" y="54"/>
                    </a:lnTo>
                    <a:lnTo>
                      <a:pt x="212" y="52"/>
                    </a:lnTo>
                    <a:lnTo>
                      <a:pt x="212" y="52"/>
                    </a:lnTo>
                    <a:lnTo>
                      <a:pt x="224" y="52"/>
                    </a:lnTo>
                    <a:lnTo>
                      <a:pt x="230" y="56"/>
                    </a:lnTo>
                    <a:lnTo>
                      <a:pt x="234" y="60"/>
                    </a:lnTo>
                    <a:lnTo>
                      <a:pt x="234" y="60"/>
                    </a:lnTo>
                    <a:lnTo>
                      <a:pt x="236" y="66"/>
                    </a:lnTo>
                    <a:lnTo>
                      <a:pt x="236" y="72"/>
                    </a:lnTo>
                    <a:lnTo>
                      <a:pt x="234" y="86"/>
                    </a:lnTo>
                    <a:lnTo>
                      <a:pt x="234" y="86"/>
                    </a:lnTo>
                    <a:lnTo>
                      <a:pt x="232" y="90"/>
                    </a:lnTo>
                    <a:lnTo>
                      <a:pt x="234" y="96"/>
                    </a:lnTo>
                    <a:lnTo>
                      <a:pt x="234" y="96"/>
                    </a:lnTo>
                    <a:lnTo>
                      <a:pt x="238" y="100"/>
                    </a:lnTo>
                    <a:lnTo>
                      <a:pt x="242" y="102"/>
                    </a:lnTo>
                    <a:lnTo>
                      <a:pt x="242" y="102"/>
                    </a:lnTo>
                    <a:lnTo>
                      <a:pt x="252" y="106"/>
                    </a:lnTo>
                    <a:lnTo>
                      <a:pt x="262" y="112"/>
                    </a:lnTo>
                    <a:lnTo>
                      <a:pt x="268" y="118"/>
                    </a:lnTo>
                    <a:lnTo>
                      <a:pt x="272" y="124"/>
                    </a:lnTo>
                    <a:lnTo>
                      <a:pt x="276" y="132"/>
                    </a:lnTo>
                    <a:lnTo>
                      <a:pt x="276" y="140"/>
                    </a:lnTo>
                    <a:lnTo>
                      <a:pt x="276" y="140"/>
                    </a:lnTo>
                    <a:lnTo>
                      <a:pt x="274" y="154"/>
                    </a:lnTo>
                    <a:lnTo>
                      <a:pt x="266" y="170"/>
                    </a:lnTo>
                    <a:lnTo>
                      <a:pt x="256" y="184"/>
                    </a:lnTo>
                    <a:lnTo>
                      <a:pt x="240" y="198"/>
                    </a:lnTo>
                    <a:lnTo>
                      <a:pt x="220" y="210"/>
                    </a:lnTo>
                    <a:lnTo>
                      <a:pt x="196" y="220"/>
                    </a:lnTo>
                    <a:lnTo>
                      <a:pt x="170" y="226"/>
                    </a:lnTo>
                    <a:lnTo>
                      <a:pt x="154" y="228"/>
                    </a:lnTo>
                    <a:lnTo>
                      <a:pt x="140" y="228"/>
                    </a:lnTo>
                    <a:lnTo>
                      <a:pt x="140" y="228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  <p:sp>
            <p:nvSpPr>
              <p:cNvPr id="23" name="Freeform 154"/>
              <p:cNvSpPr>
                <a:spLocks noEditPoints="1"/>
              </p:cNvSpPr>
              <p:nvPr/>
            </p:nvSpPr>
            <p:spPr bwMode="auto">
              <a:xfrm>
                <a:off x="4608513" y="2482850"/>
                <a:ext cx="320675" cy="222250"/>
              </a:xfrm>
              <a:custGeom>
                <a:avLst/>
                <a:gdLst/>
                <a:ahLst/>
                <a:cxnLst>
                  <a:cxn ang="0">
                    <a:pos x="110" y="0"/>
                  </a:cxn>
                  <a:cxn ang="0">
                    <a:pos x="94" y="2"/>
                  </a:cxn>
                  <a:cxn ang="0">
                    <a:pos x="56" y="10"/>
                  </a:cxn>
                  <a:cxn ang="0">
                    <a:pos x="24" y="28"/>
                  </a:cxn>
                  <a:cxn ang="0">
                    <a:pos x="6" y="52"/>
                  </a:cxn>
                  <a:cxn ang="0">
                    <a:pos x="0" y="80"/>
                  </a:cxn>
                  <a:cxn ang="0">
                    <a:pos x="2" y="92"/>
                  </a:cxn>
                  <a:cxn ang="0">
                    <a:pos x="18" y="114"/>
                  </a:cxn>
                  <a:cxn ang="0">
                    <a:pos x="42" y="130"/>
                  </a:cxn>
                  <a:cxn ang="0">
                    <a:pos x="74" y="140"/>
                  </a:cxn>
                  <a:cxn ang="0">
                    <a:pos x="94" y="140"/>
                  </a:cxn>
                  <a:cxn ang="0">
                    <a:pos x="108" y="140"/>
                  </a:cxn>
                  <a:cxn ang="0">
                    <a:pos x="148" y="130"/>
                  </a:cxn>
                  <a:cxn ang="0">
                    <a:pos x="178" y="112"/>
                  </a:cxn>
                  <a:cxn ang="0">
                    <a:pos x="198" y="88"/>
                  </a:cxn>
                  <a:cxn ang="0">
                    <a:pos x="202" y="60"/>
                  </a:cxn>
                  <a:cxn ang="0">
                    <a:pos x="200" y="48"/>
                  </a:cxn>
                  <a:cxn ang="0">
                    <a:pos x="186" y="26"/>
                  </a:cxn>
                  <a:cxn ang="0">
                    <a:pos x="160" y="10"/>
                  </a:cxn>
                  <a:cxn ang="0">
                    <a:pos x="128" y="2"/>
                  </a:cxn>
                  <a:cxn ang="0">
                    <a:pos x="110" y="0"/>
                  </a:cxn>
                  <a:cxn ang="0">
                    <a:pos x="108" y="126"/>
                  </a:cxn>
                  <a:cxn ang="0">
                    <a:pos x="94" y="128"/>
                  </a:cxn>
                  <a:cxn ang="0">
                    <a:pos x="62" y="124"/>
                  </a:cxn>
                  <a:cxn ang="0">
                    <a:pos x="38" y="114"/>
                  </a:cxn>
                  <a:cxn ang="0">
                    <a:pos x="20" y="98"/>
                  </a:cxn>
                  <a:cxn ang="0">
                    <a:pos x="12" y="80"/>
                  </a:cxn>
                  <a:cxn ang="0">
                    <a:pos x="14" y="68"/>
                  </a:cxn>
                  <a:cxn ang="0">
                    <a:pos x="24" y="46"/>
                  </a:cxn>
                  <a:cxn ang="0">
                    <a:pos x="48" y="28"/>
                  </a:cxn>
                  <a:cxn ang="0">
                    <a:pos x="78" y="16"/>
                  </a:cxn>
                  <a:cxn ang="0">
                    <a:pos x="96" y="14"/>
                  </a:cxn>
                  <a:cxn ang="0">
                    <a:pos x="110" y="14"/>
                  </a:cxn>
                  <a:cxn ang="0">
                    <a:pos x="140" y="16"/>
                  </a:cxn>
                  <a:cxn ang="0">
                    <a:pos x="166" y="28"/>
                  </a:cxn>
                  <a:cxn ang="0">
                    <a:pos x="182" y="42"/>
                  </a:cxn>
                  <a:cxn ang="0">
                    <a:pos x="190" y="62"/>
                  </a:cxn>
                  <a:cxn ang="0">
                    <a:pos x="190" y="72"/>
                  </a:cxn>
                  <a:cxn ang="0">
                    <a:pos x="178" y="94"/>
                  </a:cxn>
                  <a:cxn ang="0">
                    <a:pos x="156" y="112"/>
                  </a:cxn>
                  <a:cxn ang="0">
                    <a:pos x="124" y="124"/>
                  </a:cxn>
                  <a:cxn ang="0">
                    <a:pos x="108" y="126"/>
                  </a:cxn>
                </a:cxnLst>
                <a:rect l="0" t="0" r="r" b="b"/>
                <a:pathLst>
                  <a:path w="202" h="140">
                    <a:moveTo>
                      <a:pt x="110" y="0"/>
                    </a:moveTo>
                    <a:lnTo>
                      <a:pt x="110" y="0"/>
                    </a:lnTo>
                    <a:lnTo>
                      <a:pt x="94" y="2"/>
                    </a:lnTo>
                    <a:lnTo>
                      <a:pt x="94" y="2"/>
                    </a:lnTo>
                    <a:lnTo>
                      <a:pt x="74" y="4"/>
                    </a:lnTo>
                    <a:lnTo>
                      <a:pt x="56" y="10"/>
                    </a:lnTo>
                    <a:lnTo>
                      <a:pt x="40" y="18"/>
                    </a:lnTo>
                    <a:lnTo>
                      <a:pt x="24" y="28"/>
                    </a:lnTo>
                    <a:lnTo>
                      <a:pt x="14" y="40"/>
                    </a:lnTo>
                    <a:lnTo>
                      <a:pt x="6" y="52"/>
                    </a:lnTo>
                    <a:lnTo>
                      <a:pt x="0" y="66"/>
                    </a:lnTo>
                    <a:lnTo>
                      <a:pt x="0" y="80"/>
                    </a:lnTo>
                    <a:lnTo>
                      <a:pt x="0" y="80"/>
                    </a:lnTo>
                    <a:lnTo>
                      <a:pt x="2" y="92"/>
                    </a:lnTo>
                    <a:lnTo>
                      <a:pt x="8" y="104"/>
                    </a:lnTo>
                    <a:lnTo>
                      <a:pt x="18" y="114"/>
                    </a:lnTo>
                    <a:lnTo>
                      <a:pt x="30" y="124"/>
                    </a:lnTo>
                    <a:lnTo>
                      <a:pt x="42" y="130"/>
                    </a:lnTo>
                    <a:lnTo>
                      <a:pt x="58" y="136"/>
                    </a:lnTo>
                    <a:lnTo>
                      <a:pt x="74" y="140"/>
                    </a:lnTo>
                    <a:lnTo>
                      <a:pt x="94" y="140"/>
                    </a:lnTo>
                    <a:lnTo>
                      <a:pt x="94" y="140"/>
                    </a:lnTo>
                    <a:lnTo>
                      <a:pt x="108" y="140"/>
                    </a:lnTo>
                    <a:lnTo>
                      <a:pt x="108" y="140"/>
                    </a:lnTo>
                    <a:lnTo>
                      <a:pt x="128" y="136"/>
                    </a:lnTo>
                    <a:lnTo>
                      <a:pt x="148" y="130"/>
                    </a:lnTo>
                    <a:lnTo>
                      <a:pt x="164" y="122"/>
                    </a:lnTo>
                    <a:lnTo>
                      <a:pt x="178" y="112"/>
                    </a:lnTo>
                    <a:lnTo>
                      <a:pt x="190" y="100"/>
                    </a:lnTo>
                    <a:lnTo>
                      <a:pt x="198" y="88"/>
                    </a:lnTo>
                    <a:lnTo>
                      <a:pt x="202" y="74"/>
                    </a:lnTo>
                    <a:lnTo>
                      <a:pt x="202" y="60"/>
                    </a:lnTo>
                    <a:lnTo>
                      <a:pt x="202" y="60"/>
                    </a:lnTo>
                    <a:lnTo>
                      <a:pt x="200" y="48"/>
                    </a:lnTo>
                    <a:lnTo>
                      <a:pt x="194" y="36"/>
                    </a:lnTo>
                    <a:lnTo>
                      <a:pt x="186" y="26"/>
                    </a:lnTo>
                    <a:lnTo>
                      <a:pt x="174" y="18"/>
                    </a:lnTo>
                    <a:lnTo>
                      <a:pt x="160" y="10"/>
                    </a:lnTo>
                    <a:lnTo>
                      <a:pt x="146" y="4"/>
                    </a:lnTo>
                    <a:lnTo>
                      <a:pt x="128" y="2"/>
                    </a:lnTo>
                    <a:lnTo>
                      <a:pt x="110" y="0"/>
                    </a:lnTo>
                    <a:lnTo>
                      <a:pt x="110" y="0"/>
                    </a:lnTo>
                    <a:close/>
                    <a:moveTo>
                      <a:pt x="108" y="126"/>
                    </a:moveTo>
                    <a:lnTo>
                      <a:pt x="108" y="126"/>
                    </a:lnTo>
                    <a:lnTo>
                      <a:pt x="94" y="128"/>
                    </a:lnTo>
                    <a:lnTo>
                      <a:pt x="94" y="128"/>
                    </a:lnTo>
                    <a:lnTo>
                      <a:pt x="78" y="126"/>
                    </a:lnTo>
                    <a:lnTo>
                      <a:pt x="62" y="124"/>
                    </a:lnTo>
                    <a:lnTo>
                      <a:pt x="50" y="120"/>
                    </a:lnTo>
                    <a:lnTo>
                      <a:pt x="38" y="114"/>
                    </a:lnTo>
                    <a:lnTo>
                      <a:pt x="28" y="106"/>
                    </a:lnTo>
                    <a:lnTo>
                      <a:pt x="20" y="98"/>
                    </a:lnTo>
                    <a:lnTo>
                      <a:pt x="16" y="90"/>
                    </a:lnTo>
                    <a:lnTo>
                      <a:pt x="12" y="80"/>
                    </a:lnTo>
                    <a:lnTo>
                      <a:pt x="12" y="80"/>
                    </a:lnTo>
                    <a:lnTo>
                      <a:pt x="14" y="68"/>
                    </a:lnTo>
                    <a:lnTo>
                      <a:pt x="18" y="56"/>
                    </a:lnTo>
                    <a:lnTo>
                      <a:pt x="24" y="46"/>
                    </a:lnTo>
                    <a:lnTo>
                      <a:pt x="34" y="36"/>
                    </a:lnTo>
                    <a:lnTo>
                      <a:pt x="48" y="28"/>
                    </a:lnTo>
                    <a:lnTo>
                      <a:pt x="62" y="22"/>
                    </a:lnTo>
                    <a:lnTo>
                      <a:pt x="78" y="16"/>
                    </a:lnTo>
                    <a:lnTo>
                      <a:pt x="96" y="14"/>
                    </a:lnTo>
                    <a:lnTo>
                      <a:pt x="96" y="14"/>
                    </a:lnTo>
                    <a:lnTo>
                      <a:pt x="110" y="14"/>
                    </a:lnTo>
                    <a:lnTo>
                      <a:pt x="110" y="14"/>
                    </a:lnTo>
                    <a:lnTo>
                      <a:pt x="126" y="14"/>
                    </a:lnTo>
                    <a:lnTo>
                      <a:pt x="140" y="16"/>
                    </a:lnTo>
                    <a:lnTo>
                      <a:pt x="154" y="22"/>
                    </a:lnTo>
                    <a:lnTo>
                      <a:pt x="166" y="28"/>
                    </a:lnTo>
                    <a:lnTo>
                      <a:pt x="174" y="34"/>
                    </a:lnTo>
                    <a:lnTo>
                      <a:pt x="182" y="42"/>
                    </a:lnTo>
                    <a:lnTo>
                      <a:pt x="188" y="52"/>
                    </a:lnTo>
                    <a:lnTo>
                      <a:pt x="190" y="62"/>
                    </a:lnTo>
                    <a:lnTo>
                      <a:pt x="190" y="62"/>
                    </a:lnTo>
                    <a:lnTo>
                      <a:pt x="190" y="72"/>
                    </a:lnTo>
                    <a:lnTo>
                      <a:pt x="186" y="84"/>
                    </a:lnTo>
                    <a:lnTo>
                      <a:pt x="178" y="94"/>
                    </a:lnTo>
                    <a:lnTo>
                      <a:pt x="168" y="104"/>
                    </a:lnTo>
                    <a:lnTo>
                      <a:pt x="156" y="112"/>
                    </a:lnTo>
                    <a:lnTo>
                      <a:pt x="142" y="118"/>
                    </a:lnTo>
                    <a:lnTo>
                      <a:pt x="124" y="124"/>
                    </a:lnTo>
                    <a:lnTo>
                      <a:pt x="108" y="126"/>
                    </a:lnTo>
                    <a:lnTo>
                      <a:pt x="108" y="126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  <p:sp>
            <p:nvSpPr>
              <p:cNvPr id="24" name="Freeform 155"/>
              <p:cNvSpPr>
                <a:spLocks noEditPoints="1"/>
              </p:cNvSpPr>
              <p:nvPr/>
            </p:nvSpPr>
            <p:spPr bwMode="auto">
              <a:xfrm>
                <a:off x="4675188" y="2536825"/>
                <a:ext cx="142875" cy="123825"/>
              </a:xfrm>
              <a:custGeom>
                <a:avLst/>
                <a:gdLst/>
                <a:ahLst/>
                <a:cxnLst>
                  <a:cxn ang="0">
                    <a:pos x="48" y="0"/>
                  </a:cxn>
                  <a:cxn ang="0">
                    <a:pos x="38" y="2"/>
                  </a:cxn>
                  <a:cxn ang="0">
                    <a:pos x="22" y="8"/>
                  </a:cxn>
                  <a:cxn ang="0">
                    <a:pos x="8" y="18"/>
                  </a:cxn>
                  <a:cxn ang="0">
                    <a:pos x="4" y="26"/>
                  </a:cxn>
                  <a:cxn ang="0">
                    <a:pos x="0" y="40"/>
                  </a:cxn>
                  <a:cxn ang="0">
                    <a:pos x="0" y="48"/>
                  </a:cxn>
                  <a:cxn ang="0">
                    <a:pos x="6" y="60"/>
                  </a:cxn>
                  <a:cxn ang="0">
                    <a:pos x="14" y="70"/>
                  </a:cxn>
                  <a:cxn ang="0">
                    <a:pos x="42" y="78"/>
                  </a:cxn>
                  <a:cxn ang="0">
                    <a:pos x="42" y="78"/>
                  </a:cxn>
                  <a:cxn ang="0">
                    <a:pos x="52" y="78"/>
                  </a:cxn>
                  <a:cxn ang="0">
                    <a:pos x="70" y="72"/>
                  </a:cxn>
                  <a:cxn ang="0">
                    <a:pos x="82" y="60"/>
                  </a:cxn>
                  <a:cxn ang="0">
                    <a:pos x="86" y="54"/>
                  </a:cxn>
                  <a:cxn ang="0">
                    <a:pos x="90" y="38"/>
                  </a:cxn>
                  <a:cxn ang="0">
                    <a:pos x="90" y="30"/>
                  </a:cxn>
                  <a:cxn ang="0">
                    <a:pos x="84" y="18"/>
                  </a:cxn>
                  <a:cxn ang="0">
                    <a:pos x="76" y="8"/>
                  </a:cxn>
                  <a:cxn ang="0">
                    <a:pos x="48" y="0"/>
                  </a:cxn>
                  <a:cxn ang="0">
                    <a:pos x="72" y="52"/>
                  </a:cxn>
                  <a:cxn ang="0">
                    <a:pos x="62" y="60"/>
                  </a:cxn>
                  <a:cxn ang="0">
                    <a:pos x="50" y="64"/>
                  </a:cxn>
                  <a:cxn ang="0">
                    <a:pos x="42" y="66"/>
                  </a:cxn>
                  <a:cxn ang="0">
                    <a:pos x="42" y="66"/>
                  </a:cxn>
                  <a:cxn ang="0">
                    <a:pos x="24" y="60"/>
                  </a:cxn>
                  <a:cxn ang="0">
                    <a:pos x="14" y="46"/>
                  </a:cxn>
                  <a:cxn ang="0">
                    <a:pos x="14" y="36"/>
                  </a:cxn>
                  <a:cxn ang="0">
                    <a:pos x="18" y="26"/>
                  </a:cxn>
                  <a:cxn ang="0">
                    <a:pos x="40" y="14"/>
                  </a:cxn>
                  <a:cxn ang="0">
                    <a:pos x="48" y="14"/>
                  </a:cxn>
                  <a:cxn ang="0">
                    <a:pos x="58" y="14"/>
                  </a:cxn>
                  <a:cxn ang="0">
                    <a:pos x="74" y="24"/>
                  </a:cxn>
                  <a:cxn ang="0">
                    <a:pos x="78" y="32"/>
                  </a:cxn>
                  <a:cxn ang="0">
                    <a:pos x="72" y="52"/>
                  </a:cxn>
                </a:cxnLst>
                <a:rect l="0" t="0" r="r" b="b"/>
                <a:pathLst>
                  <a:path w="90" h="78">
                    <a:moveTo>
                      <a:pt x="48" y="0"/>
                    </a:moveTo>
                    <a:lnTo>
                      <a:pt x="48" y="0"/>
                    </a:lnTo>
                    <a:lnTo>
                      <a:pt x="38" y="2"/>
                    </a:lnTo>
                    <a:lnTo>
                      <a:pt x="38" y="2"/>
                    </a:lnTo>
                    <a:lnTo>
                      <a:pt x="30" y="4"/>
                    </a:lnTo>
                    <a:lnTo>
                      <a:pt x="22" y="8"/>
                    </a:lnTo>
                    <a:lnTo>
                      <a:pt x="14" y="12"/>
                    </a:lnTo>
                    <a:lnTo>
                      <a:pt x="8" y="18"/>
                    </a:lnTo>
                    <a:lnTo>
                      <a:pt x="8" y="18"/>
                    </a:lnTo>
                    <a:lnTo>
                      <a:pt x="4" y="26"/>
                    </a:lnTo>
                    <a:lnTo>
                      <a:pt x="2" y="32"/>
                    </a:lnTo>
                    <a:lnTo>
                      <a:pt x="0" y="40"/>
                    </a:lnTo>
                    <a:lnTo>
                      <a:pt x="0" y="48"/>
                    </a:lnTo>
                    <a:lnTo>
                      <a:pt x="0" y="48"/>
                    </a:lnTo>
                    <a:lnTo>
                      <a:pt x="2" y="54"/>
                    </a:lnTo>
                    <a:lnTo>
                      <a:pt x="6" y="60"/>
                    </a:lnTo>
                    <a:lnTo>
                      <a:pt x="10" y="66"/>
                    </a:lnTo>
                    <a:lnTo>
                      <a:pt x="14" y="70"/>
                    </a:lnTo>
                    <a:lnTo>
                      <a:pt x="28" y="76"/>
                    </a:lnTo>
                    <a:lnTo>
                      <a:pt x="42" y="78"/>
                    </a:lnTo>
                    <a:lnTo>
                      <a:pt x="42" y="78"/>
                    </a:lnTo>
                    <a:lnTo>
                      <a:pt x="42" y="78"/>
                    </a:lnTo>
                    <a:lnTo>
                      <a:pt x="52" y="78"/>
                    </a:lnTo>
                    <a:lnTo>
                      <a:pt x="52" y="78"/>
                    </a:lnTo>
                    <a:lnTo>
                      <a:pt x="62" y="76"/>
                    </a:lnTo>
                    <a:lnTo>
                      <a:pt x="70" y="72"/>
                    </a:lnTo>
                    <a:lnTo>
                      <a:pt x="76" y="66"/>
                    </a:lnTo>
                    <a:lnTo>
                      <a:pt x="82" y="60"/>
                    </a:lnTo>
                    <a:lnTo>
                      <a:pt x="82" y="60"/>
                    </a:lnTo>
                    <a:lnTo>
                      <a:pt x="86" y="54"/>
                    </a:lnTo>
                    <a:lnTo>
                      <a:pt x="90" y="46"/>
                    </a:lnTo>
                    <a:lnTo>
                      <a:pt x="90" y="38"/>
                    </a:lnTo>
                    <a:lnTo>
                      <a:pt x="90" y="30"/>
                    </a:lnTo>
                    <a:lnTo>
                      <a:pt x="90" y="30"/>
                    </a:lnTo>
                    <a:lnTo>
                      <a:pt x="88" y="24"/>
                    </a:lnTo>
                    <a:lnTo>
                      <a:pt x="84" y="18"/>
                    </a:lnTo>
                    <a:lnTo>
                      <a:pt x="80" y="12"/>
                    </a:lnTo>
                    <a:lnTo>
                      <a:pt x="76" y="8"/>
                    </a:lnTo>
                    <a:lnTo>
                      <a:pt x="62" y="2"/>
                    </a:lnTo>
                    <a:lnTo>
                      <a:pt x="48" y="0"/>
                    </a:lnTo>
                    <a:lnTo>
                      <a:pt x="48" y="0"/>
                    </a:lnTo>
                    <a:close/>
                    <a:moveTo>
                      <a:pt x="72" y="52"/>
                    </a:moveTo>
                    <a:lnTo>
                      <a:pt x="72" y="52"/>
                    </a:lnTo>
                    <a:lnTo>
                      <a:pt x="62" y="60"/>
                    </a:lnTo>
                    <a:lnTo>
                      <a:pt x="50" y="64"/>
                    </a:lnTo>
                    <a:lnTo>
                      <a:pt x="50" y="64"/>
                    </a:lnTo>
                    <a:lnTo>
                      <a:pt x="42" y="66"/>
                    </a:lnTo>
                    <a:lnTo>
                      <a:pt x="42" y="66"/>
                    </a:lnTo>
                    <a:lnTo>
                      <a:pt x="42" y="66"/>
                    </a:lnTo>
                    <a:lnTo>
                      <a:pt x="42" y="66"/>
                    </a:lnTo>
                    <a:lnTo>
                      <a:pt x="32" y="64"/>
                    </a:lnTo>
                    <a:lnTo>
                      <a:pt x="24" y="60"/>
                    </a:lnTo>
                    <a:lnTo>
                      <a:pt x="16" y="54"/>
                    </a:lnTo>
                    <a:lnTo>
                      <a:pt x="14" y="46"/>
                    </a:lnTo>
                    <a:lnTo>
                      <a:pt x="14" y="46"/>
                    </a:lnTo>
                    <a:lnTo>
                      <a:pt x="14" y="36"/>
                    </a:lnTo>
                    <a:lnTo>
                      <a:pt x="18" y="26"/>
                    </a:lnTo>
                    <a:lnTo>
                      <a:pt x="18" y="26"/>
                    </a:lnTo>
                    <a:lnTo>
                      <a:pt x="28" y="18"/>
                    </a:lnTo>
                    <a:lnTo>
                      <a:pt x="40" y="14"/>
                    </a:lnTo>
                    <a:lnTo>
                      <a:pt x="40" y="14"/>
                    </a:lnTo>
                    <a:lnTo>
                      <a:pt x="48" y="14"/>
                    </a:lnTo>
                    <a:lnTo>
                      <a:pt x="48" y="14"/>
                    </a:lnTo>
                    <a:lnTo>
                      <a:pt x="58" y="14"/>
                    </a:lnTo>
                    <a:lnTo>
                      <a:pt x="68" y="18"/>
                    </a:lnTo>
                    <a:lnTo>
                      <a:pt x="74" y="24"/>
                    </a:lnTo>
                    <a:lnTo>
                      <a:pt x="78" y="32"/>
                    </a:lnTo>
                    <a:lnTo>
                      <a:pt x="78" y="32"/>
                    </a:lnTo>
                    <a:lnTo>
                      <a:pt x="76" y="42"/>
                    </a:lnTo>
                    <a:lnTo>
                      <a:pt x="72" y="52"/>
                    </a:lnTo>
                    <a:lnTo>
                      <a:pt x="72" y="52"/>
                    </a:lnTo>
                    <a:close/>
                  </a:path>
                </a:pathLst>
              </a:custGeom>
              <a:grpFill/>
              <a:ln w="9525">
                <a:noFill/>
                <a:round/>
                <a:headEnd/>
                <a:tailEnd/>
              </a:ln>
            </p:spPr>
            <p:txBody>
              <a:bodyPr vert="horz" wrap="square" lIns="121920" tIns="60960" rIns="121920" bIns="60960" numCol="1" anchor="t" anchorCtr="0" compatLnSpc="1">
                <a:prstTxWarp prst="textNoShape">
                  <a:avLst/>
                </a:prstTxWarp>
              </a:bodyPr>
              <a:lstStyle/>
              <a:p>
                <a:endParaRPr lang="zh-CN" altLang="en-US" sz="3200"/>
              </a:p>
            </p:txBody>
          </p:sp>
        </p:grpSp>
      </p:grpSp>
      <p:grpSp>
        <p:nvGrpSpPr>
          <p:cNvPr id="25" name="组合 7"/>
          <p:cNvGrpSpPr/>
          <p:nvPr/>
        </p:nvGrpSpPr>
        <p:grpSpPr>
          <a:xfrm>
            <a:off x="1213619" y="3580497"/>
            <a:ext cx="557663" cy="557663"/>
            <a:chOff x="909618" y="2685372"/>
            <a:chExt cx="418247" cy="418247"/>
          </a:xfrm>
        </p:grpSpPr>
        <p:sp>
          <p:nvSpPr>
            <p:cNvPr id="26" name="椭圆 25"/>
            <p:cNvSpPr/>
            <p:nvPr/>
          </p:nvSpPr>
          <p:spPr>
            <a:xfrm>
              <a:off x="909618" y="2685372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sp>
          <p:nvSpPr>
            <p:cNvPr id="27" name="Freeform 144"/>
            <p:cNvSpPr>
              <a:spLocks noEditPoints="1"/>
            </p:cNvSpPr>
            <p:nvPr/>
          </p:nvSpPr>
          <p:spPr bwMode="auto">
            <a:xfrm>
              <a:off x="996758" y="2816688"/>
              <a:ext cx="244016" cy="156346"/>
            </a:xfrm>
            <a:custGeom>
              <a:avLst/>
              <a:gdLst/>
              <a:ahLst/>
              <a:cxnLst>
                <a:cxn ang="0">
                  <a:pos x="314" y="0"/>
                </a:cxn>
                <a:cxn ang="0">
                  <a:pos x="22" y="0"/>
                </a:cxn>
                <a:cxn ang="0">
                  <a:pos x="22" y="0"/>
                </a:cxn>
                <a:cxn ang="0">
                  <a:pos x="14" y="2"/>
                </a:cxn>
                <a:cxn ang="0">
                  <a:pos x="6" y="6"/>
                </a:cxn>
                <a:cxn ang="0">
                  <a:pos x="2" y="12"/>
                </a:cxn>
                <a:cxn ang="0">
                  <a:pos x="0" y="20"/>
                </a:cxn>
                <a:cxn ang="0">
                  <a:pos x="0" y="192"/>
                </a:cxn>
                <a:cxn ang="0">
                  <a:pos x="0" y="192"/>
                </a:cxn>
                <a:cxn ang="0">
                  <a:pos x="2" y="200"/>
                </a:cxn>
                <a:cxn ang="0">
                  <a:pos x="6" y="208"/>
                </a:cxn>
                <a:cxn ang="0">
                  <a:pos x="14" y="212"/>
                </a:cxn>
                <a:cxn ang="0">
                  <a:pos x="22" y="214"/>
                </a:cxn>
                <a:cxn ang="0">
                  <a:pos x="314" y="214"/>
                </a:cxn>
                <a:cxn ang="0">
                  <a:pos x="314" y="214"/>
                </a:cxn>
                <a:cxn ang="0">
                  <a:pos x="322" y="212"/>
                </a:cxn>
                <a:cxn ang="0">
                  <a:pos x="328" y="208"/>
                </a:cxn>
                <a:cxn ang="0">
                  <a:pos x="334" y="200"/>
                </a:cxn>
                <a:cxn ang="0">
                  <a:pos x="334" y="192"/>
                </a:cxn>
                <a:cxn ang="0">
                  <a:pos x="334" y="20"/>
                </a:cxn>
                <a:cxn ang="0">
                  <a:pos x="334" y="20"/>
                </a:cxn>
                <a:cxn ang="0">
                  <a:pos x="334" y="12"/>
                </a:cxn>
                <a:cxn ang="0">
                  <a:pos x="328" y="6"/>
                </a:cxn>
                <a:cxn ang="0">
                  <a:pos x="322" y="2"/>
                </a:cxn>
                <a:cxn ang="0">
                  <a:pos x="314" y="0"/>
                </a:cxn>
                <a:cxn ang="0">
                  <a:pos x="314" y="0"/>
                </a:cxn>
                <a:cxn ang="0">
                  <a:pos x="300" y="14"/>
                </a:cxn>
                <a:cxn ang="0">
                  <a:pos x="174" y="108"/>
                </a:cxn>
                <a:cxn ang="0">
                  <a:pos x="36" y="14"/>
                </a:cxn>
                <a:cxn ang="0">
                  <a:pos x="300" y="14"/>
                </a:cxn>
                <a:cxn ang="0">
                  <a:pos x="320" y="192"/>
                </a:cxn>
                <a:cxn ang="0">
                  <a:pos x="320" y="192"/>
                </a:cxn>
                <a:cxn ang="0">
                  <a:pos x="318" y="196"/>
                </a:cxn>
                <a:cxn ang="0">
                  <a:pos x="314" y="198"/>
                </a:cxn>
                <a:cxn ang="0">
                  <a:pos x="22" y="198"/>
                </a:cxn>
                <a:cxn ang="0">
                  <a:pos x="22" y="198"/>
                </a:cxn>
                <a:cxn ang="0">
                  <a:pos x="18" y="196"/>
                </a:cxn>
                <a:cxn ang="0">
                  <a:pos x="16" y="192"/>
                </a:cxn>
                <a:cxn ang="0">
                  <a:pos x="16" y="20"/>
                </a:cxn>
                <a:cxn ang="0">
                  <a:pos x="16" y="20"/>
                </a:cxn>
                <a:cxn ang="0">
                  <a:pos x="16" y="18"/>
                </a:cxn>
                <a:cxn ang="0">
                  <a:pos x="170" y="122"/>
                </a:cxn>
                <a:cxn ang="0">
                  <a:pos x="170" y="122"/>
                </a:cxn>
                <a:cxn ang="0">
                  <a:pos x="174" y="124"/>
                </a:cxn>
                <a:cxn ang="0">
                  <a:pos x="174" y="124"/>
                </a:cxn>
                <a:cxn ang="0">
                  <a:pos x="178" y="122"/>
                </a:cxn>
                <a:cxn ang="0">
                  <a:pos x="320" y="18"/>
                </a:cxn>
                <a:cxn ang="0">
                  <a:pos x="320" y="18"/>
                </a:cxn>
                <a:cxn ang="0">
                  <a:pos x="320" y="20"/>
                </a:cxn>
                <a:cxn ang="0">
                  <a:pos x="320" y="192"/>
                </a:cxn>
              </a:cxnLst>
              <a:rect l="0" t="0" r="r" b="b"/>
              <a:pathLst>
                <a:path w="334" h="214">
                  <a:moveTo>
                    <a:pt x="314" y="0"/>
                  </a:moveTo>
                  <a:lnTo>
                    <a:pt x="22" y="0"/>
                  </a:lnTo>
                  <a:lnTo>
                    <a:pt x="22" y="0"/>
                  </a:lnTo>
                  <a:lnTo>
                    <a:pt x="14" y="2"/>
                  </a:lnTo>
                  <a:lnTo>
                    <a:pt x="6" y="6"/>
                  </a:lnTo>
                  <a:lnTo>
                    <a:pt x="2" y="12"/>
                  </a:lnTo>
                  <a:lnTo>
                    <a:pt x="0" y="20"/>
                  </a:lnTo>
                  <a:lnTo>
                    <a:pt x="0" y="192"/>
                  </a:lnTo>
                  <a:lnTo>
                    <a:pt x="0" y="192"/>
                  </a:lnTo>
                  <a:lnTo>
                    <a:pt x="2" y="200"/>
                  </a:lnTo>
                  <a:lnTo>
                    <a:pt x="6" y="208"/>
                  </a:lnTo>
                  <a:lnTo>
                    <a:pt x="14" y="212"/>
                  </a:lnTo>
                  <a:lnTo>
                    <a:pt x="22" y="214"/>
                  </a:lnTo>
                  <a:lnTo>
                    <a:pt x="314" y="214"/>
                  </a:lnTo>
                  <a:lnTo>
                    <a:pt x="314" y="214"/>
                  </a:lnTo>
                  <a:lnTo>
                    <a:pt x="322" y="212"/>
                  </a:lnTo>
                  <a:lnTo>
                    <a:pt x="328" y="208"/>
                  </a:lnTo>
                  <a:lnTo>
                    <a:pt x="334" y="200"/>
                  </a:lnTo>
                  <a:lnTo>
                    <a:pt x="334" y="192"/>
                  </a:lnTo>
                  <a:lnTo>
                    <a:pt x="334" y="20"/>
                  </a:lnTo>
                  <a:lnTo>
                    <a:pt x="334" y="20"/>
                  </a:lnTo>
                  <a:lnTo>
                    <a:pt x="334" y="12"/>
                  </a:lnTo>
                  <a:lnTo>
                    <a:pt x="328" y="6"/>
                  </a:lnTo>
                  <a:lnTo>
                    <a:pt x="322" y="2"/>
                  </a:lnTo>
                  <a:lnTo>
                    <a:pt x="314" y="0"/>
                  </a:lnTo>
                  <a:lnTo>
                    <a:pt x="314" y="0"/>
                  </a:lnTo>
                  <a:close/>
                  <a:moveTo>
                    <a:pt x="300" y="14"/>
                  </a:moveTo>
                  <a:lnTo>
                    <a:pt x="174" y="108"/>
                  </a:lnTo>
                  <a:lnTo>
                    <a:pt x="36" y="14"/>
                  </a:lnTo>
                  <a:lnTo>
                    <a:pt x="300" y="14"/>
                  </a:lnTo>
                  <a:close/>
                  <a:moveTo>
                    <a:pt x="320" y="192"/>
                  </a:moveTo>
                  <a:lnTo>
                    <a:pt x="320" y="192"/>
                  </a:lnTo>
                  <a:lnTo>
                    <a:pt x="318" y="196"/>
                  </a:lnTo>
                  <a:lnTo>
                    <a:pt x="314" y="198"/>
                  </a:lnTo>
                  <a:lnTo>
                    <a:pt x="22" y="198"/>
                  </a:lnTo>
                  <a:lnTo>
                    <a:pt x="22" y="198"/>
                  </a:lnTo>
                  <a:lnTo>
                    <a:pt x="18" y="196"/>
                  </a:lnTo>
                  <a:lnTo>
                    <a:pt x="16" y="192"/>
                  </a:lnTo>
                  <a:lnTo>
                    <a:pt x="16" y="20"/>
                  </a:lnTo>
                  <a:lnTo>
                    <a:pt x="16" y="20"/>
                  </a:lnTo>
                  <a:lnTo>
                    <a:pt x="16" y="18"/>
                  </a:lnTo>
                  <a:lnTo>
                    <a:pt x="170" y="122"/>
                  </a:lnTo>
                  <a:lnTo>
                    <a:pt x="170" y="122"/>
                  </a:lnTo>
                  <a:lnTo>
                    <a:pt x="174" y="124"/>
                  </a:lnTo>
                  <a:lnTo>
                    <a:pt x="174" y="124"/>
                  </a:lnTo>
                  <a:lnTo>
                    <a:pt x="178" y="122"/>
                  </a:lnTo>
                  <a:lnTo>
                    <a:pt x="320" y="18"/>
                  </a:lnTo>
                  <a:lnTo>
                    <a:pt x="320" y="18"/>
                  </a:lnTo>
                  <a:lnTo>
                    <a:pt x="320" y="20"/>
                  </a:lnTo>
                  <a:lnTo>
                    <a:pt x="320" y="192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3200"/>
            </a:p>
          </p:txBody>
        </p:sp>
      </p:grpSp>
      <p:sp>
        <p:nvSpPr>
          <p:cNvPr id="31" name="文本框 30"/>
          <p:cNvSpPr txBox="1"/>
          <p:nvPr/>
        </p:nvSpPr>
        <p:spPr>
          <a:xfrm>
            <a:off x="1780021" y="5499163"/>
            <a:ext cx="863195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kumimoji="1" lang="en-US" altLang="zh-CN" sz="4800" b="1" dirty="0" smtClean="0">
                <a:solidFill>
                  <a:srgbClr val="F6DA98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Factors Affect Entrepreneurship</a:t>
            </a:r>
            <a:endParaRPr kumimoji="1" lang="zh-CN" altLang="en-US" sz="4800" b="1" dirty="0">
              <a:solidFill>
                <a:srgbClr val="F6DA98"/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2" name="椭圆 31"/>
          <p:cNvSpPr/>
          <p:nvPr/>
        </p:nvSpPr>
        <p:spPr>
          <a:xfrm>
            <a:off x="4489624" y="1922243"/>
            <a:ext cx="3116450" cy="3116450"/>
          </a:xfrm>
          <a:prstGeom prst="ellipse">
            <a:avLst/>
          </a:prstGeom>
          <a:solidFill>
            <a:schemeClr val="accent6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 dirty="0"/>
          </a:p>
        </p:txBody>
      </p:sp>
      <p:grpSp>
        <p:nvGrpSpPr>
          <p:cNvPr id="33" name="组合 5"/>
          <p:cNvGrpSpPr/>
          <p:nvPr/>
        </p:nvGrpSpPr>
        <p:grpSpPr>
          <a:xfrm>
            <a:off x="8060189" y="2447366"/>
            <a:ext cx="557663" cy="557663"/>
            <a:chOff x="902500" y="1535476"/>
            <a:chExt cx="418247" cy="418247"/>
          </a:xfrm>
        </p:grpSpPr>
        <p:sp>
          <p:nvSpPr>
            <p:cNvPr id="34" name="椭圆 33"/>
            <p:cNvSpPr/>
            <p:nvPr/>
          </p:nvSpPr>
          <p:spPr>
            <a:xfrm>
              <a:off x="902500" y="1535476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sp>
          <p:nvSpPr>
            <p:cNvPr id="36" name="Freeform 141"/>
            <p:cNvSpPr>
              <a:spLocks noEditPoints="1"/>
            </p:cNvSpPr>
            <p:nvPr/>
          </p:nvSpPr>
          <p:spPr bwMode="auto">
            <a:xfrm>
              <a:off x="1035452" y="1599471"/>
              <a:ext cx="156178" cy="279818"/>
            </a:xfrm>
            <a:custGeom>
              <a:avLst/>
              <a:gdLst/>
              <a:ahLst/>
              <a:cxnLst>
                <a:cxn ang="0">
                  <a:pos x="172" y="344"/>
                </a:cxn>
                <a:cxn ang="0">
                  <a:pos x="20" y="344"/>
                </a:cxn>
                <a:cxn ang="0">
                  <a:pos x="20" y="344"/>
                </a:cxn>
                <a:cxn ang="0">
                  <a:pos x="14" y="344"/>
                </a:cxn>
                <a:cxn ang="0">
                  <a:pos x="6" y="338"/>
                </a:cxn>
                <a:cxn ang="0">
                  <a:pos x="2" y="332"/>
                </a:cxn>
                <a:cxn ang="0">
                  <a:pos x="0" y="324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2" y="14"/>
                </a:cxn>
                <a:cxn ang="0">
                  <a:pos x="6" y="6"/>
                </a:cxn>
                <a:cxn ang="0">
                  <a:pos x="14" y="2"/>
                </a:cxn>
                <a:cxn ang="0">
                  <a:pos x="20" y="0"/>
                </a:cxn>
                <a:cxn ang="0">
                  <a:pos x="172" y="0"/>
                </a:cxn>
                <a:cxn ang="0">
                  <a:pos x="172" y="0"/>
                </a:cxn>
                <a:cxn ang="0">
                  <a:pos x="180" y="2"/>
                </a:cxn>
                <a:cxn ang="0">
                  <a:pos x="186" y="6"/>
                </a:cxn>
                <a:cxn ang="0">
                  <a:pos x="190" y="14"/>
                </a:cxn>
                <a:cxn ang="0">
                  <a:pos x="192" y="20"/>
                </a:cxn>
                <a:cxn ang="0">
                  <a:pos x="192" y="324"/>
                </a:cxn>
                <a:cxn ang="0">
                  <a:pos x="192" y="324"/>
                </a:cxn>
                <a:cxn ang="0">
                  <a:pos x="190" y="332"/>
                </a:cxn>
                <a:cxn ang="0">
                  <a:pos x="186" y="338"/>
                </a:cxn>
                <a:cxn ang="0">
                  <a:pos x="180" y="344"/>
                </a:cxn>
                <a:cxn ang="0">
                  <a:pos x="172" y="344"/>
                </a:cxn>
                <a:cxn ang="0">
                  <a:pos x="172" y="344"/>
                </a:cxn>
                <a:cxn ang="0">
                  <a:pos x="20" y="16"/>
                </a:cxn>
                <a:cxn ang="0">
                  <a:pos x="20" y="16"/>
                </a:cxn>
                <a:cxn ang="0">
                  <a:pos x="18" y="18"/>
                </a:cxn>
                <a:cxn ang="0">
                  <a:pos x="16" y="20"/>
                </a:cxn>
                <a:cxn ang="0">
                  <a:pos x="16" y="324"/>
                </a:cxn>
                <a:cxn ang="0">
                  <a:pos x="16" y="324"/>
                </a:cxn>
                <a:cxn ang="0">
                  <a:pos x="18" y="328"/>
                </a:cxn>
                <a:cxn ang="0">
                  <a:pos x="20" y="330"/>
                </a:cxn>
                <a:cxn ang="0">
                  <a:pos x="172" y="330"/>
                </a:cxn>
                <a:cxn ang="0">
                  <a:pos x="172" y="330"/>
                </a:cxn>
                <a:cxn ang="0">
                  <a:pos x="176" y="328"/>
                </a:cxn>
                <a:cxn ang="0">
                  <a:pos x="178" y="324"/>
                </a:cxn>
                <a:cxn ang="0">
                  <a:pos x="178" y="20"/>
                </a:cxn>
                <a:cxn ang="0">
                  <a:pos x="178" y="20"/>
                </a:cxn>
                <a:cxn ang="0">
                  <a:pos x="176" y="18"/>
                </a:cxn>
                <a:cxn ang="0">
                  <a:pos x="172" y="16"/>
                </a:cxn>
                <a:cxn ang="0">
                  <a:pos x="20" y="16"/>
                </a:cxn>
              </a:cxnLst>
              <a:rect l="0" t="0" r="r" b="b"/>
              <a:pathLst>
                <a:path w="192" h="344">
                  <a:moveTo>
                    <a:pt x="172" y="344"/>
                  </a:moveTo>
                  <a:lnTo>
                    <a:pt x="20" y="344"/>
                  </a:lnTo>
                  <a:lnTo>
                    <a:pt x="20" y="344"/>
                  </a:lnTo>
                  <a:lnTo>
                    <a:pt x="14" y="344"/>
                  </a:lnTo>
                  <a:lnTo>
                    <a:pt x="6" y="338"/>
                  </a:lnTo>
                  <a:lnTo>
                    <a:pt x="2" y="332"/>
                  </a:lnTo>
                  <a:lnTo>
                    <a:pt x="0" y="3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4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0" y="0"/>
                  </a:lnTo>
                  <a:lnTo>
                    <a:pt x="172" y="0"/>
                  </a:lnTo>
                  <a:lnTo>
                    <a:pt x="172" y="0"/>
                  </a:lnTo>
                  <a:lnTo>
                    <a:pt x="180" y="2"/>
                  </a:lnTo>
                  <a:lnTo>
                    <a:pt x="186" y="6"/>
                  </a:lnTo>
                  <a:lnTo>
                    <a:pt x="190" y="14"/>
                  </a:lnTo>
                  <a:lnTo>
                    <a:pt x="192" y="20"/>
                  </a:lnTo>
                  <a:lnTo>
                    <a:pt x="192" y="324"/>
                  </a:lnTo>
                  <a:lnTo>
                    <a:pt x="192" y="324"/>
                  </a:lnTo>
                  <a:lnTo>
                    <a:pt x="190" y="332"/>
                  </a:lnTo>
                  <a:lnTo>
                    <a:pt x="186" y="338"/>
                  </a:lnTo>
                  <a:lnTo>
                    <a:pt x="180" y="344"/>
                  </a:lnTo>
                  <a:lnTo>
                    <a:pt x="172" y="344"/>
                  </a:lnTo>
                  <a:lnTo>
                    <a:pt x="172" y="344"/>
                  </a:lnTo>
                  <a:close/>
                  <a:moveTo>
                    <a:pt x="20" y="16"/>
                  </a:moveTo>
                  <a:lnTo>
                    <a:pt x="20" y="16"/>
                  </a:lnTo>
                  <a:lnTo>
                    <a:pt x="18" y="18"/>
                  </a:lnTo>
                  <a:lnTo>
                    <a:pt x="16" y="20"/>
                  </a:lnTo>
                  <a:lnTo>
                    <a:pt x="16" y="324"/>
                  </a:lnTo>
                  <a:lnTo>
                    <a:pt x="16" y="324"/>
                  </a:lnTo>
                  <a:lnTo>
                    <a:pt x="18" y="328"/>
                  </a:lnTo>
                  <a:lnTo>
                    <a:pt x="20" y="330"/>
                  </a:lnTo>
                  <a:lnTo>
                    <a:pt x="172" y="330"/>
                  </a:lnTo>
                  <a:lnTo>
                    <a:pt x="172" y="330"/>
                  </a:lnTo>
                  <a:lnTo>
                    <a:pt x="176" y="328"/>
                  </a:lnTo>
                  <a:lnTo>
                    <a:pt x="178" y="324"/>
                  </a:lnTo>
                  <a:lnTo>
                    <a:pt x="178" y="20"/>
                  </a:lnTo>
                  <a:lnTo>
                    <a:pt x="178" y="20"/>
                  </a:lnTo>
                  <a:lnTo>
                    <a:pt x="176" y="18"/>
                  </a:lnTo>
                  <a:lnTo>
                    <a:pt x="172" y="16"/>
                  </a:lnTo>
                  <a:lnTo>
                    <a:pt x="20" y="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3200"/>
            </a:p>
          </p:txBody>
        </p:sp>
      </p:grpSp>
      <p:sp>
        <p:nvSpPr>
          <p:cNvPr id="38" name="文本框 2"/>
          <p:cNvSpPr txBox="1"/>
          <p:nvPr/>
        </p:nvSpPr>
        <p:spPr>
          <a:xfrm>
            <a:off x="8799655" y="2538910"/>
            <a:ext cx="11299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Education</a:t>
            </a:r>
            <a:endParaRPr kumimoji="1" lang="zh-CN" altLang="en-US" b="1" dirty="0">
              <a:solidFill>
                <a:schemeClr val="bg1"/>
              </a:solidFill>
              <a:cs typeface="Segoe UI Light"/>
            </a:endParaRPr>
          </a:p>
        </p:txBody>
      </p:sp>
      <p:grpSp>
        <p:nvGrpSpPr>
          <p:cNvPr id="39" name="组合 5"/>
          <p:cNvGrpSpPr/>
          <p:nvPr/>
        </p:nvGrpSpPr>
        <p:grpSpPr>
          <a:xfrm>
            <a:off x="8039089" y="3661702"/>
            <a:ext cx="557663" cy="557663"/>
            <a:chOff x="902500" y="1535476"/>
            <a:chExt cx="418247" cy="418247"/>
          </a:xfrm>
        </p:grpSpPr>
        <p:sp>
          <p:nvSpPr>
            <p:cNvPr id="40" name="椭圆 39"/>
            <p:cNvSpPr/>
            <p:nvPr/>
          </p:nvSpPr>
          <p:spPr>
            <a:xfrm>
              <a:off x="902500" y="1535476"/>
              <a:ext cx="418247" cy="418247"/>
            </a:xfrm>
            <a:prstGeom prst="ellipse">
              <a:avLst/>
            </a:prstGeom>
            <a:noFill/>
            <a:ln w="12700" cmpd="sng">
              <a:solidFill>
                <a:schemeClr val="bg1"/>
              </a:solidFill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kumimoji="1" lang="zh-CN" altLang="en-US" sz="3200"/>
            </a:p>
          </p:txBody>
        </p:sp>
        <p:sp>
          <p:nvSpPr>
            <p:cNvPr id="41" name="Freeform 141"/>
            <p:cNvSpPr>
              <a:spLocks noEditPoints="1"/>
            </p:cNvSpPr>
            <p:nvPr/>
          </p:nvSpPr>
          <p:spPr bwMode="auto">
            <a:xfrm>
              <a:off x="1035452" y="1599471"/>
              <a:ext cx="156178" cy="279818"/>
            </a:xfrm>
            <a:custGeom>
              <a:avLst/>
              <a:gdLst/>
              <a:ahLst/>
              <a:cxnLst>
                <a:cxn ang="0">
                  <a:pos x="172" y="344"/>
                </a:cxn>
                <a:cxn ang="0">
                  <a:pos x="20" y="344"/>
                </a:cxn>
                <a:cxn ang="0">
                  <a:pos x="20" y="344"/>
                </a:cxn>
                <a:cxn ang="0">
                  <a:pos x="14" y="344"/>
                </a:cxn>
                <a:cxn ang="0">
                  <a:pos x="6" y="338"/>
                </a:cxn>
                <a:cxn ang="0">
                  <a:pos x="2" y="332"/>
                </a:cxn>
                <a:cxn ang="0">
                  <a:pos x="0" y="324"/>
                </a:cxn>
                <a:cxn ang="0">
                  <a:pos x="0" y="20"/>
                </a:cxn>
                <a:cxn ang="0">
                  <a:pos x="0" y="20"/>
                </a:cxn>
                <a:cxn ang="0">
                  <a:pos x="2" y="14"/>
                </a:cxn>
                <a:cxn ang="0">
                  <a:pos x="6" y="6"/>
                </a:cxn>
                <a:cxn ang="0">
                  <a:pos x="14" y="2"/>
                </a:cxn>
                <a:cxn ang="0">
                  <a:pos x="20" y="0"/>
                </a:cxn>
                <a:cxn ang="0">
                  <a:pos x="172" y="0"/>
                </a:cxn>
                <a:cxn ang="0">
                  <a:pos x="172" y="0"/>
                </a:cxn>
                <a:cxn ang="0">
                  <a:pos x="180" y="2"/>
                </a:cxn>
                <a:cxn ang="0">
                  <a:pos x="186" y="6"/>
                </a:cxn>
                <a:cxn ang="0">
                  <a:pos x="190" y="14"/>
                </a:cxn>
                <a:cxn ang="0">
                  <a:pos x="192" y="20"/>
                </a:cxn>
                <a:cxn ang="0">
                  <a:pos x="192" y="324"/>
                </a:cxn>
                <a:cxn ang="0">
                  <a:pos x="192" y="324"/>
                </a:cxn>
                <a:cxn ang="0">
                  <a:pos x="190" y="332"/>
                </a:cxn>
                <a:cxn ang="0">
                  <a:pos x="186" y="338"/>
                </a:cxn>
                <a:cxn ang="0">
                  <a:pos x="180" y="344"/>
                </a:cxn>
                <a:cxn ang="0">
                  <a:pos x="172" y="344"/>
                </a:cxn>
                <a:cxn ang="0">
                  <a:pos x="172" y="344"/>
                </a:cxn>
                <a:cxn ang="0">
                  <a:pos x="20" y="16"/>
                </a:cxn>
                <a:cxn ang="0">
                  <a:pos x="20" y="16"/>
                </a:cxn>
                <a:cxn ang="0">
                  <a:pos x="18" y="18"/>
                </a:cxn>
                <a:cxn ang="0">
                  <a:pos x="16" y="20"/>
                </a:cxn>
                <a:cxn ang="0">
                  <a:pos x="16" y="324"/>
                </a:cxn>
                <a:cxn ang="0">
                  <a:pos x="16" y="324"/>
                </a:cxn>
                <a:cxn ang="0">
                  <a:pos x="18" y="328"/>
                </a:cxn>
                <a:cxn ang="0">
                  <a:pos x="20" y="330"/>
                </a:cxn>
                <a:cxn ang="0">
                  <a:pos x="172" y="330"/>
                </a:cxn>
                <a:cxn ang="0">
                  <a:pos x="172" y="330"/>
                </a:cxn>
                <a:cxn ang="0">
                  <a:pos x="176" y="328"/>
                </a:cxn>
                <a:cxn ang="0">
                  <a:pos x="178" y="324"/>
                </a:cxn>
                <a:cxn ang="0">
                  <a:pos x="178" y="20"/>
                </a:cxn>
                <a:cxn ang="0">
                  <a:pos x="178" y="20"/>
                </a:cxn>
                <a:cxn ang="0">
                  <a:pos x="176" y="18"/>
                </a:cxn>
                <a:cxn ang="0">
                  <a:pos x="172" y="16"/>
                </a:cxn>
                <a:cxn ang="0">
                  <a:pos x="20" y="16"/>
                </a:cxn>
              </a:cxnLst>
              <a:rect l="0" t="0" r="r" b="b"/>
              <a:pathLst>
                <a:path w="192" h="344">
                  <a:moveTo>
                    <a:pt x="172" y="344"/>
                  </a:moveTo>
                  <a:lnTo>
                    <a:pt x="20" y="344"/>
                  </a:lnTo>
                  <a:lnTo>
                    <a:pt x="20" y="344"/>
                  </a:lnTo>
                  <a:lnTo>
                    <a:pt x="14" y="344"/>
                  </a:lnTo>
                  <a:lnTo>
                    <a:pt x="6" y="338"/>
                  </a:lnTo>
                  <a:lnTo>
                    <a:pt x="2" y="332"/>
                  </a:lnTo>
                  <a:lnTo>
                    <a:pt x="0" y="324"/>
                  </a:lnTo>
                  <a:lnTo>
                    <a:pt x="0" y="20"/>
                  </a:lnTo>
                  <a:lnTo>
                    <a:pt x="0" y="20"/>
                  </a:lnTo>
                  <a:lnTo>
                    <a:pt x="2" y="14"/>
                  </a:lnTo>
                  <a:lnTo>
                    <a:pt x="6" y="6"/>
                  </a:lnTo>
                  <a:lnTo>
                    <a:pt x="14" y="2"/>
                  </a:lnTo>
                  <a:lnTo>
                    <a:pt x="20" y="0"/>
                  </a:lnTo>
                  <a:lnTo>
                    <a:pt x="172" y="0"/>
                  </a:lnTo>
                  <a:lnTo>
                    <a:pt x="172" y="0"/>
                  </a:lnTo>
                  <a:lnTo>
                    <a:pt x="180" y="2"/>
                  </a:lnTo>
                  <a:lnTo>
                    <a:pt x="186" y="6"/>
                  </a:lnTo>
                  <a:lnTo>
                    <a:pt x="190" y="14"/>
                  </a:lnTo>
                  <a:lnTo>
                    <a:pt x="192" y="20"/>
                  </a:lnTo>
                  <a:lnTo>
                    <a:pt x="192" y="324"/>
                  </a:lnTo>
                  <a:lnTo>
                    <a:pt x="192" y="324"/>
                  </a:lnTo>
                  <a:lnTo>
                    <a:pt x="190" y="332"/>
                  </a:lnTo>
                  <a:lnTo>
                    <a:pt x="186" y="338"/>
                  </a:lnTo>
                  <a:lnTo>
                    <a:pt x="180" y="344"/>
                  </a:lnTo>
                  <a:lnTo>
                    <a:pt x="172" y="344"/>
                  </a:lnTo>
                  <a:lnTo>
                    <a:pt x="172" y="344"/>
                  </a:lnTo>
                  <a:close/>
                  <a:moveTo>
                    <a:pt x="20" y="16"/>
                  </a:moveTo>
                  <a:lnTo>
                    <a:pt x="20" y="16"/>
                  </a:lnTo>
                  <a:lnTo>
                    <a:pt x="18" y="18"/>
                  </a:lnTo>
                  <a:lnTo>
                    <a:pt x="16" y="20"/>
                  </a:lnTo>
                  <a:lnTo>
                    <a:pt x="16" y="324"/>
                  </a:lnTo>
                  <a:lnTo>
                    <a:pt x="16" y="324"/>
                  </a:lnTo>
                  <a:lnTo>
                    <a:pt x="18" y="328"/>
                  </a:lnTo>
                  <a:lnTo>
                    <a:pt x="20" y="330"/>
                  </a:lnTo>
                  <a:lnTo>
                    <a:pt x="172" y="330"/>
                  </a:lnTo>
                  <a:lnTo>
                    <a:pt x="172" y="330"/>
                  </a:lnTo>
                  <a:lnTo>
                    <a:pt x="176" y="328"/>
                  </a:lnTo>
                  <a:lnTo>
                    <a:pt x="178" y="324"/>
                  </a:lnTo>
                  <a:lnTo>
                    <a:pt x="178" y="20"/>
                  </a:lnTo>
                  <a:lnTo>
                    <a:pt x="178" y="20"/>
                  </a:lnTo>
                  <a:lnTo>
                    <a:pt x="176" y="18"/>
                  </a:lnTo>
                  <a:lnTo>
                    <a:pt x="172" y="16"/>
                  </a:lnTo>
                  <a:lnTo>
                    <a:pt x="20" y="16"/>
                  </a:lnTo>
                  <a:close/>
                </a:path>
              </a:pathLst>
            </a:custGeom>
            <a:solidFill>
              <a:schemeClr val="bg1"/>
            </a:solidFill>
            <a:ln w="9525">
              <a:noFill/>
              <a:round/>
              <a:headEnd/>
              <a:tailEnd/>
            </a:ln>
          </p:spPr>
          <p:txBody>
            <a:bodyPr vert="horz" wrap="square" lIns="121920" tIns="60960" rIns="121920" bIns="60960" numCol="1" anchor="t" anchorCtr="0" compatLnSpc="1">
              <a:prstTxWarp prst="textNoShape">
                <a:avLst/>
              </a:prstTxWarp>
            </a:bodyPr>
            <a:lstStyle/>
            <a:p>
              <a:endParaRPr lang="zh-CN" altLang="en-US" sz="3200"/>
            </a:p>
          </p:txBody>
        </p:sp>
      </p:grpSp>
      <p:sp>
        <p:nvSpPr>
          <p:cNvPr id="42" name="文本框 2"/>
          <p:cNvSpPr txBox="1"/>
          <p:nvPr/>
        </p:nvSpPr>
        <p:spPr>
          <a:xfrm>
            <a:off x="8826180" y="3748908"/>
            <a:ext cx="211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 smtClean="0">
                <a:solidFill>
                  <a:schemeClr val="bg1"/>
                </a:solidFill>
              </a:rPr>
              <a:t>People’s recognition</a:t>
            </a:r>
            <a:endParaRPr kumimoji="1" lang="zh-CN" altLang="en-US" b="1" dirty="0">
              <a:solidFill>
                <a:schemeClr val="bg1"/>
              </a:solidFill>
              <a:cs typeface="Segoe UI Light"/>
            </a:endParaRPr>
          </a:p>
        </p:txBody>
      </p:sp>
      <p:sp>
        <p:nvSpPr>
          <p:cNvPr id="43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663281" y="64219"/>
            <a:ext cx="2865437" cy="757130"/>
          </a:xfrm>
        </p:spPr>
        <p:txBody>
          <a:bodyPr/>
          <a:lstStyle/>
          <a:p>
            <a:r>
              <a:rPr lang="en-US" altLang="zh-CN" sz="2400" dirty="0"/>
              <a:t>INTERNATIONAL ENTREPRENEURSHIP</a:t>
            </a:r>
            <a:endParaRPr kumimoji="1" lang="zh-CN" alt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14343221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410636" y="64219"/>
            <a:ext cx="3370728" cy="1421928"/>
          </a:xfrm>
        </p:spPr>
        <p:txBody>
          <a:bodyPr/>
          <a:lstStyle/>
          <a:p>
            <a:r>
              <a:rPr kumimoji="1" lang="en-US" altLang="zh-CN" dirty="0" smtClean="0"/>
              <a:t>EDUCATION</a:t>
            </a:r>
            <a:endParaRPr kumimoji="1"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6730446" y="5052632"/>
            <a:ext cx="4891586" cy="590931"/>
          </a:xfrm>
        </p:spPr>
        <p:txBody>
          <a:bodyPr/>
          <a:lstStyle/>
          <a:p>
            <a:r>
              <a:rPr lang="en-US" altLang="en-US" sz="1800" b="0" dirty="0">
                <a:solidFill>
                  <a:schemeClr val="bg1"/>
                </a:solidFill>
                <a:effectLst/>
              </a:rPr>
              <a:t>China puts more importance on entrepreneurial education at post school stage</a:t>
            </a:r>
            <a:endParaRPr lang="zh-CN" altLang="en-US" sz="1800" b="0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2"/>
          </p:nvPr>
        </p:nvSpPr>
        <p:spPr>
          <a:xfrm>
            <a:off x="725573" y="4817241"/>
            <a:ext cx="4789401" cy="1137293"/>
          </a:xfrm>
        </p:spPr>
        <p:txBody>
          <a:bodyPr/>
          <a:lstStyle/>
          <a:p>
            <a:pPr algn="l"/>
            <a:r>
              <a:rPr lang="en-US" altLang="en-US" sz="1800" b="0" dirty="0">
                <a:solidFill>
                  <a:schemeClr val="bg1"/>
                </a:solidFill>
                <a:effectLst/>
              </a:rPr>
              <a:t>B</a:t>
            </a:r>
            <a:r>
              <a:rPr lang="en-US" altLang="en-US" sz="1800" b="0" dirty="0" smtClean="0">
                <a:solidFill>
                  <a:schemeClr val="bg1"/>
                </a:solidFill>
                <a:effectLst/>
              </a:rPr>
              <a:t>oth </a:t>
            </a:r>
            <a:r>
              <a:rPr lang="en-US" altLang="en-US" sz="1800" b="0" dirty="0">
                <a:solidFill>
                  <a:schemeClr val="bg1"/>
                </a:solidFill>
                <a:effectLst/>
              </a:rPr>
              <a:t>China and the UK do not attach too much importance on the entrepreneurial education at school stage</a:t>
            </a:r>
            <a:endParaRPr lang="zh-CN" altLang="en-US" sz="1800" b="0" dirty="0">
              <a:solidFill>
                <a:schemeClr val="bg1"/>
              </a:solidFill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2530528" cy="1620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1217" y="0"/>
            <a:ext cx="2530783" cy="16200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4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r="15870"/>
          <a:stretch/>
        </p:blipFill>
        <p:spPr>
          <a:xfrm>
            <a:off x="204500" y="2447788"/>
            <a:ext cx="5481925" cy="1962424"/>
          </a:xfrm>
          <a:prstGeom prst="rect">
            <a:avLst/>
          </a:prstGeom>
        </p:spPr>
      </p:pic>
      <p:pic>
        <p:nvPicPr>
          <p:cNvPr id="15" name="图片 14"/>
          <p:cNvPicPr>
            <a:picLocks noChangeAspect="1"/>
          </p:cNvPicPr>
          <p:nvPr/>
        </p:nvPicPr>
        <p:blipFill>
          <a:blip r:embed="rId6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82149" y="2471604"/>
            <a:ext cx="5388180" cy="1962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9942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410636" y="64219"/>
            <a:ext cx="3370728" cy="1421928"/>
          </a:xfrm>
        </p:spPr>
        <p:txBody>
          <a:bodyPr/>
          <a:lstStyle/>
          <a:p>
            <a:r>
              <a:rPr kumimoji="1" lang="en-US" altLang="zh-CN" dirty="0" smtClean="0"/>
              <a:t>EDUCATION</a:t>
            </a:r>
            <a:endParaRPr kumimoji="1"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6634785" y="5453892"/>
            <a:ext cx="4891586" cy="535531"/>
          </a:xfrm>
        </p:spPr>
        <p:txBody>
          <a:bodyPr/>
          <a:lstStyle/>
          <a:p>
            <a:pPr algn="ctr"/>
            <a:r>
              <a:rPr lang="en-US" altLang="zh-CN" dirty="0" smtClean="0"/>
              <a:t>Be confident</a:t>
            </a:r>
            <a:endParaRPr lang="zh-CN" altLang="en-US" dirty="0"/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2"/>
          </p:nvPr>
        </p:nvSpPr>
        <p:spPr>
          <a:xfrm>
            <a:off x="627942" y="5453892"/>
            <a:ext cx="4481512" cy="535531"/>
          </a:xfrm>
        </p:spPr>
        <p:txBody>
          <a:bodyPr/>
          <a:lstStyle/>
          <a:p>
            <a:pPr algn="ctr"/>
            <a:r>
              <a:rPr lang="en-US" altLang="zh-CN" dirty="0" smtClean="0"/>
              <a:t>Be Humble</a:t>
            </a:r>
            <a:endParaRPr lang="zh-CN" altLang="en-US" dirty="0"/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2530528" cy="1620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1217" y="0"/>
            <a:ext cx="2530783" cy="162000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0311" y="2174006"/>
            <a:ext cx="4515767" cy="2520000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412"/>
          <a:stretch/>
        </p:blipFill>
        <p:spPr>
          <a:xfrm>
            <a:off x="7410618" y="2174006"/>
            <a:ext cx="3978263" cy="252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721314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410636" y="64219"/>
            <a:ext cx="3370728" cy="757130"/>
          </a:xfrm>
        </p:spPr>
        <p:txBody>
          <a:bodyPr/>
          <a:lstStyle/>
          <a:p>
            <a:r>
              <a:rPr kumimoji="1" lang="en-US" altLang="zh-CN" dirty="0" smtClean="0"/>
              <a:t>Recognition</a:t>
            </a:r>
            <a:endParaRPr kumimoji="1"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6730446" y="4927982"/>
            <a:ext cx="4891586" cy="840230"/>
          </a:xfrm>
        </p:spPr>
        <p:txBody>
          <a:bodyPr/>
          <a:lstStyle/>
          <a:p>
            <a:r>
              <a:rPr lang="en-US" altLang="en-US" sz="1800" b="0" dirty="0">
                <a:solidFill>
                  <a:schemeClr val="bg1"/>
                </a:solidFill>
              </a:rPr>
              <a:t>T</a:t>
            </a:r>
            <a:r>
              <a:rPr lang="en-US" altLang="en-US" sz="1800" b="0" dirty="0" smtClean="0">
                <a:solidFill>
                  <a:schemeClr val="bg1"/>
                </a:solidFill>
              </a:rPr>
              <a:t>he </a:t>
            </a:r>
            <a:r>
              <a:rPr lang="en-US" altLang="en-US" sz="1800" b="0" dirty="0">
                <a:solidFill>
                  <a:schemeClr val="bg1"/>
                </a:solidFill>
              </a:rPr>
              <a:t>percentage of British people who think entrepreneurship is a good career choice is lower than that of Chinese people</a:t>
            </a:r>
            <a:endParaRPr lang="zh-CN" altLang="en-US" sz="1800" b="0" dirty="0">
              <a:solidFill>
                <a:schemeClr val="bg1"/>
              </a:solidFill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2"/>
          </p:nvPr>
        </p:nvSpPr>
        <p:spPr>
          <a:xfrm>
            <a:off x="725573" y="4965772"/>
            <a:ext cx="4789401" cy="840230"/>
          </a:xfrm>
        </p:spPr>
        <p:txBody>
          <a:bodyPr/>
          <a:lstStyle/>
          <a:p>
            <a:pPr algn="l"/>
            <a:r>
              <a:rPr lang="en-US" altLang="zh-CN" sz="1800" b="0" dirty="0">
                <a:solidFill>
                  <a:schemeClr val="bg1"/>
                </a:solidFill>
              </a:rPr>
              <a:t>Both people from China and the UK agree that people who are successful entrepreneurs have high social status</a:t>
            </a:r>
            <a:endParaRPr lang="zh-CN" altLang="en-US" sz="1800" b="0" dirty="0">
              <a:solidFill>
                <a:schemeClr val="bg1"/>
              </a:solidFill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2530528" cy="1620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1217" y="0"/>
            <a:ext cx="2530783" cy="162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8592" y="2576723"/>
            <a:ext cx="5688000" cy="1131484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 xmlns="">
                  <a14:imgLayer r:embed="rId6">
                    <a14:imgEffect>
                      <a14:sharpenSoften amount="2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303975" y="2595686"/>
            <a:ext cx="5688000" cy="10935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4770110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410636" y="64219"/>
            <a:ext cx="3370728" cy="535531"/>
          </a:xfrm>
        </p:spPr>
        <p:txBody>
          <a:bodyPr/>
          <a:lstStyle/>
          <a:p>
            <a:r>
              <a:rPr kumimoji="1" lang="en-US" altLang="zh-CN" sz="3200" dirty="0" smtClean="0"/>
              <a:t>Entrepreneurship</a:t>
            </a:r>
            <a:endParaRPr kumimoji="1" lang="zh-CN" altLang="en-US" sz="3200" dirty="0"/>
          </a:p>
        </p:txBody>
      </p:sp>
      <p:sp>
        <p:nvSpPr>
          <p:cNvPr id="3" name="文本占位符 2"/>
          <p:cNvSpPr>
            <a:spLocks noGrp="1"/>
          </p:cNvSpPr>
          <p:nvPr>
            <p:ph type="body" sz="quarter" idx="11"/>
          </p:nvPr>
        </p:nvSpPr>
        <p:spPr>
          <a:xfrm>
            <a:off x="6730446" y="4917637"/>
            <a:ext cx="4891586" cy="1089529"/>
          </a:xfrm>
        </p:spPr>
        <p:txBody>
          <a:bodyPr/>
          <a:lstStyle/>
          <a:p>
            <a:r>
              <a:rPr lang="en-US" altLang="en-US" sz="1800" b="0" dirty="0">
                <a:solidFill>
                  <a:schemeClr val="bg1"/>
                </a:solidFill>
                <a:effectLst/>
              </a:rPr>
              <a:t>the perceived opportunities and capabilities of Chinese people are not good </a:t>
            </a:r>
            <a:r>
              <a:rPr lang="en-US" altLang="en-US" sz="1800" b="0" dirty="0" smtClean="0">
                <a:solidFill>
                  <a:schemeClr val="bg1"/>
                </a:solidFill>
                <a:effectLst/>
              </a:rPr>
              <a:t>enough, because </a:t>
            </a:r>
            <a:r>
              <a:rPr lang="en-US" altLang="en-US" sz="1800" b="0" dirty="0">
                <a:solidFill>
                  <a:schemeClr val="bg1"/>
                </a:solidFill>
                <a:effectLst/>
              </a:rPr>
              <a:t>the cultural atmosphere of the whole nation is </a:t>
            </a:r>
            <a:r>
              <a:rPr lang="en-US" altLang="en-US" sz="1800" dirty="0">
                <a:solidFill>
                  <a:schemeClr val="bg1"/>
                </a:solidFill>
                <a:effectLst/>
              </a:rPr>
              <a:t>humble</a:t>
            </a:r>
            <a:endParaRPr lang="zh-CN" altLang="en-US" sz="1800" dirty="0">
              <a:solidFill>
                <a:schemeClr val="bg1"/>
              </a:solidFill>
              <a:effectLst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quarter" idx="12"/>
          </p:nvPr>
        </p:nvSpPr>
        <p:spPr>
          <a:xfrm>
            <a:off x="725573" y="4965772"/>
            <a:ext cx="4789401" cy="840230"/>
          </a:xfrm>
        </p:spPr>
        <p:txBody>
          <a:bodyPr/>
          <a:lstStyle/>
          <a:p>
            <a:pPr algn="l"/>
            <a:r>
              <a:rPr lang="en-US" altLang="en-US" sz="1800" b="0" dirty="0">
                <a:solidFill>
                  <a:schemeClr val="bg1"/>
                </a:solidFill>
                <a:effectLst/>
              </a:rPr>
              <a:t>the entrepreneurial intention rate of China is very high and thus, entrepreneurs in China can have more confidence in their career decision</a:t>
            </a:r>
            <a:endParaRPr lang="zh-CN" altLang="en-US" sz="1800" b="0" dirty="0">
              <a:solidFill>
                <a:schemeClr val="bg1"/>
              </a:solidFill>
            </a:endParaRPr>
          </a:p>
        </p:txBody>
      </p:sp>
      <p:pic>
        <p:nvPicPr>
          <p:cNvPr id="11" name="图片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0"/>
            <a:ext cx="2530528" cy="162000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61217" y="0"/>
            <a:ext cx="2530783" cy="1620000"/>
          </a:xfrm>
          <a:prstGeom prst="rect">
            <a:avLst/>
          </a:prstGeom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785" y="2387062"/>
            <a:ext cx="5688000" cy="2131084"/>
          </a:xfrm>
          <a:prstGeom prst="rect">
            <a:avLst/>
          </a:prstGeom>
        </p:spPr>
      </p:pic>
      <p:pic>
        <p:nvPicPr>
          <p:cNvPr id="6" name="图片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04000" y="2387062"/>
            <a:ext cx="5688000" cy="2209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557282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文本占位符 1"/>
          <p:cNvSpPr>
            <a:spLocks noGrp="1"/>
          </p:cNvSpPr>
          <p:nvPr>
            <p:ph type="body" sz="quarter" idx="10"/>
          </p:nvPr>
        </p:nvSpPr>
        <p:spPr>
          <a:xfrm>
            <a:off x="4249272" y="64219"/>
            <a:ext cx="3693456" cy="923330"/>
          </a:xfrm>
        </p:spPr>
        <p:txBody>
          <a:bodyPr/>
          <a:lstStyle/>
          <a:p>
            <a:r>
              <a:rPr lang="en-US" altLang="zh-CN" sz="6000" dirty="0" smtClean="0"/>
              <a:t>Conclusion</a:t>
            </a:r>
            <a:endParaRPr lang="zh-CN" altLang="en-US" sz="6000" dirty="0"/>
          </a:p>
        </p:txBody>
      </p:sp>
      <p:sp>
        <p:nvSpPr>
          <p:cNvPr id="3" name="矩形 2"/>
          <p:cNvSpPr/>
          <p:nvPr/>
        </p:nvSpPr>
        <p:spPr>
          <a:xfrm>
            <a:off x="690283" y="1649505"/>
            <a:ext cx="10811435" cy="4356847"/>
          </a:xfrm>
          <a:prstGeom prst="rect">
            <a:avLst/>
          </a:prstGeom>
          <a:solidFill>
            <a:schemeClr val="tx2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kumimoji="1" lang="zh-CN" altLang="en-US" sz="2400" dirty="0"/>
          </a:p>
        </p:txBody>
      </p:sp>
      <p:sp>
        <p:nvSpPr>
          <p:cNvPr id="4" name="TextBox 3"/>
          <p:cNvSpPr txBox="1"/>
          <p:nvPr/>
        </p:nvSpPr>
        <p:spPr>
          <a:xfrm>
            <a:off x="1945481" y="2628900"/>
            <a:ext cx="830103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</a:t>
            </a:r>
            <a:r>
              <a:rPr lang="en-US" sz="2400" dirty="0" smtClean="0">
                <a:solidFill>
                  <a:schemeClr val="bg1"/>
                </a:solidFill>
              </a:rPr>
              <a:t>ulture </a:t>
            </a:r>
            <a:r>
              <a:rPr lang="en-US" sz="2400" dirty="0">
                <a:solidFill>
                  <a:schemeClr val="bg1"/>
                </a:solidFill>
              </a:rPr>
              <a:t>does affect the entrepreneurship in terms of entrepreneurial intention, firm confidence, risk tolerance and failure </a:t>
            </a:r>
            <a:r>
              <a:rPr lang="en-US" sz="2400" dirty="0" smtClean="0">
                <a:solidFill>
                  <a:schemeClr val="bg1"/>
                </a:solidFill>
              </a:rPr>
              <a:t>tolerance.</a:t>
            </a:r>
          </a:p>
          <a:p>
            <a:pPr marL="285750" indent="-285750">
              <a:buFont typeface="Arial" pitchFamily="34" charset="0"/>
              <a:buChar char="•"/>
            </a:pPr>
            <a:endParaRPr lang="en-US" sz="2400" dirty="0" smtClean="0">
              <a:solidFill>
                <a:schemeClr val="bg1"/>
              </a:solidFill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C</a:t>
            </a:r>
            <a:r>
              <a:rPr lang="en-US" sz="2400" dirty="0" smtClean="0">
                <a:solidFill>
                  <a:schemeClr val="bg1"/>
                </a:solidFill>
              </a:rPr>
              <a:t>ulture </a:t>
            </a:r>
            <a:r>
              <a:rPr lang="en-US" sz="2400" dirty="0">
                <a:solidFill>
                  <a:schemeClr val="bg1"/>
                </a:solidFill>
              </a:rPr>
              <a:t>is not the only factor that affects entrepreneurship, so it is wise to consider many factors when discuss </a:t>
            </a:r>
            <a:r>
              <a:rPr lang="en-US" sz="2400" dirty="0" smtClean="0">
                <a:solidFill>
                  <a:schemeClr val="bg1"/>
                </a:solidFill>
              </a:rPr>
              <a:t>entrepreneurship.</a:t>
            </a:r>
            <a:endParaRPr lang="en-US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82245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文本框 5"/>
          <p:cNvSpPr txBox="1"/>
          <p:nvPr/>
        </p:nvSpPr>
        <p:spPr>
          <a:xfrm>
            <a:off x="2970768" y="2409813"/>
            <a:ext cx="6252055" cy="8309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90000"/>
              </a:lnSpc>
            </a:pPr>
            <a:r>
              <a:rPr kumimoji="1" lang="en-US" altLang="zh-CN" sz="5333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THANK</a:t>
            </a:r>
            <a:r>
              <a:rPr kumimoji="1" lang="zh-CN" altLang="en-US" sz="5333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kumimoji="1" lang="en-US" altLang="zh-CN" sz="5333" b="1" dirty="0">
                <a:solidFill>
                  <a:schemeClr val="accent3">
                    <a:lumMod val="60000"/>
                    <a:lumOff val="40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</a:rPr>
              <a:t>YOU!</a:t>
            </a:r>
            <a:endParaRPr kumimoji="1" lang="zh-CN" altLang="en-US" sz="5333" b="1" dirty="0">
              <a:solidFill>
                <a:schemeClr val="accent3">
                  <a:lumMod val="60000"/>
                  <a:lumOff val="40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</a:endParaRPr>
          </a:p>
        </p:txBody>
      </p:sp>
      <p:sp>
        <p:nvSpPr>
          <p:cNvPr id="30" name="文本占位符 1"/>
          <p:cNvSpPr txBox="1">
            <a:spLocks/>
          </p:cNvSpPr>
          <p:nvPr/>
        </p:nvSpPr>
        <p:spPr>
          <a:xfrm>
            <a:off x="4815681" y="216619"/>
            <a:ext cx="2865437" cy="7571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kumimoji="1" lang="zh-CN" altLang="en-US" sz="4800" b="1" kern="1200" dirty="0">
                <a:solidFill>
                  <a:srgbClr val="4C4B4B"/>
                </a:solidFill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400" dirty="0" smtClean="0"/>
              <a:t>INTERNATIONAL ENTREPRENEURSHIP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xmlns="" val="2084546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主题">
  <a:themeElements>
    <a:clrScheme name="自定义 35">
      <a:dk1>
        <a:srgbClr val="000000"/>
      </a:dk1>
      <a:lt1>
        <a:srgbClr val="FFFFFF"/>
      </a:lt1>
      <a:dk2>
        <a:srgbClr val="000000"/>
      </a:dk2>
      <a:lt2>
        <a:srgbClr val="FFFDFD"/>
      </a:lt2>
      <a:accent1>
        <a:srgbClr val="77C3FA"/>
      </a:accent1>
      <a:accent2>
        <a:srgbClr val="C7D96B"/>
      </a:accent2>
      <a:accent3>
        <a:srgbClr val="F8C055"/>
      </a:accent3>
      <a:accent4>
        <a:srgbClr val="E75B53"/>
      </a:accent4>
      <a:accent5>
        <a:srgbClr val="9194DB"/>
      </a:accent5>
      <a:accent6>
        <a:srgbClr val="515151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169</TotalTime>
  <Words>194</Words>
  <Application>Microsoft Office PowerPoint</Application>
  <PresentationFormat>自定义</PresentationFormat>
  <Paragraphs>29</Paragraphs>
  <Slides>8</Slides>
  <Notes>0</Notes>
  <HiddenSlides>0</HiddenSlides>
  <MMClips>0</MMClips>
  <ScaleCrop>false</ScaleCrop>
  <HeadingPairs>
    <vt:vector size="4" baseType="variant">
      <vt:variant>
        <vt:lpstr>主题</vt:lpstr>
      </vt:variant>
      <vt:variant>
        <vt:i4>1</vt:i4>
      </vt:variant>
      <vt:variant>
        <vt:lpstr>幻灯片标题</vt:lpstr>
      </vt:variant>
      <vt:variant>
        <vt:i4>8</vt:i4>
      </vt:variant>
    </vt:vector>
  </HeadingPairs>
  <TitlesOfParts>
    <vt:vector size="9" baseType="lpstr">
      <vt:lpstr>Office 主题</vt:lpstr>
      <vt:lpstr>幻灯片 1</vt:lpstr>
      <vt:lpstr>幻灯片 2</vt:lpstr>
      <vt:lpstr>幻灯片 3</vt:lpstr>
      <vt:lpstr>幻灯片 4</vt:lpstr>
      <vt:lpstr>幻灯片 5</vt:lpstr>
      <vt:lpstr>幻灯片 6</vt:lpstr>
      <vt:lpstr>幻灯片 7</vt:lpstr>
      <vt:lpstr>幻灯片 8</vt:lpstr>
    </vt:vector>
  </TitlesOfParts>
  <LinksUpToDate>false</LinksUpToDate>
  <SharedDoc>false</SharedDoc>
  <HyperlinkBase/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OfficePLUS</dc:creator>
  <cp:lastModifiedBy>lenovo</cp:lastModifiedBy>
  <cp:revision>53</cp:revision>
  <dcterms:created xsi:type="dcterms:W3CDTF">2015-08-18T02:51:41Z</dcterms:created>
  <dcterms:modified xsi:type="dcterms:W3CDTF">2018-05-09T11:29:37Z</dcterms:modified>
</cp:coreProperties>
</file>