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23"/>
  </p:notesMasterIdLst>
  <p:handoutMasterIdLst>
    <p:handoutMasterId r:id="rId24"/>
  </p:handoutMasterIdLst>
  <p:sldIdLst>
    <p:sldId id="284" r:id="rId2"/>
    <p:sldId id="285" r:id="rId3"/>
    <p:sldId id="286" r:id="rId4"/>
    <p:sldId id="287" r:id="rId5"/>
    <p:sldId id="288" r:id="rId6"/>
    <p:sldId id="289" r:id="rId7"/>
    <p:sldId id="290" r:id="rId8"/>
    <p:sldId id="299" r:id="rId9"/>
    <p:sldId id="292" r:id="rId10"/>
    <p:sldId id="291" r:id="rId11"/>
    <p:sldId id="293" r:id="rId12"/>
    <p:sldId id="294" r:id="rId13"/>
    <p:sldId id="295" r:id="rId14"/>
    <p:sldId id="296" r:id="rId15"/>
    <p:sldId id="297" r:id="rId16"/>
    <p:sldId id="298" r:id="rId17"/>
    <p:sldId id="300" r:id="rId18"/>
    <p:sldId id="301" r:id="rId19"/>
    <p:sldId id="302" r:id="rId20"/>
    <p:sldId id="303" r:id="rId21"/>
    <p:sldId id="304" r:id="rId22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r>
              <a:rPr lang="en-US" smtClean="0"/>
              <a:t>November 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1628800"/>
            <a:ext cx="7772400" cy="1143000"/>
          </a:xfrm>
        </p:spPr>
        <p:txBody>
          <a:bodyPr/>
          <a:lstStyle/>
          <a:p>
            <a:r>
              <a:rPr lang="en-US" b="1" dirty="0" smtClean="0"/>
              <a:t>Topic 6 – Functions and Triggers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Triggers?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Triggers are useful in case the database is accessed by various applications, and you want to keep the cross-functionality within database that runs automatically whenever the data of the table is modified. </a:t>
            </a:r>
            <a:endParaRPr lang="en-GB" sz="2800" dirty="0" smtClean="0"/>
          </a:p>
          <a:p>
            <a:r>
              <a:rPr lang="en-GB" sz="2800" dirty="0" smtClean="0"/>
              <a:t>For </a:t>
            </a:r>
            <a:r>
              <a:rPr lang="en-GB" sz="2800" dirty="0"/>
              <a:t>example, if you want to keep history of data without requiring application to have logic to check for every event such as INSERT or UDPATE.</a:t>
            </a:r>
          </a:p>
        </p:txBody>
      </p:sp>
    </p:spTree>
    <p:extLst>
      <p:ext uri="{BB962C8B-B14F-4D97-AF65-F5344CB8AC3E}">
        <p14:creationId xmlns:p14="http://schemas.microsoft.com/office/powerpoint/2010/main" val="1232728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Event Based 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PostgreSQL trigger is a function invoked automatically whenever an event associated with a table occurs. </a:t>
            </a:r>
            <a:endParaRPr lang="en-GB" dirty="0" smtClean="0"/>
          </a:p>
          <a:p>
            <a:r>
              <a:rPr lang="en-GB" dirty="0" smtClean="0"/>
              <a:t>An </a:t>
            </a:r>
            <a:r>
              <a:rPr lang="en-GB" dirty="0"/>
              <a:t>event could be any of the following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INSERT; </a:t>
            </a:r>
          </a:p>
          <a:p>
            <a:pPr lvl="1"/>
            <a:r>
              <a:rPr lang="en-GB" dirty="0" smtClean="0"/>
              <a:t>UPDATE; </a:t>
            </a:r>
          </a:p>
          <a:p>
            <a:pPr lvl="1"/>
            <a:r>
              <a:rPr lang="en-GB" dirty="0" smtClean="0"/>
              <a:t>DELETE;</a:t>
            </a:r>
          </a:p>
          <a:p>
            <a:pPr lvl="1"/>
            <a:r>
              <a:rPr lang="en-GB" dirty="0" smtClean="0"/>
              <a:t>TRUNCATE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3435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Binding to a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trigger is a special user-defined function that binds to a table. </a:t>
            </a:r>
            <a:endParaRPr lang="en-GB" sz="2800" dirty="0" smtClean="0"/>
          </a:p>
          <a:p>
            <a:r>
              <a:rPr lang="en-GB" sz="2800" dirty="0" smtClean="0"/>
              <a:t>To </a:t>
            </a:r>
            <a:r>
              <a:rPr lang="en-GB" sz="2800" dirty="0"/>
              <a:t>create a new trigger, you must define a trigger function first, and then bind this trigger function to a table.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difference between a trigger and a user-defined function is that a trigger is automatically invoked when an event occurs.</a:t>
            </a:r>
          </a:p>
        </p:txBody>
      </p:sp>
    </p:spTree>
    <p:extLst>
      <p:ext uri="{BB962C8B-B14F-4D97-AF65-F5344CB8AC3E}">
        <p14:creationId xmlns:p14="http://schemas.microsoft.com/office/powerpoint/2010/main" val="6869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1844824"/>
            <a:ext cx="7772400" cy="4680520"/>
          </a:xfrm>
        </p:spPr>
        <p:txBody>
          <a:bodyPr/>
          <a:lstStyle/>
          <a:p>
            <a:r>
              <a:rPr lang="en-GB" sz="2800" dirty="0"/>
              <a:t>PostgreSQL provides two main types of triggers: row and statement level </a:t>
            </a:r>
            <a:r>
              <a:rPr lang="en-GB" sz="2800" dirty="0" smtClean="0"/>
              <a:t>triggers</a:t>
            </a:r>
            <a:r>
              <a:rPr lang="en-GB" sz="2800" dirty="0"/>
              <a:t>;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differences between the two are how many times the trigger is invoked and at what time. </a:t>
            </a:r>
            <a:endParaRPr lang="en-GB" sz="2800" dirty="0" smtClean="0"/>
          </a:p>
          <a:p>
            <a:r>
              <a:rPr lang="en-GB" sz="2800" dirty="0" smtClean="0"/>
              <a:t>For </a:t>
            </a:r>
            <a:r>
              <a:rPr lang="en-GB" sz="2800" dirty="0"/>
              <a:t>example, if you issue an UPDATE statement that affects 20 </a:t>
            </a:r>
            <a:r>
              <a:rPr lang="en-GB" sz="2800" dirty="0" smtClean="0"/>
              <a:t>rows: </a:t>
            </a:r>
          </a:p>
          <a:p>
            <a:pPr lvl="1"/>
            <a:r>
              <a:rPr lang="en-GB" sz="2400" dirty="0"/>
              <a:t>T</a:t>
            </a:r>
            <a:r>
              <a:rPr lang="en-GB" sz="2400" dirty="0" smtClean="0"/>
              <a:t>he </a:t>
            </a:r>
            <a:r>
              <a:rPr lang="en-GB" sz="2400" dirty="0"/>
              <a:t>row level trigger will be invoked 20 </a:t>
            </a:r>
            <a:r>
              <a:rPr lang="en-GB" sz="2400" dirty="0" smtClean="0"/>
              <a:t>times; </a:t>
            </a:r>
          </a:p>
          <a:p>
            <a:pPr lvl="1"/>
            <a:r>
              <a:rPr lang="en-GB" sz="2400" dirty="0"/>
              <a:t>W</a:t>
            </a:r>
            <a:r>
              <a:rPr lang="en-GB" sz="2400" dirty="0" smtClean="0"/>
              <a:t>hile </a:t>
            </a:r>
            <a:r>
              <a:rPr lang="en-GB" sz="2400" dirty="0"/>
              <a:t>the statement level trigger will be invoked 1 time.</a:t>
            </a:r>
          </a:p>
        </p:txBody>
      </p:sp>
    </p:spTree>
    <p:extLst>
      <p:ext uri="{BB962C8B-B14F-4D97-AF65-F5344CB8AC3E}">
        <p14:creationId xmlns:p14="http://schemas.microsoft.com/office/powerpoint/2010/main" val="194553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Before or After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You can specify whether the trigger is invoked before or after an event. </a:t>
            </a:r>
            <a:endParaRPr lang="en-GB" sz="2800" dirty="0" smtClean="0"/>
          </a:p>
          <a:p>
            <a:r>
              <a:rPr lang="en-GB" sz="2800" dirty="0" smtClean="0"/>
              <a:t>If </a:t>
            </a:r>
            <a:r>
              <a:rPr lang="en-GB" sz="2800" dirty="0"/>
              <a:t>the trigger is invoked before an event, it can skip the operation for the current row or even change the row being updated or inserted. </a:t>
            </a:r>
            <a:endParaRPr lang="en-GB" sz="2800" dirty="0" smtClean="0"/>
          </a:p>
          <a:p>
            <a:r>
              <a:rPr lang="en-GB" sz="2800" dirty="0" smtClean="0"/>
              <a:t>In </a:t>
            </a:r>
            <a:r>
              <a:rPr lang="en-GB" sz="2800" dirty="0"/>
              <a:t>case the trigger is invoked after the event, all changes are available to the trigger.</a:t>
            </a:r>
          </a:p>
        </p:txBody>
      </p:sp>
    </p:spTree>
    <p:extLst>
      <p:ext uri="{BB962C8B-B14F-4D97-AF65-F5344CB8AC3E}">
        <p14:creationId xmlns:p14="http://schemas.microsoft.com/office/powerpoint/2010/main" val="4286674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Integrity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also use triggers to maintain complex data integrity rules which you cannot implement elsewhere except at the database level.  </a:t>
            </a:r>
            <a:endParaRPr lang="en-GB" dirty="0" smtClean="0"/>
          </a:p>
          <a:p>
            <a:r>
              <a:rPr lang="en-GB" dirty="0" smtClean="0"/>
              <a:t>For </a:t>
            </a:r>
            <a:r>
              <a:rPr lang="en-GB" dirty="0"/>
              <a:t>example, when a new row is added into the customer table, other rows must be also created in tables of banks and credits.</a:t>
            </a:r>
          </a:p>
        </p:txBody>
      </p:sp>
    </p:spTree>
    <p:extLst>
      <p:ext uri="{BB962C8B-B14F-4D97-AF65-F5344CB8AC3E}">
        <p14:creationId xmlns:p14="http://schemas.microsoft.com/office/powerpoint/2010/main" val="174029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an Audit Trigger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create a new </a:t>
            </a:r>
            <a:r>
              <a:rPr lang="en-GB" dirty="0" smtClean="0"/>
              <a:t>trigger: </a:t>
            </a:r>
          </a:p>
          <a:p>
            <a:pPr lvl="1"/>
            <a:r>
              <a:rPr lang="en-GB" dirty="0" smtClean="0"/>
              <a:t>You </a:t>
            </a:r>
            <a:r>
              <a:rPr lang="en-GB" dirty="0"/>
              <a:t>must define a trigger function </a:t>
            </a:r>
            <a:r>
              <a:rPr lang="en-GB" dirty="0" smtClean="0"/>
              <a:t>first;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then bind this trigger function to a </a:t>
            </a:r>
            <a:r>
              <a:rPr lang="en-GB" dirty="0" smtClean="0"/>
              <a:t>table through a defined Trigger.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60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the Main Table </a:t>
            </a:r>
            <a:r>
              <a:rPr lang="en-GB" dirty="0" err="1" smtClean="0"/>
              <a:t>emp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2132856"/>
            <a:ext cx="7272808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977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the Audit Table </a:t>
            </a:r>
            <a:r>
              <a:rPr lang="en-GB" dirty="0" err="1" smtClean="0"/>
              <a:t>emp_audit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204864"/>
            <a:ext cx="6984776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37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the Trigger Function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060848"/>
            <a:ext cx="7848872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83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the Associated Trigger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276872"/>
            <a:ext cx="7272808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26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Fire the Trigger with an Update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204864"/>
            <a:ext cx="5040560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2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Integrity Trigger Function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132856"/>
            <a:ext cx="7488832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89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Replacing the Trigger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Function replaces previous version and is still tied to the </a:t>
            </a:r>
            <a:r>
              <a:rPr lang="en-GB" dirty="0" err="1" smtClean="0"/>
              <a:t>emp_sal_changes</a:t>
            </a:r>
            <a:r>
              <a:rPr lang="en-GB" dirty="0" smtClean="0"/>
              <a:t> Trigger,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618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the Trigger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060848"/>
            <a:ext cx="5760640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65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Insert, Update &amp; Delete Trigger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204864"/>
            <a:ext cx="6552728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43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747936"/>
          </a:xfrm>
        </p:spPr>
        <p:txBody>
          <a:bodyPr/>
          <a:lstStyle/>
          <a:p>
            <a:r>
              <a:rPr lang="en-GB" dirty="0" smtClean="0"/>
              <a:t>Create Trigger Function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1340768"/>
            <a:ext cx="7416824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3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the Trigger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204864"/>
            <a:ext cx="698477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74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Fire Trigger and Note Results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132856"/>
            <a:ext cx="6408712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2300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Fire Trigger and Note Results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2060848"/>
            <a:ext cx="5544616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05127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1472214890</TotalTime>
  <Words>463</Words>
  <Application>Microsoft Office PowerPoint</Application>
  <PresentationFormat>On-screen Show (4:3)</PresentationFormat>
  <Paragraphs>53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MS PGothic</vt:lpstr>
      <vt:lpstr>MS PGothic</vt:lpstr>
      <vt:lpstr>Tahoma</vt:lpstr>
      <vt:lpstr>Wingdings</vt:lpstr>
      <vt:lpstr>Blends</vt:lpstr>
      <vt:lpstr>Topic 6 – Functions and Triggers </vt:lpstr>
      <vt:lpstr>Why Triggers?</vt:lpstr>
      <vt:lpstr>Event Based Action</vt:lpstr>
      <vt:lpstr>Binding to a Table</vt:lpstr>
      <vt:lpstr>Trigger Types</vt:lpstr>
      <vt:lpstr>Before or After Event</vt:lpstr>
      <vt:lpstr>Data Integrity</vt:lpstr>
      <vt:lpstr>Creating an Audit Trigger </vt:lpstr>
      <vt:lpstr>Creating the Main Table emp </vt:lpstr>
      <vt:lpstr>Create the Audit Table emp_audit</vt:lpstr>
      <vt:lpstr>Create the Trigger Function</vt:lpstr>
      <vt:lpstr>Create the Associated Trigger</vt:lpstr>
      <vt:lpstr>Fire the Trigger with an Update</vt:lpstr>
      <vt:lpstr>Data Integrity Trigger Function</vt:lpstr>
      <vt:lpstr>Replacing the Trigger Function</vt:lpstr>
      <vt:lpstr>Test the Trigger</vt:lpstr>
      <vt:lpstr>Insert, Update &amp; Delete Trigger</vt:lpstr>
      <vt:lpstr>Create Trigger Function</vt:lpstr>
      <vt:lpstr>Create the Trigger</vt:lpstr>
      <vt:lpstr>Fire Trigger and Note Results</vt:lpstr>
      <vt:lpstr>Fire Trigger and Note Results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Steve Hole</cp:lastModifiedBy>
  <cp:revision>52</cp:revision>
  <cp:lastPrinted>2018-10-31T08:24:02Z</cp:lastPrinted>
  <dcterms:created xsi:type="dcterms:W3CDTF">1996-12-09T10:09:10Z</dcterms:created>
  <dcterms:modified xsi:type="dcterms:W3CDTF">2018-11-14T15:02:31Z</dcterms:modified>
</cp:coreProperties>
</file>