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68" r:id="rId5"/>
    <p:sldId id="259" r:id="rId6"/>
    <p:sldId id="269" r:id="rId7"/>
    <p:sldId id="270" r:id="rId8"/>
    <p:sldId id="271" r:id="rId9"/>
    <p:sldId id="272" r:id="rId10"/>
    <p:sldId id="273" r:id="rId11"/>
    <p:sldId id="260" r:id="rId12"/>
    <p:sldId id="261" r:id="rId13"/>
    <p:sldId id="274" r:id="rId14"/>
    <p:sldId id="287" r:id="rId15"/>
    <p:sldId id="262" r:id="rId16"/>
    <p:sldId id="286" r:id="rId17"/>
    <p:sldId id="263" r:id="rId18"/>
    <p:sldId id="264" r:id="rId19"/>
    <p:sldId id="265" r:id="rId20"/>
    <p:sldId id="266" r:id="rId21"/>
    <p:sldId id="282" r:id="rId22"/>
    <p:sldId id="285" r:id="rId23"/>
    <p:sldId id="275" r:id="rId24"/>
    <p:sldId id="276" r:id="rId25"/>
    <p:sldId id="277" r:id="rId26"/>
    <p:sldId id="278" r:id="rId27"/>
    <p:sldId id="279" r:id="rId28"/>
    <p:sldId id="280" r:id="rId29"/>
    <p:sldId id="281" r:id="rId30"/>
    <p:sldId id="28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36F65E7-7AF9-4042-B18C-F77E663E7C6F}" type="datetimeFigureOut">
              <a:rPr lang="en-GB" smtClean="0"/>
              <a:t>26/11/2018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55DB9F5-03EC-4B95-B3B0-C56D0976F2C3}" type="slidenum">
              <a:rPr lang="en-GB" smtClean="0"/>
              <a:t>‹#›</a:t>
            </a:fld>
            <a:endParaRPr lang="en-GB"/>
          </a:p>
        </p:txBody>
      </p:sp>
    </p:spTree>
    <p:extLst>
      <p:ext uri="{BB962C8B-B14F-4D97-AF65-F5344CB8AC3E}">
        <p14:creationId xmlns:p14="http://schemas.microsoft.com/office/powerpoint/2010/main" val="1905452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p:cNvSpPr>
            <a:spLocks noGrp="1" noRot="1" noChangeAspect="1" noTextEdit="1"/>
          </p:cNvSpPr>
          <p:nvPr>
            <p:ph type="sldImg"/>
          </p:nvPr>
        </p:nvSpPr>
        <p:spPr>
          <a:ln/>
        </p:spPr>
      </p:sp>
      <p:sp>
        <p:nvSpPr>
          <p:cNvPr id="116739" name="Notes Placeholder 2"/>
          <p:cNvSpPr>
            <a:spLocks noGrp="1"/>
          </p:cNvSpPr>
          <p:nvPr>
            <p:ph type="body" idx="1"/>
          </p:nvPr>
        </p:nvSpPr>
        <p:spPr>
          <a:noFill/>
        </p:spPr>
        <p:txBody>
          <a:bodyPr/>
          <a:lstStyle/>
          <a:p>
            <a:pPr eaLnBrk="1" hangingPunct="1"/>
            <a:endParaRPr lang="en-US" altLang="en-US" smtClean="0"/>
          </a:p>
        </p:txBody>
      </p:sp>
      <p:sp>
        <p:nvSpPr>
          <p:cNvPr id="11674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C0CD1C8-4EA6-4DEE-8F8E-73D69B286D6F}" type="slidenum">
              <a:rPr lang="en-US" altLang="en-US"/>
              <a:pPr>
                <a:spcBef>
                  <a:spcPct val="0"/>
                </a:spcBef>
              </a:pPr>
              <a:t>30</a:t>
            </a:fld>
            <a:endParaRPr lang="en-US" altLang="en-US"/>
          </a:p>
        </p:txBody>
      </p:sp>
    </p:spTree>
    <p:extLst>
      <p:ext uri="{BB962C8B-B14F-4D97-AF65-F5344CB8AC3E}">
        <p14:creationId xmlns:p14="http://schemas.microsoft.com/office/powerpoint/2010/main" val="2857676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CCAEEE-9F64-498B-B66D-320AB789827C}"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3035193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CCAEEE-9F64-498B-B66D-320AB789827C}"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1996200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CCAEEE-9F64-498B-B66D-320AB789827C}"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269795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DCCAEEE-9F64-498B-B66D-320AB789827C}"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15344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DCCAEEE-9F64-498B-B66D-320AB789827C}"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238785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DCCAEEE-9F64-498B-B66D-320AB789827C}"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2517069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CCAEEE-9F64-498B-B66D-320AB789827C}"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2487143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CCAEEE-9F64-498B-B66D-320AB789827C}"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1802624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CCAEEE-9F64-498B-B66D-320AB789827C}"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2055239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CCAEEE-9F64-498B-B66D-320AB789827C}"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636555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CCAEEE-9F64-498B-B66D-320AB789827C}"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0B5386-F59E-425B-AE80-90BA4DA88E99}" type="slidenum">
              <a:rPr lang="en-GB" smtClean="0"/>
              <a:t>‹#›</a:t>
            </a:fld>
            <a:endParaRPr lang="en-GB"/>
          </a:p>
        </p:txBody>
      </p:sp>
    </p:spTree>
    <p:extLst>
      <p:ext uri="{BB962C8B-B14F-4D97-AF65-F5344CB8AC3E}">
        <p14:creationId xmlns:p14="http://schemas.microsoft.com/office/powerpoint/2010/main" val="1845727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CCAEEE-9F64-498B-B66D-320AB789827C}" type="datetimeFigureOut">
              <a:rPr lang="en-GB" smtClean="0"/>
              <a:t>26/11/2018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0B5386-F59E-425B-AE80-90BA4DA88E99}" type="slidenum">
              <a:rPr lang="en-GB" smtClean="0"/>
              <a:t>‹#›</a:t>
            </a:fld>
            <a:endParaRPr lang="en-GB"/>
          </a:p>
        </p:txBody>
      </p:sp>
    </p:spTree>
    <p:extLst>
      <p:ext uri="{BB962C8B-B14F-4D97-AF65-F5344CB8AC3E}">
        <p14:creationId xmlns:p14="http://schemas.microsoft.com/office/powerpoint/2010/main" val="1637497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Contemporary Pedagogy and Practice </a:t>
            </a:r>
          </a:p>
        </p:txBody>
      </p:sp>
      <p:sp>
        <p:nvSpPr>
          <p:cNvPr id="3" name="Subtitle 2"/>
          <p:cNvSpPr>
            <a:spLocks noGrp="1"/>
          </p:cNvSpPr>
          <p:nvPr>
            <p:ph type="subTitle" idx="1"/>
          </p:nvPr>
        </p:nvSpPr>
        <p:spPr/>
        <p:txBody>
          <a:bodyPr/>
          <a:lstStyle/>
          <a:p>
            <a:r>
              <a:rPr lang="en-GB" dirty="0" smtClean="0"/>
              <a:t>SJYW4010</a:t>
            </a:r>
            <a:endParaRPr lang="en-GB" dirty="0"/>
          </a:p>
        </p:txBody>
      </p:sp>
    </p:spTree>
    <p:extLst>
      <p:ext uri="{BB962C8B-B14F-4D97-AF65-F5344CB8AC3E}">
        <p14:creationId xmlns:p14="http://schemas.microsoft.com/office/powerpoint/2010/main" val="2819822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z="2400" b="1" i="1" smtClean="0"/>
              <a:t>Young People, Youth Work, Youth Service</a:t>
            </a:r>
            <a:br>
              <a:rPr lang="en-GB" altLang="en-US" sz="2400" b="1" i="1" smtClean="0"/>
            </a:br>
            <a:r>
              <a:rPr lang="en-GB" altLang="en-US" sz="2400" b="1" smtClean="0"/>
              <a:t>National Youth Service Strategy for Wales (WAG, 2007)</a:t>
            </a:r>
          </a:p>
        </p:txBody>
      </p:sp>
      <p:sp>
        <p:nvSpPr>
          <p:cNvPr id="34819" name="Rectangle 3"/>
          <p:cNvSpPr>
            <a:spLocks noGrp="1" noChangeArrowheads="1"/>
          </p:cNvSpPr>
          <p:nvPr>
            <p:ph sz="half" idx="1"/>
          </p:nvPr>
        </p:nvSpPr>
        <p:spPr/>
        <p:txBody>
          <a:bodyPr>
            <a:normAutofit/>
          </a:bodyPr>
          <a:lstStyle/>
          <a:p>
            <a:pPr eaLnBrk="1" hangingPunct="1"/>
            <a:endParaRPr lang="en-GB" altLang="en-US" dirty="0" smtClean="0"/>
          </a:p>
          <a:p>
            <a:pPr eaLnBrk="1" hangingPunct="1"/>
            <a:endParaRPr lang="en-GB" altLang="en-US" dirty="0"/>
          </a:p>
        </p:txBody>
      </p:sp>
      <p:sp>
        <p:nvSpPr>
          <p:cNvPr id="2" name="Content Placeholder 1"/>
          <p:cNvSpPr>
            <a:spLocks noGrp="1"/>
          </p:cNvSpPr>
          <p:nvPr>
            <p:ph sz="half" idx="2"/>
          </p:nvPr>
        </p:nvSpPr>
        <p:spPr/>
        <p:txBody>
          <a:bodyPr>
            <a:normAutofit/>
          </a:bodyPr>
          <a:lstStyle/>
          <a:p>
            <a:r>
              <a:rPr lang="en-GB" altLang="en-US" dirty="0" smtClean="0"/>
              <a:t>Set out the Assembly’s strategy for Youth Services.  </a:t>
            </a:r>
          </a:p>
          <a:p>
            <a:r>
              <a:rPr lang="en-GB" altLang="en-US" dirty="0" smtClean="0"/>
              <a:t>It is a continuation of the policies and concerns that found expression in the Extending Entitlement framework of 2000</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1" y="1628800"/>
            <a:ext cx="3095211" cy="42103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23583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endParaRPr lang="en-US" altLang="en-US" smtClean="0"/>
          </a:p>
        </p:txBody>
      </p:sp>
      <p:sp>
        <p:nvSpPr>
          <p:cNvPr id="35843" name="Rectangle 3"/>
          <p:cNvSpPr>
            <a:spLocks noGrp="1" noChangeArrowheads="1"/>
          </p:cNvSpPr>
          <p:nvPr>
            <p:ph type="body" idx="1"/>
          </p:nvPr>
        </p:nvSpPr>
        <p:spPr/>
        <p:txBody>
          <a:bodyPr/>
          <a:lstStyle/>
          <a:p>
            <a:pPr algn="just" eaLnBrk="1" hangingPunct="1">
              <a:lnSpc>
                <a:spcPct val="80000"/>
              </a:lnSpc>
            </a:pPr>
            <a:r>
              <a:rPr lang="en-GB" altLang="en-US" sz="2800" dirty="0" smtClean="0"/>
              <a:t>“Young people’s development between the ages of 11 and 25 provides the foundation for the rest of their lives – their relationships, family lives, contribution to their communities and to their employment opportunities.  All young people in Wales need access to a range of activities and experiences which help them to make positive and constructive choices, gain skills and emotional competence, and learn from their experiences in supportive surroundings”</a:t>
            </a:r>
          </a:p>
          <a:p>
            <a:pPr eaLnBrk="1" hangingPunct="1">
              <a:lnSpc>
                <a:spcPct val="80000"/>
              </a:lnSpc>
              <a:buFontTx/>
              <a:buNone/>
            </a:pPr>
            <a:r>
              <a:rPr lang="en-GB" altLang="en-US" sz="2800" dirty="0" smtClean="0"/>
              <a:t>	</a:t>
            </a:r>
          </a:p>
          <a:p>
            <a:pPr algn="r" eaLnBrk="1" hangingPunct="1">
              <a:lnSpc>
                <a:spcPct val="80000"/>
              </a:lnSpc>
              <a:buFontTx/>
              <a:buNone/>
            </a:pPr>
            <a:r>
              <a:rPr lang="en-GB" altLang="en-US" sz="2800" dirty="0" smtClean="0"/>
              <a:t>	</a:t>
            </a:r>
            <a:r>
              <a:rPr lang="en-GB" altLang="en-US" sz="1700" dirty="0" smtClean="0"/>
              <a:t>(WAG, 2007, p. </a:t>
            </a:r>
            <a:r>
              <a:rPr lang="en-GB" altLang="en-US" sz="1700" dirty="0" err="1" smtClean="0"/>
              <a:t>i</a:t>
            </a:r>
            <a:r>
              <a:rPr lang="en-GB" altLang="en-US" sz="1700" dirty="0" smtClean="0"/>
              <a:t>)</a:t>
            </a:r>
          </a:p>
          <a:p>
            <a:pPr eaLnBrk="1" hangingPunct="1">
              <a:lnSpc>
                <a:spcPct val="80000"/>
              </a:lnSpc>
            </a:pPr>
            <a:endParaRPr lang="en-GB" altLang="en-US" sz="2800" dirty="0" smtClean="0"/>
          </a:p>
          <a:p>
            <a:pPr eaLnBrk="1" hangingPunct="1">
              <a:lnSpc>
                <a:spcPct val="80000"/>
              </a:lnSpc>
            </a:pPr>
            <a:endParaRPr lang="en-GB" altLang="en-US" sz="2800" dirty="0" smtClean="0"/>
          </a:p>
        </p:txBody>
      </p:sp>
    </p:spTree>
    <p:extLst>
      <p:ext uri="{BB962C8B-B14F-4D97-AF65-F5344CB8AC3E}">
        <p14:creationId xmlns:p14="http://schemas.microsoft.com/office/powerpoint/2010/main" val="26600678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algn="just"/>
            <a:r>
              <a:rPr lang="en-GB" dirty="0" smtClean="0"/>
              <a:t>“This strategy is about young people, and for young people.  The vision, values, goals and actions set out below demonstrate our intent to ensure that all young people in Wales have access to, and are involved in decisions about the services, support, opportunities, activities and experiences which will enable them to gain the personal, social, emotional, intellectual and practical skills they need to get the best from their lives now and in the future” (WAG, 2007, p. 1).</a:t>
            </a:r>
            <a:endParaRPr lang="en-GB" dirty="0"/>
          </a:p>
        </p:txBody>
      </p:sp>
    </p:spTree>
    <p:extLst>
      <p:ext uri="{BB962C8B-B14F-4D97-AF65-F5344CB8AC3E}">
        <p14:creationId xmlns:p14="http://schemas.microsoft.com/office/powerpoint/2010/main" val="349239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endParaRPr lang="en-US" altLang="en-US" smtClean="0"/>
          </a:p>
        </p:txBody>
      </p:sp>
      <p:sp>
        <p:nvSpPr>
          <p:cNvPr id="36867" name="Rectangle 3"/>
          <p:cNvSpPr>
            <a:spLocks noGrp="1" noChangeArrowheads="1"/>
          </p:cNvSpPr>
          <p:nvPr>
            <p:ph type="body" idx="1"/>
          </p:nvPr>
        </p:nvSpPr>
        <p:spPr/>
        <p:txBody>
          <a:bodyPr/>
          <a:lstStyle/>
          <a:p>
            <a:pPr algn="just" eaLnBrk="1" hangingPunct="1">
              <a:lnSpc>
                <a:spcPct val="80000"/>
              </a:lnSpc>
            </a:pPr>
            <a:r>
              <a:rPr lang="en-GB" altLang="en-US" sz="2800" dirty="0" smtClean="0"/>
              <a:t>The strategy identifies clearly the characteristics that underpin the Youth Service in Wales, consequently  differentiating it from other services to young people:</a:t>
            </a:r>
          </a:p>
          <a:p>
            <a:pPr algn="just" eaLnBrk="1" hangingPunct="1">
              <a:lnSpc>
                <a:spcPct val="80000"/>
              </a:lnSpc>
              <a:buFontTx/>
              <a:buNone/>
            </a:pPr>
            <a:endParaRPr lang="en-GB" altLang="en-US" sz="2800" dirty="0" smtClean="0"/>
          </a:p>
          <a:p>
            <a:pPr lvl="1" algn="just" eaLnBrk="1" hangingPunct="1">
              <a:lnSpc>
                <a:spcPct val="80000"/>
              </a:lnSpc>
            </a:pPr>
            <a:r>
              <a:rPr lang="en-GB" altLang="en-US" sz="2400" dirty="0" smtClean="0"/>
              <a:t>the voluntary involvement by young people who have chosen to engage in the process.</a:t>
            </a:r>
          </a:p>
          <a:p>
            <a:pPr lvl="1" algn="just" eaLnBrk="1" hangingPunct="1">
              <a:lnSpc>
                <a:spcPct val="80000"/>
              </a:lnSpc>
            </a:pPr>
            <a:r>
              <a:rPr lang="en-GB" altLang="en-US" sz="2400" dirty="0" smtClean="0"/>
              <a:t>being age specific, focused on 11-25 year olds.</a:t>
            </a:r>
          </a:p>
          <a:p>
            <a:pPr lvl="1" algn="just" eaLnBrk="1" hangingPunct="1">
              <a:lnSpc>
                <a:spcPct val="80000"/>
              </a:lnSpc>
            </a:pPr>
            <a:r>
              <a:rPr lang="en-GB" altLang="en-US" sz="2400" dirty="0" smtClean="0"/>
              <a:t>a non-formal education approach.</a:t>
            </a:r>
          </a:p>
          <a:p>
            <a:pPr lvl="1" algn="just" eaLnBrk="1" hangingPunct="1">
              <a:lnSpc>
                <a:spcPct val="80000"/>
              </a:lnSpc>
            </a:pPr>
            <a:r>
              <a:rPr lang="en-GB" altLang="en-US" sz="2400" dirty="0" smtClean="0"/>
              <a:t>being driven by a young-people-first approach.</a:t>
            </a:r>
          </a:p>
          <a:p>
            <a:pPr lvl="1" algn="just" eaLnBrk="1" hangingPunct="1">
              <a:lnSpc>
                <a:spcPct val="80000"/>
              </a:lnSpc>
            </a:pPr>
            <a:r>
              <a:rPr lang="en-GB" altLang="en-US" sz="2400" dirty="0" smtClean="0"/>
              <a:t>a universal approach.</a:t>
            </a:r>
          </a:p>
          <a:p>
            <a:pPr algn="r" eaLnBrk="1" hangingPunct="1">
              <a:lnSpc>
                <a:spcPct val="80000"/>
              </a:lnSpc>
              <a:buFontTx/>
              <a:buNone/>
            </a:pPr>
            <a:r>
              <a:rPr lang="en-GB" altLang="en-US" sz="2800" dirty="0" smtClean="0"/>
              <a:t>							</a:t>
            </a:r>
            <a:r>
              <a:rPr lang="en-GB" altLang="en-US" sz="1700" dirty="0" smtClean="0"/>
              <a:t>(WAG, 2007, p. 3)</a:t>
            </a:r>
          </a:p>
          <a:p>
            <a:pPr eaLnBrk="1" hangingPunct="1">
              <a:lnSpc>
                <a:spcPct val="80000"/>
              </a:lnSpc>
            </a:pPr>
            <a:endParaRPr lang="en-GB" altLang="en-US" sz="2800" dirty="0" smtClean="0"/>
          </a:p>
        </p:txBody>
      </p:sp>
    </p:spTree>
    <p:extLst>
      <p:ext uri="{BB962C8B-B14F-4D97-AF65-F5344CB8AC3E}">
        <p14:creationId xmlns:p14="http://schemas.microsoft.com/office/powerpoint/2010/main" val="13428893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Strategy (WAG, 2007) highlights the key themes associated with youth work:</a:t>
            </a:r>
          </a:p>
          <a:p>
            <a:r>
              <a:rPr lang="en-GB" b="1" dirty="0" smtClean="0"/>
              <a:t>Voluntary engagement </a:t>
            </a:r>
            <a:r>
              <a:rPr lang="en-GB" dirty="0" smtClean="0"/>
              <a:t>– which is seen as fundamental.</a:t>
            </a:r>
          </a:p>
          <a:p>
            <a:r>
              <a:rPr lang="en-GB" dirty="0" smtClean="0"/>
              <a:t>Can this be true of all youth work contexts?</a:t>
            </a:r>
          </a:p>
          <a:p>
            <a:pPr marL="0" indent="0">
              <a:buNone/>
            </a:pPr>
            <a:endParaRPr lang="en-GB" dirty="0"/>
          </a:p>
        </p:txBody>
      </p:sp>
    </p:spTree>
    <p:extLst>
      <p:ext uri="{BB962C8B-B14F-4D97-AF65-F5344CB8AC3E}">
        <p14:creationId xmlns:p14="http://schemas.microsoft.com/office/powerpoint/2010/main" val="3840170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The Strategy (WAG, 2007, p. 5) notes how</a:t>
            </a:r>
          </a:p>
          <a:p>
            <a:pPr algn="just"/>
            <a:r>
              <a:rPr lang="en-GB" dirty="0" smtClean="0"/>
              <a:t>“We are also aware that work is carried out by the Youth Service in organisations were attendance is compulsory or with young people involved in court imposed community sentences. We believe that these young people need the skilled intervention of youth workers and where appropriate should be given the choice of engagement in activities with their youth worker. In these circumstances youth workers will have made a conscious choice to work at the boundary of voluntary engagement and still not compromise the fundamental principle. Young people should have the choice of voluntary engagement in activities with youth workers even though their attendance at a setting is compulsory” (WAG, 2007, p. 5).</a:t>
            </a:r>
          </a:p>
        </p:txBody>
      </p:sp>
    </p:spTree>
    <p:extLst>
      <p:ext uri="{BB962C8B-B14F-4D97-AF65-F5344CB8AC3E}">
        <p14:creationId xmlns:p14="http://schemas.microsoft.com/office/powerpoint/2010/main" val="1044209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Another of the Strategy’s themes is the </a:t>
            </a:r>
            <a:r>
              <a:rPr lang="en-GB" b="1" dirty="0" smtClean="0"/>
              <a:t>Participation of Young People</a:t>
            </a:r>
          </a:p>
          <a:p>
            <a:r>
              <a:rPr lang="en-GB" dirty="0" smtClean="0"/>
              <a:t>Central to our work with young people</a:t>
            </a:r>
          </a:p>
          <a:p>
            <a:r>
              <a:rPr lang="en-GB" dirty="0" smtClean="0"/>
              <a:t>Where else have you come across this theme?</a:t>
            </a:r>
            <a:endParaRPr lang="en-GB" dirty="0"/>
          </a:p>
        </p:txBody>
      </p:sp>
    </p:spTree>
    <p:extLst>
      <p:ext uri="{BB962C8B-B14F-4D97-AF65-F5344CB8AC3E}">
        <p14:creationId xmlns:p14="http://schemas.microsoft.com/office/powerpoint/2010/main" val="1395256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smtClean="0"/>
              <a:t>Participation has always been a key concept of the Youth Service.  For example, participation is a central pillar of the Youth Work in Wales: Principles and Purposes (YWWRG, 2007, p. 6) document (and in its predecessor).</a:t>
            </a:r>
          </a:p>
          <a:p>
            <a:pPr algn="just"/>
            <a:endParaRPr lang="en-GB" dirty="0"/>
          </a:p>
        </p:txBody>
      </p:sp>
    </p:spTree>
    <p:extLst>
      <p:ext uri="{BB962C8B-B14F-4D97-AF65-F5344CB8AC3E}">
        <p14:creationId xmlns:p14="http://schemas.microsoft.com/office/powerpoint/2010/main" val="4183624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Another key theme within the Strategy is </a:t>
            </a:r>
            <a:r>
              <a:rPr lang="en-GB" b="1" dirty="0" smtClean="0"/>
              <a:t>Outcomes for Young People</a:t>
            </a:r>
            <a:r>
              <a:rPr lang="en-GB" dirty="0" smtClean="0"/>
              <a:t>, and notes how:</a:t>
            </a:r>
          </a:p>
          <a:p>
            <a:pPr marL="0" indent="0">
              <a:buNone/>
            </a:pPr>
            <a:endParaRPr lang="en-GB" dirty="0"/>
          </a:p>
          <a:p>
            <a:pPr marL="0" indent="0">
              <a:buNone/>
            </a:pPr>
            <a:r>
              <a:rPr lang="en-GB" dirty="0" smtClean="0"/>
              <a:t>“The Youth Service, with its positive view of young people, provides a unique learning environment built on the voluntary participation of young people and the quality of the relationship developed with the trained and skilled adult worker” (WAG, 2007, p. 7).</a:t>
            </a:r>
            <a:endParaRPr lang="en-GB" dirty="0"/>
          </a:p>
        </p:txBody>
      </p:sp>
    </p:spTree>
    <p:extLst>
      <p:ext uri="{BB962C8B-B14F-4D97-AF65-F5344CB8AC3E}">
        <p14:creationId xmlns:p14="http://schemas.microsoft.com/office/powerpoint/2010/main" val="839389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pPr algn="l"/>
            <a:r>
              <a:rPr lang="en-GB" altLang="en-US" b="1" dirty="0" smtClean="0"/>
              <a:t>Outcomes for Young People</a:t>
            </a:r>
            <a:endParaRPr lang="en-US" altLang="en-US" dirty="0" smtClean="0"/>
          </a:p>
        </p:txBody>
      </p:sp>
      <p:sp>
        <p:nvSpPr>
          <p:cNvPr id="37891" name="Rectangle 3"/>
          <p:cNvSpPr>
            <a:spLocks noGrp="1" noChangeArrowheads="1"/>
          </p:cNvSpPr>
          <p:nvPr>
            <p:ph type="body" idx="1"/>
          </p:nvPr>
        </p:nvSpPr>
        <p:spPr>
          <a:xfrm>
            <a:off x="539552" y="1628800"/>
            <a:ext cx="7772400" cy="5229200"/>
          </a:xfrm>
        </p:spPr>
        <p:txBody>
          <a:bodyPr>
            <a:normAutofit lnSpcReduction="10000"/>
          </a:bodyPr>
          <a:lstStyle/>
          <a:p>
            <a:pPr lvl="1" eaLnBrk="1" hangingPunct="1">
              <a:lnSpc>
                <a:spcPct val="80000"/>
              </a:lnSpc>
            </a:pPr>
            <a:r>
              <a:rPr lang="en-GB" altLang="en-US" sz="2400" b="1" dirty="0" smtClean="0"/>
              <a:t>Active Participation</a:t>
            </a:r>
          </a:p>
          <a:p>
            <a:pPr lvl="2" eaLnBrk="1" hangingPunct="1">
              <a:lnSpc>
                <a:spcPct val="80000"/>
              </a:lnSpc>
            </a:pPr>
            <a:r>
              <a:rPr lang="en-GB" altLang="en-US" dirty="0" smtClean="0"/>
              <a:t>Enjoyment and achievement;</a:t>
            </a:r>
          </a:p>
          <a:p>
            <a:pPr lvl="2" eaLnBrk="1" hangingPunct="1">
              <a:lnSpc>
                <a:spcPct val="80000"/>
              </a:lnSpc>
            </a:pPr>
            <a:r>
              <a:rPr lang="en-GB" altLang="en-US" dirty="0" smtClean="0"/>
              <a:t>Improved health, fitness and well being;</a:t>
            </a:r>
          </a:p>
          <a:p>
            <a:pPr lvl="2" eaLnBrk="1" hangingPunct="1">
              <a:lnSpc>
                <a:spcPct val="80000"/>
              </a:lnSpc>
            </a:pPr>
            <a:r>
              <a:rPr lang="en-GB" altLang="en-US" dirty="0" smtClean="0"/>
              <a:t>Becoming involved in community activities</a:t>
            </a:r>
          </a:p>
          <a:p>
            <a:pPr lvl="1" eaLnBrk="1" hangingPunct="1">
              <a:lnSpc>
                <a:spcPct val="80000"/>
              </a:lnSpc>
            </a:pPr>
            <a:r>
              <a:rPr lang="en-GB" altLang="en-US" sz="2400" b="1" dirty="0" smtClean="0"/>
              <a:t>Wider Skills Development</a:t>
            </a:r>
          </a:p>
          <a:p>
            <a:pPr lvl="2" eaLnBrk="1" hangingPunct="1">
              <a:lnSpc>
                <a:spcPct val="80000"/>
              </a:lnSpc>
            </a:pPr>
            <a:r>
              <a:rPr lang="en-GB" altLang="en-US" dirty="0" smtClean="0"/>
              <a:t>Team building</a:t>
            </a:r>
          </a:p>
          <a:p>
            <a:pPr lvl="2" eaLnBrk="1" hangingPunct="1">
              <a:lnSpc>
                <a:spcPct val="80000"/>
              </a:lnSpc>
            </a:pPr>
            <a:r>
              <a:rPr lang="en-GB" altLang="en-US" dirty="0" smtClean="0"/>
              <a:t>Communication</a:t>
            </a:r>
          </a:p>
          <a:p>
            <a:pPr lvl="2" eaLnBrk="1" hangingPunct="1">
              <a:lnSpc>
                <a:spcPct val="80000"/>
              </a:lnSpc>
            </a:pPr>
            <a:r>
              <a:rPr lang="en-GB" altLang="en-US" dirty="0" smtClean="0"/>
              <a:t>Problem solving</a:t>
            </a:r>
          </a:p>
          <a:p>
            <a:pPr lvl="1" eaLnBrk="1" hangingPunct="1">
              <a:lnSpc>
                <a:spcPct val="80000"/>
              </a:lnSpc>
            </a:pPr>
            <a:r>
              <a:rPr lang="en-GB" altLang="en-US" sz="2400" b="1" dirty="0" smtClean="0"/>
              <a:t>Enhanced Emotional Competence</a:t>
            </a:r>
          </a:p>
          <a:p>
            <a:pPr lvl="2" eaLnBrk="1" hangingPunct="1">
              <a:lnSpc>
                <a:spcPct val="80000"/>
              </a:lnSpc>
            </a:pPr>
            <a:r>
              <a:rPr lang="en-GB" altLang="en-US" dirty="0" smtClean="0"/>
              <a:t>Increased levels of confidence and self-motivation</a:t>
            </a:r>
          </a:p>
          <a:p>
            <a:pPr lvl="2" eaLnBrk="1" hangingPunct="1">
              <a:lnSpc>
                <a:spcPct val="80000"/>
              </a:lnSpc>
            </a:pPr>
            <a:r>
              <a:rPr lang="en-GB" altLang="en-US" dirty="0" smtClean="0"/>
              <a:t>Maintaining the ability to develop and sustain relationships in a wide range of settings</a:t>
            </a:r>
          </a:p>
          <a:p>
            <a:pPr lvl="2" eaLnBrk="1" hangingPunct="1">
              <a:lnSpc>
                <a:spcPct val="80000"/>
              </a:lnSpc>
            </a:pPr>
            <a:r>
              <a:rPr lang="en-GB" altLang="en-US" dirty="0" smtClean="0"/>
              <a:t>Empathy with and consideration for others</a:t>
            </a:r>
          </a:p>
          <a:p>
            <a:pPr lvl="2" eaLnBrk="1" hangingPunct="1">
              <a:lnSpc>
                <a:spcPct val="80000"/>
              </a:lnSpc>
            </a:pPr>
            <a:endParaRPr lang="en-GB" altLang="en-US" sz="1800" dirty="0" smtClean="0"/>
          </a:p>
          <a:p>
            <a:pPr lvl="2" algn="r" eaLnBrk="1" hangingPunct="1">
              <a:lnSpc>
                <a:spcPct val="80000"/>
              </a:lnSpc>
              <a:buFontTx/>
              <a:buNone/>
            </a:pPr>
            <a:r>
              <a:rPr lang="en-GB" altLang="en-US" sz="1800" dirty="0" smtClean="0"/>
              <a:t>(WAG, 2007, p. 7)</a:t>
            </a:r>
          </a:p>
        </p:txBody>
      </p:sp>
    </p:spTree>
    <p:extLst>
      <p:ext uri="{BB962C8B-B14F-4D97-AF65-F5344CB8AC3E}">
        <p14:creationId xmlns:p14="http://schemas.microsoft.com/office/powerpoint/2010/main" val="7047356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algn="l" eaLnBrk="1" hangingPunct="1"/>
            <a:r>
              <a:rPr lang="en-GB" altLang="en-US" b="1" smtClean="0"/>
              <a:t>Group Task</a:t>
            </a:r>
          </a:p>
        </p:txBody>
      </p:sp>
      <p:sp>
        <p:nvSpPr>
          <p:cNvPr id="38915" name="Rectangle 3"/>
          <p:cNvSpPr>
            <a:spLocks noGrp="1" noChangeArrowheads="1"/>
          </p:cNvSpPr>
          <p:nvPr>
            <p:ph type="body" idx="1"/>
          </p:nvPr>
        </p:nvSpPr>
        <p:spPr/>
        <p:txBody>
          <a:bodyPr/>
          <a:lstStyle/>
          <a:p>
            <a:pPr eaLnBrk="1" hangingPunct="1"/>
            <a:r>
              <a:rPr lang="en-GB" altLang="en-US" dirty="0" smtClean="0"/>
              <a:t>Think of one typical youth work activity – or an activity that you have recently been involved in</a:t>
            </a:r>
          </a:p>
          <a:p>
            <a:pPr eaLnBrk="1" hangingPunct="1"/>
            <a:r>
              <a:rPr lang="en-GB" altLang="en-US" dirty="0" smtClean="0"/>
              <a:t>Discuss the outcomes for young people from their participation in this activity</a:t>
            </a:r>
          </a:p>
          <a:p>
            <a:pPr eaLnBrk="1" hangingPunct="1"/>
            <a:r>
              <a:rPr lang="en-GB" altLang="en-US" dirty="0" smtClean="0"/>
              <a:t>Link these to the outcomes as listed in the National Youth Service Strategy for Wales (WAG, 2007)</a:t>
            </a:r>
          </a:p>
        </p:txBody>
      </p:sp>
    </p:spTree>
    <p:extLst>
      <p:ext uri="{BB962C8B-B14F-4D97-AF65-F5344CB8AC3E}">
        <p14:creationId xmlns:p14="http://schemas.microsoft.com/office/powerpoint/2010/main" val="2743179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600200"/>
            <a:ext cx="8229600" cy="5717232"/>
          </a:xfrm>
        </p:spPr>
        <p:txBody>
          <a:bodyPr>
            <a:normAutofit/>
          </a:bodyPr>
          <a:lstStyle/>
          <a:p>
            <a:pPr marL="0" indent="0" algn="just">
              <a:buNone/>
            </a:pPr>
            <a:r>
              <a:rPr lang="en-GB" dirty="0" smtClean="0"/>
              <a:t>Another theme within the Strategy is that of </a:t>
            </a:r>
            <a:r>
              <a:rPr lang="en-GB" b="1" dirty="0" smtClean="0"/>
              <a:t>Measuring the Impact of Youth Work on Young People</a:t>
            </a:r>
          </a:p>
          <a:p>
            <a:pPr marL="0" indent="0" algn="just">
              <a:buNone/>
            </a:pPr>
            <a:endParaRPr lang="en-GB" b="1" dirty="0" smtClean="0"/>
          </a:p>
          <a:p>
            <a:pPr marL="0" indent="0" algn="just">
              <a:buNone/>
            </a:pPr>
            <a:endParaRPr lang="en-GB" sz="100" b="1" dirty="0" smtClean="0"/>
          </a:p>
          <a:p>
            <a:pPr algn="just"/>
            <a:r>
              <a:rPr lang="en-GB" sz="2400" dirty="0" smtClean="0"/>
              <a:t>“Evaluat</a:t>
            </a:r>
            <a:r>
              <a:rPr lang="en-GB" sz="2400" dirty="0"/>
              <a:t>i</a:t>
            </a:r>
            <a:r>
              <a:rPr lang="en-GB" sz="2400" dirty="0" smtClean="0"/>
              <a:t>ng the impact of youth work on young people as a result of their involvement in Youth Serv</a:t>
            </a:r>
            <a:r>
              <a:rPr lang="en-GB" sz="2400" dirty="0"/>
              <a:t>i</a:t>
            </a:r>
            <a:r>
              <a:rPr lang="en-GB" sz="2400" dirty="0" smtClean="0"/>
              <a:t>ce programmes is complex and involves the use of a wide range of tools. These will include tools capable of measur</a:t>
            </a:r>
            <a:r>
              <a:rPr lang="en-GB" sz="2400" dirty="0"/>
              <a:t>i</a:t>
            </a:r>
            <a:r>
              <a:rPr lang="en-GB" sz="2400" dirty="0" smtClean="0"/>
              <a:t>ng personal achievement wh</a:t>
            </a:r>
            <a:r>
              <a:rPr lang="en-GB" sz="2400" dirty="0"/>
              <a:t>i</a:t>
            </a:r>
            <a:r>
              <a:rPr lang="en-GB" sz="2400" dirty="0" smtClean="0"/>
              <a:t>ch will mainly depend on young people developing the sk</a:t>
            </a:r>
            <a:r>
              <a:rPr lang="en-GB" sz="2400" dirty="0"/>
              <a:t>i</a:t>
            </a:r>
            <a:r>
              <a:rPr lang="en-GB" sz="2400" dirty="0" smtClean="0"/>
              <a:t>lls of reflection and self assessment of their involvement in a wide range of exper</a:t>
            </a:r>
            <a:r>
              <a:rPr lang="en-GB" sz="2400" dirty="0"/>
              <a:t>i</a:t>
            </a:r>
            <a:r>
              <a:rPr lang="en-GB" sz="2400" dirty="0" smtClean="0"/>
              <a:t>ences and opportunities” (WAG, 2007, p. 8).</a:t>
            </a:r>
            <a:endParaRPr lang="en-GB" sz="2400" dirty="0"/>
          </a:p>
        </p:txBody>
      </p:sp>
    </p:spTree>
    <p:extLst>
      <p:ext uri="{BB962C8B-B14F-4D97-AF65-F5344CB8AC3E}">
        <p14:creationId xmlns:p14="http://schemas.microsoft.com/office/powerpoint/2010/main" val="1069796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b="1" dirty="0" smtClean="0"/>
              <a:t>Youth Work National Occupational Standards (LSIS, 2012)</a:t>
            </a:r>
            <a:endParaRPr lang="en-GB" b="1"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680834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ormAutofit fontScale="90000"/>
          </a:bodyPr>
          <a:lstStyle/>
          <a:p>
            <a:pPr eaLnBrk="1" hangingPunct="1"/>
            <a:r>
              <a:rPr lang="en-GB" altLang="en-US" sz="4000" dirty="0" smtClean="0"/>
              <a:t>National Occupational Standards (LSIS, 2012)</a:t>
            </a:r>
          </a:p>
        </p:txBody>
      </p:sp>
      <p:sp>
        <p:nvSpPr>
          <p:cNvPr id="39939" name="Rectangle 3"/>
          <p:cNvSpPr>
            <a:spLocks noGrp="1" noChangeArrowheads="1"/>
          </p:cNvSpPr>
          <p:nvPr>
            <p:ph type="body" idx="1"/>
          </p:nvPr>
        </p:nvSpPr>
        <p:spPr>
          <a:xfrm>
            <a:off x="457200" y="1600200"/>
            <a:ext cx="8229600" cy="5069160"/>
          </a:xfrm>
        </p:spPr>
        <p:txBody>
          <a:bodyPr/>
          <a:lstStyle/>
          <a:p>
            <a:pPr eaLnBrk="1" hangingPunct="1">
              <a:lnSpc>
                <a:spcPct val="80000"/>
              </a:lnSpc>
            </a:pPr>
            <a:r>
              <a:rPr lang="en-GB" altLang="en-US" sz="2000" dirty="0" smtClean="0"/>
              <a:t>Describe what you need to do, know and understand in order to carry out your role as youth workers</a:t>
            </a:r>
          </a:p>
          <a:p>
            <a:pPr eaLnBrk="1" hangingPunct="1">
              <a:lnSpc>
                <a:spcPct val="80000"/>
              </a:lnSpc>
              <a:buFontTx/>
              <a:buNone/>
            </a:pPr>
            <a:endParaRPr lang="en-GB" altLang="en-US" sz="2000" dirty="0" smtClean="0"/>
          </a:p>
          <a:p>
            <a:pPr eaLnBrk="1" hangingPunct="1">
              <a:lnSpc>
                <a:spcPct val="80000"/>
              </a:lnSpc>
            </a:pPr>
            <a:r>
              <a:rPr lang="en-GB" altLang="en-US" sz="2000" dirty="0" smtClean="0"/>
              <a:t>The key purpose of youth work is to……</a:t>
            </a:r>
            <a:endParaRPr lang="en-GB" altLang="en-US" sz="2000" i="1" dirty="0" smtClean="0"/>
          </a:p>
          <a:p>
            <a:pPr lvl="1" eaLnBrk="1" hangingPunct="1">
              <a:lnSpc>
                <a:spcPct val="80000"/>
              </a:lnSpc>
            </a:pPr>
            <a:r>
              <a:rPr lang="en-GB" altLang="en-US" sz="2000" dirty="0" smtClean="0"/>
              <a:t>‘Enable young people to develop holistically, working with them to facilitate their personal, social and educational development, to enable them to develop their voice, influence and place in society and to reach their full potential’</a:t>
            </a:r>
          </a:p>
          <a:p>
            <a:pPr lvl="2" algn="r" eaLnBrk="1" hangingPunct="1">
              <a:lnSpc>
                <a:spcPct val="80000"/>
              </a:lnSpc>
              <a:buFontTx/>
              <a:buNone/>
            </a:pPr>
            <a:r>
              <a:rPr lang="en-GB" altLang="en-US" sz="2000" dirty="0" smtClean="0"/>
              <a:t>(LSIS, 2012, p. 4)</a:t>
            </a:r>
          </a:p>
          <a:p>
            <a:pPr eaLnBrk="1" hangingPunct="1">
              <a:lnSpc>
                <a:spcPct val="80000"/>
              </a:lnSpc>
            </a:pPr>
            <a:endParaRPr lang="en-GB" altLang="en-US" sz="3600" dirty="0" smtClean="0"/>
          </a:p>
          <a:p>
            <a:pPr eaLnBrk="1" hangingPunct="1">
              <a:lnSpc>
                <a:spcPct val="80000"/>
              </a:lnSpc>
            </a:pPr>
            <a:r>
              <a:rPr lang="en-GB" altLang="en-US" sz="2000" dirty="0" smtClean="0"/>
              <a:t>This statement refers to the holistic development of young people, recognising that personal, social and educational development can also include, for example, physical, political and spiritual development.</a:t>
            </a:r>
          </a:p>
          <a:p>
            <a:pPr eaLnBrk="1" hangingPunct="1">
              <a:lnSpc>
                <a:spcPct val="80000"/>
              </a:lnSpc>
            </a:pPr>
            <a:endParaRPr lang="en-GB" altLang="en-US" sz="1400" dirty="0" smtClean="0"/>
          </a:p>
          <a:p>
            <a:pPr eaLnBrk="1" hangingPunct="1">
              <a:lnSpc>
                <a:spcPct val="80000"/>
              </a:lnSpc>
            </a:pPr>
            <a:endParaRPr lang="en-GB" altLang="en-US" sz="2000" dirty="0" smtClean="0"/>
          </a:p>
        </p:txBody>
      </p:sp>
    </p:spTree>
    <p:extLst>
      <p:ext uri="{BB962C8B-B14F-4D97-AF65-F5344CB8AC3E}">
        <p14:creationId xmlns:p14="http://schemas.microsoft.com/office/powerpoint/2010/main" val="11015074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altLang="en-US" b="1" dirty="0" smtClean="0"/>
              <a:t>Youth Work in Wales: Principles and Purposes (Youth Work in Wales Review Group</a:t>
            </a:r>
            <a:r>
              <a:rPr lang="en-US" altLang="en-US" b="1" dirty="0" smtClean="0"/>
              <a:t>,</a:t>
            </a:r>
            <a:r>
              <a:rPr lang="en-GB" altLang="en-US" dirty="0" smtClean="0"/>
              <a:t> </a:t>
            </a:r>
            <a:r>
              <a:rPr lang="en-GB" altLang="en-US" b="1" dirty="0" smtClean="0"/>
              <a:t>201</a:t>
            </a:r>
            <a:r>
              <a:rPr lang="en-US" altLang="en-US" b="1" dirty="0" smtClean="0"/>
              <a:t>3)</a:t>
            </a:r>
            <a:endParaRPr lang="en-GB" dirty="0"/>
          </a:p>
        </p:txBody>
      </p:sp>
      <p:sp>
        <p:nvSpPr>
          <p:cNvPr id="5" name="Subtitle 4"/>
          <p:cNvSpPr>
            <a:spLocks noGrp="1"/>
          </p:cNvSpPr>
          <p:nvPr>
            <p:ph type="subTitle" idx="1"/>
          </p:nvPr>
        </p:nvSpPr>
        <p:spPr/>
        <p:txBody>
          <a:bodyPr/>
          <a:lstStyle/>
          <a:p>
            <a:r>
              <a:rPr lang="en-GB" i="1" dirty="0" smtClean="0"/>
              <a:t>(reviewed and republished in 2018)</a:t>
            </a:r>
            <a:endParaRPr lang="en-GB" i="1" dirty="0"/>
          </a:p>
          <a:p>
            <a:endParaRPr lang="en-GB" dirty="0" smtClean="0"/>
          </a:p>
          <a:p>
            <a:endParaRPr lang="en-GB" dirty="0"/>
          </a:p>
        </p:txBody>
      </p:sp>
    </p:spTree>
    <p:extLst>
      <p:ext uri="{BB962C8B-B14F-4D97-AF65-F5344CB8AC3E}">
        <p14:creationId xmlns:p14="http://schemas.microsoft.com/office/powerpoint/2010/main" val="4264816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algn="l" eaLnBrk="1" hangingPunct="1"/>
            <a:r>
              <a:rPr lang="en-GB" altLang="en-US" sz="2800" b="1" dirty="0" smtClean="0"/>
              <a:t>Youth Work in Wales: Principles and Purposes (Youth Work in Wales Review Group</a:t>
            </a:r>
            <a:r>
              <a:rPr lang="en-US" altLang="en-US" sz="2800" b="1" dirty="0" smtClean="0"/>
              <a:t>,</a:t>
            </a:r>
            <a:r>
              <a:rPr lang="en-GB" altLang="en-US" sz="2800" dirty="0" smtClean="0"/>
              <a:t> </a:t>
            </a:r>
            <a:r>
              <a:rPr lang="en-GB" altLang="en-US" sz="2800" b="1" dirty="0" smtClean="0"/>
              <a:t>201</a:t>
            </a:r>
            <a:r>
              <a:rPr lang="en-US" altLang="en-US" sz="2800" b="1" dirty="0" smtClean="0"/>
              <a:t>3)</a:t>
            </a:r>
            <a:endParaRPr lang="en-GB" altLang="en-US" sz="2800" b="1" dirty="0" smtClean="0"/>
          </a:p>
        </p:txBody>
      </p:sp>
      <p:sp>
        <p:nvSpPr>
          <p:cNvPr id="40963" name="Rectangle 3"/>
          <p:cNvSpPr>
            <a:spLocks noGrp="1" noChangeArrowheads="1"/>
          </p:cNvSpPr>
          <p:nvPr>
            <p:ph type="body" idx="1"/>
          </p:nvPr>
        </p:nvSpPr>
        <p:spPr/>
        <p:txBody>
          <a:bodyPr/>
          <a:lstStyle/>
          <a:p>
            <a:pPr eaLnBrk="1" hangingPunct="1">
              <a:lnSpc>
                <a:spcPct val="90000"/>
              </a:lnSpc>
            </a:pPr>
            <a:r>
              <a:rPr lang="en-GB" altLang="en-US" sz="2800" smtClean="0"/>
              <a:t>The main objective of the document is to set out the key principles which underpin youth work and to provide an overview of its nature, purposes and delivery. The content of the document applies specifically to youth work in Wales but is likely to be consistent with youth work principles, purposes and practice in other parts of the UK and in the Republic of Ireland.</a:t>
            </a:r>
          </a:p>
          <a:p>
            <a:pPr eaLnBrk="1" hangingPunct="1">
              <a:lnSpc>
                <a:spcPct val="90000"/>
              </a:lnSpc>
            </a:pPr>
            <a:r>
              <a:rPr lang="en-GB" altLang="en-US" sz="2800" smtClean="0"/>
              <a:t>It replaces the Youth Work Curriculum Statement for Wales (The Standing Conference for Youth Work in Wales, 2007)</a:t>
            </a:r>
          </a:p>
          <a:p>
            <a:pPr eaLnBrk="1" hangingPunct="1">
              <a:lnSpc>
                <a:spcPct val="90000"/>
              </a:lnSpc>
            </a:pPr>
            <a:endParaRPr lang="en-GB" altLang="en-US" sz="2800" smtClean="0"/>
          </a:p>
        </p:txBody>
      </p:sp>
    </p:spTree>
    <p:extLst>
      <p:ext uri="{BB962C8B-B14F-4D97-AF65-F5344CB8AC3E}">
        <p14:creationId xmlns:p14="http://schemas.microsoft.com/office/powerpoint/2010/main" val="21831550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endParaRPr lang="en-US" altLang="en-US" smtClean="0"/>
          </a:p>
        </p:txBody>
      </p:sp>
      <p:sp>
        <p:nvSpPr>
          <p:cNvPr id="41987" name="Rectangle 3"/>
          <p:cNvSpPr>
            <a:spLocks noGrp="1" noChangeArrowheads="1"/>
          </p:cNvSpPr>
          <p:nvPr>
            <p:ph type="body" idx="1"/>
          </p:nvPr>
        </p:nvSpPr>
        <p:spPr/>
        <p:txBody>
          <a:bodyPr/>
          <a:lstStyle/>
          <a:p>
            <a:pPr eaLnBrk="1" hangingPunct="1">
              <a:buFontTx/>
              <a:buNone/>
            </a:pPr>
            <a:r>
              <a:rPr lang="en-GB" altLang="en-US" sz="2800" smtClean="0"/>
              <a:t>The five pillars of Youth Work:</a:t>
            </a:r>
          </a:p>
          <a:p>
            <a:pPr eaLnBrk="1" hangingPunct="1">
              <a:buFontTx/>
              <a:buNone/>
            </a:pPr>
            <a:endParaRPr lang="en-GB" altLang="en-US" sz="2800" smtClean="0"/>
          </a:p>
          <a:p>
            <a:pPr lvl="1" eaLnBrk="1" hangingPunct="1"/>
            <a:r>
              <a:rPr lang="en-GB" altLang="en-US" smtClean="0"/>
              <a:t>Educative</a:t>
            </a:r>
          </a:p>
          <a:p>
            <a:pPr lvl="1" eaLnBrk="1" hangingPunct="1"/>
            <a:r>
              <a:rPr lang="en-GB" altLang="en-US" smtClean="0"/>
              <a:t>Expressive</a:t>
            </a:r>
          </a:p>
          <a:p>
            <a:pPr lvl="1" eaLnBrk="1" hangingPunct="1"/>
            <a:r>
              <a:rPr lang="en-GB" altLang="en-US" smtClean="0"/>
              <a:t>Participative</a:t>
            </a:r>
          </a:p>
          <a:p>
            <a:pPr lvl="1" eaLnBrk="1" hangingPunct="1"/>
            <a:r>
              <a:rPr lang="en-GB" altLang="en-US" smtClean="0"/>
              <a:t>Inclusive</a:t>
            </a:r>
          </a:p>
          <a:p>
            <a:pPr lvl="1" eaLnBrk="1" hangingPunct="1"/>
            <a:r>
              <a:rPr lang="en-GB" altLang="en-US" smtClean="0"/>
              <a:t>Empowering</a:t>
            </a:r>
          </a:p>
        </p:txBody>
      </p:sp>
    </p:spTree>
    <p:extLst>
      <p:ext uri="{BB962C8B-B14F-4D97-AF65-F5344CB8AC3E}">
        <p14:creationId xmlns:p14="http://schemas.microsoft.com/office/powerpoint/2010/main" val="19876294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7065" name="Group 89"/>
          <p:cNvGraphicFramePr>
            <a:graphicFrameLocks noGrp="1"/>
          </p:cNvGraphicFramePr>
          <p:nvPr>
            <p:ph idx="4294967295"/>
          </p:nvPr>
        </p:nvGraphicFramePr>
        <p:xfrm>
          <a:off x="395288" y="214313"/>
          <a:ext cx="8497887" cy="6242068"/>
        </p:xfrm>
        <a:graphic>
          <a:graphicData uri="http://schemas.openxmlformats.org/drawingml/2006/table">
            <a:tbl>
              <a:tblPr/>
              <a:tblGrid>
                <a:gridCol w="4248150">
                  <a:extLst>
                    <a:ext uri="{9D8B030D-6E8A-4147-A177-3AD203B41FA5}">
                      <a16:colId xmlns:a16="http://schemas.microsoft.com/office/drawing/2014/main" val="20000"/>
                    </a:ext>
                  </a:extLst>
                </a:gridCol>
                <a:gridCol w="4249737">
                  <a:extLst>
                    <a:ext uri="{9D8B030D-6E8A-4147-A177-3AD203B41FA5}">
                      <a16:colId xmlns:a16="http://schemas.microsoft.com/office/drawing/2014/main" val="20001"/>
                    </a:ext>
                  </a:extLst>
                </a:gridCol>
              </a:tblGrid>
              <a:tr h="196594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500"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Educative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90000"/>
                        </a:lnSpc>
                        <a:spcBef>
                          <a:spcPct val="20000"/>
                        </a:spcBef>
                        <a:spcAft>
                          <a:spcPct val="0"/>
                        </a:spcAft>
                        <a:buClrTx/>
                        <a:buSzTx/>
                        <a:buFontTx/>
                        <a:buNone/>
                        <a:tabLst/>
                      </a:pPr>
                      <a:r>
                        <a:rPr kumimoji="0" lang="en-US" altLang="en-US" sz="1500"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Expressive</a:t>
                      </a:r>
                    </a:p>
                    <a:p>
                      <a:pPr marL="0" marR="0" lvl="0" indent="0" algn="l" defTabSz="914400" rtl="0" eaLnBrk="1" fontAlgn="base" latinLnBrk="0" hangingPunct="1">
                        <a:lnSpc>
                          <a:spcPct val="90000"/>
                        </a:lnSpc>
                        <a:spcBef>
                          <a:spcPct val="20000"/>
                        </a:spcBef>
                        <a:spcAft>
                          <a:spcPct val="0"/>
                        </a:spcAft>
                        <a:buClrTx/>
                        <a:buSzTx/>
                        <a:buFontTx/>
                        <a:buNone/>
                        <a:tabLst/>
                      </a:pPr>
                      <a:r>
                        <a:rPr kumimoji="0" lang="en-US"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Encouraging and enabling young people to express their understanding and knowledge and their ideas, opinions, emotions and aspirations through a broad range of creative and often challenging opportunities.</a:t>
                      </a:r>
                      <a:endParaRPr kumimoji="0" lang="en-GB"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37437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500"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Participative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Encouraging and supporting young people to become partners in, and share responsibility for, the opportunities, learning processes and decision-making structures which affect their own and other people's lives and environments.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24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txBody>
                  <a:tcPr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500"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Empowering</a:t>
                      </a:r>
                      <a:endParaRPr kumimoji="0" lang="en-US" altLang="en-US" sz="1500" b="1"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Equipping young people with the understanding and skills to enable them to exercise their rights including:</a:t>
                      </a:r>
                      <a:endParaRPr kumimoji="0" lang="en-US"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0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recognising that all young people have rights and that this implies respecting the rights of others</a:t>
                      </a:r>
                      <a:r>
                        <a:rPr kumimoji="0" lang="en-US" altLang="en-US" sz="10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0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supporting young people to carry out their responsibilities as citizens and members of their communities;</a:t>
                      </a:r>
                      <a:endParaRPr kumimoji="0" lang="en-US" altLang="en-US" sz="10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0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encouraging young people to engage with the personal, social and political issues which affect their lives and the lives of others and to develop qualities of leadership.</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9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txBody>
                  <a:tcPr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901724">
                <a:tc gridSpan="2">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500"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Inclusive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Enabling young people to develop knowledge, understanding and positive attitudes and behaviour in relation to:</a:t>
                      </a:r>
                      <a:endParaRPr kumimoji="0" lang="en-US" altLang="en-US" sz="15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racial, social, and cultural identity and diversity;</a:t>
                      </a:r>
                      <a:endParaRPr kumimoji="0" lang="en-US"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heritage;</a:t>
                      </a:r>
                      <a:endParaRPr kumimoji="0" lang="en-US"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languages and the value of one's own and other languages;</a:t>
                      </a:r>
                      <a:endParaRPr kumimoji="0" lang="en-US"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citizenship;</a:t>
                      </a:r>
                      <a:endParaRPr kumimoji="0" lang="en-US"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GB"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respect for other people’s choices</a:t>
                      </a:r>
                      <a:r>
                        <a:rPr kumimoji="0" lang="en-US" altLang="en-US" sz="1100" b="0" i="0" u="none" strike="noStrike" cap="none" normalizeH="0" baseline="0" smtClean="0">
                          <a:ln>
                            <a:noFill/>
                          </a:ln>
                          <a:solidFill>
                            <a:schemeClr val="tx1"/>
                          </a:solidFill>
                          <a:effectLst/>
                          <a:latin typeface="Arial" panose="020B0604020202020204" pitchFamily="34" charset="0"/>
                          <a:cs typeface="Arial" panose="020B0604020202020204" pitchFamily="34" charset="0"/>
                        </a:rPr>
                        <a:t>.</a:t>
                      </a:r>
                      <a:endParaRPr kumimoji="0" lang="en-GB" altLang="en-US" sz="1000" b="0" i="0" u="none" strike="noStrike" cap="none" normalizeH="0" baseline="0" smtClean="0">
                        <a:ln>
                          <a:noFill/>
                        </a:ln>
                        <a:solidFill>
                          <a:schemeClr val="tx1"/>
                        </a:solidFill>
                        <a:effectLst/>
                        <a:latin typeface="Arial" panose="020B0604020202020204" pitchFamily="34" charset="0"/>
                        <a:cs typeface="Arial" panose="020B0604020202020204" pitchFamily="34" charset="0"/>
                      </a:endParaRPr>
                    </a:p>
                  </a:txBody>
                  <a:tcPr marT="45718" marB="45718"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527281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t>Group Task</a:t>
            </a:r>
          </a:p>
        </p:txBody>
      </p:sp>
      <p:sp>
        <p:nvSpPr>
          <p:cNvPr id="44035" name="Rectangle 3"/>
          <p:cNvSpPr>
            <a:spLocks noGrp="1" noChangeArrowheads="1"/>
          </p:cNvSpPr>
          <p:nvPr>
            <p:ph type="body" idx="1"/>
          </p:nvPr>
        </p:nvSpPr>
        <p:spPr/>
        <p:txBody>
          <a:bodyPr/>
          <a:lstStyle/>
          <a:p>
            <a:pPr eaLnBrk="1" hangingPunct="1">
              <a:lnSpc>
                <a:spcPct val="80000"/>
              </a:lnSpc>
              <a:buFontTx/>
              <a:buNone/>
            </a:pPr>
            <a:r>
              <a:rPr lang="en-GB" altLang="en-US" sz="2800" smtClean="0"/>
              <a:t>What is your understanding of the five pillars? </a:t>
            </a:r>
          </a:p>
          <a:p>
            <a:pPr eaLnBrk="1" hangingPunct="1">
              <a:lnSpc>
                <a:spcPct val="80000"/>
              </a:lnSpc>
              <a:buFontTx/>
              <a:buNone/>
            </a:pPr>
            <a:endParaRPr lang="en-GB" altLang="en-US" sz="2800" smtClean="0"/>
          </a:p>
          <a:p>
            <a:pPr eaLnBrk="1" hangingPunct="1">
              <a:lnSpc>
                <a:spcPct val="80000"/>
              </a:lnSpc>
            </a:pPr>
            <a:r>
              <a:rPr lang="en-GB" altLang="en-US" sz="2800" b="1" smtClean="0"/>
              <a:t>Educative</a:t>
            </a:r>
          </a:p>
          <a:p>
            <a:pPr eaLnBrk="1" hangingPunct="1">
              <a:lnSpc>
                <a:spcPct val="80000"/>
              </a:lnSpc>
            </a:pPr>
            <a:r>
              <a:rPr lang="en-GB" altLang="en-US" sz="2800" b="1" smtClean="0"/>
              <a:t>Empowering</a:t>
            </a:r>
          </a:p>
          <a:p>
            <a:pPr eaLnBrk="1" hangingPunct="1">
              <a:lnSpc>
                <a:spcPct val="80000"/>
              </a:lnSpc>
            </a:pPr>
            <a:r>
              <a:rPr lang="en-GB" altLang="en-US" sz="2800" b="1" smtClean="0"/>
              <a:t>Participative</a:t>
            </a:r>
          </a:p>
          <a:p>
            <a:pPr eaLnBrk="1" hangingPunct="1">
              <a:lnSpc>
                <a:spcPct val="80000"/>
              </a:lnSpc>
            </a:pPr>
            <a:r>
              <a:rPr lang="en-GB" altLang="en-US" sz="2800" b="1" smtClean="0"/>
              <a:t>Inclusive</a:t>
            </a:r>
          </a:p>
          <a:p>
            <a:pPr eaLnBrk="1" hangingPunct="1">
              <a:lnSpc>
                <a:spcPct val="80000"/>
              </a:lnSpc>
            </a:pPr>
            <a:r>
              <a:rPr lang="en-GB" altLang="en-US" sz="2800" b="1" smtClean="0"/>
              <a:t>Expressive</a:t>
            </a:r>
          </a:p>
          <a:p>
            <a:pPr eaLnBrk="1" hangingPunct="1">
              <a:lnSpc>
                <a:spcPct val="80000"/>
              </a:lnSpc>
              <a:buFontTx/>
              <a:buNone/>
            </a:pPr>
            <a:endParaRPr lang="en-GB" altLang="en-US" sz="2800" b="1" smtClean="0"/>
          </a:p>
          <a:p>
            <a:pPr eaLnBrk="1" hangingPunct="1">
              <a:lnSpc>
                <a:spcPct val="80000"/>
              </a:lnSpc>
              <a:buFontTx/>
              <a:buNone/>
            </a:pPr>
            <a:r>
              <a:rPr lang="en-GB" altLang="en-US" sz="2800" smtClean="0"/>
              <a:t>	What do they mean in relation to youth work practice?</a:t>
            </a:r>
          </a:p>
          <a:p>
            <a:pPr eaLnBrk="1" hangingPunct="1">
              <a:lnSpc>
                <a:spcPct val="80000"/>
              </a:lnSpc>
            </a:pPr>
            <a:endParaRPr lang="en-GB" altLang="en-US" sz="2800" smtClean="0"/>
          </a:p>
        </p:txBody>
      </p:sp>
    </p:spTree>
    <p:extLst>
      <p:ext uri="{BB962C8B-B14F-4D97-AF65-F5344CB8AC3E}">
        <p14:creationId xmlns:p14="http://schemas.microsoft.com/office/powerpoint/2010/main" val="1663878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b="1" dirty="0" smtClean="0"/>
              <a:t>National Youth Work Strategy for Wales 2014-2018 (WG, 2014)</a:t>
            </a:r>
            <a:endParaRPr lang="en-GB" b="1"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891738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The strategy recognises:</a:t>
            </a:r>
          </a:p>
          <a:p>
            <a:pPr lvl="1"/>
            <a:r>
              <a:rPr lang="en-GB" dirty="0"/>
              <a:t>t</a:t>
            </a:r>
            <a:r>
              <a:rPr lang="en-GB" dirty="0" smtClean="0"/>
              <a:t>he value and role of open access youth work provision</a:t>
            </a:r>
          </a:p>
          <a:p>
            <a:pPr lvl="1"/>
            <a:r>
              <a:rPr lang="en-GB" dirty="0" smtClean="0"/>
              <a:t>It promotes a stronger connection between youth work provision and formal education</a:t>
            </a:r>
          </a:p>
          <a:p>
            <a:pPr lvl="1"/>
            <a:r>
              <a:rPr lang="en-GB" dirty="0" smtClean="0"/>
              <a:t>It identifies the need for closer working between statutory and voluntary youth work organisations, and</a:t>
            </a:r>
          </a:p>
          <a:p>
            <a:pPr lvl="1"/>
            <a:r>
              <a:rPr lang="en-GB" dirty="0" smtClean="0"/>
              <a:t>It identifies the need to significantly strengthen the evidence base on the impact of youth work across Wales.</a:t>
            </a:r>
          </a:p>
          <a:p>
            <a:endParaRPr lang="en-GB" dirty="0"/>
          </a:p>
        </p:txBody>
      </p:sp>
    </p:spTree>
    <p:extLst>
      <p:ext uri="{BB962C8B-B14F-4D97-AF65-F5344CB8AC3E}">
        <p14:creationId xmlns:p14="http://schemas.microsoft.com/office/powerpoint/2010/main" val="3582474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fontScale="90000"/>
          </a:bodyPr>
          <a:lstStyle/>
          <a:p>
            <a:pPr algn="just"/>
            <a:r>
              <a:rPr lang="en-GB" altLang="en-US" sz="4000" b="1" dirty="0" smtClean="0"/>
              <a:t>National Youth Work Strategy for Wales 2014-2018 (WG, 2014)</a:t>
            </a:r>
          </a:p>
        </p:txBody>
      </p:sp>
      <p:sp>
        <p:nvSpPr>
          <p:cNvPr id="56323" name="Content Placeholder 2"/>
          <p:cNvSpPr>
            <a:spLocks noGrp="1"/>
          </p:cNvSpPr>
          <p:nvPr>
            <p:ph idx="1"/>
          </p:nvPr>
        </p:nvSpPr>
        <p:spPr/>
        <p:txBody>
          <a:bodyPr/>
          <a:lstStyle/>
          <a:p>
            <a:pPr marL="0" indent="0" algn="just">
              <a:buFontTx/>
              <a:buNone/>
            </a:pPr>
            <a:r>
              <a:rPr lang="en-GB" altLang="en-US" sz="2800" smtClean="0"/>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extLst>
      <p:ext uri="{BB962C8B-B14F-4D97-AF65-F5344CB8AC3E}">
        <p14:creationId xmlns:p14="http://schemas.microsoft.com/office/powerpoint/2010/main" val="18278106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pPr algn="l"/>
            <a:r>
              <a:rPr lang="en-GB" altLang="en-US" sz="2800" b="1" smtClean="0"/>
              <a:t>National Youth Work Strategy for Wales 2014-2018 (WG, 2014) </a:t>
            </a:r>
            <a:endParaRPr lang="en-GB" altLang="en-US" sz="2800" smtClean="0"/>
          </a:p>
        </p:txBody>
      </p:sp>
      <p:sp>
        <p:nvSpPr>
          <p:cNvPr id="3" name="Content Placeholder 2"/>
          <p:cNvSpPr>
            <a:spLocks noGrp="1"/>
          </p:cNvSpPr>
          <p:nvPr>
            <p:ph idx="1"/>
          </p:nvPr>
        </p:nvSpPr>
        <p:spPr/>
        <p:txBody>
          <a:bodyPr>
            <a:normAutofit fontScale="92500" lnSpcReduction="20000"/>
          </a:bodyPr>
          <a:lstStyle/>
          <a:p>
            <a:pPr marL="0" indent="0">
              <a:buFontTx/>
              <a:buNone/>
              <a:defRPr/>
            </a:pPr>
            <a:r>
              <a:rPr lang="en-GB" dirty="0" smtClean="0"/>
              <a:t>The Strategy has 4 outcomes:</a:t>
            </a:r>
          </a:p>
          <a:p>
            <a:pPr marL="0" indent="0">
              <a:buFontTx/>
              <a:buNone/>
              <a:defRPr/>
            </a:pPr>
            <a:endParaRPr lang="en-GB" dirty="0" smtClean="0"/>
          </a:p>
          <a:p>
            <a:pPr marL="0" indent="0">
              <a:buFontTx/>
              <a:buNone/>
              <a:defRPr/>
            </a:pPr>
            <a:r>
              <a:rPr lang="en-GB" b="1" dirty="0" smtClean="0"/>
              <a:t>1.</a:t>
            </a:r>
          </a:p>
          <a:p>
            <a:pPr lvl="1">
              <a:defRPr/>
            </a:pPr>
            <a:r>
              <a:rPr lang="en-GB" dirty="0"/>
              <a:t>The </a:t>
            </a:r>
            <a:r>
              <a:rPr lang="en-GB" b="1" dirty="0"/>
              <a:t>first outcome </a:t>
            </a:r>
            <a:r>
              <a:rPr lang="en-GB" dirty="0"/>
              <a:t>is that young </a:t>
            </a:r>
            <a:r>
              <a:rPr lang="en-GB" dirty="0" smtClean="0"/>
              <a:t>people across </a:t>
            </a:r>
            <a:r>
              <a:rPr lang="en-GB" dirty="0"/>
              <a:t>Wales continue to have access to diverse informal and non-formal </a:t>
            </a:r>
            <a:r>
              <a:rPr lang="en-GB" dirty="0" smtClean="0"/>
              <a:t>learning opportunities </a:t>
            </a:r>
            <a:r>
              <a:rPr lang="en-GB" dirty="0"/>
              <a:t>that stretch horizons, challenge their thinking, and develop their skills</a:t>
            </a:r>
            <a:r>
              <a:rPr lang="en-GB" dirty="0" smtClean="0"/>
              <a:t>.</a:t>
            </a:r>
          </a:p>
          <a:p>
            <a:pPr lvl="1">
              <a:defRPr/>
            </a:pPr>
            <a:r>
              <a:rPr lang="en-GB" dirty="0" smtClean="0"/>
              <a:t>To achieve </a:t>
            </a:r>
            <a:r>
              <a:rPr lang="en-GB" dirty="0"/>
              <a:t>this outcome statutory and voluntary providers need to take </a:t>
            </a:r>
            <a:r>
              <a:rPr lang="en-GB" dirty="0" smtClean="0"/>
              <a:t>their collaborative </a:t>
            </a:r>
            <a:r>
              <a:rPr lang="en-GB" dirty="0"/>
              <a:t>working to new levels, maximising the impact of limited resources </a:t>
            </a:r>
            <a:r>
              <a:rPr lang="en-GB" dirty="0" smtClean="0"/>
              <a:t>and presenting </a:t>
            </a:r>
            <a:r>
              <a:rPr lang="en-GB" dirty="0"/>
              <a:t>a high-quality and coherent offer to young people.</a:t>
            </a:r>
          </a:p>
        </p:txBody>
      </p:sp>
    </p:spTree>
    <p:extLst>
      <p:ext uri="{BB962C8B-B14F-4D97-AF65-F5344CB8AC3E}">
        <p14:creationId xmlns:p14="http://schemas.microsoft.com/office/powerpoint/2010/main" val="2807357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algn="l"/>
            <a:r>
              <a:rPr lang="en-GB" altLang="en-US" sz="2800" b="1" smtClean="0"/>
              <a:t>National Youth Work Strategy for Wales 2014-2018 (WG, 2014) </a:t>
            </a:r>
            <a:endParaRPr lang="en-GB" altLang="en-US" sz="2800" smtClean="0"/>
          </a:p>
        </p:txBody>
      </p:sp>
      <p:sp>
        <p:nvSpPr>
          <p:cNvPr id="3" name="Content Placeholder 2"/>
          <p:cNvSpPr>
            <a:spLocks noGrp="1"/>
          </p:cNvSpPr>
          <p:nvPr>
            <p:ph idx="1"/>
          </p:nvPr>
        </p:nvSpPr>
        <p:spPr/>
        <p:txBody>
          <a:bodyPr>
            <a:normAutofit fontScale="85000" lnSpcReduction="20000"/>
          </a:bodyPr>
          <a:lstStyle/>
          <a:p>
            <a:pPr marL="0" indent="0">
              <a:buFontTx/>
              <a:buNone/>
              <a:defRPr/>
            </a:pPr>
            <a:r>
              <a:rPr lang="en-GB" b="1" dirty="0" smtClean="0"/>
              <a:t>2. </a:t>
            </a:r>
          </a:p>
          <a:p>
            <a:pPr lvl="1" algn="just">
              <a:defRPr/>
            </a:pPr>
            <a:r>
              <a:rPr lang="en-GB" dirty="0"/>
              <a:t>The </a:t>
            </a:r>
            <a:r>
              <a:rPr lang="en-GB" b="1" dirty="0" smtClean="0"/>
              <a:t>second outcome </a:t>
            </a:r>
            <a:r>
              <a:rPr lang="en-GB" dirty="0" smtClean="0"/>
              <a:t>is a strengthening of the strategic relationship between youth work organisations and formal education.</a:t>
            </a:r>
          </a:p>
          <a:p>
            <a:pPr lvl="1" algn="just">
              <a:defRPr/>
            </a:pPr>
            <a:r>
              <a:rPr lang="en-GB" dirty="0" smtClean="0"/>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endParaRPr lang="en-GB" dirty="0"/>
          </a:p>
        </p:txBody>
      </p:sp>
    </p:spTree>
    <p:extLst>
      <p:ext uri="{BB962C8B-B14F-4D97-AF65-F5344CB8AC3E}">
        <p14:creationId xmlns:p14="http://schemas.microsoft.com/office/powerpoint/2010/main" val="801385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pPr algn="l"/>
            <a:r>
              <a:rPr lang="en-GB" altLang="en-US" sz="2800" b="1" smtClean="0"/>
              <a:t>National Youth Work Strategy for Wales 2014-2018 (WG, 2014) </a:t>
            </a:r>
            <a:endParaRPr lang="en-GB" altLang="en-US" sz="2800" smtClean="0"/>
          </a:p>
        </p:txBody>
      </p:sp>
      <p:sp>
        <p:nvSpPr>
          <p:cNvPr id="3" name="Content Placeholder 2"/>
          <p:cNvSpPr>
            <a:spLocks noGrp="1"/>
          </p:cNvSpPr>
          <p:nvPr>
            <p:ph idx="1"/>
          </p:nvPr>
        </p:nvSpPr>
        <p:spPr/>
        <p:txBody>
          <a:bodyPr>
            <a:normAutofit fontScale="92500" lnSpcReduction="10000"/>
          </a:bodyPr>
          <a:lstStyle/>
          <a:p>
            <a:pPr marL="0" indent="0">
              <a:buFontTx/>
              <a:buNone/>
              <a:defRPr/>
            </a:pPr>
            <a:r>
              <a:rPr lang="en-GB" b="1" dirty="0"/>
              <a:t>3</a:t>
            </a:r>
            <a:r>
              <a:rPr lang="en-GB" b="1" dirty="0" smtClean="0"/>
              <a:t>. </a:t>
            </a:r>
          </a:p>
          <a:p>
            <a:pPr lvl="1">
              <a:defRPr/>
            </a:pPr>
            <a:r>
              <a:rPr lang="en-GB" dirty="0"/>
              <a:t>The </a:t>
            </a:r>
            <a:r>
              <a:rPr lang="en-GB" b="1" dirty="0" smtClean="0"/>
              <a:t>third outcome </a:t>
            </a:r>
            <a:r>
              <a:rPr lang="en-GB" dirty="0" smtClean="0"/>
              <a:t>is a better coordinated and more consistent youth work offer to young people from youth work organisations in the statutory and voluntary sector.</a:t>
            </a:r>
          </a:p>
          <a:p>
            <a:pPr lvl="1">
              <a:defRPr/>
            </a:pPr>
            <a:r>
              <a:rPr lang="en-GB" dirty="0" smtClean="0"/>
              <a:t>The voluntary sector has a reach which extends far beyond that of the statutory sector. The Strategy wants to see statutory and voluntary youth work organisations working together to build, deliver and offer quality youth work opportunities to young people.</a:t>
            </a:r>
            <a:endParaRPr lang="en-GB" dirty="0"/>
          </a:p>
        </p:txBody>
      </p:sp>
    </p:spTree>
    <p:extLst>
      <p:ext uri="{BB962C8B-B14F-4D97-AF65-F5344CB8AC3E}">
        <p14:creationId xmlns:p14="http://schemas.microsoft.com/office/powerpoint/2010/main" val="2001793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algn="l"/>
            <a:r>
              <a:rPr lang="en-GB" altLang="en-US" sz="2800" b="1" smtClean="0"/>
              <a:t>National Youth Work Strategy for Wales 2014-2018 (WG, 2014) </a:t>
            </a:r>
            <a:endParaRPr lang="en-GB" altLang="en-US" sz="2800" smtClean="0"/>
          </a:p>
        </p:txBody>
      </p:sp>
      <p:sp>
        <p:nvSpPr>
          <p:cNvPr id="60419" name="Content Placeholder 2"/>
          <p:cNvSpPr>
            <a:spLocks noGrp="1"/>
          </p:cNvSpPr>
          <p:nvPr>
            <p:ph idx="1"/>
          </p:nvPr>
        </p:nvSpPr>
        <p:spPr/>
        <p:txBody>
          <a:bodyPr/>
          <a:lstStyle/>
          <a:p>
            <a:pPr marL="0" indent="0">
              <a:buFontTx/>
              <a:buNone/>
            </a:pPr>
            <a:r>
              <a:rPr lang="en-GB" altLang="en-US" b="1" smtClean="0"/>
              <a:t>4. </a:t>
            </a:r>
          </a:p>
          <a:p>
            <a:pPr lvl="1"/>
            <a:r>
              <a:rPr lang="en-GB" altLang="en-US" smtClean="0"/>
              <a:t>The </a:t>
            </a:r>
            <a:r>
              <a:rPr lang="en-GB" altLang="en-US" b="1" smtClean="0"/>
              <a:t>fourth outcome </a:t>
            </a:r>
            <a:r>
              <a:rPr lang="en-GB" altLang="en-US" smtClean="0"/>
              <a:t>is the need to secure a robust evidence base, capturing the outcomes and impact of youth work provision.</a:t>
            </a:r>
          </a:p>
        </p:txBody>
      </p:sp>
    </p:spTree>
    <p:extLst>
      <p:ext uri="{BB962C8B-B14F-4D97-AF65-F5344CB8AC3E}">
        <p14:creationId xmlns:p14="http://schemas.microsoft.com/office/powerpoint/2010/main" val="3790587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lgn="l"/>
            <a:r>
              <a:rPr lang="en-GB" altLang="en-US" sz="2800" b="1" smtClean="0"/>
              <a:t>National Youth Work Strategy for Wales 2014-2018 (WG, 2014) </a:t>
            </a:r>
            <a:endParaRPr lang="en-GB" altLang="en-US" sz="2800" smtClean="0"/>
          </a:p>
        </p:txBody>
      </p:sp>
      <p:sp>
        <p:nvSpPr>
          <p:cNvPr id="3" name="Content Placeholder 2"/>
          <p:cNvSpPr>
            <a:spLocks noGrp="1"/>
          </p:cNvSpPr>
          <p:nvPr>
            <p:ph idx="1"/>
          </p:nvPr>
        </p:nvSpPr>
        <p:spPr/>
        <p:txBody>
          <a:bodyPr>
            <a:normAutofit lnSpcReduction="10000"/>
          </a:bodyPr>
          <a:lstStyle/>
          <a:p>
            <a:pPr>
              <a:defRPr/>
            </a:pPr>
            <a:r>
              <a:rPr lang="en-GB" dirty="0" smtClean="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endParaRPr lang="en-GB" dirty="0"/>
          </a:p>
        </p:txBody>
      </p:sp>
    </p:spTree>
    <p:extLst>
      <p:ext uri="{BB962C8B-B14F-4D97-AF65-F5344CB8AC3E}">
        <p14:creationId xmlns:p14="http://schemas.microsoft.com/office/powerpoint/2010/main" val="33992741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pPr algn="l"/>
            <a:r>
              <a:rPr lang="en-GB" altLang="en-US" sz="2800" b="1" smtClean="0"/>
              <a:t>National Youth Work Strategy for Wales 2014-2018 (WG, 2014) </a:t>
            </a:r>
            <a:endParaRPr lang="en-GB" altLang="en-US" sz="2800" smtClean="0"/>
          </a:p>
        </p:txBody>
      </p:sp>
      <p:sp>
        <p:nvSpPr>
          <p:cNvPr id="3" name="Content Placeholder 2"/>
          <p:cNvSpPr>
            <a:spLocks noGrp="1"/>
          </p:cNvSpPr>
          <p:nvPr>
            <p:ph idx="1"/>
          </p:nvPr>
        </p:nvSpPr>
        <p:spPr/>
        <p:txBody>
          <a:bodyPr>
            <a:normAutofit fontScale="92500" lnSpcReduction="10000"/>
          </a:bodyPr>
          <a:lstStyle/>
          <a:p>
            <a:pPr algn="just">
              <a:defRPr/>
            </a:pPr>
            <a:r>
              <a:rPr lang="en-GB" dirty="0" smtClean="0"/>
              <a:t>The Strategy clearly identifies youth work’s role</a:t>
            </a:r>
          </a:p>
          <a:p>
            <a:pPr algn="just">
              <a:defRPr/>
            </a:pPr>
            <a:r>
              <a:rPr lang="en-GB" dirty="0" smtClean="0"/>
              <a:t>The Strategy refers to other key youth work documents, including:</a:t>
            </a:r>
          </a:p>
          <a:p>
            <a:pPr lvl="1" algn="just">
              <a:defRPr/>
            </a:pPr>
            <a:r>
              <a:rPr lang="en-GB" dirty="0" smtClean="0"/>
              <a:t>Extending Entitlement</a:t>
            </a:r>
          </a:p>
          <a:p>
            <a:pPr lvl="1" algn="just">
              <a:defRPr/>
            </a:pPr>
            <a:r>
              <a:rPr lang="en-GB" dirty="0" smtClean="0"/>
              <a:t>Youth Work in Wales: Principles and Purposes</a:t>
            </a:r>
          </a:p>
          <a:p>
            <a:pPr lvl="1" algn="just">
              <a:defRPr/>
            </a:pPr>
            <a:r>
              <a:rPr lang="en-GB" dirty="0" smtClean="0"/>
              <a:t>National Occupational Standards</a:t>
            </a:r>
          </a:p>
          <a:p>
            <a:pPr algn="just">
              <a:defRPr/>
            </a:pPr>
            <a:r>
              <a:rPr lang="en-GB" dirty="0" smtClean="0"/>
              <a:t>It also refers to the key youth work characteristics, and discusses the outcomes for young people from their involvement in youth work</a:t>
            </a:r>
            <a:endParaRPr lang="en-GB" dirty="0"/>
          </a:p>
        </p:txBody>
      </p:sp>
    </p:spTree>
    <p:extLst>
      <p:ext uri="{BB962C8B-B14F-4D97-AF65-F5344CB8AC3E}">
        <p14:creationId xmlns:p14="http://schemas.microsoft.com/office/powerpoint/2010/main" val="30553681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4"/>
          <p:cNvSpPr>
            <a:spLocks noGrp="1" noChangeArrowheads="1"/>
          </p:cNvSpPr>
          <p:nvPr>
            <p:ph type="title"/>
          </p:nvPr>
        </p:nvSpPr>
        <p:spPr/>
        <p:txBody>
          <a:bodyPr/>
          <a:lstStyle/>
          <a:p>
            <a:pPr algn="l" eaLnBrk="1" hangingPunct="1"/>
            <a:r>
              <a:rPr lang="en-GB" altLang="en-US" sz="3600" b="1" smtClean="0"/>
              <a:t>		Directed Study</a:t>
            </a:r>
          </a:p>
        </p:txBody>
      </p:sp>
      <p:sp>
        <p:nvSpPr>
          <p:cNvPr id="64515" name="Rectangle 5"/>
          <p:cNvSpPr>
            <a:spLocks noGrp="1" noChangeArrowheads="1"/>
          </p:cNvSpPr>
          <p:nvPr>
            <p:ph idx="1"/>
          </p:nvPr>
        </p:nvSpPr>
        <p:spPr>
          <a:xfrm>
            <a:off x="430213" y="1422400"/>
            <a:ext cx="8229600" cy="5435600"/>
          </a:xfrm>
        </p:spPr>
        <p:txBody>
          <a:bodyPr/>
          <a:lstStyle/>
          <a:p>
            <a:pPr marL="0" indent="0" eaLnBrk="1" hangingPunct="1">
              <a:lnSpc>
                <a:spcPct val="90000"/>
              </a:lnSpc>
              <a:buFontTx/>
              <a:buNone/>
              <a:defRPr/>
            </a:pPr>
            <a:r>
              <a:rPr lang="en-GB" altLang="en-US" sz="2400" b="1" dirty="0" smtClean="0"/>
              <a:t>Please access the following:</a:t>
            </a:r>
          </a:p>
          <a:p>
            <a:pPr marL="0" indent="0" eaLnBrk="1" hangingPunct="1">
              <a:lnSpc>
                <a:spcPct val="90000"/>
              </a:lnSpc>
              <a:buFontTx/>
              <a:buNone/>
              <a:defRPr/>
            </a:pPr>
            <a:endParaRPr lang="en-GB" altLang="en-US" sz="2400" b="1" dirty="0"/>
          </a:p>
          <a:p>
            <a:pPr marL="0" indent="0" eaLnBrk="1" hangingPunct="1">
              <a:lnSpc>
                <a:spcPct val="90000"/>
              </a:lnSpc>
              <a:buFontTx/>
              <a:buNone/>
              <a:defRPr/>
            </a:pPr>
            <a:r>
              <a:rPr lang="en-GB" altLang="en-US" sz="2400" dirty="0" smtClean="0"/>
              <a:t>1. Youth Engagement and Progression Framework</a:t>
            </a:r>
          </a:p>
          <a:p>
            <a:pPr marL="0" indent="0">
              <a:lnSpc>
                <a:spcPct val="90000"/>
              </a:lnSpc>
              <a:buNone/>
              <a:defRPr/>
            </a:pPr>
            <a:r>
              <a:rPr lang="en-GB" altLang="en-US" sz="2400" dirty="0"/>
              <a:t>https://</a:t>
            </a:r>
            <a:r>
              <a:rPr lang="en-GB" altLang="en-US" sz="2400" dirty="0" smtClean="0"/>
              <a:t>beta.gov.wales/sites/default/files/publications/2018-02/executive-summary.pdf</a:t>
            </a:r>
          </a:p>
          <a:p>
            <a:pPr marL="0" indent="0">
              <a:lnSpc>
                <a:spcPct val="90000"/>
              </a:lnSpc>
              <a:buNone/>
              <a:defRPr/>
            </a:pPr>
            <a:endParaRPr lang="en-GB" altLang="en-US" sz="2400" dirty="0" smtClean="0"/>
          </a:p>
          <a:p>
            <a:pPr marL="0" indent="0" eaLnBrk="1" hangingPunct="1">
              <a:lnSpc>
                <a:spcPct val="90000"/>
              </a:lnSpc>
              <a:buFontTx/>
              <a:buNone/>
              <a:defRPr/>
            </a:pPr>
            <a:r>
              <a:rPr lang="en-GB" sz="2400" dirty="0" smtClean="0"/>
              <a:t>2. Well-being of Future Generations (Wales) Act 2015 (WG, 2015)</a:t>
            </a:r>
          </a:p>
          <a:p>
            <a:pPr marL="0" indent="0" eaLnBrk="1" hangingPunct="1">
              <a:lnSpc>
                <a:spcPct val="90000"/>
              </a:lnSpc>
              <a:buFontTx/>
              <a:buNone/>
              <a:defRPr/>
            </a:pPr>
            <a:endParaRPr lang="en-GB" altLang="en-US" sz="1600" dirty="0" smtClean="0"/>
          </a:p>
          <a:p>
            <a:pPr marL="0" indent="0" eaLnBrk="1" hangingPunct="1">
              <a:lnSpc>
                <a:spcPct val="90000"/>
              </a:lnSpc>
              <a:buFontTx/>
              <a:buNone/>
              <a:defRPr/>
            </a:pPr>
            <a:r>
              <a:rPr lang="en-GB" altLang="en-US" sz="2000" b="1" dirty="0" smtClean="0"/>
              <a:t>Please consider:</a:t>
            </a:r>
          </a:p>
          <a:p>
            <a:pPr marL="933450" lvl="1" indent="-533400" eaLnBrk="1" hangingPunct="1">
              <a:lnSpc>
                <a:spcPct val="90000"/>
              </a:lnSpc>
              <a:defRPr/>
            </a:pPr>
            <a:r>
              <a:rPr lang="en-GB" altLang="en-US" sz="1800" b="1" dirty="0" smtClean="0"/>
              <a:t>The key points</a:t>
            </a:r>
          </a:p>
          <a:p>
            <a:pPr marL="933450" lvl="1" indent="-533400" eaLnBrk="1" hangingPunct="1">
              <a:lnSpc>
                <a:spcPct val="90000"/>
              </a:lnSpc>
              <a:defRPr/>
            </a:pPr>
            <a:r>
              <a:rPr lang="en-GB" altLang="en-US" sz="1800" b="1" dirty="0" smtClean="0"/>
              <a:t>What do they mean in relation to youth work </a:t>
            </a:r>
            <a:r>
              <a:rPr lang="en-GB" altLang="en-US" sz="1800" b="1" dirty="0" smtClean="0"/>
              <a:t>practice?</a:t>
            </a:r>
          </a:p>
          <a:p>
            <a:pPr marL="933450" lvl="1" indent="-533400" eaLnBrk="1" hangingPunct="1">
              <a:lnSpc>
                <a:spcPct val="90000"/>
              </a:lnSpc>
              <a:defRPr/>
            </a:pPr>
            <a:r>
              <a:rPr lang="en-GB" altLang="en-US" sz="1800" b="1" dirty="0" smtClean="0"/>
              <a:t>Feedback next week</a:t>
            </a:r>
            <a:endParaRPr lang="en-GB" altLang="en-US" sz="1800" b="1" dirty="0" smtClean="0"/>
          </a:p>
          <a:p>
            <a:pPr marL="533400" indent="-533400" eaLnBrk="1" hangingPunct="1">
              <a:lnSpc>
                <a:spcPct val="90000"/>
              </a:lnSpc>
              <a:defRPr/>
            </a:pPr>
            <a:endParaRPr lang="en-GB" altLang="en-US" sz="1600" b="1" dirty="0" smtClean="0"/>
          </a:p>
          <a:p>
            <a:pPr marL="533400" indent="-533400" eaLnBrk="1" hangingPunct="1">
              <a:lnSpc>
                <a:spcPct val="90000"/>
              </a:lnSpc>
              <a:defRPr/>
            </a:pPr>
            <a:endParaRPr lang="en-GB" altLang="en-US" sz="1600" dirty="0" smtClean="0"/>
          </a:p>
          <a:p>
            <a:pPr marL="533400" indent="-533400" eaLnBrk="1" hangingPunct="1">
              <a:lnSpc>
                <a:spcPct val="90000"/>
              </a:lnSpc>
              <a:defRPr/>
            </a:pPr>
            <a:endParaRPr lang="en-GB" altLang="en-US" sz="1600" dirty="0" smtClean="0"/>
          </a:p>
          <a:p>
            <a:pPr marL="533400" indent="-533400" eaLnBrk="1" hangingPunct="1">
              <a:lnSpc>
                <a:spcPct val="90000"/>
              </a:lnSpc>
              <a:buFontTx/>
              <a:buAutoNum type="arabicPeriod"/>
              <a:defRPr/>
            </a:pPr>
            <a:endParaRPr lang="en-GB" altLang="en-US" sz="1600" dirty="0" smtClean="0"/>
          </a:p>
          <a:p>
            <a:pPr marL="533400" indent="-533400" eaLnBrk="1" hangingPunct="1">
              <a:lnSpc>
                <a:spcPct val="90000"/>
              </a:lnSpc>
              <a:defRPr/>
            </a:pPr>
            <a:endParaRPr lang="en-GB" altLang="en-US" dirty="0" smtClean="0"/>
          </a:p>
        </p:txBody>
      </p:sp>
    </p:spTree>
    <p:extLst>
      <p:ext uri="{BB962C8B-B14F-4D97-AF65-F5344CB8AC3E}">
        <p14:creationId xmlns:p14="http://schemas.microsoft.com/office/powerpoint/2010/main" val="4011601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227</TotalTime>
  <Words>2025</Words>
  <Application>Microsoft Office PowerPoint</Application>
  <PresentationFormat>On-screen Show (4:3)</PresentationFormat>
  <Paragraphs>151</Paragraphs>
  <Slides>30</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Office Theme</vt:lpstr>
      <vt:lpstr>Contemporary Pedagogy and Practice </vt:lpstr>
      <vt:lpstr>Young People, Youth Work, Youth Service National Youth Service Strategy for Wales (WAG, 2007)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Outcomes for Young People</vt:lpstr>
      <vt:lpstr>Group Task</vt:lpstr>
      <vt:lpstr>PowerPoint Presentation</vt:lpstr>
      <vt:lpstr>Youth Work National Occupational Standards (LSIS, 2012)</vt:lpstr>
      <vt:lpstr>National Occupational Standards (LSIS, 2012)</vt:lpstr>
      <vt:lpstr>Youth Work in Wales: Principles and Purposes (Youth Work in Wales Review Group, 2013)</vt:lpstr>
      <vt:lpstr>Youth Work in Wales: Principles and Purposes (Youth Work in Wales Review Group, 2013)</vt:lpstr>
      <vt:lpstr>PowerPoint Presentation</vt:lpstr>
      <vt:lpstr>PowerPoint Presentation</vt:lpstr>
      <vt:lpstr>Group Task</vt:lpstr>
      <vt:lpstr>National Youth Work Strategy for Wales 2014-2018 (WG, 2014)</vt:lpstr>
      <vt:lpstr>PowerPoint Presentation</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  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29.11.16</dc:title>
  <dc:creator>Administrator</dc:creator>
  <cp:lastModifiedBy>Angharad Lewis</cp:lastModifiedBy>
  <cp:revision>17</cp:revision>
  <dcterms:created xsi:type="dcterms:W3CDTF">2016-11-28T22:11:37Z</dcterms:created>
  <dcterms:modified xsi:type="dcterms:W3CDTF">2018-11-26T15:11:13Z</dcterms:modified>
</cp:coreProperties>
</file>