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E9D8474-28FA-A35F-748C-232AEC7D9806}" v="38" dt="2023-03-07T10:50:14.109"/>
    <p1510:client id="{CF836213-7AF0-F2D0-5620-8F382BC7B3CB}" v="130" dt="2023-03-02T18:59:13.60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113" d="100"/>
          <a:sy n="113" d="100"/>
        </p:scale>
        <p:origin x="456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microsoft.com/office/2015/10/relationships/revisionInfo" Target="revisionInfo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9" name="Group 88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90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0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1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2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3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4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5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6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7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8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9" name="Group 8"/>
          <p:cNvGrpSpPr/>
          <p:nvPr/>
        </p:nvGrpSpPr>
        <p:grpSpPr>
          <a:xfrm>
            <a:off x="1669293" y="1186483"/>
            <a:ext cx="8848345" cy="4477933"/>
            <a:chOff x="1669293" y="1186483"/>
            <a:chExt cx="8848345" cy="4477933"/>
          </a:xfrm>
        </p:grpSpPr>
        <p:sp>
          <p:nvSpPr>
            <p:cNvPr id="39" name="Rectangle 38"/>
            <p:cNvSpPr/>
            <p:nvPr/>
          </p:nvSpPr>
          <p:spPr>
            <a:xfrm>
              <a:off x="1674042" y="1186483"/>
              <a:ext cx="8843596" cy="71618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0" name="Isosceles Triangle 39"/>
            <p:cNvSpPr/>
            <p:nvPr/>
          </p:nvSpPr>
          <p:spPr>
            <a:xfrm rot="10800000">
              <a:off x="5892384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1" name="Rectangle 40"/>
            <p:cNvSpPr/>
            <p:nvPr/>
          </p:nvSpPr>
          <p:spPr>
            <a:xfrm>
              <a:off x="1669293" y="1991156"/>
              <a:ext cx="8845667" cy="332219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9236" y="2075504"/>
            <a:ext cx="8679915" cy="1748729"/>
          </a:xfrm>
        </p:spPr>
        <p:txBody>
          <a:bodyPr bIns="0" anchor="b">
            <a:normAutofit/>
          </a:bodyPr>
          <a:lstStyle>
            <a:lvl1pPr algn="ctr">
              <a:lnSpc>
                <a:spcPct val="80000"/>
              </a:lnSpc>
              <a:defRPr sz="5400" spc="-150">
                <a:solidFill>
                  <a:srgbClr val="FFFEFF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9237" y="3906266"/>
            <a:ext cx="8673427" cy="1322587"/>
          </a:xfrm>
        </p:spPr>
        <p:txBody>
          <a:bodyPr tIns="0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 b="0">
                <a:solidFill>
                  <a:srgbClr val="FFFEFF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 vert="horz" lIns="91440" tIns="45720" rIns="91440" bIns="45720" rtlCol="0" anchor="ctr"/>
          <a:lstStyle>
            <a:lvl1pPr>
              <a:defRPr lang="en-US"/>
            </a:lvl1pPr>
          </a:lstStyle>
          <a:p>
            <a:fld id="{48A87A34-81AB-432B-8DAE-1953F412C126}" type="datetimeFigureOut">
              <a:rPr lang="en-US" dirty="0"/>
              <a:pPr/>
              <a:t>3/7/2023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>
            <a:lvl1pPr algn="ctr">
              <a:defRPr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497720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0" name="Group 79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81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0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1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7" name="Group 26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8" name="Rectangle 27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1" y="2349925"/>
            <a:ext cx="3498979" cy="2456442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18447" y="803186"/>
            <a:ext cx="6281873" cy="5248622"/>
          </a:xfrm>
        </p:spPr>
        <p:txBody>
          <a:bodyPr anchor="ctr"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052288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7" name="Group 76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78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9" name="Group 8"/>
          <p:cNvGrpSpPr/>
          <p:nvPr/>
        </p:nvGrpSpPr>
        <p:grpSpPr>
          <a:xfrm>
            <a:off x="3259545" y="1186483"/>
            <a:ext cx="5666145" cy="4477933"/>
            <a:chOff x="3259545" y="1186483"/>
            <a:chExt cx="5666145" cy="4477933"/>
          </a:xfrm>
        </p:grpSpPr>
        <p:sp>
          <p:nvSpPr>
            <p:cNvPr id="99" name="Rectangle 98"/>
            <p:cNvSpPr/>
            <p:nvPr/>
          </p:nvSpPr>
          <p:spPr>
            <a:xfrm>
              <a:off x="3259545" y="1186483"/>
              <a:ext cx="5657881" cy="71618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0" name="Isosceles Triangle 39"/>
            <p:cNvSpPr/>
            <p:nvPr/>
          </p:nvSpPr>
          <p:spPr>
            <a:xfrm rot="10800000">
              <a:off x="5892384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1" name="Rectangle 100"/>
            <p:cNvSpPr/>
            <p:nvPr/>
          </p:nvSpPr>
          <p:spPr>
            <a:xfrm>
              <a:off x="3259545" y="1991156"/>
              <a:ext cx="5666145" cy="332219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44216" y="2074730"/>
            <a:ext cx="5490224" cy="1689390"/>
          </a:xfrm>
        </p:spPr>
        <p:txBody>
          <a:bodyPr bIns="0" anchor="b">
            <a:normAutofit/>
          </a:bodyPr>
          <a:lstStyle>
            <a:lvl1pPr algn="ctr">
              <a:defRPr sz="4400">
                <a:solidFill>
                  <a:srgbClr val="FFFEFF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344215" y="3846851"/>
            <a:ext cx="5490223" cy="1383770"/>
          </a:xfrm>
        </p:spPr>
        <p:txBody>
          <a:bodyPr tIns="0">
            <a:normAutofit/>
          </a:bodyPr>
          <a:lstStyle>
            <a:lvl1pPr marL="0" indent="0" algn="ctr">
              <a:buNone/>
              <a:defRPr sz="1800">
                <a:solidFill>
                  <a:srgbClr val="FFFE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3/7/2023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>
            <a:lvl1pPr algn="ctr">
              <a:defRPr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256238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7" name="Group 36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38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9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0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1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2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7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8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9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0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1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2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3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4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5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6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7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8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59" name="Group 58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60" name="Rectangle 59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1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2" name="Rectangle 61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9000" y="2339669"/>
            <a:ext cx="3500828" cy="2470065"/>
          </a:xfrm>
        </p:spPr>
        <p:txBody>
          <a:bodyPr lIns="91440" tIns="91440" rIns="91440" bIns="91440"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120878" y="803187"/>
            <a:ext cx="6269591" cy="2382651"/>
          </a:xfrm>
        </p:spPr>
        <p:txBody>
          <a:bodyPr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18447" y="3672162"/>
            <a:ext cx="6272022" cy="2383586"/>
          </a:xfrm>
        </p:spPr>
        <p:txBody>
          <a:bodyPr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3/7/2023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887996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9" name="Group 38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40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1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2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7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8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9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0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1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2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3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4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5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6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7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8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9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0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61" name="Group 60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62" name="Rectangle 61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3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4" name="Rectangle 63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9001" y="2363915"/>
            <a:ext cx="3500828" cy="2460497"/>
          </a:xfrm>
        </p:spPr>
        <p:txBody>
          <a:bodyPr lIns="91440" tIns="91440" rIns="91440" bIns="91440"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25137" y="803185"/>
            <a:ext cx="6265088" cy="685800"/>
          </a:xfrm>
        </p:spPr>
        <p:txBody>
          <a:bodyPr anchor="ctr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25305" y="1488985"/>
            <a:ext cx="6264350" cy="1696853"/>
          </a:xfrm>
        </p:spPr>
        <p:txBody>
          <a:bodyPr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18653" y="3665887"/>
            <a:ext cx="6264414" cy="685800"/>
          </a:xfrm>
        </p:spPr>
        <p:txBody>
          <a:bodyPr anchor="ctr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18447" y="4351687"/>
            <a:ext cx="6265588" cy="1704060"/>
          </a:xfrm>
        </p:spPr>
        <p:txBody>
          <a:bodyPr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3/7/2023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421573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7" name="Group 76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8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4" name="Group 23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5" name="Rectangle 24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6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2" y="2349925"/>
            <a:ext cx="3501196" cy="2456442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3/7/2023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114785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3/7/2023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518241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4" name="Group 73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5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6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1" name="Group 20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2" name="Rectangle 21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3" name="Rectangle 32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1" y="2352026"/>
            <a:ext cx="3501197" cy="1223298"/>
          </a:xfrm>
        </p:spPr>
        <p:txBody>
          <a:bodyPr bIns="0" anchor="b">
            <a:noAutofit/>
          </a:bodyPr>
          <a:lstStyle>
            <a:lvl1pPr algn="ctr">
              <a:defRPr sz="3200">
                <a:solidFill>
                  <a:srgbClr val="FFFEFF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9983" y="802809"/>
            <a:ext cx="6275035" cy="5249940"/>
          </a:xfrm>
        </p:spPr>
        <p:txBody>
          <a:bodyPr anchor="ctr"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8631" y="3580186"/>
            <a:ext cx="3501197" cy="1221164"/>
          </a:xfrm>
        </p:spPr>
        <p:txBody>
          <a:bodyPr/>
          <a:lstStyle>
            <a:lvl1pPr marL="0" indent="0" algn="ctr">
              <a:buNone/>
              <a:defRPr sz="1600">
                <a:solidFill>
                  <a:srgbClr val="FFFE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3/7/2023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017859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3" name="Group 72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81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76" name="Group 75"/>
          <p:cNvGrpSpPr/>
          <p:nvPr/>
        </p:nvGrpSpPr>
        <p:grpSpPr>
          <a:xfrm>
            <a:off x="805336" y="1698331"/>
            <a:ext cx="5941540" cy="3470421"/>
            <a:chOff x="805336" y="1698331"/>
            <a:chExt cx="5941540" cy="3470421"/>
          </a:xfrm>
        </p:grpSpPr>
        <p:sp>
          <p:nvSpPr>
            <p:cNvPr id="77" name="Rectangle 76"/>
            <p:cNvSpPr/>
            <p:nvPr/>
          </p:nvSpPr>
          <p:spPr>
            <a:xfrm>
              <a:off x="805336" y="1698331"/>
              <a:ext cx="5941540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78" name="Isosceles Triangle 9"/>
            <p:cNvSpPr/>
            <p:nvPr/>
          </p:nvSpPr>
          <p:spPr>
            <a:xfrm rot="10800000">
              <a:off x="3618113" y="4896349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79" name="Rectangle 78"/>
            <p:cNvSpPr/>
            <p:nvPr/>
          </p:nvSpPr>
          <p:spPr>
            <a:xfrm>
              <a:off x="805336" y="2274403"/>
              <a:ext cx="5941540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43510" y="0"/>
            <a:ext cx="4648490" cy="6858000"/>
          </a:xfrm>
          <a:solidFill>
            <a:schemeClr val="bg1">
              <a:lumMod val="65000"/>
              <a:lumOff val="3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5443" y="2360255"/>
            <a:ext cx="5776646" cy="1178032"/>
          </a:xfrm>
        </p:spPr>
        <p:txBody>
          <a:bodyPr bIns="0" anchor="b">
            <a:normAutofit/>
          </a:bodyPr>
          <a:lstStyle>
            <a:lvl1pPr>
              <a:defRPr sz="3600">
                <a:solidFill>
                  <a:srgbClr val="FFFEFF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5443" y="3545012"/>
            <a:ext cx="5776646" cy="1274198"/>
          </a:xfrm>
        </p:spPr>
        <p:txBody>
          <a:bodyPr>
            <a:normAutofit/>
          </a:bodyPr>
          <a:lstStyle>
            <a:lvl1pPr marL="0" indent="0" algn="ctr">
              <a:buNone/>
              <a:defRPr sz="1800">
                <a:solidFill>
                  <a:srgbClr val="FFFE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3/7/2023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5942203" cy="32004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828377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46067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5" name="Group 74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6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2" name="Group 21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3" name="Rectangle 22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4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2" y="2349925"/>
            <a:ext cx="3501196" cy="2456441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109983" y="794719"/>
            <a:ext cx="6275035" cy="5257090"/>
          </a:xfrm>
        </p:spPr>
        <p:txBody>
          <a:bodyPr vert="eaVert"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196911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5" name="Group 74"/>
          <p:cNvGrpSpPr/>
          <p:nvPr/>
        </p:nvGrpSpPr>
        <p:grpSpPr>
          <a:xfrm flipH="1">
            <a:off x="0" y="0"/>
            <a:ext cx="12584114" cy="6853238"/>
            <a:chOff x="-417513" y="0"/>
            <a:chExt cx="12584114" cy="6853238"/>
          </a:xfrm>
        </p:grpSpPr>
        <p:sp>
          <p:nvSpPr>
            <p:cNvPr id="76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2" name="Group 21"/>
          <p:cNvGrpSpPr/>
          <p:nvPr/>
        </p:nvGrpSpPr>
        <p:grpSpPr>
          <a:xfrm>
            <a:off x="7718948" y="1699589"/>
            <a:ext cx="3674476" cy="3470421"/>
            <a:chOff x="697883" y="1816768"/>
            <a:chExt cx="3674476" cy="3470421"/>
          </a:xfrm>
        </p:grpSpPr>
        <p:sp>
          <p:nvSpPr>
            <p:cNvPr id="23" name="Rectangle 22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4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807437" y="2349925"/>
            <a:ext cx="3501195" cy="2456442"/>
          </a:xfrm>
        </p:spPr>
        <p:txBody>
          <a:bodyPr vert="eaVert"/>
          <a:lstStyle>
            <a:lvl1pPr algn="l">
              <a:lnSpc>
                <a:spcPct val="80000"/>
              </a:lnSpc>
              <a:defRPr>
                <a:solidFill>
                  <a:srgbClr val="FFFEFF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02747" y="798444"/>
            <a:ext cx="6268622" cy="5257303"/>
          </a:xfrm>
        </p:spPr>
        <p:txBody>
          <a:bodyPr vert="eaVert"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3/7/2023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940524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91161" y="2358391"/>
            <a:ext cx="3498667" cy="2456485"/>
          </a:xfrm>
          <a:prstGeom prst="rect">
            <a:avLst/>
          </a:prstGeom>
        </p:spPr>
        <p:txBody>
          <a:bodyPr vert="horz" lIns="228600" tIns="228600" rIns="228600" bIns="22860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34982" y="794719"/>
            <a:ext cx="5950036" cy="525709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  <a:p>
            <a:pPr lvl="5"/>
            <a:r>
              <a:rPr lang="en-US" dirty="0"/>
              <a:t>6</a:t>
            </a:r>
          </a:p>
          <a:p>
            <a:pPr lvl="6"/>
            <a:r>
              <a:rPr lang="en-US" dirty="0"/>
              <a:t>7</a:t>
            </a:r>
          </a:p>
          <a:p>
            <a:pPr lvl="7"/>
            <a:r>
              <a:rPr lang="en-US" dirty="0"/>
              <a:t>8</a:t>
            </a:r>
          </a:p>
          <a:p>
            <a:pPr lvl="8"/>
            <a:r>
              <a:rPr lang="en-US" dirty="0"/>
              <a:t>9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04672" y="320040"/>
            <a:ext cx="36576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3/7/2023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04672" y="6227064"/>
            <a:ext cx="10588752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469880" y="320040"/>
            <a:ext cx="9144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2913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ct val="85000"/>
        </a:lnSpc>
        <a:spcBef>
          <a:spcPct val="0"/>
        </a:spcBef>
        <a:buNone/>
        <a:defRPr sz="4000" b="0" i="0" kern="1200" cap="none" spc="-15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4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wtsd.ac.uk/birmingham/programmes-of-study/applied-computing-bsc/" TargetMode="External"/><Relationship Id="rId2" Type="http://schemas.openxmlformats.org/officeDocument/2006/relationships/hyperlink" Target="https://disprz.com/blog/learning-agility-everything-you-need-to-know-about-it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visiblenetworklabs.com/2021/06/07/tasks-for-effective-network-management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CE3618-1D7A-4256-B2AF-9DB692996C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824" y="6419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D91A9185-A7D5-460B-98BC-0BF2EBD3EE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  <a:noFill/>
        </p:grpSpPr>
        <p:sp>
          <p:nvSpPr>
            <p:cNvPr id="11" name="Freeform 5">
              <a:extLst>
                <a:ext uri="{FF2B5EF4-FFF2-40B4-BE49-F238E27FC236}">
                  <a16:creationId xmlns:a16="http://schemas.microsoft.com/office/drawing/2014/main" id="{8AFC1764-6516-4F77-BF30-B8ADB3C9F4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7000"/>
                </a:schemeClr>
              </a:solidFill>
              <a:prstDash val="solid"/>
              <a:miter lim="800000"/>
              <a:headEnd/>
              <a:tailEnd/>
            </a:ln>
          </p:spPr>
        </p:sp>
        <p:sp>
          <p:nvSpPr>
            <p:cNvPr id="12" name="Freeform 6">
              <a:extLst>
                <a:ext uri="{FF2B5EF4-FFF2-40B4-BE49-F238E27FC236}">
                  <a16:creationId xmlns:a16="http://schemas.microsoft.com/office/drawing/2014/main" id="{FCAFF9F9-F806-47EC-BCAC-9921E719FF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</p:spPr>
        </p:sp>
        <p:sp>
          <p:nvSpPr>
            <p:cNvPr id="13" name="Freeform 7">
              <a:extLst>
                <a:ext uri="{FF2B5EF4-FFF2-40B4-BE49-F238E27FC236}">
                  <a16:creationId xmlns:a16="http://schemas.microsoft.com/office/drawing/2014/main" id="{09D92491-36BD-4861-BA54-DD88E60898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8000"/>
                </a:schemeClr>
              </a:solidFill>
              <a:prstDash val="dash"/>
              <a:miter lim="800000"/>
              <a:headEnd/>
              <a:tailEnd/>
            </a:ln>
          </p:spPr>
        </p:sp>
        <p:sp>
          <p:nvSpPr>
            <p:cNvPr id="14" name="Freeform 8">
              <a:extLst>
                <a:ext uri="{FF2B5EF4-FFF2-40B4-BE49-F238E27FC236}">
                  <a16:creationId xmlns:a16="http://schemas.microsoft.com/office/drawing/2014/main" id="{23740E15-AB86-4E5C-A137-07E0DDC035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</p:spPr>
        </p:sp>
        <p:sp>
          <p:nvSpPr>
            <p:cNvPr id="15" name="Freeform 9">
              <a:extLst>
                <a:ext uri="{FF2B5EF4-FFF2-40B4-BE49-F238E27FC236}">
                  <a16:creationId xmlns:a16="http://schemas.microsoft.com/office/drawing/2014/main" id="{BE097852-1F54-4EF0-A1BE-561272FCD6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</p:spPr>
        </p:sp>
        <p:sp>
          <p:nvSpPr>
            <p:cNvPr id="16" name="Freeform 10">
              <a:extLst>
                <a:ext uri="{FF2B5EF4-FFF2-40B4-BE49-F238E27FC236}">
                  <a16:creationId xmlns:a16="http://schemas.microsoft.com/office/drawing/2014/main" id="{5C2DF1F9-21CC-430E-84C8-356C73C6FD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4000"/>
                </a:schemeClr>
              </a:solidFill>
              <a:prstDash val="solid"/>
              <a:miter lim="800000"/>
              <a:headEnd/>
              <a:tailEnd/>
            </a:ln>
          </p:spPr>
        </p:sp>
        <p:sp>
          <p:nvSpPr>
            <p:cNvPr id="17" name="Freeform 11">
              <a:extLst>
                <a:ext uri="{FF2B5EF4-FFF2-40B4-BE49-F238E27FC236}">
                  <a16:creationId xmlns:a16="http://schemas.microsoft.com/office/drawing/2014/main" id="{7F11B45B-3EDE-4B6A-903B-0AE6E9DDF4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3000"/>
                </a:schemeClr>
              </a:solidFill>
              <a:prstDash val="solid"/>
              <a:miter lim="800000"/>
              <a:headEnd/>
              <a:tailEnd/>
            </a:ln>
          </p:spPr>
        </p:sp>
        <p:sp>
          <p:nvSpPr>
            <p:cNvPr id="18" name="Freeform 12">
              <a:extLst>
                <a:ext uri="{FF2B5EF4-FFF2-40B4-BE49-F238E27FC236}">
                  <a16:creationId xmlns:a16="http://schemas.microsoft.com/office/drawing/2014/main" id="{F77FDDC5-477E-420D-B98F-42ABA24772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3000"/>
                </a:schemeClr>
              </a:solidFill>
              <a:prstDash val="solid"/>
              <a:miter lim="800000"/>
              <a:headEnd/>
              <a:tailEnd/>
            </a:ln>
          </p:spPr>
        </p:sp>
        <p:sp>
          <p:nvSpPr>
            <p:cNvPr id="19" name="Freeform 13">
              <a:extLst>
                <a:ext uri="{FF2B5EF4-FFF2-40B4-BE49-F238E27FC236}">
                  <a16:creationId xmlns:a16="http://schemas.microsoft.com/office/drawing/2014/main" id="{A92C0474-B573-45C5-84C5-194CE1715F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2000"/>
                </a:schemeClr>
              </a:solidFill>
              <a:prstDash val="dash"/>
              <a:miter lim="800000"/>
              <a:headEnd/>
              <a:tailEnd/>
            </a:ln>
          </p:spPr>
        </p:sp>
        <p:sp>
          <p:nvSpPr>
            <p:cNvPr id="20" name="Freeform 14">
              <a:extLst>
                <a:ext uri="{FF2B5EF4-FFF2-40B4-BE49-F238E27FC236}">
                  <a16:creationId xmlns:a16="http://schemas.microsoft.com/office/drawing/2014/main" id="{2FBC62F8-64D0-4025-99AE-A04E291D90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2000"/>
                </a:schemeClr>
              </a:solidFill>
              <a:prstDash val="dash"/>
              <a:miter lim="800000"/>
              <a:headEnd/>
              <a:tailEnd/>
            </a:ln>
          </p:spPr>
        </p:sp>
        <p:sp>
          <p:nvSpPr>
            <p:cNvPr id="21" name="Freeform 15">
              <a:extLst>
                <a:ext uri="{FF2B5EF4-FFF2-40B4-BE49-F238E27FC236}">
                  <a16:creationId xmlns:a16="http://schemas.microsoft.com/office/drawing/2014/main" id="{7632F945-80B5-4575-A538-29495BF8F2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12000"/>
                </a:schemeClr>
              </a:solidFill>
              <a:prstDash val="dashDot"/>
              <a:miter lim="800000"/>
              <a:headEnd/>
              <a:tailEnd/>
            </a:ln>
          </p:spPr>
        </p:sp>
        <p:sp>
          <p:nvSpPr>
            <p:cNvPr id="22" name="Freeform 16">
              <a:extLst>
                <a:ext uri="{FF2B5EF4-FFF2-40B4-BE49-F238E27FC236}">
                  <a16:creationId xmlns:a16="http://schemas.microsoft.com/office/drawing/2014/main" id="{5562CC17-43D4-4E57-AE08-83952EE59D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12000"/>
                </a:schemeClr>
              </a:solidFill>
              <a:prstDash val="dashDot"/>
              <a:miter lim="800000"/>
              <a:headEnd/>
              <a:tailEnd/>
            </a:ln>
          </p:spPr>
        </p:sp>
        <p:sp>
          <p:nvSpPr>
            <p:cNvPr id="23" name="Freeform 17">
              <a:extLst>
                <a:ext uri="{FF2B5EF4-FFF2-40B4-BE49-F238E27FC236}">
                  <a16:creationId xmlns:a16="http://schemas.microsoft.com/office/drawing/2014/main" id="{E1D78CFE-04CA-4101-AFCF-196940B2D1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2000"/>
                </a:schemeClr>
              </a:solidFill>
              <a:prstDash val="solid"/>
              <a:miter lim="800000"/>
              <a:headEnd/>
              <a:tailEnd/>
            </a:ln>
          </p:spPr>
        </p:sp>
        <p:sp>
          <p:nvSpPr>
            <p:cNvPr id="24" name="Freeform 18">
              <a:extLst>
                <a:ext uri="{FF2B5EF4-FFF2-40B4-BE49-F238E27FC236}">
                  <a16:creationId xmlns:a16="http://schemas.microsoft.com/office/drawing/2014/main" id="{41F2A149-A64E-4690-B049-18C156A8E2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2000"/>
                </a:schemeClr>
              </a:solidFill>
              <a:prstDash val="solid"/>
              <a:miter lim="800000"/>
              <a:headEnd/>
              <a:tailEnd/>
            </a:ln>
          </p:spPr>
        </p:sp>
        <p:sp>
          <p:nvSpPr>
            <p:cNvPr id="25" name="Freeform 19">
              <a:extLst>
                <a:ext uri="{FF2B5EF4-FFF2-40B4-BE49-F238E27FC236}">
                  <a16:creationId xmlns:a16="http://schemas.microsoft.com/office/drawing/2014/main" id="{D9313C72-D62D-4416-A6AE-7EB7D6B54A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1000"/>
                </a:schemeClr>
              </a:solidFill>
              <a:prstDash val="solid"/>
              <a:miter lim="800000"/>
              <a:headEnd/>
              <a:tailEnd/>
            </a:ln>
          </p:spPr>
        </p:sp>
        <p:sp>
          <p:nvSpPr>
            <p:cNvPr id="26" name="Freeform 20">
              <a:extLst>
                <a:ext uri="{FF2B5EF4-FFF2-40B4-BE49-F238E27FC236}">
                  <a16:creationId xmlns:a16="http://schemas.microsoft.com/office/drawing/2014/main" id="{77B03BEA-76E5-4ECB-B9BB-D89D27509E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1000"/>
                </a:schemeClr>
              </a:solidFill>
              <a:prstDash val="solid"/>
              <a:miter lim="800000"/>
              <a:headEnd/>
              <a:tailEnd/>
            </a:ln>
          </p:spPr>
        </p:sp>
        <p:sp>
          <p:nvSpPr>
            <p:cNvPr id="27" name="Freeform 21">
              <a:extLst>
                <a:ext uri="{FF2B5EF4-FFF2-40B4-BE49-F238E27FC236}">
                  <a16:creationId xmlns:a16="http://schemas.microsoft.com/office/drawing/2014/main" id="{6AF6BECE-416D-4C3A-AD6F-68B08F3CA7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</p:spPr>
        </p:sp>
        <p:sp>
          <p:nvSpPr>
            <p:cNvPr id="28" name="Freeform 22">
              <a:extLst>
                <a:ext uri="{FF2B5EF4-FFF2-40B4-BE49-F238E27FC236}">
                  <a16:creationId xmlns:a16="http://schemas.microsoft.com/office/drawing/2014/main" id="{B9197E2A-A098-480D-A2A6-3F3B889EDA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dash"/>
              <a:miter lim="800000"/>
              <a:headEnd/>
              <a:tailEnd/>
            </a:ln>
          </p:spPr>
        </p:sp>
        <p:sp>
          <p:nvSpPr>
            <p:cNvPr id="29" name="Freeform 23">
              <a:extLst>
                <a:ext uri="{FF2B5EF4-FFF2-40B4-BE49-F238E27FC236}">
                  <a16:creationId xmlns:a16="http://schemas.microsoft.com/office/drawing/2014/main" id="{5A493EDB-6C9E-483F-86A6-0F473E5908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3852289-16BF-DDB0-67AE-0D15C708180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80497" y="344829"/>
            <a:ext cx="8239252" cy="3115075"/>
          </a:xfrm>
        </p:spPr>
        <p:txBody>
          <a:bodyPr>
            <a:normAutofit/>
          </a:bodyPr>
          <a:lstStyle/>
          <a:p>
            <a:pPr algn="l"/>
            <a:r>
              <a:rPr lang="en-GB" sz="4400" dirty="0">
                <a:solidFill>
                  <a:schemeClr val="tx1"/>
                </a:solidFill>
              </a:rPr>
              <a:t>Personal development plan, </a:t>
            </a:r>
            <a:br>
              <a:rPr lang="en-GB" sz="4400" dirty="0">
                <a:solidFill>
                  <a:schemeClr val="tx1"/>
                </a:solidFill>
              </a:rPr>
            </a:br>
            <a:r>
              <a:rPr lang="en-GB" sz="4400" dirty="0">
                <a:solidFill>
                  <a:schemeClr val="tx1"/>
                </a:solidFill>
              </a:rPr>
              <a:t>Learning in Digital Era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066CF24-66C5-2B3D-5308-D403790FC1B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80497" y="3871500"/>
            <a:ext cx="8239253" cy="1228171"/>
          </a:xfrm>
        </p:spPr>
        <p:txBody>
          <a:bodyPr>
            <a:normAutofit/>
          </a:bodyPr>
          <a:lstStyle/>
          <a:p>
            <a:pPr algn="l"/>
            <a:r>
              <a:rPr lang="en-GB" sz="2400">
                <a:solidFill>
                  <a:schemeClr val="tx1"/>
                </a:solidFill>
              </a:rPr>
              <a:t>Student Name - Gheorghe Luca Atanasiu </a:t>
            </a:r>
          </a:p>
          <a:p>
            <a:pPr algn="l"/>
            <a:r>
              <a:rPr lang="en-GB" sz="2400">
                <a:solidFill>
                  <a:schemeClr val="tx1"/>
                </a:solidFill>
              </a:rPr>
              <a:t> ID: 2224316</a:t>
            </a:r>
          </a:p>
        </p:txBody>
      </p:sp>
      <p:sp>
        <p:nvSpPr>
          <p:cNvPr id="31" name="Isosceles Triangle 30">
            <a:extLst>
              <a:ext uri="{FF2B5EF4-FFF2-40B4-BE49-F238E27FC236}">
                <a16:creationId xmlns:a16="http://schemas.microsoft.com/office/drawing/2014/main" id="{A4CD35EF-7348-4E64-8700-827E64EA4E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1435823" y="3320139"/>
            <a:ext cx="300774" cy="259288"/>
          </a:xfrm>
          <a:prstGeom prst="triangl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171760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" name="Rectangle 102">
            <a:extLst>
              <a:ext uri="{FF2B5EF4-FFF2-40B4-BE49-F238E27FC236}">
                <a16:creationId xmlns:a16="http://schemas.microsoft.com/office/drawing/2014/main" id="{53BB5D57-6178-4F62-B472-0312F6D95A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5" name="Group 104">
            <a:extLst>
              <a:ext uri="{FF2B5EF4-FFF2-40B4-BE49-F238E27FC236}">
                <a16:creationId xmlns:a16="http://schemas.microsoft.com/office/drawing/2014/main" id="{4800B320-C486-4967-AFB8-58E3EBDA9E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20624" y="0"/>
            <a:ext cx="12584114" cy="6853238"/>
            <a:chOff x="-417513" y="0"/>
            <a:chExt cx="12584114" cy="6853238"/>
          </a:xfrm>
        </p:grpSpPr>
        <p:sp>
          <p:nvSpPr>
            <p:cNvPr id="106" name="Freeform 5">
              <a:extLst>
                <a:ext uri="{FF2B5EF4-FFF2-40B4-BE49-F238E27FC236}">
                  <a16:creationId xmlns:a16="http://schemas.microsoft.com/office/drawing/2014/main" id="{B6E6BEB2-753A-4253-9BE2-9E569A8A5E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7" name="Freeform 6">
              <a:extLst>
                <a:ext uri="{FF2B5EF4-FFF2-40B4-BE49-F238E27FC236}">
                  <a16:creationId xmlns:a16="http://schemas.microsoft.com/office/drawing/2014/main" id="{196A6026-E2E2-4401-BB72-F8314907AB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8" name="Freeform 7">
              <a:extLst>
                <a:ext uri="{FF2B5EF4-FFF2-40B4-BE49-F238E27FC236}">
                  <a16:creationId xmlns:a16="http://schemas.microsoft.com/office/drawing/2014/main" id="{C852B828-3E4B-4404-AEE7-815B0B6EE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9" name="Freeform 8">
              <a:extLst>
                <a:ext uri="{FF2B5EF4-FFF2-40B4-BE49-F238E27FC236}">
                  <a16:creationId xmlns:a16="http://schemas.microsoft.com/office/drawing/2014/main" id="{B2BAC571-023A-4027-9689-5A7375FE53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10" name="Freeform 9">
              <a:extLst>
                <a:ext uri="{FF2B5EF4-FFF2-40B4-BE49-F238E27FC236}">
                  <a16:creationId xmlns:a16="http://schemas.microsoft.com/office/drawing/2014/main" id="{6BB424FB-2158-48AB-9A28-A11889AA5A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11" name="Freeform 10">
              <a:extLst>
                <a:ext uri="{FF2B5EF4-FFF2-40B4-BE49-F238E27FC236}">
                  <a16:creationId xmlns:a16="http://schemas.microsoft.com/office/drawing/2014/main" id="{BE5FA512-D3FE-4F91-AE23-51DAAAA74E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12" name="Freeform 11">
              <a:extLst>
                <a:ext uri="{FF2B5EF4-FFF2-40B4-BE49-F238E27FC236}">
                  <a16:creationId xmlns:a16="http://schemas.microsoft.com/office/drawing/2014/main" id="{83CF3A0A-06AA-4987-8182-4F86E662EC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13" name="Freeform 12">
              <a:extLst>
                <a:ext uri="{FF2B5EF4-FFF2-40B4-BE49-F238E27FC236}">
                  <a16:creationId xmlns:a16="http://schemas.microsoft.com/office/drawing/2014/main" id="{969C6F15-1F6D-46D5-8C47-3FBC312536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14" name="Freeform 13">
              <a:extLst>
                <a:ext uri="{FF2B5EF4-FFF2-40B4-BE49-F238E27FC236}">
                  <a16:creationId xmlns:a16="http://schemas.microsoft.com/office/drawing/2014/main" id="{01E2B94D-4E93-4C11-A1FC-B3A6E8CC5F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15" name="Freeform 14">
              <a:extLst>
                <a:ext uri="{FF2B5EF4-FFF2-40B4-BE49-F238E27FC236}">
                  <a16:creationId xmlns:a16="http://schemas.microsoft.com/office/drawing/2014/main" id="{F47C1110-8C08-4C26-BD0D-3083BFAC1D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16" name="Freeform 15">
              <a:extLst>
                <a:ext uri="{FF2B5EF4-FFF2-40B4-BE49-F238E27FC236}">
                  <a16:creationId xmlns:a16="http://schemas.microsoft.com/office/drawing/2014/main" id="{3085CEBC-D1F5-4F82-93C8-8ED38B7CBE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17" name="Freeform 16">
              <a:extLst>
                <a:ext uri="{FF2B5EF4-FFF2-40B4-BE49-F238E27FC236}">
                  <a16:creationId xmlns:a16="http://schemas.microsoft.com/office/drawing/2014/main" id="{3ED8F25D-E867-46B6-A62D-3B21147680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18" name="Freeform 17">
              <a:extLst>
                <a:ext uri="{FF2B5EF4-FFF2-40B4-BE49-F238E27FC236}">
                  <a16:creationId xmlns:a16="http://schemas.microsoft.com/office/drawing/2014/main" id="{6BB81545-0C01-4B56-BADD-6B7D5B72AF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19" name="Freeform 18">
              <a:extLst>
                <a:ext uri="{FF2B5EF4-FFF2-40B4-BE49-F238E27FC236}">
                  <a16:creationId xmlns:a16="http://schemas.microsoft.com/office/drawing/2014/main" id="{A1574FCC-646A-4771-AB54-A44212F198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20" name="Freeform 19">
              <a:extLst>
                <a:ext uri="{FF2B5EF4-FFF2-40B4-BE49-F238E27FC236}">
                  <a16:creationId xmlns:a16="http://schemas.microsoft.com/office/drawing/2014/main" id="{A56CC2BC-E51D-4A79-AA80-770FAA7844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21" name="Freeform 20">
              <a:extLst>
                <a:ext uri="{FF2B5EF4-FFF2-40B4-BE49-F238E27FC236}">
                  <a16:creationId xmlns:a16="http://schemas.microsoft.com/office/drawing/2014/main" id="{C95E0495-B7F8-44C5-AD1F-5F3C8633E3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22" name="Freeform 21">
              <a:extLst>
                <a:ext uri="{FF2B5EF4-FFF2-40B4-BE49-F238E27FC236}">
                  <a16:creationId xmlns:a16="http://schemas.microsoft.com/office/drawing/2014/main" id="{28C1E7AA-A198-498A-9426-7632D7AA35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23" name="Freeform 22">
              <a:extLst>
                <a:ext uri="{FF2B5EF4-FFF2-40B4-BE49-F238E27FC236}">
                  <a16:creationId xmlns:a16="http://schemas.microsoft.com/office/drawing/2014/main" id="{96410611-0DF8-42D3-91B1-B87AE692EB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24" name="Freeform 23">
              <a:extLst>
                <a:ext uri="{FF2B5EF4-FFF2-40B4-BE49-F238E27FC236}">
                  <a16:creationId xmlns:a16="http://schemas.microsoft.com/office/drawing/2014/main" id="{EACF821F-24B2-49B5-8688-744B0EADF0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25" name="Freeform 24">
              <a:extLst>
                <a:ext uri="{FF2B5EF4-FFF2-40B4-BE49-F238E27FC236}">
                  <a16:creationId xmlns:a16="http://schemas.microsoft.com/office/drawing/2014/main" id="{418BD791-FEEE-4A18-A5EF-F3815F184C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26" name="Freeform 25">
              <a:extLst>
                <a:ext uri="{FF2B5EF4-FFF2-40B4-BE49-F238E27FC236}">
                  <a16:creationId xmlns:a16="http://schemas.microsoft.com/office/drawing/2014/main" id="{D5D16C8F-EA4F-447C-934A-06E7BFAE92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0685C930-5FA8-591C-84CD-39F47914302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6497496"/>
              </p:ext>
            </p:extLst>
          </p:nvPr>
        </p:nvGraphicFramePr>
        <p:xfrm>
          <a:off x="451884" y="451883"/>
          <a:ext cx="11270554" cy="6232828"/>
        </p:xfrm>
        <a:graphic>
          <a:graphicData uri="http://schemas.openxmlformats.org/drawingml/2006/table">
            <a:tbl>
              <a:tblPr firstRow="1" bandRow="1">
                <a:noFill/>
                <a:tableStyleId>{21E4AEA4-8DFA-4A89-87EB-49C32662AFE0}</a:tableStyleId>
              </a:tblPr>
              <a:tblGrid>
                <a:gridCol w="1269637">
                  <a:extLst>
                    <a:ext uri="{9D8B030D-6E8A-4147-A177-3AD203B41FA5}">
                      <a16:colId xmlns:a16="http://schemas.microsoft.com/office/drawing/2014/main" val="4227390396"/>
                    </a:ext>
                  </a:extLst>
                </a:gridCol>
                <a:gridCol w="1351777">
                  <a:extLst>
                    <a:ext uri="{9D8B030D-6E8A-4147-A177-3AD203B41FA5}">
                      <a16:colId xmlns:a16="http://schemas.microsoft.com/office/drawing/2014/main" val="4196001913"/>
                    </a:ext>
                  </a:extLst>
                </a:gridCol>
                <a:gridCol w="3746878">
                  <a:extLst>
                    <a:ext uri="{9D8B030D-6E8A-4147-A177-3AD203B41FA5}">
                      <a16:colId xmlns:a16="http://schemas.microsoft.com/office/drawing/2014/main" val="232522430"/>
                    </a:ext>
                  </a:extLst>
                </a:gridCol>
                <a:gridCol w="1537801">
                  <a:extLst>
                    <a:ext uri="{9D8B030D-6E8A-4147-A177-3AD203B41FA5}">
                      <a16:colId xmlns:a16="http://schemas.microsoft.com/office/drawing/2014/main" val="1164623800"/>
                    </a:ext>
                  </a:extLst>
                </a:gridCol>
                <a:gridCol w="1757082">
                  <a:extLst>
                    <a:ext uri="{9D8B030D-6E8A-4147-A177-3AD203B41FA5}">
                      <a16:colId xmlns:a16="http://schemas.microsoft.com/office/drawing/2014/main" val="485981499"/>
                    </a:ext>
                  </a:extLst>
                </a:gridCol>
                <a:gridCol w="1607379">
                  <a:extLst>
                    <a:ext uri="{9D8B030D-6E8A-4147-A177-3AD203B41FA5}">
                      <a16:colId xmlns:a16="http://schemas.microsoft.com/office/drawing/2014/main" val="1990222692"/>
                    </a:ext>
                  </a:extLst>
                </a:gridCol>
              </a:tblGrid>
              <a:tr h="1197805">
                <a:tc>
                  <a:txBody>
                    <a:bodyPr/>
                    <a:lstStyle/>
                    <a:p>
                      <a:pPr algn="ctr"/>
                      <a:r>
                        <a:rPr lang="en-GB" sz="1100" b="0" cap="all" spc="150" dirty="0">
                          <a:solidFill>
                            <a:schemeClr val="lt1"/>
                          </a:solidFill>
                        </a:rPr>
                        <a:t>What are your</a:t>
                      </a:r>
                    </a:p>
                    <a:p>
                      <a:pPr algn="ctr"/>
                      <a:r>
                        <a:rPr lang="en-GB" sz="1100" b="0" cap="all" spc="150" dirty="0">
                          <a:solidFill>
                            <a:schemeClr val="lt1"/>
                          </a:solidFill>
                        </a:rPr>
                        <a:t>long-term goals?</a:t>
                      </a:r>
                    </a:p>
                  </a:txBody>
                  <a:tcPr marL="75893" marR="75893" marT="75893" marB="75893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solidFill>
                      <a:srgbClr val="50535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100" b="0" cap="all" spc="150" dirty="0">
                          <a:solidFill>
                            <a:schemeClr val="lt1"/>
                          </a:solidFill>
                        </a:rPr>
                        <a:t>What are your specific</a:t>
                      </a:r>
                    </a:p>
                    <a:p>
                      <a:pPr algn="ctr"/>
                      <a:r>
                        <a:rPr lang="en-GB" sz="1100" b="0" cap="all" spc="150" dirty="0">
                          <a:solidFill>
                            <a:schemeClr val="lt1"/>
                          </a:solidFill>
                        </a:rPr>
                        <a:t>career goals?</a:t>
                      </a:r>
                    </a:p>
                  </a:txBody>
                  <a:tcPr marL="75893" marR="75893" marT="75893" marB="75893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solidFill>
                      <a:srgbClr val="50535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100" b="0" cap="all" spc="150" dirty="0">
                          <a:solidFill>
                            <a:schemeClr val="lt1"/>
                          </a:solidFill>
                        </a:rPr>
                        <a:t>What are the key skills</a:t>
                      </a:r>
                    </a:p>
                    <a:p>
                      <a:pPr algn="ctr"/>
                      <a:r>
                        <a:rPr lang="en-GB" sz="1100" b="0" cap="all" spc="150" dirty="0">
                          <a:solidFill>
                            <a:schemeClr val="lt1"/>
                          </a:solidFill>
                        </a:rPr>
                        <a:t>needed for each one</a:t>
                      </a:r>
                    </a:p>
                    <a:p>
                      <a:pPr algn="ctr"/>
                      <a:r>
                        <a:rPr lang="en-GB" sz="1100" b="0" cap="all" spc="150" dirty="0">
                          <a:solidFill>
                            <a:schemeClr val="lt1"/>
                          </a:solidFill>
                        </a:rPr>
                        <a:t>of your goals?</a:t>
                      </a:r>
                    </a:p>
                  </a:txBody>
                  <a:tcPr marL="75893" marR="75893" marT="75893" marB="75893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solidFill>
                      <a:srgbClr val="50535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100" b="0" cap="all" spc="150" dirty="0">
                          <a:solidFill>
                            <a:schemeClr val="lt1"/>
                          </a:solidFill>
                        </a:rPr>
                        <a:t>What skills do you</a:t>
                      </a:r>
                    </a:p>
                    <a:p>
                      <a:pPr algn="ctr"/>
                      <a:r>
                        <a:rPr lang="en-GB" sz="1100" b="0" cap="all" spc="150" dirty="0">
                          <a:solidFill>
                            <a:schemeClr val="lt1"/>
                          </a:solidFill>
                        </a:rPr>
                        <a:t>need to work on?</a:t>
                      </a:r>
                    </a:p>
                  </a:txBody>
                  <a:tcPr marL="75893" marR="75893" marT="75893" marB="75893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solidFill>
                      <a:srgbClr val="50535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100" b="0" cap="all" spc="150" dirty="0">
                          <a:solidFill>
                            <a:schemeClr val="lt1"/>
                          </a:solidFill>
                        </a:rPr>
                        <a:t>What actions are you</a:t>
                      </a:r>
                    </a:p>
                    <a:p>
                      <a:pPr algn="ctr"/>
                      <a:r>
                        <a:rPr lang="en-GB" sz="1100" b="0" cap="all" spc="150" dirty="0">
                          <a:solidFill>
                            <a:schemeClr val="lt1"/>
                          </a:solidFill>
                        </a:rPr>
                        <a:t>going to take?</a:t>
                      </a:r>
                    </a:p>
                  </a:txBody>
                  <a:tcPr marL="75893" marR="75893" marT="75893" marB="75893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solidFill>
                      <a:srgbClr val="50535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100" b="0" cap="all" spc="150" dirty="0">
                          <a:solidFill>
                            <a:schemeClr val="lt1"/>
                          </a:solidFill>
                        </a:rPr>
                        <a:t>When are you</a:t>
                      </a:r>
                    </a:p>
                    <a:p>
                      <a:pPr algn="ctr"/>
                      <a:r>
                        <a:rPr lang="en-GB" sz="1100" b="0" cap="all" spc="150" dirty="0">
                          <a:solidFill>
                            <a:schemeClr val="lt1"/>
                          </a:solidFill>
                        </a:rPr>
                        <a:t>going to complete</a:t>
                      </a:r>
                    </a:p>
                    <a:p>
                      <a:pPr algn="ctr"/>
                      <a:r>
                        <a:rPr lang="en-GB" sz="1100" b="0" cap="all" spc="150" dirty="0">
                          <a:solidFill>
                            <a:schemeClr val="lt1"/>
                          </a:solidFill>
                        </a:rPr>
                        <a:t>your training by?</a:t>
                      </a:r>
                    </a:p>
                  </a:txBody>
                  <a:tcPr marL="75893" marR="75893" marT="75893" marB="75893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solidFill>
                      <a:srgbClr val="50535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03260562"/>
                  </a:ext>
                </a:extLst>
              </a:tr>
              <a:tr h="1134209">
                <a:tc>
                  <a:txBody>
                    <a:bodyPr/>
                    <a:lstStyle/>
                    <a:p>
                      <a:r>
                        <a:rPr lang="en-GB" sz="900" b="1" i="0" kern="1200" cap="none" spc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Applied Computing (BSc)</a:t>
                      </a:r>
                    </a:p>
                    <a:p>
                      <a:r>
                        <a:rPr lang="en-GB" sz="900" b="1" cap="none" spc="0" dirty="0">
                          <a:solidFill>
                            <a:schemeClr val="tx1"/>
                          </a:solidFill>
                        </a:rPr>
                        <a:t>Degree</a:t>
                      </a:r>
                    </a:p>
                  </a:txBody>
                  <a:tcPr marL="75893" marR="75893" marT="75893" marB="75893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900" b="1" cap="none" spc="0" dirty="0">
                          <a:solidFill>
                            <a:schemeClr val="tx1"/>
                          </a:solidFill>
                        </a:rPr>
                        <a:t>Complete Year 1 (Level 4)</a:t>
                      </a:r>
                    </a:p>
                  </a:txBody>
                  <a:tcPr marL="75893" marR="75893" marT="75893" marB="75893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900" b="0" i="0" u="none" strike="noStrike" cap="none" spc="0" noProof="0" dirty="0">
                          <a:solidFill>
                            <a:schemeClr val="tx1"/>
                          </a:solidFill>
                          <a:latin typeface="Rockwell"/>
                        </a:rPr>
                        <a:t>Apply the principles of being adaptable and quick to learn.</a:t>
                      </a:r>
                      <a:r>
                        <a:rPr lang="en-GB" sz="900" cap="none" spc="0" dirty="0">
                          <a:solidFill>
                            <a:schemeClr val="tx1"/>
                          </a:solidFill>
                        </a:rPr>
                        <a:t>[1].</a:t>
                      </a:r>
                    </a:p>
                    <a:p>
                      <a:pPr lvl="0">
                        <a:buNone/>
                      </a:pPr>
                      <a:r>
                        <a:rPr lang="en-GB" sz="900" b="0" i="0" u="none" strike="noStrike" cap="none" spc="0" noProof="0" dirty="0">
                          <a:solidFill>
                            <a:schemeClr val="tx1"/>
                          </a:solidFill>
                          <a:latin typeface="Rockwell"/>
                        </a:rPr>
                        <a:t>Apply relevant technological tools to improve their learning experience in the respective field.</a:t>
                      </a:r>
                      <a:r>
                        <a:rPr lang="en-GB" sz="900" cap="none" spc="0" dirty="0">
                          <a:solidFill>
                            <a:schemeClr val="tx1"/>
                          </a:solidFill>
                        </a:rPr>
                        <a:t> [2].</a:t>
                      </a:r>
                      <a:endParaRPr lang="en-GB" dirty="0"/>
                    </a:p>
                  </a:txBody>
                  <a:tcPr marL="75893" marR="75893" marT="75893" marB="75893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900" cap="none" spc="0" dirty="0">
                          <a:solidFill>
                            <a:schemeClr val="tx1"/>
                          </a:solidFill>
                        </a:rPr>
                        <a:t>Practical skills on tools, Critical thinking and Generate Solutions</a:t>
                      </a:r>
                    </a:p>
                  </a:txBody>
                  <a:tcPr marL="75893" marR="75893" marT="75893" marB="75893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900" b="0" i="0" u="none" strike="noStrike" cap="none" spc="0" noProof="0" dirty="0">
                          <a:solidFill>
                            <a:schemeClr val="tx1"/>
                          </a:solidFill>
                          <a:latin typeface="Rockwell"/>
                        </a:rPr>
                        <a:t>To excel academically, it is really important to submit all relevant assignments punctually and engage in extensive research and reading.</a:t>
                      </a:r>
                    </a:p>
                  </a:txBody>
                  <a:tcPr marL="75893" marR="75893" marT="75893" marB="75893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900" b="1" cap="none" spc="0" dirty="0">
                          <a:solidFill>
                            <a:schemeClr val="tx1"/>
                          </a:solidFill>
                        </a:rPr>
                        <a:t>1 year</a:t>
                      </a:r>
                    </a:p>
                  </a:txBody>
                  <a:tcPr marL="75893" marR="75893" marT="75893" marB="75893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640747298"/>
                  </a:ext>
                </a:extLst>
              </a:tr>
              <a:tr h="657203">
                <a:tc>
                  <a:txBody>
                    <a:bodyPr/>
                    <a:lstStyle/>
                    <a:p>
                      <a:endParaRPr lang="en-GB" sz="900" cap="none" spc="0">
                        <a:solidFill>
                          <a:schemeClr val="tx1"/>
                        </a:solidFill>
                      </a:endParaRPr>
                    </a:p>
                  </a:txBody>
                  <a:tcPr marL="75893" marR="75893" marT="75893" marB="75893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000000">
                        <a:alpha val="7843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900" b="1" cap="none" spc="0">
                        <a:solidFill>
                          <a:schemeClr val="tx1"/>
                        </a:solidFill>
                      </a:endParaRPr>
                    </a:p>
                  </a:txBody>
                  <a:tcPr marL="75893" marR="75893" marT="75893" marB="75893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000000">
                        <a:alpha val="7843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900" b="0" i="0" u="none" strike="noStrike" cap="none" spc="0" noProof="0" dirty="0">
                          <a:solidFill>
                            <a:schemeClr val="tx1"/>
                          </a:solidFill>
                          <a:latin typeface="Rockwell"/>
                        </a:rPr>
                        <a:t>Establish a foundational comprehension of network fundamentals encompassing architecture, devices, applications, and protocols.</a:t>
                      </a:r>
                      <a:r>
                        <a:rPr lang="en-GB" sz="900" cap="none" spc="0" dirty="0">
                          <a:solidFill>
                            <a:schemeClr val="tx1"/>
                          </a:solidFill>
                        </a:rPr>
                        <a:t> [2].</a:t>
                      </a:r>
                    </a:p>
                  </a:txBody>
                  <a:tcPr marL="75893" marR="75893" marT="75893" marB="75893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000000">
                        <a:alpha val="7843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900" cap="none" spc="0">
                        <a:solidFill>
                          <a:schemeClr val="tx1"/>
                        </a:solidFill>
                      </a:endParaRPr>
                    </a:p>
                  </a:txBody>
                  <a:tcPr marL="75893" marR="75893" marT="75893" marB="75893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000000">
                        <a:alpha val="7843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900" cap="none" spc="0">
                        <a:solidFill>
                          <a:schemeClr val="tx1"/>
                        </a:solidFill>
                      </a:endParaRPr>
                    </a:p>
                  </a:txBody>
                  <a:tcPr marL="75893" marR="75893" marT="75893" marB="75893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000000">
                        <a:alpha val="7843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900" b="1" cap="none" spc="0">
                        <a:solidFill>
                          <a:schemeClr val="tx1"/>
                        </a:solidFill>
                      </a:endParaRPr>
                    </a:p>
                  </a:txBody>
                  <a:tcPr marL="75893" marR="75893" marT="75893" marB="75893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000000">
                        <a:alpha val="7843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96186249"/>
                  </a:ext>
                </a:extLst>
              </a:tr>
              <a:tr h="1356805">
                <a:tc>
                  <a:txBody>
                    <a:bodyPr/>
                    <a:lstStyle/>
                    <a:p>
                      <a:endParaRPr lang="en-GB" sz="900" cap="none" spc="0">
                        <a:solidFill>
                          <a:schemeClr val="tx1"/>
                        </a:solidFill>
                      </a:endParaRPr>
                    </a:p>
                  </a:txBody>
                  <a:tcPr marL="75893" marR="75893" marT="75893" marB="75893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900" b="1" cap="none" spc="0" dirty="0">
                          <a:solidFill>
                            <a:schemeClr val="tx1"/>
                          </a:solidFill>
                        </a:rPr>
                        <a:t>Complete Year 2 (Level 5)</a:t>
                      </a:r>
                    </a:p>
                  </a:txBody>
                  <a:tcPr marL="75893" marR="75893" marT="75893" marB="75893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9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</a:rPr>
                        <a:t>Utilize </a:t>
                      </a:r>
                      <a:r>
                        <a:rPr kumimoji="0" lang="en-GB" sz="9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</a:rPr>
                        <a:t>a </a:t>
                      </a:r>
                      <a:r>
                        <a:rPr lang="en-GB" sz="9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</a:rPr>
                        <a:t>methodical comprehension </a:t>
                      </a:r>
                      <a:r>
                        <a:rPr kumimoji="0" lang="en-GB" sz="9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</a:rPr>
                        <a:t>of network operating </a:t>
                      </a:r>
                      <a:r>
                        <a:rPr lang="en-GB" sz="9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</a:rPr>
                        <a:t>systems to oversee </a:t>
                      </a:r>
                      <a:r>
                        <a:rPr kumimoji="0" lang="en-GB" sz="9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</a:rPr>
                        <a:t>and </a:t>
                      </a:r>
                      <a:r>
                        <a:rPr lang="en-GB" sz="9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</a:rPr>
                        <a:t>sustain crucial networks.</a:t>
                      </a:r>
                      <a:r>
                        <a:rPr lang="en-GB" sz="9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[</a:t>
                      </a:r>
                      <a:r>
                        <a:rPr kumimoji="0" lang="en-GB" sz="9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3].</a:t>
                      </a:r>
                    </a:p>
                    <a:p>
                      <a:pPr marL="0" marR="0" lvl="0" indent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9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</a:rPr>
                        <a:t>Evaluate </a:t>
                      </a:r>
                      <a:r>
                        <a:rPr kumimoji="0" lang="en-GB" sz="9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</a:rPr>
                        <a:t>a </a:t>
                      </a:r>
                      <a:r>
                        <a:rPr lang="en-GB" sz="9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</a:rPr>
                        <a:t>provided </a:t>
                      </a:r>
                      <a:r>
                        <a:rPr kumimoji="0" lang="en-GB" sz="9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</a:rPr>
                        <a:t>network to </a:t>
                      </a:r>
                      <a:r>
                        <a:rPr lang="en-GB" sz="9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</a:rPr>
                        <a:t>develop an appropriate </a:t>
                      </a:r>
                      <a:r>
                        <a:rPr kumimoji="0" lang="en-GB" sz="9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</a:rPr>
                        <a:t>security audit</a:t>
                      </a:r>
                      <a:r>
                        <a:rPr lang="en-GB" sz="9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</a:rPr>
                        <a:t> and </a:t>
                      </a:r>
                      <a:r>
                        <a:rPr kumimoji="0" lang="en-GB" sz="9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</a:rPr>
                        <a:t>disaster recovery </a:t>
                      </a:r>
                      <a:r>
                        <a:rPr lang="en-GB" sz="9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</a:rPr>
                        <a:t>plan</a:t>
                      </a:r>
                      <a:r>
                        <a:rPr kumimoji="0" lang="en-GB" sz="9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</a:rPr>
                        <a:t>, </a:t>
                      </a:r>
                      <a:r>
                        <a:rPr lang="en-GB" sz="9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</a:rPr>
                        <a:t>both independently </a:t>
                      </a:r>
                      <a:r>
                        <a:rPr kumimoji="0" lang="en-GB" sz="9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</a:rPr>
                        <a:t>and </a:t>
                      </a:r>
                      <a:r>
                        <a:rPr lang="en-GB" sz="9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</a:rPr>
                        <a:t>collaboratively within </a:t>
                      </a:r>
                      <a:r>
                        <a:rPr kumimoji="0" lang="en-GB" sz="9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</a:rPr>
                        <a:t>a team</a:t>
                      </a:r>
                      <a:r>
                        <a:rPr lang="en-GB" sz="9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</a:rPr>
                        <a:t> </a:t>
                      </a:r>
                      <a:r>
                        <a:rPr lang="en-GB" sz="9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[</a:t>
                      </a:r>
                      <a:r>
                        <a:rPr kumimoji="0" lang="en-GB" sz="9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2].</a:t>
                      </a:r>
                      <a:r>
                        <a:rPr lang="en-GB" sz="9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 </a:t>
                      </a:r>
                      <a:endParaRPr kumimoji="0" lang="en-GB" sz="9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  <a:p>
                      <a:endParaRPr lang="en-GB" sz="900" b="0" i="0" kern="1200" cap="none" spc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endParaRPr lang="en-GB" sz="900" cap="none" spc="0">
                        <a:solidFill>
                          <a:schemeClr val="tx1"/>
                        </a:solidFill>
                      </a:endParaRPr>
                    </a:p>
                  </a:txBody>
                  <a:tcPr marL="75893" marR="75893" marT="75893" marB="75893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900" cap="none" spc="0" dirty="0">
                          <a:solidFill>
                            <a:schemeClr val="tx1"/>
                          </a:solidFill>
                        </a:rPr>
                        <a:t>Knowledge of systems analysis and development </a:t>
                      </a:r>
                      <a:endParaRPr lang="en-GB" sz="900" cap="none" spc="0">
                        <a:solidFill>
                          <a:schemeClr val="tx1"/>
                        </a:solidFill>
                      </a:endParaRPr>
                    </a:p>
                  </a:txBody>
                  <a:tcPr marL="75893" marR="75893" marT="75893" marB="75893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900" b="0" i="0" u="none" strike="noStrike" cap="none" spc="0" noProof="0" dirty="0">
                          <a:solidFill>
                            <a:schemeClr val="tx1"/>
                          </a:solidFill>
                          <a:latin typeface="Rockwell"/>
                        </a:rPr>
                        <a:t>Allocate additional time to research and apply the concepts learned in class</a:t>
                      </a:r>
                      <a:endParaRPr lang="en-GB" sz="900" cap="none" spc="0" dirty="0">
                        <a:solidFill>
                          <a:schemeClr val="tx1"/>
                        </a:solidFill>
                      </a:endParaRPr>
                    </a:p>
                  </a:txBody>
                  <a:tcPr marL="75893" marR="75893" marT="75893" marB="75893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900" b="1" cap="none" spc="0" dirty="0">
                          <a:solidFill>
                            <a:schemeClr val="tx1"/>
                          </a:solidFill>
                        </a:rPr>
                        <a:t>2 years</a:t>
                      </a:r>
                    </a:p>
                  </a:txBody>
                  <a:tcPr marL="75893" marR="75893" marT="75893" marB="75893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311170691"/>
                  </a:ext>
                </a:extLst>
              </a:tr>
              <a:tr h="1515805">
                <a:tc>
                  <a:txBody>
                    <a:bodyPr/>
                    <a:lstStyle/>
                    <a:p>
                      <a:endParaRPr lang="en-GB" sz="900" cap="none" spc="0">
                        <a:solidFill>
                          <a:schemeClr val="tx1"/>
                        </a:solidFill>
                      </a:endParaRPr>
                    </a:p>
                  </a:txBody>
                  <a:tcPr marL="75893" marR="75893" marT="75893" marB="75893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000000">
                        <a:alpha val="7843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900" b="1" cap="none" spc="0" dirty="0">
                          <a:solidFill>
                            <a:schemeClr val="tx1"/>
                          </a:solidFill>
                        </a:rPr>
                        <a:t>Complete Year 3 (Level 6)</a:t>
                      </a:r>
                    </a:p>
                    <a:p>
                      <a:endParaRPr lang="en-GB" sz="900" cap="none" spc="0">
                        <a:solidFill>
                          <a:schemeClr val="tx1"/>
                        </a:solidFill>
                      </a:endParaRPr>
                    </a:p>
                  </a:txBody>
                  <a:tcPr marL="75893" marR="75893" marT="75893" marB="75893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000000">
                        <a:alpha val="7843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900" b="0" i="0" u="none" strike="noStrike" cap="none" spc="0" noProof="0" dirty="0">
                          <a:solidFill>
                            <a:schemeClr val="tx1"/>
                          </a:solidFill>
                          <a:latin typeface="Rockwell"/>
                        </a:rPr>
                        <a:t>Thoroughly examine the structure, functionalities, and significance of a data warehouse in the context of a contemporary business setting, employing a critical perspective [4]</a:t>
                      </a:r>
                      <a:endParaRPr lang="en-GB" sz="900" cap="none" spc="0" dirty="0">
                        <a:solidFill>
                          <a:schemeClr val="tx1"/>
                        </a:solidFill>
                      </a:endParaRPr>
                    </a:p>
                    <a:p>
                      <a:pPr lvl="0">
                        <a:buNone/>
                      </a:pPr>
                      <a:r>
                        <a:rPr lang="en-GB" sz="900" b="0" i="0" u="none" strike="noStrike" cap="none" spc="0" noProof="0" dirty="0">
                          <a:solidFill>
                            <a:schemeClr val="tx1"/>
                          </a:solidFill>
                          <a:latin typeface="Rockwell"/>
                        </a:rPr>
                        <a:t>Choose and execute suitable data analysis and reporting techniques on data stored in a data warehouse setting, and assess the outcomes with a critical lens. Generate business insights by creatively utilizing appropriate data mining procedures, and evaluate their results in a critical manner.</a:t>
                      </a:r>
                      <a:r>
                        <a:rPr lang="en-GB" sz="900" cap="none" spc="0" dirty="0">
                          <a:solidFill>
                            <a:schemeClr val="tx1"/>
                          </a:solidFill>
                        </a:rPr>
                        <a:t>[2].</a:t>
                      </a:r>
                      <a:endParaRPr lang="en-GB" dirty="0"/>
                    </a:p>
                  </a:txBody>
                  <a:tcPr marL="75893" marR="75893" marT="75893" marB="75893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000000">
                        <a:alpha val="7843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900" cap="none" spc="0" dirty="0">
                          <a:solidFill>
                            <a:schemeClr val="tx1"/>
                          </a:solidFill>
                        </a:rPr>
                        <a:t>Data cleaning and preparation</a:t>
                      </a:r>
                    </a:p>
                    <a:p>
                      <a:r>
                        <a:rPr lang="en-GB" sz="900" cap="none" spc="0" dirty="0">
                          <a:solidFill>
                            <a:schemeClr val="tx1"/>
                          </a:solidFill>
                        </a:rPr>
                        <a:t>Tracking patterns</a:t>
                      </a:r>
                    </a:p>
                    <a:p>
                      <a:r>
                        <a:rPr lang="en-GB" sz="900" cap="none" spc="0" dirty="0">
                          <a:solidFill>
                            <a:schemeClr val="tx1"/>
                          </a:solidFill>
                        </a:rPr>
                        <a:t>Data warehousing</a:t>
                      </a:r>
                    </a:p>
                    <a:p>
                      <a:r>
                        <a:rPr lang="en-GB" sz="900" cap="none" spc="0" dirty="0">
                          <a:solidFill>
                            <a:schemeClr val="tx1"/>
                          </a:solidFill>
                        </a:rPr>
                        <a:t>Long-term memory processing</a:t>
                      </a:r>
                    </a:p>
                    <a:p>
                      <a:r>
                        <a:rPr lang="en-GB" sz="900" cap="none" spc="0" dirty="0">
                          <a:solidFill>
                            <a:schemeClr val="tx1"/>
                          </a:solidFill>
                        </a:rPr>
                        <a:t>Machine learning and artificial intelligence</a:t>
                      </a:r>
                    </a:p>
                  </a:txBody>
                  <a:tcPr marL="75893" marR="75893" marT="75893" marB="75893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000000">
                        <a:alpha val="7843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900" b="0" i="0" u="none" strike="noStrike" cap="none" spc="0" noProof="0" dirty="0">
                          <a:solidFill>
                            <a:schemeClr val="tx1"/>
                          </a:solidFill>
                          <a:latin typeface="Rockwell"/>
                        </a:rPr>
                        <a:t>In order to succeed academically, it is important to pay attention in class, conduct thorough research, attend classes regularly, and make use of the resources available at the library.</a:t>
                      </a:r>
                      <a:endParaRPr lang="en-GB" sz="900" cap="none" spc="0" dirty="0">
                        <a:solidFill>
                          <a:schemeClr val="tx1"/>
                        </a:solidFill>
                      </a:endParaRPr>
                    </a:p>
                  </a:txBody>
                  <a:tcPr marL="75893" marR="75893" marT="75893" marB="75893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000000">
                        <a:alpha val="7843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900" b="1" cap="none" spc="0" dirty="0">
                          <a:solidFill>
                            <a:schemeClr val="tx1"/>
                          </a:solidFill>
                        </a:rPr>
                        <a:t>3 years</a:t>
                      </a:r>
                    </a:p>
                    <a:p>
                      <a:endParaRPr lang="en-GB" sz="900" cap="none" spc="0">
                        <a:solidFill>
                          <a:schemeClr val="tx1"/>
                        </a:solidFill>
                      </a:endParaRPr>
                    </a:p>
                  </a:txBody>
                  <a:tcPr marL="75893" marR="75893" marT="75893" marB="75893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000000">
                        <a:alpha val="7843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30520642"/>
                  </a:ext>
                </a:extLst>
              </a:tr>
              <a:tr h="371001">
                <a:tc>
                  <a:txBody>
                    <a:bodyPr/>
                    <a:lstStyle/>
                    <a:p>
                      <a:endParaRPr lang="en-GB" sz="900" cap="none" spc="0">
                        <a:solidFill>
                          <a:schemeClr val="tx1"/>
                        </a:solidFill>
                      </a:endParaRPr>
                    </a:p>
                  </a:txBody>
                  <a:tcPr marL="75893" marR="75893" marT="75893" marB="75893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900" cap="none" spc="0">
                        <a:solidFill>
                          <a:schemeClr val="tx1"/>
                        </a:solidFill>
                      </a:endParaRPr>
                    </a:p>
                  </a:txBody>
                  <a:tcPr marL="75893" marR="75893" marT="75893" marB="75893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900" cap="none" spc="0">
                        <a:solidFill>
                          <a:schemeClr val="tx1"/>
                        </a:solidFill>
                      </a:endParaRPr>
                    </a:p>
                  </a:txBody>
                  <a:tcPr marL="75893" marR="75893" marT="75893" marB="75893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900" cap="none" spc="0">
                        <a:solidFill>
                          <a:schemeClr val="tx1"/>
                        </a:solidFill>
                      </a:endParaRPr>
                    </a:p>
                  </a:txBody>
                  <a:tcPr marL="75893" marR="75893" marT="75893" marB="75893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900" cap="none" spc="0">
                        <a:solidFill>
                          <a:schemeClr val="tx1"/>
                        </a:solidFill>
                      </a:endParaRPr>
                    </a:p>
                  </a:txBody>
                  <a:tcPr marL="75893" marR="75893" marT="75893" marB="75893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900" cap="none" spc="0">
                        <a:solidFill>
                          <a:schemeClr val="tx1"/>
                        </a:solidFill>
                      </a:endParaRPr>
                    </a:p>
                  </a:txBody>
                  <a:tcPr marL="75893" marR="75893" marT="75893" marB="75893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7276766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4701073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10CE3618-1D7A-4256-B2AF-9DB692996C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824" y="6419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9CC40045-3931-4F5B-BFDA-CB5657884F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20" name="Freeform 5">
              <a:extLst>
                <a:ext uri="{FF2B5EF4-FFF2-40B4-BE49-F238E27FC236}">
                  <a16:creationId xmlns:a16="http://schemas.microsoft.com/office/drawing/2014/main" id="{74300EE0-ECBD-4A99-A182-D65E0E6E63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 dirty="0"/>
            </a:p>
          </p:txBody>
        </p:sp>
        <p:sp>
          <p:nvSpPr>
            <p:cNvPr id="21" name="Freeform 6">
              <a:extLst>
                <a:ext uri="{FF2B5EF4-FFF2-40B4-BE49-F238E27FC236}">
                  <a16:creationId xmlns:a16="http://schemas.microsoft.com/office/drawing/2014/main" id="{66F00B75-03DF-4D45-9B0D-64C830BD60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2" name="Freeform 7">
              <a:extLst>
                <a:ext uri="{FF2B5EF4-FFF2-40B4-BE49-F238E27FC236}">
                  <a16:creationId xmlns:a16="http://schemas.microsoft.com/office/drawing/2014/main" id="{68D3ABB2-C1A2-49A0-A399-DF61B1EF63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3" name="Freeform 8">
              <a:extLst>
                <a:ext uri="{FF2B5EF4-FFF2-40B4-BE49-F238E27FC236}">
                  <a16:creationId xmlns:a16="http://schemas.microsoft.com/office/drawing/2014/main" id="{DA1AEAE7-4978-4A5B-AAD2-E2E78726FE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4" name="Freeform 9">
              <a:extLst>
                <a:ext uri="{FF2B5EF4-FFF2-40B4-BE49-F238E27FC236}">
                  <a16:creationId xmlns:a16="http://schemas.microsoft.com/office/drawing/2014/main" id="{7A9AAEEE-4B18-43DC-B196-17B61CD41F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5" name="Freeform 10">
              <a:extLst>
                <a:ext uri="{FF2B5EF4-FFF2-40B4-BE49-F238E27FC236}">
                  <a16:creationId xmlns:a16="http://schemas.microsoft.com/office/drawing/2014/main" id="{807703FD-FEEE-4777-846F-8C38F40CEB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6" name="Freeform 11">
              <a:extLst>
                <a:ext uri="{FF2B5EF4-FFF2-40B4-BE49-F238E27FC236}">
                  <a16:creationId xmlns:a16="http://schemas.microsoft.com/office/drawing/2014/main" id="{3883325D-A3A9-46FF-B7CB-EE92752226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7" name="Freeform 12">
              <a:extLst>
                <a:ext uri="{FF2B5EF4-FFF2-40B4-BE49-F238E27FC236}">
                  <a16:creationId xmlns:a16="http://schemas.microsoft.com/office/drawing/2014/main" id="{1009273A-6FB2-45C9-814B-F9F243C595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8" name="Freeform 13">
              <a:extLst>
                <a:ext uri="{FF2B5EF4-FFF2-40B4-BE49-F238E27FC236}">
                  <a16:creationId xmlns:a16="http://schemas.microsoft.com/office/drawing/2014/main" id="{91456BB4-6CF2-4A71-BE63-1AC03A287D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9" name="Freeform 14">
              <a:extLst>
                <a:ext uri="{FF2B5EF4-FFF2-40B4-BE49-F238E27FC236}">
                  <a16:creationId xmlns:a16="http://schemas.microsoft.com/office/drawing/2014/main" id="{90F94609-6C4C-45C5-B029-0704F4BB64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0" name="Freeform 15">
              <a:extLst>
                <a:ext uri="{FF2B5EF4-FFF2-40B4-BE49-F238E27FC236}">
                  <a16:creationId xmlns:a16="http://schemas.microsoft.com/office/drawing/2014/main" id="{7532FA0C-81DB-47C4-A39A-77A779E230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1" name="Freeform 16">
              <a:extLst>
                <a:ext uri="{FF2B5EF4-FFF2-40B4-BE49-F238E27FC236}">
                  <a16:creationId xmlns:a16="http://schemas.microsoft.com/office/drawing/2014/main" id="{F2A2ED01-9837-46A7-B28E-15B6C229D0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2" name="Freeform 17">
              <a:extLst>
                <a:ext uri="{FF2B5EF4-FFF2-40B4-BE49-F238E27FC236}">
                  <a16:creationId xmlns:a16="http://schemas.microsoft.com/office/drawing/2014/main" id="{5E52EFEE-3C02-41C5-852D-699079C2E3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3" name="Freeform 18">
              <a:extLst>
                <a:ext uri="{FF2B5EF4-FFF2-40B4-BE49-F238E27FC236}">
                  <a16:creationId xmlns:a16="http://schemas.microsoft.com/office/drawing/2014/main" id="{A4ED1A46-9C33-4642-B4E6-DE8FB6E3FA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4" name="Freeform 19">
              <a:extLst>
                <a:ext uri="{FF2B5EF4-FFF2-40B4-BE49-F238E27FC236}">
                  <a16:creationId xmlns:a16="http://schemas.microsoft.com/office/drawing/2014/main" id="{D8825798-C5AC-4262-B3CA-FAA3731727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5" name="Freeform 20">
              <a:extLst>
                <a:ext uri="{FF2B5EF4-FFF2-40B4-BE49-F238E27FC236}">
                  <a16:creationId xmlns:a16="http://schemas.microsoft.com/office/drawing/2014/main" id="{041EF5B5-A116-4AE7-82D0-A06B0FF58F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1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6" name="Freeform 21">
              <a:extLst>
                <a:ext uri="{FF2B5EF4-FFF2-40B4-BE49-F238E27FC236}">
                  <a16:creationId xmlns:a16="http://schemas.microsoft.com/office/drawing/2014/main" id="{1053245D-DA29-4C13-84C9-749150489A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7" name="Freeform 22">
              <a:extLst>
                <a:ext uri="{FF2B5EF4-FFF2-40B4-BE49-F238E27FC236}">
                  <a16:creationId xmlns:a16="http://schemas.microsoft.com/office/drawing/2014/main" id="{1166F809-C998-47FD-8299-4F9BA65DD9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8" name="Freeform 23">
              <a:extLst>
                <a:ext uri="{FF2B5EF4-FFF2-40B4-BE49-F238E27FC236}">
                  <a16:creationId xmlns:a16="http://schemas.microsoft.com/office/drawing/2014/main" id="{2C6184C9-DD88-444D-83F9-7E5C128E54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9" name="Freeform 24">
              <a:extLst>
                <a:ext uri="{FF2B5EF4-FFF2-40B4-BE49-F238E27FC236}">
                  <a16:creationId xmlns:a16="http://schemas.microsoft.com/office/drawing/2014/main" id="{96A02A4D-21A3-44E5-BEFC-1DD2E82620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0" name="Freeform 25">
              <a:extLst>
                <a:ext uri="{FF2B5EF4-FFF2-40B4-BE49-F238E27FC236}">
                  <a16:creationId xmlns:a16="http://schemas.microsoft.com/office/drawing/2014/main" id="{B31F515F-6B6B-48A5-99B1-F9BBCF8F6F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FF4B55C-076C-9BB1-E909-CEAE747602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9143" y="1588050"/>
            <a:ext cx="3765663" cy="4578943"/>
          </a:xfrm>
        </p:spPr>
        <p:txBody>
          <a:bodyPr anchor="t">
            <a:normAutofit/>
          </a:bodyPr>
          <a:lstStyle/>
          <a:p>
            <a:pPr algn="l"/>
            <a:r>
              <a:rPr lang="en-GB" sz="5400">
                <a:solidFill>
                  <a:schemeClr val="tx1"/>
                </a:solidFill>
              </a:rPr>
              <a:t>References</a:t>
            </a:r>
          </a:p>
        </p:txBody>
      </p:sp>
      <p:sp>
        <p:nvSpPr>
          <p:cNvPr id="42" name="Isosceles Triangle 41">
            <a:extLst>
              <a:ext uri="{FF2B5EF4-FFF2-40B4-BE49-F238E27FC236}">
                <a16:creationId xmlns:a16="http://schemas.microsoft.com/office/drawing/2014/main" id="{B0BC2F97-F3ED-4F01-B461-9A522CD972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75225" y="1331697"/>
            <a:ext cx="193249" cy="166594"/>
          </a:xfrm>
          <a:prstGeom prst="triangl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sz="1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E0FB5E-A107-942E-C251-8658773DCE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48654" y="790609"/>
            <a:ext cx="6151666" cy="5261199"/>
          </a:xfrm>
        </p:spPr>
        <p:txBody>
          <a:bodyPr anchor="t">
            <a:normAutofit lnSpcReduction="10000"/>
          </a:bodyPr>
          <a:lstStyle/>
          <a:p>
            <a:pPr marL="0" indent="0">
              <a:lnSpc>
                <a:spcPct val="110000"/>
              </a:lnSpc>
              <a:buNone/>
            </a:pPr>
            <a:endParaRPr lang="en-GB" sz="1100" dirty="0"/>
          </a:p>
          <a:p>
            <a:pPr>
              <a:lnSpc>
                <a:spcPct val="110000"/>
              </a:lnSpc>
            </a:pPr>
            <a:r>
              <a:rPr lang="en-GB" sz="1100" b="1" dirty="0"/>
              <a:t>[1] - Anon, (2021). Learning Agility: Everything You Need To Know About It. [online] Available at:</a:t>
            </a:r>
          </a:p>
          <a:p>
            <a:pPr>
              <a:lnSpc>
                <a:spcPct val="110000"/>
              </a:lnSpc>
            </a:pPr>
            <a:r>
              <a:rPr lang="en-GB" sz="1100" dirty="0"/>
              <a:t> </a:t>
            </a:r>
            <a:r>
              <a:rPr lang="en-GB" sz="1100" dirty="0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https://disprz.com/blog/learning-agility-everything-you-need-to-know-about-it/</a:t>
            </a:r>
            <a:r>
              <a:rPr lang="en-GB" sz="1100" dirty="0"/>
              <a:t>.</a:t>
            </a:r>
          </a:p>
          <a:p>
            <a:pPr>
              <a:lnSpc>
                <a:spcPct val="110000"/>
              </a:lnSpc>
            </a:pPr>
            <a:r>
              <a:rPr lang="en-GB" sz="1100" dirty="0">
                <a:ea typeface="+mn-lt"/>
                <a:cs typeface="+mn-lt"/>
              </a:rPr>
              <a:t> [Accessed 28 Feb. 2023].</a:t>
            </a:r>
            <a:endParaRPr lang="en-US" sz="1100" dirty="0">
              <a:ea typeface="+mn-lt"/>
              <a:cs typeface="+mn-lt"/>
            </a:endParaRPr>
          </a:p>
          <a:p>
            <a:pPr>
              <a:lnSpc>
                <a:spcPct val="110000"/>
              </a:lnSpc>
            </a:pPr>
            <a:endParaRPr lang="en-GB" sz="1100"/>
          </a:p>
          <a:p>
            <a:pPr>
              <a:lnSpc>
                <a:spcPct val="110000"/>
              </a:lnSpc>
            </a:pPr>
            <a:r>
              <a:rPr lang="en-GB" sz="1100" b="1" dirty="0"/>
              <a:t> [2] -  BSc applied Computing - University of Wales available at:</a:t>
            </a:r>
          </a:p>
          <a:p>
            <a:pPr>
              <a:lnSpc>
                <a:spcPct val="110000"/>
              </a:lnSpc>
            </a:pPr>
            <a:r>
              <a:rPr lang="en-GB" sz="1100" dirty="0"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https://www.uwtsd.ac.uk/birmingham/programmes-of-study/applied-computing-bsc/</a:t>
            </a:r>
          </a:p>
          <a:p>
            <a:pPr>
              <a:lnSpc>
                <a:spcPct val="110000"/>
              </a:lnSpc>
            </a:pPr>
            <a:r>
              <a:rPr lang="en-GB" sz="1100" dirty="0">
                <a:ea typeface="+mn-lt"/>
                <a:cs typeface="+mn-lt"/>
              </a:rPr>
              <a:t> [Accessed 28 Feb. 2023].</a:t>
            </a:r>
            <a:endParaRPr lang="en-US" sz="1100" dirty="0">
              <a:ea typeface="+mn-lt"/>
              <a:cs typeface="+mn-lt"/>
            </a:endParaRPr>
          </a:p>
          <a:p>
            <a:pPr>
              <a:lnSpc>
                <a:spcPct val="110000"/>
              </a:lnSpc>
            </a:pPr>
            <a:endParaRPr lang="en-GB" sz="1100" b="1"/>
          </a:p>
          <a:p>
            <a:pPr>
              <a:lnSpc>
                <a:spcPct val="110000"/>
              </a:lnSpc>
            </a:pPr>
            <a:r>
              <a:rPr lang="en-GB" sz="1100" b="1" dirty="0"/>
              <a:t>[3] - Derr, A. (2021). 5 Critical Tasks for Effective Network Management. [online] Visible Network Labs. Available at: </a:t>
            </a:r>
          </a:p>
          <a:p>
            <a:pPr>
              <a:lnSpc>
                <a:spcPct val="110000"/>
              </a:lnSpc>
            </a:pPr>
            <a:r>
              <a:rPr lang="en-GB" sz="1100" b="1" dirty="0"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https://visiblenetworklabs.com/2021/06/07/tasks-for-effective-network-management/</a:t>
            </a:r>
            <a:endParaRPr lang="en-GB" sz="1100" b="1"/>
          </a:p>
          <a:p>
            <a:pPr>
              <a:lnSpc>
                <a:spcPct val="110000"/>
              </a:lnSpc>
            </a:pPr>
            <a:r>
              <a:rPr lang="en-GB" sz="1100" dirty="0"/>
              <a:t> [Accessed 28 Feb. 2023].</a:t>
            </a:r>
          </a:p>
          <a:p>
            <a:pPr>
              <a:lnSpc>
                <a:spcPct val="110000"/>
              </a:lnSpc>
            </a:pPr>
            <a:endParaRPr lang="en-GB" sz="1100"/>
          </a:p>
          <a:p>
            <a:pPr>
              <a:lnSpc>
                <a:spcPct val="110000"/>
              </a:lnSpc>
            </a:pPr>
            <a:r>
              <a:rPr lang="en-GB" sz="1100" b="1" dirty="0"/>
              <a:t>[4] </a:t>
            </a:r>
            <a:r>
              <a:rPr lang="en-GB" sz="1100" b="1" dirty="0">
                <a:ea typeface="+mn-lt"/>
                <a:cs typeface="+mn-lt"/>
              </a:rPr>
              <a:t>Caserta. (n.d.). </a:t>
            </a:r>
            <a:r>
              <a:rPr lang="en-GB" sz="1100" b="1" i="1" dirty="0">
                <a:ea typeface="+mn-lt"/>
                <a:cs typeface="+mn-lt"/>
              </a:rPr>
              <a:t>Caserta: Strategic Technology Consulting</a:t>
            </a:r>
            <a:r>
              <a:rPr lang="en-GB" sz="1100" b="1" dirty="0">
                <a:ea typeface="+mn-lt"/>
                <a:cs typeface="+mn-lt"/>
              </a:rPr>
              <a:t>. [online] Available at:</a:t>
            </a:r>
          </a:p>
          <a:p>
            <a:pPr>
              <a:lnSpc>
                <a:spcPct val="110000"/>
              </a:lnSpc>
            </a:pPr>
            <a:r>
              <a:rPr lang="en-GB" sz="1100" b="1" dirty="0">
                <a:ea typeface="+mn-lt"/>
                <a:cs typeface="+mn-lt"/>
              </a:rPr>
              <a:t> https://caserta.com/data-warehouse-2/ </a:t>
            </a:r>
            <a:endParaRPr lang="en-GB" sz="1100" dirty="0">
              <a:ea typeface="+mn-lt"/>
              <a:cs typeface="+mn-lt"/>
            </a:endParaRPr>
          </a:p>
          <a:p>
            <a:pPr>
              <a:lnSpc>
                <a:spcPct val="110000"/>
              </a:lnSpc>
            </a:pPr>
            <a:r>
              <a:rPr lang="en-GB" sz="1100" dirty="0">
                <a:ea typeface="+mn-lt"/>
                <a:cs typeface="+mn-lt"/>
              </a:rPr>
              <a:t>[Accessed 2 Mar. 2023].</a:t>
            </a:r>
            <a:endParaRPr lang="en-GB" sz="1100" dirty="0"/>
          </a:p>
          <a:p>
            <a:pPr>
              <a:lnSpc>
                <a:spcPct val="110000"/>
              </a:lnSpc>
            </a:pPr>
            <a:endParaRPr lang="en-GB" sz="1100" b="1" dirty="0"/>
          </a:p>
          <a:p>
            <a:pPr>
              <a:lnSpc>
                <a:spcPct val="110000"/>
              </a:lnSpc>
            </a:pPr>
            <a:endParaRPr lang="en-GB" sz="1100" b="1"/>
          </a:p>
          <a:p>
            <a:pPr marL="0" indent="0">
              <a:lnSpc>
                <a:spcPct val="110000"/>
              </a:lnSpc>
              <a:buNone/>
            </a:pPr>
            <a:endParaRPr lang="en-GB" sz="1100"/>
          </a:p>
          <a:p>
            <a:pPr>
              <a:lnSpc>
                <a:spcPct val="110000"/>
              </a:lnSpc>
            </a:pPr>
            <a:endParaRPr lang="en-GB" sz="1100"/>
          </a:p>
          <a:p>
            <a:pPr>
              <a:lnSpc>
                <a:spcPct val="110000"/>
              </a:lnSpc>
            </a:pPr>
            <a:endParaRPr lang="en-GB" sz="1100"/>
          </a:p>
          <a:p>
            <a:pPr>
              <a:lnSpc>
                <a:spcPct val="110000"/>
              </a:lnSpc>
            </a:pPr>
            <a:endParaRPr lang="en-GB" sz="1100" b="1"/>
          </a:p>
          <a:p>
            <a:pPr>
              <a:lnSpc>
                <a:spcPct val="110000"/>
              </a:lnSpc>
            </a:pPr>
            <a:endParaRPr lang="en-GB" sz="1100"/>
          </a:p>
        </p:txBody>
      </p:sp>
    </p:spTree>
    <p:extLst>
      <p:ext uri="{BB962C8B-B14F-4D97-AF65-F5344CB8AC3E}">
        <p14:creationId xmlns:p14="http://schemas.microsoft.com/office/powerpoint/2010/main" val="243160131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Atlas">
  <a:themeElements>
    <a:clrScheme name="Atlas">
      <a:dk1>
        <a:sysClr val="windowText" lastClr="000000"/>
      </a:dk1>
      <a:lt1>
        <a:sysClr val="window" lastClr="FFFFFF"/>
      </a:lt1>
      <a:dk2>
        <a:srgbClr val="454545"/>
      </a:dk2>
      <a:lt2>
        <a:srgbClr val="E0E0E0"/>
      </a:lt2>
      <a:accent1>
        <a:srgbClr val="F81B02"/>
      </a:accent1>
      <a:accent2>
        <a:srgbClr val="FC7715"/>
      </a:accent2>
      <a:accent3>
        <a:srgbClr val="AFBF41"/>
      </a:accent3>
      <a:accent4>
        <a:srgbClr val="50C49F"/>
      </a:accent4>
      <a:accent5>
        <a:srgbClr val="3B95C4"/>
      </a:accent5>
      <a:accent6>
        <a:srgbClr val="B560D4"/>
      </a:accent6>
      <a:hlink>
        <a:srgbClr val="FC5A1A"/>
      </a:hlink>
      <a:folHlink>
        <a:srgbClr val="B49E74"/>
      </a:folHlink>
    </a:clrScheme>
    <a:fontScheme name="Atlas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Rockwell" panose="020606030202050204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tlas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alpha val="60000"/>
                <a:satMod val="109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4000"/>
                <a:satMod val="130000"/>
                <a:lumMod val="92000"/>
              </a:schemeClr>
            </a:gs>
            <a:gs pos="100000">
              <a:schemeClr val="phClr">
                <a:shade val="76000"/>
                <a:satMod val="130000"/>
                <a:lumMod val="88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90000"/>
            </a:schemeClr>
          </a:solidFill>
          <a:prstDash val="solid"/>
        </a:ln>
        <a:ln w="15875" cap="flat" cmpd="sng" algn="ctr">
          <a:solidFill>
            <a:schemeClr val="phClr">
              <a:shade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5400" dir="5400000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0" h="0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10000">
              <a:schemeClr val="phClr">
                <a:tint val="94000"/>
                <a:lumMod val="116000"/>
              </a:schemeClr>
            </a:gs>
            <a:gs pos="100000">
              <a:schemeClr val="phClr">
                <a:tint val="98000"/>
                <a:shade val="86000"/>
                <a:satMod val="90000"/>
                <a:lumMod val="88000"/>
              </a:schemeClr>
            </a:gs>
          </a:gsLst>
          <a:path path="circle">
            <a:fillToRect l="50000" t="15000" r="50000" b="169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tlas" id="{5156B0E4-0EB1-49FE-A26B-15F6F698AEC6}" vid="{508F7963-D0B5-43F7-BB2C-FCE3009C08E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143</TotalTime>
  <Words>446</Words>
  <Application>Microsoft Office PowerPoint</Application>
  <PresentationFormat>Widescreen</PresentationFormat>
  <Paragraphs>62</Paragraphs>
  <Slides>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4" baseType="lpstr">
      <vt:lpstr>Atlas</vt:lpstr>
      <vt:lpstr>Personal development plan,  Learning in Digital Era</vt:lpstr>
      <vt:lpstr>PowerPoint Presentation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Learning in Digital Era</dc:title>
  <dc:creator>Muhammad Azeem Abbas</dc:creator>
  <cp:lastModifiedBy>UWTSD ADMIN</cp:lastModifiedBy>
  <cp:revision>87</cp:revision>
  <dcterms:created xsi:type="dcterms:W3CDTF">2022-07-21T09:53:39Z</dcterms:created>
  <dcterms:modified xsi:type="dcterms:W3CDTF">2023-03-07T10:50:16Z</dcterms:modified>
</cp:coreProperties>
</file>