
<file path=[Content_Types].xml><?xml version="1.0" encoding="utf-8"?>
<Types xmlns="http://schemas.openxmlformats.org/package/2006/content-types">
  <Default Extension="wmf" ContentType="image/x-wmf"/>
  <Default Extension="png" ContentType="image/png"/>
  <Default Extension="jpg" ContentType="image/jpeg"/>
  <Default Extension="jpeg" ContentType="image/jpeg"/>
  <Default Extension="xml" ContentType="application/xml"/>
  <Default Extension="rels" ContentType="application/vnd.openxmlformats-package.relationships+xml"/>
  <Default Extension="bin" ContentType="application/vnd.openxmlformats-officedocument.oleObject"/>
  <Override PartName="/ppt/notesSlides/notesSlide13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5.xml" ContentType="application/vnd.openxmlformats-officedocument.presentationml.notesSlide+xml"/>
  <Override PartName="/ppt/slides/slide17.xml" ContentType="application/vnd.openxmlformats-officedocument.presentationml.slide+xml"/>
  <Override PartName="/ppt/slides/slide15.xml" ContentType="application/vnd.openxmlformats-officedocument.presentationml.slide+xml"/>
  <Override PartName="/ppt/slides/slide14.xml" ContentType="application/vnd.openxmlformats-officedocument.presentationml.slide+xml"/>
  <Override PartName="/ppt/slides/slide12.xml" ContentType="application/vnd.openxmlformats-officedocument.presentationml.slide+xml"/>
  <Override PartName="/ppt/notesSlides/notesSlide16.xml" ContentType="application/vnd.openxmlformats-officedocument.presentationml.notesSlide+xml"/>
  <Override PartName="/ppt/slides/slide9.xml" ContentType="application/vnd.openxmlformats-officedocument.presentationml.slide+xml"/>
  <Override PartName="/ppt/slides/slide13.xml" ContentType="application/vnd.openxmlformats-officedocument.presentationml.slide+xml"/>
  <Override PartName="/ppt/slides/slide6.xml" ContentType="application/vnd.openxmlformats-officedocument.presentationml.slide+xml"/>
  <Override PartName="/ppt/slides/slide10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7.xml" ContentType="application/vnd.openxmlformats-officedocument.presentationml.notesSlide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s/slide16.xml" ContentType="application/vnd.openxmlformats-officedocument.presentationml.slide+xml"/>
  <Override PartName="/ppt/theme/theme2.xml" ContentType="application/vnd.openxmlformats-officedocument.theme+xml"/>
  <Override PartName="/ppt/notesSlides/notesSlide17.xml" ContentType="application/vnd.openxmlformats-officedocument.presentationml.notesSlide+xml"/>
  <Override PartName="/docProps/app.xml" ContentType="application/vnd.openxmlformats-officedocument.extended-properties+xml"/>
  <Override PartName="/ppt/slides/slide8.xml" ContentType="application/vnd.openxmlformats-officedocument.presentationml.slide+xml"/>
  <Override PartName="/docProps/core.xml" ContentType="application/vnd.openxmlformats-package.core-properties+xml"/>
  <Override PartName="/ppt/slides/slide4.xml" ContentType="application/vnd.openxmlformats-officedocument.presentationml.slide+xml"/>
  <Override PartName="/ppt/viewProps.xml" ContentType="application/vnd.openxmlformats-officedocument.presentationml.viewProps+xml"/>
  <Override PartName="/ppt/notesSlides/notesSlide8.xml" ContentType="application/vnd.openxmlformats-officedocument.presentationml.notesSlide+xml"/>
  <Override PartName="/ppt/presProps.xml" ContentType="application/vnd.openxmlformats-officedocument.presentationml.presProps+xml"/>
  <Override PartName="/ppt/slides/slide7.xml" ContentType="application/vnd.openxmlformats-officedocument.presentationml.slide+xml"/>
  <Override PartName="/ppt/slides/slide11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presentation.xml" ContentType="application/vnd.openxmlformats-officedocument.presentationml.presentation.main+xml"/>
  <Override PartName="/ppt/theme/theme1.xml" ContentType="application/vnd.openxmlformats-officedocument.theme+xml"/>
</Types>
</file>

<file path=_rels/.rels><?xml version="1.0" encoding="UTF-8" standalone="yes"?><Relationships xmlns="http://schemas.openxmlformats.org/package/2006/relationships"><Relationship Id="rId3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aveSubsetFonts="1">
  <p:sldMasterIdLst>
    <p:sldMasterId id="2147483648" r:id="rId1"/>
  </p:sldMasterIdLst>
  <p:notesMasterIdLst>
    <p:notesMasterId r:id="rId21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</p:sldIdLst>
  <p:sldSz cx="9144000" cy="6858000" type="screen4x3"/>
  <p:notesSz cx="6746875" cy="9913938"/>
  <p:defaultTextStyle>
    <a:lvl1pPr marL="0" indent="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1pPr>
    <a:lvl2pPr marL="457200" indent="4572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2pPr>
    <a:lvl3pPr marL="914400" indent="9144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3pPr>
    <a:lvl4pPr marL="1371600" indent="13716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4pPr>
    <a:lvl5pPr marL="1828800" indent="18288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5pPr>
    <a:lvl6pPr>
      <a:defRPr lang="en-US" sz="1800"/>
    </a:lvl6pPr>
    <a:lvl7pPr>
      <a:defRPr lang="en-US" sz="1800"/>
    </a:lvl7pPr>
    <a:lvl8pPr>
      <a:defRPr lang="en-US" sz="1800"/>
    </a:lvl8pPr>
    <a:lvl9pPr>
      <a:defRPr lang="en-US" sz="1800"/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>
      <p:cViewPr varScale="1">
        <p:scale>
          <a:sx n="104" d="100"/>
          <a:sy n="104" d="100"/>
        </p:scale>
        <p:origin x="-1236" y="-90"/>
      </p:cViewPr>
      <p:guideLst>
        <p:guide pos="2160" orient="horz"/>
        <p:guide pos="2880"/>
      </p:guideLst>
    </p:cSldViewPr>
  </p:slideViewPr>
  <p:gridSpacing cx="72008" cy="72008"/>
</p:viewPr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theme" Target="theme/theme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notesMaster" Target="notesMasters/notesMaster1.xml"/><Relationship Id="rId22" Type="http://schemas.openxmlformats.org/officeDocument/2006/relationships/presProps" Target="presProps.xml" /><Relationship Id="rId23" Type="http://schemas.openxmlformats.org/officeDocument/2006/relationships/tableStyles" Target="tableStyles.xml" /><Relationship Id="rId24" Type="http://schemas.openxmlformats.org/officeDocument/2006/relationships/viewProps" Target="viewProps.xml" /></Relationships>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 name="">
    <p:bg>
      <p:bgPr shadeToTitle="0">
        <a:solidFill>
          <a:schemeClr val="lt1"/>
        </a:solid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ShapeType="1" noGrp="1"/>
          </p:cNvSpPr>
          <p:nvPr>
            <p:ph type="hdr" idx="0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4099" name="Rectangle 3"/>
          <p:cNvSpPr>
            <a:spLocks noChangeShapeType="1" noGrp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4100" name="Rectangle 4"/>
          <p:cNvSpPr>
            <a:spLocks noChangeShapeType="1" noGrp="1"/>
          </p:cNvSpPr>
          <p:nvPr>
            <p:ph type="sldImg" idx="2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  <a:noFill/>
          <a:ln w="9524">
            <a:solidFill>
              <a:srgbClr val="000000"/>
            </a:solidFill>
            <a:round/>
            <a:headEnd/>
            <a:tailEnd/>
          </a:ln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4101" name="Rectangle 5"/>
          <p:cNvSpPr>
            <a:spLocks noChangeShapeType="1" noGrp="1"/>
          </p:cNvSpPr>
          <p:nvPr>
            <p:ph type="body" idx="3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Click to edit Master text styles</a:t>
            </a:r>
            <a:endParaRPr/>
          </a:p>
          <a:p>
            <a:pPr marL="457200" lvl="1" indent="0">
              <a:spcBef>
                <a:spcPts val="0"/>
              </a:spcBef>
              <a:buNone/>
              <a:defRPr/>
            </a:pPr>
            <a:r>
              <a:rPr lang="en-GB"/>
              <a:t>Second level</a:t>
            </a:r>
            <a:endParaRPr/>
          </a:p>
          <a:p>
            <a:pPr marL="914400" lvl="2" indent="0">
              <a:spcBef>
                <a:spcPts val="0"/>
              </a:spcBef>
              <a:buNone/>
              <a:defRPr/>
            </a:pPr>
            <a:r>
              <a:rPr lang="en-GB"/>
              <a:t>Third level</a:t>
            </a:r>
            <a:endParaRPr/>
          </a:p>
          <a:p>
            <a:pPr marL="1371600" lvl="3" indent="0">
              <a:spcBef>
                <a:spcPts val="0"/>
              </a:spcBef>
              <a:buNone/>
              <a:defRPr/>
            </a:pPr>
            <a:r>
              <a:rPr lang="en-GB"/>
              <a:t>Fourth level</a:t>
            </a:r>
            <a:endParaRPr/>
          </a:p>
          <a:p>
            <a:pPr marL="1828800" lvl="4" indent="0">
              <a:spcBef>
                <a:spcPts val="0"/>
              </a:spcBef>
              <a:buNone/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4102" name="Rectangle 6"/>
          <p:cNvSpPr>
            <a:spLocks noChangeShapeType="1" noGrp="1"/>
          </p:cNvSpPr>
          <p:nvPr>
            <p:ph type="ftr" idx="4"/>
          </p:nvPr>
        </p:nvSpPr>
        <p:spPr bwMode="auto">
          <a:xfrm>
            <a:off x="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>
              <a:defRPr/>
            </a:pPr>
            <a:endParaRPr sz="1400"/>
          </a:p>
        </p:txBody>
      </p:sp>
      <p:sp>
        <p:nvSpPr>
          <p:cNvPr id="4103" name="Rectangle 7"/>
          <p:cNvSpPr>
            <a:spLocks noChangeShapeType="1" noGrp="1"/>
          </p:cNvSpPr>
          <p:nvPr>
            <p:ph type="sldNum" idx="5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<?xml version="1.0" encoding="UTF-8" standalone="yes" ?>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 ?>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 ?>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 ?>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 ?>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 ?>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 ?>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 ?>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 ?>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 ?>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 ?>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 ?>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 ?>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 ?>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 ?>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 ?>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 ?>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3D0A7C73-D294-6FAB-41AF-EE5BB2BCBEA0}" type="slidenum">
              <a:rPr/>
              <a:t/>
            </a:fld>
            <a:endParaRPr/>
          </a:p>
        </p:txBody>
      </p:sp>
    </p:spTree>
  </p:cSld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7A7A97D-1475-7E50-D053-84F069228B5E}" type="slidenum">
              <a:rPr/>
              <a:t/>
            </a:fld>
            <a:endParaRPr/>
          </a:p>
        </p:txBody>
      </p:sp>
    </p:spTree>
  </p:cSld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DA6A199-33D2-DA88-67E8-95F46A9B1374}" type="slidenum">
              <a:rPr/>
              <a:t/>
            </a:fld>
            <a:endParaRPr/>
          </a:p>
        </p:txBody>
      </p:sp>
    </p:spTree>
  </p:cSld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9B3F005-21D6-CC02-64DC-6A5595D0FF72}" type="slidenum">
              <a:rPr/>
              <a:t/>
            </a:fld>
            <a:endParaRPr/>
          </a:p>
        </p:txBody>
      </p:sp>
    </p:spTree>
  </p:cSld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21A3A7C9-C55E-0665-54BE-CFA6F115195D}" type="slidenum">
              <a:rPr/>
              <a:t/>
            </a:fld>
            <a:endParaRPr/>
          </a:p>
        </p:txBody>
      </p:sp>
    </p:spTree>
  </p:cSld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773A514-8E55-A6E4-2FE9-410282B9837F}" type="slidenum">
              <a:rPr/>
              <a:t/>
            </a:fld>
            <a:endParaRPr/>
          </a:p>
        </p:txBody>
      </p:sp>
    </p:spTree>
  </p:cSld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A4D64B4-6EA1-6D9C-86C1-67851338110C}" type="slidenum">
              <a:rPr/>
              <a:t/>
            </a:fld>
            <a:endParaRPr/>
          </a:p>
        </p:txBody>
      </p:sp>
    </p:spTree>
  </p:cSld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AB9B3F1-6595-C151-C6FD-9AE6CCDBE224}" type="slidenum">
              <a:rPr/>
              <a:t/>
            </a:fld>
            <a:endParaRPr/>
          </a:p>
        </p:txBody>
      </p:sp>
    </p:spTree>
  </p:cSld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3906D9EE-69AD-4741-D24A-4F9DCC85845A}" type="slidenum">
              <a:rPr/>
              <a:t/>
            </a:fld>
            <a:endParaRPr/>
          </a:p>
        </p:txBody>
      </p:sp>
    </p:spTree>
  </p:cSld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AFA9C4C-04A4-F0FF-D122-A9713D6A2EB9}" type="slidenum">
              <a:rPr/>
              <a:t/>
            </a:fld>
            <a:endParaRPr/>
          </a:p>
        </p:txBody>
      </p:sp>
    </p:spTree>
  </p:cSld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5995EBB-6A1D-BFAE-DA37-B8374C07EE0B}" type="slidenum">
              <a:rPr/>
              <a:t/>
            </a:fld>
            <a:endParaRPr/>
          </a:p>
        </p:txBody>
      </p:sp>
    </p:spTree>
  </p:cSld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8D0FDCD-7669-7F3B-C03B-8BA8FE4E23F5}" type="slidenum">
              <a:rPr/>
              <a:t/>
            </a:fld>
            <a:endParaRPr/>
          </a:p>
        </p:txBody>
      </p:sp>
    </p:spTree>
  </p:cSld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A47F3D6-980D-4931-D72F-3303DEB66AF3}" type="slidenum">
              <a:rPr/>
              <a:t/>
            </a:fld>
            <a:endParaRPr/>
          </a:p>
        </p:txBody>
      </p:sp>
    </p:spTree>
  </p:cSld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D798639-BF28-F1B5-E278-F22F0BEEFDFD}" type="slidenum">
              <a:rPr/>
              <a:t/>
            </a:fld>
            <a:endParaRPr/>
          </a:p>
        </p:txBody>
      </p:sp>
    </p:spTree>
  </p:cSld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1E76700-2169-34A0-4D4F-046AF2D97083}" type="slidenum">
              <a:rPr/>
              <a:t/>
            </a:fld>
            <a:endParaRPr/>
          </a:p>
        </p:txBody>
      </p:sp>
    </p:spTree>
  </p:cSld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3B1BF61-770A-1415-28A6-77B18EAE8ED4}" type="slidenum">
              <a:rPr/>
              <a:t/>
            </a:fld>
            <a:endParaRPr/>
          </a:p>
        </p:txBody>
      </p:sp>
    </p:spTree>
  </p:cSld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0040AFB-F893-D501-F461-AD547763BF6F}" type="slidenum">
              <a:rPr/>
              <a:t/>
            </a:fld>
            <a:endParaRPr/>
          </a:p>
        </p:txBody>
      </p:sp>
    </p:spTree>
  </p:cSld>
</p:notes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title" userDrawn="1">
  <p:cSld name="Title and Object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Shape 1026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1027" name="Shape 1027"/>
          <p:cNvSpPr>
            <a:spLocks noChangeShapeType="1" noGrp="1"/>
          </p:cNvSpPr>
          <p:nvPr>
            <p:ph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1028" name="Shape 1028"/>
          <p:cNvSpPr>
            <a:spLocks noChangeShapeType="1" noGrp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ctr">
              <a:spcBef>
                <a:spcPts val="0"/>
              </a:spcBef>
              <a:buNone/>
              <a:defRPr/>
            </a:pPr>
            <a:endParaRPr lang="en-US" sz="1000"/>
          </a:p>
        </p:txBody>
      </p:sp>
      <p:sp>
        <p:nvSpPr>
          <p:cNvPr id="1007" name="Shape 1007"/>
          <p:cNvSpPr>
            <a:spLocks noChangeShapeType="1" noGrp="1"/>
          </p:cNvSpPr>
          <p:nvPr>
            <p:ph type="ftr"/>
          </p:nvPr>
        </p:nvSpPr>
        <p:spPr bwMode="auto">
          <a:prstGeom prst="rect">
            <a:avLst/>
          </a:prstGeom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1029" name="Shape 1029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&lt;#&gt;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0" type="title" userDrawn="1">
  <p:cSld name="1_20140311PresentationUWTSDTemplate">
    <p:bg>
      <p:bgPr shadeToTitle="0">
        <a:blipFill>
          <a:blip r:embed="rId2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2051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2052" name="Date Placeholder 3"/>
          <p:cNvSpPr>
            <a:spLocks noChangeShapeType="1" noGrp="1"/>
          </p:cNvSpPr>
          <p:nvPr>
            <p:ph type="dt" idx="2"/>
          </p:nvPr>
        </p:nvSpPr>
        <p:spPr bwMode="auto">
          <a:xfrm>
            <a:off x="395287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2053" name="Footer Placeholder 4"/>
          <p:cNvSpPr>
            <a:spLocks noChangeShapeType="1" noGrp="1"/>
          </p:cNvSpPr>
          <p:nvPr>
            <p:ph type="ftr" idx="3"/>
          </p:nvPr>
        </p:nvSpPr>
        <p:spPr bwMode="auto">
          <a:xfrm>
            <a:off x="4140200" y="6381750"/>
            <a:ext cx="2895600" cy="365125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2054" name="Slide Number Placeholder 5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0" type="title" userDrawn="1">
  <p:cSld name="2_20140311PresentationUWTSDTemplate">
    <p:bg>
      <p:bgPr shadeToTitle="0">
        <a:blipFill>
          <a:blip r:embed="rId2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3075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3076" name="Date Placeholder 3"/>
          <p:cNvSpPr>
            <a:spLocks noChangeShapeType="1" noGrp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3077" name="Footer Placeholder 4"/>
          <p:cNvSpPr>
            <a:spLocks noChangeShapeType="1" noGrp="1"/>
          </p:cNvSpPr>
          <p:nvPr>
            <p:ph type="ftr" idx="3"/>
          </p:nvPr>
        </p:nvSpPr>
        <p:spPr bwMode="auto">
          <a:xfrm>
            <a:off x="3132137" y="6461125"/>
            <a:ext cx="2895600" cy="365125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3078" name="Slide Number Placeholder 5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blank" userDrawn="1">
  <p:cSld name="Blank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theme" Target="../theme/theme1.xml"/><Relationship Id="rId6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preserve="0">
  <p:cSld name="">
    <p:bg>
      <p:bgPr shadeToTitle="0">
        <a:blipFill>
          <a:blip r:embed="rId6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1027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1028" name="Date Placeholder 3"/>
          <p:cNvSpPr>
            <a:spLocks noChangeShapeType="1" noGrp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1029" name="Slide Number Placeholder 5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p:txStyles>
    <p:titleStyle>
      <a:lvl1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1pPr>
      <a:lvl2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2pPr>
      <a:lvl3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3pPr>
      <a:lvl4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4pPr>
      <a:lvl5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titleStyle>
    <p:bodyStyle>
      <a:lvl1pPr marL="342900" indent="0" algn="l" defTabSz="914400">
        <a:lnSpc>
          <a:spcPct val="100000"/>
        </a:lnSpc>
        <a:spcBef>
          <a:spcPts val="0"/>
        </a:spcBef>
        <a:spcAft>
          <a:spcPts val="0"/>
        </a:spcAft>
        <a:buFont typeface="Arial"/>
        <a:buChar char="•"/>
        <a:defRPr lang="en-US" sz="3200" b="0" i="0">
          <a:solidFill>
            <a:schemeClr val="dk1"/>
          </a:solidFill>
          <a:latin typeface="Myriad Pro"/>
        </a:defRPr>
      </a:lvl1pPr>
      <a:lvl2pPr marL="742950" indent="457200" algn="l" defTabSz="914400">
        <a:lnSpc>
          <a:spcPct val="100000"/>
        </a:lnSpc>
        <a:spcBef>
          <a:spcPts val="0"/>
        </a:spcBef>
        <a:spcAft>
          <a:spcPts val="0"/>
        </a:spcAft>
        <a:buChar char="–"/>
        <a:defRPr lang="en-US" sz="2800" b="0" i="0">
          <a:solidFill>
            <a:schemeClr val="dk1"/>
          </a:solidFill>
          <a:latin typeface="Myriad Pro"/>
        </a:defRPr>
      </a:lvl2pPr>
      <a:lvl3pPr marL="1143000" indent="914400" algn="l" defTabSz="914400">
        <a:lnSpc>
          <a:spcPct val="100000"/>
        </a:lnSpc>
        <a:spcBef>
          <a:spcPts val="0"/>
        </a:spcBef>
        <a:spcAft>
          <a:spcPts val="0"/>
        </a:spcAft>
        <a:buChar char="•"/>
        <a:defRPr lang="en-US" sz="2400" b="0" i="0">
          <a:solidFill>
            <a:schemeClr val="dk1"/>
          </a:solidFill>
          <a:latin typeface="Myriad Pro"/>
        </a:defRPr>
      </a:lvl3pPr>
      <a:lvl4pPr marL="1600200" indent="1371600" algn="l" defTabSz="914400">
        <a:lnSpc>
          <a:spcPct val="100000"/>
        </a:lnSpc>
        <a:spcBef>
          <a:spcPts val="0"/>
        </a:spcBef>
        <a:spcAft>
          <a:spcPts val="0"/>
        </a:spcAft>
        <a:buChar char="–"/>
        <a:defRPr lang="en-US" sz="2000" b="0" i="0">
          <a:solidFill>
            <a:schemeClr val="dk1"/>
          </a:solidFill>
          <a:latin typeface="Myriad Pro"/>
        </a:defRPr>
      </a:lvl4pPr>
      <a:lvl5pPr marL="2057400" indent="1828800" algn="l" defTabSz="914400">
        <a:lnSpc>
          <a:spcPct val="100000"/>
        </a:lnSpc>
        <a:spcBef>
          <a:spcPts val="0"/>
        </a:spcBef>
        <a:spcAft>
          <a:spcPts val="0"/>
        </a:spcAft>
        <a:buChar char="»"/>
        <a:defRPr lang="en-US" sz="2000" b="0" i="0">
          <a:solidFill>
            <a:schemeClr val="dk1"/>
          </a:solidFill>
          <a:latin typeface="Myriad Pro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bodyStyle>
    <p:otherStyle>
      <a:lvl1pPr marL="0" indent="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1pPr>
      <a:lvl2pPr marL="457200" indent="4572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2pPr>
      <a:lvl3pPr marL="914400" indent="9144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3pPr>
      <a:lvl4pPr marL="1371600" indent="13716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4pPr>
      <a:lvl5pPr marL="1828800" indent="18288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png"/></Relationships>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png"/></Relationships>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png"/></Relationships>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6.png"/></Relationships>
</file>

<file path=ppt/slides/_rels/slide1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s://www.youtube.com/watch?v=HHujfrRiWEI" TargetMode="External"/></Relationships>
</file>

<file path=ppt/slides/_rels/slide1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7.png"/></Relationships>
</file>

<file path=ppt/slides/_rels/slide1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s://www.aihr.com/blog/human-resources-functions/" TargetMode="External"/><Relationship Id="rId4" Type="http://schemas.openxmlformats.org/officeDocument/2006/relationships/hyperlink" Target="https://www.investopedia.com/terms/s/swot.asp" TargetMode="External"/><Relationship Id="rId5" Type="http://schemas.openxmlformats.org/officeDocument/2006/relationships/hyperlink" Target="https://corporatefinanceinstitute.com/resources/management/swot-analysis/" TargetMode="External"/></Relationships>
</file>

<file path=ppt/slides/_rels/slide1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s://www.bmc.net/blog/general-blog-posts/change-management-in-hr-management" TargetMode="External"/><Relationship Id="rId4" Type="http://schemas.openxmlformats.org/officeDocument/2006/relationships/hyperlink" Target="https://www.shrm.org/topics-tools/flagships/all-things-work/driving-change--essential-steps-for-successful-hr-transformation" TargetMode="External"/><Relationship Id="rId5" Type="http://schemas.openxmlformats.org/officeDocument/2006/relationships/hyperlink" Target="https://www.tmi.org/blogs/performing-a-pestle-analysis-for-strategic-hr-plann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ChangeShapeType="1" noGrp="1"/>
          </p:cNvSpPr>
          <p:nvPr>
            <p:ph type="ctrTitle"/>
          </p:nvPr>
        </p:nvSpPr>
        <p:spPr bwMode="auto">
          <a:xfrm>
            <a:off x="755650" y="765175"/>
            <a:ext cx="7772400" cy="10795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LCBB5012 </a:t>
            </a:r>
            <a:br>
              <a:rPr lang="en-GB"/>
            </a:br>
            <a:endParaRPr lang="en-US"/>
          </a:p>
        </p:txBody>
      </p:sp>
      <p:sp>
        <p:nvSpPr>
          <p:cNvPr id="6147" name="Subtitle 4"/>
          <p:cNvSpPr>
            <a:spLocks noChangeShapeType="1" noGrp="1"/>
          </p:cNvSpPr>
          <p:nvPr>
            <p:ph type="subTitle"/>
          </p:nvPr>
        </p:nvSpPr>
        <p:spPr bwMode="auto">
          <a:xfrm>
            <a:off x="34925" y="1773237"/>
            <a:ext cx="9109075" cy="417671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algn="ctr">
              <a:buNone/>
              <a:defRPr/>
            </a:lvl1pPr>
            <a:lvl2pPr marL="457200" algn="ctr">
              <a:buNone/>
              <a:defRPr/>
            </a:lvl2pPr>
            <a:lvl3pPr marL="914400" algn="ctr">
              <a:buNone/>
              <a:defRPr/>
            </a:lvl3pPr>
            <a:lvl4pPr marL="1371600" algn="ctr">
              <a:buNone/>
              <a:defRPr/>
            </a:lvl4pPr>
            <a:lvl5pPr marL="1828800" algn="ctr">
              <a:buNone/>
              <a:defRPr/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>
                <a:solidFill>
                  <a:srgbClr val="FFFF00"/>
                </a:solidFill>
              </a:rPr>
              <a:t>Principles of Human Resource Management</a:t>
            </a:r>
            <a:endParaRPr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>
                <a:solidFill>
                  <a:srgbClr val="FFFF00"/>
                </a:solidFill>
              </a:rPr>
              <a:t>WEEK </a:t>
            </a:r>
            <a:r>
              <a:rPr lang="en-US" b="1" i="0" u="none">
                <a:solidFill>
                  <a:srgbClr val="FFFF00"/>
                </a:solidFill>
              </a:rPr>
              <a:t>3</a:t>
            </a:r>
            <a:endParaRPr lang="en-US" b="1" i="0" u="none"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endParaRPr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>
                <a:solidFill>
                  <a:srgbClr val="FFFF00"/>
                </a:solidFill>
              </a:rPr>
              <a:t>Session</a:t>
            </a:r>
            <a:r>
              <a:rPr lang="en-US" b="1" i="0" u="none">
                <a:solidFill>
                  <a:srgbClr val="FFFF00"/>
                </a:solidFill>
              </a:rPr>
              <a:t> </a:t>
            </a:r>
            <a:r>
              <a:rPr lang="en-US" b="1" i="0" u="none">
                <a:solidFill>
                  <a:srgbClr val="FFFF00"/>
                </a:solidFill>
              </a:rPr>
              <a:t>2 </a:t>
            </a:r>
            <a:endParaRPr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>
                <a:solidFill>
                  <a:srgbClr val="FFFF00"/>
                </a:solidFill>
              </a:rPr>
              <a:t>External </a:t>
            </a:r>
            <a:r>
              <a:rPr lang="en-GB" b="1" i="0" u="none">
                <a:solidFill>
                  <a:srgbClr val="FFFF00"/>
                </a:solidFill>
              </a:rPr>
              <a:t>Environments and Their Influence on HRM</a:t>
            </a:r>
            <a:endParaRPr>
              <a:solidFill>
                <a:srgbClr val="FFFF00"/>
              </a:solidFill>
            </a:endParaRPr>
          </a:p>
        </p:txBody>
      </p:sp>
      <p:sp>
        <p:nvSpPr>
          <p:cNvPr id="6148" name="Date Placeholder 2"/>
          <p:cNvSpPr txBox="1">
            <a:spLocks noChangeShapeType="1" noGrp="1"/>
          </p:cNvSpPr>
          <p:nvPr>
            <p:ph type="dt"/>
          </p:nvPr>
        </p:nvSpPr>
        <p:spPr bwMode="auto">
          <a:xfrm>
            <a:off x="395287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  <p:sp>
        <p:nvSpPr>
          <p:cNvPr id="6149" name="Slide Number Placeholder 5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ea typeface="Arial"/>
              </a:rPr>
              <a:t>*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4000" b="1" i="0" u="none"/>
              <a:t>Module Aim</a:t>
            </a:r>
            <a:endParaRPr/>
          </a:p>
        </p:txBody>
      </p:sp>
      <p:sp>
        <p:nvSpPr>
          <p:cNvPr id="7171" name="Rectangle 3"/>
          <p:cNvSpPr>
            <a:spLocks noChangeShapeType="1" noGrp="1"/>
          </p:cNvSpPr>
          <p:nvPr>
            <p:ph type="body"/>
          </p:nvPr>
        </p:nvSpPr>
        <p:spPr bwMode="auto">
          <a:xfrm>
            <a:off x="457200" y="1600200"/>
            <a:ext cx="857885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457200" lvl="1" indent="0" algn="just">
              <a:spcBef>
                <a:spcPts val="0"/>
              </a:spcBef>
              <a:buNone/>
              <a:defRPr/>
            </a:pPr>
            <a:r>
              <a:rPr lang="en-US">
                <a:solidFill>
                  <a:schemeClr val="dk2"/>
                </a:solidFill>
                <a:latin typeface="Arial"/>
                <a:ea typeface="Arial"/>
              </a:rPr>
              <a:t>To enhance student’s knowledge and understanding of the administration for HR functions and HR management process within an organi</a:t>
            </a:r>
            <a:r>
              <a:rPr lang="en-GB">
                <a:solidFill>
                  <a:schemeClr val="dk2"/>
                </a:solidFill>
                <a:latin typeface="Arial"/>
                <a:ea typeface="Arial"/>
              </a:rPr>
              <a:t>s</a:t>
            </a:r>
            <a:r>
              <a:rPr lang="en-US">
                <a:solidFill>
                  <a:schemeClr val="dk2"/>
                </a:solidFill>
                <a:latin typeface="Arial"/>
                <a:ea typeface="Arial"/>
              </a:rPr>
              <a:t>ation(s).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14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14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14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uiExpand="1" build="p" animBg="0" autoUpdateAnimBg="0" rev="0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561975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200" b="1" i="0" u="none">
                <a:latin typeface="Arial"/>
                <a:ea typeface="Arial"/>
              </a:rPr>
              <a:t>Module Learning Outcomes</a:t>
            </a:r>
            <a:endParaRPr/>
          </a:p>
        </p:txBody>
      </p:sp>
      <p:sp>
        <p:nvSpPr>
          <p:cNvPr id="8195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107949" y="836611"/>
            <a:ext cx="8856662" cy="47513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tabLst>
                <a:tab pos="619125" algn="l"/>
              </a:tabLst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tabLst>
                <a:tab pos="619125" algn="l"/>
              </a:tabLst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tabLst>
                <a:tab pos="619125" algn="l"/>
              </a:tabLst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tabLst>
                <a:tab pos="619125" algn="l"/>
              </a:tabLst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tabLst>
                <a:tab pos="619125" algn="l"/>
              </a:tabLst>
              <a:defRPr sz="2000" b="0" i="0">
                <a:solidFill>
                  <a:schemeClr val="dk1"/>
                </a:solidFill>
                <a:latin typeface="Myriad Pro"/>
              </a:defRPr>
            </a:lvl5pPr>
            <a:lvl6pPr>
              <a:tabLst>
                <a:tab pos="619125" algn="l"/>
              </a:tabLst>
              <a:defRPr lang="en-US" sz="1800"/>
            </a:lvl6pPr>
            <a:lvl7pPr>
              <a:tabLst>
                <a:tab pos="619125" algn="l"/>
              </a:tabLst>
              <a:defRPr lang="en-US" sz="1800"/>
            </a:lvl7pPr>
            <a:lvl8pPr>
              <a:tabLst>
                <a:tab pos="619125" algn="l"/>
              </a:tabLst>
              <a:defRPr lang="en-US" sz="1800"/>
            </a:lvl8pPr>
            <a:lvl9pPr>
              <a:tabLst>
                <a:tab pos="619125" algn="l"/>
              </a:tabLst>
              <a:defRPr lang="en-US" sz="1800"/>
            </a:lvl9pPr>
          </a:lstStyle>
          <a:p>
            <a:pPr marL="457200" lvl="1" indent="0">
              <a:lnSpc>
                <a:spcPct val="112000"/>
              </a:lnSpc>
              <a:spcBef>
                <a:spcPts val="0"/>
              </a:spcBef>
              <a:buNone/>
              <a:tabLst>
                <a:tab pos="619125" algn="l"/>
              </a:tabLst>
              <a:defRPr/>
            </a:pPr>
            <a:r>
              <a:rPr lang="en-GB" sz="2000">
                <a:latin typeface="Arial"/>
                <a:ea typeface="Arial"/>
              </a:rPr>
              <a:t>Upon the successful completion of this module, the student should be able to demonstrate the ability to:</a:t>
            </a:r>
            <a:endParaRPr/>
          </a:p>
          <a:p>
            <a:pPr marL="457200" lvl="1" indent="0">
              <a:lnSpc>
                <a:spcPct val="112000"/>
              </a:lnSpc>
              <a:spcBef>
                <a:spcPts val="0"/>
              </a:spcBef>
              <a:buNone/>
              <a:tabLst>
                <a:tab pos="619125" algn="l"/>
              </a:tabLst>
              <a:defRPr/>
            </a:pPr>
            <a:endParaRPr/>
          </a:p>
          <a:p>
            <a:pPr marL="457200" lvl="1" indent="0">
              <a:lnSpc>
                <a:spcPct val="112000"/>
              </a:lnSpc>
              <a:spcBef>
                <a:spcPts val="0"/>
              </a:spcBef>
              <a:buFont typeface="Symbol"/>
              <a:buChar char=""/>
              <a:tabLst>
                <a:tab pos="619125" algn="l"/>
              </a:tabLst>
              <a:defRPr/>
            </a:pPr>
            <a:r>
              <a:rPr lang="en-GB" sz="2000" b="0" i="0" u="none">
                <a:solidFill>
                  <a:schemeClr val="dk2"/>
                </a:solidFill>
                <a:latin typeface="Arial"/>
                <a:ea typeface="Symbol"/>
              </a:rPr>
              <a:t> D</a:t>
            </a:r>
            <a:r>
              <a:rPr lang="en-US" sz="2000" b="0" i="0" u="none">
                <a:solidFill>
                  <a:schemeClr val="dk2"/>
                </a:solidFill>
                <a:latin typeface="Arial"/>
                <a:ea typeface="Symbol"/>
              </a:rPr>
              <a:t>emonstrate an understanding of how human resource management (HRM) systems can be designed to contribute to the organisational environment in an effective and efficient way;</a:t>
            </a:r>
            <a:endParaRPr/>
          </a:p>
          <a:p>
            <a:pPr marL="457200" lvl="1" indent="0">
              <a:lnSpc>
                <a:spcPct val="112000"/>
              </a:lnSpc>
              <a:spcBef>
                <a:spcPts val="0"/>
              </a:spcBef>
              <a:buFont typeface="Symbol"/>
              <a:buChar char=""/>
              <a:tabLst>
                <a:tab pos="619125" algn="l"/>
              </a:tabLst>
              <a:defRPr/>
            </a:pPr>
            <a:endParaRPr/>
          </a:p>
          <a:p>
            <a:pPr marL="457200" lvl="1" indent="0">
              <a:lnSpc>
                <a:spcPct val="110000"/>
              </a:lnSpc>
              <a:spcBef>
                <a:spcPts val="25"/>
              </a:spcBef>
              <a:buFont typeface="Symbol"/>
              <a:buChar char=""/>
              <a:tabLst>
                <a:tab pos="619125" algn="l"/>
              </a:tabLst>
              <a:defRPr/>
            </a:pPr>
            <a:r>
              <a:rPr lang="en-GB" sz="2000" b="0" i="0" u="none">
                <a:solidFill>
                  <a:schemeClr val="dk2"/>
                </a:solidFill>
                <a:latin typeface="Arial"/>
                <a:ea typeface="Symbol"/>
              </a:rPr>
              <a:t> Critically evaluate how human resource management (HRM) can contribute to the achievement of organisational goals in national and international contexts;</a:t>
            </a:r>
            <a:endParaRPr/>
          </a:p>
          <a:p>
            <a:pPr marL="457200" lvl="1" indent="0">
              <a:lnSpc>
                <a:spcPct val="110000"/>
              </a:lnSpc>
              <a:spcBef>
                <a:spcPts val="25"/>
              </a:spcBef>
              <a:buFont typeface="Symbol"/>
              <a:buChar char=""/>
              <a:tabLst>
                <a:tab pos="619125" algn="l"/>
              </a:tabLst>
              <a:defRPr/>
            </a:pPr>
            <a:endParaRPr/>
          </a:p>
          <a:p>
            <a:pPr marL="457200" lvl="1" indent="0">
              <a:lnSpc>
                <a:spcPct val="112999"/>
              </a:lnSpc>
              <a:spcBef>
                <a:spcPts val="50"/>
              </a:spcBef>
              <a:buFont typeface="Symbol"/>
              <a:buChar char=""/>
              <a:tabLst>
                <a:tab pos="619125" algn="l"/>
              </a:tabLst>
              <a:defRPr/>
            </a:pPr>
            <a:r>
              <a:rPr lang="en-GB" sz="2000" b="0" i="0" u="none">
                <a:solidFill>
                  <a:schemeClr val="dk2"/>
                </a:solidFill>
                <a:latin typeface="Arial"/>
                <a:ea typeface="Symbol"/>
              </a:rPr>
              <a:t> </a:t>
            </a:r>
            <a:r>
              <a:rPr lang="en-GB" sz="2000" b="0" i="0" u="none">
                <a:solidFill>
                  <a:schemeClr val="dk2"/>
                </a:solidFill>
                <a:latin typeface="Arial"/>
                <a:ea typeface="Symbol"/>
              </a:rPr>
              <a:t>A</a:t>
            </a:r>
            <a:r>
              <a:rPr lang="en-US" sz="2000" b="0" i="0" u="none">
                <a:solidFill>
                  <a:schemeClr val="dk2"/>
                </a:solidFill>
                <a:latin typeface="Arial"/>
                <a:ea typeface="Symbol"/>
              </a:rPr>
              <a:t>nalyse the context of various human resource processes and how they are best implemented in organi</a:t>
            </a:r>
            <a:r>
              <a:rPr lang="en-GB" sz="2000" b="0" i="0" u="none">
                <a:solidFill>
                  <a:schemeClr val="dk2"/>
                </a:solidFill>
                <a:latin typeface="Arial"/>
                <a:ea typeface="Symbol"/>
              </a:rPr>
              <a:t>s</a:t>
            </a:r>
            <a:r>
              <a:rPr lang="en-US" sz="2000" b="0" i="0" u="none">
                <a:solidFill>
                  <a:schemeClr val="dk2"/>
                </a:solidFill>
                <a:latin typeface="Arial"/>
                <a:ea typeface="Symbol"/>
              </a:rPr>
              <a:t>ation(s).</a:t>
            </a:r>
            <a:endParaRPr/>
          </a:p>
          <a:p>
            <a:pPr marL="0" lvl="0" indent="0">
              <a:spcBef>
                <a:spcPts val="0"/>
              </a:spcBef>
              <a:buNone/>
              <a:tabLst>
                <a:tab pos="619125" algn="l"/>
              </a:tabLst>
              <a:defRPr/>
            </a:pPr>
            <a:endParaRPr/>
          </a:p>
        </p:txBody>
      </p:sp>
      <p:sp>
        <p:nvSpPr>
          <p:cNvPr id="8196" name="Date Placeholder 4"/>
          <p:cNvSpPr txBox="1">
            <a:spLocks noChangeShapeType="1" noGrp="1"/>
          </p:cNvSpPr>
          <p:nvPr>
            <p:ph type="dt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  <p:sp>
        <p:nvSpPr>
          <p:cNvPr id="8197" name="Slide Number Placeholder 5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ea typeface="Arial"/>
              </a:rPr>
              <a:t>*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706437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200" b="1" i="0" u="none">
                <a:latin typeface="Arial"/>
                <a:ea typeface="Arial"/>
              </a:rPr>
              <a:t>Today’s Learning Objectives</a:t>
            </a:r>
            <a:endParaRPr/>
          </a:p>
        </p:txBody>
      </p:sp>
      <p:sp>
        <p:nvSpPr>
          <p:cNvPr id="9219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107949" y="1052512"/>
            <a:ext cx="9001125" cy="446405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sz="2400" b="1" i="0" u="none"/>
              <a:t>Provide insights into how internal and external environments </a:t>
            </a:r>
            <a:r>
              <a:rPr lang="en-GB" sz="2400" b="1" i="0" u="none"/>
              <a:t>or </a:t>
            </a:r>
            <a:r>
              <a:rPr sz="2400" b="1" i="0" u="none"/>
              <a:t>context of a business shape </a:t>
            </a:r>
            <a:r>
              <a:rPr lang="en-GB" sz="2400" b="1" i="0" u="none"/>
              <a:t>its </a:t>
            </a:r>
            <a:r>
              <a:rPr sz="2400" b="1" i="0" u="none"/>
              <a:t>HR strategy. At the end </a:t>
            </a:r>
            <a:r>
              <a:rPr lang="en-GB" sz="2400" b="1" i="0" u="none"/>
              <a:t>of the session, </a:t>
            </a:r>
            <a:r>
              <a:rPr sz="2400" b="1" i="0" u="none"/>
              <a:t>you should</a:t>
            </a:r>
            <a:r>
              <a:rPr lang="en-GB" sz="2400" b="1" i="0" u="none"/>
              <a:t>: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800" b="1" i="0" u="none">
                <a:solidFill>
                  <a:schemeClr val="dk2"/>
                </a:solidFill>
                <a:latin typeface="Arial"/>
                <a:ea typeface="Arial"/>
              </a:rPr>
              <a:t> Understand </a:t>
            </a:r>
            <a:r>
              <a:rPr lang="en-GB" sz="2800" b="1" i="0" u="none">
                <a:solidFill>
                  <a:schemeClr val="dk2"/>
                </a:solidFill>
                <a:latin typeface="Arial"/>
                <a:ea typeface="Arial"/>
              </a:rPr>
              <a:t>the concepts of internal and external environments.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800" b="1" i="0" u="none">
                <a:solidFill>
                  <a:schemeClr val="dk2"/>
                </a:solidFill>
                <a:latin typeface="Arial"/>
                <a:ea typeface="Arial"/>
              </a:rPr>
              <a:t> Explore how these environments affect the HR strategy.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800" b="1" i="0" u="none">
                <a:solidFill>
                  <a:schemeClr val="dk2"/>
                </a:solidFill>
                <a:latin typeface="Arial"/>
                <a:ea typeface="Arial"/>
              </a:rPr>
              <a:t> Apply learning with case studies, activities, and discussions.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706437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3200" b="1" i="0" u="none">
                <a:solidFill>
                  <a:schemeClr val="dk2"/>
                </a:solidFill>
                <a:latin typeface="Arial"/>
                <a:ea typeface="Arial"/>
              </a:rPr>
              <a:t>Understanding External Environments</a:t>
            </a:r>
            <a:endParaRPr/>
          </a:p>
        </p:txBody>
      </p:sp>
      <p:sp>
        <p:nvSpPr>
          <p:cNvPr id="10243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179387" y="981075"/>
            <a:ext cx="8856662" cy="45354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2400"/>
              <a:t>External environment refers to factors outside the organi</a:t>
            </a:r>
            <a:r>
              <a:rPr lang="en-GB" sz="2400"/>
              <a:t>s</a:t>
            </a:r>
            <a:r>
              <a:rPr lang="en-US" sz="2400"/>
              <a:t>ation that can impact its performance.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2400" b="0" i="1" u="sng"/>
              <a:t>External Factors: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2400" b="0" i="0" u="none">
                <a:solidFill>
                  <a:schemeClr val="dk2"/>
                </a:solidFill>
                <a:latin typeface="Arial"/>
                <a:ea typeface="Arial"/>
              </a:rPr>
              <a:t>Economic climate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2400" b="0" i="0" u="none">
                <a:solidFill>
                  <a:schemeClr val="dk2"/>
                </a:solidFill>
                <a:latin typeface="Arial"/>
                <a:ea typeface="Arial"/>
              </a:rPr>
              <a:t>Labo</a:t>
            </a:r>
            <a:r>
              <a:rPr lang="en-GB" sz="2400" b="0" i="0" u="none">
                <a:solidFill>
                  <a:schemeClr val="dk2"/>
                </a:solidFill>
                <a:latin typeface="Arial"/>
                <a:ea typeface="Arial"/>
              </a:rPr>
              <a:t>u</a:t>
            </a:r>
            <a:r>
              <a:rPr lang="en-US" sz="2400" b="0" i="0" u="none">
                <a:solidFill>
                  <a:schemeClr val="dk2"/>
                </a:solidFill>
                <a:latin typeface="Arial"/>
                <a:ea typeface="Arial"/>
              </a:rPr>
              <a:t>r Market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400" b="0" i="0" u="none">
                <a:solidFill>
                  <a:schemeClr val="dk2"/>
                </a:solidFill>
                <a:latin typeface="Arial"/>
                <a:ea typeface="Arial"/>
              </a:rPr>
              <a:t>T</a:t>
            </a:r>
            <a:r>
              <a:rPr lang="en-US" sz="2400" b="0" i="0" u="none">
                <a:solidFill>
                  <a:schemeClr val="dk2"/>
                </a:solidFill>
                <a:latin typeface="Arial"/>
                <a:ea typeface="Arial"/>
              </a:rPr>
              <a:t>echnological changes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400" b="0" i="0" u="none">
                <a:solidFill>
                  <a:schemeClr val="dk2"/>
                </a:solidFill>
                <a:latin typeface="Arial"/>
                <a:ea typeface="Arial"/>
              </a:rPr>
              <a:t>L</a:t>
            </a:r>
            <a:r>
              <a:rPr lang="en-US" sz="2400" b="0" i="0" u="none">
                <a:solidFill>
                  <a:schemeClr val="dk2"/>
                </a:solidFill>
                <a:latin typeface="Arial"/>
                <a:ea typeface="Arial"/>
              </a:rPr>
              <a:t>egal and regulatory frameworks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400" b="0" i="0" u="none">
                <a:solidFill>
                  <a:schemeClr val="dk2"/>
                </a:solidFill>
                <a:latin typeface="Arial"/>
                <a:ea typeface="Arial"/>
              </a:rPr>
              <a:t>S</a:t>
            </a:r>
            <a:r>
              <a:rPr lang="en-US" sz="2400" b="0" i="0" u="none">
                <a:solidFill>
                  <a:schemeClr val="dk2"/>
                </a:solidFill>
                <a:latin typeface="Arial"/>
                <a:ea typeface="Arial"/>
              </a:rPr>
              <a:t>ocial trends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400" b="0" i="0" u="none">
                <a:solidFill>
                  <a:schemeClr val="dk2"/>
                </a:solidFill>
                <a:latin typeface="Arial"/>
                <a:ea typeface="Arial"/>
              </a:rPr>
              <a:t>C</a:t>
            </a:r>
            <a:r>
              <a:rPr lang="en-US" sz="2400" b="0" i="0" u="none">
                <a:solidFill>
                  <a:schemeClr val="dk2"/>
                </a:solidFill>
                <a:latin typeface="Arial"/>
                <a:ea typeface="Arial"/>
              </a:rPr>
              <a:t>ultural trends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2400" b="0" i="0" u="none">
                <a:solidFill>
                  <a:schemeClr val="dk2"/>
                </a:solidFill>
                <a:latin typeface="Arial"/>
                <a:ea typeface="Arial"/>
              </a:rPr>
              <a:t>Others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107949" y="274637"/>
            <a:ext cx="8928100" cy="8509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2800" b="1" i="0" u="none">
                <a:solidFill>
                  <a:schemeClr val="dk2"/>
                </a:solidFill>
                <a:latin typeface="Arial"/>
                <a:ea typeface="Arial"/>
              </a:rPr>
              <a:t>Examples of External Environmental Changes</a:t>
            </a:r>
            <a:endParaRPr/>
          </a:p>
        </p:txBody>
      </p:sp>
      <p:sp>
        <p:nvSpPr>
          <p:cNvPr id="11267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/>
              <a:t>Economic fluctuations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/>
              <a:t>Political and legal changes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/>
              <a:t>Social and demographic trends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706437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3200" b="1" i="0" u="none">
                <a:solidFill>
                  <a:schemeClr val="dk2"/>
                </a:solidFill>
                <a:latin typeface="Arial"/>
                <a:ea typeface="Arial"/>
              </a:rPr>
              <a:t>Case Study: External Change</a:t>
            </a:r>
            <a:endParaRPr/>
          </a:p>
        </p:txBody>
      </p:sp>
      <p:sp>
        <p:nvSpPr>
          <p:cNvPr id="12291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981075"/>
            <a:ext cx="5338761" cy="460851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8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4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0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/>
              <a:t>Example: How Brexit impacted HR strategies in UK companies.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/>
              <a:t>Brexit influenced UK companies in terms of workforce mobility, hiring from EU countries, and adjusting HR policies to comply with new regulations.</a:t>
            </a:r>
            <a:endParaRPr/>
          </a:p>
        </p:txBody>
      </p:sp>
      <p:pic>
        <p:nvPicPr>
          <p:cNvPr id="12292" name="Picture 2" descr="Peter Gibson"/>
          <p:cNvPicPr>
            <a:picLocks noChangeAspect="1" noGrp="1"/>
          </p:cNvPicPr>
          <p:nvPr>
            <p:ph type="obj"/>
          </p:nvPr>
        </p:nvPicPr>
        <p:blipFill>
          <a:blip r:embed="rId3"/>
          <a:srcRect l="0" t="0" r="0" b="0"/>
          <a:stretch/>
        </p:blipFill>
        <p:spPr bwMode="auto">
          <a:xfrm>
            <a:off x="5940425" y="1301750"/>
            <a:ext cx="2462212" cy="356711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107949" y="44450"/>
            <a:ext cx="8928100" cy="13589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3200" b="1" i="0" u="none">
                <a:latin typeface="Arial"/>
                <a:ea typeface="Arial"/>
              </a:rPr>
              <a:t>Group Activity </a:t>
            </a:r>
            <a:r>
              <a:rPr lang="en-GB" sz="3200" b="1" i="0" u="none">
                <a:latin typeface="Arial"/>
                <a:ea typeface="Arial"/>
              </a:rPr>
              <a:t>(</a:t>
            </a:r>
            <a:r>
              <a:rPr lang="en-US" sz="3200" b="1" i="0" u="none">
                <a:latin typeface="Arial"/>
                <a:ea typeface="Arial"/>
              </a:rPr>
              <a:t>15 Minutes</a:t>
            </a:r>
            <a:r>
              <a:rPr lang="en-GB" sz="3200" b="1" i="0" u="none">
                <a:latin typeface="Arial"/>
                <a:ea typeface="Arial"/>
              </a:rPr>
              <a:t>)</a:t>
            </a:r>
            <a:r>
              <a:rPr lang="en-US" sz="3200" b="1" i="0" u="none">
                <a:latin typeface="Arial"/>
                <a:ea typeface="Arial"/>
              </a:rPr>
              <a:t> </a:t>
            </a:r>
            <a:br>
              <a:rPr lang="en-US" sz="3200" b="1" i="0" u="none">
                <a:latin typeface="Arial"/>
                <a:ea typeface="Arial"/>
              </a:rPr>
            </a:br>
            <a:br>
              <a:rPr lang="en-US" sz="3200" b="1" i="0" u="none">
                <a:latin typeface="Arial"/>
                <a:ea typeface="Arial"/>
              </a:rPr>
            </a:br>
            <a:endParaRPr lang="en-US" sz="3200"/>
          </a:p>
        </p:txBody>
      </p:sp>
      <p:sp>
        <p:nvSpPr>
          <p:cNvPr id="13315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34925" y="1600200"/>
            <a:ext cx="5976937" cy="406082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8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4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0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400" b="1" i="0" u="none">
                <a:solidFill>
                  <a:srgbClr val="000000"/>
                </a:solidFill>
                <a:latin typeface="Arial"/>
                <a:ea typeface="Arial"/>
              </a:rPr>
              <a:t>Discuss the Impact of External Changes on HR Strategy: 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lang="en-US" sz="2400"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b="0" i="0" u="none"/>
              <a:t>Adapting to economic changes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b="0" i="0" u="none"/>
              <a:t>Compliance with new regulations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b="0" i="0" u="none"/>
              <a:t>Responding to social trends</a:t>
            </a:r>
            <a:endParaRPr/>
          </a:p>
        </p:txBody>
      </p:sp>
      <p:pic>
        <p:nvPicPr>
          <p:cNvPr id="13316" name="Picture 2" descr="Modeling Positive Responses in Class ..."/>
          <p:cNvPicPr>
            <a:picLocks noChangeAspect="1" noGrp="1"/>
          </p:cNvPicPr>
          <p:nvPr>
            <p:ph type="obj"/>
          </p:nvPr>
        </p:nvPicPr>
        <p:blipFill>
          <a:blip r:embed="rId3"/>
          <a:srcRect l="0" t="0" r="0" b="0"/>
          <a:stretch/>
        </p:blipFill>
        <p:spPr bwMode="auto">
          <a:xfrm>
            <a:off x="6084887" y="3284537"/>
            <a:ext cx="2495550" cy="18288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706437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3200" b="1" i="0" u="none">
                <a:solidFill>
                  <a:schemeClr val="dk2"/>
                </a:solidFill>
                <a:latin typeface="Arial"/>
                <a:ea typeface="Arial"/>
              </a:rPr>
              <a:t>Porter's Five Forces in HR Strategy</a:t>
            </a:r>
            <a:endParaRPr/>
          </a:p>
        </p:txBody>
      </p:sp>
      <p:sp>
        <p:nvSpPr>
          <p:cNvPr id="14339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107949" y="981073"/>
            <a:ext cx="8928100" cy="45354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2100">
                <a:latin typeface="Arial"/>
                <a:ea typeface="Arial"/>
              </a:rPr>
              <a:t>Porter's Five Forces:</a:t>
            </a:r>
            <a:endParaRPr/>
          </a:p>
          <a:p>
            <a:pPr marL="0" lvl="0" indent="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100">
                <a:latin typeface="Arial"/>
                <a:ea typeface="Arial"/>
              </a:rPr>
              <a:t> Threat of new entrants: How easy is it for new companies to enter the industry?</a:t>
            </a:r>
            <a:endParaRPr/>
          </a:p>
          <a:p>
            <a:pPr marL="0" lvl="0" indent="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lang="en-US" sz="2100"/>
          </a:p>
          <a:p>
            <a:pPr marL="0" lvl="0" indent="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100">
                <a:latin typeface="Arial"/>
                <a:ea typeface="Arial"/>
              </a:rPr>
              <a:t> Bargaining power of suppliers: Influence suppliers have on the industry.</a:t>
            </a:r>
            <a:endParaRPr/>
          </a:p>
          <a:p>
            <a:pPr marL="0" lvl="0" indent="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lang="en-US" sz="2100"/>
          </a:p>
          <a:p>
            <a:pPr marL="0" lvl="0" indent="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100">
                <a:latin typeface="Arial"/>
                <a:ea typeface="Arial"/>
              </a:rPr>
              <a:t> Bargaining power of buyers: Influence customers have on the industry.</a:t>
            </a:r>
            <a:endParaRPr/>
          </a:p>
          <a:p>
            <a:pPr marL="0" lvl="0" indent="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None/>
              <a:defRPr/>
            </a:pPr>
            <a:endParaRPr lang="en-US" sz="2100"/>
          </a:p>
          <a:p>
            <a:pPr marL="0" lvl="0" indent="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100">
                <a:latin typeface="Arial"/>
                <a:ea typeface="Arial"/>
              </a:rPr>
              <a:t> Threat of substitute products or services: The likelihood that customers will find alternatives.</a:t>
            </a:r>
            <a:endParaRPr/>
          </a:p>
          <a:p>
            <a:pPr marL="0" lvl="0" indent="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lang="en-US" sz="2100"/>
          </a:p>
          <a:p>
            <a:pPr marL="0" lvl="0" indent="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100">
                <a:latin typeface="Arial"/>
                <a:ea typeface="Arial"/>
              </a:rPr>
              <a:t> Industry rivalry: The level of competition within the industry.</a:t>
            </a:r>
            <a:endParaRPr/>
          </a:p>
          <a:p>
            <a:pPr marL="0" lvl="0" indent="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  <a:p>
            <a:pPr marL="0" lvl="0" indent="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1800" b="0" i="1" u="none">
                <a:solidFill>
                  <a:schemeClr val="tx1"/>
                </a:solidFill>
              </a:rPr>
              <a:t>HR can assess how these forces influence the talent market and recruitment strategy.</a:t>
            </a:r>
            <a:endParaRPr i="1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34925" y="188912"/>
            <a:ext cx="8928100" cy="1065212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900" b="1" i="0" u="none">
                <a:solidFill>
                  <a:schemeClr val="dk2"/>
                </a:solidFill>
                <a:latin typeface="Arial"/>
                <a:ea typeface="Arial"/>
              </a:rPr>
              <a:t>Group Activity (15 Minutes) </a:t>
            </a:r>
            <a:br>
              <a:rPr lang="en-GB" sz="2900" b="1" i="0" u="none">
                <a:solidFill>
                  <a:schemeClr val="dk2"/>
                </a:solidFill>
                <a:latin typeface="Arial"/>
                <a:ea typeface="Arial"/>
              </a:rPr>
            </a:br>
            <a:endParaRPr lang="en-US" sz="2900"/>
          </a:p>
        </p:txBody>
      </p:sp>
      <p:sp>
        <p:nvSpPr>
          <p:cNvPr id="15363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400" b="1" i="0" u="none">
                <a:latin typeface="Arial"/>
                <a:ea typeface="Arial"/>
              </a:rPr>
              <a:t>Give an example of how you think HR is supporting organisations respond to a dynamic environment, in terms of: 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b="0" i="0" u="none"/>
              <a:t> </a:t>
            </a:r>
            <a:r>
              <a:rPr lang="en-US" b="0" i="0" u="none"/>
              <a:t>Flexibility and adaptability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b="0" i="0" u="none"/>
              <a:t> </a:t>
            </a:r>
            <a:r>
              <a:rPr lang="en-US" b="0" i="0" u="none"/>
              <a:t>Continuous learning and development</a:t>
            </a:r>
            <a:endParaRPr/>
          </a:p>
        </p:txBody>
      </p:sp>
      <p:pic>
        <p:nvPicPr>
          <p:cNvPr id="15364" name="Picture 3"/>
          <p:cNvPicPr>
            <a:picLocks noChangeAspect="1" noGrp="1"/>
          </p:cNvPicPr>
          <p:nvPr/>
        </p:nvPicPr>
        <p:blipFill>
          <a:blip r:embed="rId3"/>
          <a:stretch/>
        </p:blipFill>
        <p:spPr bwMode="auto">
          <a:xfrm>
            <a:off x="6443662" y="3933824"/>
            <a:ext cx="2492375" cy="18288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sz="4000" b="1" i="0" u="none"/>
              <a:t>Integrating Internal and External Analysis</a:t>
            </a:r>
            <a:endParaRPr/>
          </a:p>
        </p:txBody>
      </p:sp>
      <p:sp>
        <p:nvSpPr>
          <p:cNvPr id="16387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Why?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This will ensure a holistic approach to understanding the environment. 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Tools for analysis (e.g. SWOT, PESTLE)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/>
              <a:t>PESTLE ANALYSIS</a:t>
            </a:r>
            <a:endParaRPr/>
          </a:p>
        </p:txBody>
      </p:sp>
      <p:pic>
        <p:nvPicPr>
          <p:cNvPr id="17411" name="Picture 4"/>
          <p:cNvPicPr>
            <a:picLocks noChangeAspect="1" noGrp="1"/>
          </p:cNvPicPr>
          <p:nvPr/>
        </p:nvPicPr>
        <p:blipFill>
          <a:blip r:embed="rId3"/>
          <a:stretch/>
        </p:blipFill>
        <p:spPr bwMode="auto">
          <a:xfrm>
            <a:off x="1143000" y="1033294"/>
            <a:ext cx="6858000" cy="544036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4000" b="1" i="0" u="none"/>
              <a:t>Case Study: Comprehensive Analysis (40 minutes)</a:t>
            </a:r>
            <a:endParaRPr/>
          </a:p>
        </p:txBody>
      </p:sp>
      <p:sp>
        <p:nvSpPr>
          <p:cNvPr id="18435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/>
              <a:t>Amazon case study- video</a:t>
            </a:r>
            <a:endParaRPr/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rPr lang="en-GB" u="sng">
                <a:solidFill>
                  <a:schemeClr val="hlink"/>
                </a:solidFill>
                <a:hlinkClick r:id="rId3" tooltip="https://www.youtube.com/watch?v=HHujfrRiWEI"/>
              </a:rPr>
              <a:t>https://www.youtube.com/watch?v=HHujfrRiWEI</a:t>
            </a:r>
            <a:endParaRPr/>
          </a:p>
          <a:p>
            <a:pPr marL="342900" lvl="0" indent="-342900">
              <a:spcBef>
                <a:spcPts val="0"/>
              </a:spcBef>
              <a:buNone/>
              <a:defRPr/>
            </a:pPr>
            <a:endParaRPr lang="en-US"/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rPr lang="en-GB">
                <a:solidFill>
                  <a:srgbClr val="00B0F0"/>
                </a:solidFill>
              </a:rPr>
              <a:t>Use SWOT and PESTLE Analysis to understand the problem. </a:t>
            </a:r>
            <a:endParaRPr>
              <a:solidFill>
                <a:srgbClr val="00B0F0"/>
              </a:solidFill>
            </a:endParaRPr>
          </a:p>
          <a:p>
            <a:pPr marL="342900" lvl="0" indent="-342900">
              <a:spcBef>
                <a:spcPts val="0"/>
              </a:spcBef>
              <a:buNone/>
              <a:defRPr/>
            </a:pPr>
            <a:endParaRPr>
              <a:solidFill>
                <a:srgbClr val="00B0F0"/>
              </a:solidFill>
            </a:endParaRP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rPr lang="en-GB">
                <a:solidFill>
                  <a:srgbClr val="00B0F0"/>
                </a:solidFill>
              </a:rPr>
              <a:t>What role can HR play in this scenario?</a:t>
            </a:r>
            <a:endParaRPr>
              <a:solidFill>
                <a:srgbClr val="00B0F0"/>
              </a:solidFill>
            </a:endParaRPr>
          </a:p>
          <a:p>
            <a:pPr marL="342900" lvl="0" indent="-342900">
              <a:spcBef>
                <a:spcPts val="0"/>
              </a:spcBef>
              <a:buNone/>
              <a:defRPr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/>
              <a:t>Assignment Support Session </a:t>
            </a:r>
            <a:endParaRPr/>
          </a:p>
        </p:txBody>
      </p:sp>
      <p:sp>
        <p:nvSpPr>
          <p:cNvPr id="19459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4038600" cy="39893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8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4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0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Create a mind map from today’s session and reflect how it will help you to develop your assignment (specifically CW2). </a:t>
            </a:r>
            <a:endParaRPr/>
          </a:p>
        </p:txBody>
      </p:sp>
      <p:pic>
        <p:nvPicPr>
          <p:cNvPr id="19460" name="Picture 2" descr="creative mind map examples for students ..."/>
          <p:cNvPicPr>
            <a:picLocks noChangeAspect="1" noGrp="1"/>
          </p:cNvPicPr>
          <p:nvPr>
            <p:ph type="obj"/>
          </p:nvPr>
        </p:nvPicPr>
        <p:blipFill>
          <a:blip r:embed="rId3"/>
          <a:srcRect l="0" t="0" r="0" b="0"/>
          <a:stretch/>
        </p:blipFill>
        <p:spPr bwMode="auto">
          <a:xfrm>
            <a:off x="5157954" y="1323974"/>
            <a:ext cx="2619375" cy="421005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/>
              <a:t>Summary</a:t>
            </a:r>
            <a:endParaRPr/>
          </a:p>
        </p:txBody>
      </p:sp>
      <p:sp>
        <p:nvSpPr>
          <p:cNvPr id="20483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As business and management students, it is important to know that organisations operate in a dynamic environment. We have explored these internally and externally. We have also looked at how HR supports organisations to adapt to these environmental changes. 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/>
              <a:t>Further Readings</a:t>
            </a:r>
            <a:endParaRPr/>
          </a:p>
        </p:txBody>
      </p:sp>
      <p:sp>
        <p:nvSpPr>
          <p:cNvPr id="21507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lnSpc>
                <a:spcPct val="90000"/>
              </a:lnSpc>
              <a:spcBef>
                <a:spcPts val="0"/>
              </a:spcBef>
              <a:buFont typeface="Myriad Pro"/>
              <a:buAutoNum type="arabicPeriod"/>
              <a:defRPr/>
            </a:pPr>
            <a:r>
              <a:rPr lang="en-GB" sz="2700">
                <a:solidFill>
                  <a:srgbClr val="242424"/>
                </a:solidFill>
                <a:latin typeface="Segoe UI"/>
              </a:rPr>
              <a:t>Indeed. (2025). 9 External Environmental Factors That Affect Business. Retrieved from Indeed</a:t>
            </a:r>
            <a:endParaRPr/>
          </a:p>
          <a:p>
            <a:pPr marL="342900" lvl="0" indent="-342900">
              <a:lnSpc>
                <a:spcPct val="90000"/>
              </a:lnSpc>
              <a:spcBef>
                <a:spcPts val="0"/>
              </a:spcBef>
              <a:buFont typeface="Myriad Pro"/>
              <a:buAutoNum type="arabicPeriod"/>
              <a:defRPr/>
            </a:pPr>
            <a:r>
              <a:rPr lang="en-GB" sz="2700">
                <a:solidFill>
                  <a:srgbClr val="242424"/>
                </a:solidFill>
                <a:latin typeface="Segoe UI"/>
              </a:rPr>
              <a:t>AIHR. (2025). 12 Key Functions of Human Resources To Know in 2025. Retrieved from </a:t>
            </a:r>
            <a:r>
              <a:rPr lang="en-GB" sz="2700" u="sng">
                <a:solidFill>
                  <a:schemeClr val="hlink"/>
                </a:solidFill>
                <a:latin typeface="var(--fontFamilyBase)"/>
                <a:hlinkClick r:id="rId3" tooltip="https://www.aihr.com/blog/human-resources-functions/"/>
              </a:rPr>
              <a:t>AIHR</a:t>
            </a:r>
            <a:endParaRPr lang="en-US" sz="2700"/>
          </a:p>
          <a:p>
            <a:pPr marL="342900" lvl="0" indent="-342900">
              <a:lnSpc>
                <a:spcPct val="90000"/>
              </a:lnSpc>
              <a:spcBef>
                <a:spcPts val="0"/>
              </a:spcBef>
              <a:buFont typeface="Myriad Pro"/>
              <a:buAutoNum type="arabicPeriod"/>
              <a:defRPr/>
            </a:pPr>
            <a:r>
              <a:rPr lang="en-GB" sz="2700">
                <a:solidFill>
                  <a:srgbClr val="242424"/>
                </a:solidFill>
                <a:latin typeface="Segoe UI"/>
              </a:rPr>
              <a:t>Investopedia. (2024). How to Perform a SWOT Analysis. Retrieved from </a:t>
            </a:r>
            <a:r>
              <a:rPr lang="en-GB" sz="2700" u="sng">
                <a:solidFill>
                  <a:schemeClr val="hlink"/>
                </a:solidFill>
                <a:latin typeface="var(--fontFamilyBase)"/>
                <a:hlinkClick r:id="rId4" tooltip="https://www.investopedia.com/terms/s/swot.asp"/>
              </a:rPr>
              <a:t>Investopedia</a:t>
            </a:r>
            <a:endParaRPr lang="en-US" sz="2700"/>
          </a:p>
          <a:p>
            <a:pPr marL="342900" lvl="0" indent="-342900">
              <a:lnSpc>
                <a:spcPct val="90000"/>
              </a:lnSpc>
              <a:spcBef>
                <a:spcPts val="0"/>
              </a:spcBef>
              <a:buFont typeface="Myriad Pro"/>
              <a:buAutoNum type="arabicPeriod"/>
              <a:defRPr/>
            </a:pPr>
            <a:r>
              <a:rPr lang="en-GB" sz="2700">
                <a:solidFill>
                  <a:srgbClr val="242424"/>
                </a:solidFill>
                <a:latin typeface="Segoe UI"/>
              </a:rPr>
              <a:t>Corporate Finance Institute. (2024). SWOT - Definition, Examples, Process, Uses. Retrieved from </a:t>
            </a:r>
            <a:r>
              <a:rPr lang="en-GB" sz="2700" u="sng">
                <a:solidFill>
                  <a:schemeClr val="hlink"/>
                </a:solidFill>
                <a:latin typeface="var(--fontFamilyBase)"/>
                <a:hlinkClick r:id="rId5" tooltip="https://corporatefinanceinstitute.com/resources/management/swot-analysis/"/>
              </a:rPr>
              <a:t>Corporate Finance Institute</a:t>
            </a:r>
            <a:endParaRPr lang="en-US" sz="2700"/>
          </a:p>
          <a:p>
            <a:pPr marL="342900" lvl="0" indent="-342900">
              <a:lnSpc>
                <a:spcPct val="9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/>
              <a:t>Further Readings</a:t>
            </a:r>
            <a:endParaRPr/>
          </a:p>
        </p:txBody>
      </p:sp>
      <p:sp>
        <p:nvSpPr>
          <p:cNvPr id="22531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000">
                <a:solidFill>
                  <a:srgbClr val="242424"/>
                </a:solidFill>
                <a:latin typeface="Segoe UI"/>
              </a:rPr>
              <a:t>4. BMC. (2024). Comprehensive Guide to Change Management in Human Resource Management. Retrieved from </a:t>
            </a:r>
            <a:r>
              <a:rPr lang="en-GB" sz="3000" u="sng">
                <a:solidFill>
                  <a:schemeClr val="hlink"/>
                </a:solidFill>
                <a:latin typeface="var(--fontFamilyBase)"/>
                <a:hlinkClick r:id="rId3" tooltip="https://www.bmc.net/blog/general-blog-posts/change-management-in-hr-management"/>
              </a:rPr>
              <a:t>BMC</a:t>
            </a:r>
            <a:endParaRPr lang="en-US" sz="3000"/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000">
                <a:solidFill>
                  <a:srgbClr val="242424"/>
                </a:solidFill>
                <a:latin typeface="Segoe UI"/>
              </a:rPr>
              <a:t>5. SHRM. (2024). Driving Change: Essential Steps for Successful HR Transformation. Retrieved from </a:t>
            </a:r>
            <a:r>
              <a:rPr lang="en-GB" sz="3000" u="sng">
                <a:solidFill>
                  <a:schemeClr val="hlink"/>
                </a:solidFill>
                <a:latin typeface="var(--fontFamilyBase)"/>
                <a:hlinkClick r:id="rId4" tooltip="https://www.shrm.org/topics-tools/flagships/all-things-work/driving-change--essential-steps-for-successful-hr-transformation"/>
              </a:rPr>
              <a:t>SHRM</a:t>
            </a:r>
            <a:endParaRPr lang="en-US" sz="3000"/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000">
                <a:solidFill>
                  <a:srgbClr val="242424"/>
                </a:solidFill>
                <a:latin typeface="Segoe UI"/>
              </a:rPr>
              <a:t>6. TMI. (2024). Performing a PESTLE Analysis for Strategic HR Planning. Retrieved from </a:t>
            </a:r>
            <a:r>
              <a:rPr lang="en-GB" sz="3000" u="sng">
                <a:solidFill>
                  <a:schemeClr val="hlink"/>
                </a:solidFill>
                <a:latin typeface="var(--fontFamilyBase)"/>
                <a:hlinkClick r:id="rId5" tooltip="https://www.tmi.org/blogs/performing-a-pestle-analysis-for-strategic-hr-planning"/>
              </a:rPr>
              <a:t>TMI</a:t>
            </a:r>
            <a:endParaRPr lang="en-US" sz="3000"/>
          </a:p>
          <a:p>
            <a:pPr marL="0" lvl="0" indent="0">
              <a:lnSpc>
                <a:spcPct val="9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theme/_rels/theme1.xml.rels><?xml version="1.0" encoding="UTF-8" standalone="yes"?><Relationships xmlns="http://schemas.openxmlformats.org/package/2006/relationships"></Relationships>
</file>

<file path=ppt/theme/_rels/theme2.xml.rels><?xml version="1.0" encoding="UTF-8" standalone="yes"?><Relationships xmlns="http://schemas.openxmlformats.org/package/2006/relationships"></Relationships>
</file>

<file path=ppt/theme/theme1.xml><?xml version="1.0" encoding="utf-8"?>
<a:theme xmlns:a="http://schemas.openxmlformats.org/drawingml/2006/main" xmlns:r="http://schemas.openxmlformats.org/officeDocument/2006/relationships" xmlns:p="http://schemas.openxmlformats.org/presentationml/2006/main" name="20140311PresentationUWTSDTemplate">
  <a:themeElements>
    <a:clrScheme name="Default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AAAAAA"/>
      </a:accent3>
      <a:accent4>
        <a:srgbClr val="DCDCDC"/>
      </a:accent4>
      <a:accent5>
        <a:srgbClr val="DBF1FA"/>
      </a:accent5>
      <a:accent6>
        <a:srgbClr val="4B9DCA"/>
      </a:accent6>
      <a:hlink>
        <a:srgbClr val="0000FF"/>
      </a:hlink>
      <a:folHlink>
        <a:srgbClr val="800080"/>
      </a:folHlink>
    </a:clrScheme>
    <a:fontScheme name="default">
      <a:majorFont>
        <a:latin typeface="Arial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Default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AAAAAA"/>
        </a:accent3>
        <a:accent4>
          <a:srgbClr val="DCDCDC"/>
        </a:accent4>
        <a:accent5>
          <a:srgbClr val="DBF1FA"/>
        </a:accent5>
        <a:accent6>
          <a:srgbClr val="4B9DCA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xmlns:r="http://schemas.openxmlformats.org/officeDocument/2006/relationships" xmlns:p="http://schemas.openxmlformats.org/presentationml/2006/main" name="Default">
  <a:themeElements>
    <a:clrScheme name="Default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AAAAAA"/>
      </a:accent3>
      <a:accent4>
        <a:srgbClr val="DCDCDC"/>
      </a:accent4>
      <a:accent5>
        <a:srgbClr val="DBF1FA"/>
      </a:accent5>
      <a:accent6>
        <a:srgbClr val="4B9DCA"/>
      </a:accent6>
      <a:hlink>
        <a:srgbClr val="CCCCFF"/>
      </a:hlink>
      <a:folHlink>
        <a:srgbClr val="B2B2B2"/>
      </a:folHlink>
    </a:clrScheme>
    <a:fontScheme name="default">
      <a:majorFont>
        <a:latin typeface="Arial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Default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0</Words>
  <Application>ONLYOFFICE/8.2.0.143</Application>
  <PresentationFormat>On-screen Show (4:3)</PresentationFormat>
  <Paragraphs>0</Paragraphs>
  <Slides>17</Slides>
  <Notes>17</Notes>
  <HiddenSlides>0</HiddenSlides>
  <MMClips>2</MMClips>
  <ScaleCrop>0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Theme 1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</vt:vector>
  </TitlesOfParts>
  <LinksUpToDate>0</LinksUpToDate>
  <SharedDoc>0</SharedDoc>
  <HyperlinksChanged>0</HyperlinksChanged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/>
  <cp:revision>67</cp:revision>
  <dcterms:created xsi:type="dcterms:W3CDTF">2002-10-07T19:43:00Z</dcterms:created>
  <dcterms:modified xsi:type="dcterms:W3CDTF">2026-02-26T08:57:58Z</dcterms:modified>
</cp:coreProperties>
</file>