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Fredoka" panose="020B0604020202020204" charset="0"/>
      <p:regular r:id="rId20"/>
    </p:embeddedFont>
    <p:embeddedFont>
      <p:font typeface="Migra Ultra-Bold" panose="020B0604020202020204" charset="0"/>
      <p:regular r:id="rId21"/>
    </p:embeddedFont>
    <p:embeddedFont>
      <p:font typeface="Questrial" pitchFamily="2"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94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0170C7-3607-4DCC-8E5C-0524937687E1}" v="10" dt="2025-05-09T13:23:27.3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91"/>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Spencer-Jones (2203246)" userId="5eb56ae7-6e48-4766-bbe0-9181f2dabdd0" providerId="ADAL" clId="{980170C7-3607-4DCC-8E5C-0524937687E1}"/>
    <pc:docChg chg="undo custSel modSld">
      <pc:chgData name="Emily Spencer-Jones (2203246)" userId="5eb56ae7-6e48-4766-bbe0-9181f2dabdd0" providerId="ADAL" clId="{980170C7-3607-4DCC-8E5C-0524937687E1}" dt="2025-05-09T13:23:27.396" v="214" actId="478"/>
      <pc:docMkLst>
        <pc:docMk/>
      </pc:docMkLst>
      <pc:sldChg chg="modSp mod">
        <pc:chgData name="Emily Spencer-Jones (2203246)" userId="5eb56ae7-6e48-4766-bbe0-9181f2dabdd0" providerId="ADAL" clId="{980170C7-3607-4DCC-8E5C-0524937687E1}" dt="2025-05-09T13:18:01.826" v="127" actId="115"/>
        <pc:sldMkLst>
          <pc:docMk/>
          <pc:sldMk cId="0" sldId="257"/>
        </pc:sldMkLst>
        <pc:spChg chg="mod">
          <ac:chgData name="Emily Spencer-Jones (2203246)" userId="5eb56ae7-6e48-4766-bbe0-9181f2dabdd0" providerId="ADAL" clId="{980170C7-3607-4DCC-8E5C-0524937687E1}" dt="2025-05-09T13:18:01.826" v="127" actId="115"/>
          <ac:spMkLst>
            <pc:docMk/>
            <pc:sldMk cId="0" sldId="257"/>
            <ac:spMk id="11" creationId="{00000000-0000-0000-0000-000000000000}"/>
          </ac:spMkLst>
        </pc:spChg>
        <pc:spChg chg="mod">
          <ac:chgData name="Emily Spencer-Jones (2203246)" userId="5eb56ae7-6e48-4766-bbe0-9181f2dabdd0" providerId="ADAL" clId="{980170C7-3607-4DCC-8E5C-0524937687E1}" dt="2025-05-09T13:17:03.952" v="105" actId="404"/>
          <ac:spMkLst>
            <pc:docMk/>
            <pc:sldMk cId="0" sldId="257"/>
            <ac:spMk id="12" creationId="{00000000-0000-0000-0000-000000000000}"/>
          </ac:spMkLst>
        </pc:spChg>
        <pc:spChg chg="mod">
          <ac:chgData name="Emily Spencer-Jones (2203246)" userId="5eb56ae7-6e48-4766-bbe0-9181f2dabdd0" providerId="ADAL" clId="{980170C7-3607-4DCC-8E5C-0524937687E1}" dt="2025-05-09T13:17:07.743" v="106" actId="404"/>
          <ac:spMkLst>
            <pc:docMk/>
            <pc:sldMk cId="0" sldId="257"/>
            <ac:spMk id="13" creationId="{00000000-0000-0000-0000-000000000000}"/>
          </ac:spMkLst>
        </pc:spChg>
      </pc:sldChg>
      <pc:sldChg chg="modSp mod">
        <pc:chgData name="Emily Spencer-Jones (2203246)" userId="5eb56ae7-6e48-4766-bbe0-9181f2dabdd0" providerId="ADAL" clId="{980170C7-3607-4DCC-8E5C-0524937687E1}" dt="2025-05-09T13:17:48.813" v="126" actId="1036"/>
        <pc:sldMkLst>
          <pc:docMk/>
          <pc:sldMk cId="0" sldId="259"/>
        </pc:sldMkLst>
        <pc:spChg chg="mod">
          <ac:chgData name="Emily Spencer-Jones (2203246)" userId="5eb56ae7-6e48-4766-bbe0-9181f2dabdd0" providerId="ADAL" clId="{980170C7-3607-4DCC-8E5C-0524937687E1}" dt="2025-05-09T13:17:48.813" v="126" actId="1036"/>
          <ac:spMkLst>
            <pc:docMk/>
            <pc:sldMk cId="0" sldId="259"/>
            <ac:spMk id="6" creationId="{00000000-0000-0000-0000-000000000000}"/>
          </ac:spMkLst>
        </pc:spChg>
        <pc:spChg chg="mod">
          <ac:chgData name="Emily Spencer-Jones (2203246)" userId="5eb56ae7-6e48-4766-bbe0-9181f2dabdd0" providerId="ADAL" clId="{980170C7-3607-4DCC-8E5C-0524937687E1}" dt="2025-05-09T13:17:40.793" v="125" actId="1036"/>
          <ac:spMkLst>
            <pc:docMk/>
            <pc:sldMk cId="0" sldId="259"/>
            <ac:spMk id="7" creationId="{00000000-0000-0000-0000-000000000000}"/>
          </ac:spMkLst>
        </pc:spChg>
        <pc:spChg chg="mod">
          <ac:chgData name="Emily Spencer-Jones (2203246)" userId="5eb56ae7-6e48-4766-bbe0-9181f2dabdd0" providerId="ADAL" clId="{980170C7-3607-4DCC-8E5C-0524937687E1}" dt="2025-05-09T13:17:40.793" v="125" actId="1036"/>
          <ac:spMkLst>
            <pc:docMk/>
            <pc:sldMk cId="0" sldId="259"/>
            <ac:spMk id="8" creationId="{00000000-0000-0000-0000-000000000000}"/>
          </ac:spMkLst>
        </pc:spChg>
        <pc:spChg chg="mod">
          <ac:chgData name="Emily Spencer-Jones (2203246)" userId="5eb56ae7-6e48-4766-bbe0-9181f2dabdd0" providerId="ADAL" clId="{980170C7-3607-4DCC-8E5C-0524937687E1}" dt="2025-05-09T13:17:30.832" v="124" actId="1038"/>
          <ac:spMkLst>
            <pc:docMk/>
            <pc:sldMk cId="0" sldId="259"/>
            <ac:spMk id="9" creationId="{00000000-0000-0000-0000-000000000000}"/>
          </ac:spMkLst>
        </pc:spChg>
      </pc:sldChg>
      <pc:sldChg chg="modSp mod">
        <pc:chgData name="Emily Spencer-Jones (2203246)" userId="5eb56ae7-6e48-4766-bbe0-9181f2dabdd0" providerId="ADAL" clId="{980170C7-3607-4DCC-8E5C-0524937687E1}" dt="2025-05-09T13:13:48.121" v="78" actId="404"/>
        <pc:sldMkLst>
          <pc:docMk/>
          <pc:sldMk cId="0" sldId="260"/>
        </pc:sldMkLst>
        <pc:spChg chg="mod">
          <ac:chgData name="Emily Spencer-Jones (2203246)" userId="5eb56ae7-6e48-4766-bbe0-9181f2dabdd0" providerId="ADAL" clId="{980170C7-3607-4DCC-8E5C-0524937687E1}" dt="2025-05-09T13:13:48.121" v="78" actId="404"/>
          <ac:spMkLst>
            <pc:docMk/>
            <pc:sldMk cId="0" sldId="260"/>
            <ac:spMk id="11" creationId="{00000000-0000-0000-0000-000000000000}"/>
          </ac:spMkLst>
        </pc:spChg>
        <pc:spChg chg="mod">
          <ac:chgData name="Emily Spencer-Jones (2203246)" userId="5eb56ae7-6e48-4766-bbe0-9181f2dabdd0" providerId="ADAL" clId="{980170C7-3607-4DCC-8E5C-0524937687E1}" dt="2025-05-09T13:13:31.967" v="68" actId="1035"/>
          <ac:spMkLst>
            <pc:docMk/>
            <pc:sldMk cId="0" sldId="260"/>
            <ac:spMk id="12" creationId="{00000000-0000-0000-0000-000000000000}"/>
          </ac:spMkLst>
        </pc:spChg>
        <pc:grpChg chg="mod">
          <ac:chgData name="Emily Spencer-Jones (2203246)" userId="5eb56ae7-6e48-4766-bbe0-9181f2dabdd0" providerId="ADAL" clId="{980170C7-3607-4DCC-8E5C-0524937687E1}" dt="2025-05-09T13:13:38.317" v="72" actId="1035"/>
          <ac:grpSpMkLst>
            <pc:docMk/>
            <pc:sldMk cId="0" sldId="260"/>
            <ac:grpSpMk id="8" creationId="{00000000-0000-0000-0000-000000000000}"/>
          </ac:grpSpMkLst>
        </pc:grpChg>
      </pc:sldChg>
      <pc:sldChg chg="modSp mod">
        <pc:chgData name="Emily Spencer-Jones (2203246)" userId="5eb56ae7-6e48-4766-bbe0-9181f2dabdd0" providerId="ADAL" clId="{980170C7-3607-4DCC-8E5C-0524937687E1}" dt="2025-05-09T13:06:34.086" v="7" actId="2710"/>
        <pc:sldMkLst>
          <pc:docMk/>
          <pc:sldMk cId="0" sldId="261"/>
        </pc:sldMkLst>
        <pc:spChg chg="mod">
          <ac:chgData name="Emily Spencer-Jones (2203246)" userId="5eb56ae7-6e48-4766-bbe0-9181f2dabdd0" providerId="ADAL" clId="{980170C7-3607-4DCC-8E5C-0524937687E1}" dt="2025-05-09T13:06:34.086" v="7" actId="2710"/>
          <ac:spMkLst>
            <pc:docMk/>
            <pc:sldMk cId="0" sldId="261"/>
            <ac:spMk id="12" creationId="{00000000-0000-0000-0000-000000000000}"/>
          </ac:spMkLst>
        </pc:spChg>
      </pc:sldChg>
      <pc:sldChg chg="modSp mod">
        <pc:chgData name="Emily Spencer-Jones (2203246)" userId="5eb56ae7-6e48-4766-bbe0-9181f2dabdd0" providerId="ADAL" clId="{980170C7-3607-4DCC-8E5C-0524937687E1}" dt="2025-05-09T13:18:54.207" v="130" actId="207"/>
        <pc:sldMkLst>
          <pc:docMk/>
          <pc:sldMk cId="0" sldId="262"/>
        </pc:sldMkLst>
        <pc:spChg chg="mod">
          <ac:chgData name="Emily Spencer-Jones (2203246)" userId="5eb56ae7-6e48-4766-bbe0-9181f2dabdd0" providerId="ADAL" clId="{980170C7-3607-4DCC-8E5C-0524937687E1}" dt="2025-05-09T13:18:47.881" v="128" actId="207"/>
          <ac:spMkLst>
            <pc:docMk/>
            <pc:sldMk cId="0" sldId="262"/>
            <ac:spMk id="14" creationId="{00000000-0000-0000-0000-000000000000}"/>
          </ac:spMkLst>
        </pc:spChg>
        <pc:spChg chg="mod">
          <ac:chgData name="Emily Spencer-Jones (2203246)" userId="5eb56ae7-6e48-4766-bbe0-9181f2dabdd0" providerId="ADAL" clId="{980170C7-3607-4DCC-8E5C-0524937687E1}" dt="2025-05-09T13:18:50.745" v="129" actId="207"/>
          <ac:spMkLst>
            <pc:docMk/>
            <pc:sldMk cId="0" sldId="262"/>
            <ac:spMk id="15" creationId="{00000000-0000-0000-0000-000000000000}"/>
          </ac:spMkLst>
        </pc:spChg>
        <pc:spChg chg="mod">
          <ac:chgData name="Emily Spencer-Jones (2203246)" userId="5eb56ae7-6e48-4766-bbe0-9181f2dabdd0" providerId="ADAL" clId="{980170C7-3607-4DCC-8E5C-0524937687E1}" dt="2025-05-09T13:18:54.207" v="130" actId="207"/>
          <ac:spMkLst>
            <pc:docMk/>
            <pc:sldMk cId="0" sldId="262"/>
            <ac:spMk id="19" creationId="{00000000-0000-0000-0000-000000000000}"/>
          </ac:spMkLst>
        </pc:spChg>
      </pc:sldChg>
      <pc:sldChg chg="addSp delSp modSp mod">
        <pc:chgData name="Emily Spencer-Jones (2203246)" userId="5eb56ae7-6e48-4766-bbe0-9181f2dabdd0" providerId="ADAL" clId="{980170C7-3607-4DCC-8E5C-0524937687E1}" dt="2025-05-09T13:09:03.919" v="30" actId="1038"/>
        <pc:sldMkLst>
          <pc:docMk/>
          <pc:sldMk cId="0" sldId="263"/>
        </pc:sldMkLst>
        <pc:spChg chg="del">
          <ac:chgData name="Emily Spencer-Jones (2203246)" userId="5eb56ae7-6e48-4766-bbe0-9181f2dabdd0" providerId="ADAL" clId="{980170C7-3607-4DCC-8E5C-0524937687E1}" dt="2025-05-09T13:08:11.106" v="9" actId="478"/>
          <ac:spMkLst>
            <pc:docMk/>
            <pc:sldMk cId="0" sldId="263"/>
            <ac:spMk id="4" creationId="{00000000-0000-0000-0000-000000000000}"/>
          </ac:spMkLst>
        </pc:spChg>
        <pc:spChg chg="mod">
          <ac:chgData name="Emily Spencer-Jones (2203246)" userId="5eb56ae7-6e48-4766-bbe0-9181f2dabdd0" providerId="ADAL" clId="{980170C7-3607-4DCC-8E5C-0524937687E1}" dt="2025-05-09T13:08:45.113" v="26" actId="1035"/>
          <ac:spMkLst>
            <pc:docMk/>
            <pc:sldMk cId="0" sldId="263"/>
            <ac:spMk id="9" creationId="{00000000-0000-0000-0000-000000000000}"/>
          </ac:spMkLst>
        </pc:spChg>
        <pc:grpChg chg="mod">
          <ac:chgData name="Emily Spencer-Jones (2203246)" userId="5eb56ae7-6e48-4766-bbe0-9181f2dabdd0" providerId="ADAL" clId="{980170C7-3607-4DCC-8E5C-0524937687E1}" dt="2025-05-09T13:08:42.065" v="24" actId="1036"/>
          <ac:grpSpMkLst>
            <pc:docMk/>
            <pc:sldMk cId="0" sldId="263"/>
            <ac:grpSpMk id="6" creationId="{00000000-0000-0000-0000-000000000000}"/>
          </ac:grpSpMkLst>
        </pc:grpChg>
        <pc:picChg chg="add mod">
          <ac:chgData name="Emily Spencer-Jones (2203246)" userId="5eb56ae7-6e48-4766-bbe0-9181f2dabdd0" providerId="ADAL" clId="{980170C7-3607-4DCC-8E5C-0524937687E1}" dt="2025-05-09T13:09:03.919" v="30" actId="1038"/>
          <ac:picMkLst>
            <pc:docMk/>
            <pc:sldMk cId="0" sldId="263"/>
            <ac:picMk id="11" creationId="{1275149A-6709-C722-1BC6-A4049860200E}"/>
          </ac:picMkLst>
        </pc:picChg>
      </pc:sldChg>
      <pc:sldChg chg="modSp mod">
        <pc:chgData name="Emily Spencer-Jones (2203246)" userId="5eb56ae7-6e48-4766-bbe0-9181f2dabdd0" providerId="ADAL" clId="{980170C7-3607-4DCC-8E5C-0524937687E1}" dt="2025-05-09T13:19:06.840" v="132" actId="20577"/>
        <pc:sldMkLst>
          <pc:docMk/>
          <pc:sldMk cId="0" sldId="265"/>
        </pc:sldMkLst>
        <pc:spChg chg="mod">
          <ac:chgData name="Emily Spencer-Jones (2203246)" userId="5eb56ae7-6e48-4766-bbe0-9181f2dabdd0" providerId="ADAL" clId="{980170C7-3607-4DCC-8E5C-0524937687E1}" dt="2025-05-09T13:19:06.840" v="132" actId="20577"/>
          <ac:spMkLst>
            <pc:docMk/>
            <pc:sldMk cId="0" sldId="265"/>
            <ac:spMk id="9" creationId="{00000000-0000-0000-0000-000000000000}"/>
          </ac:spMkLst>
        </pc:spChg>
      </pc:sldChg>
      <pc:sldChg chg="modSp mod">
        <pc:chgData name="Emily Spencer-Jones (2203246)" userId="5eb56ae7-6e48-4766-bbe0-9181f2dabdd0" providerId="ADAL" clId="{980170C7-3607-4DCC-8E5C-0524937687E1}" dt="2025-05-09T13:19:38.674" v="150" actId="20577"/>
        <pc:sldMkLst>
          <pc:docMk/>
          <pc:sldMk cId="0" sldId="266"/>
        </pc:sldMkLst>
        <pc:spChg chg="mod">
          <ac:chgData name="Emily Spencer-Jones (2203246)" userId="5eb56ae7-6e48-4766-bbe0-9181f2dabdd0" providerId="ADAL" clId="{980170C7-3607-4DCC-8E5C-0524937687E1}" dt="2025-05-09T13:19:38.674" v="150" actId="20577"/>
          <ac:spMkLst>
            <pc:docMk/>
            <pc:sldMk cId="0" sldId="266"/>
            <ac:spMk id="20" creationId="{00000000-0000-0000-0000-000000000000}"/>
          </ac:spMkLst>
        </pc:spChg>
      </pc:sldChg>
      <pc:sldChg chg="modSp mod">
        <pc:chgData name="Emily Spencer-Jones (2203246)" userId="5eb56ae7-6e48-4766-bbe0-9181f2dabdd0" providerId="ADAL" clId="{980170C7-3607-4DCC-8E5C-0524937687E1}" dt="2025-05-09T13:19:58.204" v="151" actId="20577"/>
        <pc:sldMkLst>
          <pc:docMk/>
          <pc:sldMk cId="0" sldId="267"/>
        </pc:sldMkLst>
        <pc:spChg chg="mod">
          <ac:chgData name="Emily Spencer-Jones (2203246)" userId="5eb56ae7-6e48-4766-bbe0-9181f2dabdd0" providerId="ADAL" clId="{980170C7-3607-4DCC-8E5C-0524937687E1}" dt="2025-05-09T13:19:58.204" v="151" actId="20577"/>
          <ac:spMkLst>
            <pc:docMk/>
            <pc:sldMk cId="0" sldId="267"/>
            <ac:spMk id="10" creationId="{00000000-0000-0000-0000-000000000000}"/>
          </ac:spMkLst>
        </pc:spChg>
      </pc:sldChg>
      <pc:sldChg chg="modSp mod">
        <pc:chgData name="Emily Spencer-Jones (2203246)" userId="5eb56ae7-6e48-4766-bbe0-9181f2dabdd0" providerId="ADAL" clId="{980170C7-3607-4DCC-8E5C-0524937687E1}" dt="2025-05-09T13:21:13.454" v="192" actId="20577"/>
        <pc:sldMkLst>
          <pc:docMk/>
          <pc:sldMk cId="0" sldId="268"/>
        </pc:sldMkLst>
        <pc:spChg chg="mod">
          <ac:chgData name="Emily Spencer-Jones (2203246)" userId="5eb56ae7-6e48-4766-bbe0-9181f2dabdd0" providerId="ADAL" clId="{980170C7-3607-4DCC-8E5C-0524937687E1}" dt="2025-05-09T13:21:13.454" v="192" actId="20577"/>
          <ac:spMkLst>
            <pc:docMk/>
            <pc:sldMk cId="0" sldId="268"/>
            <ac:spMk id="11" creationId="{00000000-0000-0000-0000-000000000000}"/>
          </ac:spMkLst>
        </pc:spChg>
      </pc:sldChg>
      <pc:sldChg chg="modSp mod">
        <pc:chgData name="Emily Spencer-Jones (2203246)" userId="5eb56ae7-6e48-4766-bbe0-9181f2dabdd0" providerId="ADAL" clId="{980170C7-3607-4DCC-8E5C-0524937687E1}" dt="2025-05-09T13:16:47.933" v="104" actId="1036"/>
        <pc:sldMkLst>
          <pc:docMk/>
          <pc:sldMk cId="0" sldId="269"/>
        </pc:sldMkLst>
        <pc:spChg chg="mod">
          <ac:chgData name="Emily Spencer-Jones (2203246)" userId="5eb56ae7-6e48-4766-bbe0-9181f2dabdd0" providerId="ADAL" clId="{980170C7-3607-4DCC-8E5C-0524937687E1}" dt="2025-05-09T13:16:47.933" v="104" actId="1036"/>
          <ac:spMkLst>
            <pc:docMk/>
            <pc:sldMk cId="0" sldId="269"/>
            <ac:spMk id="6" creationId="{00000000-0000-0000-0000-000000000000}"/>
          </ac:spMkLst>
        </pc:spChg>
        <pc:spChg chg="mod">
          <ac:chgData name="Emily Spencer-Jones (2203246)" userId="5eb56ae7-6e48-4766-bbe0-9181f2dabdd0" providerId="ADAL" clId="{980170C7-3607-4DCC-8E5C-0524937687E1}" dt="2025-05-09T13:16:38.654" v="103" actId="1036"/>
          <ac:spMkLst>
            <pc:docMk/>
            <pc:sldMk cId="0" sldId="269"/>
            <ac:spMk id="7" creationId="{00000000-0000-0000-0000-000000000000}"/>
          </ac:spMkLst>
        </pc:spChg>
        <pc:spChg chg="mod">
          <ac:chgData name="Emily Spencer-Jones (2203246)" userId="5eb56ae7-6e48-4766-bbe0-9181f2dabdd0" providerId="ADAL" clId="{980170C7-3607-4DCC-8E5C-0524937687E1}" dt="2025-05-09T13:16:07.731" v="99" actId="1076"/>
          <ac:spMkLst>
            <pc:docMk/>
            <pc:sldMk cId="0" sldId="269"/>
            <ac:spMk id="11" creationId="{00000000-0000-0000-0000-000000000000}"/>
          </ac:spMkLst>
        </pc:spChg>
        <pc:grpChg chg="mod">
          <ac:chgData name="Emily Spencer-Jones (2203246)" userId="5eb56ae7-6e48-4766-bbe0-9181f2dabdd0" providerId="ADAL" clId="{980170C7-3607-4DCC-8E5C-0524937687E1}" dt="2025-05-09T13:15:49.856" v="96" actId="1036"/>
          <ac:grpSpMkLst>
            <pc:docMk/>
            <pc:sldMk cId="0" sldId="269"/>
            <ac:grpSpMk id="8" creationId="{00000000-0000-0000-0000-000000000000}"/>
          </ac:grpSpMkLst>
        </pc:grpChg>
      </pc:sldChg>
      <pc:sldChg chg="addSp delSp modSp mod">
        <pc:chgData name="Emily Spencer-Jones (2203246)" userId="5eb56ae7-6e48-4766-bbe0-9181f2dabdd0" providerId="ADAL" clId="{980170C7-3607-4DCC-8E5C-0524937687E1}" dt="2025-05-09T13:23:27.396" v="214" actId="478"/>
        <pc:sldMkLst>
          <pc:docMk/>
          <pc:sldMk cId="0" sldId="270"/>
        </pc:sldMkLst>
        <pc:spChg chg="mod">
          <ac:chgData name="Emily Spencer-Jones (2203246)" userId="5eb56ae7-6e48-4766-bbe0-9181f2dabdd0" providerId="ADAL" clId="{980170C7-3607-4DCC-8E5C-0524937687E1}" dt="2025-05-09T13:23:17.475" v="211" actId="1076"/>
          <ac:spMkLst>
            <pc:docMk/>
            <pc:sldMk cId="0" sldId="270"/>
            <ac:spMk id="2" creationId="{00000000-0000-0000-0000-000000000000}"/>
          </ac:spMkLst>
        </pc:spChg>
        <pc:spChg chg="mod">
          <ac:chgData name="Emily Spencer-Jones (2203246)" userId="5eb56ae7-6e48-4766-bbe0-9181f2dabdd0" providerId="ADAL" clId="{980170C7-3607-4DCC-8E5C-0524937687E1}" dt="2025-05-09T13:21:53.418" v="200" actId="1038"/>
          <ac:spMkLst>
            <pc:docMk/>
            <pc:sldMk cId="0" sldId="270"/>
            <ac:spMk id="10" creationId="{00000000-0000-0000-0000-000000000000}"/>
          </ac:spMkLst>
        </pc:spChg>
        <pc:spChg chg="mod">
          <ac:chgData name="Emily Spencer-Jones (2203246)" userId="5eb56ae7-6e48-4766-bbe0-9181f2dabdd0" providerId="ADAL" clId="{980170C7-3607-4DCC-8E5C-0524937687E1}" dt="2025-05-09T13:21:33.300" v="194" actId="404"/>
          <ac:spMkLst>
            <pc:docMk/>
            <pc:sldMk cId="0" sldId="270"/>
            <ac:spMk id="11" creationId="{00000000-0000-0000-0000-000000000000}"/>
          </ac:spMkLst>
        </pc:spChg>
        <pc:spChg chg="add del">
          <ac:chgData name="Emily Spencer-Jones (2203246)" userId="5eb56ae7-6e48-4766-bbe0-9181f2dabdd0" providerId="ADAL" clId="{980170C7-3607-4DCC-8E5C-0524937687E1}" dt="2025-05-09T13:23:00.131" v="202" actId="478"/>
          <ac:spMkLst>
            <pc:docMk/>
            <pc:sldMk cId="0" sldId="270"/>
            <ac:spMk id="13" creationId="{FF0302BC-99CC-B512-5DB5-220A597E1AF1}"/>
          </ac:spMkLst>
        </pc:spChg>
        <pc:spChg chg="add del mod">
          <ac:chgData name="Emily Spencer-Jones (2203246)" userId="5eb56ae7-6e48-4766-bbe0-9181f2dabdd0" providerId="ADAL" clId="{980170C7-3607-4DCC-8E5C-0524937687E1}" dt="2025-05-09T13:23:27.396" v="214" actId="478"/>
          <ac:spMkLst>
            <pc:docMk/>
            <pc:sldMk cId="0" sldId="270"/>
            <ac:spMk id="14" creationId="{D96A60ED-F4C2-C45A-5D0D-01E8B0730DDD}"/>
          </ac:spMkLst>
        </pc:spChg>
        <pc:spChg chg="add del mod">
          <ac:chgData name="Emily Spencer-Jones (2203246)" userId="5eb56ae7-6e48-4766-bbe0-9181f2dabdd0" providerId="ADAL" clId="{980170C7-3607-4DCC-8E5C-0524937687E1}" dt="2025-05-09T13:23:27.396" v="214" actId="478"/>
          <ac:spMkLst>
            <pc:docMk/>
            <pc:sldMk cId="0" sldId="270"/>
            <ac:spMk id="15" creationId="{8AEC7ABB-D62B-2203-5DF4-8BAB2C26CEFD}"/>
          </ac:spMkLst>
        </pc:spChg>
        <pc:spChg chg="add del mod">
          <ac:chgData name="Emily Spencer-Jones (2203246)" userId="5eb56ae7-6e48-4766-bbe0-9181f2dabdd0" providerId="ADAL" clId="{980170C7-3607-4DCC-8E5C-0524937687E1}" dt="2025-05-09T13:23:27.396" v="214" actId="478"/>
          <ac:spMkLst>
            <pc:docMk/>
            <pc:sldMk cId="0" sldId="270"/>
            <ac:spMk id="16" creationId="{5A761185-3815-7D21-E301-8398D5726CD4}"/>
          </ac:spMkLst>
        </pc:spChg>
        <pc:spChg chg="add del mod">
          <ac:chgData name="Emily Spencer-Jones (2203246)" userId="5eb56ae7-6e48-4766-bbe0-9181f2dabdd0" providerId="ADAL" clId="{980170C7-3607-4DCC-8E5C-0524937687E1}" dt="2025-05-09T13:23:27.396" v="214" actId="478"/>
          <ac:spMkLst>
            <pc:docMk/>
            <pc:sldMk cId="0" sldId="270"/>
            <ac:spMk id="17" creationId="{AE2D4034-ED36-3694-0E63-A6CA9210FF7D}"/>
          </ac:spMkLst>
        </pc:spChg>
        <pc:spChg chg="add del mod">
          <ac:chgData name="Emily Spencer-Jones (2203246)" userId="5eb56ae7-6e48-4766-bbe0-9181f2dabdd0" providerId="ADAL" clId="{980170C7-3607-4DCC-8E5C-0524937687E1}" dt="2025-05-09T13:23:27.396" v="214" actId="478"/>
          <ac:spMkLst>
            <pc:docMk/>
            <pc:sldMk cId="0" sldId="270"/>
            <ac:spMk id="18" creationId="{97CA09A9-4055-3B9B-6399-3A57666286FC}"/>
          </ac:spMkLst>
        </pc:spChg>
        <pc:spChg chg="add del mod">
          <ac:chgData name="Emily Spencer-Jones (2203246)" userId="5eb56ae7-6e48-4766-bbe0-9181f2dabdd0" providerId="ADAL" clId="{980170C7-3607-4DCC-8E5C-0524937687E1}" dt="2025-05-09T13:23:27.396" v="214" actId="478"/>
          <ac:spMkLst>
            <pc:docMk/>
            <pc:sldMk cId="0" sldId="270"/>
            <ac:spMk id="19" creationId="{508BB83B-825D-F7CD-0F57-DFF62E68285C}"/>
          </ac:spMkLst>
        </pc:spChg>
        <pc:spChg chg="add mod">
          <ac:chgData name="Emily Spencer-Jones (2203246)" userId="5eb56ae7-6e48-4766-bbe0-9181f2dabdd0" providerId="ADAL" clId="{980170C7-3607-4DCC-8E5C-0524937687E1}" dt="2025-05-09T13:23:20.658" v="212"/>
          <ac:spMkLst>
            <pc:docMk/>
            <pc:sldMk cId="0" sldId="270"/>
            <ac:spMk id="20" creationId="{1175EAF0-E7C9-D8BB-8AFA-4EFABD6E221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09.05.2025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My project aimed to produce a resource in the form of a 6-week programme of nature-based sessions that could be used by green prescription providers, aiming to improve marginalised adults mental-wellbeing and access to further provision.</a:t>
            </a:r>
          </a:p>
          <a:p>
            <a:endParaRPr lang="en-US"/>
          </a:p>
          <a:p>
            <a:r>
              <a:rPr lang="en-US"/>
              <a:t>This is of value, as Mental-wellbeing across the UK population has been evidenced to have declined since the Covid-19 pandemic,</a:t>
            </a:r>
          </a:p>
          <a:p>
            <a:endParaRPr lang="en-US"/>
          </a:p>
          <a:p>
            <a:r>
              <a:rPr lang="en-US"/>
              <a:t>with marginalised adults with neurodevelopmental disorders, pre-existing mental health conditions or those</a:t>
            </a:r>
          </a:p>
          <a:p>
            <a:r>
              <a:rPr lang="en-US"/>
              <a:t>facing financial hardship, </a:t>
            </a:r>
          </a:p>
          <a:p>
            <a:r>
              <a:rPr lang="en-US"/>
              <a:t>reported to be disproportionately affected.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Green prescriptions are described by the NHS (2025) to be activities which are prescribed by healthcare and social practitioners, supporting people to ‘engage in nature-based interventions and activities to improve their mental and physical health’. </a:t>
            </a:r>
          </a:p>
          <a:p>
            <a:endParaRPr lang="en-US"/>
          </a:p>
          <a:p>
            <a:r>
              <a:rPr lang="en-US"/>
              <a:t>These can include local walking schemes</a:t>
            </a:r>
          </a:p>
          <a:p>
            <a:r>
              <a:rPr lang="en-US"/>
              <a:t>community gardening projects</a:t>
            </a:r>
          </a:p>
          <a:p>
            <a:r>
              <a:rPr lang="en-US"/>
              <a:t>or arts and cultural activities’. </a:t>
            </a:r>
          </a:p>
          <a:p>
            <a:endParaRPr lang="en-US"/>
          </a:p>
          <a:p>
            <a:r>
              <a:rPr lang="en-US"/>
              <a:t>They apply Engel's 1977 Biopsychosocial Model of health, holistically meeting people’s ‘practical, social, and emotional needs’, providing holistic, preventative nature-based activity interventions,</a:t>
            </a:r>
          </a:p>
          <a:p>
            <a:r>
              <a:rPr lang="en-US"/>
              <a:t>capable of reducing pressure on healthcare and social services.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are however extrinsic, practical preventors outside the individual as well as intrinsic barriers within an individual, which can prevent marginalised adult’s attending green prescription activity programmes. (Fixsen and Barrett, 2022; Coed Lleol,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research therefore identified a gap in green prescription provision options accessible to socially, psychologically and economically marginalised adults.</a:t>
            </a:r>
          </a:p>
          <a:p>
            <a:endParaRPr lang="en-US"/>
          </a:p>
          <a:p>
            <a:r>
              <a:rPr lang="en-US"/>
              <a:t>it suggested the need for an alternative offering, addressing some of the common barriers, whilst promoting autonomy and adaptability within the nature-based activities prescribed.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aims of my project were to create an at-home, nature-based green prescription framework deemed as having effective real-world implementation,  which providers could easily interpret and follow to deliver an alternative or stepping-stone programme for marginalised adults, building nature-connection and belonging whilst mitigating some of the intrinsic and extrinsic barriers to in-person sessions; ultimately aiming for them to feel able to attend further  in-person sessions following the introductory programme, or to have developed the skills and confidence to continue their outdoor-wellbeing engagement independently.</a:t>
            </a:r>
          </a:p>
          <a:p>
            <a:endParaRPr lang="en-US"/>
          </a:p>
          <a:p>
            <a:r>
              <a:rPr lang="en-US"/>
              <a:t>I chose to target those with healthcare or community referrals, who may have pre-existing conditions, disorders or socioeconomic disadvantages and are interested in attending green prescription activities but may require increased support to get involved. </a:t>
            </a:r>
          </a:p>
          <a:p>
            <a:r>
              <a:rPr lang="en-US"/>
              <a:t>Alternatively, my project aimed to offer a more accessible option for marginalised adults who don’t feel able, or who practically cannot attend in-person sessions, intending to widen access to holistic approaches to mental-wellbeing provision.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My project followed an action research approach, using Microsoft Teams focus groups with two Coed Lleol green prescription professionals, involving open questions. this allowed the knowledge of those with lived experiences of the issues faced by marginalised adults to be gathered, with their situational expertise used to inform a solution. </a:t>
            </a:r>
          </a:p>
          <a:p>
            <a:endParaRPr lang="en-US"/>
          </a:p>
          <a:p>
            <a:r>
              <a:rPr lang="en-US"/>
              <a:t>Thematic analysis was then used to reveal key themes to incorporate  into the structure, content and delivery of the programme from their qualitative responses, with these then explored in more depth using existing literature.</a:t>
            </a:r>
          </a:p>
          <a:p>
            <a:endParaRPr lang="en-US"/>
          </a:p>
          <a:p>
            <a:r>
              <a:rPr lang="en-US"/>
              <a:t>This informed the creation of an evidence-backed green prescription programme, which was then evaluated by professionals again using a focus group, as to its real world implications.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Responses gained in the focus groups and further literature revealed it was important that</a:t>
            </a:r>
          </a:p>
          <a:p>
            <a:r>
              <a:rPr lang="en-US"/>
              <a:t>mitigating barriers (Coed Lleol, 2022), building belonging (Lambert et al, 2013) and building nature-connection (Capaldi, Dopko and Zelenski, 2014) were included in the production of my framework resource.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a:p>
          <a:p>
            <a:r>
              <a:rPr lang="en-US"/>
              <a:t>These themes were applied within my frameworks structure </a:t>
            </a:r>
          </a:p>
          <a:p>
            <a:r>
              <a:rPr lang="en-US"/>
              <a:t>e.g barriers were mitigated making it a manageable 6 week progrmamme with group sizes to not be overwhelming but allow for absences, set days and times to cater for those with neurodevelopmental conditions, packs sent out prior and follow along with virtually in more comfortable home setting. </a:t>
            </a:r>
          </a:p>
          <a:p>
            <a:endParaRPr lang="en-US"/>
          </a:p>
          <a:p>
            <a:r>
              <a:rPr lang="en-US"/>
              <a:t>content, </a:t>
            </a:r>
          </a:p>
          <a:p>
            <a:r>
              <a:rPr lang="en-US"/>
              <a:t>sense of place activities</a:t>
            </a:r>
          </a:p>
          <a:p>
            <a:endParaRPr lang="en-US"/>
          </a:p>
          <a:p>
            <a:r>
              <a:rPr lang="en-US"/>
              <a:t>and leader delivery considerations e.g supportive scaffolding, importance of social facilitation,</a:t>
            </a:r>
          </a:p>
          <a:p>
            <a:r>
              <a:rPr lang="en-US"/>
              <a:t>friendly &amp; low pressure environment created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Coventry et al, 2021, p.1 6 week 90 min appropraite</a:t>
            </a:r>
          </a:p>
          <a:p>
            <a:r>
              <a:rPr lang="en-US"/>
              <a:t>routines Aughterson et al, 2024, p.2</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sense of place Lingard and Turner, 2023, p.1</a:t>
            </a:r>
          </a:p>
          <a:p>
            <a:endParaRPr lang="en-US"/>
          </a:p>
          <a:p>
            <a:r>
              <a:rPr lang="en-US"/>
              <a:t>5 steps to wellbeing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Vygotsky, L.S. (1978) </a:t>
            </a:r>
          </a:p>
          <a:p>
            <a:endParaRPr lang="en-US"/>
          </a:p>
          <a:p>
            <a:r>
              <a:rPr lang="en-US"/>
              <a:t>suitable training (Newstead et al, 2023, p.11), </a:t>
            </a:r>
          </a:p>
          <a:p>
            <a:endParaRPr lang="en-US"/>
          </a:p>
          <a:p>
            <a:r>
              <a:rPr lang="en-US"/>
              <a:t>‘respecting boundaries’, making people feel they are ‘included and valued’ and ‘not being judged’ are also important (Ruedas-Gracia et al, 2022,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was found effective but had limitations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resource was found utilisable by providers, with scope for real world implementation through a small-scale pilot study.</a:t>
            </a:r>
          </a:p>
          <a:p>
            <a:endParaRPr lang="en-US"/>
          </a:p>
          <a:p>
            <a:r>
              <a:rPr lang="en-US"/>
              <a:t>Wider practical applications involving increasing referrer’s trust in green prescriptions were also discovered, with potential to widen access to green prescriptions and their resulting benefits.</a:t>
            </a:r>
          </a:p>
          <a:p>
            <a:endParaRPr lang="en-US"/>
          </a:p>
          <a:p>
            <a:r>
              <a:rPr lang="en-US"/>
              <a:t>Whilst this project was found to have value for its targeted demographic, further research is needed into provision for specific sub-populations and engaging the most marginalised in society who still may not be able to access this alternative e.g not IT literate, unstable living situation etc.</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research therefore identified a gap in green prescription provision options accessible to socially, psychologically and economically marginalised adults.</a:t>
            </a:r>
          </a:p>
          <a:p>
            <a:endParaRPr lang="en-US"/>
          </a:p>
          <a:p>
            <a:r>
              <a:rPr lang="en-US"/>
              <a:t>it suggested the need for an alternative offering, addressing some of the common barriers, whilst promoting autonomy and adaptability within the nature-based activities prescribed.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research therefore identified a gap in green prescription provision options accessible to socially, psychologically and economically marginalised adults.</a:t>
            </a:r>
          </a:p>
          <a:p>
            <a:endParaRPr lang="en-US"/>
          </a:p>
          <a:p>
            <a:r>
              <a:rPr lang="en-US"/>
              <a:t>it suggested the need for an alternative offering, addressing some of the common barriers, whilst promoting autonomy and adaptability within the nature-based activities prescribed.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5/9/2025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0.sv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8.sv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3.png"/><Relationship Id="rId7" Type="http://schemas.openxmlformats.org/officeDocument/2006/relationships/image" Target="../media/image14.sv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6.sv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20.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p>
        </p:txBody>
      </p:sp>
      <p:sp>
        <p:nvSpPr>
          <p:cNvPr id="3" name="Freeform 3"/>
          <p:cNvSpPr/>
          <p:nvPr/>
        </p:nvSpPr>
        <p:spPr>
          <a:xfrm>
            <a:off x="0" y="9473"/>
            <a:ext cx="18254317" cy="10268053"/>
          </a:xfrm>
          <a:custGeom>
            <a:avLst/>
            <a:gdLst/>
            <a:ahLst/>
            <a:cxnLst/>
            <a:rect l="l" t="t" r="r" b="b"/>
            <a:pathLst>
              <a:path w="18254317" h="10268053">
                <a:moveTo>
                  <a:pt x="0" y="0"/>
                </a:moveTo>
                <a:lnTo>
                  <a:pt x="18254317" y="0"/>
                </a:lnTo>
                <a:lnTo>
                  <a:pt x="18254317" y="10268054"/>
                </a:lnTo>
                <a:lnTo>
                  <a:pt x="0" y="10268054"/>
                </a:lnTo>
                <a:lnTo>
                  <a:pt x="0" y="0"/>
                </a:lnTo>
                <a:close/>
              </a:path>
            </a:pathLst>
          </a:custGeom>
          <a:blipFill>
            <a:blip r:embed="rId3"/>
            <a:stretch>
              <a:fillRect/>
            </a:stretch>
          </a:blipFill>
        </p:spPr>
        <p:txBody>
          <a:bodyPr/>
          <a:lstStyle/>
          <a:p>
            <a:endParaRPr lang="en-GB"/>
          </a:p>
        </p:txBody>
      </p:sp>
      <p:grpSp>
        <p:nvGrpSpPr>
          <p:cNvPr id="4" name="Group 4"/>
          <p:cNvGrpSpPr/>
          <p:nvPr/>
        </p:nvGrpSpPr>
        <p:grpSpPr>
          <a:xfrm>
            <a:off x="1394378" y="1342460"/>
            <a:ext cx="15499243" cy="7563980"/>
            <a:chOff x="0" y="0"/>
            <a:chExt cx="4649139" cy="2268885"/>
          </a:xfrm>
        </p:grpSpPr>
        <p:sp>
          <p:nvSpPr>
            <p:cNvPr id="5" name="Freeform 5"/>
            <p:cNvSpPr/>
            <p:nvPr/>
          </p:nvSpPr>
          <p:spPr>
            <a:xfrm>
              <a:off x="0" y="0"/>
              <a:ext cx="4649139" cy="2268885"/>
            </a:xfrm>
            <a:custGeom>
              <a:avLst/>
              <a:gdLst/>
              <a:ahLst/>
              <a:cxnLst/>
              <a:rect l="l" t="t" r="r" b="b"/>
              <a:pathLst>
                <a:path w="4649139" h="2268885">
                  <a:moveTo>
                    <a:pt x="34965" y="0"/>
                  </a:moveTo>
                  <a:lnTo>
                    <a:pt x="4614174" y="0"/>
                  </a:lnTo>
                  <a:cubicBezTo>
                    <a:pt x="4633485" y="0"/>
                    <a:pt x="4649139" y="15654"/>
                    <a:pt x="4649139" y="34965"/>
                  </a:cubicBezTo>
                  <a:lnTo>
                    <a:pt x="4649139" y="2233920"/>
                  </a:lnTo>
                  <a:cubicBezTo>
                    <a:pt x="4649139" y="2253230"/>
                    <a:pt x="4633485" y="2268885"/>
                    <a:pt x="4614174" y="2268885"/>
                  </a:cubicBezTo>
                  <a:lnTo>
                    <a:pt x="34965" y="2268885"/>
                  </a:lnTo>
                  <a:cubicBezTo>
                    <a:pt x="15654" y="2268885"/>
                    <a:pt x="0" y="2253230"/>
                    <a:pt x="0" y="2233920"/>
                  </a:cubicBezTo>
                  <a:lnTo>
                    <a:pt x="0" y="34965"/>
                  </a:lnTo>
                  <a:cubicBezTo>
                    <a:pt x="0" y="15654"/>
                    <a:pt x="15654" y="0"/>
                    <a:pt x="34965" y="0"/>
                  </a:cubicBezTo>
                  <a:close/>
                </a:path>
              </a:pathLst>
            </a:custGeom>
            <a:solidFill>
              <a:srgbClr val="F5EBE0"/>
            </a:solidFill>
          </p:spPr>
          <p:txBody>
            <a:bodyPr/>
            <a:lstStyle/>
            <a:p>
              <a:endParaRPr lang="en-GB"/>
            </a:p>
          </p:txBody>
        </p:sp>
        <p:sp>
          <p:nvSpPr>
            <p:cNvPr id="6" name="TextBox 6"/>
            <p:cNvSpPr txBox="1"/>
            <p:nvPr/>
          </p:nvSpPr>
          <p:spPr>
            <a:xfrm>
              <a:off x="0" y="-38100"/>
              <a:ext cx="4649139" cy="2306985"/>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2038437" y="3191226"/>
            <a:ext cx="14212659" cy="4503105"/>
          </a:xfrm>
          <a:prstGeom prst="rect">
            <a:avLst/>
          </a:prstGeom>
        </p:spPr>
        <p:txBody>
          <a:bodyPr lIns="0" tIns="0" rIns="0" bIns="0" rtlCol="0" anchor="t">
            <a:spAutoFit/>
          </a:bodyPr>
          <a:lstStyle/>
          <a:p>
            <a:pPr algn="ctr">
              <a:lnSpc>
                <a:spcPts val="7039"/>
              </a:lnSpc>
            </a:pPr>
            <a:r>
              <a:rPr lang="en-US" sz="6399" dirty="0">
                <a:solidFill>
                  <a:srgbClr val="374C10"/>
                </a:solidFill>
                <a:latin typeface="Fredoka"/>
                <a:ea typeface="Fredoka"/>
                <a:cs typeface="Fredoka"/>
                <a:sym typeface="Fredoka"/>
              </a:rPr>
              <a:t>The creation of a stepping-stone green prescription framework aimed at improving the mental-wellbeing of </a:t>
            </a:r>
            <a:r>
              <a:rPr lang="en-US" sz="6399" dirty="0" err="1">
                <a:solidFill>
                  <a:srgbClr val="374C10"/>
                </a:solidFill>
                <a:latin typeface="Fredoka"/>
                <a:ea typeface="Fredoka"/>
                <a:cs typeface="Fredoka"/>
                <a:sym typeface="Fredoka"/>
              </a:rPr>
              <a:t>marginalised</a:t>
            </a:r>
            <a:r>
              <a:rPr lang="en-US" sz="6399" dirty="0">
                <a:solidFill>
                  <a:srgbClr val="374C10"/>
                </a:solidFill>
                <a:latin typeface="Fredoka"/>
                <a:ea typeface="Fredoka"/>
                <a:cs typeface="Fredoka"/>
                <a:sym typeface="Fredoka"/>
              </a:rPr>
              <a:t> adults </a:t>
            </a:r>
          </a:p>
          <a:p>
            <a:pPr algn="ctr">
              <a:lnSpc>
                <a:spcPts val="7425"/>
              </a:lnSpc>
            </a:pPr>
            <a:endParaRPr lang="en-US" sz="6399" i="1" dirty="0">
              <a:solidFill>
                <a:srgbClr val="374C10"/>
              </a:solidFill>
              <a:latin typeface="Fredoka"/>
              <a:ea typeface="Fredoka"/>
              <a:cs typeface="Fredoka"/>
              <a:sym typeface="Fredoka"/>
            </a:endParaRPr>
          </a:p>
        </p:txBody>
      </p:sp>
      <p:sp>
        <p:nvSpPr>
          <p:cNvPr id="8" name="TextBox 8"/>
          <p:cNvSpPr txBox="1"/>
          <p:nvPr/>
        </p:nvSpPr>
        <p:spPr>
          <a:xfrm>
            <a:off x="2180979" y="7610012"/>
            <a:ext cx="13528430" cy="485572"/>
          </a:xfrm>
          <a:prstGeom prst="rect">
            <a:avLst/>
          </a:prstGeom>
        </p:spPr>
        <p:txBody>
          <a:bodyPr lIns="0" tIns="0" rIns="0" bIns="0" rtlCol="0" anchor="t">
            <a:spAutoFit/>
          </a:bodyPr>
          <a:lstStyle/>
          <a:p>
            <a:pPr algn="ctr">
              <a:lnSpc>
                <a:spcPts val="3676"/>
              </a:lnSpc>
            </a:pPr>
            <a:r>
              <a:rPr lang="en-US" sz="3870">
                <a:solidFill>
                  <a:srgbClr val="54893A"/>
                </a:solidFill>
                <a:latin typeface="Fredoka"/>
                <a:ea typeface="Fredoka"/>
                <a:cs typeface="Fredoka"/>
                <a:sym typeface="Fredoka"/>
              </a:rPr>
              <a:t>Emily Spencer-Jones  2203246</a:t>
            </a:r>
          </a:p>
        </p:txBody>
      </p:sp>
      <p:sp>
        <p:nvSpPr>
          <p:cNvPr id="9" name="TextBox 9"/>
          <p:cNvSpPr txBox="1"/>
          <p:nvPr/>
        </p:nvSpPr>
        <p:spPr>
          <a:xfrm>
            <a:off x="2200030" y="2157917"/>
            <a:ext cx="13528430" cy="482169"/>
          </a:xfrm>
          <a:prstGeom prst="rect">
            <a:avLst/>
          </a:prstGeom>
        </p:spPr>
        <p:txBody>
          <a:bodyPr lIns="0" tIns="0" rIns="0" bIns="0" rtlCol="0" anchor="t">
            <a:spAutoFit/>
          </a:bodyPr>
          <a:lstStyle/>
          <a:p>
            <a:pPr algn="ctr">
              <a:lnSpc>
                <a:spcPts val="3587"/>
              </a:lnSpc>
            </a:pPr>
            <a:r>
              <a:rPr lang="en-US" sz="3776">
                <a:solidFill>
                  <a:srgbClr val="54893A"/>
                </a:solidFill>
                <a:latin typeface="Fredoka"/>
                <a:ea typeface="Fredoka"/>
                <a:cs typeface="Fredoka"/>
                <a:sym typeface="Fredoka"/>
              </a:rPr>
              <a:t>BMOE6007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184910"/>
            <a:ext cx="18288000" cy="11430000"/>
          </a:xfrm>
          <a:custGeom>
            <a:avLst/>
            <a:gdLst/>
            <a:ahLst/>
            <a:cxnLst/>
            <a:rect l="l" t="t" r="r" b="b"/>
            <a:pathLst>
              <a:path w="18288000" h="11430000">
                <a:moveTo>
                  <a:pt x="18288000" y="0"/>
                </a:moveTo>
                <a:lnTo>
                  <a:pt x="0" y="0"/>
                </a:lnTo>
                <a:lnTo>
                  <a:pt x="0" y="11430000"/>
                </a:lnTo>
                <a:lnTo>
                  <a:pt x="18288000" y="11430000"/>
                </a:lnTo>
                <a:lnTo>
                  <a:pt x="18288000" y="0"/>
                </a:lnTo>
                <a:close/>
              </a:path>
            </a:pathLst>
          </a:custGeom>
          <a:blipFill>
            <a:blip r:embed="rId3"/>
            <a:stretch>
              <a:fillRect/>
            </a:stretch>
          </a:blipFill>
        </p:spPr>
        <p:txBody>
          <a:bodyPr/>
          <a:lstStyle/>
          <a:p>
            <a:endParaRPr lang="en-GB"/>
          </a:p>
        </p:txBody>
      </p:sp>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5" name="TextBox 5"/>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710" y="1625976"/>
            <a:ext cx="18278290" cy="981070"/>
          </a:xfrm>
          <a:prstGeom prst="rect">
            <a:avLst/>
          </a:prstGeom>
        </p:spPr>
        <p:txBody>
          <a:bodyPr lIns="0" tIns="0" rIns="0" bIns="0" rtlCol="0" anchor="t">
            <a:spAutoFit/>
          </a:bodyPr>
          <a:lstStyle/>
          <a:p>
            <a:pPr algn="ctr">
              <a:lnSpc>
                <a:spcPts val="7199"/>
              </a:lnSpc>
            </a:pPr>
            <a:r>
              <a:rPr lang="en-US" sz="7999" spc="-159">
                <a:solidFill>
                  <a:srgbClr val="234E14"/>
                </a:solidFill>
                <a:latin typeface="Fredoka"/>
                <a:ea typeface="Fredoka"/>
                <a:cs typeface="Fredoka"/>
                <a:sym typeface="Fredoka"/>
              </a:rPr>
              <a:t>Background</a:t>
            </a:r>
          </a:p>
        </p:txBody>
      </p:sp>
      <p:sp>
        <p:nvSpPr>
          <p:cNvPr id="7" name="TextBox 7"/>
          <p:cNvSpPr txBox="1"/>
          <p:nvPr/>
        </p:nvSpPr>
        <p:spPr>
          <a:xfrm>
            <a:off x="1728227" y="2984240"/>
            <a:ext cx="14831546" cy="5676900"/>
          </a:xfrm>
          <a:prstGeom prst="rect">
            <a:avLst/>
          </a:prstGeom>
        </p:spPr>
        <p:txBody>
          <a:bodyPr lIns="0" tIns="0" rIns="0" bIns="0" rtlCol="0" anchor="t">
            <a:spAutoFit/>
          </a:bodyPr>
          <a:lstStyle/>
          <a:p>
            <a:pPr algn="ctr">
              <a:lnSpc>
                <a:spcPts val="4950"/>
              </a:lnSpc>
            </a:pPr>
            <a:r>
              <a:rPr lang="en-US" sz="4500">
                <a:solidFill>
                  <a:srgbClr val="234E14"/>
                </a:solidFill>
                <a:latin typeface="Fredoka"/>
                <a:ea typeface="Fredoka"/>
                <a:cs typeface="Fredoka"/>
                <a:sym typeface="Fredoka"/>
              </a:rPr>
              <a:t>Lorem ipsum dolor sit amet, consectetur adipiscing elit. Donec vel enim ac nulla venenatis fermentum. Praesent non lacus justo an. Fusce ac orci in turpis condimentum tincidunt. Curabitur tincidunt massa non varius efficitur. Praesent non lacus justo. Fusce ac orci in turpis. Lorem ipsum dolor sit amet, consectetur adipiscing elit. Donec vel enim ac nulla venenatis fermentum. Praesent non lacus justo ac. Praesent non lacus justo. Fusce ac orci in turpis. </a:t>
            </a:r>
          </a:p>
        </p:txBody>
      </p:sp>
      <p:grpSp>
        <p:nvGrpSpPr>
          <p:cNvPr id="8" name="Group 8"/>
          <p:cNvGrpSpPr/>
          <p:nvPr/>
        </p:nvGrpSpPr>
        <p:grpSpPr>
          <a:xfrm>
            <a:off x="1028700" y="1038225"/>
            <a:ext cx="16230600" cy="8229600"/>
            <a:chOff x="0" y="0"/>
            <a:chExt cx="4274726" cy="2167467"/>
          </a:xfrm>
        </p:grpSpPr>
        <p:sp>
          <p:nvSpPr>
            <p:cNvPr id="9" name="Freeform 9"/>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10" name="TextBox 10"/>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9710" y="1702173"/>
            <a:ext cx="18278290" cy="869533"/>
          </a:xfrm>
          <a:prstGeom prst="rect">
            <a:avLst/>
          </a:prstGeom>
        </p:spPr>
        <p:txBody>
          <a:bodyPr lIns="0" tIns="0" rIns="0" bIns="0" rtlCol="0" anchor="t">
            <a:spAutoFit/>
          </a:bodyPr>
          <a:lstStyle/>
          <a:p>
            <a:pPr algn="ctr">
              <a:lnSpc>
                <a:spcPts val="6749"/>
              </a:lnSpc>
            </a:pPr>
            <a:r>
              <a:rPr lang="en-US" sz="7499" u="sng" spc="-149" dirty="0">
                <a:solidFill>
                  <a:srgbClr val="234E14"/>
                </a:solidFill>
                <a:latin typeface="Fredoka"/>
                <a:ea typeface="Fredoka"/>
                <a:cs typeface="Fredoka"/>
                <a:sym typeface="Fredoka"/>
              </a:rPr>
              <a:t>Background: Mental-wellbeing</a:t>
            </a:r>
          </a:p>
        </p:txBody>
      </p:sp>
      <p:sp>
        <p:nvSpPr>
          <p:cNvPr id="12" name="TextBox 12"/>
          <p:cNvSpPr txBox="1"/>
          <p:nvPr/>
        </p:nvSpPr>
        <p:spPr>
          <a:xfrm>
            <a:off x="2272846" y="3348730"/>
            <a:ext cx="6151135" cy="5226685"/>
          </a:xfrm>
          <a:prstGeom prst="rect">
            <a:avLst/>
          </a:prstGeom>
        </p:spPr>
        <p:txBody>
          <a:bodyPr lIns="0" tIns="0" rIns="0" bIns="0" rtlCol="0" anchor="t">
            <a:spAutoFit/>
          </a:bodyPr>
          <a:lstStyle/>
          <a:p>
            <a:pPr algn="ctr">
              <a:lnSpc>
                <a:spcPts val="5279"/>
              </a:lnSpc>
            </a:pPr>
            <a:r>
              <a:rPr lang="en-US" sz="4400" dirty="0">
                <a:solidFill>
                  <a:srgbClr val="234E14"/>
                </a:solidFill>
                <a:latin typeface="Fredoka"/>
                <a:ea typeface="Fredoka"/>
                <a:cs typeface="Fredoka"/>
                <a:sym typeface="Fredoka"/>
              </a:rPr>
              <a:t>in 2021, ‘declines in personal wellbeing in the UK were the greatest seen, since measurement began’</a:t>
            </a:r>
          </a:p>
          <a:p>
            <a:pPr algn="ctr">
              <a:lnSpc>
                <a:spcPts val="4180"/>
              </a:lnSpc>
            </a:pPr>
            <a:endParaRPr lang="en-US" sz="4400" dirty="0">
              <a:solidFill>
                <a:srgbClr val="234E14"/>
              </a:solidFill>
              <a:latin typeface="Fredoka"/>
              <a:ea typeface="Fredoka"/>
              <a:cs typeface="Fredoka"/>
              <a:sym typeface="Fredoka"/>
            </a:endParaRPr>
          </a:p>
          <a:p>
            <a:pPr algn="ctr">
              <a:lnSpc>
                <a:spcPts val="3300"/>
              </a:lnSpc>
            </a:pPr>
            <a:r>
              <a:rPr lang="en-US" sz="2800" dirty="0">
                <a:solidFill>
                  <a:srgbClr val="54893A"/>
                </a:solidFill>
                <a:latin typeface="Fredoka"/>
                <a:ea typeface="Fredoka"/>
                <a:cs typeface="Fredoka"/>
                <a:sym typeface="Fredoka"/>
              </a:rPr>
              <a:t>(The Office for National Statistics, 2021)</a:t>
            </a:r>
          </a:p>
          <a:p>
            <a:pPr algn="ctr">
              <a:lnSpc>
                <a:spcPts val="4180"/>
              </a:lnSpc>
            </a:pPr>
            <a:endParaRPr lang="en-US" sz="2800" dirty="0">
              <a:solidFill>
                <a:srgbClr val="54893A"/>
              </a:solidFill>
              <a:latin typeface="Fredoka"/>
              <a:ea typeface="Fredoka"/>
              <a:cs typeface="Fredoka"/>
              <a:sym typeface="Fredoka"/>
            </a:endParaRPr>
          </a:p>
        </p:txBody>
      </p:sp>
      <p:sp>
        <p:nvSpPr>
          <p:cNvPr id="13" name="TextBox 13"/>
          <p:cNvSpPr txBox="1"/>
          <p:nvPr/>
        </p:nvSpPr>
        <p:spPr>
          <a:xfrm>
            <a:off x="9431122" y="3348730"/>
            <a:ext cx="6211181" cy="5206554"/>
          </a:xfrm>
          <a:prstGeom prst="rect">
            <a:avLst/>
          </a:prstGeom>
        </p:spPr>
        <p:txBody>
          <a:bodyPr lIns="0" tIns="0" rIns="0" bIns="0" rtlCol="0" anchor="t">
            <a:spAutoFit/>
          </a:bodyPr>
          <a:lstStyle/>
          <a:p>
            <a:pPr algn="ctr">
              <a:lnSpc>
                <a:spcPts val="5279"/>
              </a:lnSpc>
            </a:pPr>
            <a:r>
              <a:rPr lang="en-US" sz="4400" dirty="0" err="1">
                <a:solidFill>
                  <a:srgbClr val="234E14"/>
                </a:solidFill>
                <a:latin typeface="Fredoka"/>
                <a:ea typeface="Fredoka"/>
                <a:cs typeface="Fredoka"/>
                <a:sym typeface="Fredoka"/>
              </a:rPr>
              <a:t>Marginalised</a:t>
            </a:r>
            <a:r>
              <a:rPr lang="en-US" sz="4400" dirty="0">
                <a:solidFill>
                  <a:srgbClr val="234E14"/>
                </a:solidFill>
                <a:latin typeface="Fredoka"/>
                <a:ea typeface="Fredoka"/>
                <a:cs typeface="Fredoka"/>
                <a:sym typeface="Fredoka"/>
              </a:rPr>
              <a:t> adults experienced ‘higher levels of anxiety, depression and loneliness’ </a:t>
            </a:r>
          </a:p>
          <a:p>
            <a:pPr algn="ctr">
              <a:lnSpc>
                <a:spcPts val="4180"/>
              </a:lnSpc>
            </a:pPr>
            <a:endParaRPr lang="en-US" sz="4400" dirty="0">
              <a:solidFill>
                <a:srgbClr val="234E14"/>
              </a:solidFill>
              <a:latin typeface="Fredoka"/>
              <a:ea typeface="Fredoka"/>
              <a:cs typeface="Fredoka"/>
              <a:sym typeface="Fredoka"/>
            </a:endParaRPr>
          </a:p>
          <a:p>
            <a:pPr algn="ctr">
              <a:lnSpc>
                <a:spcPts val="3300"/>
              </a:lnSpc>
            </a:pPr>
            <a:r>
              <a:rPr lang="en-US" sz="2800" dirty="0">
                <a:solidFill>
                  <a:srgbClr val="54893A"/>
                </a:solidFill>
                <a:latin typeface="Fredoka"/>
                <a:ea typeface="Fredoka"/>
                <a:cs typeface="Fredoka"/>
                <a:sym typeface="Fredoka"/>
              </a:rPr>
              <a:t>(Office for Health Improvement and Disparities, 2022; Shakeshaft et al, 2023, p.230)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1884558" y="1486967"/>
            <a:ext cx="14518884" cy="7236969"/>
            <a:chOff x="0" y="0"/>
            <a:chExt cx="4551861" cy="2268885"/>
          </a:xfrm>
        </p:grpSpPr>
        <p:sp>
          <p:nvSpPr>
            <p:cNvPr id="4" name="Freeform 4"/>
            <p:cNvSpPr/>
            <p:nvPr/>
          </p:nvSpPr>
          <p:spPr>
            <a:xfrm>
              <a:off x="0" y="0"/>
              <a:ext cx="4551861" cy="2268885"/>
            </a:xfrm>
            <a:custGeom>
              <a:avLst/>
              <a:gdLst/>
              <a:ahLst/>
              <a:cxnLst/>
              <a:rect l="l" t="t" r="r" b="b"/>
              <a:pathLst>
                <a:path w="4551861" h="2268885">
                  <a:moveTo>
                    <a:pt x="37326" y="0"/>
                  </a:moveTo>
                  <a:lnTo>
                    <a:pt x="4514535" y="0"/>
                  </a:lnTo>
                  <a:cubicBezTo>
                    <a:pt x="4524434" y="0"/>
                    <a:pt x="4533928" y="3933"/>
                    <a:pt x="4540928" y="10933"/>
                  </a:cubicBezTo>
                  <a:cubicBezTo>
                    <a:pt x="4547928" y="17933"/>
                    <a:pt x="4551861" y="27427"/>
                    <a:pt x="4551861" y="37326"/>
                  </a:cubicBezTo>
                  <a:lnTo>
                    <a:pt x="4551861" y="2231559"/>
                  </a:lnTo>
                  <a:cubicBezTo>
                    <a:pt x="4551861" y="2241458"/>
                    <a:pt x="4547928" y="2250952"/>
                    <a:pt x="4540928" y="2257952"/>
                  </a:cubicBezTo>
                  <a:cubicBezTo>
                    <a:pt x="4533928" y="2264952"/>
                    <a:pt x="4524434" y="2268885"/>
                    <a:pt x="4514535" y="2268885"/>
                  </a:cubicBezTo>
                  <a:lnTo>
                    <a:pt x="37326" y="2268885"/>
                  </a:lnTo>
                  <a:cubicBezTo>
                    <a:pt x="27427" y="2268885"/>
                    <a:pt x="17933" y="2264952"/>
                    <a:pt x="10933" y="2257952"/>
                  </a:cubicBezTo>
                  <a:cubicBezTo>
                    <a:pt x="3933" y="2250952"/>
                    <a:pt x="0" y="2241458"/>
                    <a:pt x="0" y="2231559"/>
                  </a:cubicBezTo>
                  <a:lnTo>
                    <a:pt x="0" y="37326"/>
                  </a:lnTo>
                  <a:cubicBezTo>
                    <a:pt x="0" y="27427"/>
                    <a:pt x="3933" y="17933"/>
                    <a:pt x="10933" y="10933"/>
                  </a:cubicBezTo>
                  <a:cubicBezTo>
                    <a:pt x="17933" y="3933"/>
                    <a:pt x="27427" y="0"/>
                    <a:pt x="37326" y="0"/>
                  </a:cubicBezTo>
                  <a:close/>
                </a:path>
              </a:pathLst>
            </a:custGeom>
            <a:solidFill>
              <a:srgbClr val="F5EBE0"/>
            </a:solidFill>
          </p:spPr>
          <p:txBody>
            <a:bodyPr/>
            <a:lstStyle/>
            <a:p>
              <a:endParaRPr lang="en-GB"/>
            </a:p>
          </p:txBody>
        </p:sp>
        <p:sp>
          <p:nvSpPr>
            <p:cNvPr id="5" name="TextBox 5"/>
            <p:cNvSpPr txBox="1"/>
            <p:nvPr/>
          </p:nvSpPr>
          <p:spPr>
            <a:xfrm>
              <a:off x="0" y="-38100"/>
              <a:ext cx="4551861" cy="2306985"/>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728227" y="3458823"/>
            <a:ext cx="14831546" cy="4924425"/>
          </a:xfrm>
          <a:prstGeom prst="rect">
            <a:avLst/>
          </a:prstGeom>
        </p:spPr>
        <p:txBody>
          <a:bodyPr lIns="0" tIns="0" rIns="0" bIns="0" rtlCol="0" anchor="t">
            <a:spAutoFit/>
          </a:bodyPr>
          <a:lstStyle/>
          <a:p>
            <a:pPr algn="ctr">
              <a:lnSpc>
                <a:spcPts val="4275"/>
              </a:lnSpc>
            </a:pPr>
            <a:r>
              <a:rPr lang="en-US" sz="4500">
                <a:solidFill>
                  <a:srgbClr val="234E14"/>
                </a:solidFill>
                <a:latin typeface="Fredoka"/>
                <a:ea typeface="Fredoka"/>
                <a:cs typeface="Fredoka"/>
                <a:sym typeface="Fredoka"/>
              </a:rPr>
              <a:t>Lorem ipsum dolor sit amet, consectetur adipiscing elit. Donec vel enim ac nulla venenatis fermentum. Praesent non lacus justo an. Fusce ac orci in turpis condimentum tincidunt. Curabitur tincidunt massa non varius efficitur. Praesent non lacus justo. Fusce ac orci in turpis. Lorem ipsum dolor sit amet, consectetur adipiscing elit. Donec vel enim ac nulla venenatis fermentum. Praesent non lacus justo ac. Praesent non lacus justo. Fusce ac orci in turpis. </a:t>
            </a:r>
          </a:p>
        </p:txBody>
      </p:sp>
      <p:sp>
        <p:nvSpPr>
          <p:cNvPr id="7" name="TextBox 7"/>
          <p:cNvSpPr txBox="1"/>
          <p:nvPr/>
        </p:nvSpPr>
        <p:spPr>
          <a:xfrm>
            <a:off x="9710" y="1719556"/>
            <a:ext cx="18278290" cy="1323974"/>
          </a:xfrm>
          <a:prstGeom prst="rect">
            <a:avLst/>
          </a:prstGeom>
        </p:spPr>
        <p:txBody>
          <a:bodyPr lIns="0" tIns="0" rIns="0" bIns="0" rtlCol="0" anchor="t">
            <a:spAutoFit/>
          </a:bodyPr>
          <a:lstStyle/>
          <a:p>
            <a:pPr algn="ctr">
              <a:lnSpc>
                <a:spcPts val="8999"/>
              </a:lnSpc>
            </a:pPr>
            <a:r>
              <a:rPr lang="en-US" sz="9999" b="1" spc="-199">
                <a:solidFill>
                  <a:srgbClr val="234E14"/>
                </a:solidFill>
                <a:latin typeface="Migra Ultra-Bold"/>
                <a:ea typeface="Migra Ultra-Bold"/>
                <a:cs typeface="Migra Ultra-Bold"/>
                <a:sym typeface="Migra Ultra-Bold"/>
              </a:rPr>
              <a:t>Background</a:t>
            </a:r>
          </a:p>
        </p:txBody>
      </p:sp>
      <p:grpSp>
        <p:nvGrpSpPr>
          <p:cNvPr id="8" name="Group 8"/>
          <p:cNvGrpSpPr/>
          <p:nvPr/>
        </p:nvGrpSpPr>
        <p:grpSpPr>
          <a:xfrm>
            <a:off x="1028700" y="1038225"/>
            <a:ext cx="16230600" cy="8229600"/>
            <a:chOff x="0" y="0"/>
            <a:chExt cx="4274726" cy="2167467"/>
          </a:xfrm>
        </p:grpSpPr>
        <p:sp>
          <p:nvSpPr>
            <p:cNvPr id="9" name="Freeform 9"/>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10" name="TextBox 10"/>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9710" y="1715507"/>
            <a:ext cx="18278290" cy="901064"/>
          </a:xfrm>
          <a:prstGeom prst="rect">
            <a:avLst/>
          </a:prstGeom>
        </p:spPr>
        <p:txBody>
          <a:bodyPr lIns="0" tIns="0" rIns="0" bIns="0" rtlCol="0" anchor="t">
            <a:spAutoFit/>
          </a:bodyPr>
          <a:lstStyle/>
          <a:p>
            <a:pPr algn="ctr">
              <a:lnSpc>
                <a:spcPts val="6659"/>
              </a:lnSpc>
            </a:pPr>
            <a:r>
              <a:rPr lang="en-US" sz="7399" u="sng" spc="-147">
                <a:solidFill>
                  <a:srgbClr val="234E14"/>
                </a:solidFill>
                <a:latin typeface="Fredoka"/>
                <a:ea typeface="Fredoka"/>
                <a:cs typeface="Fredoka"/>
                <a:sym typeface="Fredoka"/>
              </a:rPr>
              <a:t>Background: Green prescriptions</a:t>
            </a:r>
          </a:p>
        </p:txBody>
      </p:sp>
      <p:sp>
        <p:nvSpPr>
          <p:cNvPr id="12" name="TextBox 12"/>
          <p:cNvSpPr txBox="1"/>
          <p:nvPr/>
        </p:nvSpPr>
        <p:spPr>
          <a:xfrm>
            <a:off x="2027433" y="3515973"/>
            <a:ext cx="6773667" cy="4030980"/>
          </a:xfrm>
          <a:prstGeom prst="rect">
            <a:avLst/>
          </a:prstGeom>
        </p:spPr>
        <p:txBody>
          <a:bodyPr lIns="0" tIns="0" rIns="0" bIns="0" rtlCol="0" anchor="t">
            <a:spAutoFit/>
          </a:bodyPr>
          <a:lstStyle/>
          <a:p>
            <a:pPr algn="ctr">
              <a:lnSpc>
                <a:spcPts val="5280"/>
              </a:lnSpc>
            </a:pPr>
            <a:r>
              <a:rPr lang="en-US" sz="4800">
                <a:solidFill>
                  <a:srgbClr val="234E14"/>
                </a:solidFill>
                <a:latin typeface="Fredoka"/>
                <a:ea typeface="Fredoka"/>
                <a:cs typeface="Fredoka"/>
                <a:sym typeface="Fredoka"/>
              </a:rPr>
              <a:t>Alleviate ‘loneliness, stress, mild to moderate depression, and anxiety’</a:t>
            </a:r>
          </a:p>
          <a:p>
            <a:pPr algn="ctr">
              <a:lnSpc>
                <a:spcPts val="4180"/>
              </a:lnSpc>
            </a:pPr>
            <a:r>
              <a:rPr lang="en-US" sz="3800">
                <a:solidFill>
                  <a:srgbClr val="234E14"/>
                </a:solidFill>
                <a:latin typeface="Fredoka"/>
                <a:ea typeface="Fredoka"/>
                <a:cs typeface="Fredoka"/>
                <a:sym typeface="Fredoka"/>
              </a:rPr>
              <a:t> </a:t>
            </a:r>
          </a:p>
          <a:p>
            <a:pPr algn="ctr">
              <a:lnSpc>
                <a:spcPts val="3300"/>
              </a:lnSpc>
            </a:pPr>
            <a:r>
              <a:rPr lang="en-US" sz="3000">
                <a:solidFill>
                  <a:srgbClr val="54893A"/>
                </a:solidFill>
                <a:latin typeface="Fredoka"/>
                <a:ea typeface="Fredoka"/>
                <a:cs typeface="Fredoka"/>
                <a:sym typeface="Fredoka"/>
              </a:rPr>
              <a:t>(The National Academy for Social Prescribing, 2025) </a:t>
            </a:r>
          </a:p>
        </p:txBody>
      </p:sp>
      <p:sp>
        <p:nvSpPr>
          <p:cNvPr id="13" name="TextBox 13"/>
          <p:cNvSpPr txBox="1"/>
          <p:nvPr/>
        </p:nvSpPr>
        <p:spPr>
          <a:xfrm>
            <a:off x="9521970" y="3506448"/>
            <a:ext cx="6581016" cy="4278630"/>
          </a:xfrm>
          <a:prstGeom prst="rect">
            <a:avLst/>
          </a:prstGeom>
        </p:spPr>
        <p:txBody>
          <a:bodyPr lIns="0" tIns="0" rIns="0" bIns="0" rtlCol="0" anchor="t">
            <a:spAutoFit/>
          </a:bodyPr>
          <a:lstStyle/>
          <a:p>
            <a:pPr algn="ctr">
              <a:lnSpc>
                <a:spcPts val="5280"/>
              </a:lnSpc>
            </a:pPr>
            <a:r>
              <a:rPr lang="en-US" sz="4800">
                <a:solidFill>
                  <a:srgbClr val="234E14"/>
                </a:solidFill>
                <a:latin typeface="Fredoka"/>
                <a:ea typeface="Fredoka"/>
                <a:cs typeface="Fredoka"/>
                <a:sym typeface="Fredoka"/>
              </a:rPr>
              <a:t>‘20% of patients consult GPs for problems that are primarily social rather than medical’ </a:t>
            </a:r>
          </a:p>
          <a:p>
            <a:pPr algn="ctr">
              <a:lnSpc>
                <a:spcPts val="4180"/>
              </a:lnSpc>
            </a:pPr>
            <a:endParaRPr lang="en-US" sz="4800">
              <a:solidFill>
                <a:srgbClr val="234E14"/>
              </a:solidFill>
              <a:latin typeface="Fredoka"/>
              <a:ea typeface="Fredoka"/>
              <a:cs typeface="Fredoka"/>
              <a:sym typeface="Fredoka"/>
            </a:endParaRPr>
          </a:p>
          <a:p>
            <a:pPr algn="ctr">
              <a:lnSpc>
                <a:spcPts val="3300"/>
              </a:lnSpc>
            </a:pPr>
            <a:r>
              <a:rPr lang="en-US" sz="3000">
                <a:solidFill>
                  <a:srgbClr val="54893A"/>
                </a:solidFill>
                <a:latin typeface="Fredoka"/>
                <a:ea typeface="Fredoka"/>
                <a:cs typeface="Fredoka"/>
                <a:sym typeface="Fredoka"/>
              </a:rPr>
              <a:t>(Torjesen, I. 2016, p.1436)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184910"/>
            <a:ext cx="18288000" cy="11430000"/>
          </a:xfrm>
          <a:custGeom>
            <a:avLst/>
            <a:gdLst/>
            <a:ahLst/>
            <a:cxnLst/>
            <a:rect l="l" t="t" r="r" b="b"/>
            <a:pathLst>
              <a:path w="18288000" h="11430000">
                <a:moveTo>
                  <a:pt x="0" y="11430000"/>
                </a:moveTo>
                <a:lnTo>
                  <a:pt x="18288000" y="11430000"/>
                </a:lnTo>
                <a:lnTo>
                  <a:pt x="18288000" y="0"/>
                </a:lnTo>
                <a:lnTo>
                  <a:pt x="0" y="0"/>
                </a:lnTo>
                <a:lnTo>
                  <a:pt x="0" y="11430000"/>
                </a:lnTo>
                <a:close/>
              </a:path>
            </a:pathLst>
          </a:custGeom>
          <a:blipFill>
            <a:blip r:embed="rId3"/>
            <a:stretch>
              <a:fillRect/>
            </a:stretch>
          </a:blipFill>
        </p:spPr>
        <p:txBody>
          <a:bodyPr/>
          <a:lstStyle/>
          <a:p>
            <a:endParaRPr lang="en-GB"/>
          </a:p>
        </p:txBody>
      </p:sp>
      <p:grpSp>
        <p:nvGrpSpPr>
          <p:cNvPr id="3" name="Group 3"/>
          <p:cNvGrpSpPr/>
          <p:nvPr/>
        </p:nvGrpSpPr>
        <p:grpSpPr>
          <a:xfrm>
            <a:off x="1028700" y="714375"/>
            <a:ext cx="16230600" cy="8696325"/>
            <a:chOff x="0" y="0"/>
            <a:chExt cx="4274726" cy="2167467"/>
          </a:xfrm>
        </p:grpSpPr>
        <p:sp>
          <p:nvSpPr>
            <p:cNvPr id="4" name="Freeform 4"/>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5" name="TextBox 5"/>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710" y="1297307"/>
            <a:ext cx="18278290" cy="950593"/>
          </a:xfrm>
          <a:prstGeom prst="rect">
            <a:avLst/>
          </a:prstGeom>
        </p:spPr>
        <p:txBody>
          <a:bodyPr lIns="0" tIns="0" rIns="0" bIns="0" rtlCol="0" anchor="t">
            <a:spAutoFit/>
          </a:bodyPr>
          <a:lstStyle/>
          <a:p>
            <a:pPr algn="ctr">
              <a:lnSpc>
                <a:spcPts val="6929"/>
              </a:lnSpc>
            </a:pPr>
            <a:r>
              <a:rPr lang="en-US" sz="7699" u="sng" spc="-153" dirty="0">
                <a:solidFill>
                  <a:srgbClr val="234E14"/>
                </a:solidFill>
                <a:latin typeface="Fredoka"/>
                <a:ea typeface="Fredoka"/>
                <a:cs typeface="Fredoka"/>
                <a:sym typeface="Fredoka"/>
              </a:rPr>
              <a:t>Background: Access barriers</a:t>
            </a:r>
          </a:p>
        </p:txBody>
      </p:sp>
      <p:sp>
        <p:nvSpPr>
          <p:cNvPr id="7" name="TextBox 7"/>
          <p:cNvSpPr txBox="1"/>
          <p:nvPr/>
        </p:nvSpPr>
        <p:spPr>
          <a:xfrm>
            <a:off x="1504828" y="2720340"/>
            <a:ext cx="7672602" cy="5318760"/>
          </a:xfrm>
          <a:prstGeom prst="rect">
            <a:avLst/>
          </a:prstGeom>
        </p:spPr>
        <p:txBody>
          <a:bodyPr lIns="0" tIns="0" rIns="0" bIns="0" rtlCol="0" anchor="t">
            <a:spAutoFit/>
          </a:bodyPr>
          <a:lstStyle/>
          <a:p>
            <a:pPr algn="ctr">
              <a:lnSpc>
                <a:spcPts val="4620"/>
              </a:lnSpc>
            </a:pPr>
            <a:r>
              <a:rPr lang="en-US" sz="4200" u="sng" dirty="0">
                <a:solidFill>
                  <a:srgbClr val="54893A"/>
                </a:solidFill>
                <a:latin typeface="Fredoka"/>
                <a:ea typeface="Fredoka"/>
                <a:cs typeface="Fredoka"/>
                <a:sym typeface="Fredoka"/>
              </a:rPr>
              <a:t>Extrinsic</a:t>
            </a:r>
          </a:p>
          <a:p>
            <a:pPr algn="ctr">
              <a:lnSpc>
                <a:spcPts val="3080"/>
              </a:lnSpc>
            </a:pPr>
            <a:endParaRPr lang="en-US" sz="4200" u="sng" dirty="0">
              <a:solidFill>
                <a:srgbClr val="54893A"/>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‘Availability, time scarcity and transportation’</a:t>
            </a:r>
          </a:p>
          <a:p>
            <a:pPr algn="l">
              <a:lnSpc>
                <a:spcPts val="2199"/>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‘Mobility issues’ </a:t>
            </a:r>
          </a:p>
          <a:p>
            <a:pPr algn="l">
              <a:lnSpc>
                <a:spcPts val="2199"/>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‘Potential cost or logistical difficulty’</a:t>
            </a:r>
          </a:p>
          <a:p>
            <a:pPr algn="ctr">
              <a:lnSpc>
                <a:spcPts val="4290"/>
              </a:lnSpc>
            </a:pPr>
            <a:endParaRPr lang="en-US" sz="4200" dirty="0">
              <a:solidFill>
                <a:srgbClr val="234E14"/>
              </a:solidFill>
              <a:latin typeface="Fredoka"/>
              <a:ea typeface="Fredoka"/>
              <a:cs typeface="Fredoka"/>
              <a:sym typeface="Fredoka"/>
            </a:endParaRPr>
          </a:p>
          <a:p>
            <a:pPr algn="ctr">
              <a:lnSpc>
                <a:spcPts val="2640"/>
              </a:lnSpc>
            </a:pPr>
            <a:endParaRPr lang="en-US" sz="4200" dirty="0">
              <a:solidFill>
                <a:srgbClr val="234E14"/>
              </a:solidFill>
              <a:latin typeface="Fredoka"/>
              <a:ea typeface="Fredoka"/>
              <a:cs typeface="Fredoka"/>
              <a:sym typeface="Fredoka"/>
            </a:endParaRPr>
          </a:p>
        </p:txBody>
      </p:sp>
      <p:sp>
        <p:nvSpPr>
          <p:cNvPr id="8" name="TextBox 8"/>
          <p:cNvSpPr txBox="1"/>
          <p:nvPr/>
        </p:nvSpPr>
        <p:spPr>
          <a:xfrm>
            <a:off x="9578494" y="2701290"/>
            <a:ext cx="7013135" cy="5318760"/>
          </a:xfrm>
          <a:prstGeom prst="rect">
            <a:avLst/>
          </a:prstGeom>
        </p:spPr>
        <p:txBody>
          <a:bodyPr lIns="0" tIns="0" rIns="0" bIns="0" rtlCol="0" anchor="t">
            <a:spAutoFit/>
          </a:bodyPr>
          <a:lstStyle/>
          <a:p>
            <a:pPr algn="ctr">
              <a:lnSpc>
                <a:spcPts val="4620"/>
              </a:lnSpc>
            </a:pPr>
            <a:r>
              <a:rPr lang="en-US" sz="4200" u="sng" dirty="0">
                <a:solidFill>
                  <a:srgbClr val="54893A"/>
                </a:solidFill>
                <a:latin typeface="Fredoka"/>
                <a:ea typeface="Fredoka"/>
                <a:cs typeface="Fredoka"/>
                <a:sym typeface="Fredoka"/>
              </a:rPr>
              <a:t>Intrinsic</a:t>
            </a:r>
          </a:p>
          <a:p>
            <a:pPr algn="ctr">
              <a:lnSpc>
                <a:spcPts val="3080"/>
              </a:lnSpc>
            </a:pPr>
            <a:endParaRPr lang="en-US" sz="4200" u="sng" dirty="0">
              <a:solidFill>
                <a:srgbClr val="54893A"/>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‘Lack of confidence’ </a:t>
            </a:r>
          </a:p>
          <a:p>
            <a:pPr algn="l">
              <a:lnSpc>
                <a:spcPts val="2199"/>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‘Anxiety around unknowns’ </a:t>
            </a:r>
          </a:p>
          <a:p>
            <a:pPr algn="l">
              <a:lnSpc>
                <a:spcPts val="2199"/>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‘Feeling pressured to visit nature formally’</a:t>
            </a:r>
          </a:p>
          <a:p>
            <a:pPr algn="ctr">
              <a:lnSpc>
                <a:spcPts val="4290"/>
              </a:lnSpc>
            </a:pPr>
            <a:endParaRPr lang="en-US" sz="4200" dirty="0">
              <a:solidFill>
                <a:srgbClr val="234E14"/>
              </a:solidFill>
              <a:latin typeface="Fredoka"/>
              <a:ea typeface="Fredoka"/>
              <a:cs typeface="Fredoka"/>
              <a:sym typeface="Fredoka"/>
            </a:endParaRPr>
          </a:p>
          <a:p>
            <a:pPr algn="ctr">
              <a:lnSpc>
                <a:spcPts val="2640"/>
              </a:lnSpc>
            </a:pPr>
            <a:endParaRPr lang="en-US" sz="4200" dirty="0">
              <a:solidFill>
                <a:srgbClr val="234E14"/>
              </a:solidFill>
              <a:latin typeface="Fredoka"/>
              <a:ea typeface="Fredoka"/>
              <a:cs typeface="Fredoka"/>
              <a:sym typeface="Fredoka"/>
            </a:endParaRPr>
          </a:p>
        </p:txBody>
      </p:sp>
      <p:sp>
        <p:nvSpPr>
          <p:cNvPr id="9" name="TextBox 9"/>
          <p:cNvSpPr txBox="1"/>
          <p:nvPr/>
        </p:nvSpPr>
        <p:spPr>
          <a:xfrm>
            <a:off x="2571629" y="8267700"/>
            <a:ext cx="12744571" cy="710836"/>
          </a:xfrm>
          <a:prstGeom prst="rect">
            <a:avLst/>
          </a:prstGeom>
        </p:spPr>
        <p:txBody>
          <a:bodyPr wrap="square" lIns="0" tIns="0" rIns="0" bIns="0" rtlCol="0" anchor="t">
            <a:spAutoFit/>
          </a:bodyPr>
          <a:lstStyle/>
          <a:p>
            <a:pPr algn="ctr">
              <a:lnSpc>
                <a:spcPts val="2939"/>
              </a:lnSpc>
              <a:spcBef>
                <a:spcPct val="0"/>
              </a:spcBef>
            </a:pPr>
            <a:r>
              <a:rPr lang="en-US" sz="2000" dirty="0">
                <a:solidFill>
                  <a:srgbClr val="54893A"/>
                </a:solidFill>
                <a:latin typeface="Fredoka"/>
                <a:ea typeface="Fredoka"/>
                <a:cs typeface="Fredoka"/>
                <a:sym typeface="Fredoka"/>
              </a:rPr>
              <a:t>(Astell-Burt et al, 2023, p.542; Fixsen and Barrett, 2022, p.1; Coed </a:t>
            </a:r>
            <a:r>
              <a:rPr lang="en-US" sz="2000" dirty="0" err="1">
                <a:solidFill>
                  <a:srgbClr val="54893A"/>
                </a:solidFill>
                <a:latin typeface="Fredoka"/>
                <a:ea typeface="Fredoka"/>
                <a:cs typeface="Fredoka"/>
                <a:sym typeface="Fredoka"/>
              </a:rPr>
              <a:t>Lleol</a:t>
            </a:r>
            <a:r>
              <a:rPr lang="en-US" sz="2000" dirty="0">
                <a:solidFill>
                  <a:srgbClr val="54893A"/>
                </a:solidFill>
                <a:latin typeface="Fredoka"/>
                <a:ea typeface="Fredoka"/>
                <a:cs typeface="Fredoka"/>
                <a:sym typeface="Fredoka"/>
              </a:rPr>
              <a:t>, 2022; The Department of Health and Social Care, 2023; Tester-Jones et al, 2020, p.1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184910"/>
            <a:ext cx="18288000" cy="11430000"/>
          </a:xfrm>
          <a:custGeom>
            <a:avLst/>
            <a:gdLst/>
            <a:ahLst/>
            <a:cxnLst/>
            <a:rect l="l" t="t" r="r" b="b"/>
            <a:pathLst>
              <a:path w="18288000" h="11430000">
                <a:moveTo>
                  <a:pt x="18288000" y="0"/>
                </a:moveTo>
                <a:lnTo>
                  <a:pt x="0" y="0"/>
                </a:lnTo>
                <a:lnTo>
                  <a:pt x="0" y="11430000"/>
                </a:lnTo>
                <a:lnTo>
                  <a:pt x="18288000" y="11430000"/>
                </a:lnTo>
                <a:lnTo>
                  <a:pt x="18288000" y="0"/>
                </a:lnTo>
                <a:close/>
              </a:path>
            </a:pathLst>
          </a:custGeom>
          <a:blipFill>
            <a:blip r:embed="rId3"/>
            <a:stretch>
              <a:fillRect/>
            </a:stretch>
          </a:blipFill>
        </p:spPr>
        <p:txBody>
          <a:bodyPr/>
          <a:lstStyle/>
          <a:p>
            <a:endParaRPr lang="en-GB"/>
          </a:p>
        </p:txBody>
      </p:sp>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5" name="TextBox 5"/>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710" y="1625976"/>
            <a:ext cx="18278290" cy="981070"/>
          </a:xfrm>
          <a:prstGeom prst="rect">
            <a:avLst/>
          </a:prstGeom>
        </p:spPr>
        <p:txBody>
          <a:bodyPr lIns="0" tIns="0" rIns="0" bIns="0" rtlCol="0" anchor="t">
            <a:spAutoFit/>
          </a:bodyPr>
          <a:lstStyle/>
          <a:p>
            <a:pPr algn="ctr">
              <a:lnSpc>
                <a:spcPts val="7199"/>
              </a:lnSpc>
            </a:pPr>
            <a:r>
              <a:rPr lang="en-US" sz="7999" spc="-159">
                <a:solidFill>
                  <a:srgbClr val="234E14"/>
                </a:solidFill>
                <a:latin typeface="Fredoka"/>
                <a:ea typeface="Fredoka"/>
                <a:cs typeface="Fredoka"/>
                <a:sym typeface="Fredoka"/>
              </a:rPr>
              <a:t>Background</a:t>
            </a:r>
          </a:p>
        </p:txBody>
      </p:sp>
      <p:sp>
        <p:nvSpPr>
          <p:cNvPr id="7" name="TextBox 7"/>
          <p:cNvSpPr txBox="1"/>
          <p:nvPr/>
        </p:nvSpPr>
        <p:spPr>
          <a:xfrm>
            <a:off x="1728227" y="2984240"/>
            <a:ext cx="14831546" cy="5676900"/>
          </a:xfrm>
          <a:prstGeom prst="rect">
            <a:avLst/>
          </a:prstGeom>
        </p:spPr>
        <p:txBody>
          <a:bodyPr lIns="0" tIns="0" rIns="0" bIns="0" rtlCol="0" anchor="t">
            <a:spAutoFit/>
          </a:bodyPr>
          <a:lstStyle/>
          <a:p>
            <a:pPr algn="ctr">
              <a:lnSpc>
                <a:spcPts val="4950"/>
              </a:lnSpc>
            </a:pPr>
            <a:r>
              <a:rPr lang="en-US" sz="4500">
                <a:solidFill>
                  <a:srgbClr val="234E14"/>
                </a:solidFill>
                <a:latin typeface="Fredoka"/>
                <a:ea typeface="Fredoka"/>
                <a:cs typeface="Fredoka"/>
                <a:sym typeface="Fredoka"/>
              </a:rPr>
              <a:t>Lorem ipsum dolor sit amet, consectetur adipiscing elit. Donec vel enim ac nulla venenatis fermentum. Praesent non lacus justo an. Fusce ac orci in turpis condimentum tincidunt. Curabitur tincidunt massa non varius efficitur. Praesent non lacus justo. Fusce ac orci in turpis. Lorem ipsum dolor sit amet, consectetur adipiscing elit. Donec vel enim ac nulla venenatis fermentum. Praesent non lacus justo ac. Praesent non lacus justo. Fusce ac orci in turpis. </a:t>
            </a:r>
          </a:p>
        </p:txBody>
      </p:sp>
      <p:grpSp>
        <p:nvGrpSpPr>
          <p:cNvPr id="8" name="Group 8"/>
          <p:cNvGrpSpPr/>
          <p:nvPr/>
        </p:nvGrpSpPr>
        <p:grpSpPr>
          <a:xfrm>
            <a:off x="1028700" y="800100"/>
            <a:ext cx="16230600" cy="8753475"/>
            <a:chOff x="0" y="0"/>
            <a:chExt cx="4274726" cy="2167467"/>
          </a:xfrm>
        </p:grpSpPr>
        <p:sp>
          <p:nvSpPr>
            <p:cNvPr id="9" name="Freeform 9"/>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10" name="TextBox 10"/>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9710" y="1207773"/>
            <a:ext cx="18278290" cy="897682"/>
          </a:xfrm>
          <a:prstGeom prst="rect">
            <a:avLst/>
          </a:prstGeom>
        </p:spPr>
        <p:txBody>
          <a:bodyPr lIns="0" tIns="0" rIns="0" bIns="0" rtlCol="0" anchor="t">
            <a:spAutoFit/>
          </a:bodyPr>
          <a:lstStyle/>
          <a:p>
            <a:pPr algn="ctr">
              <a:lnSpc>
                <a:spcPts val="7019"/>
              </a:lnSpc>
            </a:pPr>
            <a:r>
              <a:rPr lang="en-US" sz="7200" u="sng" spc="-155" dirty="0">
                <a:solidFill>
                  <a:srgbClr val="234E14"/>
                </a:solidFill>
                <a:latin typeface="Fredoka"/>
                <a:ea typeface="Fredoka"/>
                <a:cs typeface="Fredoka"/>
                <a:sym typeface="Fredoka"/>
              </a:rPr>
              <a:t>Rationale:</a:t>
            </a:r>
          </a:p>
        </p:txBody>
      </p:sp>
      <p:sp>
        <p:nvSpPr>
          <p:cNvPr id="12" name="TextBox 12"/>
          <p:cNvSpPr txBox="1"/>
          <p:nvPr/>
        </p:nvSpPr>
        <p:spPr>
          <a:xfrm>
            <a:off x="1728227" y="2476500"/>
            <a:ext cx="14831546" cy="6347892"/>
          </a:xfrm>
          <a:prstGeom prst="rect">
            <a:avLst/>
          </a:prstGeom>
        </p:spPr>
        <p:txBody>
          <a:bodyPr lIns="0" tIns="0" rIns="0" bIns="0" rtlCol="0" anchor="t">
            <a:spAutoFit/>
          </a:bodyPr>
          <a:lstStyle/>
          <a:p>
            <a:pPr algn="ctr">
              <a:lnSpc>
                <a:spcPts val="4510"/>
              </a:lnSpc>
            </a:pPr>
            <a:r>
              <a:rPr lang="en-US" sz="4100" dirty="0">
                <a:solidFill>
                  <a:srgbClr val="234E14"/>
                </a:solidFill>
                <a:latin typeface="Fredoka"/>
                <a:ea typeface="Fredoka"/>
                <a:cs typeface="Fredoka"/>
                <a:sym typeface="Fredoka"/>
              </a:rPr>
              <a:t>‘Support for vulnerable or anxious people to attend’ identified as an area of improvement needed by providers </a:t>
            </a:r>
            <a:r>
              <a:rPr lang="en-US" sz="4100" dirty="0">
                <a:solidFill>
                  <a:srgbClr val="54893A"/>
                </a:solidFill>
                <a:latin typeface="Fredoka"/>
                <a:ea typeface="Fredoka"/>
                <a:cs typeface="Fredoka"/>
                <a:sym typeface="Fredoka"/>
              </a:rPr>
              <a:t>(Coed </a:t>
            </a:r>
            <a:r>
              <a:rPr lang="en-US" sz="4100" dirty="0" err="1">
                <a:solidFill>
                  <a:srgbClr val="54893A"/>
                </a:solidFill>
                <a:latin typeface="Fredoka"/>
                <a:ea typeface="Fredoka"/>
                <a:cs typeface="Fredoka"/>
                <a:sym typeface="Fredoka"/>
              </a:rPr>
              <a:t>Lleol</a:t>
            </a:r>
            <a:r>
              <a:rPr lang="en-US" sz="4100" dirty="0">
                <a:solidFill>
                  <a:srgbClr val="54893A"/>
                </a:solidFill>
                <a:latin typeface="Fredoka"/>
                <a:ea typeface="Fredoka"/>
                <a:cs typeface="Fredoka"/>
                <a:sym typeface="Fredoka"/>
              </a:rPr>
              <a:t>, 2022)</a:t>
            </a:r>
          </a:p>
          <a:p>
            <a:pPr algn="ctr">
              <a:lnSpc>
                <a:spcPts val="4510"/>
              </a:lnSpc>
            </a:pPr>
            <a:endParaRPr lang="en-US" sz="4100" dirty="0">
              <a:solidFill>
                <a:srgbClr val="54893A"/>
              </a:solidFill>
              <a:latin typeface="Fredoka"/>
              <a:ea typeface="Fredoka"/>
              <a:cs typeface="Fredoka"/>
              <a:sym typeface="Fredoka"/>
            </a:endParaRPr>
          </a:p>
          <a:p>
            <a:pPr algn="ctr">
              <a:lnSpc>
                <a:spcPts val="4510"/>
              </a:lnSpc>
            </a:pPr>
            <a:endParaRPr lang="en-US" sz="4100" dirty="0">
              <a:solidFill>
                <a:srgbClr val="54893A"/>
              </a:solidFill>
              <a:latin typeface="Fredoka"/>
              <a:ea typeface="Fredoka"/>
              <a:cs typeface="Fredoka"/>
              <a:sym typeface="Fredoka"/>
            </a:endParaRPr>
          </a:p>
          <a:p>
            <a:pPr algn="ctr">
              <a:lnSpc>
                <a:spcPts val="4510"/>
              </a:lnSpc>
            </a:pPr>
            <a:r>
              <a:rPr lang="en-US" sz="4100" dirty="0">
                <a:solidFill>
                  <a:srgbClr val="234E14"/>
                </a:solidFill>
                <a:latin typeface="Fredoka"/>
                <a:ea typeface="Fredoka"/>
                <a:cs typeface="Fredoka"/>
                <a:sym typeface="Fredoka"/>
              </a:rPr>
              <a:t>Existing outdoor wellbeing </a:t>
            </a:r>
            <a:r>
              <a:rPr lang="en-US" sz="4100" dirty="0" err="1">
                <a:solidFill>
                  <a:srgbClr val="234E14"/>
                </a:solidFill>
                <a:latin typeface="Fredoka"/>
                <a:ea typeface="Fredoka"/>
                <a:cs typeface="Fredoka"/>
                <a:sym typeface="Fredoka"/>
              </a:rPr>
              <a:t>programmes</a:t>
            </a:r>
            <a:r>
              <a:rPr lang="en-US" sz="4100" dirty="0">
                <a:solidFill>
                  <a:srgbClr val="234E14"/>
                </a:solidFill>
                <a:latin typeface="Fredoka"/>
                <a:ea typeface="Fredoka"/>
                <a:cs typeface="Fredoka"/>
                <a:sym typeface="Fredoka"/>
              </a:rPr>
              <a:t> ‘lack tailoring  to patient needs and temperament’ </a:t>
            </a:r>
            <a:r>
              <a:rPr lang="en-US" sz="4100" dirty="0">
                <a:solidFill>
                  <a:srgbClr val="54893A"/>
                </a:solidFill>
                <a:latin typeface="Fredoka"/>
                <a:ea typeface="Fredoka"/>
                <a:cs typeface="Fredoka"/>
                <a:sym typeface="Fredoka"/>
              </a:rPr>
              <a:t>(Lawson et al, 2022, p.2). </a:t>
            </a:r>
          </a:p>
          <a:p>
            <a:pPr algn="ctr">
              <a:lnSpc>
                <a:spcPts val="4510"/>
              </a:lnSpc>
            </a:pPr>
            <a:endParaRPr lang="en-US" sz="5400" dirty="0">
              <a:solidFill>
                <a:srgbClr val="54893A"/>
              </a:solidFill>
              <a:latin typeface="Fredoka"/>
              <a:ea typeface="Fredoka"/>
              <a:cs typeface="Fredoka"/>
              <a:sym typeface="Fredoka"/>
            </a:endParaRPr>
          </a:p>
          <a:p>
            <a:pPr algn="ctr">
              <a:lnSpc>
                <a:spcPts val="4510"/>
              </a:lnSpc>
            </a:pPr>
            <a:endParaRPr lang="en-US" sz="5400" dirty="0">
              <a:solidFill>
                <a:srgbClr val="54893A"/>
              </a:solidFill>
              <a:latin typeface="Fredoka"/>
              <a:ea typeface="Fredoka"/>
              <a:cs typeface="Fredoka"/>
              <a:sym typeface="Fredoka"/>
            </a:endParaRPr>
          </a:p>
          <a:p>
            <a:pPr algn="ctr">
              <a:lnSpc>
                <a:spcPts val="4510"/>
              </a:lnSpc>
            </a:pPr>
            <a:r>
              <a:rPr lang="en-US" sz="4100" dirty="0">
                <a:solidFill>
                  <a:srgbClr val="234E14"/>
                </a:solidFill>
                <a:latin typeface="Fredoka"/>
                <a:ea typeface="Fredoka"/>
                <a:cs typeface="Fredoka"/>
                <a:sym typeface="Fredoka"/>
              </a:rPr>
              <a:t>‘Finding methods to remove barriers is crucial’</a:t>
            </a:r>
          </a:p>
          <a:p>
            <a:pPr algn="ctr">
              <a:lnSpc>
                <a:spcPts val="4510"/>
              </a:lnSpc>
            </a:pPr>
            <a:r>
              <a:rPr lang="en-US" sz="4100" dirty="0">
                <a:solidFill>
                  <a:srgbClr val="54893A"/>
                </a:solidFill>
                <a:latin typeface="Fredoka"/>
                <a:ea typeface="Fredoka"/>
                <a:cs typeface="Fredoka"/>
                <a:sym typeface="Fredoka"/>
              </a:rPr>
              <a:t>(Astell-Burt et al, 2023, p.543).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1884558" y="1486967"/>
            <a:ext cx="14518884" cy="7236969"/>
            <a:chOff x="0" y="0"/>
            <a:chExt cx="4551861" cy="2268885"/>
          </a:xfrm>
        </p:grpSpPr>
        <p:sp>
          <p:nvSpPr>
            <p:cNvPr id="4" name="Freeform 4"/>
            <p:cNvSpPr/>
            <p:nvPr/>
          </p:nvSpPr>
          <p:spPr>
            <a:xfrm>
              <a:off x="0" y="0"/>
              <a:ext cx="4551861" cy="2268885"/>
            </a:xfrm>
            <a:custGeom>
              <a:avLst/>
              <a:gdLst/>
              <a:ahLst/>
              <a:cxnLst/>
              <a:rect l="l" t="t" r="r" b="b"/>
              <a:pathLst>
                <a:path w="4551861" h="2268885">
                  <a:moveTo>
                    <a:pt x="37326" y="0"/>
                  </a:moveTo>
                  <a:lnTo>
                    <a:pt x="4514535" y="0"/>
                  </a:lnTo>
                  <a:cubicBezTo>
                    <a:pt x="4524434" y="0"/>
                    <a:pt x="4533928" y="3933"/>
                    <a:pt x="4540928" y="10933"/>
                  </a:cubicBezTo>
                  <a:cubicBezTo>
                    <a:pt x="4547928" y="17933"/>
                    <a:pt x="4551861" y="27427"/>
                    <a:pt x="4551861" y="37326"/>
                  </a:cubicBezTo>
                  <a:lnTo>
                    <a:pt x="4551861" y="2231559"/>
                  </a:lnTo>
                  <a:cubicBezTo>
                    <a:pt x="4551861" y="2241458"/>
                    <a:pt x="4547928" y="2250952"/>
                    <a:pt x="4540928" y="2257952"/>
                  </a:cubicBezTo>
                  <a:cubicBezTo>
                    <a:pt x="4533928" y="2264952"/>
                    <a:pt x="4524434" y="2268885"/>
                    <a:pt x="4514535" y="2268885"/>
                  </a:cubicBezTo>
                  <a:lnTo>
                    <a:pt x="37326" y="2268885"/>
                  </a:lnTo>
                  <a:cubicBezTo>
                    <a:pt x="27427" y="2268885"/>
                    <a:pt x="17933" y="2264952"/>
                    <a:pt x="10933" y="2257952"/>
                  </a:cubicBezTo>
                  <a:cubicBezTo>
                    <a:pt x="3933" y="2250952"/>
                    <a:pt x="0" y="2241458"/>
                    <a:pt x="0" y="2231559"/>
                  </a:cubicBezTo>
                  <a:lnTo>
                    <a:pt x="0" y="37326"/>
                  </a:lnTo>
                  <a:cubicBezTo>
                    <a:pt x="0" y="27427"/>
                    <a:pt x="3933" y="17933"/>
                    <a:pt x="10933" y="10933"/>
                  </a:cubicBezTo>
                  <a:cubicBezTo>
                    <a:pt x="17933" y="3933"/>
                    <a:pt x="27427" y="0"/>
                    <a:pt x="37326" y="0"/>
                  </a:cubicBezTo>
                  <a:close/>
                </a:path>
              </a:pathLst>
            </a:custGeom>
            <a:solidFill>
              <a:srgbClr val="F5EBE0"/>
            </a:solidFill>
          </p:spPr>
          <p:txBody>
            <a:bodyPr/>
            <a:lstStyle/>
            <a:p>
              <a:endParaRPr lang="en-GB"/>
            </a:p>
          </p:txBody>
        </p:sp>
        <p:sp>
          <p:nvSpPr>
            <p:cNvPr id="5" name="TextBox 5"/>
            <p:cNvSpPr txBox="1"/>
            <p:nvPr/>
          </p:nvSpPr>
          <p:spPr>
            <a:xfrm>
              <a:off x="0" y="-38100"/>
              <a:ext cx="4551861" cy="2306985"/>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728227" y="3458823"/>
            <a:ext cx="14831546" cy="4924425"/>
          </a:xfrm>
          <a:prstGeom prst="rect">
            <a:avLst/>
          </a:prstGeom>
        </p:spPr>
        <p:txBody>
          <a:bodyPr lIns="0" tIns="0" rIns="0" bIns="0" rtlCol="0" anchor="t">
            <a:spAutoFit/>
          </a:bodyPr>
          <a:lstStyle/>
          <a:p>
            <a:pPr algn="ctr">
              <a:lnSpc>
                <a:spcPts val="4275"/>
              </a:lnSpc>
            </a:pPr>
            <a:r>
              <a:rPr lang="en-US" sz="4500">
                <a:solidFill>
                  <a:srgbClr val="234E14"/>
                </a:solidFill>
                <a:latin typeface="Fredoka"/>
                <a:ea typeface="Fredoka"/>
                <a:cs typeface="Fredoka"/>
                <a:sym typeface="Fredoka"/>
              </a:rPr>
              <a:t>Lorem ipsum dolor sit amet, consectetur adipiscing elit. Donec vel enim ac nulla venenatis fermentum. Praesent non lacus justo an. Fusce ac orci in turpis condimentum tincidunt. Curabitur tincidunt massa non varius efficitur. Praesent non lacus justo. Fusce ac orci in turpis. Lorem ipsum dolor sit amet, consectetur adipiscing elit. Donec vel enim ac nulla venenatis fermentum. Praesent non lacus justo ac. Praesent non lacus justo. Fusce ac orci in turpis. </a:t>
            </a:r>
          </a:p>
        </p:txBody>
      </p:sp>
      <p:sp>
        <p:nvSpPr>
          <p:cNvPr id="7" name="TextBox 7"/>
          <p:cNvSpPr txBox="1"/>
          <p:nvPr/>
        </p:nvSpPr>
        <p:spPr>
          <a:xfrm>
            <a:off x="9710" y="1719556"/>
            <a:ext cx="18278290" cy="1323974"/>
          </a:xfrm>
          <a:prstGeom prst="rect">
            <a:avLst/>
          </a:prstGeom>
        </p:spPr>
        <p:txBody>
          <a:bodyPr lIns="0" tIns="0" rIns="0" bIns="0" rtlCol="0" anchor="t">
            <a:spAutoFit/>
          </a:bodyPr>
          <a:lstStyle/>
          <a:p>
            <a:pPr algn="ctr">
              <a:lnSpc>
                <a:spcPts val="8999"/>
              </a:lnSpc>
            </a:pPr>
            <a:r>
              <a:rPr lang="en-US" sz="9999" b="1" spc="-199">
                <a:solidFill>
                  <a:srgbClr val="234E14"/>
                </a:solidFill>
                <a:latin typeface="Migra Ultra-Bold"/>
                <a:ea typeface="Migra Ultra-Bold"/>
                <a:cs typeface="Migra Ultra-Bold"/>
                <a:sym typeface="Migra Ultra-Bold"/>
              </a:rPr>
              <a:t>Background</a:t>
            </a:r>
          </a:p>
        </p:txBody>
      </p:sp>
      <p:grpSp>
        <p:nvGrpSpPr>
          <p:cNvPr id="8" name="Group 8"/>
          <p:cNvGrpSpPr/>
          <p:nvPr/>
        </p:nvGrpSpPr>
        <p:grpSpPr>
          <a:xfrm>
            <a:off x="1028700" y="1038225"/>
            <a:ext cx="16230600" cy="8229600"/>
            <a:chOff x="0" y="0"/>
            <a:chExt cx="4274726" cy="2167467"/>
          </a:xfrm>
        </p:grpSpPr>
        <p:sp>
          <p:nvSpPr>
            <p:cNvPr id="9" name="Freeform 9"/>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10" name="TextBox 10"/>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9710" y="1559301"/>
            <a:ext cx="18278290" cy="981070"/>
          </a:xfrm>
          <a:prstGeom prst="rect">
            <a:avLst/>
          </a:prstGeom>
        </p:spPr>
        <p:txBody>
          <a:bodyPr lIns="0" tIns="0" rIns="0" bIns="0" rtlCol="0" anchor="t">
            <a:spAutoFit/>
          </a:bodyPr>
          <a:lstStyle/>
          <a:p>
            <a:pPr algn="ctr">
              <a:lnSpc>
                <a:spcPts val="7199"/>
              </a:lnSpc>
            </a:pPr>
            <a:r>
              <a:rPr lang="en-US" sz="7999" u="sng" spc="-159">
                <a:solidFill>
                  <a:srgbClr val="234E14"/>
                </a:solidFill>
                <a:latin typeface="Fredoka"/>
                <a:ea typeface="Fredoka"/>
                <a:cs typeface="Fredoka"/>
                <a:sym typeface="Fredoka"/>
              </a:rPr>
              <a:t>Aims</a:t>
            </a:r>
          </a:p>
        </p:txBody>
      </p:sp>
      <p:sp>
        <p:nvSpPr>
          <p:cNvPr id="12" name="TextBox 12"/>
          <p:cNvSpPr txBox="1"/>
          <p:nvPr/>
        </p:nvSpPr>
        <p:spPr>
          <a:xfrm>
            <a:off x="1358392" y="2642118"/>
            <a:ext cx="15533478" cy="5729261"/>
          </a:xfrm>
          <a:prstGeom prst="rect">
            <a:avLst/>
          </a:prstGeom>
        </p:spPr>
        <p:txBody>
          <a:bodyPr lIns="0" tIns="0" rIns="0" bIns="0" rtlCol="0" anchor="t">
            <a:spAutoFit/>
          </a:bodyPr>
          <a:lstStyle/>
          <a:p>
            <a:pPr algn="l">
              <a:lnSpc>
                <a:spcPts val="3410"/>
              </a:lnSpc>
            </a:pPr>
            <a:endParaRPr dirty="0"/>
          </a:p>
          <a:p>
            <a:pPr algn="ctr"/>
            <a:r>
              <a:rPr lang="en-US" sz="3600" dirty="0">
                <a:solidFill>
                  <a:srgbClr val="54893A"/>
                </a:solidFill>
                <a:latin typeface="Fredoka"/>
                <a:ea typeface="Fredoka"/>
                <a:cs typeface="Fredoka"/>
                <a:sym typeface="Fredoka"/>
              </a:rPr>
              <a:t>To create an alternative or stepping-stone </a:t>
            </a:r>
            <a:r>
              <a:rPr lang="en-US" sz="3600" dirty="0" err="1">
                <a:solidFill>
                  <a:srgbClr val="54893A"/>
                </a:solidFill>
                <a:latin typeface="Fredoka"/>
                <a:ea typeface="Fredoka"/>
                <a:cs typeface="Fredoka"/>
                <a:sym typeface="Fredoka"/>
              </a:rPr>
              <a:t>programme</a:t>
            </a:r>
            <a:r>
              <a:rPr lang="en-US" sz="3600" dirty="0">
                <a:solidFill>
                  <a:srgbClr val="54893A"/>
                </a:solidFill>
                <a:latin typeface="Fredoka"/>
                <a:ea typeface="Fredoka"/>
                <a:cs typeface="Fredoka"/>
                <a:sym typeface="Fredoka"/>
              </a:rPr>
              <a:t> for </a:t>
            </a:r>
            <a:r>
              <a:rPr lang="en-US" sz="3600" dirty="0" err="1">
                <a:solidFill>
                  <a:srgbClr val="54893A"/>
                </a:solidFill>
                <a:latin typeface="Fredoka"/>
                <a:ea typeface="Fredoka"/>
                <a:cs typeface="Fredoka"/>
                <a:sym typeface="Fredoka"/>
              </a:rPr>
              <a:t>marginalised</a:t>
            </a:r>
            <a:r>
              <a:rPr lang="en-US" sz="3600" dirty="0">
                <a:solidFill>
                  <a:srgbClr val="54893A"/>
                </a:solidFill>
                <a:latin typeface="Fredoka"/>
                <a:ea typeface="Fredoka"/>
                <a:cs typeface="Fredoka"/>
                <a:sym typeface="Fredoka"/>
              </a:rPr>
              <a:t> adults which is...</a:t>
            </a:r>
          </a:p>
          <a:p>
            <a:pPr algn="just">
              <a:lnSpc>
                <a:spcPts val="3180"/>
              </a:lnSpc>
            </a:pPr>
            <a:endParaRPr lang="en-US" sz="2800" dirty="0">
              <a:solidFill>
                <a:srgbClr val="54893A"/>
              </a:solidFill>
              <a:latin typeface="Fredoka"/>
              <a:ea typeface="Fredoka"/>
              <a:cs typeface="Fredoka"/>
              <a:sym typeface="Fredoka"/>
            </a:endParaRPr>
          </a:p>
          <a:p>
            <a:pPr marL="734066" lvl="1" indent="-367033" algn="just">
              <a:lnSpc>
                <a:spcPts val="5950"/>
              </a:lnSpc>
              <a:buFont typeface="Arial"/>
              <a:buChar char="•"/>
            </a:pPr>
            <a:r>
              <a:rPr lang="en-US" sz="4000" dirty="0">
                <a:solidFill>
                  <a:srgbClr val="234E14"/>
                </a:solidFill>
                <a:latin typeface="Fredoka"/>
                <a:ea typeface="Fredoka"/>
                <a:cs typeface="Fredoka"/>
                <a:sym typeface="Fredoka"/>
              </a:rPr>
              <a:t>Easily interpreted and followed by providers</a:t>
            </a:r>
          </a:p>
          <a:p>
            <a:pPr marL="734066" lvl="1" indent="-367033" algn="just">
              <a:lnSpc>
                <a:spcPts val="5950"/>
              </a:lnSpc>
              <a:buFont typeface="Arial"/>
              <a:buChar char="•"/>
            </a:pPr>
            <a:r>
              <a:rPr lang="en-US" sz="4000" dirty="0">
                <a:solidFill>
                  <a:srgbClr val="234E14"/>
                </a:solidFill>
                <a:latin typeface="Fredoka"/>
                <a:ea typeface="Fredoka"/>
                <a:cs typeface="Fredoka"/>
                <a:sym typeface="Fredoka"/>
              </a:rPr>
              <a:t>Builds nature-connection and belonging</a:t>
            </a:r>
          </a:p>
          <a:p>
            <a:pPr marL="734066" lvl="1" indent="-367033" algn="just">
              <a:lnSpc>
                <a:spcPts val="5950"/>
              </a:lnSpc>
              <a:buFont typeface="Arial"/>
              <a:buChar char="•"/>
            </a:pPr>
            <a:r>
              <a:rPr lang="en-US" sz="4000" dirty="0">
                <a:solidFill>
                  <a:srgbClr val="234E14"/>
                </a:solidFill>
                <a:latin typeface="Fredoka"/>
                <a:ea typeface="Fredoka"/>
                <a:cs typeface="Fredoka"/>
                <a:sym typeface="Fredoka"/>
              </a:rPr>
              <a:t>Mitigates some intrinsic and extrinsic barriers</a:t>
            </a:r>
          </a:p>
          <a:p>
            <a:pPr marL="734066" lvl="1" indent="-367033" algn="just">
              <a:lnSpc>
                <a:spcPts val="5950"/>
              </a:lnSpc>
              <a:buFont typeface="Arial"/>
              <a:buChar char="•"/>
            </a:pPr>
            <a:r>
              <a:rPr lang="en-US" sz="4000" dirty="0">
                <a:solidFill>
                  <a:srgbClr val="234E14"/>
                </a:solidFill>
                <a:latin typeface="Fredoka"/>
                <a:ea typeface="Fredoka"/>
                <a:cs typeface="Fredoka"/>
                <a:sym typeface="Fredoka"/>
              </a:rPr>
              <a:t>Motivates further engagement</a:t>
            </a:r>
          </a:p>
          <a:p>
            <a:pPr marL="734066" lvl="1" indent="-367033" algn="just">
              <a:lnSpc>
                <a:spcPts val="5950"/>
              </a:lnSpc>
              <a:buFont typeface="Arial"/>
              <a:buChar char="•"/>
            </a:pPr>
            <a:r>
              <a:rPr lang="en-US" sz="4000" dirty="0">
                <a:solidFill>
                  <a:srgbClr val="234E14"/>
                </a:solidFill>
                <a:latin typeface="Fredoka"/>
                <a:ea typeface="Fredoka"/>
                <a:cs typeface="Fredoka"/>
                <a:sym typeface="Fredoka"/>
              </a:rPr>
              <a:t>Provides a more accessible option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184910"/>
            <a:ext cx="18288000" cy="11430000"/>
          </a:xfrm>
          <a:custGeom>
            <a:avLst/>
            <a:gdLst/>
            <a:ahLst/>
            <a:cxnLst/>
            <a:rect l="l" t="t" r="r" b="b"/>
            <a:pathLst>
              <a:path w="18288000" h="11430000">
                <a:moveTo>
                  <a:pt x="0" y="11430000"/>
                </a:moveTo>
                <a:lnTo>
                  <a:pt x="18288000" y="11430000"/>
                </a:lnTo>
                <a:lnTo>
                  <a:pt x="18288000" y="0"/>
                </a:lnTo>
                <a:lnTo>
                  <a:pt x="0" y="0"/>
                </a:lnTo>
                <a:lnTo>
                  <a:pt x="0" y="11430000"/>
                </a:lnTo>
                <a:close/>
              </a:path>
            </a:pathLst>
          </a:custGeom>
          <a:blipFill>
            <a:blip r:embed="rId3"/>
            <a:stretch>
              <a:fillRect/>
            </a:stretch>
          </a:blipFill>
        </p:spPr>
        <p:txBody>
          <a:bodyPr/>
          <a:lstStyle/>
          <a:p>
            <a:endParaRPr lang="en-GB"/>
          </a:p>
        </p:txBody>
      </p:sp>
      <p:grpSp>
        <p:nvGrpSpPr>
          <p:cNvPr id="3" name="Group 3"/>
          <p:cNvGrpSpPr/>
          <p:nvPr/>
        </p:nvGrpSpPr>
        <p:grpSpPr>
          <a:xfrm>
            <a:off x="792743" y="562708"/>
            <a:ext cx="16590382" cy="9136907"/>
            <a:chOff x="0" y="0"/>
            <a:chExt cx="4369483" cy="2406428"/>
          </a:xfrm>
        </p:grpSpPr>
        <p:sp>
          <p:nvSpPr>
            <p:cNvPr id="4" name="Freeform 4"/>
            <p:cNvSpPr/>
            <p:nvPr/>
          </p:nvSpPr>
          <p:spPr>
            <a:xfrm>
              <a:off x="0" y="0"/>
              <a:ext cx="4369483" cy="2406428"/>
            </a:xfrm>
            <a:custGeom>
              <a:avLst/>
              <a:gdLst/>
              <a:ahLst/>
              <a:cxnLst/>
              <a:rect l="l" t="t" r="r" b="b"/>
              <a:pathLst>
                <a:path w="4369483" h="2406428">
                  <a:moveTo>
                    <a:pt x="32666" y="0"/>
                  </a:moveTo>
                  <a:lnTo>
                    <a:pt x="4336818" y="0"/>
                  </a:lnTo>
                  <a:cubicBezTo>
                    <a:pt x="4345481" y="0"/>
                    <a:pt x="4353790" y="3442"/>
                    <a:pt x="4359916" y="9568"/>
                  </a:cubicBezTo>
                  <a:cubicBezTo>
                    <a:pt x="4366042" y="15694"/>
                    <a:pt x="4369483" y="24002"/>
                    <a:pt x="4369483" y="32666"/>
                  </a:cubicBezTo>
                  <a:lnTo>
                    <a:pt x="4369483" y="2373762"/>
                  </a:lnTo>
                  <a:cubicBezTo>
                    <a:pt x="4369483" y="2382426"/>
                    <a:pt x="4366042" y="2390735"/>
                    <a:pt x="4359916" y="2396861"/>
                  </a:cubicBezTo>
                  <a:cubicBezTo>
                    <a:pt x="4353790" y="2402987"/>
                    <a:pt x="4345481" y="2406428"/>
                    <a:pt x="4336818" y="2406428"/>
                  </a:cubicBezTo>
                  <a:lnTo>
                    <a:pt x="32666" y="2406428"/>
                  </a:lnTo>
                  <a:cubicBezTo>
                    <a:pt x="24002" y="2406428"/>
                    <a:pt x="15694" y="2402987"/>
                    <a:pt x="9568" y="2396861"/>
                  </a:cubicBezTo>
                  <a:cubicBezTo>
                    <a:pt x="3442" y="2390735"/>
                    <a:pt x="0" y="2382426"/>
                    <a:pt x="0" y="2373762"/>
                  </a:cubicBezTo>
                  <a:lnTo>
                    <a:pt x="0" y="32666"/>
                  </a:lnTo>
                  <a:cubicBezTo>
                    <a:pt x="0" y="24002"/>
                    <a:pt x="3442" y="15694"/>
                    <a:pt x="9568" y="9568"/>
                  </a:cubicBezTo>
                  <a:cubicBezTo>
                    <a:pt x="15694" y="3442"/>
                    <a:pt x="24002" y="0"/>
                    <a:pt x="32666" y="0"/>
                  </a:cubicBezTo>
                  <a:close/>
                </a:path>
              </a:pathLst>
            </a:custGeom>
            <a:solidFill>
              <a:srgbClr val="F5EBE0"/>
            </a:solidFill>
          </p:spPr>
          <p:txBody>
            <a:bodyPr/>
            <a:lstStyle/>
            <a:p>
              <a:endParaRPr lang="en-GB"/>
            </a:p>
          </p:txBody>
        </p:sp>
        <p:sp>
          <p:nvSpPr>
            <p:cNvPr id="5" name="TextBox 5"/>
            <p:cNvSpPr txBox="1"/>
            <p:nvPr/>
          </p:nvSpPr>
          <p:spPr>
            <a:xfrm>
              <a:off x="0" y="-38100"/>
              <a:ext cx="4369483" cy="2444528"/>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9751670" y="4746471"/>
            <a:ext cx="7157943" cy="2103563"/>
            <a:chOff x="0" y="0"/>
            <a:chExt cx="2096450" cy="616101"/>
          </a:xfrm>
        </p:grpSpPr>
        <p:sp>
          <p:nvSpPr>
            <p:cNvPr id="7" name="Freeform 7"/>
            <p:cNvSpPr/>
            <p:nvPr/>
          </p:nvSpPr>
          <p:spPr>
            <a:xfrm>
              <a:off x="0" y="0"/>
              <a:ext cx="2096450" cy="616101"/>
            </a:xfrm>
            <a:custGeom>
              <a:avLst/>
              <a:gdLst/>
              <a:ahLst/>
              <a:cxnLst/>
              <a:rect l="l" t="t" r="r" b="b"/>
              <a:pathLst>
                <a:path w="2096450" h="616101">
                  <a:moveTo>
                    <a:pt x="55161" y="0"/>
                  </a:moveTo>
                  <a:lnTo>
                    <a:pt x="2041289" y="0"/>
                  </a:lnTo>
                  <a:cubicBezTo>
                    <a:pt x="2071754" y="0"/>
                    <a:pt x="2096450" y="24696"/>
                    <a:pt x="2096450" y="55161"/>
                  </a:cubicBezTo>
                  <a:lnTo>
                    <a:pt x="2096450" y="560940"/>
                  </a:lnTo>
                  <a:cubicBezTo>
                    <a:pt x="2096450" y="575570"/>
                    <a:pt x="2090639" y="589600"/>
                    <a:pt x="2080294" y="599945"/>
                  </a:cubicBezTo>
                  <a:cubicBezTo>
                    <a:pt x="2069949" y="610289"/>
                    <a:pt x="2055919" y="616101"/>
                    <a:pt x="2041289" y="616101"/>
                  </a:cubicBezTo>
                  <a:lnTo>
                    <a:pt x="55161" y="616101"/>
                  </a:lnTo>
                  <a:cubicBezTo>
                    <a:pt x="24696" y="616101"/>
                    <a:pt x="0" y="591405"/>
                    <a:pt x="0" y="560940"/>
                  </a:cubicBezTo>
                  <a:lnTo>
                    <a:pt x="0" y="55161"/>
                  </a:lnTo>
                  <a:cubicBezTo>
                    <a:pt x="0" y="40531"/>
                    <a:pt x="5812" y="26501"/>
                    <a:pt x="16156" y="16156"/>
                  </a:cubicBezTo>
                  <a:cubicBezTo>
                    <a:pt x="26501" y="5812"/>
                    <a:pt x="40531" y="0"/>
                    <a:pt x="55161" y="0"/>
                  </a:cubicBezTo>
                  <a:close/>
                </a:path>
              </a:pathLst>
            </a:custGeom>
            <a:solidFill>
              <a:srgbClr val="54893A"/>
            </a:solidFill>
          </p:spPr>
          <p:txBody>
            <a:bodyPr/>
            <a:lstStyle/>
            <a:p>
              <a:endParaRPr lang="en-GB"/>
            </a:p>
          </p:txBody>
        </p:sp>
        <p:sp>
          <p:nvSpPr>
            <p:cNvPr id="8" name="TextBox 8"/>
            <p:cNvSpPr txBox="1"/>
            <p:nvPr/>
          </p:nvSpPr>
          <p:spPr>
            <a:xfrm>
              <a:off x="0" y="-38100"/>
              <a:ext cx="2096450" cy="654201"/>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9710" y="962176"/>
            <a:ext cx="18278290" cy="847725"/>
          </a:xfrm>
          <a:prstGeom prst="rect">
            <a:avLst/>
          </a:prstGeom>
        </p:spPr>
        <p:txBody>
          <a:bodyPr lIns="0" tIns="0" rIns="0" bIns="0" rtlCol="0" anchor="t">
            <a:spAutoFit/>
          </a:bodyPr>
          <a:lstStyle/>
          <a:p>
            <a:pPr algn="ctr">
              <a:lnSpc>
                <a:spcPts val="6299"/>
              </a:lnSpc>
            </a:pPr>
            <a:r>
              <a:rPr lang="en-US" sz="6999" u="sng" spc="-139">
                <a:solidFill>
                  <a:srgbClr val="234E14"/>
                </a:solidFill>
                <a:latin typeface="Fredoka"/>
                <a:ea typeface="Fredoka"/>
                <a:cs typeface="Fredoka"/>
                <a:sym typeface="Fredoka"/>
              </a:rPr>
              <a:t>Project design</a:t>
            </a:r>
          </a:p>
        </p:txBody>
      </p:sp>
      <p:sp>
        <p:nvSpPr>
          <p:cNvPr id="10" name="TextBox 10"/>
          <p:cNvSpPr txBox="1"/>
          <p:nvPr/>
        </p:nvSpPr>
        <p:spPr>
          <a:xfrm>
            <a:off x="1116984" y="2203644"/>
            <a:ext cx="8881024" cy="6618029"/>
          </a:xfrm>
          <a:prstGeom prst="rect">
            <a:avLst/>
          </a:prstGeom>
        </p:spPr>
        <p:txBody>
          <a:bodyPr lIns="0" tIns="0" rIns="0" bIns="0" rtlCol="0" anchor="t">
            <a:spAutoFit/>
          </a:bodyPr>
          <a:lstStyle/>
          <a:p>
            <a:pPr marL="690889" lvl="1" indent="-345444" algn="just">
              <a:lnSpc>
                <a:spcPts val="6688"/>
              </a:lnSpc>
              <a:buFont typeface="Arial"/>
              <a:buChar char="•"/>
            </a:pPr>
            <a:r>
              <a:rPr lang="en-US" sz="3200">
                <a:solidFill>
                  <a:srgbClr val="374C10"/>
                </a:solidFill>
                <a:latin typeface="Fredoka"/>
                <a:ea typeface="Fredoka"/>
                <a:cs typeface="Fredoka"/>
                <a:sym typeface="Fredoka"/>
              </a:rPr>
              <a:t>Action research</a:t>
            </a:r>
          </a:p>
          <a:p>
            <a:pPr marL="690889" lvl="1" indent="-345444" algn="just">
              <a:lnSpc>
                <a:spcPts val="6688"/>
              </a:lnSpc>
              <a:buFont typeface="Arial"/>
              <a:buChar char="•"/>
            </a:pPr>
            <a:r>
              <a:rPr lang="en-US" sz="3200">
                <a:solidFill>
                  <a:srgbClr val="374C10"/>
                </a:solidFill>
                <a:latin typeface="Fredoka"/>
                <a:ea typeface="Fredoka"/>
                <a:cs typeface="Fredoka"/>
                <a:sym typeface="Fredoka"/>
              </a:rPr>
              <a:t>Microsoft Teams focus groups</a:t>
            </a:r>
          </a:p>
          <a:p>
            <a:pPr marL="690889" lvl="1" indent="-345444" algn="just">
              <a:lnSpc>
                <a:spcPts val="6688"/>
              </a:lnSpc>
              <a:buFont typeface="Arial"/>
              <a:buChar char="•"/>
            </a:pPr>
            <a:r>
              <a:rPr lang="en-US" sz="3200">
                <a:solidFill>
                  <a:srgbClr val="374C10"/>
                </a:solidFill>
                <a:latin typeface="Fredoka"/>
                <a:ea typeface="Fredoka"/>
                <a:cs typeface="Fredoka"/>
                <a:sym typeface="Fredoka"/>
              </a:rPr>
              <a:t>Non-probability convenience  sampling </a:t>
            </a:r>
          </a:p>
          <a:p>
            <a:pPr marL="690889" lvl="1" indent="-345444" algn="just">
              <a:lnSpc>
                <a:spcPts val="6688"/>
              </a:lnSpc>
              <a:buFont typeface="Arial"/>
              <a:buChar char="•"/>
            </a:pPr>
            <a:r>
              <a:rPr lang="en-US" sz="3200">
                <a:solidFill>
                  <a:srgbClr val="374C10"/>
                </a:solidFill>
                <a:latin typeface="Fredoka"/>
                <a:ea typeface="Fredoka"/>
                <a:cs typeface="Fredoka"/>
                <a:sym typeface="Fredoka"/>
              </a:rPr>
              <a:t>2 Coed Lleol professionals</a:t>
            </a:r>
          </a:p>
          <a:p>
            <a:pPr marL="690889" lvl="1" indent="-345444" algn="just">
              <a:lnSpc>
                <a:spcPts val="6688"/>
              </a:lnSpc>
              <a:buFont typeface="Arial"/>
              <a:buChar char="•"/>
            </a:pPr>
            <a:r>
              <a:rPr lang="en-US" sz="3200">
                <a:solidFill>
                  <a:srgbClr val="374C10"/>
                </a:solidFill>
                <a:latin typeface="Fredoka"/>
                <a:ea typeface="Fredoka"/>
                <a:cs typeface="Fredoka"/>
                <a:sym typeface="Fredoka"/>
              </a:rPr>
              <a:t>Open questions</a:t>
            </a:r>
          </a:p>
          <a:p>
            <a:pPr marL="690889" lvl="1" indent="-345444" algn="just">
              <a:lnSpc>
                <a:spcPts val="6688"/>
              </a:lnSpc>
              <a:buFont typeface="Arial"/>
              <a:buChar char="•"/>
            </a:pPr>
            <a:r>
              <a:rPr lang="en-US" sz="3200">
                <a:solidFill>
                  <a:srgbClr val="374C10"/>
                </a:solidFill>
                <a:latin typeface="Fredoka"/>
                <a:ea typeface="Fredoka"/>
                <a:cs typeface="Fredoka"/>
                <a:sym typeface="Fredoka"/>
              </a:rPr>
              <a:t>Qualitative</a:t>
            </a:r>
          </a:p>
          <a:p>
            <a:pPr marL="690889" lvl="1" indent="-345444" algn="just">
              <a:lnSpc>
                <a:spcPts val="6688"/>
              </a:lnSpc>
              <a:buFont typeface="Arial"/>
              <a:buChar char="•"/>
            </a:pPr>
            <a:r>
              <a:rPr lang="en-US" sz="3200">
                <a:solidFill>
                  <a:srgbClr val="374C10"/>
                </a:solidFill>
                <a:latin typeface="Fredoka"/>
                <a:ea typeface="Fredoka"/>
                <a:cs typeface="Fredoka"/>
                <a:sym typeface="Fredoka"/>
              </a:rPr>
              <a:t>Thematic analysis </a:t>
            </a:r>
          </a:p>
          <a:p>
            <a:pPr marL="626119" lvl="1" indent="-313059" algn="just">
              <a:lnSpc>
                <a:spcPts val="6061"/>
              </a:lnSpc>
              <a:buFont typeface="Arial"/>
              <a:buChar char="•"/>
            </a:pPr>
            <a:r>
              <a:rPr lang="en-US" sz="2900">
                <a:solidFill>
                  <a:srgbClr val="374C10"/>
                </a:solidFill>
                <a:latin typeface="Fredoka"/>
                <a:ea typeface="Fredoka"/>
                <a:cs typeface="Fredoka"/>
                <a:sym typeface="Fredoka"/>
              </a:rPr>
              <a:t>UWTSD, Coed Lleol &amp; BPS guidelines</a:t>
            </a:r>
          </a:p>
        </p:txBody>
      </p:sp>
      <p:grpSp>
        <p:nvGrpSpPr>
          <p:cNvPr id="11" name="Group 11"/>
          <p:cNvGrpSpPr/>
          <p:nvPr/>
        </p:nvGrpSpPr>
        <p:grpSpPr>
          <a:xfrm>
            <a:off x="9761195" y="2048581"/>
            <a:ext cx="7157943" cy="2497309"/>
            <a:chOff x="0" y="0"/>
            <a:chExt cx="2096450" cy="731423"/>
          </a:xfrm>
        </p:grpSpPr>
        <p:sp>
          <p:nvSpPr>
            <p:cNvPr id="12" name="Freeform 12"/>
            <p:cNvSpPr/>
            <p:nvPr/>
          </p:nvSpPr>
          <p:spPr>
            <a:xfrm>
              <a:off x="0" y="0"/>
              <a:ext cx="2096450" cy="731423"/>
            </a:xfrm>
            <a:custGeom>
              <a:avLst/>
              <a:gdLst/>
              <a:ahLst/>
              <a:cxnLst/>
              <a:rect l="l" t="t" r="r" b="b"/>
              <a:pathLst>
                <a:path w="2096450" h="731423">
                  <a:moveTo>
                    <a:pt x="55161" y="0"/>
                  </a:moveTo>
                  <a:lnTo>
                    <a:pt x="2041289" y="0"/>
                  </a:lnTo>
                  <a:cubicBezTo>
                    <a:pt x="2071754" y="0"/>
                    <a:pt x="2096450" y="24696"/>
                    <a:pt x="2096450" y="55161"/>
                  </a:cubicBezTo>
                  <a:lnTo>
                    <a:pt x="2096450" y="676262"/>
                  </a:lnTo>
                  <a:cubicBezTo>
                    <a:pt x="2096450" y="690892"/>
                    <a:pt x="2090639" y="704922"/>
                    <a:pt x="2080294" y="715267"/>
                  </a:cubicBezTo>
                  <a:cubicBezTo>
                    <a:pt x="2069949" y="725611"/>
                    <a:pt x="2055919" y="731423"/>
                    <a:pt x="2041289" y="731423"/>
                  </a:cubicBezTo>
                  <a:lnTo>
                    <a:pt x="55161" y="731423"/>
                  </a:lnTo>
                  <a:cubicBezTo>
                    <a:pt x="40531" y="731423"/>
                    <a:pt x="26501" y="725611"/>
                    <a:pt x="16156" y="715267"/>
                  </a:cubicBezTo>
                  <a:cubicBezTo>
                    <a:pt x="5812" y="704922"/>
                    <a:pt x="0" y="690892"/>
                    <a:pt x="0" y="676262"/>
                  </a:cubicBezTo>
                  <a:lnTo>
                    <a:pt x="0" y="55161"/>
                  </a:lnTo>
                  <a:cubicBezTo>
                    <a:pt x="0" y="40531"/>
                    <a:pt x="5812" y="26501"/>
                    <a:pt x="16156" y="16156"/>
                  </a:cubicBezTo>
                  <a:cubicBezTo>
                    <a:pt x="26501" y="5812"/>
                    <a:pt x="40531" y="0"/>
                    <a:pt x="55161" y="0"/>
                  </a:cubicBezTo>
                  <a:close/>
                </a:path>
              </a:pathLst>
            </a:custGeom>
            <a:solidFill>
              <a:srgbClr val="54893A"/>
            </a:solidFill>
          </p:spPr>
          <p:txBody>
            <a:bodyPr/>
            <a:lstStyle/>
            <a:p>
              <a:endParaRPr lang="en-GB"/>
            </a:p>
          </p:txBody>
        </p:sp>
        <p:sp>
          <p:nvSpPr>
            <p:cNvPr id="13" name="TextBox 13"/>
            <p:cNvSpPr txBox="1"/>
            <p:nvPr/>
          </p:nvSpPr>
          <p:spPr>
            <a:xfrm>
              <a:off x="0" y="-38100"/>
              <a:ext cx="2096450" cy="769523"/>
            </a:xfrm>
            <a:prstGeom prst="rect">
              <a:avLst/>
            </a:prstGeom>
          </p:spPr>
          <p:txBody>
            <a:bodyPr lIns="50800" tIns="50800" rIns="50800" bIns="50800" rtlCol="0" anchor="ctr"/>
            <a:lstStyle/>
            <a:p>
              <a:pPr algn="ctr">
                <a:lnSpc>
                  <a:spcPts val="2659"/>
                </a:lnSpc>
              </a:pPr>
              <a:endParaRPr/>
            </a:p>
          </p:txBody>
        </p:sp>
      </p:grpSp>
      <p:sp>
        <p:nvSpPr>
          <p:cNvPr id="14" name="TextBox 14"/>
          <p:cNvSpPr txBox="1"/>
          <p:nvPr/>
        </p:nvSpPr>
        <p:spPr>
          <a:xfrm>
            <a:off x="9935845" y="2224098"/>
            <a:ext cx="6798639" cy="2248757"/>
          </a:xfrm>
          <a:prstGeom prst="rect">
            <a:avLst/>
          </a:prstGeom>
        </p:spPr>
        <p:txBody>
          <a:bodyPr lIns="0" tIns="0" rIns="0" bIns="0" rtlCol="0" anchor="t">
            <a:spAutoFit/>
          </a:bodyPr>
          <a:lstStyle/>
          <a:p>
            <a:pPr algn="ctr">
              <a:lnSpc>
                <a:spcPts val="3055"/>
              </a:lnSpc>
            </a:pPr>
            <a:r>
              <a:rPr lang="en-US" sz="2777" dirty="0">
                <a:solidFill>
                  <a:srgbClr val="FFFFFF"/>
                </a:solidFill>
                <a:latin typeface="Fredoka"/>
                <a:ea typeface="Fredoka"/>
                <a:cs typeface="Fredoka"/>
                <a:sym typeface="Fredoka"/>
              </a:rPr>
              <a:t>Action research engages ‘people with lived experiences as co-researchers, acting on findings to improve their lives’ </a:t>
            </a:r>
          </a:p>
          <a:p>
            <a:pPr algn="ctr">
              <a:lnSpc>
                <a:spcPts val="1515"/>
              </a:lnSpc>
            </a:pPr>
            <a:endParaRPr lang="en-US" sz="2777" dirty="0">
              <a:solidFill>
                <a:srgbClr val="FFFFFF"/>
              </a:solidFill>
              <a:latin typeface="Fredoka"/>
              <a:ea typeface="Fredoka"/>
              <a:cs typeface="Fredoka"/>
              <a:sym typeface="Fredoka"/>
            </a:endParaRPr>
          </a:p>
          <a:p>
            <a:pPr algn="ctr">
              <a:lnSpc>
                <a:spcPts val="2165"/>
              </a:lnSpc>
            </a:pPr>
            <a:r>
              <a:rPr lang="en-US" sz="1968" dirty="0">
                <a:solidFill>
                  <a:schemeClr val="accent3">
                    <a:lumMod val="40000"/>
                    <a:lumOff val="60000"/>
                  </a:schemeClr>
                </a:solidFill>
                <a:latin typeface="Fredoka"/>
                <a:ea typeface="Fredoka"/>
                <a:cs typeface="Fredoka"/>
                <a:sym typeface="Fredoka"/>
              </a:rPr>
              <a:t>(Raynor, 2019, p.130; Reid et al, 2006, p.332). </a:t>
            </a:r>
          </a:p>
          <a:p>
            <a:pPr algn="ctr">
              <a:lnSpc>
                <a:spcPts val="1274"/>
              </a:lnSpc>
            </a:pPr>
            <a:endParaRPr lang="en-US" sz="1968" dirty="0">
              <a:solidFill>
                <a:srgbClr val="FFFFFF"/>
              </a:solidFill>
              <a:latin typeface="Fredoka"/>
              <a:ea typeface="Fredoka"/>
              <a:cs typeface="Fredoka"/>
              <a:sym typeface="Fredoka"/>
            </a:endParaRPr>
          </a:p>
        </p:txBody>
      </p:sp>
      <p:sp>
        <p:nvSpPr>
          <p:cNvPr id="15" name="TextBox 15"/>
          <p:cNvSpPr txBox="1"/>
          <p:nvPr/>
        </p:nvSpPr>
        <p:spPr>
          <a:xfrm>
            <a:off x="9926798" y="4965546"/>
            <a:ext cx="6798639" cy="1949252"/>
          </a:xfrm>
          <a:prstGeom prst="rect">
            <a:avLst/>
          </a:prstGeom>
        </p:spPr>
        <p:txBody>
          <a:bodyPr lIns="0" tIns="0" rIns="0" bIns="0" rtlCol="0" anchor="t">
            <a:spAutoFit/>
          </a:bodyPr>
          <a:lstStyle/>
          <a:p>
            <a:pPr algn="ctr">
              <a:lnSpc>
                <a:spcPts val="3055"/>
              </a:lnSpc>
            </a:pPr>
            <a:r>
              <a:rPr lang="en-US" sz="2777" dirty="0">
                <a:solidFill>
                  <a:srgbClr val="FFFFFF"/>
                </a:solidFill>
                <a:latin typeface="Fredoka"/>
                <a:ea typeface="Fredoka"/>
                <a:cs typeface="Fredoka"/>
                <a:sym typeface="Fredoka"/>
              </a:rPr>
              <a:t>Focus groups produce ‘more nuanced and natural feedback than individual interviews’</a:t>
            </a:r>
          </a:p>
          <a:p>
            <a:pPr algn="ctr">
              <a:lnSpc>
                <a:spcPts val="1518"/>
              </a:lnSpc>
            </a:pPr>
            <a:endParaRPr lang="en-US" sz="2777" dirty="0">
              <a:solidFill>
                <a:srgbClr val="FFFFFF"/>
              </a:solidFill>
              <a:latin typeface="Fredoka"/>
              <a:ea typeface="Fredoka"/>
              <a:cs typeface="Fredoka"/>
              <a:sym typeface="Fredoka"/>
            </a:endParaRPr>
          </a:p>
          <a:p>
            <a:pPr algn="ctr">
              <a:lnSpc>
                <a:spcPts val="2167"/>
              </a:lnSpc>
            </a:pPr>
            <a:r>
              <a:rPr lang="en-US" sz="1970" dirty="0">
                <a:solidFill>
                  <a:schemeClr val="accent3">
                    <a:lumMod val="40000"/>
                    <a:lumOff val="60000"/>
                  </a:schemeClr>
                </a:solidFill>
                <a:latin typeface="Fredoka"/>
                <a:ea typeface="Fredoka"/>
                <a:cs typeface="Fredoka"/>
                <a:sym typeface="Fredoka"/>
              </a:rPr>
              <a:t> (Hassan, 2024)</a:t>
            </a:r>
          </a:p>
          <a:p>
            <a:pPr algn="ctr">
              <a:lnSpc>
                <a:spcPts val="2167"/>
              </a:lnSpc>
            </a:pPr>
            <a:endParaRPr lang="en-US" sz="1970" dirty="0">
              <a:solidFill>
                <a:srgbClr val="FFFFFF"/>
              </a:solidFill>
              <a:latin typeface="Fredoka"/>
              <a:ea typeface="Fredoka"/>
              <a:cs typeface="Fredoka"/>
              <a:sym typeface="Fredoka"/>
            </a:endParaRPr>
          </a:p>
        </p:txBody>
      </p:sp>
      <p:grpSp>
        <p:nvGrpSpPr>
          <p:cNvPr id="16" name="Group 16"/>
          <p:cNvGrpSpPr/>
          <p:nvPr/>
        </p:nvGrpSpPr>
        <p:grpSpPr>
          <a:xfrm>
            <a:off x="9751670" y="7088159"/>
            <a:ext cx="7157943" cy="2127798"/>
            <a:chOff x="0" y="0"/>
            <a:chExt cx="2096450" cy="623199"/>
          </a:xfrm>
        </p:grpSpPr>
        <p:sp>
          <p:nvSpPr>
            <p:cNvPr id="17" name="Freeform 17"/>
            <p:cNvSpPr/>
            <p:nvPr/>
          </p:nvSpPr>
          <p:spPr>
            <a:xfrm>
              <a:off x="0" y="0"/>
              <a:ext cx="2096450" cy="623199"/>
            </a:xfrm>
            <a:custGeom>
              <a:avLst/>
              <a:gdLst/>
              <a:ahLst/>
              <a:cxnLst/>
              <a:rect l="l" t="t" r="r" b="b"/>
              <a:pathLst>
                <a:path w="2096450" h="623199">
                  <a:moveTo>
                    <a:pt x="55161" y="0"/>
                  </a:moveTo>
                  <a:lnTo>
                    <a:pt x="2041289" y="0"/>
                  </a:lnTo>
                  <a:cubicBezTo>
                    <a:pt x="2071754" y="0"/>
                    <a:pt x="2096450" y="24696"/>
                    <a:pt x="2096450" y="55161"/>
                  </a:cubicBezTo>
                  <a:lnTo>
                    <a:pt x="2096450" y="568038"/>
                  </a:lnTo>
                  <a:cubicBezTo>
                    <a:pt x="2096450" y="582668"/>
                    <a:pt x="2090639" y="596698"/>
                    <a:pt x="2080294" y="607043"/>
                  </a:cubicBezTo>
                  <a:cubicBezTo>
                    <a:pt x="2069949" y="617387"/>
                    <a:pt x="2055919" y="623199"/>
                    <a:pt x="2041289" y="623199"/>
                  </a:cubicBezTo>
                  <a:lnTo>
                    <a:pt x="55161" y="623199"/>
                  </a:lnTo>
                  <a:cubicBezTo>
                    <a:pt x="40531" y="623199"/>
                    <a:pt x="26501" y="617387"/>
                    <a:pt x="16156" y="607043"/>
                  </a:cubicBezTo>
                  <a:cubicBezTo>
                    <a:pt x="5812" y="596698"/>
                    <a:pt x="0" y="582668"/>
                    <a:pt x="0" y="568038"/>
                  </a:cubicBezTo>
                  <a:lnTo>
                    <a:pt x="0" y="55161"/>
                  </a:lnTo>
                  <a:cubicBezTo>
                    <a:pt x="0" y="40531"/>
                    <a:pt x="5812" y="26501"/>
                    <a:pt x="16156" y="16156"/>
                  </a:cubicBezTo>
                  <a:cubicBezTo>
                    <a:pt x="26501" y="5812"/>
                    <a:pt x="40531" y="0"/>
                    <a:pt x="55161" y="0"/>
                  </a:cubicBezTo>
                  <a:close/>
                </a:path>
              </a:pathLst>
            </a:custGeom>
            <a:solidFill>
              <a:srgbClr val="54893A"/>
            </a:solidFill>
          </p:spPr>
          <p:txBody>
            <a:bodyPr/>
            <a:lstStyle/>
            <a:p>
              <a:endParaRPr lang="en-GB"/>
            </a:p>
          </p:txBody>
        </p:sp>
        <p:sp>
          <p:nvSpPr>
            <p:cNvPr id="18" name="TextBox 18"/>
            <p:cNvSpPr txBox="1"/>
            <p:nvPr/>
          </p:nvSpPr>
          <p:spPr>
            <a:xfrm>
              <a:off x="0" y="-38100"/>
              <a:ext cx="2096450" cy="661299"/>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9926798" y="7270015"/>
            <a:ext cx="6798639" cy="1949252"/>
          </a:xfrm>
          <a:prstGeom prst="rect">
            <a:avLst/>
          </a:prstGeom>
        </p:spPr>
        <p:txBody>
          <a:bodyPr lIns="0" tIns="0" rIns="0" bIns="0" rtlCol="0" anchor="t">
            <a:spAutoFit/>
          </a:bodyPr>
          <a:lstStyle/>
          <a:p>
            <a:pPr algn="ctr">
              <a:lnSpc>
                <a:spcPts val="3055"/>
              </a:lnSpc>
            </a:pPr>
            <a:r>
              <a:rPr lang="en-US" sz="2777" dirty="0">
                <a:solidFill>
                  <a:srgbClr val="FFFFFF"/>
                </a:solidFill>
                <a:latin typeface="Fredoka"/>
                <a:ea typeface="Fredoka"/>
                <a:cs typeface="Fredoka"/>
                <a:sym typeface="Fredoka"/>
              </a:rPr>
              <a:t>Open questions, allow ‘elaborate responses, and respondents to identify new issues’ </a:t>
            </a:r>
          </a:p>
          <a:p>
            <a:pPr algn="ctr">
              <a:lnSpc>
                <a:spcPts val="1518"/>
              </a:lnSpc>
            </a:pPr>
            <a:endParaRPr lang="en-US" sz="2777" dirty="0">
              <a:solidFill>
                <a:srgbClr val="FFFFFF"/>
              </a:solidFill>
              <a:latin typeface="Fredoka"/>
              <a:ea typeface="Fredoka"/>
              <a:cs typeface="Fredoka"/>
              <a:sym typeface="Fredoka"/>
            </a:endParaRPr>
          </a:p>
          <a:p>
            <a:pPr algn="ctr">
              <a:lnSpc>
                <a:spcPts val="2167"/>
              </a:lnSpc>
            </a:pPr>
            <a:r>
              <a:rPr lang="en-US" sz="1970" dirty="0">
                <a:solidFill>
                  <a:schemeClr val="accent3">
                    <a:lumMod val="40000"/>
                    <a:lumOff val="60000"/>
                  </a:schemeClr>
                </a:solidFill>
                <a:latin typeface="Fredoka"/>
                <a:ea typeface="Fredoka"/>
                <a:cs typeface="Fredoka"/>
                <a:sym typeface="Fredoka"/>
              </a:rPr>
              <a:t>(</a:t>
            </a:r>
            <a:r>
              <a:rPr lang="en-US" sz="1970" dirty="0" err="1">
                <a:solidFill>
                  <a:schemeClr val="accent3">
                    <a:lumMod val="40000"/>
                    <a:lumOff val="60000"/>
                  </a:schemeClr>
                </a:solidFill>
                <a:latin typeface="Fredoka"/>
                <a:ea typeface="Fredoka"/>
                <a:cs typeface="Fredoka"/>
                <a:sym typeface="Fredoka"/>
              </a:rPr>
              <a:t>O'Cathain</a:t>
            </a:r>
            <a:r>
              <a:rPr lang="en-US" sz="1970" dirty="0">
                <a:solidFill>
                  <a:schemeClr val="accent3">
                    <a:lumMod val="40000"/>
                    <a:lumOff val="60000"/>
                  </a:schemeClr>
                </a:solidFill>
                <a:latin typeface="Fredoka"/>
                <a:ea typeface="Fredoka"/>
                <a:cs typeface="Fredoka"/>
                <a:sym typeface="Fredoka"/>
              </a:rPr>
              <a:t> and Thomas, 2004, p.1).</a:t>
            </a:r>
          </a:p>
          <a:p>
            <a:pPr algn="ctr">
              <a:lnSpc>
                <a:spcPts val="2167"/>
              </a:lnSpc>
            </a:pPr>
            <a:endParaRPr lang="en-US" sz="1970" dirty="0">
              <a:solidFill>
                <a:srgbClr val="FFFFFF"/>
              </a:solidFill>
              <a:latin typeface="Fredoka"/>
              <a:ea typeface="Fredoka"/>
              <a:cs typeface="Fredoka"/>
              <a:sym typeface="Fredoka"/>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0"/>
            <a:ext cx="18288000" cy="11430000"/>
          </a:xfrm>
          <a:custGeom>
            <a:avLst/>
            <a:gdLst/>
            <a:ahLst/>
            <a:cxnLst/>
            <a:rect l="l" t="t" r="r" b="b"/>
            <a:pathLst>
              <a:path w="18288000" h="11430000">
                <a:moveTo>
                  <a:pt x="18288000" y="0"/>
                </a:moveTo>
                <a:lnTo>
                  <a:pt x="0" y="0"/>
                </a:lnTo>
                <a:lnTo>
                  <a:pt x="0" y="11430000"/>
                </a:lnTo>
                <a:lnTo>
                  <a:pt x="18288000" y="11430000"/>
                </a:lnTo>
                <a:lnTo>
                  <a:pt x="18288000" y="0"/>
                </a:lnTo>
                <a:close/>
              </a:path>
            </a:pathLst>
          </a:custGeom>
          <a:blipFill>
            <a:blip r:embed="rId3"/>
            <a:stretch>
              <a:fillRect/>
            </a:stretch>
          </a:blipFill>
        </p:spPr>
        <p:txBody>
          <a:bodyPr/>
          <a:lstStyle/>
          <a:p>
            <a:endParaRPr lang="en-GB"/>
          </a:p>
        </p:txBody>
      </p:sp>
      <p:grpSp>
        <p:nvGrpSpPr>
          <p:cNvPr id="6" name="Group 6"/>
          <p:cNvGrpSpPr/>
          <p:nvPr/>
        </p:nvGrpSpPr>
        <p:grpSpPr>
          <a:xfrm>
            <a:off x="2833019" y="378569"/>
            <a:ext cx="12262180" cy="1183531"/>
            <a:chOff x="0" y="0"/>
            <a:chExt cx="3229545" cy="311712"/>
          </a:xfrm>
        </p:grpSpPr>
        <p:sp>
          <p:nvSpPr>
            <p:cNvPr id="7" name="Freeform 7"/>
            <p:cNvSpPr/>
            <p:nvPr/>
          </p:nvSpPr>
          <p:spPr>
            <a:xfrm>
              <a:off x="0" y="0"/>
              <a:ext cx="3229546" cy="311712"/>
            </a:xfrm>
            <a:custGeom>
              <a:avLst/>
              <a:gdLst/>
              <a:ahLst/>
              <a:cxnLst/>
              <a:rect l="l" t="t" r="r" b="b"/>
              <a:pathLst>
                <a:path w="3229546" h="311712">
                  <a:moveTo>
                    <a:pt x="44196" y="0"/>
                  </a:moveTo>
                  <a:lnTo>
                    <a:pt x="3185350" y="0"/>
                  </a:lnTo>
                  <a:cubicBezTo>
                    <a:pt x="3197071" y="0"/>
                    <a:pt x="3208313" y="4656"/>
                    <a:pt x="3216601" y="12945"/>
                  </a:cubicBezTo>
                  <a:cubicBezTo>
                    <a:pt x="3224889" y="21233"/>
                    <a:pt x="3229546" y="32474"/>
                    <a:pt x="3229546" y="44196"/>
                  </a:cubicBezTo>
                  <a:lnTo>
                    <a:pt x="3229546" y="267516"/>
                  </a:lnTo>
                  <a:cubicBezTo>
                    <a:pt x="3229546" y="291925"/>
                    <a:pt x="3209759" y="311712"/>
                    <a:pt x="3185350" y="311712"/>
                  </a:cubicBezTo>
                  <a:lnTo>
                    <a:pt x="44196" y="311712"/>
                  </a:lnTo>
                  <a:cubicBezTo>
                    <a:pt x="32474" y="311712"/>
                    <a:pt x="21233" y="307056"/>
                    <a:pt x="12945" y="298767"/>
                  </a:cubicBezTo>
                  <a:cubicBezTo>
                    <a:pt x="4656" y="290479"/>
                    <a:pt x="0" y="279238"/>
                    <a:pt x="0" y="267516"/>
                  </a:cubicBezTo>
                  <a:lnTo>
                    <a:pt x="0" y="44196"/>
                  </a:lnTo>
                  <a:cubicBezTo>
                    <a:pt x="0" y="19787"/>
                    <a:pt x="19787" y="0"/>
                    <a:pt x="44196" y="0"/>
                  </a:cubicBezTo>
                  <a:close/>
                </a:path>
              </a:pathLst>
            </a:custGeom>
            <a:solidFill>
              <a:srgbClr val="F5EBE0"/>
            </a:solidFill>
          </p:spPr>
          <p:txBody>
            <a:bodyPr/>
            <a:lstStyle/>
            <a:p>
              <a:endParaRPr lang="en-GB"/>
            </a:p>
          </p:txBody>
        </p:sp>
        <p:sp>
          <p:nvSpPr>
            <p:cNvPr id="8" name="TextBox 8"/>
            <p:cNvSpPr txBox="1"/>
            <p:nvPr/>
          </p:nvSpPr>
          <p:spPr>
            <a:xfrm>
              <a:off x="0" y="-38100"/>
              <a:ext cx="3229545" cy="349812"/>
            </a:xfrm>
            <a:prstGeom prst="rect">
              <a:avLst/>
            </a:prstGeom>
          </p:spPr>
          <p:txBody>
            <a:bodyPr lIns="50800" tIns="50800" rIns="50800" bIns="50800" rtlCol="0" anchor="ctr"/>
            <a:lstStyle/>
            <a:p>
              <a:pPr algn="ctr">
                <a:lnSpc>
                  <a:spcPts val="2659"/>
                </a:lnSpc>
                <a:spcBef>
                  <a:spcPct val="0"/>
                </a:spcBef>
              </a:pPr>
              <a:endParaRPr/>
            </a:p>
          </p:txBody>
        </p:sp>
      </p:grpSp>
      <p:sp>
        <p:nvSpPr>
          <p:cNvPr id="9" name="TextBox 9"/>
          <p:cNvSpPr txBox="1"/>
          <p:nvPr/>
        </p:nvSpPr>
        <p:spPr>
          <a:xfrm>
            <a:off x="9710" y="647700"/>
            <a:ext cx="18278290" cy="773430"/>
          </a:xfrm>
          <a:prstGeom prst="rect">
            <a:avLst/>
          </a:prstGeom>
        </p:spPr>
        <p:txBody>
          <a:bodyPr lIns="0" tIns="0" rIns="0" bIns="0" rtlCol="0" anchor="t">
            <a:spAutoFit/>
          </a:bodyPr>
          <a:lstStyle/>
          <a:p>
            <a:pPr algn="ctr">
              <a:lnSpc>
                <a:spcPts val="5670"/>
              </a:lnSpc>
            </a:pPr>
            <a:r>
              <a:rPr lang="en-US" sz="6300" u="sng" spc="-126" dirty="0">
                <a:solidFill>
                  <a:srgbClr val="234E14"/>
                </a:solidFill>
                <a:latin typeface="Fredoka"/>
                <a:ea typeface="Fredoka"/>
                <a:cs typeface="Fredoka"/>
                <a:sym typeface="Fredoka"/>
              </a:rPr>
              <a:t>Results</a:t>
            </a:r>
          </a:p>
        </p:txBody>
      </p:sp>
      <p:pic>
        <p:nvPicPr>
          <p:cNvPr id="11" name="Picture 10">
            <a:extLst>
              <a:ext uri="{FF2B5EF4-FFF2-40B4-BE49-F238E27FC236}">
                <a16:creationId xmlns:a16="http://schemas.microsoft.com/office/drawing/2014/main" id="{1275149A-6709-C722-1BC6-A4049860200E}"/>
              </a:ext>
            </a:extLst>
          </p:cNvPr>
          <p:cNvPicPr>
            <a:picLocks noChangeAspect="1"/>
          </p:cNvPicPr>
          <p:nvPr/>
        </p:nvPicPr>
        <p:blipFill>
          <a:blip r:embed="rId4"/>
          <a:stretch>
            <a:fillRect/>
          </a:stretch>
        </p:blipFill>
        <p:spPr>
          <a:xfrm>
            <a:off x="2315741" y="1714500"/>
            <a:ext cx="13381459" cy="8077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sp>
        <p:nvSpPr>
          <p:cNvPr id="3" name="TextBox 3"/>
          <p:cNvSpPr txBox="1"/>
          <p:nvPr/>
        </p:nvSpPr>
        <p:spPr>
          <a:xfrm>
            <a:off x="9710" y="1719556"/>
            <a:ext cx="18278290" cy="1323974"/>
          </a:xfrm>
          <a:prstGeom prst="rect">
            <a:avLst/>
          </a:prstGeom>
        </p:spPr>
        <p:txBody>
          <a:bodyPr lIns="0" tIns="0" rIns="0" bIns="0" rtlCol="0" anchor="t">
            <a:spAutoFit/>
          </a:bodyPr>
          <a:lstStyle/>
          <a:p>
            <a:pPr algn="ctr">
              <a:lnSpc>
                <a:spcPts val="8999"/>
              </a:lnSpc>
            </a:pPr>
            <a:r>
              <a:rPr lang="en-US" sz="9999" b="1" spc="-199">
                <a:solidFill>
                  <a:srgbClr val="234E14"/>
                </a:solidFill>
                <a:latin typeface="Migra Ultra-Bold"/>
                <a:ea typeface="Migra Ultra-Bold"/>
                <a:cs typeface="Migra Ultra-Bold"/>
                <a:sym typeface="Migra Ultra-Bold"/>
              </a:rPr>
              <a:t>Background</a:t>
            </a:r>
          </a:p>
        </p:txBody>
      </p:sp>
      <p:grpSp>
        <p:nvGrpSpPr>
          <p:cNvPr id="4" name="Group 4"/>
          <p:cNvGrpSpPr/>
          <p:nvPr/>
        </p:nvGrpSpPr>
        <p:grpSpPr>
          <a:xfrm>
            <a:off x="2145059" y="219849"/>
            <a:ext cx="13997881" cy="1248068"/>
            <a:chOff x="0" y="0"/>
            <a:chExt cx="3686685" cy="328709"/>
          </a:xfrm>
        </p:grpSpPr>
        <p:sp>
          <p:nvSpPr>
            <p:cNvPr id="5" name="Freeform 5"/>
            <p:cNvSpPr/>
            <p:nvPr/>
          </p:nvSpPr>
          <p:spPr>
            <a:xfrm>
              <a:off x="0" y="0"/>
              <a:ext cx="3686685" cy="328709"/>
            </a:xfrm>
            <a:custGeom>
              <a:avLst/>
              <a:gdLst/>
              <a:ahLst/>
              <a:cxnLst/>
              <a:rect l="l" t="t" r="r" b="b"/>
              <a:pathLst>
                <a:path w="3686685" h="328709">
                  <a:moveTo>
                    <a:pt x="38715" y="0"/>
                  </a:moveTo>
                  <a:lnTo>
                    <a:pt x="3647969" y="0"/>
                  </a:lnTo>
                  <a:cubicBezTo>
                    <a:pt x="3658237" y="0"/>
                    <a:pt x="3668085" y="4079"/>
                    <a:pt x="3675345" y="11339"/>
                  </a:cubicBezTo>
                  <a:cubicBezTo>
                    <a:pt x="3682606" y="18600"/>
                    <a:pt x="3686685" y="28447"/>
                    <a:pt x="3686685" y="38715"/>
                  </a:cubicBezTo>
                  <a:lnTo>
                    <a:pt x="3686685" y="289994"/>
                  </a:lnTo>
                  <a:cubicBezTo>
                    <a:pt x="3686685" y="311376"/>
                    <a:pt x="3669351" y="328709"/>
                    <a:pt x="3647969" y="328709"/>
                  </a:cubicBezTo>
                  <a:lnTo>
                    <a:pt x="38715" y="328709"/>
                  </a:lnTo>
                  <a:cubicBezTo>
                    <a:pt x="17334" y="328709"/>
                    <a:pt x="0" y="311376"/>
                    <a:pt x="0" y="289994"/>
                  </a:cubicBezTo>
                  <a:lnTo>
                    <a:pt x="0" y="38715"/>
                  </a:lnTo>
                  <a:cubicBezTo>
                    <a:pt x="0" y="17334"/>
                    <a:pt x="17334" y="0"/>
                    <a:pt x="38715" y="0"/>
                  </a:cubicBezTo>
                  <a:close/>
                </a:path>
              </a:pathLst>
            </a:custGeom>
            <a:solidFill>
              <a:srgbClr val="F5EBE0"/>
            </a:solidFill>
          </p:spPr>
          <p:txBody>
            <a:bodyPr/>
            <a:lstStyle/>
            <a:p>
              <a:endParaRPr lang="en-GB"/>
            </a:p>
          </p:txBody>
        </p:sp>
        <p:sp>
          <p:nvSpPr>
            <p:cNvPr id="6" name="TextBox 6"/>
            <p:cNvSpPr txBox="1"/>
            <p:nvPr/>
          </p:nvSpPr>
          <p:spPr>
            <a:xfrm>
              <a:off x="0" y="-38100"/>
              <a:ext cx="3686685" cy="366809"/>
            </a:xfrm>
            <a:prstGeom prst="rect">
              <a:avLst/>
            </a:prstGeom>
          </p:spPr>
          <p:txBody>
            <a:bodyPr lIns="50800" tIns="50800" rIns="50800" bIns="50800" rtlCol="0" anchor="ctr"/>
            <a:lstStyle/>
            <a:p>
              <a:pPr algn="ctr">
                <a:lnSpc>
                  <a:spcPts val="2659"/>
                </a:lnSpc>
                <a:spcBef>
                  <a:spcPct val="0"/>
                </a:spcBef>
              </a:pPr>
              <a:endParaRPr/>
            </a:p>
          </p:txBody>
        </p:sp>
      </p:grpSp>
      <p:sp>
        <p:nvSpPr>
          <p:cNvPr id="7" name="TextBox 7"/>
          <p:cNvSpPr txBox="1"/>
          <p:nvPr/>
        </p:nvSpPr>
        <p:spPr>
          <a:xfrm>
            <a:off x="9710" y="516223"/>
            <a:ext cx="18278290" cy="702946"/>
          </a:xfrm>
          <a:prstGeom prst="rect">
            <a:avLst/>
          </a:prstGeom>
        </p:spPr>
        <p:txBody>
          <a:bodyPr lIns="0" tIns="0" rIns="0" bIns="0" rtlCol="0" anchor="t">
            <a:spAutoFit/>
          </a:bodyPr>
          <a:lstStyle/>
          <a:p>
            <a:pPr algn="ctr">
              <a:lnSpc>
                <a:spcPts val="5130"/>
              </a:lnSpc>
            </a:pPr>
            <a:r>
              <a:rPr lang="en-US" sz="5700" u="sng" spc="-114">
                <a:solidFill>
                  <a:srgbClr val="234E14"/>
                </a:solidFill>
                <a:latin typeface="Fredoka"/>
                <a:ea typeface="Fredoka"/>
                <a:cs typeface="Fredoka"/>
                <a:sym typeface="Fredoka"/>
              </a:rPr>
              <a:t>Project Outcome</a:t>
            </a:r>
          </a:p>
        </p:txBody>
      </p:sp>
      <p:sp>
        <p:nvSpPr>
          <p:cNvPr id="8" name="TextBox 8"/>
          <p:cNvSpPr txBox="1"/>
          <p:nvPr/>
        </p:nvSpPr>
        <p:spPr>
          <a:xfrm>
            <a:off x="14881821" y="7510186"/>
            <a:ext cx="1184920" cy="631825"/>
          </a:xfrm>
          <a:prstGeom prst="rect">
            <a:avLst/>
          </a:prstGeom>
        </p:spPr>
        <p:txBody>
          <a:bodyPr lIns="0" tIns="0" rIns="0" bIns="0" rtlCol="0" anchor="t">
            <a:spAutoFit/>
          </a:bodyPr>
          <a:lstStyle/>
          <a:p>
            <a:pPr algn="ctr">
              <a:lnSpc>
                <a:spcPts val="1235"/>
              </a:lnSpc>
            </a:pPr>
            <a:r>
              <a:rPr lang="en-US" sz="1300">
                <a:solidFill>
                  <a:srgbClr val="000000"/>
                </a:solidFill>
                <a:latin typeface="Questrial"/>
                <a:ea typeface="Questrial"/>
                <a:cs typeface="Questrial"/>
                <a:sym typeface="Questrial"/>
              </a:rPr>
              <a:t>(Wylder App, with daily nature activity prompts, etc)</a:t>
            </a:r>
          </a:p>
        </p:txBody>
      </p:sp>
      <p:sp>
        <p:nvSpPr>
          <p:cNvPr id="9" name="Freeform 9"/>
          <p:cNvSpPr/>
          <p:nvPr/>
        </p:nvSpPr>
        <p:spPr>
          <a:xfrm>
            <a:off x="2145059" y="1678580"/>
            <a:ext cx="13997881" cy="8276247"/>
          </a:xfrm>
          <a:custGeom>
            <a:avLst/>
            <a:gdLst/>
            <a:ahLst/>
            <a:cxnLst/>
            <a:rect l="l" t="t" r="r" b="b"/>
            <a:pathLst>
              <a:path w="13997881" h="8276247">
                <a:moveTo>
                  <a:pt x="0" y="0"/>
                </a:moveTo>
                <a:lnTo>
                  <a:pt x="13997882" y="0"/>
                </a:lnTo>
                <a:lnTo>
                  <a:pt x="13997882" y="8276247"/>
                </a:lnTo>
                <a:lnTo>
                  <a:pt x="0" y="8276247"/>
                </a:lnTo>
                <a:lnTo>
                  <a:pt x="0" y="0"/>
                </a:lnTo>
                <a:close/>
              </a:path>
            </a:pathLst>
          </a:custGeom>
          <a:blipFill>
            <a:blip r:embed="rId4"/>
            <a:stretch>
              <a:fillRect/>
            </a:stretch>
          </a:blipFill>
        </p:spPr>
        <p:txBody>
          <a:bodyP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184910"/>
            <a:ext cx="18288000" cy="11430000"/>
          </a:xfrm>
          <a:custGeom>
            <a:avLst/>
            <a:gdLst/>
            <a:ahLst/>
            <a:cxnLst/>
            <a:rect l="l" t="t" r="r" b="b"/>
            <a:pathLst>
              <a:path w="18288000" h="11430000">
                <a:moveTo>
                  <a:pt x="0" y="11430000"/>
                </a:moveTo>
                <a:lnTo>
                  <a:pt x="18288000" y="11430000"/>
                </a:lnTo>
                <a:lnTo>
                  <a:pt x="18288000" y="0"/>
                </a:lnTo>
                <a:lnTo>
                  <a:pt x="0" y="0"/>
                </a:lnTo>
                <a:lnTo>
                  <a:pt x="0" y="11430000"/>
                </a:lnTo>
                <a:close/>
              </a:path>
            </a:pathLst>
          </a:custGeom>
          <a:blipFill>
            <a:blip r:embed="rId3"/>
            <a:stretch>
              <a:fillRect/>
            </a:stretch>
          </a:blipFill>
        </p:spPr>
        <p:txBody>
          <a:bodyPr/>
          <a:lstStyle/>
          <a:p>
            <a:endParaRPr lang="en-GB"/>
          </a:p>
        </p:txBody>
      </p:sp>
      <p:grpSp>
        <p:nvGrpSpPr>
          <p:cNvPr id="3" name="Group 3"/>
          <p:cNvGrpSpPr/>
          <p:nvPr/>
        </p:nvGrpSpPr>
        <p:grpSpPr>
          <a:xfrm>
            <a:off x="1028700" y="750543"/>
            <a:ext cx="16230600" cy="8843065"/>
            <a:chOff x="0" y="0"/>
            <a:chExt cx="4274726" cy="2329038"/>
          </a:xfrm>
        </p:grpSpPr>
        <p:sp>
          <p:nvSpPr>
            <p:cNvPr id="4" name="Freeform 4"/>
            <p:cNvSpPr/>
            <p:nvPr/>
          </p:nvSpPr>
          <p:spPr>
            <a:xfrm>
              <a:off x="0" y="0"/>
              <a:ext cx="4274726" cy="2329038"/>
            </a:xfrm>
            <a:custGeom>
              <a:avLst/>
              <a:gdLst/>
              <a:ahLst/>
              <a:cxnLst/>
              <a:rect l="l" t="t" r="r" b="b"/>
              <a:pathLst>
                <a:path w="4274726" h="2329038">
                  <a:moveTo>
                    <a:pt x="33390" y="0"/>
                  </a:moveTo>
                  <a:lnTo>
                    <a:pt x="4241336" y="0"/>
                  </a:lnTo>
                  <a:cubicBezTo>
                    <a:pt x="4259777" y="0"/>
                    <a:pt x="4274726" y="14949"/>
                    <a:pt x="4274726" y="33390"/>
                  </a:cubicBezTo>
                  <a:lnTo>
                    <a:pt x="4274726" y="2295648"/>
                  </a:lnTo>
                  <a:cubicBezTo>
                    <a:pt x="4274726" y="2304504"/>
                    <a:pt x="4271208" y="2312996"/>
                    <a:pt x="4264946" y="2319258"/>
                  </a:cubicBezTo>
                  <a:cubicBezTo>
                    <a:pt x="4258685" y="2325520"/>
                    <a:pt x="4250192" y="2329038"/>
                    <a:pt x="4241336" y="2329038"/>
                  </a:cubicBezTo>
                  <a:lnTo>
                    <a:pt x="33390" y="2329038"/>
                  </a:lnTo>
                  <a:cubicBezTo>
                    <a:pt x="24534" y="2329038"/>
                    <a:pt x="16041" y="2325520"/>
                    <a:pt x="9780" y="2319258"/>
                  </a:cubicBezTo>
                  <a:cubicBezTo>
                    <a:pt x="3518" y="2312996"/>
                    <a:pt x="0" y="2304504"/>
                    <a:pt x="0" y="2295648"/>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5" name="TextBox 5"/>
            <p:cNvSpPr txBox="1"/>
            <p:nvPr/>
          </p:nvSpPr>
          <p:spPr>
            <a:xfrm>
              <a:off x="0" y="-38100"/>
              <a:ext cx="4274726" cy="2367138"/>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14130965" y="1049511"/>
            <a:ext cx="1852377" cy="1532950"/>
          </a:xfrm>
          <a:custGeom>
            <a:avLst/>
            <a:gdLst/>
            <a:ahLst/>
            <a:cxnLst/>
            <a:rect l="l" t="t" r="r" b="b"/>
            <a:pathLst>
              <a:path w="1852377" h="1532950">
                <a:moveTo>
                  <a:pt x="0" y="0"/>
                </a:moveTo>
                <a:lnTo>
                  <a:pt x="1852378" y="0"/>
                </a:lnTo>
                <a:lnTo>
                  <a:pt x="1852378" y="1532950"/>
                </a:lnTo>
                <a:lnTo>
                  <a:pt x="0" y="153295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813998" y="1078086"/>
            <a:ext cx="1504375" cy="1504375"/>
          </a:xfrm>
          <a:custGeom>
            <a:avLst/>
            <a:gdLst/>
            <a:ahLst/>
            <a:cxnLst/>
            <a:rect l="l" t="t" r="r" b="b"/>
            <a:pathLst>
              <a:path w="1504375" h="1504375">
                <a:moveTo>
                  <a:pt x="0" y="0"/>
                </a:moveTo>
                <a:lnTo>
                  <a:pt x="1504375" y="0"/>
                </a:lnTo>
                <a:lnTo>
                  <a:pt x="1504375" y="1504375"/>
                </a:lnTo>
                <a:lnTo>
                  <a:pt x="0" y="1504375"/>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9710" y="1190625"/>
            <a:ext cx="18278290" cy="950593"/>
          </a:xfrm>
          <a:prstGeom prst="rect">
            <a:avLst/>
          </a:prstGeom>
        </p:spPr>
        <p:txBody>
          <a:bodyPr lIns="0" tIns="0" rIns="0" bIns="0" rtlCol="0" anchor="t">
            <a:spAutoFit/>
          </a:bodyPr>
          <a:lstStyle/>
          <a:p>
            <a:pPr algn="ctr">
              <a:lnSpc>
                <a:spcPts val="6929"/>
              </a:lnSpc>
            </a:pPr>
            <a:r>
              <a:rPr lang="en-US" sz="7699" u="sng" spc="-153">
                <a:solidFill>
                  <a:srgbClr val="234E14"/>
                </a:solidFill>
                <a:latin typeface="Fredoka"/>
                <a:ea typeface="Fredoka"/>
                <a:cs typeface="Fredoka"/>
                <a:sym typeface="Fredoka"/>
              </a:rPr>
              <a:t>Structure</a:t>
            </a:r>
          </a:p>
        </p:txBody>
      </p:sp>
      <p:sp>
        <p:nvSpPr>
          <p:cNvPr id="9" name="TextBox 9"/>
          <p:cNvSpPr txBox="1"/>
          <p:nvPr/>
        </p:nvSpPr>
        <p:spPr>
          <a:xfrm>
            <a:off x="1912609" y="2972667"/>
            <a:ext cx="6933239" cy="5899051"/>
          </a:xfrm>
          <a:prstGeom prst="rect">
            <a:avLst/>
          </a:prstGeom>
        </p:spPr>
        <p:txBody>
          <a:bodyPr lIns="0" tIns="0" rIns="0" bIns="0" rtlCol="0" anchor="t">
            <a:spAutoFit/>
          </a:bodyPr>
          <a:lstStyle/>
          <a:p>
            <a:pPr marL="906783" lvl="1" indent="-453392" algn="l">
              <a:lnSpc>
                <a:spcPts val="4620"/>
              </a:lnSpc>
              <a:buFont typeface="Arial"/>
              <a:buChar char="•"/>
            </a:pPr>
            <a:r>
              <a:rPr lang="en-US" sz="4200" dirty="0">
                <a:solidFill>
                  <a:srgbClr val="234E14"/>
                </a:solidFill>
                <a:latin typeface="Fredoka"/>
                <a:ea typeface="Fredoka"/>
                <a:cs typeface="Fredoka"/>
                <a:sym typeface="Fredoka"/>
              </a:rPr>
              <a:t>Online Zoom meetings</a:t>
            </a:r>
          </a:p>
          <a:p>
            <a:pPr algn="l">
              <a:lnSpc>
                <a:spcPts val="4620"/>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6-week </a:t>
            </a:r>
            <a:r>
              <a:rPr lang="en-US" sz="4200" dirty="0" err="1">
                <a:solidFill>
                  <a:srgbClr val="234E14"/>
                </a:solidFill>
                <a:latin typeface="Fredoka"/>
                <a:ea typeface="Fredoka"/>
                <a:cs typeface="Fredoka"/>
                <a:sym typeface="Fredoka"/>
              </a:rPr>
              <a:t>programme</a:t>
            </a:r>
            <a:endParaRPr lang="en-US" sz="4200" dirty="0">
              <a:solidFill>
                <a:srgbClr val="234E14"/>
              </a:solidFill>
              <a:latin typeface="Fredoka"/>
              <a:ea typeface="Fredoka"/>
              <a:cs typeface="Fredoka"/>
              <a:sym typeface="Fredoka"/>
            </a:endParaRPr>
          </a:p>
          <a:p>
            <a:pPr algn="l">
              <a:lnSpc>
                <a:spcPts val="4620"/>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Set day, time &amp; session structure</a:t>
            </a:r>
          </a:p>
          <a:p>
            <a:pPr algn="l">
              <a:lnSpc>
                <a:spcPts val="4620"/>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Group size of 8-10</a:t>
            </a:r>
          </a:p>
          <a:p>
            <a:pPr algn="l">
              <a:lnSpc>
                <a:spcPts val="4620"/>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Breaks</a:t>
            </a:r>
          </a:p>
        </p:txBody>
      </p:sp>
      <p:sp>
        <p:nvSpPr>
          <p:cNvPr id="10" name="TextBox 10"/>
          <p:cNvSpPr txBox="1"/>
          <p:nvPr/>
        </p:nvSpPr>
        <p:spPr>
          <a:xfrm>
            <a:off x="9144000" y="2978382"/>
            <a:ext cx="7653552" cy="5575935"/>
          </a:xfrm>
          <a:prstGeom prst="rect">
            <a:avLst/>
          </a:prstGeom>
        </p:spPr>
        <p:txBody>
          <a:bodyPr lIns="0" tIns="0" rIns="0" bIns="0" rtlCol="0" anchor="t">
            <a:spAutoFit/>
          </a:bodyPr>
          <a:lstStyle/>
          <a:p>
            <a:pPr marL="906783" lvl="1" indent="-453392" algn="l">
              <a:lnSpc>
                <a:spcPts val="4620"/>
              </a:lnSpc>
              <a:buFont typeface="Arial"/>
              <a:buChar char="•"/>
            </a:pPr>
            <a:r>
              <a:rPr lang="en-US" sz="4200">
                <a:solidFill>
                  <a:srgbClr val="234E14"/>
                </a:solidFill>
                <a:latin typeface="Fredoka"/>
                <a:ea typeface="Fredoka"/>
                <a:cs typeface="Fredoka"/>
                <a:sym typeface="Fredoka"/>
              </a:rPr>
              <a:t>Introductory call with Wellbeing Officer</a:t>
            </a:r>
          </a:p>
          <a:p>
            <a:pPr algn="l">
              <a:lnSpc>
                <a:spcPts val="4620"/>
              </a:lnSpc>
            </a:pPr>
            <a:endParaRPr lang="en-US" sz="4200">
              <a:solidFill>
                <a:srgbClr val="234E14"/>
              </a:solidFill>
              <a:latin typeface="Fredoka"/>
              <a:ea typeface="Fredoka"/>
              <a:cs typeface="Fredoka"/>
              <a:sym typeface="Fredoka"/>
            </a:endParaRPr>
          </a:p>
          <a:p>
            <a:pPr marL="906783" lvl="1" indent="-453392" algn="l">
              <a:lnSpc>
                <a:spcPts val="4620"/>
              </a:lnSpc>
              <a:buFont typeface="Arial"/>
              <a:buChar char="•"/>
            </a:pPr>
            <a:r>
              <a:rPr lang="en-US" sz="4200">
                <a:solidFill>
                  <a:srgbClr val="234E14"/>
                </a:solidFill>
                <a:latin typeface="Fredoka"/>
                <a:ea typeface="Fredoka"/>
                <a:cs typeface="Fredoka"/>
                <a:sym typeface="Fredoka"/>
              </a:rPr>
              <a:t>Tasks contained in sessions</a:t>
            </a:r>
          </a:p>
          <a:p>
            <a:pPr algn="l">
              <a:lnSpc>
                <a:spcPts val="4620"/>
              </a:lnSpc>
            </a:pPr>
            <a:endParaRPr lang="en-US" sz="4200">
              <a:solidFill>
                <a:srgbClr val="234E14"/>
              </a:solidFill>
              <a:latin typeface="Fredoka"/>
              <a:ea typeface="Fredoka"/>
              <a:cs typeface="Fredoka"/>
              <a:sym typeface="Fredoka"/>
            </a:endParaRPr>
          </a:p>
          <a:p>
            <a:pPr marL="906783" lvl="1" indent="-453392" algn="l">
              <a:lnSpc>
                <a:spcPts val="4620"/>
              </a:lnSpc>
              <a:buFont typeface="Arial"/>
              <a:buChar char="•"/>
            </a:pPr>
            <a:r>
              <a:rPr lang="en-US" sz="4200">
                <a:solidFill>
                  <a:srgbClr val="234E14"/>
                </a:solidFill>
                <a:latin typeface="Fredoka"/>
                <a:ea typeface="Fredoka"/>
                <a:cs typeface="Fredoka"/>
                <a:sym typeface="Fredoka"/>
              </a:rPr>
              <a:t>Social WhatsApp group</a:t>
            </a:r>
          </a:p>
          <a:p>
            <a:pPr algn="l">
              <a:lnSpc>
                <a:spcPts val="4620"/>
              </a:lnSpc>
            </a:pPr>
            <a:endParaRPr lang="en-US" sz="4200">
              <a:solidFill>
                <a:srgbClr val="234E14"/>
              </a:solidFill>
              <a:latin typeface="Fredoka"/>
              <a:ea typeface="Fredoka"/>
              <a:cs typeface="Fredoka"/>
              <a:sym typeface="Fredoka"/>
            </a:endParaRPr>
          </a:p>
          <a:p>
            <a:pPr marL="906783" lvl="1" indent="-453392" algn="l">
              <a:lnSpc>
                <a:spcPts val="4620"/>
              </a:lnSpc>
              <a:buFont typeface="Arial"/>
              <a:buChar char="•"/>
            </a:pPr>
            <a:r>
              <a:rPr lang="en-US" sz="4200">
                <a:solidFill>
                  <a:srgbClr val="234E14"/>
                </a:solidFill>
                <a:latin typeface="Fredoka"/>
                <a:ea typeface="Fredoka"/>
                <a:cs typeface="Fredoka"/>
                <a:sym typeface="Fredoka"/>
              </a:rPr>
              <a:t>Help with next steps</a:t>
            </a:r>
          </a:p>
          <a:p>
            <a:pPr algn="ctr">
              <a:lnSpc>
                <a:spcPts val="2640"/>
              </a:lnSpc>
            </a:pPr>
            <a:endParaRPr lang="en-US" sz="4200">
              <a:solidFill>
                <a:srgbClr val="234E14"/>
              </a:solidFill>
              <a:latin typeface="Fredoka"/>
              <a:ea typeface="Fredoka"/>
              <a:cs typeface="Fredoka"/>
              <a:sym typeface="Fredoka"/>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H="1">
            <a:off x="0" y="-184910"/>
            <a:ext cx="18288000" cy="11430000"/>
          </a:xfrm>
          <a:custGeom>
            <a:avLst/>
            <a:gdLst/>
            <a:ahLst/>
            <a:cxnLst/>
            <a:rect l="l" t="t" r="r" b="b"/>
            <a:pathLst>
              <a:path w="18288000" h="11430000">
                <a:moveTo>
                  <a:pt x="18288000" y="0"/>
                </a:moveTo>
                <a:lnTo>
                  <a:pt x="0" y="0"/>
                </a:lnTo>
                <a:lnTo>
                  <a:pt x="0" y="11430000"/>
                </a:lnTo>
                <a:lnTo>
                  <a:pt x="18288000" y="11430000"/>
                </a:lnTo>
                <a:lnTo>
                  <a:pt x="18288000" y="0"/>
                </a:lnTo>
                <a:close/>
              </a:path>
            </a:pathLst>
          </a:custGeom>
          <a:blipFill>
            <a:blip r:embed="rId3"/>
            <a:stretch>
              <a:fillRect/>
            </a:stretch>
          </a:blipFill>
        </p:spPr>
        <p:txBody>
          <a:bodyPr/>
          <a:lstStyle/>
          <a:p>
            <a:endParaRPr lang="en-GB"/>
          </a:p>
        </p:txBody>
      </p:sp>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5" name="TextBox 5"/>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710" y="1625976"/>
            <a:ext cx="18278290" cy="981070"/>
          </a:xfrm>
          <a:prstGeom prst="rect">
            <a:avLst/>
          </a:prstGeom>
        </p:spPr>
        <p:txBody>
          <a:bodyPr lIns="0" tIns="0" rIns="0" bIns="0" rtlCol="0" anchor="t">
            <a:spAutoFit/>
          </a:bodyPr>
          <a:lstStyle/>
          <a:p>
            <a:pPr algn="ctr">
              <a:lnSpc>
                <a:spcPts val="7199"/>
              </a:lnSpc>
            </a:pPr>
            <a:r>
              <a:rPr lang="en-US" sz="7999" spc="-159">
                <a:solidFill>
                  <a:srgbClr val="234E14"/>
                </a:solidFill>
                <a:latin typeface="Fredoka"/>
                <a:ea typeface="Fredoka"/>
                <a:cs typeface="Fredoka"/>
                <a:sym typeface="Fredoka"/>
              </a:rPr>
              <a:t>Background</a:t>
            </a:r>
          </a:p>
        </p:txBody>
      </p:sp>
      <p:sp>
        <p:nvSpPr>
          <p:cNvPr id="7" name="TextBox 7"/>
          <p:cNvSpPr txBox="1"/>
          <p:nvPr/>
        </p:nvSpPr>
        <p:spPr>
          <a:xfrm>
            <a:off x="1728227" y="2984240"/>
            <a:ext cx="14831546" cy="5676900"/>
          </a:xfrm>
          <a:prstGeom prst="rect">
            <a:avLst/>
          </a:prstGeom>
        </p:spPr>
        <p:txBody>
          <a:bodyPr lIns="0" tIns="0" rIns="0" bIns="0" rtlCol="0" anchor="t">
            <a:spAutoFit/>
          </a:bodyPr>
          <a:lstStyle/>
          <a:p>
            <a:pPr algn="ctr">
              <a:lnSpc>
                <a:spcPts val="4950"/>
              </a:lnSpc>
            </a:pPr>
            <a:r>
              <a:rPr lang="en-US" sz="4500">
                <a:solidFill>
                  <a:srgbClr val="234E14"/>
                </a:solidFill>
                <a:latin typeface="Fredoka"/>
                <a:ea typeface="Fredoka"/>
                <a:cs typeface="Fredoka"/>
                <a:sym typeface="Fredoka"/>
              </a:rPr>
              <a:t>Lorem ipsum dolor sit amet, consectetur adipiscing elit. Donec vel enim ac nulla venenatis fermentum. Praesent non lacus justo an. Fusce ac orci in turpis condimentum tincidunt. Curabitur tincidunt massa non varius efficitur. Praesent non lacus justo. Fusce ac orci in turpis. Lorem ipsum dolor sit amet, consectetur adipiscing elit. Donec vel enim ac nulla venenatis fermentum. Praesent non lacus justo ac. Praesent non lacus justo. Fusce ac orci in turpis. </a:t>
            </a:r>
          </a:p>
        </p:txBody>
      </p:sp>
      <p:grpSp>
        <p:nvGrpSpPr>
          <p:cNvPr id="8" name="Group 8"/>
          <p:cNvGrpSpPr/>
          <p:nvPr/>
        </p:nvGrpSpPr>
        <p:grpSpPr>
          <a:xfrm>
            <a:off x="1028700" y="1038225"/>
            <a:ext cx="16230600" cy="8229600"/>
            <a:chOff x="0" y="0"/>
            <a:chExt cx="4274726" cy="2167467"/>
          </a:xfrm>
        </p:grpSpPr>
        <p:sp>
          <p:nvSpPr>
            <p:cNvPr id="9" name="Freeform 9"/>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10" name="TextBox 10"/>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9710" y="1445001"/>
            <a:ext cx="18278290" cy="963927"/>
          </a:xfrm>
          <a:prstGeom prst="rect">
            <a:avLst/>
          </a:prstGeom>
        </p:spPr>
        <p:txBody>
          <a:bodyPr lIns="0" tIns="0" rIns="0" bIns="0" rtlCol="0" anchor="t">
            <a:spAutoFit/>
          </a:bodyPr>
          <a:lstStyle/>
          <a:p>
            <a:pPr algn="ctr">
              <a:lnSpc>
                <a:spcPts val="7019"/>
              </a:lnSpc>
            </a:pPr>
            <a:r>
              <a:rPr lang="en-US" sz="7799" u="sng" spc="-155">
                <a:solidFill>
                  <a:srgbClr val="234E14"/>
                </a:solidFill>
                <a:latin typeface="Fredoka"/>
                <a:ea typeface="Fredoka"/>
                <a:cs typeface="Fredoka"/>
                <a:sym typeface="Fredoka"/>
              </a:rPr>
              <a:t>Rationale:</a:t>
            </a:r>
          </a:p>
        </p:txBody>
      </p:sp>
      <p:sp>
        <p:nvSpPr>
          <p:cNvPr id="12" name="TextBox 12"/>
          <p:cNvSpPr txBox="1"/>
          <p:nvPr/>
        </p:nvSpPr>
        <p:spPr>
          <a:xfrm>
            <a:off x="1728227" y="2846580"/>
            <a:ext cx="14831546" cy="5738495"/>
          </a:xfrm>
          <a:prstGeom prst="rect">
            <a:avLst/>
          </a:prstGeom>
        </p:spPr>
        <p:txBody>
          <a:bodyPr lIns="0" tIns="0" rIns="0" bIns="0" rtlCol="0" anchor="t">
            <a:spAutoFit/>
          </a:bodyPr>
          <a:lstStyle/>
          <a:p>
            <a:pPr algn="ctr">
              <a:lnSpc>
                <a:spcPts val="4510"/>
              </a:lnSpc>
            </a:pPr>
            <a:r>
              <a:rPr lang="en-US" sz="4100">
                <a:solidFill>
                  <a:srgbClr val="234E14"/>
                </a:solidFill>
                <a:latin typeface="Fredoka"/>
                <a:ea typeface="Fredoka"/>
                <a:cs typeface="Fredoka"/>
                <a:sym typeface="Fredoka"/>
              </a:rPr>
              <a:t>‘Support for vulnerable or anxious people to attend’ identified as an area of improvement needed by providers </a:t>
            </a:r>
            <a:r>
              <a:rPr lang="en-US" sz="4100">
                <a:solidFill>
                  <a:srgbClr val="54893A"/>
                </a:solidFill>
                <a:latin typeface="Fredoka"/>
                <a:ea typeface="Fredoka"/>
                <a:cs typeface="Fredoka"/>
                <a:sym typeface="Fredoka"/>
              </a:rPr>
              <a:t>(Coed Lleol, 2022)</a:t>
            </a:r>
          </a:p>
          <a:p>
            <a:pPr algn="ctr">
              <a:lnSpc>
                <a:spcPts val="4510"/>
              </a:lnSpc>
            </a:pPr>
            <a:endParaRPr lang="en-US" sz="4100">
              <a:solidFill>
                <a:srgbClr val="54893A"/>
              </a:solidFill>
              <a:latin typeface="Fredoka"/>
              <a:ea typeface="Fredoka"/>
              <a:cs typeface="Fredoka"/>
              <a:sym typeface="Fredoka"/>
            </a:endParaRPr>
          </a:p>
          <a:p>
            <a:pPr algn="ctr">
              <a:lnSpc>
                <a:spcPts val="4510"/>
              </a:lnSpc>
            </a:pPr>
            <a:r>
              <a:rPr lang="en-US" sz="4100">
                <a:solidFill>
                  <a:srgbClr val="234E14"/>
                </a:solidFill>
                <a:latin typeface="Fredoka"/>
                <a:ea typeface="Fredoka"/>
                <a:cs typeface="Fredoka"/>
                <a:sym typeface="Fredoka"/>
              </a:rPr>
              <a:t>Existing outdoor wellbeing programmes ‘lack tailoring  to patient needs and temperament’ </a:t>
            </a:r>
            <a:r>
              <a:rPr lang="en-US" sz="4100">
                <a:solidFill>
                  <a:srgbClr val="54893A"/>
                </a:solidFill>
                <a:latin typeface="Fredoka"/>
                <a:ea typeface="Fredoka"/>
                <a:cs typeface="Fredoka"/>
                <a:sym typeface="Fredoka"/>
              </a:rPr>
              <a:t>(Lawson et al, 2022, p.2). </a:t>
            </a:r>
          </a:p>
          <a:p>
            <a:pPr algn="ctr">
              <a:lnSpc>
                <a:spcPts val="4510"/>
              </a:lnSpc>
            </a:pPr>
            <a:endParaRPr lang="en-US" sz="4100">
              <a:solidFill>
                <a:srgbClr val="54893A"/>
              </a:solidFill>
              <a:latin typeface="Fredoka"/>
              <a:ea typeface="Fredoka"/>
              <a:cs typeface="Fredoka"/>
              <a:sym typeface="Fredoka"/>
            </a:endParaRPr>
          </a:p>
          <a:p>
            <a:pPr algn="ctr">
              <a:lnSpc>
                <a:spcPts val="4510"/>
              </a:lnSpc>
            </a:pPr>
            <a:r>
              <a:rPr lang="en-US" sz="4100">
                <a:solidFill>
                  <a:srgbClr val="234E14"/>
                </a:solidFill>
                <a:latin typeface="Fredoka"/>
                <a:ea typeface="Fredoka"/>
                <a:cs typeface="Fredoka"/>
                <a:sym typeface="Fredoka"/>
              </a:rPr>
              <a:t>Finding methods to remove barriers and strengthen autonomous motivation for contact with nature is crucial’ </a:t>
            </a:r>
            <a:r>
              <a:rPr lang="en-US" sz="4100">
                <a:solidFill>
                  <a:srgbClr val="54893A"/>
                </a:solidFill>
                <a:latin typeface="Fredoka"/>
                <a:ea typeface="Fredoka"/>
                <a:cs typeface="Fredoka"/>
                <a:sym typeface="Fredoka"/>
              </a:rPr>
              <a:t>(Astell-Burt et al, 2023, p.543).</a:t>
            </a:r>
          </a:p>
        </p:txBody>
      </p:sp>
      <p:grpSp>
        <p:nvGrpSpPr>
          <p:cNvPr id="13" name="Group 13"/>
          <p:cNvGrpSpPr/>
          <p:nvPr/>
        </p:nvGrpSpPr>
        <p:grpSpPr>
          <a:xfrm>
            <a:off x="1028700" y="750543"/>
            <a:ext cx="16230600" cy="8843065"/>
            <a:chOff x="0" y="0"/>
            <a:chExt cx="4274726" cy="2329038"/>
          </a:xfrm>
        </p:grpSpPr>
        <p:sp>
          <p:nvSpPr>
            <p:cNvPr id="14" name="Freeform 14"/>
            <p:cNvSpPr/>
            <p:nvPr/>
          </p:nvSpPr>
          <p:spPr>
            <a:xfrm>
              <a:off x="0" y="0"/>
              <a:ext cx="4274726" cy="2329038"/>
            </a:xfrm>
            <a:custGeom>
              <a:avLst/>
              <a:gdLst/>
              <a:ahLst/>
              <a:cxnLst/>
              <a:rect l="l" t="t" r="r" b="b"/>
              <a:pathLst>
                <a:path w="4274726" h="2329038">
                  <a:moveTo>
                    <a:pt x="33390" y="0"/>
                  </a:moveTo>
                  <a:lnTo>
                    <a:pt x="4241336" y="0"/>
                  </a:lnTo>
                  <a:cubicBezTo>
                    <a:pt x="4259777" y="0"/>
                    <a:pt x="4274726" y="14949"/>
                    <a:pt x="4274726" y="33390"/>
                  </a:cubicBezTo>
                  <a:lnTo>
                    <a:pt x="4274726" y="2295648"/>
                  </a:lnTo>
                  <a:cubicBezTo>
                    <a:pt x="4274726" y="2304504"/>
                    <a:pt x="4271208" y="2312996"/>
                    <a:pt x="4264946" y="2319258"/>
                  </a:cubicBezTo>
                  <a:cubicBezTo>
                    <a:pt x="4258685" y="2325520"/>
                    <a:pt x="4250192" y="2329038"/>
                    <a:pt x="4241336" y="2329038"/>
                  </a:cubicBezTo>
                  <a:lnTo>
                    <a:pt x="33390" y="2329038"/>
                  </a:lnTo>
                  <a:cubicBezTo>
                    <a:pt x="24534" y="2329038"/>
                    <a:pt x="16041" y="2325520"/>
                    <a:pt x="9780" y="2319258"/>
                  </a:cubicBezTo>
                  <a:cubicBezTo>
                    <a:pt x="3518" y="2312996"/>
                    <a:pt x="0" y="2304504"/>
                    <a:pt x="0" y="2295648"/>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15" name="TextBox 15"/>
            <p:cNvSpPr txBox="1"/>
            <p:nvPr/>
          </p:nvSpPr>
          <p:spPr>
            <a:xfrm>
              <a:off x="0" y="-38100"/>
              <a:ext cx="4274726" cy="2367138"/>
            </a:xfrm>
            <a:prstGeom prst="rect">
              <a:avLst/>
            </a:prstGeom>
          </p:spPr>
          <p:txBody>
            <a:bodyPr lIns="50800" tIns="50800" rIns="50800" bIns="50800" rtlCol="0" anchor="ctr"/>
            <a:lstStyle/>
            <a:p>
              <a:pPr algn="ctr">
                <a:lnSpc>
                  <a:spcPts val="2659"/>
                </a:lnSpc>
                <a:spcBef>
                  <a:spcPct val="0"/>
                </a:spcBef>
              </a:pPr>
              <a:endParaRPr/>
            </a:p>
          </p:txBody>
        </p:sp>
      </p:grpSp>
      <p:sp>
        <p:nvSpPr>
          <p:cNvPr id="16" name="Freeform 16"/>
          <p:cNvSpPr/>
          <p:nvPr/>
        </p:nvSpPr>
        <p:spPr>
          <a:xfrm>
            <a:off x="14461350" y="1445001"/>
            <a:ext cx="1766326" cy="1750268"/>
          </a:xfrm>
          <a:custGeom>
            <a:avLst/>
            <a:gdLst/>
            <a:ahLst/>
            <a:cxnLst/>
            <a:rect l="l" t="t" r="r" b="b"/>
            <a:pathLst>
              <a:path w="1766326" h="1750268">
                <a:moveTo>
                  <a:pt x="0" y="0"/>
                </a:moveTo>
                <a:lnTo>
                  <a:pt x="1766325" y="0"/>
                </a:lnTo>
                <a:lnTo>
                  <a:pt x="1766325" y="1750269"/>
                </a:lnTo>
                <a:lnTo>
                  <a:pt x="0" y="1750269"/>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a:off x="1888026" y="1292945"/>
            <a:ext cx="2291905" cy="2054380"/>
          </a:xfrm>
          <a:custGeom>
            <a:avLst/>
            <a:gdLst/>
            <a:ahLst/>
            <a:cxnLst/>
            <a:rect l="l" t="t" r="r" b="b"/>
            <a:pathLst>
              <a:path w="2291905" h="2054380">
                <a:moveTo>
                  <a:pt x="0" y="0"/>
                </a:moveTo>
                <a:lnTo>
                  <a:pt x="2291905" y="0"/>
                </a:lnTo>
                <a:lnTo>
                  <a:pt x="2291905" y="2054381"/>
                </a:lnTo>
                <a:lnTo>
                  <a:pt x="0" y="2054381"/>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8" name="Freeform 18"/>
          <p:cNvSpPr/>
          <p:nvPr/>
        </p:nvSpPr>
        <p:spPr>
          <a:xfrm>
            <a:off x="14461350" y="7202264"/>
            <a:ext cx="2098423" cy="1964887"/>
          </a:xfrm>
          <a:custGeom>
            <a:avLst/>
            <a:gdLst/>
            <a:ahLst/>
            <a:cxnLst/>
            <a:rect l="l" t="t" r="r" b="b"/>
            <a:pathLst>
              <a:path w="2098423" h="1964887">
                <a:moveTo>
                  <a:pt x="0" y="0"/>
                </a:moveTo>
                <a:lnTo>
                  <a:pt x="2098423" y="0"/>
                </a:lnTo>
                <a:lnTo>
                  <a:pt x="2098423" y="1964887"/>
                </a:lnTo>
                <a:lnTo>
                  <a:pt x="0" y="1964887"/>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txBody>
          <a:bodyPr/>
          <a:lstStyle/>
          <a:p>
            <a:endParaRPr lang="en-GB"/>
          </a:p>
        </p:txBody>
      </p:sp>
      <p:sp>
        <p:nvSpPr>
          <p:cNvPr id="19" name="TextBox 19"/>
          <p:cNvSpPr txBox="1"/>
          <p:nvPr/>
        </p:nvSpPr>
        <p:spPr>
          <a:xfrm>
            <a:off x="9710" y="1713604"/>
            <a:ext cx="18278290" cy="950593"/>
          </a:xfrm>
          <a:prstGeom prst="rect">
            <a:avLst/>
          </a:prstGeom>
        </p:spPr>
        <p:txBody>
          <a:bodyPr lIns="0" tIns="0" rIns="0" bIns="0" rtlCol="0" anchor="t">
            <a:spAutoFit/>
          </a:bodyPr>
          <a:lstStyle/>
          <a:p>
            <a:pPr algn="ctr">
              <a:lnSpc>
                <a:spcPts val="6929"/>
              </a:lnSpc>
            </a:pPr>
            <a:r>
              <a:rPr lang="en-US" sz="7699" u="sng" spc="-153">
                <a:solidFill>
                  <a:srgbClr val="234E14"/>
                </a:solidFill>
                <a:latin typeface="Fredoka"/>
                <a:ea typeface="Fredoka"/>
                <a:cs typeface="Fredoka"/>
                <a:sym typeface="Fredoka"/>
              </a:rPr>
              <a:t>Content</a:t>
            </a:r>
          </a:p>
        </p:txBody>
      </p:sp>
      <p:sp>
        <p:nvSpPr>
          <p:cNvPr id="20" name="TextBox 20"/>
          <p:cNvSpPr txBox="1"/>
          <p:nvPr/>
        </p:nvSpPr>
        <p:spPr>
          <a:xfrm>
            <a:off x="2109992" y="3770822"/>
            <a:ext cx="7038862" cy="4505464"/>
          </a:xfrm>
          <a:prstGeom prst="rect">
            <a:avLst/>
          </a:prstGeom>
        </p:spPr>
        <p:txBody>
          <a:bodyPr lIns="0" tIns="0" rIns="0" bIns="0" rtlCol="0" anchor="t">
            <a:spAutoFit/>
          </a:bodyPr>
          <a:lstStyle/>
          <a:p>
            <a:pPr marL="906783" lvl="1" indent="-453392" algn="l">
              <a:lnSpc>
                <a:spcPts val="4620"/>
              </a:lnSpc>
              <a:buFont typeface="Arial"/>
              <a:buChar char="•"/>
            </a:pPr>
            <a:r>
              <a:rPr lang="en-US" sz="4200" dirty="0">
                <a:solidFill>
                  <a:srgbClr val="234E14"/>
                </a:solidFill>
                <a:latin typeface="Fredoka"/>
                <a:ea typeface="Fredoka"/>
                <a:cs typeface="Fredoka"/>
                <a:sym typeface="Fredoka"/>
              </a:rPr>
              <a:t>Range of activities</a:t>
            </a:r>
          </a:p>
          <a:p>
            <a:pPr algn="l">
              <a:lnSpc>
                <a:spcPts val="4620"/>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Equipment pack sent out for practical activity sessions</a:t>
            </a:r>
          </a:p>
          <a:p>
            <a:pPr algn="l">
              <a:lnSpc>
                <a:spcPts val="4620"/>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Mindfulness</a:t>
            </a:r>
          </a:p>
          <a:p>
            <a:pPr algn="ctr">
              <a:lnSpc>
                <a:spcPts val="2640"/>
              </a:lnSpc>
            </a:pPr>
            <a:endParaRPr lang="en-US" sz="4200" dirty="0">
              <a:solidFill>
                <a:srgbClr val="234E14"/>
              </a:solidFill>
              <a:latin typeface="Fredoka"/>
              <a:ea typeface="Fredoka"/>
              <a:cs typeface="Fredoka"/>
              <a:sym typeface="Fredoka"/>
            </a:endParaRPr>
          </a:p>
        </p:txBody>
      </p:sp>
      <p:sp>
        <p:nvSpPr>
          <p:cNvPr id="21" name="TextBox 21"/>
          <p:cNvSpPr txBox="1"/>
          <p:nvPr/>
        </p:nvSpPr>
        <p:spPr>
          <a:xfrm>
            <a:off x="9144000" y="3770822"/>
            <a:ext cx="7083675" cy="3832860"/>
          </a:xfrm>
          <a:prstGeom prst="rect">
            <a:avLst/>
          </a:prstGeom>
        </p:spPr>
        <p:txBody>
          <a:bodyPr lIns="0" tIns="0" rIns="0" bIns="0" rtlCol="0" anchor="t">
            <a:spAutoFit/>
          </a:bodyPr>
          <a:lstStyle/>
          <a:p>
            <a:pPr marL="906783" lvl="1" indent="-453392" algn="l">
              <a:lnSpc>
                <a:spcPts val="4620"/>
              </a:lnSpc>
              <a:buFont typeface="Arial"/>
              <a:buChar char="•"/>
            </a:pPr>
            <a:r>
              <a:rPr lang="en-US" sz="4200">
                <a:solidFill>
                  <a:srgbClr val="234E14"/>
                </a:solidFill>
                <a:latin typeface="Fredoka"/>
                <a:ea typeface="Fredoka"/>
                <a:cs typeface="Fredoka"/>
                <a:sym typeface="Fredoka"/>
              </a:rPr>
              <a:t>Sense of place</a:t>
            </a:r>
          </a:p>
          <a:p>
            <a:pPr algn="l">
              <a:lnSpc>
                <a:spcPts val="4620"/>
              </a:lnSpc>
            </a:pPr>
            <a:endParaRPr lang="en-US" sz="4200">
              <a:solidFill>
                <a:srgbClr val="234E14"/>
              </a:solidFill>
              <a:latin typeface="Fredoka"/>
              <a:ea typeface="Fredoka"/>
              <a:cs typeface="Fredoka"/>
              <a:sym typeface="Fredoka"/>
            </a:endParaRPr>
          </a:p>
          <a:p>
            <a:pPr marL="906783" lvl="1" indent="-453392" algn="l">
              <a:lnSpc>
                <a:spcPts val="4620"/>
              </a:lnSpc>
              <a:buFont typeface="Arial"/>
              <a:buChar char="•"/>
            </a:pPr>
            <a:r>
              <a:rPr lang="en-US" sz="4200">
                <a:solidFill>
                  <a:srgbClr val="234E14"/>
                </a:solidFill>
                <a:latin typeface="Fredoka"/>
                <a:ea typeface="Fredoka"/>
                <a:cs typeface="Fredoka"/>
                <a:sym typeface="Fredoka"/>
              </a:rPr>
              <a:t>Progressive</a:t>
            </a:r>
          </a:p>
          <a:p>
            <a:pPr algn="l">
              <a:lnSpc>
                <a:spcPts val="4620"/>
              </a:lnSpc>
            </a:pPr>
            <a:endParaRPr lang="en-US" sz="4200">
              <a:solidFill>
                <a:srgbClr val="234E14"/>
              </a:solidFill>
              <a:latin typeface="Fredoka"/>
              <a:ea typeface="Fredoka"/>
              <a:cs typeface="Fredoka"/>
              <a:sym typeface="Fredoka"/>
            </a:endParaRPr>
          </a:p>
          <a:p>
            <a:pPr marL="906783" lvl="1" indent="-453392" algn="l">
              <a:lnSpc>
                <a:spcPts val="4620"/>
              </a:lnSpc>
              <a:buFont typeface="Arial"/>
              <a:buChar char="•"/>
            </a:pPr>
            <a:r>
              <a:rPr lang="en-US" sz="4200">
                <a:solidFill>
                  <a:srgbClr val="234E14"/>
                </a:solidFill>
                <a:latin typeface="Fredoka"/>
                <a:ea typeface="Fredoka"/>
                <a:cs typeface="Fredoka"/>
                <a:sym typeface="Fredoka"/>
              </a:rPr>
              <a:t>Collaborative and social</a:t>
            </a:r>
          </a:p>
          <a:p>
            <a:pPr algn="ctr">
              <a:lnSpc>
                <a:spcPts val="2640"/>
              </a:lnSpc>
            </a:pPr>
            <a:endParaRPr lang="en-US" sz="4200">
              <a:solidFill>
                <a:srgbClr val="234E14"/>
              </a:solidFill>
              <a:latin typeface="Fredoka"/>
              <a:ea typeface="Fredoka"/>
              <a:cs typeface="Fredoka"/>
              <a:sym typeface="Fredoka"/>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184910"/>
            <a:ext cx="18288000" cy="11430000"/>
          </a:xfrm>
          <a:custGeom>
            <a:avLst/>
            <a:gdLst/>
            <a:ahLst/>
            <a:cxnLst/>
            <a:rect l="l" t="t" r="r" b="b"/>
            <a:pathLst>
              <a:path w="18288000" h="11430000">
                <a:moveTo>
                  <a:pt x="0" y="11430000"/>
                </a:moveTo>
                <a:lnTo>
                  <a:pt x="18288000" y="11430000"/>
                </a:lnTo>
                <a:lnTo>
                  <a:pt x="18288000" y="0"/>
                </a:lnTo>
                <a:lnTo>
                  <a:pt x="0" y="0"/>
                </a:lnTo>
                <a:lnTo>
                  <a:pt x="0" y="11430000"/>
                </a:lnTo>
                <a:close/>
              </a:path>
            </a:pathLst>
          </a:custGeom>
          <a:blipFill>
            <a:blip r:embed="rId3"/>
            <a:stretch>
              <a:fillRect/>
            </a:stretch>
          </a:blipFill>
        </p:spPr>
        <p:txBody>
          <a:bodyPr/>
          <a:lstStyle/>
          <a:p>
            <a:endParaRPr lang="en-GB"/>
          </a:p>
        </p:txBody>
      </p:sp>
      <p:grpSp>
        <p:nvGrpSpPr>
          <p:cNvPr id="3" name="Group 3"/>
          <p:cNvGrpSpPr/>
          <p:nvPr/>
        </p:nvGrpSpPr>
        <p:grpSpPr>
          <a:xfrm>
            <a:off x="1028700" y="750543"/>
            <a:ext cx="16230600" cy="8843065"/>
            <a:chOff x="0" y="0"/>
            <a:chExt cx="4274726" cy="2329038"/>
          </a:xfrm>
        </p:grpSpPr>
        <p:sp>
          <p:nvSpPr>
            <p:cNvPr id="4" name="Freeform 4"/>
            <p:cNvSpPr/>
            <p:nvPr/>
          </p:nvSpPr>
          <p:spPr>
            <a:xfrm>
              <a:off x="0" y="0"/>
              <a:ext cx="4274726" cy="2329038"/>
            </a:xfrm>
            <a:custGeom>
              <a:avLst/>
              <a:gdLst/>
              <a:ahLst/>
              <a:cxnLst/>
              <a:rect l="l" t="t" r="r" b="b"/>
              <a:pathLst>
                <a:path w="4274726" h="2329038">
                  <a:moveTo>
                    <a:pt x="33390" y="0"/>
                  </a:moveTo>
                  <a:lnTo>
                    <a:pt x="4241336" y="0"/>
                  </a:lnTo>
                  <a:cubicBezTo>
                    <a:pt x="4259777" y="0"/>
                    <a:pt x="4274726" y="14949"/>
                    <a:pt x="4274726" y="33390"/>
                  </a:cubicBezTo>
                  <a:lnTo>
                    <a:pt x="4274726" y="2295648"/>
                  </a:lnTo>
                  <a:cubicBezTo>
                    <a:pt x="4274726" y="2304504"/>
                    <a:pt x="4271208" y="2312996"/>
                    <a:pt x="4264946" y="2319258"/>
                  </a:cubicBezTo>
                  <a:cubicBezTo>
                    <a:pt x="4258685" y="2325520"/>
                    <a:pt x="4250192" y="2329038"/>
                    <a:pt x="4241336" y="2329038"/>
                  </a:cubicBezTo>
                  <a:lnTo>
                    <a:pt x="33390" y="2329038"/>
                  </a:lnTo>
                  <a:cubicBezTo>
                    <a:pt x="24534" y="2329038"/>
                    <a:pt x="16041" y="2325520"/>
                    <a:pt x="9780" y="2319258"/>
                  </a:cubicBezTo>
                  <a:cubicBezTo>
                    <a:pt x="3518" y="2312996"/>
                    <a:pt x="0" y="2304504"/>
                    <a:pt x="0" y="2295648"/>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5" name="TextBox 5"/>
            <p:cNvSpPr txBox="1"/>
            <p:nvPr/>
          </p:nvSpPr>
          <p:spPr>
            <a:xfrm>
              <a:off x="0" y="-38100"/>
              <a:ext cx="4274726" cy="2367138"/>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14443715" y="1190625"/>
            <a:ext cx="1674516" cy="1674516"/>
          </a:xfrm>
          <a:custGeom>
            <a:avLst/>
            <a:gdLst/>
            <a:ahLst/>
            <a:cxnLst/>
            <a:rect l="l" t="t" r="r" b="b"/>
            <a:pathLst>
              <a:path w="1674516" h="1674516">
                <a:moveTo>
                  <a:pt x="0" y="0"/>
                </a:moveTo>
                <a:lnTo>
                  <a:pt x="1674515" y="0"/>
                </a:lnTo>
                <a:lnTo>
                  <a:pt x="1674515" y="1674516"/>
                </a:lnTo>
                <a:lnTo>
                  <a:pt x="0" y="1674516"/>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7" name="Freeform 7"/>
          <p:cNvSpPr/>
          <p:nvPr/>
        </p:nvSpPr>
        <p:spPr>
          <a:xfrm>
            <a:off x="1982672" y="1190625"/>
            <a:ext cx="1674516" cy="1674516"/>
          </a:xfrm>
          <a:custGeom>
            <a:avLst/>
            <a:gdLst/>
            <a:ahLst/>
            <a:cxnLst/>
            <a:rect l="l" t="t" r="r" b="b"/>
            <a:pathLst>
              <a:path w="1674516" h="1674516">
                <a:moveTo>
                  <a:pt x="0" y="0"/>
                </a:moveTo>
                <a:lnTo>
                  <a:pt x="1674516" y="0"/>
                </a:lnTo>
                <a:lnTo>
                  <a:pt x="1674516" y="1674516"/>
                </a:lnTo>
                <a:lnTo>
                  <a:pt x="0" y="1674516"/>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GB"/>
          </a:p>
        </p:txBody>
      </p:sp>
      <p:sp>
        <p:nvSpPr>
          <p:cNvPr id="8" name="TextBox 8"/>
          <p:cNvSpPr txBox="1"/>
          <p:nvPr/>
        </p:nvSpPr>
        <p:spPr>
          <a:xfrm>
            <a:off x="9710" y="1514475"/>
            <a:ext cx="18278290" cy="950593"/>
          </a:xfrm>
          <a:prstGeom prst="rect">
            <a:avLst/>
          </a:prstGeom>
        </p:spPr>
        <p:txBody>
          <a:bodyPr lIns="0" tIns="0" rIns="0" bIns="0" rtlCol="0" anchor="t">
            <a:spAutoFit/>
          </a:bodyPr>
          <a:lstStyle/>
          <a:p>
            <a:pPr algn="ctr">
              <a:lnSpc>
                <a:spcPts val="6929"/>
              </a:lnSpc>
            </a:pPr>
            <a:r>
              <a:rPr lang="en-US" sz="7699" u="sng" spc="-153">
                <a:solidFill>
                  <a:srgbClr val="234E14"/>
                </a:solidFill>
                <a:latin typeface="Fredoka"/>
                <a:ea typeface="Fredoka"/>
                <a:cs typeface="Fredoka"/>
                <a:sym typeface="Fredoka"/>
              </a:rPr>
              <a:t>Leader delivery</a:t>
            </a:r>
          </a:p>
        </p:txBody>
      </p:sp>
      <p:sp>
        <p:nvSpPr>
          <p:cNvPr id="9" name="TextBox 9"/>
          <p:cNvSpPr txBox="1"/>
          <p:nvPr/>
        </p:nvSpPr>
        <p:spPr>
          <a:xfrm>
            <a:off x="1668347" y="3408045"/>
            <a:ext cx="7132753" cy="4994910"/>
          </a:xfrm>
          <a:prstGeom prst="rect">
            <a:avLst/>
          </a:prstGeom>
        </p:spPr>
        <p:txBody>
          <a:bodyPr lIns="0" tIns="0" rIns="0" bIns="0" rtlCol="0" anchor="t">
            <a:spAutoFit/>
          </a:bodyPr>
          <a:lstStyle/>
          <a:p>
            <a:pPr marL="906783" lvl="1" indent="-453392" algn="l">
              <a:lnSpc>
                <a:spcPts val="4620"/>
              </a:lnSpc>
              <a:buFont typeface="Arial"/>
              <a:buChar char="•"/>
            </a:pPr>
            <a:r>
              <a:rPr lang="en-US" sz="4200">
                <a:solidFill>
                  <a:srgbClr val="234E14"/>
                </a:solidFill>
                <a:latin typeface="Fredoka"/>
                <a:ea typeface="Fredoka"/>
                <a:cs typeface="Fredoka"/>
                <a:sym typeface="Fredoka"/>
              </a:rPr>
              <a:t>Adaptable leadership style</a:t>
            </a:r>
          </a:p>
          <a:p>
            <a:pPr algn="l">
              <a:lnSpc>
                <a:spcPts val="4620"/>
              </a:lnSpc>
            </a:pPr>
            <a:endParaRPr lang="en-US" sz="4200">
              <a:solidFill>
                <a:srgbClr val="234E14"/>
              </a:solidFill>
              <a:latin typeface="Fredoka"/>
              <a:ea typeface="Fredoka"/>
              <a:cs typeface="Fredoka"/>
              <a:sym typeface="Fredoka"/>
            </a:endParaRPr>
          </a:p>
          <a:p>
            <a:pPr marL="906783" lvl="1" indent="-453392" algn="l">
              <a:lnSpc>
                <a:spcPts val="4620"/>
              </a:lnSpc>
              <a:buFont typeface="Arial"/>
              <a:buChar char="•"/>
            </a:pPr>
            <a:r>
              <a:rPr lang="en-US" sz="4200">
                <a:solidFill>
                  <a:srgbClr val="234E14"/>
                </a:solidFill>
                <a:latin typeface="Fredoka"/>
                <a:ea typeface="Fredoka"/>
                <a:cs typeface="Fredoka"/>
                <a:sym typeface="Fredoka"/>
              </a:rPr>
              <a:t>Supportive scaffolding</a:t>
            </a:r>
          </a:p>
          <a:p>
            <a:pPr algn="l">
              <a:lnSpc>
                <a:spcPts val="4620"/>
              </a:lnSpc>
            </a:pPr>
            <a:endParaRPr lang="en-US" sz="4200">
              <a:solidFill>
                <a:srgbClr val="234E14"/>
              </a:solidFill>
              <a:latin typeface="Fredoka"/>
              <a:ea typeface="Fredoka"/>
              <a:cs typeface="Fredoka"/>
              <a:sym typeface="Fredoka"/>
            </a:endParaRPr>
          </a:p>
          <a:p>
            <a:pPr marL="906783" lvl="1" indent="-453392" algn="l">
              <a:lnSpc>
                <a:spcPts val="4620"/>
              </a:lnSpc>
              <a:buFont typeface="Arial"/>
              <a:buChar char="•"/>
            </a:pPr>
            <a:r>
              <a:rPr lang="en-US" sz="4200">
                <a:solidFill>
                  <a:srgbClr val="234E14"/>
                </a:solidFill>
                <a:latin typeface="Fredoka"/>
                <a:ea typeface="Fredoka"/>
                <a:cs typeface="Fredoka"/>
                <a:sym typeface="Fredoka"/>
              </a:rPr>
              <a:t>Engaging</a:t>
            </a:r>
          </a:p>
          <a:p>
            <a:pPr algn="l">
              <a:lnSpc>
                <a:spcPts val="4620"/>
              </a:lnSpc>
            </a:pPr>
            <a:endParaRPr lang="en-US" sz="4200">
              <a:solidFill>
                <a:srgbClr val="234E14"/>
              </a:solidFill>
              <a:latin typeface="Fredoka"/>
              <a:ea typeface="Fredoka"/>
              <a:cs typeface="Fredoka"/>
              <a:sym typeface="Fredoka"/>
            </a:endParaRPr>
          </a:p>
          <a:p>
            <a:pPr marL="906783" lvl="1" indent="-453392" algn="l">
              <a:lnSpc>
                <a:spcPts val="4620"/>
              </a:lnSpc>
              <a:buFont typeface="Arial"/>
              <a:buChar char="•"/>
            </a:pPr>
            <a:r>
              <a:rPr lang="en-US" sz="4200">
                <a:solidFill>
                  <a:srgbClr val="234E14"/>
                </a:solidFill>
                <a:latin typeface="Fredoka"/>
                <a:ea typeface="Fredoka"/>
                <a:cs typeface="Fredoka"/>
                <a:sym typeface="Fredoka"/>
              </a:rPr>
              <a:t>Flexible</a:t>
            </a:r>
          </a:p>
          <a:p>
            <a:pPr algn="ctr">
              <a:lnSpc>
                <a:spcPts val="2640"/>
              </a:lnSpc>
            </a:pPr>
            <a:endParaRPr lang="en-US" sz="4200">
              <a:solidFill>
                <a:srgbClr val="234E14"/>
              </a:solidFill>
              <a:latin typeface="Fredoka"/>
              <a:ea typeface="Fredoka"/>
              <a:cs typeface="Fredoka"/>
              <a:sym typeface="Fredoka"/>
            </a:endParaRPr>
          </a:p>
        </p:txBody>
      </p:sp>
      <p:sp>
        <p:nvSpPr>
          <p:cNvPr id="10" name="TextBox 10"/>
          <p:cNvSpPr txBox="1"/>
          <p:nvPr/>
        </p:nvSpPr>
        <p:spPr>
          <a:xfrm>
            <a:off x="9167905" y="3388995"/>
            <a:ext cx="7083675" cy="5095369"/>
          </a:xfrm>
          <a:prstGeom prst="rect">
            <a:avLst/>
          </a:prstGeom>
        </p:spPr>
        <p:txBody>
          <a:bodyPr lIns="0" tIns="0" rIns="0" bIns="0" rtlCol="0" anchor="t">
            <a:spAutoFit/>
          </a:bodyPr>
          <a:lstStyle/>
          <a:p>
            <a:pPr marL="906783" lvl="1" indent="-453392" algn="l">
              <a:lnSpc>
                <a:spcPts val="4620"/>
              </a:lnSpc>
              <a:buFont typeface="Arial"/>
              <a:buChar char="•"/>
            </a:pPr>
            <a:r>
              <a:rPr lang="en-US" sz="4200" dirty="0">
                <a:solidFill>
                  <a:srgbClr val="234E14"/>
                </a:solidFill>
                <a:latin typeface="Fredoka"/>
                <a:ea typeface="Fredoka"/>
                <a:cs typeface="Fredoka"/>
                <a:sym typeface="Fredoka"/>
              </a:rPr>
              <a:t>Friendly, accepting &amp; respectful of boundaries</a:t>
            </a:r>
          </a:p>
          <a:p>
            <a:pPr algn="l">
              <a:lnSpc>
                <a:spcPts val="4620"/>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Qualified</a:t>
            </a:r>
          </a:p>
          <a:p>
            <a:pPr algn="l">
              <a:lnSpc>
                <a:spcPts val="4620"/>
              </a:lnSpc>
            </a:pPr>
            <a:endParaRPr lang="en-US" sz="42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4200" dirty="0">
                <a:solidFill>
                  <a:srgbClr val="234E14"/>
                </a:solidFill>
                <a:latin typeface="Fredoka"/>
                <a:ea typeface="Fredoka"/>
                <a:cs typeface="Fredoka"/>
                <a:sym typeface="Fredoka"/>
              </a:rPr>
              <a:t>Leader joins from outdoor site</a:t>
            </a:r>
          </a:p>
          <a:p>
            <a:pPr algn="ctr">
              <a:lnSpc>
                <a:spcPts val="2640"/>
              </a:lnSpc>
            </a:pPr>
            <a:endParaRPr lang="en-US" sz="4200" dirty="0">
              <a:solidFill>
                <a:srgbClr val="234E14"/>
              </a:solidFill>
              <a:latin typeface="Fredoka"/>
              <a:ea typeface="Fredoka"/>
              <a:cs typeface="Fredoka"/>
              <a:sym typeface="Fredoka"/>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txBody>
          <a:bodyPr/>
          <a:lstStyle/>
          <a:p>
            <a:endParaRPr lang="en-GB"/>
          </a:p>
        </p:txBody>
      </p:sp>
      <p:grpSp>
        <p:nvGrpSpPr>
          <p:cNvPr id="3" name="Group 3"/>
          <p:cNvGrpSpPr/>
          <p:nvPr/>
        </p:nvGrpSpPr>
        <p:grpSpPr>
          <a:xfrm>
            <a:off x="1884558" y="1486967"/>
            <a:ext cx="14518884" cy="7236969"/>
            <a:chOff x="0" y="0"/>
            <a:chExt cx="4551861" cy="2268885"/>
          </a:xfrm>
        </p:grpSpPr>
        <p:sp>
          <p:nvSpPr>
            <p:cNvPr id="4" name="Freeform 4"/>
            <p:cNvSpPr/>
            <p:nvPr/>
          </p:nvSpPr>
          <p:spPr>
            <a:xfrm>
              <a:off x="0" y="0"/>
              <a:ext cx="4551861" cy="2268885"/>
            </a:xfrm>
            <a:custGeom>
              <a:avLst/>
              <a:gdLst/>
              <a:ahLst/>
              <a:cxnLst/>
              <a:rect l="l" t="t" r="r" b="b"/>
              <a:pathLst>
                <a:path w="4551861" h="2268885">
                  <a:moveTo>
                    <a:pt x="37326" y="0"/>
                  </a:moveTo>
                  <a:lnTo>
                    <a:pt x="4514535" y="0"/>
                  </a:lnTo>
                  <a:cubicBezTo>
                    <a:pt x="4524434" y="0"/>
                    <a:pt x="4533928" y="3933"/>
                    <a:pt x="4540928" y="10933"/>
                  </a:cubicBezTo>
                  <a:cubicBezTo>
                    <a:pt x="4547928" y="17933"/>
                    <a:pt x="4551861" y="27427"/>
                    <a:pt x="4551861" y="37326"/>
                  </a:cubicBezTo>
                  <a:lnTo>
                    <a:pt x="4551861" y="2231559"/>
                  </a:lnTo>
                  <a:cubicBezTo>
                    <a:pt x="4551861" y="2241458"/>
                    <a:pt x="4547928" y="2250952"/>
                    <a:pt x="4540928" y="2257952"/>
                  </a:cubicBezTo>
                  <a:cubicBezTo>
                    <a:pt x="4533928" y="2264952"/>
                    <a:pt x="4524434" y="2268885"/>
                    <a:pt x="4514535" y="2268885"/>
                  </a:cubicBezTo>
                  <a:lnTo>
                    <a:pt x="37326" y="2268885"/>
                  </a:lnTo>
                  <a:cubicBezTo>
                    <a:pt x="27427" y="2268885"/>
                    <a:pt x="17933" y="2264952"/>
                    <a:pt x="10933" y="2257952"/>
                  </a:cubicBezTo>
                  <a:cubicBezTo>
                    <a:pt x="3933" y="2250952"/>
                    <a:pt x="0" y="2241458"/>
                    <a:pt x="0" y="2231559"/>
                  </a:cubicBezTo>
                  <a:lnTo>
                    <a:pt x="0" y="37326"/>
                  </a:lnTo>
                  <a:cubicBezTo>
                    <a:pt x="0" y="27427"/>
                    <a:pt x="3933" y="17933"/>
                    <a:pt x="10933" y="10933"/>
                  </a:cubicBezTo>
                  <a:cubicBezTo>
                    <a:pt x="17933" y="3933"/>
                    <a:pt x="27427" y="0"/>
                    <a:pt x="37326" y="0"/>
                  </a:cubicBezTo>
                  <a:close/>
                </a:path>
              </a:pathLst>
            </a:custGeom>
            <a:solidFill>
              <a:srgbClr val="F5EBE0"/>
            </a:solidFill>
          </p:spPr>
          <p:txBody>
            <a:bodyPr/>
            <a:lstStyle/>
            <a:p>
              <a:endParaRPr lang="en-GB"/>
            </a:p>
          </p:txBody>
        </p:sp>
        <p:sp>
          <p:nvSpPr>
            <p:cNvPr id="5" name="TextBox 5"/>
            <p:cNvSpPr txBox="1"/>
            <p:nvPr/>
          </p:nvSpPr>
          <p:spPr>
            <a:xfrm>
              <a:off x="0" y="-38100"/>
              <a:ext cx="4551861" cy="2306985"/>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1728227" y="3458823"/>
            <a:ext cx="14831546" cy="4924425"/>
          </a:xfrm>
          <a:prstGeom prst="rect">
            <a:avLst/>
          </a:prstGeom>
        </p:spPr>
        <p:txBody>
          <a:bodyPr lIns="0" tIns="0" rIns="0" bIns="0" rtlCol="0" anchor="t">
            <a:spAutoFit/>
          </a:bodyPr>
          <a:lstStyle/>
          <a:p>
            <a:pPr algn="ctr">
              <a:lnSpc>
                <a:spcPts val="4275"/>
              </a:lnSpc>
            </a:pPr>
            <a:r>
              <a:rPr lang="en-US" sz="4500">
                <a:solidFill>
                  <a:srgbClr val="234E14"/>
                </a:solidFill>
                <a:latin typeface="Fredoka"/>
                <a:ea typeface="Fredoka"/>
                <a:cs typeface="Fredoka"/>
                <a:sym typeface="Fredoka"/>
              </a:rPr>
              <a:t>Lorem ipsum dolor sit amet, consectetur adipiscing elit. Donec vel enim ac nulla venenatis fermentum. Praesent non lacus justo an. Fusce ac orci in turpis condimentum tincidunt. Curabitur tincidunt massa non varius efficitur. Praesent non lacus justo. Fusce ac orci in turpis. Lorem ipsum dolor sit amet, consectetur adipiscing elit. Donec vel enim ac nulla venenatis fermentum. Praesent non lacus justo ac. Praesent non lacus justo. Fusce ac orci in turpis. </a:t>
            </a:r>
          </a:p>
        </p:txBody>
      </p:sp>
      <p:sp>
        <p:nvSpPr>
          <p:cNvPr id="7" name="TextBox 7"/>
          <p:cNvSpPr txBox="1"/>
          <p:nvPr/>
        </p:nvSpPr>
        <p:spPr>
          <a:xfrm>
            <a:off x="9710" y="1719556"/>
            <a:ext cx="18278290" cy="1323974"/>
          </a:xfrm>
          <a:prstGeom prst="rect">
            <a:avLst/>
          </a:prstGeom>
        </p:spPr>
        <p:txBody>
          <a:bodyPr lIns="0" tIns="0" rIns="0" bIns="0" rtlCol="0" anchor="t">
            <a:spAutoFit/>
          </a:bodyPr>
          <a:lstStyle/>
          <a:p>
            <a:pPr algn="ctr">
              <a:lnSpc>
                <a:spcPts val="8999"/>
              </a:lnSpc>
            </a:pPr>
            <a:r>
              <a:rPr lang="en-US" sz="9999" b="1" spc="-199">
                <a:solidFill>
                  <a:srgbClr val="234E14"/>
                </a:solidFill>
                <a:latin typeface="Migra Ultra-Bold"/>
                <a:ea typeface="Migra Ultra-Bold"/>
                <a:cs typeface="Migra Ultra-Bold"/>
                <a:sym typeface="Migra Ultra-Bold"/>
              </a:rPr>
              <a:t>Background</a:t>
            </a:r>
          </a:p>
        </p:txBody>
      </p:sp>
      <p:grpSp>
        <p:nvGrpSpPr>
          <p:cNvPr id="8" name="Group 8"/>
          <p:cNvGrpSpPr/>
          <p:nvPr/>
        </p:nvGrpSpPr>
        <p:grpSpPr>
          <a:xfrm>
            <a:off x="1028700" y="854233"/>
            <a:ext cx="16230600" cy="8627819"/>
            <a:chOff x="0" y="0"/>
            <a:chExt cx="4274726" cy="2272347"/>
          </a:xfrm>
        </p:grpSpPr>
        <p:sp>
          <p:nvSpPr>
            <p:cNvPr id="9" name="Freeform 9"/>
            <p:cNvSpPr/>
            <p:nvPr/>
          </p:nvSpPr>
          <p:spPr>
            <a:xfrm>
              <a:off x="0" y="0"/>
              <a:ext cx="4274726" cy="2272347"/>
            </a:xfrm>
            <a:custGeom>
              <a:avLst/>
              <a:gdLst/>
              <a:ahLst/>
              <a:cxnLst/>
              <a:rect l="l" t="t" r="r" b="b"/>
              <a:pathLst>
                <a:path w="4274726" h="2272347">
                  <a:moveTo>
                    <a:pt x="33390" y="0"/>
                  </a:moveTo>
                  <a:lnTo>
                    <a:pt x="4241336" y="0"/>
                  </a:lnTo>
                  <a:cubicBezTo>
                    <a:pt x="4259777" y="0"/>
                    <a:pt x="4274726" y="14949"/>
                    <a:pt x="4274726" y="33390"/>
                  </a:cubicBezTo>
                  <a:lnTo>
                    <a:pt x="4274726" y="2238958"/>
                  </a:lnTo>
                  <a:cubicBezTo>
                    <a:pt x="4274726" y="2247813"/>
                    <a:pt x="4271208" y="2256306"/>
                    <a:pt x="4264946" y="2262568"/>
                  </a:cubicBezTo>
                  <a:cubicBezTo>
                    <a:pt x="4258685" y="2268830"/>
                    <a:pt x="4250192" y="2272347"/>
                    <a:pt x="4241336" y="2272347"/>
                  </a:cubicBezTo>
                  <a:lnTo>
                    <a:pt x="33390" y="2272347"/>
                  </a:lnTo>
                  <a:cubicBezTo>
                    <a:pt x="24534" y="2272347"/>
                    <a:pt x="16041" y="2268830"/>
                    <a:pt x="9780" y="2262568"/>
                  </a:cubicBezTo>
                  <a:cubicBezTo>
                    <a:pt x="3518" y="2256306"/>
                    <a:pt x="0" y="2247813"/>
                    <a:pt x="0" y="2238958"/>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10" name="TextBox 10"/>
            <p:cNvSpPr txBox="1"/>
            <p:nvPr/>
          </p:nvSpPr>
          <p:spPr>
            <a:xfrm>
              <a:off x="0" y="-38100"/>
              <a:ext cx="4274726" cy="231044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1843494" y="3007888"/>
            <a:ext cx="14601012" cy="5401159"/>
          </a:xfrm>
          <a:prstGeom prst="rect">
            <a:avLst/>
          </a:prstGeom>
        </p:spPr>
        <p:txBody>
          <a:bodyPr lIns="0" tIns="0" rIns="0" bIns="0" rtlCol="0" anchor="t">
            <a:spAutoFit/>
          </a:bodyPr>
          <a:lstStyle/>
          <a:p>
            <a:pPr algn="ctr">
              <a:lnSpc>
                <a:spcPts val="4510"/>
              </a:lnSpc>
            </a:pPr>
            <a:r>
              <a:rPr lang="en-US" sz="3600" dirty="0">
                <a:solidFill>
                  <a:srgbClr val="374C10"/>
                </a:solidFill>
                <a:latin typeface="Fredoka"/>
                <a:ea typeface="Fredoka"/>
                <a:cs typeface="Fredoka"/>
                <a:sym typeface="Fredoka"/>
              </a:rPr>
              <a:t>‘I think this could help them become more resilient and able to overcome those barriers’</a:t>
            </a:r>
          </a:p>
          <a:p>
            <a:pPr algn="ctr">
              <a:lnSpc>
                <a:spcPts val="5389"/>
              </a:lnSpc>
            </a:pPr>
            <a:endParaRPr lang="en-US" sz="3600" dirty="0">
              <a:solidFill>
                <a:srgbClr val="374C10"/>
              </a:solidFill>
              <a:latin typeface="Fredoka"/>
              <a:ea typeface="Fredoka"/>
              <a:cs typeface="Fredoka"/>
              <a:sym typeface="Fredoka"/>
            </a:endParaRPr>
          </a:p>
          <a:p>
            <a:pPr algn="ctr">
              <a:lnSpc>
                <a:spcPts val="2309"/>
              </a:lnSpc>
            </a:pPr>
            <a:endParaRPr lang="en-US" sz="3600" dirty="0">
              <a:solidFill>
                <a:srgbClr val="374C10"/>
              </a:solidFill>
              <a:latin typeface="Fredoka"/>
              <a:ea typeface="Fredoka"/>
              <a:cs typeface="Fredoka"/>
              <a:sym typeface="Fredoka"/>
            </a:endParaRPr>
          </a:p>
          <a:p>
            <a:pPr algn="ctr">
              <a:lnSpc>
                <a:spcPts val="4510"/>
              </a:lnSpc>
            </a:pPr>
            <a:r>
              <a:rPr lang="en-US" sz="3600" dirty="0">
                <a:solidFill>
                  <a:srgbClr val="374C10"/>
                </a:solidFill>
                <a:latin typeface="Fredoka"/>
                <a:ea typeface="Fredoka"/>
                <a:cs typeface="Fredoka"/>
                <a:sym typeface="Fredoka"/>
              </a:rPr>
              <a:t>‘This </a:t>
            </a:r>
            <a:r>
              <a:rPr lang="en-US" sz="3600" dirty="0" err="1">
                <a:solidFill>
                  <a:srgbClr val="374C10"/>
                </a:solidFill>
                <a:latin typeface="Fredoka"/>
                <a:ea typeface="Fredoka"/>
                <a:cs typeface="Fredoka"/>
                <a:sym typeface="Fredoka"/>
              </a:rPr>
              <a:t>programme</a:t>
            </a:r>
            <a:r>
              <a:rPr lang="en-US" sz="3600" dirty="0">
                <a:solidFill>
                  <a:srgbClr val="374C10"/>
                </a:solidFill>
                <a:latin typeface="Fredoka"/>
                <a:ea typeface="Fredoka"/>
                <a:cs typeface="Fredoka"/>
                <a:sym typeface="Fredoka"/>
              </a:rPr>
              <a:t> could actually instigate some kind of action at home on their own, in their space, which is really huge’</a:t>
            </a:r>
          </a:p>
          <a:p>
            <a:pPr algn="ctr">
              <a:lnSpc>
                <a:spcPts val="5389"/>
              </a:lnSpc>
            </a:pPr>
            <a:endParaRPr lang="en-US" sz="3600" dirty="0">
              <a:solidFill>
                <a:srgbClr val="374C10"/>
              </a:solidFill>
              <a:latin typeface="Fredoka"/>
              <a:ea typeface="Fredoka"/>
              <a:cs typeface="Fredoka"/>
              <a:sym typeface="Fredoka"/>
            </a:endParaRPr>
          </a:p>
          <a:p>
            <a:pPr algn="ctr">
              <a:lnSpc>
                <a:spcPts val="2309"/>
              </a:lnSpc>
            </a:pPr>
            <a:endParaRPr lang="en-US" sz="3600" dirty="0">
              <a:solidFill>
                <a:srgbClr val="374C10"/>
              </a:solidFill>
              <a:latin typeface="Fredoka"/>
              <a:ea typeface="Fredoka"/>
              <a:cs typeface="Fredoka"/>
              <a:sym typeface="Fredoka"/>
            </a:endParaRPr>
          </a:p>
          <a:p>
            <a:pPr algn="ctr">
              <a:lnSpc>
                <a:spcPts val="4510"/>
              </a:lnSpc>
            </a:pPr>
            <a:r>
              <a:rPr lang="en-US" sz="3600" dirty="0">
                <a:solidFill>
                  <a:srgbClr val="374C10"/>
                </a:solidFill>
                <a:latin typeface="Fredoka"/>
                <a:ea typeface="Fredoka"/>
                <a:cs typeface="Fredoka"/>
                <a:sym typeface="Fredoka"/>
              </a:rPr>
              <a:t>‘I think the sessions create a really nice social bubble they can take on to in-person sessions’</a:t>
            </a:r>
            <a:endParaRPr lang="en-US" sz="3600" dirty="0">
              <a:solidFill>
                <a:srgbClr val="1C9433"/>
              </a:solidFill>
              <a:latin typeface="Fredoka"/>
              <a:ea typeface="Fredoka"/>
              <a:cs typeface="Fredoka"/>
              <a:sym typeface="Fredoka"/>
            </a:endParaRPr>
          </a:p>
        </p:txBody>
      </p:sp>
      <p:sp>
        <p:nvSpPr>
          <p:cNvPr id="12" name="Freeform 12"/>
          <p:cNvSpPr/>
          <p:nvPr/>
        </p:nvSpPr>
        <p:spPr>
          <a:xfrm>
            <a:off x="477220" y="483263"/>
            <a:ext cx="4534984" cy="1722146"/>
          </a:xfrm>
          <a:custGeom>
            <a:avLst/>
            <a:gdLst/>
            <a:ahLst/>
            <a:cxnLst/>
            <a:rect l="l" t="t" r="r" b="b"/>
            <a:pathLst>
              <a:path w="4534984" h="1722146">
                <a:moveTo>
                  <a:pt x="0" y="0"/>
                </a:moveTo>
                <a:lnTo>
                  <a:pt x="4534984" y="0"/>
                </a:lnTo>
                <a:lnTo>
                  <a:pt x="4534984" y="1722146"/>
                </a:lnTo>
                <a:lnTo>
                  <a:pt x="0" y="1722146"/>
                </a:lnTo>
                <a:lnTo>
                  <a:pt x="0" y="0"/>
                </a:lnTo>
                <a:close/>
              </a:path>
            </a:pathLst>
          </a:custGeom>
          <a:blipFill>
            <a:blip r:embed="rId4"/>
            <a:stretch>
              <a:fillRect/>
            </a:stretch>
          </a:blipFill>
        </p:spPr>
        <p:txBody>
          <a:bodyPr/>
          <a:lstStyle/>
          <a:p>
            <a:endParaRPr lang="en-GB"/>
          </a:p>
        </p:txBody>
      </p:sp>
      <p:sp>
        <p:nvSpPr>
          <p:cNvPr id="13" name="TextBox 13"/>
          <p:cNvSpPr txBox="1"/>
          <p:nvPr/>
        </p:nvSpPr>
        <p:spPr>
          <a:xfrm>
            <a:off x="9710" y="1322366"/>
            <a:ext cx="18278290" cy="963927"/>
          </a:xfrm>
          <a:prstGeom prst="rect">
            <a:avLst/>
          </a:prstGeom>
        </p:spPr>
        <p:txBody>
          <a:bodyPr lIns="0" tIns="0" rIns="0" bIns="0" rtlCol="0" anchor="t">
            <a:spAutoFit/>
          </a:bodyPr>
          <a:lstStyle/>
          <a:p>
            <a:pPr algn="ctr">
              <a:lnSpc>
                <a:spcPts val="7019"/>
              </a:lnSpc>
            </a:pPr>
            <a:r>
              <a:rPr lang="en-US" sz="7799" u="sng" spc="-155">
                <a:solidFill>
                  <a:srgbClr val="234E14"/>
                </a:solidFill>
                <a:latin typeface="Fredoka"/>
                <a:ea typeface="Fredoka"/>
                <a:cs typeface="Fredoka"/>
                <a:sym typeface="Fredoka"/>
              </a:rPr>
              <a:t>Evaluation</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184910"/>
            <a:ext cx="18288000" cy="11430000"/>
          </a:xfrm>
          <a:custGeom>
            <a:avLst/>
            <a:gdLst/>
            <a:ahLst/>
            <a:cxnLst/>
            <a:rect l="l" t="t" r="r" b="b"/>
            <a:pathLst>
              <a:path w="18288000" h="11430000">
                <a:moveTo>
                  <a:pt x="0" y="11430000"/>
                </a:moveTo>
                <a:lnTo>
                  <a:pt x="18288000" y="11430000"/>
                </a:lnTo>
                <a:lnTo>
                  <a:pt x="18288000" y="0"/>
                </a:lnTo>
                <a:lnTo>
                  <a:pt x="0" y="0"/>
                </a:lnTo>
                <a:lnTo>
                  <a:pt x="0" y="11430000"/>
                </a:lnTo>
                <a:close/>
              </a:path>
            </a:pathLst>
          </a:custGeom>
          <a:blipFill>
            <a:blip r:embed="rId3"/>
            <a:stretch>
              <a:fillRect/>
            </a:stretch>
          </a:blipFill>
        </p:spPr>
        <p:txBody>
          <a:bodyPr/>
          <a:lstStyle/>
          <a:p>
            <a:endParaRPr lang="en-GB"/>
          </a:p>
        </p:txBody>
      </p:sp>
      <p:grpSp>
        <p:nvGrpSpPr>
          <p:cNvPr id="3" name="Group 3"/>
          <p:cNvGrpSpPr/>
          <p:nvPr/>
        </p:nvGrpSpPr>
        <p:grpSpPr>
          <a:xfrm>
            <a:off x="820122" y="781050"/>
            <a:ext cx="16647756" cy="8769449"/>
            <a:chOff x="0" y="0"/>
            <a:chExt cx="4384594" cy="2309649"/>
          </a:xfrm>
        </p:grpSpPr>
        <p:sp>
          <p:nvSpPr>
            <p:cNvPr id="4" name="Freeform 4"/>
            <p:cNvSpPr/>
            <p:nvPr/>
          </p:nvSpPr>
          <p:spPr>
            <a:xfrm>
              <a:off x="0" y="0"/>
              <a:ext cx="4384594" cy="2309649"/>
            </a:xfrm>
            <a:custGeom>
              <a:avLst/>
              <a:gdLst/>
              <a:ahLst/>
              <a:cxnLst/>
              <a:rect l="l" t="t" r="r" b="b"/>
              <a:pathLst>
                <a:path w="4384594" h="2309649">
                  <a:moveTo>
                    <a:pt x="32553" y="0"/>
                  </a:moveTo>
                  <a:lnTo>
                    <a:pt x="4352041" y="0"/>
                  </a:lnTo>
                  <a:cubicBezTo>
                    <a:pt x="4370020" y="0"/>
                    <a:pt x="4384594" y="14574"/>
                    <a:pt x="4384594" y="32553"/>
                  </a:cubicBezTo>
                  <a:lnTo>
                    <a:pt x="4384594" y="2277096"/>
                  </a:lnTo>
                  <a:cubicBezTo>
                    <a:pt x="4384594" y="2285730"/>
                    <a:pt x="4381165" y="2294010"/>
                    <a:pt x="4375060" y="2300115"/>
                  </a:cubicBezTo>
                  <a:cubicBezTo>
                    <a:pt x="4368955" y="2306220"/>
                    <a:pt x="4360675" y="2309649"/>
                    <a:pt x="4352041" y="2309649"/>
                  </a:cubicBezTo>
                  <a:lnTo>
                    <a:pt x="32553" y="2309649"/>
                  </a:lnTo>
                  <a:cubicBezTo>
                    <a:pt x="23919" y="2309649"/>
                    <a:pt x="15639" y="2306220"/>
                    <a:pt x="9535" y="2300115"/>
                  </a:cubicBezTo>
                  <a:cubicBezTo>
                    <a:pt x="3430" y="2294010"/>
                    <a:pt x="0" y="2285730"/>
                    <a:pt x="0" y="2277096"/>
                  </a:cubicBezTo>
                  <a:lnTo>
                    <a:pt x="0" y="32553"/>
                  </a:lnTo>
                  <a:cubicBezTo>
                    <a:pt x="0" y="23919"/>
                    <a:pt x="3430" y="15639"/>
                    <a:pt x="9535" y="9535"/>
                  </a:cubicBezTo>
                  <a:cubicBezTo>
                    <a:pt x="15639" y="3430"/>
                    <a:pt x="23919" y="0"/>
                    <a:pt x="32553" y="0"/>
                  </a:cubicBezTo>
                  <a:close/>
                </a:path>
              </a:pathLst>
            </a:custGeom>
            <a:solidFill>
              <a:srgbClr val="F5EBE0"/>
            </a:solidFill>
          </p:spPr>
          <p:txBody>
            <a:bodyPr/>
            <a:lstStyle/>
            <a:p>
              <a:endParaRPr lang="en-GB"/>
            </a:p>
          </p:txBody>
        </p:sp>
        <p:sp>
          <p:nvSpPr>
            <p:cNvPr id="5" name="TextBox 5"/>
            <p:cNvSpPr txBox="1"/>
            <p:nvPr/>
          </p:nvSpPr>
          <p:spPr>
            <a:xfrm>
              <a:off x="0" y="-38100"/>
              <a:ext cx="4384594" cy="2347749"/>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28760" y="1455419"/>
            <a:ext cx="18278290" cy="716281"/>
          </a:xfrm>
          <a:prstGeom prst="rect">
            <a:avLst/>
          </a:prstGeom>
        </p:spPr>
        <p:txBody>
          <a:bodyPr lIns="0" tIns="0" rIns="0" bIns="0" rtlCol="0" anchor="t">
            <a:spAutoFit/>
          </a:bodyPr>
          <a:lstStyle/>
          <a:p>
            <a:pPr algn="ctr">
              <a:lnSpc>
                <a:spcPts val="5220"/>
              </a:lnSpc>
            </a:pPr>
            <a:r>
              <a:rPr lang="en-US" sz="5800" u="sng" spc="-116" dirty="0">
                <a:solidFill>
                  <a:srgbClr val="234E14"/>
                </a:solidFill>
                <a:latin typeface="Fredoka"/>
                <a:ea typeface="Fredoka"/>
                <a:cs typeface="Fredoka"/>
                <a:sym typeface="Fredoka"/>
              </a:rPr>
              <a:t>Practical implications &amp; Future Development</a:t>
            </a:r>
          </a:p>
        </p:txBody>
      </p:sp>
      <p:sp>
        <p:nvSpPr>
          <p:cNvPr id="7" name="TextBox 7"/>
          <p:cNvSpPr txBox="1"/>
          <p:nvPr/>
        </p:nvSpPr>
        <p:spPr>
          <a:xfrm>
            <a:off x="1752600" y="2917463"/>
            <a:ext cx="8092965" cy="5959837"/>
          </a:xfrm>
          <a:prstGeom prst="rect">
            <a:avLst/>
          </a:prstGeom>
        </p:spPr>
        <p:txBody>
          <a:bodyPr lIns="0" tIns="0" rIns="0" bIns="0" rtlCol="0" anchor="t">
            <a:spAutoFit/>
          </a:bodyPr>
          <a:lstStyle/>
          <a:p>
            <a:pPr marL="777245" lvl="1" indent="-388622" algn="l">
              <a:lnSpc>
                <a:spcPts val="3960"/>
              </a:lnSpc>
              <a:buFont typeface="Arial"/>
              <a:buChar char="•"/>
            </a:pPr>
            <a:r>
              <a:rPr lang="en-US" sz="3200" dirty="0">
                <a:solidFill>
                  <a:srgbClr val="234E14"/>
                </a:solidFill>
                <a:latin typeface="Fredoka"/>
                <a:ea typeface="Fredoka"/>
                <a:cs typeface="Fredoka"/>
                <a:sym typeface="Fredoka"/>
              </a:rPr>
              <a:t>Implementation by social prescribing providers</a:t>
            </a:r>
          </a:p>
          <a:p>
            <a:pPr algn="l">
              <a:lnSpc>
                <a:spcPts val="3960"/>
              </a:lnSpc>
            </a:pPr>
            <a:endParaRPr lang="en-US" sz="3200" dirty="0">
              <a:solidFill>
                <a:srgbClr val="234E14"/>
              </a:solidFill>
              <a:latin typeface="Fredoka"/>
              <a:ea typeface="Fredoka"/>
              <a:cs typeface="Fredoka"/>
              <a:sym typeface="Fredoka"/>
            </a:endParaRPr>
          </a:p>
          <a:p>
            <a:pPr marL="777245" lvl="1" indent="-388622" algn="l">
              <a:lnSpc>
                <a:spcPts val="3960"/>
              </a:lnSpc>
              <a:buFont typeface="Arial"/>
              <a:buChar char="•"/>
            </a:pPr>
            <a:r>
              <a:rPr lang="en-US" sz="3200" dirty="0">
                <a:solidFill>
                  <a:srgbClr val="234E14"/>
                </a:solidFill>
                <a:latin typeface="Fredoka"/>
                <a:ea typeface="Fredoka"/>
                <a:cs typeface="Fredoka"/>
                <a:sym typeface="Fredoka"/>
              </a:rPr>
              <a:t>Continuation following </a:t>
            </a:r>
            <a:r>
              <a:rPr lang="en-US" sz="3200" dirty="0" err="1">
                <a:solidFill>
                  <a:srgbClr val="234E14"/>
                </a:solidFill>
                <a:latin typeface="Fredoka"/>
                <a:ea typeface="Fredoka"/>
                <a:cs typeface="Fredoka"/>
                <a:sym typeface="Fredoka"/>
              </a:rPr>
              <a:t>organised</a:t>
            </a:r>
            <a:r>
              <a:rPr lang="en-US" sz="3200" dirty="0">
                <a:solidFill>
                  <a:srgbClr val="234E14"/>
                </a:solidFill>
                <a:latin typeface="Fredoka"/>
                <a:ea typeface="Fredoka"/>
                <a:cs typeface="Fredoka"/>
                <a:sym typeface="Fredoka"/>
              </a:rPr>
              <a:t> sessions</a:t>
            </a:r>
          </a:p>
          <a:p>
            <a:pPr algn="l">
              <a:lnSpc>
                <a:spcPts val="3960"/>
              </a:lnSpc>
            </a:pPr>
            <a:endParaRPr lang="en-US" sz="3200" dirty="0">
              <a:solidFill>
                <a:srgbClr val="234E14"/>
              </a:solidFill>
              <a:latin typeface="Fredoka"/>
              <a:ea typeface="Fredoka"/>
              <a:cs typeface="Fredoka"/>
              <a:sym typeface="Fredoka"/>
            </a:endParaRPr>
          </a:p>
          <a:p>
            <a:pPr marL="777245" lvl="1" indent="-388622" algn="l">
              <a:lnSpc>
                <a:spcPts val="3960"/>
              </a:lnSpc>
              <a:buFont typeface="Arial"/>
              <a:buChar char="•"/>
            </a:pPr>
            <a:r>
              <a:rPr lang="en-US" sz="3200" dirty="0">
                <a:solidFill>
                  <a:srgbClr val="234E14"/>
                </a:solidFill>
                <a:latin typeface="Fredoka"/>
                <a:ea typeface="Fredoka"/>
                <a:cs typeface="Fredoka"/>
                <a:sym typeface="Fredoka"/>
              </a:rPr>
              <a:t>Bridge lapses in in-person provision</a:t>
            </a:r>
          </a:p>
          <a:p>
            <a:pPr algn="l">
              <a:lnSpc>
                <a:spcPts val="3960"/>
              </a:lnSpc>
            </a:pPr>
            <a:endParaRPr lang="en-US" sz="3200" dirty="0">
              <a:solidFill>
                <a:srgbClr val="234E14"/>
              </a:solidFill>
              <a:latin typeface="Fredoka"/>
              <a:ea typeface="Fredoka"/>
              <a:cs typeface="Fredoka"/>
              <a:sym typeface="Fredoka"/>
            </a:endParaRPr>
          </a:p>
          <a:p>
            <a:pPr marL="777245" lvl="1" indent="-388622" algn="l">
              <a:lnSpc>
                <a:spcPts val="3960"/>
              </a:lnSpc>
              <a:buFont typeface="Arial"/>
              <a:buChar char="•"/>
            </a:pPr>
            <a:r>
              <a:rPr lang="en-US" sz="3200" dirty="0">
                <a:solidFill>
                  <a:srgbClr val="234E14"/>
                </a:solidFill>
                <a:latin typeface="Fredoka"/>
                <a:ea typeface="Fredoka"/>
                <a:cs typeface="Fredoka"/>
                <a:sym typeface="Fredoka"/>
              </a:rPr>
              <a:t>Encourages consistent delivery</a:t>
            </a:r>
          </a:p>
          <a:p>
            <a:pPr algn="l">
              <a:lnSpc>
                <a:spcPts val="3960"/>
              </a:lnSpc>
            </a:pPr>
            <a:endParaRPr lang="en-US" sz="3200" dirty="0">
              <a:solidFill>
                <a:srgbClr val="234E14"/>
              </a:solidFill>
              <a:latin typeface="Fredoka"/>
              <a:ea typeface="Fredoka"/>
              <a:cs typeface="Fredoka"/>
              <a:sym typeface="Fredoka"/>
            </a:endParaRPr>
          </a:p>
          <a:p>
            <a:pPr marL="777245" lvl="1" indent="-388622" algn="l">
              <a:lnSpc>
                <a:spcPts val="3960"/>
              </a:lnSpc>
              <a:buFont typeface="Arial"/>
              <a:buChar char="•"/>
            </a:pPr>
            <a:r>
              <a:rPr lang="en-US" sz="3200" dirty="0">
                <a:solidFill>
                  <a:srgbClr val="234E14"/>
                </a:solidFill>
                <a:latin typeface="Fredoka"/>
                <a:ea typeface="Fredoka"/>
                <a:cs typeface="Fredoka"/>
                <a:sym typeface="Fredoka"/>
              </a:rPr>
              <a:t>Used to educate referrers</a:t>
            </a:r>
          </a:p>
          <a:p>
            <a:pPr algn="l">
              <a:lnSpc>
                <a:spcPts val="2310"/>
              </a:lnSpc>
            </a:pPr>
            <a:endParaRPr lang="en-US" sz="3200" dirty="0">
              <a:solidFill>
                <a:srgbClr val="234E14"/>
              </a:solidFill>
              <a:latin typeface="Fredoka"/>
              <a:ea typeface="Fredoka"/>
              <a:cs typeface="Fredoka"/>
              <a:sym typeface="Fredoka"/>
            </a:endParaRPr>
          </a:p>
        </p:txBody>
      </p:sp>
      <p:grpSp>
        <p:nvGrpSpPr>
          <p:cNvPr id="8" name="Group 8"/>
          <p:cNvGrpSpPr/>
          <p:nvPr/>
        </p:nvGrpSpPr>
        <p:grpSpPr>
          <a:xfrm>
            <a:off x="10478278" y="3024653"/>
            <a:ext cx="6134645" cy="5319247"/>
            <a:chOff x="0" y="0"/>
            <a:chExt cx="1796742" cy="1557925"/>
          </a:xfrm>
        </p:grpSpPr>
        <p:sp>
          <p:nvSpPr>
            <p:cNvPr id="9" name="Freeform 9"/>
            <p:cNvSpPr/>
            <p:nvPr/>
          </p:nvSpPr>
          <p:spPr>
            <a:xfrm>
              <a:off x="0" y="0"/>
              <a:ext cx="1796742" cy="1557925"/>
            </a:xfrm>
            <a:custGeom>
              <a:avLst/>
              <a:gdLst/>
              <a:ahLst/>
              <a:cxnLst/>
              <a:rect l="l" t="t" r="r" b="b"/>
              <a:pathLst>
                <a:path w="1796742" h="1557925">
                  <a:moveTo>
                    <a:pt x="64362" y="0"/>
                  </a:moveTo>
                  <a:lnTo>
                    <a:pt x="1732380" y="0"/>
                  </a:lnTo>
                  <a:cubicBezTo>
                    <a:pt x="1767926" y="0"/>
                    <a:pt x="1796742" y="28816"/>
                    <a:pt x="1796742" y="64362"/>
                  </a:cubicBezTo>
                  <a:lnTo>
                    <a:pt x="1796742" y="1493563"/>
                  </a:lnTo>
                  <a:cubicBezTo>
                    <a:pt x="1796742" y="1510633"/>
                    <a:pt x="1789961" y="1527003"/>
                    <a:pt x="1777891" y="1539074"/>
                  </a:cubicBezTo>
                  <a:cubicBezTo>
                    <a:pt x="1765821" y="1551144"/>
                    <a:pt x="1749450" y="1557925"/>
                    <a:pt x="1732380" y="1557925"/>
                  </a:cubicBezTo>
                  <a:lnTo>
                    <a:pt x="64362" y="1557925"/>
                  </a:lnTo>
                  <a:cubicBezTo>
                    <a:pt x="47292" y="1557925"/>
                    <a:pt x="30921" y="1551144"/>
                    <a:pt x="18851" y="1539074"/>
                  </a:cubicBezTo>
                  <a:cubicBezTo>
                    <a:pt x="6781" y="1527003"/>
                    <a:pt x="0" y="1510633"/>
                    <a:pt x="0" y="1493563"/>
                  </a:cubicBezTo>
                  <a:lnTo>
                    <a:pt x="0" y="64362"/>
                  </a:lnTo>
                  <a:cubicBezTo>
                    <a:pt x="0" y="47292"/>
                    <a:pt x="6781" y="30921"/>
                    <a:pt x="18851" y="18851"/>
                  </a:cubicBezTo>
                  <a:cubicBezTo>
                    <a:pt x="30921" y="6781"/>
                    <a:pt x="47292" y="0"/>
                    <a:pt x="64362" y="0"/>
                  </a:cubicBezTo>
                  <a:close/>
                </a:path>
              </a:pathLst>
            </a:custGeom>
            <a:solidFill>
              <a:srgbClr val="54893A"/>
            </a:solidFill>
          </p:spPr>
          <p:txBody>
            <a:bodyPr/>
            <a:lstStyle/>
            <a:p>
              <a:endParaRPr lang="en-GB"/>
            </a:p>
          </p:txBody>
        </p:sp>
        <p:sp>
          <p:nvSpPr>
            <p:cNvPr id="10" name="TextBox 10"/>
            <p:cNvSpPr txBox="1"/>
            <p:nvPr/>
          </p:nvSpPr>
          <p:spPr>
            <a:xfrm>
              <a:off x="0" y="-38100"/>
              <a:ext cx="1796742" cy="1596025"/>
            </a:xfrm>
            <a:prstGeom prst="rect">
              <a:avLst/>
            </a:prstGeom>
          </p:spPr>
          <p:txBody>
            <a:bodyPr lIns="50800" tIns="50800" rIns="50800" bIns="50800" rtlCol="0" anchor="ctr"/>
            <a:lstStyle/>
            <a:p>
              <a:pPr algn="ctr">
                <a:lnSpc>
                  <a:spcPts val="2659"/>
                </a:lnSpc>
              </a:pPr>
              <a:endParaRPr/>
            </a:p>
          </p:txBody>
        </p:sp>
      </p:grpSp>
      <p:sp>
        <p:nvSpPr>
          <p:cNvPr id="11" name="TextBox 11"/>
          <p:cNvSpPr txBox="1"/>
          <p:nvPr/>
        </p:nvSpPr>
        <p:spPr>
          <a:xfrm>
            <a:off x="10778043" y="3658977"/>
            <a:ext cx="5514197" cy="4282326"/>
          </a:xfrm>
          <a:prstGeom prst="rect">
            <a:avLst/>
          </a:prstGeom>
        </p:spPr>
        <p:txBody>
          <a:bodyPr wrap="square" lIns="0" tIns="0" rIns="0" bIns="0" rtlCol="0" anchor="t">
            <a:spAutoFit/>
          </a:bodyPr>
          <a:lstStyle/>
          <a:p>
            <a:pPr algn="ctr">
              <a:lnSpc>
                <a:spcPts val="4045"/>
              </a:lnSpc>
            </a:pPr>
            <a:r>
              <a:rPr lang="en-US" sz="3200" dirty="0">
                <a:solidFill>
                  <a:srgbClr val="FFFFFF"/>
                </a:solidFill>
                <a:latin typeface="Fredoka"/>
                <a:ea typeface="Fredoka"/>
                <a:cs typeface="Fredoka"/>
                <a:sym typeface="Fredoka"/>
              </a:rPr>
              <a:t>‘Equitable, effective, and durable solutions to address social determinants of health, remain elusive and ever more urgent’</a:t>
            </a:r>
          </a:p>
          <a:p>
            <a:pPr algn="ctr">
              <a:lnSpc>
                <a:spcPts val="4045"/>
              </a:lnSpc>
            </a:pPr>
            <a:endParaRPr lang="en-US" sz="3200" dirty="0">
              <a:solidFill>
                <a:srgbClr val="FFFFFF"/>
              </a:solidFill>
              <a:latin typeface="Fredoka"/>
              <a:ea typeface="Fredoka"/>
              <a:cs typeface="Fredoka"/>
              <a:sym typeface="Fredoka"/>
            </a:endParaRPr>
          </a:p>
          <a:p>
            <a:pPr algn="ctr">
              <a:lnSpc>
                <a:spcPts val="2945"/>
              </a:lnSpc>
            </a:pPr>
            <a:r>
              <a:rPr lang="en-US" sz="2000" dirty="0">
                <a:solidFill>
                  <a:srgbClr val="FFFFFF"/>
                </a:solidFill>
                <a:latin typeface="Fredoka"/>
                <a:ea typeface="Fredoka"/>
                <a:cs typeface="Fredoka"/>
                <a:sym typeface="Fredoka"/>
              </a:rPr>
              <a:t> (Astell-Burt et al, 2023, p.542). </a:t>
            </a:r>
          </a:p>
          <a:p>
            <a:pPr algn="ctr">
              <a:lnSpc>
                <a:spcPts val="2704"/>
              </a:lnSpc>
            </a:pPr>
            <a:endParaRPr lang="en-US" sz="2000" dirty="0">
              <a:solidFill>
                <a:srgbClr val="FFFFFF"/>
              </a:solidFill>
              <a:latin typeface="Fredoka"/>
              <a:ea typeface="Fredoka"/>
              <a:cs typeface="Fredoka"/>
              <a:sym typeface="Fredoka"/>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flipV="1">
            <a:off x="0" y="-184910"/>
            <a:ext cx="18288000" cy="11430000"/>
          </a:xfrm>
          <a:custGeom>
            <a:avLst/>
            <a:gdLst/>
            <a:ahLst/>
            <a:cxnLst/>
            <a:rect l="l" t="t" r="r" b="b"/>
            <a:pathLst>
              <a:path w="18288000" h="11430000">
                <a:moveTo>
                  <a:pt x="0" y="11430000"/>
                </a:moveTo>
                <a:lnTo>
                  <a:pt x="18288000" y="11430000"/>
                </a:lnTo>
                <a:lnTo>
                  <a:pt x="18288000" y="0"/>
                </a:lnTo>
                <a:lnTo>
                  <a:pt x="0" y="0"/>
                </a:lnTo>
                <a:lnTo>
                  <a:pt x="0" y="11430000"/>
                </a:lnTo>
                <a:close/>
              </a:path>
            </a:pathLst>
          </a:custGeom>
          <a:blipFill>
            <a:blip r:embed="rId3"/>
            <a:stretch>
              <a:fillRect/>
            </a:stretch>
          </a:blipFill>
        </p:spPr>
        <p:txBody>
          <a:bodyPr/>
          <a:lstStyle/>
          <a:p>
            <a:endParaRPr lang="en-GB"/>
          </a:p>
        </p:txBody>
      </p:sp>
      <p:grpSp>
        <p:nvGrpSpPr>
          <p:cNvPr id="3" name="Group 3"/>
          <p:cNvGrpSpPr/>
          <p:nvPr/>
        </p:nvGrpSpPr>
        <p:grpSpPr>
          <a:xfrm>
            <a:off x="1028700" y="750543"/>
            <a:ext cx="16230600" cy="8843065"/>
            <a:chOff x="0" y="0"/>
            <a:chExt cx="4274726" cy="2329038"/>
          </a:xfrm>
        </p:grpSpPr>
        <p:sp>
          <p:nvSpPr>
            <p:cNvPr id="4" name="Freeform 4"/>
            <p:cNvSpPr/>
            <p:nvPr/>
          </p:nvSpPr>
          <p:spPr>
            <a:xfrm>
              <a:off x="0" y="0"/>
              <a:ext cx="4274726" cy="2329038"/>
            </a:xfrm>
            <a:custGeom>
              <a:avLst/>
              <a:gdLst/>
              <a:ahLst/>
              <a:cxnLst/>
              <a:rect l="l" t="t" r="r" b="b"/>
              <a:pathLst>
                <a:path w="4274726" h="2329038">
                  <a:moveTo>
                    <a:pt x="33390" y="0"/>
                  </a:moveTo>
                  <a:lnTo>
                    <a:pt x="4241336" y="0"/>
                  </a:lnTo>
                  <a:cubicBezTo>
                    <a:pt x="4259777" y="0"/>
                    <a:pt x="4274726" y="14949"/>
                    <a:pt x="4274726" y="33390"/>
                  </a:cubicBezTo>
                  <a:lnTo>
                    <a:pt x="4274726" y="2295648"/>
                  </a:lnTo>
                  <a:cubicBezTo>
                    <a:pt x="4274726" y="2304504"/>
                    <a:pt x="4271208" y="2312996"/>
                    <a:pt x="4264946" y="2319258"/>
                  </a:cubicBezTo>
                  <a:cubicBezTo>
                    <a:pt x="4258685" y="2325520"/>
                    <a:pt x="4250192" y="2329038"/>
                    <a:pt x="4241336" y="2329038"/>
                  </a:cubicBezTo>
                  <a:lnTo>
                    <a:pt x="33390" y="2329038"/>
                  </a:lnTo>
                  <a:cubicBezTo>
                    <a:pt x="24534" y="2329038"/>
                    <a:pt x="16041" y="2325520"/>
                    <a:pt x="9780" y="2319258"/>
                  </a:cubicBezTo>
                  <a:cubicBezTo>
                    <a:pt x="3518" y="2312996"/>
                    <a:pt x="0" y="2304504"/>
                    <a:pt x="0" y="2295648"/>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5" name="TextBox 5"/>
            <p:cNvSpPr txBox="1"/>
            <p:nvPr/>
          </p:nvSpPr>
          <p:spPr>
            <a:xfrm>
              <a:off x="0" y="-38100"/>
              <a:ext cx="4274726" cy="2367138"/>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710" y="1371600"/>
            <a:ext cx="18278290" cy="950593"/>
          </a:xfrm>
          <a:prstGeom prst="rect">
            <a:avLst/>
          </a:prstGeom>
        </p:spPr>
        <p:txBody>
          <a:bodyPr lIns="0" tIns="0" rIns="0" bIns="0" rtlCol="0" anchor="t">
            <a:spAutoFit/>
          </a:bodyPr>
          <a:lstStyle/>
          <a:p>
            <a:pPr algn="ctr">
              <a:lnSpc>
                <a:spcPts val="6929"/>
              </a:lnSpc>
            </a:pPr>
            <a:r>
              <a:rPr lang="en-US" sz="7699" u="sng" spc="-153">
                <a:solidFill>
                  <a:srgbClr val="234E14"/>
                </a:solidFill>
                <a:latin typeface="Fredoka"/>
                <a:ea typeface="Fredoka"/>
                <a:cs typeface="Fredoka"/>
                <a:sym typeface="Fredoka"/>
              </a:rPr>
              <a:t>Reflection</a:t>
            </a:r>
          </a:p>
        </p:txBody>
      </p:sp>
      <p:grpSp>
        <p:nvGrpSpPr>
          <p:cNvPr id="7" name="Group 7"/>
          <p:cNvGrpSpPr/>
          <p:nvPr/>
        </p:nvGrpSpPr>
        <p:grpSpPr>
          <a:xfrm>
            <a:off x="9935353" y="2902851"/>
            <a:ext cx="6134645" cy="5319247"/>
            <a:chOff x="0" y="0"/>
            <a:chExt cx="1796742" cy="1557925"/>
          </a:xfrm>
        </p:grpSpPr>
        <p:sp>
          <p:nvSpPr>
            <p:cNvPr id="8" name="Freeform 8"/>
            <p:cNvSpPr/>
            <p:nvPr/>
          </p:nvSpPr>
          <p:spPr>
            <a:xfrm>
              <a:off x="0" y="0"/>
              <a:ext cx="1796742" cy="1557925"/>
            </a:xfrm>
            <a:custGeom>
              <a:avLst/>
              <a:gdLst/>
              <a:ahLst/>
              <a:cxnLst/>
              <a:rect l="l" t="t" r="r" b="b"/>
              <a:pathLst>
                <a:path w="1796742" h="1557925">
                  <a:moveTo>
                    <a:pt x="64362" y="0"/>
                  </a:moveTo>
                  <a:lnTo>
                    <a:pt x="1732380" y="0"/>
                  </a:lnTo>
                  <a:cubicBezTo>
                    <a:pt x="1767926" y="0"/>
                    <a:pt x="1796742" y="28816"/>
                    <a:pt x="1796742" y="64362"/>
                  </a:cubicBezTo>
                  <a:lnTo>
                    <a:pt x="1796742" y="1493563"/>
                  </a:lnTo>
                  <a:cubicBezTo>
                    <a:pt x="1796742" y="1510633"/>
                    <a:pt x="1789961" y="1527003"/>
                    <a:pt x="1777891" y="1539074"/>
                  </a:cubicBezTo>
                  <a:cubicBezTo>
                    <a:pt x="1765821" y="1551144"/>
                    <a:pt x="1749450" y="1557925"/>
                    <a:pt x="1732380" y="1557925"/>
                  </a:cubicBezTo>
                  <a:lnTo>
                    <a:pt x="64362" y="1557925"/>
                  </a:lnTo>
                  <a:cubicBezTo>
                    <a:pt x="47292" y="1557925"/>
                    <a:pt x="30921" y="1551144"/>
                    <a:pt x="18851" y="1539074"/>
                  </a:cubicBezTo>
                  <a:cubicBezTo>
                    <a:pt x="6781" y="1527003"/>
                    <a:pt x="0" y="1510633"/>
                    <a:pt x="0" y="1493563"/>
                  </a:cubicBezTo>
                  <a:lnTo>
                    <a:pt x="0" y="64362"/>
                  </a:lnTo>
                  <a:cubicBezTo>
                    <a:pt x="0" y="47292"/>
                    <a:pt x="6781" y="30921"/>
                    <a:pt x="18851" y="18851"/>
                  </a:cubicBezTo>
                  <a:cubicBezTo>
                    <a:pt x="30921" y="6781"/>
                    <a:pt x="47292" y="0"/>
                    <a:pt x="64362" y="0"/>
                  </a:cubicBezTo>
                  <a:close/>
                </a:path>
              </a:pathLst>
            </a:custGeom>
            <a:solidFill>
              <a:srgbClr val="54893A"/>
            </a:solidFill>
          </p:spPr>
          <p:txBody>
            <a:bodyPr/>
            <a:lstStyle/>
            <a:p>
              <a:endParaRPr lang="en-GB"/>
            </a:p>
          </p:txBody>
        </p:sp>
        <p:sp>
          <p:nvSpPr>
            <p:cNvPr id="9" name="TextBox 9"/>
            <p:cNvSpPr txBox="1"/>
            <p:nvPr/>
          </p:nvSpPr>
          <p:spPr>
            <a:xfrm>
              <a:off x="0" y="-38100"/>
              <a:ext cx="1796742" cy="1596025"/>
            </a:xfrm>
            <a:prstGeom prst="rect">
              <a:avLst/>
            </a:prstGeom>
          </p:spPr>
          <p:txBody>
            <a:bodyPr lIns="50800" tIns="50800" rIns="50800" bIns="50800" rtlCol="0" anchor="ctr"/>
            <a:lstStyle/>
            <a:p>
              <a:pPr algn="ctr">
                <a:lnSpc>
                  <a:spcPts val="2659"/>
                </a:lnSpc>
              </a:pPr>
              <a:endParaRPr/>
            </a:p>
          </p:txBody>
        </p:sp>
      </p:grpSp>
      <p:sp>
        <p:nvSpPr>
          <p:cNvPr id="10" name="TextBox 10"/>
          <p:cNvSpPr txBox="1"/>
          <p:nvPr/>
        </p:nvSpPr>
        <p:spPr>
          <a:xfrm>
            <a:off x="9893039" y="3238500"/>
            <a:ext cx="6261361" cy="4129336"/>
          </a:xfrm>
          <a:prstGeom prst="rect">
            <a:avLst/>
          </a:prstGeom>
        </p:spPr>
        <p:txBody>
          <a:bodyPr lIns="0" tIns="0" rIns="0" bIns="0" rtlCol="0" anchor="t">
            <a:spAutoFit/>
          </a:bodyPr>
          <a:lstStyle/>
          <a:p>
            <a:pPr algn="ctr">
              <a:lnSpc>
                <a:spcPts val="4620"/>
              </a:lnSpc>
            </a:pPr>
            <a:r>
              <a:rPr lang="en-US" sz="3600" u="sng" dirty="0">
                <a:solidFill>
                  <a:schemeClr val="accent3">
                    <a:lumMod val="40000"/>
                    <a:lumOff val="60000"/>
                  </a:schemeClr>
                </a:solidFill>
                <a:latin typeface="Fredoka"/>
                <a:ea typeface="Fredoka"/>
                <a:cs typeface="Fredoka"/>
                <a:sym typeface="Fredoka"/>
              </a:rPr>
              <a:t>Advice</a:t>
            </a:r>
          </a:p>
          <a:p>
            <a:pPr algn="ctr">
              <a:lnSpc>
                <a:spcPts val="4620"/>
              </a:lnSpc>
            </a:pPr>
            <a:endParaRPr lang="en-US" sz="900" u="sng" dirty="0">
              <a:solidFill>
                <a:srgbClr val="FFFFFF"/>
              </a:solidFill>
              <a:latin typeface="Fredoka"/>
              <a:ea typeface="Fredoka"/>
              <a:cs typeface="Fredoka"/>
              <a:sym typeface="Fredoka"/>
            </a:endParaRPr>
          </a:p>
          <a:p>
            <a:pPr marL="906783" lvl="1" indent="-453392" algn="l">
              <a:lnSpc>
                <a:spcPts val="4620"/>
              </a:lnSpc>
              <a:buFont typeface="Arial"/>
              <a:buChar char="•"/>
            </a:pPr>
            <a:r>
              <a:rPr lang="en-US" sz="3600" dirty="0">
                <a:solidFill>
                  <a:srgbClr val="FFFFFF"/>
                </a:solidFill>
                <a:latin typeface="Fredoka"/>
                <a:ea typeface="Fredoka"/>
                <a:cs typeface="Fredoka"/>
                <a:sym typeface="Fredoka"/>
              </a:rPr>
              <a:t>Pick a topic you are interested in</a:t>
            </a:r>
          </a:p>
          <a:p>
            <a:pPr algn="l">
              <a:lnSpc>
                <a:spcPts val="4620"/>
              </a:lnSpc>
            </a:pPr>
            <a:endParaRPr lang="en-US" sz="3600" dirty="0">
              <a:solidFill>
                <a:srgbClr val="FFFFFF"/>
              </a:solidFill>
              <a:latin typeface="Fredoka"/>
              <a:ea typeface="Fredoka"/>
              <a:cs typeface="Fredoka"/>
              <a:sym typeface="Fredoka"/>
            </a:endParaRPr>
          </a:p>
          <a:p>
            <a:pPr marL="906783" lvl="1" indent="-453392" algn="l">
              <a:lnSpc>
                <a:spcPts val="4620"/>
              </a:lnSpc>
              <a:buFont typeface="Arial"/>
              <a:buChar char="•"/>
            </a:pPr>
            <a:r>
              <a:rPr lang="en-US" sz="3600" dirty="0">
                <a:solidFill>
                  <a:srgbClr val="FFFFFF"/>
                </a:solidFill>
                <a:latin typeface="Fredoka"/>
                <a:ea typeface="Fredoka"/>
                <a:cs typeface="Fredoka"/>
                <a:sym typeface="Fredoka"/>
              </a:rPr>
              <a:t>Create a work plan early and stick to it</a:t>
            </a:r>
          </a:p>
        </p:txBody>
      </p:sp>
      <p:sp>
        <p:nvSpPr>
          <p:cNvPr id="11" name="TextBox 11"/>
          <p:cNvSpPr txBox="1"/>
          <p:nvPr/>
        </p:nvSpPr>
        <p:spPr>
          <a:xfrm>
            <a:off x="1887422" y="3102292"/>
            <a:ext cx="7132753" cy="4679807"/>
          </a:xfrm>
          <a:prstGeom prst="rect">
            <a:avLst/>
          </a:prstGeom>
        </p:spPr>
        <p:txBody>
          <a:bodyPr lIns="0" tIns="0" rIns="0" bIns="0" rtlCol="0" anchor="t">
            <a:spAutoFit/>
          </a:bodyPr>
          <a:lstStyle/>
          <a:p>
            <a:pPr marL="906783" lvl="1" indent="-453392" algn="l">
              <a:lnSpc>
                <a:spcPts val="4620"/>
              </a:lnSpc>
              <a:buFont typeface="Arial"/>
              <a:buChar char="•"/>
            </a:pPr>
            <a:r>
              <a:rPr lang="en-US" sz="3600" dirty="0">
                <a:solidFill>
                  <a:srgbClr val="234E14"/>
                </a:solidFill>
                <a:latin typeface="Fredoka"/>
                <a:ea typeface="Fredoka"/>
                <a:cs typeface="Fredoka"/>
                <a:sym typeface="Fredoka"/>
              </a:rPr>
              <a:t>Enjoyed exploring a topic in depth</a:t>
            </a:r>
          </a:p>
          <a:p>
            <a:pPr algn="l">
              <a:lnSpc>
                <a:spcPts val="4620"/>
              </a:lnSpc>
            </a:pPr>
            <a:endParaRPr lang="en-US" sz="36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3600" dirty="0">
                <a:solidFill>
                  <a:srgbClr val="234E14"/>
                </a:solidFill>
                <a:latin typeface="Fredoka"/>
                <a:ea typeface="Fredoka"/>
                <a:cs typeface="Fredoka"/>
                <a:sym typeface="Fredoka"/>
              </a:rPr>
              <a:t>Allowed real-world solution and meaningful application</a:t>
            </a:r>
          </a:p>
          <a:p>
            <a:pPr algn="l">
              <a:lnSpc>
                <a:spcPts val="4620"/>
              </a:lnSpc>
            </a:pPr>
            <a:endParaRPr lang="en-US" sz="3600" dirty="0">
              <a:solidFill>
                <a:srgbClr val="234E14"/>
              </a:solidFill>
              <a:latin typeface="Fredoka"/>
              <a:ea typeface="Fredoka"/>
              <a:cs typeface="Fredoka"/>
              <a:sym typeface="Fredoka"/>
            </a:endParaRPr>
          </a:p>
          <a:p>
            <a:pPr marL="906783" lvl="1" indent="-453392" algn="l">
              <a:lnSpc>
                <a:spcPts val="4620"/>
              </a:lnSpc>
              <a:buFont typeface="Arial"/>
              <a:buChar char="•"/>
            </a:pPr>
            <a:r>
              <a:rPr lang="en-US" sz="3600" dirty="0">
                <a:solidFill>
                  <a:srgbClr val="234E14"/>
                </a:solidFill>
                <a:latin typeface="Fredoka"/>
                <a:ea typeface="Fredoka"/>
                <a:cs typeface="Fredoka"/>
                <a:sym typeface="Fredoka"/>
              </a:rPr>
              <a:t>Could have been better at time management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3"/>
          <p:cNvGrpSpPr/>
          <p:nvPr/>
        </p:nvGrpSpPr>
        <p:grpSpPr>
          <a:xfrm>
            <a:off x="1028700" y="1028700"/>
            <a:ext cx="16230600" cy="8229600"/>
            <a:chOff x="0" y="0"/>
            <a:chExt cx="4274726" cy="2167467"/>
          </a:xfrm>
        </p:grpSpPr>
        <p:sp>
          <p:nvSpPr>
            <p:cNvPr id="4" name="Freeform 4"/>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5" name="TextBox 5"/>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6" name="TextBox 6"/>
          <p:cNvSpPr txBox="1"/>
          <p:nvPr/>
        </p:nvSpPr>
        <p:spPr>
          <a:xfrm>
            <a:off x="9710" y="1625976"/>
            <a:ext cx="18278290" cy="981070"/>
          </a:xfrm>
          <a:prstGeom prst="rect">
            <a:avLst/>
          </a:prstGeom>
        </p:spPr>
        <p:txBody>
          <a:bodyPr lIns="0" tIns="0" rIns="0" bIns="0" rtlCol="0" anchor="t">
            <a:spAutoFit/>
          </a:bodyPr>
          <a:lstStyle/>
          <a:p>
            <a:pPr algn="ctr">
              <a:lnSpc>
                <a:spcPts val="7199"/>
              </a:lnSpc>
            </a:pPr>
            <a:r>
              <a:rPr lang="en-US" sz="7999" spc="-159">
                <a:solidFill>
                  <a:srgbClr val="234E14"/>
                </a:solidFill>
                <a:latin typeface="Fredoka"/>
                <a:ea typeface="Fredoka"/>
                <a:cs typeface="Fredoka"/>
                <a:sym typeface="Fredoka"/>
              </a:rPr>
              <a:t>Background</a:t>
            </a:r>
          </a:p>
        </p:txBody>
      </p:sp>
      <p:sp>
        <p:nvSpPr>
          <p:cNvPr id="7" name="TextBox 7"/>
          <p:cNvSpPr txBox="1"/>
          <p:nvPr/>
        </p:nvSpPr>
        <p:spPr>
          <a:xfrm>
            <a:off x="1728227" y="2984240"/>
            <a:ext cx="14831546" cy="5676900"/>
          </a:xfrm>
          <a:prstGeom prst="rect">
            <a:avLst/>
          </a:prstGeom>
        </p:spPr>
        <p:txBody>
          <a:bodyPr lIns="0" tIns="0" rIns="0" bIns="0" rtlCol="0" anchor="t">
            <a:spAutoFit/>
          </a:bodyPr>
          <a:lstStyle/>
          <a:p>
            <a:pPr algn="ctr">
              <a:lnSpc>
                <a:spcPts val="4950"/>
              </a:lnSpc>
            </a:pPr>
            <a:r>
              <a:rPr lang="en-US" sz="4500">
                <a:solidFill>
                  <a:srgbClr val="234E14"/>
                </a:solidFill>
                <a:latin typeface="Fredoka"/>
                <a:ea typeface="Fredoka"/>
                <a:cs typeface="Fredoka"/>
                <a:sym typeface="Fredoka"/>
              </a:rPr>
              <a:t>Lorem ipsum dolor sit amet, consectetur adipiscing elit. Donec vel enim ac nulla venenatis fermentum. Praesent non lacus justo an. Fusce ac orci in turpis condimentum tincidunt. Curabitur tincidunt massa non varius efficitur. Praesent non lacus justo. Fusce ac orci in turpis. Lorem ipsum dolor sit amet, consectetur adipiscing elit. Donec vel enim ac nulla venenatis fermentum. Praesent non lacus justo ac. Praesent non lacus justo. Fusce ac orci in turpis. </a:t>
            </a:r>
          </a:p>
        </p:txBody>
      </p:sp>
      <p:grpSp>
        <p:nvGrpSpPr>
          <p:cNvPr id="8" name="Group 8"/>
          <p:cNvGrpSpPr/>
          <p:nvPr/>
        </p:nvGrpSpPr>
        <p:grpSpPr>
          <a:xfrm>
            <a:off x="1028700" y="1038225"/>
            <a:ext cx="16230600" cy="8229600"/>
            <a:chOff x="0" y="0"/>
            <a:chExt cx="4274726" cy="2167467"/>
          </a:xfrm>
        </p:grpSpPr>
        <p:sp>
          <p:nvSpPr>
            <p:cNvPr id="9" name="Freeform 9"/>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10" name="TextBox 10"/>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11" name="TextBox 11"/>
          <p:cNvSpPr txBox="1"/>
          <p:nvPr/>
        </p:nvSpPr>
        <p:spPr>
          <a:xfrm>
            <a:off x="9710" y="1445001"/>
            <a:ext cx="18278290" cy="963927"/>
          </a:xfrm>
          <a:prstGeom prst="rect">
            <a:avLst/>
          </a:prstGeom>
        </p:spPr>
        <p:txBody>
          <a:bodyPr lIns="0" tIns="0" rIns="0" bIns="0" rtlCol="0" anchor="t">
            <a:spAutoFit/>
          </a:bodyPr>
          <a:lstStyle/>
          <a:p>
            <a:pPr algn="ctr">
              <a:lnSpc>
                <a:spcPts val="7019"/>
              </a:lnSpc>
            </a:pPr>
            <a:r>
              <a:rPr lang="en-US" sz="7799" u="sng" spc="-155">
                <a:solidFill>
                  <a:srgbClr val="234E14"/>
                </a:solidFill>
                <a:latin typeface="Fredoka"/>
                <a:ea typeface="Fredoka"/>
                <a:cs typeface="Fredoka"/>
                <a:sym typeface="Fredoka"/>
              </a:rPr>
              <a:t>Rationale:</a:t>
            </a:r>
          </a:p>
        </p:txBody>
      </p:sp>
      <p:sp>
        <p:nvSpPr>
          <p:cNvPr id="12" name="TextBox 12"/>
          <p:cNvSpPr txBox="1"/>
          <p:nvPr/>
        </p:nvSpPr>
        <p:spPr>
          <a:xfrm>
            <a:off x="1728227" y="2846580"/>
            <a:ext cx="14831546" cy="5738495"/>
          </a:xfrm>
          <a:prstGeom prst="rect">
            <a:avLst/>
          </a:prstGeom>
        </p:spPr>
        <p:txBody>
          <a:bodyPr lIns="0" tIns="0" rIns="0" bIns="0" rtlCol="0" anchor="t">
            <a:spAutoFit/>
          </a:bodyPr>
          <a:lstStyle/>
          <a:p>
            <a:pPr algn="ctr">
              <a:lnSpc>
                <a:spcPts val="4510"/>
              </a:lnSpc>
            </a:pPr>
            <a:r>
              <a:rPr lang="en-US" sz="4100">
                <a:solidFill>
                  <a:srgbClr val="234E14"/>
                </a:solidFill>
                <a:latin typeface="Fredoka"/>
                <a:ea typeface="Fredoka"/>
                <a:cs typeface="Fredoka"/>
                <a:sym typeface="Fredoka"/>
              </a:rPr>
              <a:t>‘Support for vulnerable or anxious people to attend’ identified as an area of improvement needed by providers </a:t>
            </a:r>
            <a:r>
              <a:rPr lang="en-US" sz="4100">
                <a:solidFill>
                  <a:srgbClr val="54893A"/>
                </a:solidFill>
                <a:latin typeface="Fredoka"/>
                <a:ea typeface="Fredoka"/>
                <a:cs typeface="Fredoka"/>
                <a:sym typeface="Fredoka"/>
              </a:rPr>
              <a:t>(Coed Lleol, 2022)</a:t>
            </a:r>
          </a:p>
          <a:p>
            <a:pPr algn="ctr">
              <a:lnSpc>
                <a:spcPts val="4510"/>
              </a:lnSpc>
            </a:pPr>
            <a:endParaRPr lang="en-US" sz="4100">
              <a:solidFill>
                <a:srgbClr val="54893A"/>
              </a:solidFill>
              <a:latin typeface="Fredoka"/>
              <a:ea typeface="Fredoka"/>
              <a:cs typeface="Fredoka"/>
              <a:sym typeface="Fredoka"/>
            </a:endParaRPr>
          </a:p>
          <a:p>
            <a:pPr algn="ctr">
              <a:lnSpc>
                <a:spcPts val="4510"/>
              </a:lnSpc>
            </a:pPr>
            <a:r>
              <a:rPr lang="en-US" sz="4100">
                <a:solidFill>
                  <a:srgbClr val="234E14"/>
                </a:solidFill>
                <a:latin typeface="Fredoka"/>
                <a:ea typeface="Fredoka"/>
                <a:cs typeface="Fredoka"/>
                <a:sym typeface="Fredoka"/>
              </a:rPr>
              <a:t>Existing outdoor wellbeing programmes ‘lack tailoring  to patient needs and temperament’ </a:t>
            </a:r>
            <a:r>
              <a:rPr lang="en-US" sz="4100">
                <a:solidFill>
                  <a:srgbClr val="54893A"/>
                </a:solidFill>
                <a:latin typeface="Fredoka"/>
                <a:ea typeface="Fredoka"/>
                <a:cs typeface="Fredoka"/>
                <a:sym typeface="Fredoka"/>
              </a:rPr>
              <a:t>(Lawson et al, 2022, p.2). </a:t>
            </a:r>
          </a:p>
          <a:p>
            <a:pPr algn="ctr">
              <a:lnSpc>
                <a:spcPts val="4510"/>
              </a:lnSpc>
            </a:pPr>
            <a:endParaRPr lang="en-US" sz="4100">
              <a:solidFill>
                <a:srgbClr val="54893A"/>
              </a:solidFill>
              <a:latin typeface="Fredoka"/>
              <a:ea typeface="Fredoka"/>
              <a:cs typeface="Fredoka"/>
              <a:sym typeface="Fredoka"/>
            </a:endParaRPr>
          </a:p>
          <a:p>
            <a:pPr algn="ctr">
              <a:lnSpc>
                <a:spcPts val="4510"/>
              </a:lnSpc>
            </a:pPr>
            <a:r>
              <a:rPr lang="en-US" sz="4100">
                <a:solidFill>
                  <a:srgbClr val="234E14"/>
                </a:solidFill>
                <a:latin typeface="Fredoka"/>
                <a:ea typeface="Fredoka"/>
                <a:cs typeface="Fredoka"/>
                <a:sym typeface="Fredoka"/>
              </a:rPr>
              <a:t>Finding methods to remove barriers and strengthen autonomous motivation for contact with nature is crucial’ </a:t>
            </a:r>
            <a:r>
              <a:rPr lang="en-US" sz="4100">
                <a:solidFill>
                  <a:srgbClr val="54893A"/>
                </a:solidFill>
                <a:latin typeface="Fredoka"/>
                <a:ea typeface="Fredoka"/>
                <a:cs typeface="Fredoka"/>
                <a:sym typeface="Fredoka"/>
              </a:rPr>
              <a:t>(Astell-Burt et al, 2023, p.543).</a:t>
            </a:r>
          </a:p>
        </p:txBody>
      </p:sp>
      <p:grpSp>
        <p:nvGrpSpPr>
          <p:cNvPr id="13" name="Group 13"/>
          <p:cNvGrpSpPr/>
          <p:nvPr/>
        </p:nvGrpSpPr>
        <p:grpSpPr>
          <a:xfrm>
            <a:off x="-1053708" y="-419100"/>
            <a:ext cx="19807610" cy="11664190"/>
            <a:chOff x="0" y="0"/>
            <a:chExt cx="5216819" cy="2961670"/>
          </a:xfrm>
        </p:grpSpPr>
        <p:sp>
          <p:nvSpPr>
            <p:cNvPr id="14" name="Freeform 14"/>
            <p:cNvSpPr/>
            <p:nvPr/>
          </p:nvSpPr>
          <p:spPr>
            <a:xfrm>
              <a:off x="0" y="0"/>
              <a:ext cx="5216819" cy="2961670"/>
            </a:xfrm>
            <a:custGeom>
              <a:avLst/>
              <a:gdLst/>
              <a:ahLst/>
              <a:cxnLst/>
              <a:rect l="l" t="t" r="r" b="b"/>
              <a:pathLst>
                <a:path w="5216819" h="2961670">
                  <a:moveTo>
                    <a:pt x="27360" y="0"/>
                  </a:moveTo>
                  <a:lnTo>
                    <a:pt x="5189459" y="0"/>
                  </a:lnTo>
                  <a:cubicBezTo>
                    <a:pt x="5196716" y="0"/>
                    <a:pt x="5203675" y="2883"/>
                    <a:pt x="5208806" y="8014"/>
                  </a:cubicBezTo>
                  <a:cubicBezTo>
                    <a:pt x="5213937" y="13145"/>
                    <a:pt x="5216819" y="20104"/>
                    <a:pt x="5216819" y="27360"/>
                  </a:cubicBezTo>
                  <a:lnTo>
                    <a:pt x="5216819" y="2934310"/>
                  </a:lnTo>
                  <a:cubicBezTo>
                    <a:pt x="5216819" y="2941566"/>
                    <a:pt x="5213937" y="2948525"/>
                    <a:pt x="5208806" y="2953656"/>
                  </a:cubicBezTo>
                  <a:cubicBezTo>
                    <a:pt x="5203675" y="2958787"/>
                    <a:pt x="5196716" y="2961670"/>
                    <a:pt x="5189459" y="2961670"/>
                  </a:cubicBezTo>
                  <a:lnTo>
                    <a:pt x="27360" y="2961670"/>
                  </a:lnTo>
                  <a:cubicBezTo>
                    <a:pt x="20104" y="2961670"/>
                    <a:pt x="13145" y="2958787"/>
                    <a:pt x="8014" y="2953656"/>
                  </a:cubicBezTo>
                  <a:cubicBezTo>
                    <a:pt x="2883" y="2948525"/>
                    <a:pt x="0" y="2941566"/>
                    <a:pt x="0" y="2934310"/>
                  </a:cubicBezTo>
                  <a:lnTo>
                    <a:pt x="0" y="27360"/>
                  </a:lnTo>
                  <a:cubicBezTo>
                    <a:pt x="0" y="20104"/>
                    <a:pt x="2883" y="13145"/>
                    <a:pt x="8014" y="8014"/>
                  </a:cubicBezTo>
                  <a:cubicBezTo>
                    <a:pt x="13145" y="2883"/>
                    <a:pt x="20104" y="0"/>
                    <a:pt x="27360" y="0"/>
                  </a:cubicBezTo>
                  <a:close/>
                </a:path>
              </a:pathLst>
            </a:custGeom>
            <a:solidFill>
              <a:srgbClr val="F5EBE0"/>
            </a:solidFill>
          </p:spPr>
          <p:txBody>
            <a:bodyPr/>
            <a:lstStyle/>
            <a:p>
              <a:endParaRPr lang="en-GB"/>
            </a:p>
          </p:txBody>
        </p:sp>
        <p:sp>
          <p:nvSpPr>
            <p:cNvPr id="15" name="TextBox 15"/>
            <p:cNvSpPr txBox="1"/>
            <p:nvPr/>
          </p:nvSpPr>
          <p:spPr>
            <a:xfrm>
              <a:off x="0" y="-38100"/>
              <a:ext cx="5216819" cy="2999770"/>
            </a:xfrm>
            <a:prstGeom prst="rect">
              <a:avLst/>
            </a:prstGeom>
          </p:spPr>
          <p:txBody>
            <a:bodyPr lIns="50800" tIns="50800" rIns="50800" bIns="50800" rtlCol="0" anchor="ctr"/>
            <a:lstStyle/>
            <a:p>
              <a:pPr algn="ctr">
                <a:lnSpc>
                  <a:spcPts val="2659"/>
                </a:lnSpc>
                <a:spcBef>
                  <a:spcPct val="0"/>
                </a:spcBef>
              </a:pPr>
              <a:endParaRPr/>
            </a:p>
          </p:txBody>
        </p:sp>
      </p:grpSp>
      <p:sp>
        <p:nvSpPr>
          <p:cNvPr id="16" name="TextBox 16"/>
          <p:cNvSpPr txBox="1"/>
          <p:nvPr/>
        </p:nvSpPr>
        <p:spPr>
          <a:xfrm>
            <a:off x="9710" y="1057275"/>
            <a:ext cx="18170660" cy="9006205"/>
          </a:xfrm>
          <a:prstGeom prst="rect">
            <a:avLst/>
          </a:prstGeom>
        </p:spPr>
        <p:txBody>
          <a:bodyPr lIns="0" tIns="0" rIns="0" bIns="0" rtlCol="0" anchor="t">
            <a:spAutoFit/>
          </a:bodyPr>
          <a:lstStyle/>
          <a:p>
            <a:pPr marL="410209" lvl="1" indent="-205105" algn="l">
              <a:lnSpc>
                <a:spcPts val="2089"/>
              </a:lnSpc>
              <a:buFont typeface="Arial"/>
              <a:buChar char="•"/>
            </a:pPr>
            <a:r>
              <a:rPr lang="en-US" sz="1899">
                <a:solidFill>
                  <a:srgbClr val="54893A"/>
                </a:solidFill>
                <a:latin typeface="Fredoka"/>
                <a:ea typeface="Fredoka"/>
                <a:cs typeface="Fredoka"/>
                <a:sym typeface="Fredoka"/>
              </a:rPr>
              <a:t>Astell-Burt, T. et al. (2023) ‘Nature prescriptions should address motivations and barriers to be effective, equitable, and sustainable’, The Lancet Planetary Health, 7(7), pp. 542-543. </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Aughterson, H. et al. (2024) ‘Social prescribing for individuals with mental health problems: An ethnographic study exploring the mechanisms of action through which community groups support psychosocial wellbeing’, Wellcome Open Research, 9(149), pp. 2-24.</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Coed Lleol (2022) An exploration of the Enablers and Barriers for Nature-based Social Prescribing. Available at: https://www.smallwoods.org.uk/assets/Uploads/Coedlleol-/Research/Reports-and-infographics/Consultation/Nature-Based-Social-Prescribing-Consultation-NRW-v1-1.pdf (Accessed: 14th February 2025).</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Coventry, P.A. et al. (2021) ‘Nature-based outdoor activities for mental and physical health: Systematic review and meta-analysis’, SSM Population Health, 1(16), pp. 1-14.</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Engel, G.L. (1977) ‘The Need for a New Medical Model: A Challenge for biomedicine’, Science, 196(4286), pp.129–136.</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Fixsen, A. and Barrett, S. (2022) ‘Challenges and Approaches to Green Social Prescribing During and in the Aftermath of COVID-19: A Qualitative Study’, Frontiers in Psychology, 13(861107), pp. 1-13.</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Hassan, M, (2024) Focus Groups - Steps, Examples and Guide. Available at: https://researchmethod.net/focus-groups/ (Accessed: 10th March 2025).</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Lawson, J.T. et al. (2022) ‘Health empowerment scripts: Simplifying social/green prescriptions’, Frontiers in Psychology, 13, pp. 1-9.</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Lingard, H. and Turner, M. (2023) ‘Measuring sense of place in project environments to promote positive mental-wellbeing’, International Journal of Project Management, 41, p.1-12. </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NHS (2022a) 5 steps to mental-wellbeing. Available at: https://www.nhs.uk/mental-health/self-help/guides-tools-and-activities/five-steps-to-mental-wellbeing/ (Accessed: 18th March 2025).</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O'Cathain, A. and Thomas, K.J. (2004) ‘"Any other comments?" Open questions on questionnaires – a bane or a bonus to research?’, BMC Medical Research Methodology, 4(25), pp. 1-7.</a:t>
            </a:r>
          </a:p>
          <a:p>
            <a:pPr algn="l">
              <a:lnSpc>
                <a:spcPts val="2089"/>
              </a:lnSpc>
            </a:pPr>
            <a:endParaRPr lang="en-US" sz="1899">
              <a:solidFill>
                <a:srgbClr val="54893A"/>
              </a:solidFill>
              <a:latin typeface="Fredoka"/>
              <a:ea typeface="Fredoka"/>
              <a:cs typeface="Fredoka"/>
              <a:sym typeface="Fredoka"/>
            </a:endParaRPr>
          </a:p>
          <a:p>
            <a:pPr marL="410209" lvl="1" indent="-205105" algn="l">
              <a:lnSpc>
                <a:spcPts val="2089"/>
              </a:lnSpc>
              <a:buFont typeface="Arial"/>
              <a:buChar char="•"/>
            </a:pPr>
            <a:r>
              <a:rPr lang="en-US" sz="1899">
                <a:solidFill>
                  <a:srgbClr val="54893A"/>
                </a:solidFill>
                <a:latin typeface="Fredoka"/>
                <a:ea typeface="Fredoka"/>
                <a:cs typeface="Fredoka"/>
                <a:sym typeface="Fredoka"/>
              </a:rPr>
              <a:t>Office for Health Improvement and Disparities (2022) COVID-19: mental health and wellbeing surveillance report, 2. Important findings. Available at: https://www.gov.uk/government/publications/covid-19-mental-health-and-wellbeing-surveillance-report/2-important-findings-so-far (Accessed: 13th February 2025).</a:t>
            </a:r>
          </a:p>
          <a:p>
            <a:pPr algn="l">
              <a:lnSpc>
                <a:spcPts val="2089"/>
              </a:lnSpc>
            </a:pPr>
            <a:endParaRPr lang="en-US" sz="1899">
              <a:solidFill>
                <a:srgbClr val="54893A"/>
              </a:solidFill>
              <a:latin typeface="Fredoka"/>
              <a:ea typeface="Fredoka"/>
              <a:cs typeface="Fredoka"/>
              <a:sym typeface="Fredoka"/>
            </a:endParaRPr>
          </a:p>
        </p:txBody>
      </p:sp>
      <p:sp>
        <p:nvSpPr>
          <p:cNvPr id="17" name="TextBox 17"/>
          <p:cNvSpPr txBox="1"/>
          <p:nvPr/>
        </p:nvSpPr>
        <p:spPr>
          <a:xfrm>
            <a:off x="-97921" y="236221"/>
            <a:ext cx="18278290" cy="485773"/>
          </a:xfrm>
          <a:prstGeom prst="rect">
            <a:avLst/>
          </a:prstGeom>
        </p:spPr>
        <p:txBody>
          <a:bodyPr lIns="0" tIns="0" rIns="0" bIns="0" rtlCol="0" anchor="t">
            <a:spAutoFit/>
          </a:bodyPr>
          <a:lstStyle/>
          <a:p>
            <a:pPr algn="ctr">
              <a:lnSpc>
                <a:spcPts val="3599"/>
              </a:lnSpc>
            </a:pPr>
            <a:r>
              <a:rPr lang="en-US" sz="3999" u="sng" spc="-79">
                <a:solidFill>
                  <a:srgbClr val="234E14"/>
                </a:solidFill>
                <a:latin typeface="Fredoka"/>
                <a:ea typeface="Fredoka"/>
                <a:cs typeface="Fredoka"/>
                <a:sym typeface="Fredoka"/>
              </a:rPr>
              <a:t>References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16230600" cy="8229600"/>
            <a:chOff x="0" y="0"/>
            <a:chExt cx="4274726" cy="2167467"/>
          </a:xfrm>
        </p:grpSpPr>
        <p:sp>
          <p:nvSpPr>
            <p:cNvPr id="3" name="Freeform 3"/>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4" name="TextBox 4"/>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9710" y="1625976"/>
            <a:ext cx="18278290" cy="981070"/>
          </a:xfrm>
          <a:prstGeom prst="rect">
            <a:avLst/>
          </a:prstGeom>
        </p:spPr>
        <p:txBody>
          <a:bodyPr lIns="0" tIns="0" rIns="0" bIns="0" rtlCol="0" anchor="t">
            <a:spAutoFit/>
          </a:bodyPr>
          <a:lstStyle/>
          <a:p>
            <a:pPr algn="ctr">
              <a:lnSpc>
                <a:spcPts val="7199"/>
              </a:lnSpc>
            </a:pPr>
            <a:r>
              <a:rPr lang="en-US" sz="7999" spc="-159">
                <a:solidFill>
                  <a:srgbClr val="234E14"/>
                </a:solidFill>
                <a:latin typeface="Fredoka"/>
                <a:ea typeface="Fredoka"/>
                <a:cs typeface="Fredoka"/>
                <a:sym typeface="Fredoka"/>
              </a:rPr>
              <a:t>Background</a:t>
            </a:r>
          </a:p>
        </p:txBody>
      </p:sp>
      <p:sp>
        <p:nvSpPr>
          <p:cNvPr id="6" name="TextBox 6"/>
          <p:cNvSpPr txBox="1"/>
          <p:nvPr/>
        </p:nvSpPr>
        <p:spPr>
          <a:xfrm>
            <a:off x="1728227" y="2984240"/>
            <a:ext cx="14831546" cy="5676900"/>
          </a:xfrm>
          <a:prstGeom prst="rect">
            <a:avLst/>
          </a:prstGeom>
        </p:spPr>
        <p:txBody>
          <a:bodyPr lIns="0" tIns="0" rIns="0" bIns="0" rtlCol="0" anchor="t">
            <a:spAutoFit/>
          </a:bodyPr>
          <a:lstStyle/>
          <a:p>
            <a:pPr algn="ctr">
              <a:lnSpc>
                <a:spcPts val="4950"/>
              </a:lnSpc>
            </a:pPr>
            <a:r>
              <a:rPr lang="en-US" sz="4500">
                <a:solidFill>
                  <a:srgbClr val="234E14"/>
                </a:solidFill>
                <a:latin typeface="Fredoka"/>
                <a:ea typeface="Fredoka"/>
                <a:cs typeface="Fredoka"/>
                <a:sym typeface="Fredoka"/>
              </a:rPr>
              <a:t>Lorem ipsum dolor sit amet, consectetur adipiscing elit. Donec vel enim ac nulla venenatis fermentum. Praesent non lacus justo an. Fusce ac orci in turpis condimentum tincidunt. Curabitur tincidunt massa non varius efficitur. Praesent non lacus justo. Fusce ac orci in turpis. Lorem ipsum dolor sit amet, consectetur adipiscing elit. Donec vel enim ac nulla venenatis fermentum. Praesent non lacus justo ac. Praesent non lacus justo. Fusce ac orci in turpis. </a:t>
            </a:r>
          </a:p>
        </p:txBody>
      </p:sp>
      <p:grpSp>
        <p:nvGrpSpPr>
          <p:cNvPr id="7" name="Group 7"/>
          <p:cNvGrpSpPr/>
          <p:nvPr/>
        </p:nvGrpSpPr>
        <p:grpSpPr>
          <a:xfrm>
            <a:off x="1028700" y="1038225"/>
            <a:ext cx="16230600" cy="8229600"/>
            <a:chOff x="0" y="0"/>
            <a:chExt cx="4274726" cy="2167467"/>
          </a:xfrm>
        </p:grpSpPr>
        <p:sp>
          <p:nvSpPr>
            <p:cNvPr id="8" name="Freeform 8"/>
            <p:cNvSpPr/>
            <p:nvPr/>
          </p:nvSpPr>
          <p:spPr>
            <a:xfrm>
              <a:off x="0" y="0"/>
              <a:ext cx="4274726" cy="2167467"/>
            </a:xfrm>
            <a:custGeom>
              <a:avLst/>
              <a:gdLst/>
              <a:ahLst/>
              <a:cxnLst/>
              <a:rect l="l" t="t" r="r" b="b"/>
              <a:pathLst>
                <a:path w="4274726" h="2167467">
                  <a:moveTo>
                    <a:pt x="33390" y="0"/>
                  </a:moveTo>
                  <a:lnTo>
                    <a:pt x="4241336" y="0"/>
                  </a:lnTo>
                  <a:cubicBezTo>
                    <a:pt x="4259777" y="0"/>
                    <a:pt x="4274726" y="14949"/>
                    <a:pt x="4274726" y="33390"/>
                  </a:cubicBezTo>
                  <a:lnTo>
                    <a:pt x="4274726" y="2134077"/>
                  </a:lnTo>
                  <a:cubicBezTo>
                    <a:pt x="4274726" y="2142933"/>
                    <a:pt x="4271208" y="2151425"/>
                    <a:pt x="4264946" y="2157687"/>
                  </a:cubicBezTo>
                  <a:cubicBezTo>
                    <a:pt x="4258685" y="2163949"/>
                    <a:pt x="4250192" y="2167467"/>
                    <a:pt x="4241336" y="2167467"/>
                  </a:cubicBezTo>
                  <a:lnTo>
                    <a:pt x="33390" y="2167467"/>
                  </a:lnTo>
                  <a:cubicBezTo>
                    <a:pt x="24534" y="2167467"/>
                    <a:pt x="16041" y="2163949"/>
                    <a:pt x="9780" y="2157687"/>
                  </a:cubicBezTo>
                  <a:cubicBezTo>
                    <a:pt x="3518" y="2151425"/>
                    <a:pt x="0" y="2142933"/>
                    <a:pt x="0" y="2134077"/>
                  </a:cubicBezTo>
                  <a:lnTo>
                    <a:pt x="0" y="33390"/>
                  </a:lnTo>
                  <a:cubicBezTo>
                    <a:pt x="0" y="24534"/>
                    <a:pt x="3518" y="16041"/>
                    <a:pt x="9780" y="9780"/>
                  </a:cubicBezTo>
                  <a:cubicBezTo>
                    <a:pt x="16041" y="3518"/>
                    <a:pt x="24534" y="0"/>
                    <a:pt x="33390" y="0"/>
                  </a:cubicBezTo>
                  <a:close/>
                </a:path>
              </a:pathLst>
            </a:custGeom>
            <a:solidFill>
              <a:srgbClr val="F5EBE0"/>
            </a:solidFill>
          </p:spPr>
          <p:txBody>
            <a:bodyPr/>
            <a:lstStyle/>
            <a:p>
              <a:endParaRPr lang="en-GB"/>
            </a:p>
          </p:txBody>
        </p:sp>
        <p:sp>
          <p:nvSpPr>
            <p:cNvPr id="9" name="TextBox 9"/>
            <p:cNvSpPr txBox="1"/>
            <p:nvPr/>
          </p:nvSpPr>
          <p:spPr>
            <a:xfrm>
              <a:off x="0" y="-38100"/>
              <a:ext cx="4274726" cy="2205567"/>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9710" y="1445001"/>
            <a:ext cx="18278290" cy="963927"/>
          </a:xfrm>
          <a:prstGeom prst="rect">
            <a:avLst/>
          </a:prstGeom>
        </p:spPr>
        <p:txBody>
          <a:bodyPr lIns="0" tIns="0" rIns="0" bIns="0" rtlCol="0" anchor="t">
            <a:spAutoFit/>
          </a:bodyPr>
          <a:lstStyle/>
          <a:p>
            <a:pPr algn="ctr">
              <a:lnSpc>
                <a:spcPts val="7019"/>
              </a:lnSpc>
            </a:pPr>
            <a:r>
              <a:rPr lang="en-US" sz="7799" u="sng" spc="-155">
                <a:solidFill>
                  <a:srgbClr val="234E14"/>
                </a:solidFill>
                <a:latin typeface="Fredoka"/>
                <a:ea typeface="Fredoka"/>
                <a:cs typeface="Fredoka"/>
                <a:sym typeface="Fredoka"/>
              </a:rPr>
              <a:t>Rationale:</a:t>
            </a:r>
          </a:p>
        </p:txBody>
      </p:sp>
      <p:sp>
        <p:nvSpPr>
          <p:cNvPr id="11" name="TextBox 11"/>
          <p:cNvSpPr txBox="1"/>
          <p:nvPr/>
        </p:nvSpPr>
        <p:spPr>
          <a:xfrm>
            <a:off x="1728227" y="2846580"/>
            <a:ext cx="14831546" cy="5738495"/>
          </a:xfrm>
          <a:prstGeom prst="rect">
            <a:avLst/>
          </a:prstGeom>
        </p:spPr>
        <p:txBody>
          <a:bodyPr lIns="0" tIns="0" rIns="0" bIns="0" rtlCol="0" anchor="t">
            <a:spAutoFit/>
          </a:bodyPr>
          <a:lstStyle/>
          <a:p>
            <a:pPr algn="ctr">
              <a:lnSpc>
                <a:spcPts val="4510"/>
              </a:lnSpc>
            </a:pPr>
            <a:r>
              <a:rPr lang="en-US" sz="4100">
                <a:solidFill>
                  <a:srgbClr val="234E14"/>
                </a:solidFill>
                <a:latin typeface="Fredoka"/>
                <a:ea typeface="Fredoka"/>
                <a:cs typeface="Fredoka"/>
                <a:sym typeface="Fredoka"/>
              </a:rPr>
              <a:t>‘Support for vulnerable or anxious people to attend’ identified as an area of improvement needed by providers </a:t>
            </a:r>
            <a:r>
              <a:rPr lang="en-US" sz="4100">
                <a:solidFill>
                  <a:srgbClr val="54893A"/>
                </a:solidFill>
                <a:latin typeface="Fredoka"/>
                <a:ea typeface="Fredoka"/>
                <a:cs typeface="Fredoka"/>
                <a:sym typeface="Fredoka"/>
              </a:rPr>
              <a:t>(Coed Lleol, 2022)</a:t>
            </a:r>
          </a:p>
          <a:p>
            <a:pPr algn="ctr">
              <a:lnSpc>
                <a:spcPts val="4510"/>
              </a:lnSpc>
            </a:pPr>
            <a:endParaRPr lang="en-US" sz="4100">
              <a:solidFill>
                <a:srgbClr val="54893A"/>
              </a:solidFill>
              <a:latin typeface="Fredoka"/>
              <a:ea typeface="Fredoka"/>
              <a:cs typeface="Fredoka"/>
              <a:sym typeface="Fredoka"/>
            </a:endParaRPr>
          </a:p>
          <a:p>
            <a:pPr algn="ctr">
              <a:lnSpc>
                <a:spcPts val="4510"/>
              </a:lnSpc>
            </a:pPr>
            <a:r>
              <a:rPr lang="en-US" sz="4100">
                <a:solidFill>
                  <a:srgbClr val="234E14"/>
                </a:solidFill>
                <a:latin typeface="Fredoka"/>
                <a:ea typeface="Fredoka"/>
                <a:cs typeface="Fredoka"/>
                <a:sym typeface="Fredoka"/>
              </a:rPr>
              <a:t>Existing outdoor wellbeing programmes ‘lack tailoring  to patient needs and temperament’ </a:t>
            </a:r>
            <a:r>
              <a:rPr lang="en-US" sz="4100">
                <a:solidFill>
                  <a:srgbClr val="54893A"/>
                </a:solidFill>
                <a:latin typeface="Fredoka"/>
                <a:ea typeface="Fredoka"/>
                <a:cs typeface="Fredoka"/>
                <a:sym typeface="Fredoka"/>
              </a:rPr>
              <a:t>(Lawson et al, 2022, p.2). </a:t>
            </a:r>
          </a:p>
          <a:p>
            <a:pPr algn="ctr">
              <a:lnSpc>
                <a:spcPts val="4510"/>
              </a:lnSpc>
            </a:pPr>
            <a:endParaRPr lang="en-US" sz="4100">
              <a:solidFill>
                <a:srgbClr val="54893A"/>
              </a:solidFill>
              <a:latin typeface="Fredoka"/>
              <a:ea typeface="Fredoka"/>
              <a:cs typeface="Fredoka"/>
              <a:sym typeface="Fredoka"/>
            </a:endParaRPr>
          </a:p>
          <a:p>
            <a:pPr algn="ctr">
              <a:lnSpc>
                <a:spcPts val="4510"/>
              </a:lnSpc>
            </a:pPr>
            <a:r>
              <a:rPr lang="en-US" sz="4100">
                <a:solidFill>
                  <a:srgbClr val="234E14"/>
                </a:solidFill>
                <a:latin typeface="Fredoka"/>
                <a:ea typeface="Fredoka"/>
                <a:cs typeface="Fredoka"/>
                <a:sym typeface="Fredoka"/>
              </a:rPr>
              <a:t>Finding methods to remove barriers and strengthen autonomous motivation for contact with nature is crucial’ </a:t>
            </a:r>
            <a:r>
              <a:rPr lang="en-US" sz="4100">
                <a:solidFill>
                  <a:srgbClr val="54893A"/>
                </a:solidFill>
                <a:latin typeface="Fredoka"/>
                <a:ea typeface="Fredoka"/>
                <a:cs typeface="Fredoka"/>
                <a:sym typeface="Fredoka"/>
              </a:rPr>
              <a:t>(Astell-Burt et al, 2023, p.543).</a:t>
            </a:r>
          </a:p>
        </p:txBody>
      </p:sp>
      <p:grpSp>
        <p:nvGrpSpPr>
          <p:cNvPr id="12" name="Group 12"/>
          <p:cNvGrpSpPr/>
          <p:nvPr/>
        </p:nvGrpSpPr>
        <p:grpSpPr>
          <a:xfrm>
            <a:off x="-369275" y="-202121"/>
            <a:ext cx="18657275" cy="10989809"/>
            <a:chOff x="0" y="0"/>
            <a:chExt cx="4913850" cy="2894435"/>
          </a:xfrm>
        </p:grpSpPr>
        <p:sp>
          <p:nvSpPr>
            <p:cNvPr id="13" name="Freeform 13"/>
            <p:cNvSpPr/>
            <p:nvPr/>
          </p:nvSpPr>
          <p:spPr>
            <a:xfrm>
              <a:off x="0" y="0"/>
              <a:ext cx="4913850" cy="2894435"/>
            </a:xfrm>
            <a:custGeom>
              <a:avLst/>
              <a:gdLst/>
              <a:ahLst/>
              <a:cxnLst/>
              <a:rect l="l" t="t" r="r" b="b"/>
              <a:pathLst>
                <a:path w="4913850" h="2894435">
                  <a:moveTo>
                    <a:pt x="29047" y="0"/>
                  </a:moveTo>
                  <a:lnTo>
                    <a:pt x="4884804" y="0"/>
                  </a:lnTo>
                  <a:cubicBezTo>
                    <a:pt x="4892507" y="0"/>
                    <a:pt x="4899895" y="3060"/>
                    <a:pt x="4905343" y="8508"/>
                  </a:cubicBezTo>
                  <a:cubicBezTo>
                    <a:pt x="4910790" y="13955"/>
                    <a:pt x="4913850" y="21343"/>
                    <a:pt x="4913850" y="29047"/>
                  </a:cubicBezTo>
                  <a:lnTo>
                    <a:pt x="4913850" y="2865388"/>
                  </a:lnTo>
                  <a:cubicBezTo>
                    <a:pt x="4913850" y="2873092"/>
                    <a:pt x="4910790" y="2880480"/>
                    <a:pt x="4905343" y="2885928"/>
                  </a:cubicBezTo>
                  <a:cubicBezTo>
                    <a:pt x="4899895" y="2891375"/>
                    <a:pt x="4892507" y="2894435"/>
                    <a:pt x="4884804" y="2894435"/>
                  </a:cubicBezTo>
                  <a:lnTo>
                    <a:pt x="29047" y="2894435"/>
                  </a:lnTo>
                  <a:cubicBezTo>
                    <a:pt x="13005" y="2894435"/>
                    <a:pt x="0" y="2881431"/>
                    <a:pt x="0" y="2865388"/>
                  </a:cubicBezTo>
                  <a:lnTo>
                    <a:pt x="0" y="29047"/>
                  </a:lnTo>
                  <a:cubicBezTo>
                    <a:pt x="0" y="13005"/>
                    <a:pt x="13005" y="0"/>
                    <a:pt x="29047" y="0"/>
                  </a:cubicBezTo>
                  <a:close/>
                </a:path>
              </a:pathLst>
            </a:custGeom>
            <a:solidFill>
              <a:srgbClr val="F5EBE0"/>
            </a:solidFill>
          </p:spPr>
          <p:txBody>
            <a:bodyPr/>
            <a:lstStyle/>
            <a:p>
              <a:endParaRPr lang="en-GB"/>
            </a:p>
          </p:txBody>
        </p:sp>
        <p:sp>
          <p:nvSpPr>
            <p:cNvPr id="14" name="TextBox 14"/>
            <p:cNvSpPr txBox="1"/>
            <p:nvPr/>
          </p:nvSpPr>
          <p:spPr>
            <a:xfrm>
              <a:off x="0" y="-38100"/>
              <a:ext cx="4913850" cy="2932535"/>
            </a:xfrm>
            <a:prstGeom prst="rect">
              <a:avLst/>
            </a:prstGeom>
          </p:spPr>
          <p:txBody>
            <a:bodyPr lIns="50800" tIns="50800" rIns="50800" bIns="50800" rtlCol="0" anchor="ctr"/>
            <a:lstStyle/>
            <a:p>
              <a:pPr algn="ctr">
                <a:lnSpc>
                  <a:spcPts val="2659"/>
                </a:lnSpc>
                <a:spcBef>
                  <a:spcPct val="0"/>
                </a:spcBef>
              </a:pPr>
              <a:endParaRPr/>
            </a:p>
          </p:txBody>
        </p:sp>
      </p:grpSp>
      <p:sp>
        <p:nvSpPr>
          <p:cNvPr id="15" name="TextBox 15"/>
          <p:cNvSpPr txBox="1"/>
          <p:nvPr/>
        </p:nvSpPr>
        <p:spPr>
          <a:xfrm>
            <a:off x="-97921" y="236221"/>
            <a:ext cx="18278290" cy="485773"/>
          </a:xfrm>
          <a:prstGeom prst="rect">
            <a:avLst/>
          </a:prstGeom>
        </p:spPr>
        <p:txBody>
          <a:bodyPr lIns="0" tIns="0" rIns="0" bIns="0" rtlCol="0" anchor="t">
            <a:spAutoFit/>
          </a:bodyPr>
          <a:lstStyle/>
          <a:p>
            <a:pPr algn="ctr">
              <a:lnSpc>
                <a:spcPts val="3599"/>
              </a:lnSpc>
            </a:pPr>
            <a:r>
              <a:rPr lang="en-US" sz="3999" u="sng" spc="-79">
                <a:solidFill>
                  <a:srgbClr val="234E14"/>
                </a:solidFill>
                <a:latin typeface="Fredoka"/>
                <a:ea typeface="Fredoka"/>
                <a:cs typeface="Fredoka"/>
                <a:sym typeface="Fredoka"/>
              </a:rPr>
              <a:t>References</a:t>
            </a:r>
          </a:p>
        </p:txBody>
      </p:sp>
      <p:sp>
        <p:nvSpPr>
          <p:cNvPr id="16" name="TextBox 16"/>
          <p:cNvSpPr txBox="1"/>
          <p:nvPr/>
        </p:nvSpPr>
        <p:spPr>
          <a:xfrm>
            <a:off x="204675" y="658177"/>
            <a:ext cx="17688150" cy="9313546"/>
          </a:xfrm>
          <a:prstGeom prst="rect">
            <a:avLst/>
          </a:prstGeom>
        </p:spPr>
        <p:txBody>
          <a:bodyPr lIns="0" tIns="0" rIns="0" bIns="0" rtlCol="0" anchor="t">
            <a:spAutoFit/>
          </a:bodyPr>
          <a:lstStyle/>
          <a:p>
            <a:pPr algn="just">
              <a:lnSpc>
                <a:spcPts val="2699"/>
              </a:lnSpc>
            </a:pPr>
            <a:endParaRPr/>
          </a:p>
          <a:p>
            <a:pPr marL="388617" lvl="1" indent="-194308" algn="just">
              <a:lnSpc>
                <a:spcPts val="2699"/>
              </a:lnSpc>
              <a:buFont typeface="Arial"/>
              <a:buChar char="•"/>
            </a:pPr>
            <a:r>
              <a:rPr lang="en-US" sz="1799">
                <a:solidFill>
                  <a:srgbClr val="54893A"/>
                </a:solidFill>
                <a:latin typeface="Fredoka"/>
                <a:ea typeface="Fredoka"/>
                <a:cs typeface="Fredoka"/>
                <a:sym typeface="Fredoka"/>
              </a:rPr>
              <a:t>Raynor, K. (2019) ‘Participatory action research and early career researchers: The structural barriers to engagement and why we should do it anyway’, Planning Theory and Practice, 20(1), pp. 130–136.</a:t>
            </a:r>
          </a:p>
          <a:p>
            <a:pPr algn="just">
              <a:lnSpc>
                <a:spcPts val="2699"/>
              </a:lnSpc>
            </a:pPr>
            <a:endParaRPr lang="en-US" sz="1799">
              <a:solidFill>
                <a:srgbClr val="54893A"/>
              </a:solidFill>
              <a:latin typeface="Fredoka"/>
              <a:ea typeface="Fredoka"/>
              <a:cs typeface="Fredoka"/>
              <a:sym typeface="Fredoka"/>
            </a:endParaRPr>
          </a:p>
          <a:p>
            <a:pPr marL="388617" lvl="1" indent="-194308" algn="just">
              <a:lnSpc>
                <a:spcPts val="2699"/>
              </a:lnSpc>
              <a:buFont typeface="Arial"/>
              <a:buChar char="•"/>
            </a:pPr>
            <a:r>
              <a:rPr lang="en-US" sz="1799">
                <a:solidFill>
                  <a:srgbClr val="54893A"/>
                </a:solidFill>
                <a:latin typeface="Fredoka"/>
                <a:ea typeface="Fredoka"/>
                <a:cs typeface="Fredoka"/>
                <a:sym typeface="Fredoka"/>
              </a:rPr>
              <a:t>Reid, C. et al. (2006) ‘Finding the “action” in feminist participatory action research’, Action Research, 4(3), pp. 315–332. </a:t>
            </a:r>
          </a:p>
          <a:p>
            <a:pPr algn="just">
              <a:lnSpc>
                <a:spcPts val="2699"/>
              </a:lnSpc>
            </a:pPr>
            <a:endParaRPr lang="en-US" sz="1799">
              <a:solidFill>
                <a:srgbClr val="54893A"/>
              </a:solidFill>
              <a:latin typeface="Fredoka"/>
              <a:ea typeface="Fredoka"/>
              <a:cs typeface="Fredoka"/>
              <a:sym typeface="Fredoka"/>
            </a:endParaRPr>
          </a:p>
          <a:p>
            <a:pPr marL="388617" lvl="1" indent="-194308" algn="just">
              <a:lnSpc>
                <a:spcPts val="2699"/>
              </a:lnSpc>
              <a:buFont typeface="Arial"/>
              <a:buChar char="•"/>
            </a:pPr>
            <a:r>
              <a:rPr lang="en-US" sz="1799">
                <a:solidFill>
                  <a:srgbClr val="54893A"/>
                </a:solidFill>
                <a:latin typeface="Fredoka"/>
                <a:ea typeface="Fredoka"/>
                <a:cs typeface="Fredoka"/>
                <a:sym typeface="Fredoka"/>
              </a:rPr>
              <a:t>·Ruedas-Gracia, N. et al. (2022) ‘Ten simple rules for creating a sense of belonging in your research group’, PLoS Computational Biology, 18(12), pp. 1-10. </a:t>
            </a:r>
          </a:p>
          <a:p>
            <a:pPr algn="just">
              <a:lnSpc>
                <a:spcPts val="2699"/>
              </a:lnSpc>
            </a:pPr>
            <a:endParaRPr lang="en-US" sz="1799">
              <a:solidFill>
                <a:srgbClr val="54893A"/>
              </a:solidFill>
              <a:latin typeface="Fredoka"/>
              <a:ea typeface="Fredoka"/>
              <a:cs typeface="Fredoka"/>
              <a:sym typeface="Fredoka"/>
            </a:endParaRPr>
          </a:p>
          <a:p>
            <a:pPr marL="388617" lvl="1" indent="-194308" algn="just">
              <a:lnSpc>
                <a:spcPts val="2699"/>
              </a:lnSpc>
              <a:buFont typeface="Arial"/>
              <a:buChar char="•"/>
            </a:pPr>
            <a:r>
              <a:rPr lang="en-US" sz="1799">
                <a:solidFill>
                  <a:srgbClr val="54893A"/>
                </a:solidFill>
                <a:latin typeface="Fredoka"/>
                <a:ea typeface="Fredoka"/>
                <a:cs typeface="Fredoka"/>
                <a:sym typeface="Fredoka"/>
              </a:rPr>
              <a:t>Shakeshaft, A. et al. (2023) ‘Mental-health before and during the COVID-19 pandemic in adults with neurodevelopmental disorders’, Journal of Psychiatric Research, 159, pp. 230-239.</a:t>
            </a:r>
          </a:p>
          <a:p>
            <a:pPr algn="just">
              <a:lnSpc>
                <a:spcPts val="2699"/>
              </a:lnSpc>
            </a:pPr>
            <a:endParaRPr lang="en-US" sz="1799">
              <a:solidFill>
                <a:srgbClr val="54893A"/>
              </a:solidFill>
              <a:latin typeface="Fredoka"/>
              <a:ea typeface="Fredoka"/>
              <a:cs typeface="Fredoka"/>
              <a:sym typeface="Fredoka"/>
            </a:endParaRPr>
          </a:p>
          <a:p>
            <a:pPr marL="388617" lvl="1" indent="-194308" algn="l">
              <a:lnSpc>
                <a:spcPts val="2699"/>
              </a:lnSpc>
              <a:buFont typeface="Arial"/>
              <a:buChar char="•"/>
            </a:pPr>
            <a:r>
              <a:rPr lang="en-US" sz="1799">
                <a:solidFill>
                  <a:srgbClr val="54893A"/>
                </a:solidFill>
                <a:latin typeface="Fredoka"/>
                <a:ea typeface="Fredoka"/>
                <a:cs typeface="Fredoka"/>
                <a:sym typeface="Fredoka"/>
              </a:rPr>
              <a:t>Tester-Jones, M. et al. (2020) ‘Results from an 18-country cross-sectional study examining experiences of nature for people with common mental health disorders’, Scientific Reports, 10(19408), pp. 1-11.</a:t>
            </a:r>
          </a:p>
          <a:p>
            <a:pPr algn="just">
              <a:lnSpc>
                <a:spcPts val="2699"/>
              </a:lnSpc>
            </a:pPr>
            <a:endParaRPr lang="en-US" sz="1799">
              <a:solidFill>
                <a:srgbClr val="54893A"/>
              </a:solidFill>
              <a:latin typeface="Fredoka"/>
              <a:ea typeface="Fredoka"/>
              <a:cs typeface="Fredoka"/>
              <a:sym typeface="Fredoka"/>
            </a:endParaRPr>
          </a:p>
          <a:p>
            <a:pPr marL="388617" lvl="1" indent="-194308" algn="l">
              <a:lnSpc>
                <a:spcPts val="2699"/>
              </a:lnSpc>
              <a:buFont typeface="Arial"/>
              <a:buChar char="•"/>
            </a:pPr>
            <a:r>
              <a:rPr lang="en-US" sz="1799">
                <a:solidFill>
                  <a:srgbClr val="54893A"/>
                </a:solidFill>
                <a:latin typeface="Fredoka"/>
                <a:ea typeface="Fredoka"/>
                <a:cs typeface="Fredoka"/>
                <a:sym typeface="Fredoka"/>
              </a:rPr>
              <a:t>The Department of Health and Social Care (2023) Exploring perceptions of green social prescribing among clinicians and the public. Available at: https://www.gov.uk/government/publications/green-social-prescribing-perceptions-among-clinicians-and-the-public/exploring-perceptions-of-green-social-prescribing-among-clinicians-and-the-public#:~:text=Background%20and%20objectives (Accessed: 13th February 2025).</a:t>
            </a:r>
          </a:p>
          <a:p>
            <a:pPr algn="just">
              <a:lnSpc>
                <a:spcPts val="2699"/>
              </a:lnSpc>
            </a:pPr>
            <a:endParaRPr lang="en-US" sz="1799">
              <a:solidFill>
                <a:srgbClr val="54893A"/>
              </a:solidFill>
              <a:latin typeface="Fredoka"/>
              <a:ea typeface="Fredoka"/>
              <a:cs typeface="Fredoka"/>
              <a:sym typeface="Fredoka"/>
            </a:endParaRPr>
          </a:p>
          <a:p>
            <a:pPr marL="388617" lvl="1" indent="-194308" algn="l">
              <a:lnSpc>
                <a:spcPts val="2699"/>
              </a:lnSpc>
              <a:buFont typeface="Arial"/>
              <a:buChar char="•"/>
            </a:pPr>
            <a:r>
              <a:rPr lang="en-US" sz="1799">
                <a:solidFill>
                  <a:srgbClr val="54893A"/>
                </a:solidFill>
                <a:latin typeface="Fredoka"/>
                <a:ea typeface="Fredoka"/>
                <a:cs typeface="Fredoka"/>
                <a:sym typeface="Fredoka"/>
              </a:rPr>
              <a:t>The National Academy for Social Prescribing (2025) Social prescribing and mental health. Available at: https://socialprescribingacademy.org.uk/read-the-evidence/social-prescribing-and-mental-health/ (Accessed: 13th February 2025).</a:t>
            </a:r>
          </a:p>
          <a:p>
            <a:pPr algn="just">
              <a:lnSpc>
                <a:spcPts val="2699"/>
              </a:lnSpc>
            </a:pPr>
            <a:endParaRPr lang="en-US" sz="1799">
              <a:solidFill>
                <a:srgbClr val="54893A"/>
              </a:solidFill>
              <a:latin typeface="Fredoka"/>
              <a:ea typeface="Fredoka"/>
              <a:cs typeface="Fredoka"/>
              <a:sym typeface="Fredoka"/>
            </a:endParaRPr>
          </a:p>
          <a:p>
            <a:pPr marL="388617" lvl="1" indent="-194308" algn="l">
              <a:lnSpc>
                <a:spcPts val="2699"/>
              </a:lnSpc>
              <a:buFont typeface="Arial"/>
              <a:buChar char="•"/>
            </a:pPr>
            <a:r>
              <a:rPr lang="en-US" sz="1799">
                <a:solidFill>
                  <a:srgbClr val="54893A"/>
                </a:solidFill>
                <a:latin typeface="Fredoka"/>
                <a:ea typeface="Fredoka"/>
                <a:cs typeface="Fredoka"/>
                <a:sym typeface="Fredoka"/>
              </a:rPr>
              <a:t>The Office for National Statistics (2021) Personal wellbeing in the UK: April 2020 to March 2021. Available at: file:///C:/Users/emily/Downloads/Personal%20wellbeing%20in%20the%20UK%20April%202020%20to%20March%202021.pdf (Accessed: 13th February 2025).</a:t>
            </a:r>
          </a:p>
          <a:p>
            <a:pPr algn="just">
              <a:lnSpc>
                <a:spcPts val="2699"/>
              </a:lnSpc>
            </a:pPr>
            <a:endParaRPr lang="en-US" sz="1799">
              <a:solidFill>
                <a:srgbClr val="54893A"/>
              </a:solidFill>
              <a:latin typeface="Fredoka"/>
              <a:ea typeface="Fredoka"/>
              <a:cs typeface="Fredoka"/>
              <a:sym typeface="Fredoka"/>
            </a:endParaRPr>
          </a:p>
          <a:p>
            <a:pPr marL="388617" lvl="1" indent="-194308" algn="just">
              <a:lnSpc>
                <a:spcPts val="2699"/>
              </a:lnSpc>
              <a:buFont typeface="Arial"/>
              <a:buChar char="•"/>
            </a:pPr>
            <a:r>
              <a:rPr lang="en-US" sz="1799">
                <a:solidFill>
                  <a:srgbClr val="54893A"/>
                </a:solidFill>
                <a:latin typeface="Fredoka"/>
                <a:ea typeface="Fredoka"/>
                <a:cs typeface="Fredoka"/>
                <a:sym typeface="Fredoka"/>
              </a:rPr>
              <a:t>Torjesen, I. (2016) ‘Social Prescribing could help alleviate pressure on GPs’, The British Medical Journal, 352, pp. 1436-1437.</a:t>
            </a:r>
          </a:p>
          <a:p>
            <a:pPr algn="just">
              <a:lnSpc>
                <a:spcPts val="2699"/>
              </a:lnSpc>
            </a:pPr>
            <a:endParaRPr lang="en-US" sz="1799">
              <a:solidFill>
                <a:srgbClr val="54893A"/>
              </a:solidFill>
              <a:latin typeface="Fredoka"/>
              <a:ea typeface="Fredoka"/>
              <a:cs typeface="Fredoka"/>
              <a:sym typeface="Fredoka"/>
            </a:endParaRPr>
          </a:p>
          <a:p>
            <a:pPr marL="388617" lvl="1" indent="-194308" algn="just">
              <a:lnSpc>
                <a:spcPts val="2699"/>
              </a:lnSpc>
              <a:buFont typeface="Arial"/>
              <a:buChar char="•"/>
            </a:pPr>
            <a:r>
              <a:rPr lang="en-US" sz="1799">
                <a:solidFill>
                  <a:srgbClr val="54893A"/>
                </a:solidFill>
                <a:latin typeface="Fredoka"/>
                <a:ea typeface="Fredoka"/>
                <a:cs typeface="Fredoka"/>
                <a:sym typeface="Fredoka"/>
              </a:rPr>
              <a:t>Vygotsky, L.S. (1978) Mind in society: the development of higher psychological processes. Cambridge Massachusetts: Harvard University Press.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TotalTime>
  <Words>3504</Words>
  <Application>Microsoft Office PowerPoint</Application>
  <PresentationFormat>Custom</PresentationFormat>
  <Paragraphs>318</Paragraphs>
  <Slides>17</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Fredoka</vt:lpstr>
      <vt:lpstr>Questrial</vt:lpstr>
      <vt:lpstr>Migra Ultra-Bold</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creation of a stepping-stone green prescription framework aimed at improving the mental-wellbeing of marginalised adults</dc:title>
  <cp:lastModifiedBy>Emily Spencer-Jones (2203246)</cp:lastModifiedBy>
  <cp:revision>2</cp:revision>
  <dcterms:created xsi:type="dcterms:W3CDTF">2006-08-16T00:00:00Z</dcterms:created>
  <dcterms:modified xsi:type="dcterms:W3CDTF">2025-05-09T13:23:29Z</dcterms:modified>
  <dc:identifier>DAGm5tEwlAo</dc:identifier>
</cp:coreProperties>
</file>