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9" r:id="rId4"/>
    <p:sldId id="267" r:id="rId5"/>
    <p:sldId id="273" r:id="rId6"/>
    <p:sldId id="270" r:id="rId7"/>
    <p:sldId id="275" r:id="rId8"/>
    <p:sldId id="260" r:id="rId9"/>
    <p:sldId id="268" r:id="rId10"/>
    <p:sldId id="276" r:id="rId11"/>
    <p:sldId id="269" r:id="rId12"/>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5E3ADEE-DD36-1054-307B-7FFAC21F1772}" v="24" dt="2023-10-11T17:08:35.052"/>
    <p1510:client id="{125D632F-EB0D-5577-07BF-9E1730FF2233}" v="5" dt="2023-10-20T22:12:49.106"/>
    <p1510:client id="{15829992-7A1C-2764-15A1-06F263E58B5F}" v="27" dt="2023-10-18T12:43:42.282"/>
    <p1510:client id="{2876D8EE-D0C4-4F02-B085-AB4E734752DC}" v="2514" dt="2023-10-11T11:43:17.193"/>
    <p1510:client id="{3EBD8733-C8F3-2883-5A5C-EA09CB5B9082}" v="1006" dt="2023-10-17T18:46:26.576"/>
    <p1510:client id="{41B4DBDF-A61D-2191-86AC-7C448E61936B}" v="237" dt="2023-10-11T19:43:57.167"/>
    <p1510:client id="{493D62CB-C52D-F754-F707-43727A2B801B}" v="299" dt="2023-10-17T14:21:35.609"/>
    <p1510:client id="{57A2FF47-8B6F-AAA1-7E19-C07C316AD751}" v="3" dt="2023-10-18T16:45:02.563"/>
    <p1510:client id="{6A392A2C-5DB0-8151-156D-CDCF09455B17}" v="817" dt="2023-10-21T22:50:13.550"/>
    <p1510:client id="{6FA42337-438E-15CD-E946-77DF2B72864D}" v="3" dt="2023-10-16T21:27:32.708"/>
    <p1510:client id="{743D3CB7-F58A-2805-C14D-117B9751137B}" v="89" dt="2023-10-15T08:58:11.137"/>
    <p1510:client id="{7FB6BA27-4A92-590F-1F8C-176603D79442}" v="22" dt="2023-10-20T12:16:56.832"/>
    <p1510:client id="{8037AD46-42EA-8F6F-DBD0-82763711566F}" v="36" dt="2023-10-18T11:05:21.693"/>
    <p1510:client id="{8D05F4A7-BFDF-8B75-6521-DA7D5041D186}" v="42" dt="2023-10-18T16:16:10.875"/>
    <p1510:client id="{90DD8251-F14D-47B8-7660-330F558903C1}" v="1" dt="2023-10-20T21:35:24.757"/>
    <p1510:client id="{9EC43F25-84FB-E4A2-C173-B3F2D755FA5C}" v="6" dt="2023-10-18T08:57:29.215"/>
    <p1510:client id="{AF8C8FBD-3979-413C-8D0D-13107CAD3DA4}" v="21" dt="2023-10-18T16:38:54.084"/>
    <p1510:client id="{B606E57D-D80F-58DE-B15D-B588D1AAC794}" v="613" dt="2023-10-11T22:01:39.743"/>
    <p1510:client id="{B72FEF76-35B7-E1E2-349E-AE7F83AAE46C}" v="17" dt="2023-10-19T15:37:05.295"/>
    <p1510:client id="{BB4B0F20-A832-041D-45A2-ED9EBDABEDC2}" v="3" dt="2023-10-21T08:12:17.450"/>
    <p1510:client id="{C85E71B1-7AA9-73B2-182B-25F00CDF9365}" v="21" dt="2023-10-21T21:06:07.586"/>
    <p1510:client id="{CAC8E990-3F45-CFE3-DE3F-11BF7336D702}" v="77" dt="2023-10-19T23:04:43.317"/>
    <p1510:client id="{D360D258-2240-B699-2A49-DC15D4FC1EC6}" v="766" dt="2023-10-19T20:58:56.234"/>
    <p1510:client id="{DDB4F7B2-9805-43C9-DB79-795CA3AAB098}" v="1123" dt="2023-10-19T21:00:06.83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81" d="100"/>
          <a:sy n="81" d="100"/>
        </p:scale>
        <p:origin x="84" y="28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05/03/2024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05/03/2024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05/03/2024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05/03/2024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05/03/2024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05/03/2024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05/03/2024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05/03/2024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05/03/2024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05/03/2024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05/03/2024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05/03/2024</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8.xml"/></Relationships>
</file>

<file path=ppt/slides/_rels/slide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8.xml"/></Relationships>
</file>

<file path=ppt/slides/_rels/slide9.xml.rels><?xml version="1.0" encoding="UTF-8" standalone="yes"?>
<Relationships xmlns="http://schemas.openxmlformats.org/package/2006/relationships"><Relationship Id="rId3" Type="http://schemas.openxmlformats.org/officeDocument/2006/relationships/hyperlink" Target="https://www.picpedia.org/highway-signs/f/funding.html" TargetMode="External"/><Relationship Id="rId2" Type="http://schemas.openxmlformats.org/officeDocument/2006/relationships/image" Target="../media/image10.jpeg"/><Relationship Id="rId1" Type="http://schemas.openxmlformats.org/officeDocument/2006/relationships/slideLayout" Target="../slideLayouts/slideLayout4.xml"/><Relationship Id="rId5" Type="http://schemas.openxmlformats.org/officeDocument/2006/relationships/hyperlink" Target="https://creativecommons.org/licenses/by-sa/3.0/" TargetMode="External"/><Relationship Id="rId4" Type="http://schemas.openxmlformats.org/officeDocument/2006/relationships/image" Target="../media/image11.jpeg"/></Relationships>
</file>

<file path=ppt/slides/_rels/slide10.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hyperlink" Target="https://mindingkids.co.uk/wp-content/uploads/edd/2021/10/EYFS-Development-Rainbows-Advert-IMAGE.png" TargetMode="External"/><Relationship Id="rId2" Type="http://schemas.openxmlformats.org/officeDocument/2006/relationships/hyperlink" Target="https://www.fleetroot.com/blog/top-17-important-benefits-of-choosing-school-buses-for-students/#:~:text=A%20school%20bus%20can%20accommodate,positively%20to%20reducing%20the%20traffic" TargetMode="External"/><Relationship Id="rId1" Type="http://schemas.openxmlformats.org/officeDocument/2006/relationships/slideLayout" Target="../slideLayouts/slideLayout2.xml"/><Relationship Id="rId6" Type="http://schemas.openxmlformats.org/officeDocument/2006/relationships/hyperlink" Target="https://www.business.com/articles/how-to-find-business-investors/" TargetMode="External"/><Relationship Id="rId5" Type="http://schemas.openxmlformats.org/officeDocument/2006/relationships/hyperlink" Target="https://blog.schooltry.com/2023/07/12/benefits-of-the-parent-portal-in-school-erp-software/" TargetMode="External"/><Relationship Id="rId4" Type="http://schemas.openxmlformats.org/officeDocument/2006/relationships/hyperlink" Target="http://www.earlychildhoodforum.org/uploads/Getting_it_right_in_the_EYFS_Literature_Review.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55" name="Rectangle 2054">
            <a:extLst>
              <a:ext uri="{FF2B5EF4-FFF2-40B4-BE49-F238E27FC236}">
                <a16:creationId xmlns:a16="http://schemas.microsoft.com/office/drawing/2014/main" id="{4845A0EE-C4C8-4AE1-B3C6-1261368AC0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468548" cy="6858000"/>
          </a:xfrm>
          <a:prstGeom prst="rect">
            <a:avLst/>
          </a:prstGeom>
          <a:solidFill>
            <a:srgbClr val="3D615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0" name="Picture 2" descr="Turning the spare bedroom into Clara's therapy room. | Sensory room ...">
            <a:extLst>
              <a:ext uri="{FF2B5EF4-FFF2-40B4-BE49-F238E27FC236}">
                <a16:creationId xmlns:a16="http://schemas.microsoft.com/office/drawing/2014/main" id="{3EC9A242-0912-3B3A-9A92-D9F05112AD2A}"/>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468548" y="0"/>
            <a:ext cx="6723452" cy="6858000"/>
          </a:xfrm>
          <a:prstGeom prst="rect">
            <a:avLst/>
          </a:prstGeom>
          <a:extLst>
            <a:ext uri="{909E8E84-426E-40DD-AFC4-6F175D3DCCD1}">
              <a14:hiddenFill xmlns:a14="http://schemas.microsoft.com/office/drawing/2010/main">
                <a:solidFill>
                  <a:srgbClr val="FFFFFF"/>
                </a:solidFill>
              </a14:hiddenFill>
            </a:ext>
          </a:extLst>
        </p:spPr>
      </p:pic>
      <p:pic>
        <p:nvPicPr>
          <p:cNvPr id="4" name="Picture 3" descr="A blue and black sign&#10;&#10;Description automatically generated">
            <a:extLst>
              <a:ext uri="{FF2B5EF4-FFF2-40B4-BE49-F238E27FC236}">
                <a16:creationId xmlns:a16="http://schemas.microsoft.com/office/drawing/2014/main" id="{343FCE7F-E2A5-04EA-959D-D7AF13E01979}"/>
              </a:ext>
            </a:extLst>
          </p:cNvPr>
          <p:cNvPicPr>
            <a:picLocks noChangeAspect="1"/>
          </p:cNvPicPr>
          <p:nvPr/>
        </p:nvPicPr>
        <p:blipFill>
          <a:blip r:embed="rId3"/>
          <a:stretch>
            <a:fillRect/>
          </a:stretch>
        </p:blipFill>
        <p:spPr>
          <a:xfrm>
            <a:off x="6110958" y="5400063"/>
            <a:ext cx="5459413" cy="1287463"/>
          </a:xfrm>
          <a:prstGeom prst="rect">
            <a:avLst/>
          </a:prstGeom>
        </p:spPr>
      </p:pic>
      <p:sp>
        <p:nvSpPr>
          <p:cNvPr id="2" name="Title 1"/>
          <p:cNvSpPr>
            <a:spLocks noGrp="1"/>
          </p:cNvSpPr>
          <p:nvPr>
            <p:ph type="ctrTitle"/>
          </p:nvPr>
        </p:nvSpPr>
        <p:spPr>
          <a:xfrm>
            <a:off x="621629" y="640080"/>
            <a:ext cx="4225290" cy="5578816"/>
          </a:xfrm>
        </p:spPr>
        <p:txBody>
          <a:bodyPr vert="horz" lIns="91440" tIns="45720" rIns="91440" bIns="45720" rtlCol="0" anchor="ctr">
            <a:normAutofit fontScale="90000"/>
          </a:bodyPr>
          <a:lstStyle/>
          <a:p>
            <a:br>
              <a:rPr lang="en-US" sz="2400" kern="1200" dirty="0">
                <a:solidFill>
                  <a:srgbClr val="FFFFFF"/>
                </a:solidFill>
                <a:latin typeface="+mj-lt"/>
                <a:ea typeface="+mj-ea"/>
                <a:cs typeface="+mj-cs"/>
              </a:rPr>
            </a:br>
            <a:r>
              <a:rPr lang="en-US" sz="2400" kern="1200" dirty="0">
                <a:solidFill>
                  <a:srgbClr val="FFFFFF"/>
                </a:solidFill>
                <a:latin typeface="+mj-lt"/>
                <a:ea typeface="+mj-ea"/>
                <a:cs typeface="+mj-cs"/>
              </a:rPr>
              <a:t>BA (HONS) LEADERSHIP AND MANAGEMENT SKILLS FOR THE WORKPLACE </a:t>
            </a:r>
            <a:br>
              <a:rPr lang="en-US" sz="2400" kern="1200" dirty="0">
                <a:solidFill>
                  <a:srgbClr val="FFFFFF"/>
                </a:solidFill>
                <a:latin typeface="+mj-lt"/>
                <a:ea typeface="+mj-ea"/>
                <a:cs typeface="+mj-cs"/>
              </a:rPr>
            </a:br>
            <a:br>
              <a:rPr lang="en-US" sz="2400" kern="1200" dirty="0">
                <a:solidFill>
                  <a:srgbClr val="FFFFFF"/>
                </a:solidFill>
                <a:latin typeface="+mj-lt"/>
                <a:ea typeface="+mj-ea"/>
                <a:cs typeface="+mj-cs"/>
              </a:rPr>
            </a:br>
            <a:r>
              <a:rPr lang="en-US" sz="2400" kern="1200" dirty="0">
                <a:solidFill>
                  <a:srgbClr val="FFFFFF"/>
                </a:solidFill>
                <a:latin typeface="+mj-lt"/>
                <a:ea typeface="+mj-ea"/>
                <a:cs typeface="+mj-cs"/>
              </a:rPr>
              <a:t>MANAGING PROJECTS IN THE ORGANISATION</a:t>
            </a:r>
            <a:br>
              <a:rPr lang="en-US" sz="2400" kern="1200" dirty="0">
                <a:solidFill>
                  <a:srgbClr val="FFFFFF"/>
                </a:solidFill>
                <a:latin typeface="+mj-lt"/>
                <a:ea typeface="+mj-ea"/>
                <a:cs typeface="+mj-cs"/>
              </a:rPr>
            </a:br>
            <a:br>
              <a:rPr lang="en-US" sz="2400" kern="1200" dirty="0">
                <a:solidFill>
                  <a:srgbClr val="FFFFFF"/>
                </a:solidFill>
                <a:latin typeface="+mj-lt"/>
                <a:ea typeface="+mj-ea"/>
                <a:cs typeface="+mj-cs"/>
              </a:rPr>
            </a:br>
            <a:r>
              <a:rPr lang="en-US" sz="2400" kern="1200" dirty="0">
                <a:solidFill>
                  <a:srgbClr val="FFFFFF"/>
                </a:solidFill>
                <a:latin typeface="+mj-lt"/>
                <a:ea typeface="+mj-ea"/>
                <a:cs typeface="+mj-cs"/>
              </a:rPr>
              <a:t>FUTURE STARS NURSERY</a:t>
            </a:r>
            <a:br>
              <a:rPr lang="en-US" sz="2400" kern="1200" dirty="0">
                <a:solidFill>
                  <a:srgbClr val="FFFFFF"/>
                </a:solidFill>
                <a:latin typeface="+mj-lt"/>
                <a:ea typeface="+mj-ea"/>
                <a:cs typeface="+mj-cs"/>
              </a:rPr>
            </a:br>
            <a:br>
              <a:rPr lang="en-US" sz="2400" kern="1200" dirty="0">
                <a:solidFill>
                  <a:srgbClr val="FFFFFF"/>
                </a:solidFill>
                <a:latin typeface="+mj-lt"/>
                <a:ea typeface="+mj-ea"/>
                <a:cs typeface="+mj-cs"/>
              </a:rPr>
            </a:br>
            <a:r>
              <a:rPr lang="en-US" sz="2400" kern="1200" dirty="0">
                <a:solidFill>
                  <a:srgbClr val="FFFFFF"/>
                </a:solidFill>
                <a:latin typeface="+mj-lt"/>
                <a:ea typeface="+mj-ea"/>
                <a:cs typeface="+mj-cs"/>
              </a:rPr>
              <a:t>WAQAR ALI (2027054)</a:t>
            </a:r>
            <a:br>
              <a:rPr lang="en-US" sz="2400" kern="1200" dirty="0">
                <a:solidFill>
                  <a:srgbClr val="FFFFFF"/>
                </a:solidFill>
                <a:latin typeface="+mj-lt"/>
                <a:ea typeface="+mj-ea"/>
                <a:cs typeface="+mj-cs"/>
              </a:rPr>
            </a:br>
            <a:r>
              <a:rPr lang="en-US" sz="2400" kern="1200" dirty="0">
                <a:solidFill>
                  <a:srgbClr val="FFFFFF"/>
                </a:solidFill>
                <a:latin typeface="+mj-lt"/>
                <a:ea typeface="+mj-ea"/>
                <a:cs typeface="+mj-cs"/>
              </a:rPr>
              <a:t>     </a:t>
            </a:r>
            <a:br>
              <a:rPr lang="en-US" sz="2400" kern="1200" dirty="0">
                <a:solidFill>
                  <a:srgbClr val="FFFFFF"/>
                </a:solidFill>
                <a:latin typeface="+mj-lt"/>
                <a:ea typeface="+mj-ea"/>
                <a:cs typeface="+mj-cs"/>
              </a:rPr>
            </a:br>
            <a:r>
              <a:rPr lang="en-US" sz="2400" kern="1200" dirty="0">
                <a:solidFill>
                  <a:srgbClr val="FFFFFF"/>
                </a:solidFill>
                <a:latin typeface="+mj-lt"/>
                <a:ea typeface="+mj-ea"/>
                <a:cs typeface="+mj-cs"/>
              </a:rPr>
              <a:t>BMSW5104  </a:t>
            </a:r>
            <a:br>
              <a:rPr lang="en-US" sz="2400" kern="1200" dirty="0">
                <a:solidFill>
                  <a:srgbClr val="FFFFFF"/>
                </a:solidFill>
                <a:latin typeface="+mj-lt"/>
                <a:ea typeface="+mj-ea"/>
                <a:cs typeface="+mj-cs"/>
              </a:rPr>
            </a:br>
            <a:br>
              <a:rPr lang="en-US" sz="2400" kern="1200" dirty="0">
                <a:solidFill>
                  <a:srgbClr val="FFFFFF"/>
                </a:solidFill>
                <a:latin typeface="+mj-lt"/>
                <a:ea typeface="+mj-ea"/>
                <a:cs typeface="+mj-cs"/>
              </a:rPr>
            </a:br>
            <a:r>
              <a:rPr lang="en-US" sz="2400" kern="1200" dirty="0">
                <a:solidFill>
                  <a:srgbClr val="FFFFFF"/>
                </a:solidFill>
                <a:effectLst/>
                <a:latin typeface="+mj-lt"/>
                <a:ea typeface="+mj-ea"/>
                <a:cs typeface="+mj-cs"/>
              </a:rPr>
              <a:t>D</a:t>
            </a:r>
            <a:r>
              <a:rPr lang="en-US" sz="2400" dirty="0">
                <a:solidFill>
                  <a:srgbClr val="FFFFFF"/>
                </a:solidFill>
              </a:rPr>
              <a:t>R ADEYEMI OJEBODE</a:t>
            </a:r>
            <a:br>
              <a:rPr lang="en-US" sz="2400" kern="1200" dirty="0">
                <a:solidFill>
                  <a:srgbClr val="FFFFFF"/>
                </a:solidFill>
                <a:effectLst/>
                <a:latin typeface="+mj-lt"/>
                <a:ea typeface="+mj-ea"/>
                <a:cs typeface="+mj-cs"/>
              </a:rPr>
            </a:br>
            <a:br>
              <a:rPr lang="en-US" sz="2400" kern="1200" dirty="0">
                <a:solidFill>
                  <a:srgbClr val="FFFFFF"/>
                </a:solidFill>
                <a:latin typeface="+mj-lt"/>
                <a:ea typeface="+mj-ea"/>
                <a:cs typeface="+mj-cs"/>
              </a:rPr>
            </a:br>
            <a:br>
              <a:rPr lang="en-US" sz="2400" kern="1200" dirty="0">
                <a:solidFill>
                  <a:srgbClr val="FFFFFF"/>
                </a:solidFill>
                <a:latin typeface="+mj-lt"/>
                <a:ea typeface="+mj-ea"/>
                <a:cs typeface="+mj-cs"/>
              </a:rPr>
            </a:br>
            <a:br>
              <a:rPr lang="en-US" sz="2400" kern="1200" dirty="0">
                <a:solidFill>
                  <a:srgbClr val="FFFFFF"/>
                </a:solidFill>
                <a:latin typeface="+mj-lt"/>
                <a:ea typeface="+mj-ea"/>
                <a:cs typeface="+mj-cs"/>
              </a:rPr>
            </a:br>
            <a:endParaRPr lang="en-US" sz="2400" kern="1200" dirty="0">
              <a:solidFill>
                <a:srgbClr val="FFFFFF"/>
              </a:solidFill>
              <a:latin typeface="+mj-lt"/>
              <a:ea typeface="+mj-ea"/>
              <a:cs typeface="+mj-cs"/>
            </a:endParaRP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BE2F588-94C1-834E-A4CC-1EE6437F9262}"/>
              </a:ext>
            </a:extLst>
          </p:cNvPr>
          <p:cNvSpPr>
            <a:spLocks noGrp="1"/>
          </p:cNvSpPr>
          <p:nvPr>
            <p:ph type="title"/>
          </p:nvPr>
        </p:nvSpPr>
        <p:spPr>
          <a:xfrm>
            <a:off x="838201" y="379502"/>
            <a:ext cx="5251316" cy="642739"/>
          </a:xfrm>
        </p:spPr>
        <p:txBody>
          <a:bodyPr>
            <a:normAutofit/>
          </a:bodyPr>
          <a:lstStyle/>
          <a:p>
            <a:r>
              <a:rPr lang="en-GB" sz="3200" dirty="0">
                <a:latin typeface="Arial Nova"/>
                <a:ea typeface="Calibri Light"/>
                <a:cs typeface="Calibri Light"/>
              </a:rPr>
              <a:t>Table of Contents</a:t>
            </a:r>
            <a:endParaRPr lang="en-GB" dirty="0">
              <a:latin typeface="Arial Nova"/>
              <a:ea typeface="Calibri Light"/>
              <a:cs typeface="Calibri Light"/>
            </a:endParaRPr>
          </a:p>
        </p:txBody>
      </p:sp>
      <p:sp>
        <p:nvSpPr>
          <p:cNvPr id="3" name="Content Placeholder 2">
            <a:extLst>
              <a:ext uri="{FF2B5EF4-FFF2-40B4-BE49-F238E27FC236}">
                <a16:creationId xmlns:a16="http://schemas.microsoft.com/office/drawing/2014/main" id="{51D9AC83-C772-CB4B-42CB-4DBA7B332ECD}"/>
              </a:ext>
            </a:extLst>
          </p:cNvPr>
          <p:cNvSpPr>
            <a:spLocks noGrp="1"/>
          </p:cNvSpPr>
          <p:nvPr>
            <p:ph idx="1"/>
          </p:nvPr>
        </p:nvSpPr>
        <p:spPr>
          <a:xfrm>
            <a:off x="754601" y="1176488"/>
            <a:ext cx="6891243" cy="4505023"/>
          </a:xfrm>
        </p:spPr>
        <p:txBody>
          <a:bodyPr vert="horz" lIns="91440" tIns="45720" rIns="91440" bIns="45720" rtlCol="0" anchor="t">
            <a:noAutofit/>
          </a:bodyPr>
          <a:lstStyle/>
          <a:p>
            <a:pPr marL="0" indent="0">
              <a:buNone/>
            </a:pPr>
            <a:r>
              <a:rPr lang="en-GB" sz="1600" dirty="0">
                <a:latin typeface="Arial Nova"/>
              </a:rPr>
              <a:t>Title page				Slide 1</a:t>
            </a:r>
          </a:p>
          <a:p>
            <a:pPr marL="0" indent="0">
              <a:buNone/>
            </a:pPr>
            <a:r>
              <a:rPr lang="en-GB" sz="1600" dirty="0">
                <a:latin typeface="Arial Nova"/>
              </a:rPr>
              <a:t>Table of contents 			Slide 2</a:t>
            </a:r>
          </a:p>
          <a:p>
            <a:pPr marL="0" indent="0">
              <a:buNone/>
            </a:pPr>
            <a:r>
              <a:rPr lang="en-GB" sz="1600" dirty="0">
                <a:latin typeface="Arial Nova"/>
              </a:rPr>
              <a:t>Introduction 			Slide 3</a:t>
            </a:r>
          </a:p>
          <a:p>
            <a:pPr marL="0" indent="0">
              <a:buNone/>
            </a:pPr>
            <a:r>
              <a:rPr lang="en-GB" sz="1600" dirty="0">
                <a:latin typeface="Arial Nova"/>
              </a:rPr>
              <a:t>My Project Vision 			Slide 4</a:t>
            </a:r>
          </a:p>
          <a:p>
            <a:pPr marL="0" indent="0">
              <a:buNone/>
            </a:pPr>
            <a:r>
              <a:rPr lang="en-GB" sz="1600" dirty="0">
                <a:latin typeface="Arial Nova"/>
              </a:rPr>
              <a:t>POP app 				Slide 5</a:t>
            </a:r>
          </a:p>
          <a:p>
            <a:pPr marL="0" indent="0">
              <a:buNone/>
            </a:pPr>
            <a:r>
              <a:rPr lang="en-GB" sz="1600" dirty="0">
                <a:latin typeface="Arial Nova"/>
              </a:rPr>
              <a:t>Solutions 				Slide 6</a:t>
            </a:r>
          </a:p>
          <a:p>
            <a:pPr marL="0" indent="0">
              <a:buNone/>
            </a:pPr>
            <a:r>
              <a:rPr lang="en-GB" sz="1600" dirty="0">
                <a:latin typeface="Arial Nova"/>
              </a:rPr>
              <a:t>Transport 				Slide 7</a:t>
            </a:r>
          </a:p>
          <a:p>
            <a:pPr marL="0" indent="0">
              <a:buNone/>
            </a:pPr>
            <a:r>
              <a:rPr lang="en-GB" sz="1600" dirty="0">
                <a:latin typeface="Arial Nova"/>
              </a:rPr>
              <a:t>EYSF 				Slide 8</a:t>
            </a:r>
          </a:p>
          <a:p>
            <a:pPr marL="0" indent="0">
              <a:buNone/>
            </a:pPr>
            <a:r>
              <a:rPr lang="en-GB" sz="1600" dirty="0">
                <a:latin typeface="Arial Nova"/>
              </a:rPr>
              <a:t>Funding 				Slide 9</a:t>
            </a:r>
          </a:p>
          <a:p>
            <a:pPr marL="0" indent="0">
              <a:buNone/>
            </a:pPr>
            <a:r>
              <a:rPr lang="en-GB" sz="1600" dirty="0">
                <a:latin typeface="Arial Nova"/>
              </a:rPr>
              <a:t>Conclusion			Slide 10</a:t>
            </a:r>
          </a:p>
          <a:p>
            <a:pPr marL="0" indent="0">
              <a:buNone/>
            </a:pPr>
            <a:r>
              <a:rPr lang="en-GB" sz="1600" dirty="0">
                <a:latin typeface="Arial Nova"/>
              </a:rPr>
              <a:t>References 			Slide 11</a:t>
            </a:r>
          </a:p>
        </p:txBody>
      </p:sp>
      <p:pic>
        <p:nvPicPr>
          <p:cNvPr id="25" name="Picture 24" descr="Rubber boots at back door">
            <a:extLst>
              <a:ext uri="{FF2B5EF4-FFF2-40B4-BE49-F238E27FC236}">
                <a16:creationId xmlns:a16="http://schemas.microsoft.com/office/drawing/2014/main" id="{090982AD-C27D-4FA2-C10B-B8426581E4C8}"/>
              </a:ext>
            </a:extLst>
          </p:cNvPr>
          <p:cNvPicPr>
            <a:picLocks noChangeAspect="1"/>
          </p:cNvPicPr>
          <p:nvPr/>
        </p:nvPicPr>
        <p:blipFill rotWithShape="1">
          <a:blip r:embed="rId2"/>
          <a:srcRect l="905" r="41057" b="-1"/>
          <a:stretch/>
        </p:blipFill>
        <p:spPr>
          <a:xfrm>
            <a:off x="6890573"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20414536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3" name="Rectangle 1032">
            <a:extLst>
              <a:ext uri="{FF2B5EF4-FFF2-40B4-BE49-F238E27FC236}">
                <a16:creationId xmlns:a16="http://schemas.microsoft.com/office/drawing/2014/main" id="{8F90786E-B72D-4C32-BDCE-A170B00782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35" name="Rectangle 1034">
            <a:extLst>
              <a:ext uri="{FF2B5EF4-FFF2-40B4-BE49-F238E27FC236}">
                <a16:creationId xmlns:a16="http://schemas.microsoft.com/office/drawing/2014/main" id="{5E46F2E7-848F-4A6C-A098-4764FDEA77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pic>
        <p:nvPicPr>
          <p:cNvPr id="1026" name="Picture 2" descr="Sensory Rooms | WiggleKids Canada">
            <a:extLst>
              <a:ext uri="{FF2B5EF4-FFF2-40B4-BE49-F238E27FC236}">
                <a16:creationId xmlns:a16="http://schemas.microsoft.com/office/drawing/2014/main" id="{E40DE628-7842-B82B-55E7-0949CAAABF94}"/>
              </a:ext>
            </a:extLst>
          </p:cNvPr>
          <p:cNvPicPr>
            <a:picLocks noChangeAspect="1" noChangeArrowheads="1"/>
          </p:cNvPicPr>
          <p:nvPr/>
        </p:nvPicPr>
        <p:blipFill rotWithShape="1">
          <a:blip r:embed="rId2">
            <a:alphaModFix amt="60000"/>
            <a:extLst>
              <a:ext uri="{28A0092B-C50C-407E-A947-70E740481C1C}">
                <a14:useLocalDpi xmlns:a14="http://schemas.microsoft.com/office/drawing/2010/main" val="0"/>
              </a:ext>
            </a:extLst>
          </a:blip>
          <a:srcRect b="3434"/>
          <a:stretch/>
        </p:blipFill>
        <p:spPr bwMode="auto">
          <a:xfrm>
            <a:off x="-1" y="10"/>
            <a:ext cx="12192001" cy="6857990"/>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E6071D8B-4644-DCBA-FEE1-0150B4BAD923}"/>
              </a:ext>
            </a:extLst>
          </p:cNvPr>
          <p:cNvSpPr txBox="1"/>
          <p:nvPr/>
        </p:nvSpPr>
        <p:spPr>
          <a:xfrm>
            <a:off x="908409" y="1582858"/>
            <a:ext cx="9784080" cy="2862322"/>
          </a:xfrm>
          <a:prstGeom prst="rect">
            <a:avLst/>
          </a:prstGeom>
          <a:noFill/>
        </p:spPr>
        <p:txBody>
          <a:bodyPr wrap="square" rtlCol="0">
            <a:spAutoFit/>
          </a:bodyPr>
          <a:lstStyle/>
          <a:p>
            <a:pPr lvl="0" algn="ctr"/>
            <a:r>
              <a:rPr lang="en-US" dirty="0">
                <a:solidFill>
                  <a:schemeClr val="bg1"/>
                </a:solidFill>
              </a:rPr>
              <a:t>INTRODUCTION</a:t>
            </a:r>
          </a:p>
          <a:p>
            <a:pPr lvl="0" algn="ctr"/>
            <a:endParaRPr lang="en-US" dirty="0">
              <a:solidFill>
                <a:schemeClr val="bg1"/>
              </a:solidFill>
            </a:endParaRPr>
          </a:p>
          <a:p>
            <a:pPr lvl="0" algn="ctr"/>
            <a:r>
              <a:rPr lang="en-US" dirty="0">
                <a:solidFill>
                  <a:schemeClr val="bg1"/>
                </a:solidFill>
              </a:rPr>
              <a:t>Hello I am Waqar and today I will be taking you a journey of fun and discovery introducing </a:t>
            </a:r>
          </a:p>
          <a:p>
            <a:pPr lvl="0" algn="ctr"/>
            <a:r>
              <a:rPr lang="en-US" dirty="0">
                <a:solidFill>
                  <a:schemeClr val="bg1"/>
                </a:solidFill>
              </a:rPr>
              <a:t>Future Stars Nursery. </a:t>
            </a:r>
          </a:p>
          <a:p>
            <a:pPr lvl="0"/>
            <a:endParaRPr lang="en-US" dirty="0">
              <a:solidFill>
                <a:schemeClr val="bg1"/>
              </a:solidFill>
            </a:endParaRPr>
          </a:p>
          <a:p>
            <a:pPr lvl="0"/>
            <a:endParaRPr lang="en-US" dirty="0">
              <a:solidFill>
                <a:schemeClr val="bg1"/>
              </a:solidFill>
            </a:endParaRPr>
          </a:p>
          <a:p>
            <a:pPr lvl="0" algn="ctr"/>
            <a:r>
              <a:rPr lang="en-US" dirty="0">
                <a:solidFill>
                  <a:schemeClr val="bg1"/>
                </a:solidFill>
              </a:rPr>
              <a:t>This presentation will aim to provide you an overview of the project plan and vision for Future Stars Nursery, along with the scope and breakdown structure for project. Future Stars is unique, and the goal is to provide creative freedom for all children , and this nursery will provide unique playrooms to cater for all sensory requirements for children.</a:t>
            </a:r>
          </a:p>
        </p:txBody>
      </p:sp>
    </p:spTree>
    <p:extLst>
      <p:ext uri="{BB962C8B-B14F-4D97-AF65-F5344CB8AC3E}">
        <p14:creationId xmlns:p14="http://schemas.microsoft.com/office/powerpoint/2010/main" val="394467892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8F90786E-B72D-4C32-BDCE-A170B00782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4" name="Rectangle 33">
            <a:extLst>
              <a:ext uri="{FF2B5EF4-FFF2-40B4-BE49-F238E27FC236}">
                <a16:creationId xmlns:a16="http://schemas.microsoft.com/office/drawing/2014/main" id="{5E46F2E7-848F-4A6C-A098-4764FDEA77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pic>
        <p:nvPicPr>
          <p:cNvPr id="18" name="Content Placeholder 17" descr="Belfast mum helps primary school get sensory room as calming environment  for kids - Belfast Live">
            <a:extLst>
              <a:ext uri="{FF2B5EF4-FFF2-40B4-BE49-F238E27FC236}">
                <a16:creationId xmlns:a16="http://schemas.microsoft.com/office/drawing/2014/main" id="{19923E61-EA82-F9CB-3ADA-8D2024B1D3A4}"/>
              </a:ext>
            </a:extLst>
          </p:cNvPr>
          <p:cNvPicPr>
            <a:picLocks noGrp="1" noChangeAspect="1"/>
          </p:cNvPicPr>
          <p:nvPr>
            <p:ph sz="quarter" idx="4"/>
          </p:nvPr>
        </p:nvPicPr>
        <p:blipFill rotWithShape="1">
          <a:blip r:embed="rId2">
            <a:alphaModFix amt="60000"/>
          </a:blip>
          <a:srcRect t="7707" b="7707"/>
          <a:stretch/>
        </p:blipFill>
        <p:spPr>
          <a:xfrm>
            <a:off x="-1" y="10"/>
            <a:ext cx="12192001" cy="6857990"/>
          </a:xfrm>
          <a:prstGeom prst="rect">
            <a:avLst/>
          </a:prstGeom>
        </p:spPr>
      </p:pic>
      <p:sp>
        <p:nvSpPr>
          <p:cNvPr id="2" name="Title 1">
            <a:extLst>
              <a:ext uri="{FF2B5EF4-FFF2-40B4-BE49-F238E27FC236}">
                <a16:creationId xmlns:a16="http://schemas.microsoft.com/office/drawing/2014/main" id="{F4A79C60-609C-142F-D7BC-2C38D6C6C964}"/>
              </a:ext>
            </a:extLst>
          </p:cNvPr>
          <p:cNvSpPr>
            <a:spLocks noGrp="1"/>
          </p:cNvSpPr>
          <p:nvPr>
            <p:ph type="title"/>
          </p:nvPr>
        </p:nvSpPr>
        <p:spPr>
          <a:xfrm>
            <a:off x="838199" y="1671570"/>
            <a:ext cx="10749456" cy="4072044"/>
          </a:xfrm>
        </p:spPr>
        <p:txBody>
          <a:bodyPr vert="horz" lIns="91440" tIns="45720" rIns="91440" bIns="45720" rtlCol="0" anchor="t">
            <a:noAutofit/>
          </a:bodyPr>
          <a:lstStyle/>
          <a:p>
            <a:pPr marL="0" indent="0" algn="ctr">
              <a:buNone/>
            </a:pPr>
            <a:r>
              <a:rPr lang="en-US" sz="2000" dirty="0">
                <a:solidFill>
                  <a:srgbClr val="FFFFFF"/>
                </a:solidFill>
              </a:rPr>
              <a:t>My Project Vision</a:t>
            </a:r>
            <a:br>
              <a:rPr lang="en-US" sz="2000" dirty="0">
                <a:solidFill>
                  <a:srgbClr val="FFFFFF"/>
                </a:solidFill>
              </a:rPr>
            </a:br>
            <a:br>
              <a:rPr lang="en-US" sz="2000" dirty="0">
                <a:solidFill>
                  <a:srgbClr val="FFFFFF"/>
                </a:solidFill>
              </a:rPr>
            </a:br>
            <a:br>
              <a:rPr lang="en-US" sz="2000" dirty="0">
                <a:solidFill>
                  <a:srgbClr val="FFFFFF"/>
                </a:solidFill>
              </a:rPr>
            </a:br>
            <a:r>
              <a:rPr lang="en-US" sz="2000" dirty="0">
                <a:solidFill>
                  <a:srgbClr val="FFFFFF"/>
                </a:solidFill>
              </a:rPr>
              <a:t>Introducing to you to the vision here at Future Stars Nursery.</a:t>
            </a:r>
            <a:br>
              <a:rPr lang="en-US" sz="2000" dirty="0">
                <a:solidFill>
                  <a:srgbClr val="FFFFFF"/>
                </a:solidFill>
              </a:rPr>
            </a:br>
            <a:br>
              <a:rPr lang="en-US" sz="2000" dirty="0">
                <a:solidFill>
                  <a:srgbClr val="FFFFFF"/>
                </a:solidFill>
              </a:rPr>
            </a:br>
            <a:r>
              <a:rPr lang="en-US" sz="2000" dirty="0">
                <a:solidFill>
                  <a:srgbClr val="FFFFFF"/>
                </a:solidFill>
              </a:rPr>
              <a:t>Future Stars Nursery aims to  provide an interactive space which will aid learning.</a:t>
            </a:r>
            <a:br>
              <a:rPr lang="en-US" sz="2000" dirty="0">
                <a:solidFill>
                  <a:srgbClr val="FFFFFF"/>
                </a:solidFill>
              </a:rPr>
            </a:br>
            <a:r>
              <a:rPr lang="en-US" sz="2000" dirty="0">
                <a:solidFill>
                  <a:srgbClr val="FFFFFF"/>
                </a:solidFill>
              </a:rPr>
              <a:t>Future Stars Nursery will utilize an app called (POP) providing parent’s with an online platform for communications.</a:t>
            </a:r>
            <a:br>
              <a:rPr lang="en-US" sz="2000" dirty="0">
                <a:solidFill>
                  <a:srgbClr val="FFFFFF"/>
                </a:solidFill>
              </a:rPr>
            </a:br>
            <a:br>
              <a:rPr lang="en-US" sz="2000" dirty="0">
                <a:solidFill>
                  <a:srgbClr val="FFFFFF"/>
                </a:solidFill>
              </a:rPr>
            </a:br>
            <a:r>
              <a:rPr lang="en-US" sz="2000" dirty="0">
                <a:solidFill>
                  <a:srgbClr val="FFFFFF"/>
                </a:solidFill>
              </a:rPr>
              <a:t>Multi-Sensory Environments are spaces with tools that can provide experiences with touch, sound, and light. Children with autism are frequently exposed to multisensory environments. (Unwin, Powell and Jones, 2021)</a:t>
            </a:r>
            <a:br>
              <a:rPr lang="en-US" sz="2000" dirty="0">
                <a:solidFill>
                  <a:srgbClr val="FFFFFF"/>
                </a:solidFill>
              </a:rPr>
            </a:br>
            <a:br>
              <a:rPr lang="en-US" sz="2000" dirty="0">
                <a:solidFill>
                  <a:srgbClr val="FFFFFF"/>
                </a:solidFill>
              </a:rPr>
            </a:br>
            <a:endParaRPr lang="en-US" sz="2000" dirty="0">
              <a:solidFill>
                <a:srgbClr val="FFFFFF"/>
              </a:solidFill>
            </a:endParaRPr>
          </a:p>
        </p:txBody>
      </p:sp>
    </p:spTree>
    <p:extLst>
      <p:ext uri="{BB962C8B-B14F-4D97-AF65-F5344CB8AC3E}">
        <p14:creationId xmlns:p14="http://schemas.microsoft.com/office/powerpoint/2010/main" val="47514147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useBgFill="1">
        <p:nvSpPr>
          <p:cNvPr id="36" name="Rectangle 35">
            <a:extLst>
              <a:ext uri="{FF2B5EF4-FFF2-40B4-BE49-F238E27FC236}">
                <a16:creationId xmlns:a16="http://schemas.microsoft.com/office/drawing/2014/main" id="{6B5E2835-4E47-45B3-9CFE-732FF7B054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a:extLst>
              <a:ext uri="{FF2B5EF4-FFF2-40B4-BE49-F238E27FC236}">
                <a16:creationId xmlns:a16="http://schemas.microsoft.com/office/drawing/2014/main" id="{DF79BCEC-D550-D5EA-8067-1B88BF2C49C6}"/>
              </a:ext>
            </a:extLst>
          </p:cNvPr>
          <p:cNvPicPr>
            <a:picLocks noGrp="1" noChangeAspect="1"/>
          </p:cNvPicPr>
          <p:nvPr>
            <p:ph sz="half" idx="1"/>
          </p:nvPr>
        </p:nvPicPr>
        <p:blipFill rotWithShape="1">
          <a:blip r:embed="rId2"/>
          <a:srcRect t="9995" r="1" b="20079"/>
          <a:stretch/>
        </p:blipFill>
        <p:spPr>
          <a:xfrm>
            <a:off x="3242695" y="10"/>
            <a:ext cx="8949307" cy="6857990"/>
          </a:xfrm>
          <a:custGeom>
            <a:avLst/>
            <a:gdLst/>
            <a:ahLst/>
            <a:cxnLst/>
            <a:rect l="l" t="t" r="r" b="b"/>
            <a:pathLst>
              <a:path w="8949307" h="6858000">
                <a:moveTo>
                  <a:pt x="0" y="0"/>
                </a:moveTo>
                <a:lnTo>
                  <a:pt x="8949307" y="0"/>
                </a:lnTo>
                <a:lnTo>
                  <a:pt x="8949307" y="6858000"/>
                </a:lnTo>
                <a:lnTo>
                  <a:pt x="0" y="6858000"/>
                </a:lnTo>
                <a:lnTo>
                  <a:pt x="62983" y="6788730"/>
                </a:lnTo>
                <a:cubicBezTo>
                  <a:pt x="773509" y="5928900"/>
                  <a:pt x="1212979" y="4741056"/>
                  <a:pt x="1212979" y="3429000"/>
                </a:cubicBezTo>
                <a:cubicBezTo>
                  <a:pt x="1212979" y="2116944"/>
                  <a:pt x="773509" y="929100"/>
                  <a:pt x="62983" y="69271"/>
                </a:cubicBezTo>
                <a:close/>
              </a:path>
            </a:pathLst>
          </a:custGeom>
        </p:spPr>
      </p:pic>
      <p:sp useBgFill="1">
        <p:nvSpPr>
          <p:cNvPr id="38" name="Freeform: Shape 37">
            <a:extLst>
              <a:ext uri="{FF2B5EF4-FFF2-40B4-BE49-F238E27FC236}">
                <a16:creationId xmlns:a16="http://schemas.microsoft.com/office/drawing/2014/main" id="{5B45AD5D-AA52-4F7B-9362-576A39AD9E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455673" cy="6858000"/>
          </a:xfrm>
          <a:custGeom>
            <a:avLst/>
            <a:gdLst>
              <a:gd name="connsiteX0" fmla="*/ 0 w 4455673"/>
              <a:gd name="connsiteY0" fmla="*/ 0 h 6858000"/>
              <a:gd name="connsiteX1" fmla="*/ 3242695 w 4455673"/>
              <a:gd name="connsiteY1" fmla="*/ 0 h 6858000"/>
              <a:gd name="connsiteX2" fmla="*/ 3305678 w 4455673"/>
              <a:gd name="connsiteY2" fmla="*/ 69271 h 6858000"/>
              <a:gd name="connsiteX3" fmla="*/ 4455673 w 4455673"/>
              <a:gd name="connsiteY3" fmla="*/ 3429000 h 6858000"/>
              <a:gd name="connsiteX4" fmla="*/ 3305678 w 4455673"/>
              <a:gd name="connsiteY4" fmla="*/ 6788730 h 6858000"/>
              <a:gd name="connsiteX5" fmla="*/ 3242695 w 4455673"/>
              <a:gd name="connsiteY5" fmla="*/ 6858000 h 6858000"/>
              <a:gd name="connsiteX6" fmla="*/ 0 w 4455673"/>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55673" h="6858000">
                <a:moveTo>
                  <a:pt x="0" y="0"/>
                </a:moveTo>
                <a:lnTo>
                  <a:pt x="3242695" y="0"/>
                </a:lnTo>
                <a:lnTo>
                  <a:pt x="3305678" y="69271"/>
                </a:lnTo>
                <a:cubicBezTo>
                  <a:pt x="4016204" y="929100"/>
                  <a:pt x="4455673" y="2116944"/>
                  <a:pt x="4455673" y="3429000"/>
                </a:cubicBezTo>
                <a:cubicBezTo>
                  <a:pt x="4455673" y="4741056"/>
                  <a:pt x="4016204" y="5928900"/>
                  <a:pt x="3305678" y="6788730"/>
                </a:cubicBezTo>
                <a:lnTo>
                  <a:pt x="3242695" y="6858000"/>
                </a:lnTo>
                <a:lnTo>
                  <a:pt x="0" y="6858000"/>
                </a:lnTo>
                <a:close/>
              </a:path>
            </a:pathLst>
          </a:custGeom>
          <a:ln w="9525">
            <a:solidFill>
              <a:srgbClr val="D5D5D5"/>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40" name="Freeform: Shape 39">
            <a:extLst>
              <a:ext uri="{FF2B5EF4-FFF2-40B4-BE49-F238E27FC236}">
                <a16:creationId xmlns:a16="http://schemas.microsoft.com/office/drawing/2014/main" id="{AEDD7960-4866-4399-BEF6-DD1431AB4E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446529" cy="6858000"/>
          </a:xfrm>
          <a:custGeom>
            <a:avLst/>
            <a:gdLst>
              <a:gd name="connsiteX0" fmla="*/ 0 w 4446529"/>
              <a:gd name="connsiteY0" fmla="*/ 0 h 6858000"/>
              <a:gd name="connsiteX1" fmla="*/ 3233551 w 4446529"/>
              <a:gd name="connsiteY1" fmla="*/ 0 h 6858000"/>
              <a:gd name="connsiteX2" fmla="*/ 3296534 w 4446529"/>
              <a:gd name="connsiteY2" fmla="*/ 69271 h 6858000"/>
              <a:gd name="connsiteX3" fmla="*/ 4446529 w 4446529"/>
              <a:gd name="connsiteY3" fmla="*/ 3429000 h 6858000"/>
              <a:gd name="connsiteX4" fmla="*/ 3296534 w 4446529"/>
              <a:gd name="connsiteY4" fmla="*/ 6788730 h 6858000"/>
              <a:gd name="connsiteX5" fmla="*/ 3233551 w 4446529"/>
              <a:gd name="connsiteY5" fmla="*/ 6858000 h 6858000"/>
              <a:gd name="connsiteX6" fmla="*/ 0 w 444652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46529" h="6858000">
                <a:moveTo>
                  <a:pt x="0" y="0"/>
                </a:moveTo>
                <a:lnTo>
                  <a:pt x="3233551" y="0"/>
                </a:lnTo>
                <a:lnTo>
                  <a:pt x="3296534" y="69271"/>
                </a:lnTo>
                <a:cubicBezTo>
                  <a:pt x="4007060" y="929100"/>
                  <a:pt x="4446529" y="2116944"/>
                  <a:pt x="4446529" y="3429000"/>
                </a:cubicBezTo>
                <a:cubicBezTo>
                  <a:pt x="4446529" y="4741056"/>
                  <a:pt x="4007060" y="5928900"/>
                  <a:pt x="3296534" y="6788730"/>
                </a:cubicBezTo>
                <a:lnTo>
                  <a:pt x="3233551"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634FDB9-812C-B499-18FB-1C80CDBB2832}"/>
              </a:ext>
            </a:extLst>
          </p:cNvPr>
          <p:cNvSpPr>
            <a:spLocks noGrp="1"/>
          </p:cNvSpPr>
          <p:nvPr>
            <p:ph type="title"/>
          </p:nvPr>
        </p:nvSpPr>
        <p:spPr>
          <a:xfrm>
            <a:off x="327660" y="796163"/>
            <a:ext cx="3438144" cy="1125728"/>
          </a:xfrm>
        </p:spPr>
        <p:txBody>
          <a:bodyPr vert="horz" lIns="91440" tIns="45720" rIns="91440" bIns="45720" rtlCol="0" anchor="b">
            <a:normAutofit fontScale="90000"/>
          </a:bodyPr>
          <a:lstStyle/>
          <a:p>
            <a:r>
              <a:rPr lang="en-US" sz="1800" dirty="0"/>
              <a:t>The app includes information for accidents and emergencies and alongside the NHS allows for advice or assistance as and when needed.</a:t>
            </a:r>
          </a:p>
        </p:txBody>
      </p:sp>
      <p:sp>
        <p:nvSpPr>
          <p:cNvPr id="42" name="Rectangle 41">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44" name="Rectangle 43">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3756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6" name="Content Placeholder 3">
            <a:extLst>
              <a:ext uri="{FF2B5EF4-FFF2-40B4-BE49-F238E27FC236}">
                <a16:creationId xmlns:a16="http://schemas.microsoft.com/office/drawing/2014/main" id="{40F66586-3BC8-EBD0-1196-EC9F44022780}"/>
              </a:ext>
            </a:extLst>
          </p:cNvPr>
          <p:cNvSpPr>
            <a:spLocks noGrp="1"/>
          </p:cNvSpPr>
          <p:nvPr>
            <p:ph sz="half" idx="2"/>
          </p:nvPr>
        </p:nvSpPr>
        <p:spPr>
          <a:xfrm>
            <a:off x="371094" y="2718054"/>
            <a:ext cx="3438906" cy="3207258"/>
          </a:xfrm>
        </p:spPr>
        <p:txBody>
          <a:bodyPr vert="horz" lIns="91440" tIns="45720" rIns="91440" bIns="45720" rtlCol="0" anchor="t">
            <a:normAutofit/>
          </a:bodyPr>
          <a:lstStyle/>
          <a:p>
            <a:r>
              <a:rPr lang="en-US" sz="1600" dirty="0"/>
              <a:t>Pop also has disappearing features which enable photos or information to disappeared within 24hrs of usage for confidentiality. The app can also be used for updates, ordering school meal, Pop is also a gateway for communication for parents. Real-time information updates are provided by the school's parent portal in a secure setting. It effectively arranges crucial student information that parents should regularly watch and keep up with. (Okumu, 2023)</a:t>
            </a:r>
          </a:p>
        </p:txBody>
      </p:sp>
      <p:sp>
        <p:nvSpPr>
          <p:cNvPr id="3" name="TextBox 2">
            <a:extLst>
              <a:ext uri="{FF2B5EF4-FFF2-40B4-BE49-F238E27FC236}">
                <a16:creationId xmlns:a16="http://schemas.microsoft.com/office/drawing/2014/main" id="{EA77E51C-773B-51FE-8B30-A1BFC95E4770}"/>
              </a:ext>
            </a:extLst>
          </p:cNvPr>
          <p:cNvSpPr txBox="1"/>
          <p:nvPr/>
        </p:nvSpPr>
        <p:spPr>
          <a:xfrm>
            <a:off x="4724400"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a:cs typeface="Calibri"/>
            </a:endParaRPr>
          </a:p>
        </p:txBody>
      </p:sp>
    </p:spTree>
    <p:extLst>
      <p:ext uri="{BB962C8B-B14F-4D97-AF65-F5344CB8AC3E}">
        <p14:creationId xmlns:p14="http://schemas.microsoft.com/office/powerpoint/2010/main" val="160491992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Benefits of Sensory Rooms &amp; Spaces in Schools and Homes">
            <a:extLst>
              <a:ext uri="{FF2B5EF4-FFF2-40B4-BE49-F238E27FC236}">
                <a16:creationId xmlns:a16="http://schemas.microsoft.com/office/drawing/2014/main" id="{6FB57F07-33E9-8721-FC4C-5890BEDB3386}"/>
              </a:ext>
            </a:extLst>
          </p:cNvPr>
          <p:cNvPicPr>
            <a:picLocks noChangeAspect="1"/>
          </p:cNvPicPr>
          <p:nvPr/>
        </p:nvPicPr>
        <p:blipFill rotWithShape="1">
          <a:blip r:embed="rId2"/>
          <a:srcRect l="26411" r="3090"/>
          <a:stretch/>
        </p:blipFill>
        <p:spPr>
          <a:xfrm>
            <a:off x="1" y="10"/>
            <a:ext cx="9669642" cy="6857990"/>
          </a:xfrm>
          <a:prstGeom prst="rect">
            <a:avLst/>
          </a:prstGeom>
        </p:spPr>
      </p:pic>
      <p:sp>
        <p:nvSpPr>
          <p:cNvPr id="22" name="Rectangle 21">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52641CE-DFC0-EF8C-DCFC-179C5605A6FE}"/>
              </a:ext>
            </a:extLst>
          </p:cNvPr>
          <p:cNvSpPr>
            <a:spLocks noGrp="1"/>
          </p:cNvSpPr>
          <p:nvPr>
            <p:ph type="title"/>
          </p:nvPr>
        </p:nvSpPr>
        <p:spPr>
          <a:xfrm>
            <a:off x="940840" y="-1"/>
            <a:ext cx="3822189" cy="1543677"/>
          </a:xfrm>
        </p:spPr>
        <p:txBody>
          <a:bodyPr vert="horz" lIns="91440" tIns="45720" rIns="91440" bIns="45720" rtlCol="0" anchor="ctr">
            <a:normAutofit/>
          </a:bodyPr>
          <a:lstStyle/>
          <a:p>
            <a:r>
              <a:rPr lang="en-US" sz="4000" dirty="0"/>
              <a:t>Solutions</a:t>
            </a:r>
          </a:p>
        </p:txBody>
      </p:sp>
      <p:sp>
        <p:nvSpPr>
          <p:cNvPr id="3" name="Content Placeholder 2">
            <a:extLst>
              <a:ext uri="{FF2B5EF4-FFF2-40B4-BE49-F238E27FC236}">
                <a16:creationId xmlns:a16="http://schemas.microsoft.com/office/drawing/2014/main" id="{5865DE49-E10B-4B0E-EE69-F13654080247}"/>
              </a:ext>
            </a:extLst>
          </p:cNvPr>
          <p:cNvSpPr>
            <a:spLocks noGrp="1"/>
          </p:cNvSpPr>
          <p:nvPr>
            <p:ph sz="half" idx="1"/>
          </p:nvPr>
        </p:nvSpPr>
        <p:spPr>
          <a:xfrm>
            <a:off x="7126012" y="926224"/>
            <a:ext cx="4887311" cy="5005552"/>
          </a:xfrm>
        </p:spPr>
        <p:txBody>
          <a:bodyPr vert="horz" lIns="91440" tIns="45720" rIns="91440" bIns="45720" rtlCol="0">
            <a:normAutofit/>
          </a:bodyPr>
          <a:lstStyle/>
          <a:p>
            <a:pPr marL="0"/>
            <a:r>
              <a:rPr lang="en-US" sz="1800" dirty="0"/>
              <a:t>Future Stars provides a multi story environment which is made up of:</a:t>
            </a:r>
          </a:p>
          <a:p>
            <a:r>
              <a:rPr lang="en-US" sz="1800" dirty="0"/>
              <a:t>Ten sensory rooms on each floor </a:t>
            </a:r>
          </a:p>
          <a:p>
            <a:r>
              <a:rPr lang="en-US" sz="1800" dirty="0"/>
              <a:t>4 toilets and 2 changing areas on each floor for ease of use</a:t>
            </a:r>
          </a:p>
          <a:p>
            <a:r>
              <a:rPr lang="en-US" sz="1800" dirty="0"/>
              <a:t>Two main offices for staff with fully serviced eating and utility areas for staff reception area with media facilities.</a:t>
            </a:r>
          </a:p>
          <a:p>
            <a:r>
              <a:rPr lang="en-US" sz="1800" dirty="0"/>
              <a:t>Well signed fire points/fire alarm access points and emergency exits</a:t>
            </a:r>
          </a:p>
          <a:p>
            <a:r>
              <a:rPr lang="en-US" sz="1800" dirty="0"/>
              <a:t>Young special education children require more staff per class and Future Stars provides 3 staff for each of the sensory rooms designed for their age groups.</a:t>
            </a:r>
          </a:p>
          <a:p>
            <a:r>
              <a:rPr lang="en-US" sz="1800" dirty="0"/>
              <a:t>Future Stars will have availability of up to 50 staff members to cover.</a:t>
            </a:r>
            <a:endParaRPr lang="en-US" sz="1300" dirty="0"/>
          </a:p>
          <a:p>
            <a:endParaRPr lang="en-US" sz="1300" dirty="0"/>
          </a:p>
          <a:p>
            <a:endParaRPr lang="en-US" sz="1300" dirty="0"/>
          </a:p>
        </p:txBody>
      </p:sp>
    </p:spTree>
    <p:extLst>
      <p:ext uri="{BB962C8B-B14F-4D97-AF65-F5344CB8AC3E}">
        <p14:creationId xmlns:p14="http://schemas.microsoft.com/office/powerpoint/2010/main" val="385829307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8181FC64-B306-4821-98E2-780662EFC4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pic>
        <p:nvPicPr>
          <p:cNvPr id="27" name="Picture 26" descr="Yellow school bus">
            <a:extLst>
              <a:ext uri="{FF2B5EF4-FFF2-40B4-BE49-F238E27FC236}">
                <a16:creationId xmlns:a16="http://schemas.microsoft.com/office/drawing/2014/main" id="{FEB53AE9-1C86-410C-E8F3-56C460BE65D2}"/>
              </a:ext>
            </a:extLst>
          </p:cNvPr>
          <p:cNvPicPr>
            <a:picLocks noChangeAspect="1"/>
          </p:cNvPicPr>
          <p:nvPr/>
        </p:nvPicPr>
        <p:blipFill rotWithShape="1">
          <a:blip r:embed="rId2"/>
          <a:srcRect r="3325" b="-3"/>
          <a:stretch/>
        </p:blipFill>
        <p:spPr>
          <a:xfrm>
            <a:off x="-201263" y="10"/>
            <a:ext cx="7606634" cy="6851058"/>
          </a:xfrm>
          <a:prstGeom prst="rect">
            <a:avLst/>
          </a:prstGeom>
        </p:spPr>
      </p:pic>
      <p:sp>
        <p:nvSpPr>
          <p:cNvPr id="33" name="Freeform: Shape 32">
            <a:extLst>
              <a:ext uri="{FF2B5EF4-FFF2-40B4-BE49-F238E27FC236}">
                <a16:creationId xmlns:a16="http://schemas.microsoft.com/office/drawing/2014/main" id="{5871FC61-DD4E-47D4-81FD-8A7E7D12B3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986049" y="0"/>
            <a:ext cx="5205951" cy="6858000"/>
          </a:xfrm>
          <a:custGeom>
            <a:avLst/>
            <a:gdLst>
              <a:gd name="connsiteX0" fmla="*/ 0 w 5205951"/>
              <a:gd name="connsiteY0" fmla="*/ 0 h 6858000"/>
              <a:gd name="connsiteX1" fmla="*/ 1709529 w 5205951"/>
              <a:gd name="connsiteY1" fmla="*/ 0 h 6858000"/>
              <a:gd name="connsiteX2" fmla="*/ 2489695 w 5205951"/>
              <a:gd name="connsiteY2" fmla="*/ 0 h 6858000"/>
              <a:gd name="connsiteX3" fmla="*/ 3582928 w 5205951"/>
              <a:gd name="connsiteY3" fmla="*/ 0 h 6858000"/>
              <a:gd name="connsiteX4" fmla="*/ 3605052 w 5205951"/>
              <a:gd name="connsiteY4" fmla="*/ 14997 h 6858000"/>
              <a:gd name="connsiteX5" fmla="*/ 5205951 w 5205951"/>
              <a:gd name="connsiteY5" fmla="*/ 3621656 h 6858000"/>
              <a:gd name="connsiteX6" fmla="*/ 3331601 w 5205951"/>
              <a:gd name="connsiteY6" fmla="*/ 6374814 h 6858000"/>
              <a:gd name="connsiteX7" fmla="*/ 2814953 w 5205951"/>
              <a:gd name="connsiteY7" fmla="*/ 6780599 h 6858000"/>
              <a:gd name="connsiteX8" fmla="*/ 2703197 w 5205951"/>
              <a:gd name="connsiteY8" fmla="*/ 6858000 h 6858000"/>
              <a:gd name="connsiteX9" fmla="*/ 2489695 w 5205951"/>
              <a:gd name="connsiteY9" fmla="*/ 6858000 h 6858000"/>
              <a:gd name="connsiteX10" fmla="*/ 1709529 w 5205951"/>
              <a:gd name="connsiteY10" fmla="*/ 6858000 h 6858000"/>
              <a:gd name="connsiteX11" fmla="*/ 0 w 5205951"/>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05951" h="6858000">
                <a:moveTo>
                  <a:pt x="0" y="0"/>
                </a:moveTo>
                <a:lnTo>
                  <a:pt x="1709529" y="0"/>
                </a:lnTo>
                <a:lnTo>
                  <a:pt x="2489695" y="0"/>
                </a:lnTo>
                <a:lnTo>
                  <a:pt x="3582928" y="0"/>
                </a:lnTo>
                <a:lnTo>
                  <a:pt x="3605052" y="14997"/>
                </a:lnTo>
                <a:cubicBezTo>
                  <a:pt x="4632215" y="754641"/>
                  <a:pt x="5205951" y="2093192"/>
                  <a:pt x="5205951" y="3621656"/>
                </a:cubicBezTo>
                <a:cubicBezTo>
                  <a:pt x="5205951" y="4969131"/>
                  <a:pt x="4277226" y="5602839"/>
                  <a:pt x="3331601" y="6374814"/>
                </a:cubicBezTo>
                <a:cubicBezTo>
                  <a:pt x="3159398" y="6515397"/>
                  <a:pt x="2988771" y="6653108"/>
                  <a:pt x="2814953" y="6780599"/>
                </a:cubicBezTo>
                <a:lnTo>
                  <a:pt x="2703197" y="6858000"/>
                </a:lnTo>
                <a:lnTo>
                  <a:pt x="2489695" y="6858000"/>
                </a:lnTo>
                <a:lnTo>
                  <a:pt x="1709529"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35" name="Freeform: Shape 34">
            <a:extLst>
              <a:ext uri="{FF2B5EF4-FFF2-40B4-BE49-F238E27FC236}">
                <a16:creationId xmlns:a16="http://schemas.microsoft.com/office/drawing/2014/main" id="{F9EC3F91-A75C-4F74-867E-E4C28C1354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48226" y="0"/>
            <a:ext cx="5043774" cy="6858000"/>
          </a:xfrm>
          <a:custGeom>
            <a:avLst/>
            <a:gdLst>
              <a:gd name="connsiteX0" fmla="*/ 1648981 w 5043774"/>
              <a:gd name="connsiteY0" fmla="*/ 0 h 6858000"/>
              <a:gd name="connsiteX1" fmla="*/ 2759699 w 5043774"/>
              <a:gd name="connsiteY1" fmla="*/ 0 h 6858000"/>
              <a:gd name="connsiteX2" fmla="*/ 3379301 w 5043774"/>
              <a:gd name="connsiteY2" fmla="*/ 0 h 6858000"/>
              <a:gd name="connsiteX3" fmla="*/ 3552342 w 5043774"/>
              <a:gd name="connsiteY3" fmla="*/ 0 h 6858000"/>
              <a:gd name="connsiteX4" fmla="*/ 4617166 w 5043774"/>
              <a:gd name="connsiteY4" fmla="*/ 0 h 6858000"/>
              <a:gd name="connsiteX5" fmla="*/ 4786130 w 5043774"/>
              <a:gd name="connsiteY5" fmla="*/ 0 h 6858000"/>
              <a:gd name="connsiteX6" fmla="*/ 4980168 w 5043774"/>
              <a:gd name="connsiteY6" fmla="*/ 0 h 6858000"/>
              <a:gd name="connsiteX7" fmla="*/ 5043774 w 5043774"/>
              <a:gd name="connsiteY7" fmla="*/ 0 h 6858000"/>
              <a:gd name="connsiteX8" fmla="*/ 5043774 w 5043774"/>
              <a:gd name="connsiteY8" fmla="*/ 6858000 h 6858000"/>
              <a:gd name="connsiteX9" fmla="*/ 4980168 w 5043774"/>
              <a:gd name="connsiteY9" fmla="*/ 6858000 h 6858000"/>
              <a:gd name="connsiteX10" fmla="*/ 4786130 w 5043774"/>
              <a:gd name="connsiteY10" fmla="*/ 6858000 h 6858000"/>
              <a:gd name="connsiteX11" fmla="*/ 4617166 w 5043774"/>
              <a:gd name="connsiteY11" fmla="*/ 6858000 h 6858000"/>
              <a:gd name="connsiteX12" fmla="*/ 3552342 w 5043774"/>
              <a:gd name="connsiteY12" fmla="*/ 6858000 h 6858000"/>
              <a:gd name="connsiteX13" fmla="*/ 3379301 w 5043774"/>
              <a:gd name="connsiteY13" fmla="*/ 6858000 h 6858000"/>
              <a:gd name="connsiteX14" fmla="*/ 2759699 w 5043774"/>
              <a:gd name="connsiteY14" fmla="*/ 6858000 h 6858000"/>
              <a:gd name="connsiteX15" fmla="*/ 2542782 w 5043774"/>
              <a:gd name="connsiteY15" fmla="*/ 6858000 h 6858000"/>
              <a:gd name="connsiteX16" fmla="*/ 2429239 w 5043774"/>
              <a:gd name="connsiteY16" fmla="*/ 6780599 h 6858000"/>
              <a:gd name="connsiteX17" fmla="*/ 1904328 w 5043774"/>
              <a:gd name="connsiteY17" fmla="*/ 6374814 h 6858000"/>
              <a:gd name="connsiteX18" fmla="*/ 0 w 5043774"/>
              <a:gd name="connsiteY18" fmla="*/ 3621656 h 6858000"/>
              <a:gd name="connsiteX19" fmla="*/ 1626503 w 5043774"/>
              <a:gd name="connsiteY19"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5043774" h="6858000">
                <a:moveTo>
                  <a:pt x="1648981" y="0"/>
                </a:moveTo>
                <a:lnTo>
                  <a:pt x="2759699" y="0"/>
                </a:lnTo>
                <a:lnTo>
                  <a:pt x="3379301" y="0"/>
                </a:lnTo>
                <a:lnTo>
                  <a:pt x="3552342" y="0"/>
                </a:lnTo>
                <a:lnTo>
                  <a:pt x="4617166" y="0"/>
                </a:lnTo>
                <a:lnTo>
                  <a:pt x="4786130" y="0"/>
                </a:lnTo>
                <a:lnTo>
                  <a:pt x="4980168" y="0"/>
                </a:lnTo>
                <a:lnTo>
                  <a:pt x="5043774" y="0"/>
                </a:lnTo>
                <a:lnTo>
                  <a:pt x="5043774" y="6858000"/>
                </a:lnTo>
                <a:lnTo>
                  <a:pt x="4980168" y="6858000"/>
                </a:lnTo>
                <a:lnTo>
                  <a:pt x="4786130" y="6858000"/>
                </a:lnTo>
                <a:lnTo>
                  <a:pt x="4617166" y="6858000"/>
                </a:lnTo>
                <a:lnTo>
                  <a:pt x="3552342" y="6858000"/>
                </a:lnTo>
                <a:lnTo>
                  <a:pt x="3379301" y="6858000"/>
                </a:lnTo>
                <a:lnTo>
                  <a:pt x="2759699" y="6858000"/>
                </a:lnTo>
                <a:lnTo>
                  <a:pt x="2542782" y="6858000"/>
                </a:lnTo>
                <a:lnTo>
                  <a:pt x="2429239" y="6780599"/>
                </a:lnTo>
                <a:cubicBezTo>
                  <a:pt x="2252641" y="6653108"/>
                  <a:pt x="2079285" y="6515397"/>
                  <a:pt x="1904328" y="6374814"/>
                </a:cubicBezTo>
                <a:cubicBezTo>
                  <a:pt x="943579" y="5602839"/>
                  <a:pt x="0" y="4969131"/>
                  <a:pt x="0" y="3621656"/>
                </a:cubicBezTo>
                <a:cubicBezTo>
                  <a:pt x="0" y="2093192"/>
                  <a:pt x="582912" y="754641"/>
                  <a:pt x="1626503" y="14997"/>
                </a:cubicBezTo>
                <a:close/>
              </a:path>
            </a:pathLst>
          </a:custGeom>
          <a:solidFill>
            <a:schemeClr val="bg2">
              <a:tint val="95000"/>
              <a:satMod val="1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prstClr val="white"/>
              </a:solidFill>
              <a:latin typeface="Meiryo"/>
            </a:endParaRPr>
          </a:p>
        </p:txBody>
      </p:sp>
      <p:sp>
        <p:nvSpPr>
          <p:cNvPr id="37" name="Freeform: Shape 36">
            <a:extLst>
              <a:ext uri="{FF2B5EF4-FFF2-40B4-BE49-F238E27FC236}">
                <a16:creationId xmlns:a16="http://schemas.microsoft.com/office/drawing/2014/main" id="{829A1E2C-5AC8-40FC-99E9-832069D397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97013"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alpha val="7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3" name="TextBox 2">
            <a:extLst>
              <a:ext uri="{FF2B5EF4-FFF2-40B4-BE49-F238E27FC236}">
                <a16:creationId xmlns:a16="http://schemas.microsoft.com/office/drawing/2014/main" id="{558ED314-08C0-CDFB-1BFF-8D513C87B31E}"/>
              </a:ext>
            </a:extLst>
          </p:cNvPr>
          <p:cNvSpPr txBox="1"/>
          <p:nvPr/>
        </p:nvSpPr>
        <p:spPr>
          <a:xfrm>
            <a:off x="7572039" y="75784"/>
            <a:ext cx="4619961" cy="5627786"/>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fontScale="92500" lnSpcReduction="20000"/>
          </a:bodyPr>
          <a:lstStyle/>
          <a:p>
            <a:pPr marL="57150" algn="ctr">
              <a:lnSpc>
                <a:spcPct val="90000"/>
              </a:lnSpc>
              <a:spcAft>
                <a:spcPts val="600"/>
              </a:spcAft>
            </a:pPr>
            <a:r>
              <a:rPr lang="en-US" sz="2200" dirty="0"/>
              <a:t>TRANSPORT</a:t>
            </a:r>
          </a:p>
          <a:p>
            <a:pPr marL="57150">
              <a:lnSpc>
                <a:spcPct val="90000"/>
              </a:lnSpc>
              <a:spcAft>
                <a:spcPts val="600"/>
              </a:spcAft>
            </a:pPr>
            <a:endParaRPr lang="en-US" sz="2200" dirty="0"/>
          </a:p>
          <a:p>
            <a:pPr marL="57150">
              <a:lnSpc>
                <a:spcPct val="90000"/>
              </a:lnSpc>
              <a:spcAft>
                <a:spcPts val="600"/>
              </a:spcAft>
            </a:pPr>
            <a:r>
              <a:rPr lang="en-US" sz="2200" dirty="0"/>
              <a:t>Future Stars will provide new and maintained transportation to bring children daily to the nursery including wheelchair accessible vehicles enabling parents to be more flexible with their travel arrangements.</a:t>
            </a:r>
          </a:p>
          <a:p>
            <a:pPr marL="57150">
              <a:lnSpc>
                <a:spcPct val="90000"/>
              </a:lnSpc>
              <a:spcAft>
                <a:spcPts val="600"/>
              </a:spcAft>
            </a:pPr>
            <a:r>
              <a:rPr lang="en-US" sz="2200" dirty="0">
                <a:latin typeface="Calibri"/>
                <a:ea typeface="+mn-lt"/>
                <a:cs typeface="+mn-lt"/>
              </a:rPr>
              <a:t>Transportation  will cover the whole city, including travel to our daycare center making it easier for children to get around safely and relaxing pressure on parents.</a:t>
            </a:r>
          </a:p>
          <a:p>
            <a:pPr marL="57150">
              <a:lnSpc>
                <a:spcPct val="90000"/>
              </a:lnSpc>
              <a:spcAft>
                <a:spcPts val="600"/>
              </a:spcAft>
            </a:pPr>
            <a:endParaRPr lang="en-US" sz="2200" dirty="0">
              <a:latin typeface="Calibri"/>
              <a:ea typeface="+mn-lt"/>
              <a:cs typeface="+mn-lt"/>
            </a:endParaRPr>
          </a:p>
          <a:p>
            <a:pPr marL="57150">
              <a:lnSpc>
                <a:spcPct val="90000"/>
              </a:lnSpc>
              <a:spcAft>
                <a:spcPts val="600"/>
              </a:spcAft>
            </a:pPr>
            <a:r>
              <a:rPr lang="en-US" sz="2200" dirty="0">
                <a:latin typeface="Calibri"/>
                <a:ea typeface="+mn-lt"/>
                <a:cs typeface="+mn-lt"/>
              </a:rPr>
              <a:t>Increased Flexibility will allow parents to balance their work schedule with the time their children spend at Future Stars.</a:t>
            </a:r>
          </a:p>
          <a:p>
            <a:pPr>
              <a:spcAft>
                <a:spcPts val="600"/>
              </a:spcAft>
            </a:pPr>
            <a:endParaRPr lang="en-US" sz="2200" dirty="0">
              <a:latin typeface="Arial Nova"/>
              <a:ea typeface="+mn-lt"/>
              <a:cs typeface="+mn-lt"/>
            </a:endParaRPr>
          </a:p>
          <a:p>
            <a:pPr>
              <a:spcAft>
                <a:spcPts val="600"/>
              </a:spcAft>
            </a:pPr>
            <a:r>
              <a:rPr lang="en-US" sz="2200" dirty="0">
                <a:ea typeface="+mn-lt"/>
                <a:cs typeface="+mn-lt"/>
              </a:rPr>
              <a:t>Buses are the safest form of transportation for students, so parents don't have to stress about their children's safety. (M Keshavadasa 2019)</a:t>
            </a:r>
            <a:endParaRPr lang="en-US" sz="2200" dirty="0"/>
          </a:p>
          <a:p>
            <a:pPr indent="-228600">
              <a:lnSpc>
                <a:spcPct val="90000"/>
              </a:lnSpc>
              <a:spcAft>
                <a:spcPts val="600"/>
              </a:spcAft>
              <a:buFont typeface="Arial" panose="020B0604020202020204" pitchFamily="34" charset="0"/>
              <a:buChar char="•"/>
            </a:pPr>
            <a:endParaRPr lang="en-US" sz="2000" dirty="0"/>
          </a:p>
        </p:txBody>
      </p:sp>
    </p:spTree>
    <p:extLst>
      <p:ext uri="{BB962C8B-B14F-4D97-AF65-F5344CB8AC3E}">
        <p14:creationId xmlns:p14="http://schemas.microsoft.com/office/powerpoint/2010/main" val="346730536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8" name="Rectangle 137">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58256" y="-358254"/>
            <a:ext cx="6858000" cy="7574507"/>
          </a:xfrm>
          <a:prstGeom prst="rect">
            <a:avLst/>
          </a:prstGeom>
          <a:ln>
            <a:noFill/>
          </a:ln>
          <a:effectLst>
            <a:outerShdw blurRad="457200" dist="63500" sx="99000" sy="99000" algn="l" rotWithShape="0">
              <a:prstClr val="black">
                <a:alpha val="19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90617B0-FF62-FB74-28A8-B237E7F7F5AD}"/>
              </a:ext>
            </a:extLst>
          </p:cNvPr>
          <p:cNvSpPr>
            <a:spLocks noGrp="1"/>
          </p:cNvSpPr>
          <p:nvPr>
            <p:ph type="title"/>
          </p:nvPr>
        </p:nvSpPr>
        <p:spPr>
          <a:xfrm>
            <a:off x="523845" y="5546162"/>
            <a:ext cx="6661702" cy="953611"/>
          </a:xfrm>
        </p:spPr>
        <p:txBody>
          <a:bodyPr vert="horz" lIns="91440" tIns="45720" rIns="91440" bIns="45720" rtlCol="0" anchor="ctr">
            <a:normAutofit fontScale="90000"/>
          </a:bodyPr>
          <a:lstStyle/>
          <a:p>
            <a:r>
              <a:rPr lang="en-US" sz="3100" dirty="0">
                <a:latin typeface="Arial Nova"/>
              </a:rPr>
              <a:t>Statutory Framework for the early year's foundation stage requirements </a:t>
            </a:r>
          </a:p>
        </p:txBody>
      </p:sp>
      <p:pic>
        <p:nvPicPr>
          <p:cNvPr id="3" name="Picture 2" descr="EYFS Development Rainbows - MindingKids">
            <a:extLst>
              <a:ext uri="{FF2B5EF4-FFF2-40B4-BE49-F238E27FC236}">
                <a16:creationId xmlns:a16="http://schemas.microsoft.com/office/drawing/2014/main" id="{1B515260-A05D-62A6-6336-AB88F2E6E9D2}"/>
              </a:ext>
            </a:extLst>
          </p:cNvPr>
          <p:cNvPicPr>
            <a:picLocks noChangeAspect="1"/>
          </p:cNvPicPr>
          <p:nvPr/>
        </p:nvPicPr>
        <p:blipFill rotWithShape="1">
          <a:blip r:embed="rId2"/>
          <a:srcRect t="863" r="-1" b="2819"/>
          <a:stretch/>
        </p:blipFill>
        <p:spPr>
          <a:xfrm>
            <a:off x="20" y="-1"/>
            <a:ext cx="7574488" cy="5161587"/>
          </a:xfrm>
          <a:prstGeom prst="rect">
            <a:avLst/>
          </a:prstGeom>
        </p:spPr>
      </p:pic>
      <p:sp>
        <p:nvSpPr>
          <p:cNvPr id="93" name="Content Placeholder 65">
            <a:extLst>
              <a:ext uri="{FF2B5EF4-FFF2-40B4-BE49-F238E27FC236}">
                <a16:creationId xmlns:a16="http://schemas.microsoft.com/office/drawing/2014/main" id="{A549B270-974A-6FF7-3563-C0A6E756CCDC}"/>
              </a:ext>
            </a:extLst>
          </p:cNvPr>
          <p:cNvSpPr>
            <a:spLocks noGrp="1"/>
          </p:cNvSpPr>
          <p:nvPr>
            <p:ph idx="1"/>
          </p:nvPr>
        </p:nvSpPr>
        <p:spPr>
          <a:xfrm>
            <a:off x="8340064" y="743803"/>
            <a:ext cx="3144523" cy="5474173"/>
          </a:xfrm>
        </p:spPr>
        <p:txBody>
          <a:bodyPr vert="horz" lIns="91440" tIns="45720" rIns="91440" bIns="45720" rtlCol="0" anchor="ctr">
            <a:normAutofit/>
          </a:bodyPr>
          <a:lstStyle/>
          <a:p>
            <a:r>
              <a:rPr lang="en-US" sz="1800" dirty="0">
                <a:latin typeface="Arial Nova"/>
              </a:rPr>
              <a:t>The (EYFS) requires</a:t>
            </a:r>
            <a:endParaRPr lang="en-US" sz="1800">
              <a:latin typeface="Arial Nova"/>
              <a:cs typeface="Calibri"/>
            </a:endParaRPr>
          </a:p>
          <a:p>
            <a:r>
              <a:rPr lang="en-US" sz="1800" dirty="0">
                <a:latin typeface="Arial Nova"/>
              </a:rPr>
              <a:t>Communication and language.</a:t>
            </a:r>
          </a:p>
          <a:p>
            <a:r>
              <a:rPr lang="en-US" sz="1800" dirty="0">
                <a:latin typeface="Arial Nova"/>
              </a:rPr>
              <a:t>Personal, social and emotional development.</a:t>
            </a:r>
          </a:p>
          <a:p>
            <a:r>
              <a:rPr lang="en-US" sz="1800" dirty="0">
                <a:latin typeface="Arial Nova"/>
              </a:rPr>
              <a:t>Mathematics</a:t>
            </a:r>
          </a:p>
          <a:p>
            <a:r>
              <a:rPr lang="en-US" sz="1800" dirty="0">
                <a:latin typeface="Arial Nova"/>
              </a:rPr>
              <a:t>Physical development</a:t>
            </a:r>
          </a:p>
          <a:p>
            <a:r>
              <a:rPr lang="en-US" sz="1800" dirty="0">
                <a:latin typeface="Arial Nova"/>
              </a:rPr>
              <a:t>Expressive arts and design</a:t>
            </a:r>
          </a:p>
          <a:p>
            <a:r>
              <a:rPr lang="en-US" sz="1800" dirty="0">
                <a:latin typeface="Arial Nova"/>
              </a:rPr>
              <a:t>Understanding the world </a:t>
            </a:r>
          </a:p>
          <a:p>
            <a:r>
              <a:rPr lang="en-US" sz="1800" dirty="0">
                <a:latin typeface="Arial Nova"/>
              </a:rPr>
              <a:t>Literacy</a:t>
            </a:r>
          </a:p>
          <a:p>
            <a:r>
              <a:rPr lang="en-US" sz="1800" dirty="0">
                <a:latin typeface="Arial Nova"/>
              </a:rPr>
              <a:t>The Early Years Foundation Stage (EYFS) establishes guidelines for the education, growth, and care of children from birth to age five. (Pascal, Bertram and Rouse, 2019)</a:t>
            </a:r>
          </a:p>
          <a:p>
            <a:endParaRPr lang="en-US" sz="2000">
              <a:latin typeface="Arial Nova"/>
            </a:endParaRPr>
          </a:p>
          <a:p>
            <a:endParaRPr lang="en-US" sz="2000">
              <a:latin typeface="Arial Nova"/>
            </a:endParaRPr>
          </a:p>
          <a:p>
            <a:endParaRPr lang="en-US" sz="2000">
              <a:latin typeface="Arial Nova"/>
            </a:endParaRPr>
          </a:p>
        </p:txBody>
      </p:sp>
    </p:spTree>
    <p:extLst>
      <p:ext uri="{BB962C8B-B14F-4D97-AF65-F5344CB8AC3E}">
        <p14:creationId xmlns:p14="http://schemas.microsoft.com/office/powerpoint/2010/main" val="56120660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E26E10-E12C-8FA6-0065-D1D0187E440B}"/>
              </a:ext>
            </a:extLst>
          </p:cNvPr>
          <p:cNvSpPr>
            <a:spLocks noGrp="1"/>
          </p:cNvSpPr>
          <p:nvPr>
            <p:ph type="title"/>
          </p:nvPr>
        </p:nvSpPr>
        <p:spPr>
          <a:xfrm>
            <a:off x="681385" y="196978"/>
            <a:ext cx="4768463" cy="679714"/>
          </a:xfrm>
        </p:spPr>
        <p:txBody>
          <a:bodyPr vert="horz" lIns="91440" tIns="45720" rIns="91440" bIns="45720" rtlCol="0" anchor="b">
            <a:normAutofit/>
          </a:bodyPr>
          <a:lstStyle/>
          <a:p>
            <a:r>
              <a:rPr lang="en-US" sz="3200" kern="1200" dirty="0">
                <a:solidFill>
                  <a:schemeClr val="tx1"/>
                </a:solidFill>
                <a:latin typeface="+mj-lt"/>
                <a:ea typeface="+mj-ea"/>
                <a:cs typeface="+mj-cs"/>
              </a:rPr>
              <a:t>Funding </a:t>
            </a:r>
          </a:p>
        </p:txBody>
      </p:sp>
      <p:sp>
        <p:nvSpPr>
          <p:cNvPr id="3" name="Content Placeholder 2">
            <a:extLst>
              <a:ext uri="{FF2B5EF4-FFF2-40B4-BE49-F238E27FC236}">
                <a16:creationId xmlns:a16="http://schemas.microsoft.com/office/drawing/2014/main" id="{EF73712B-8EEB-3328-FFEA-C55A46617400}"/>
              </a:ext>
            </a:extLst>
          </p:cNvPr>
          <p:cNvSpPr>
            <a:spLocks noGrp="1"/>
          </p:cNvSpPr>
          <p:nvPr>
            <p:ph sz="half" idx="1"/>
          </p:nvPr>
        </p:nvSpPr>
        <p:spPr>
          <a:xfrm>
            <a:off x="566314" y="1015394"/>
            <a:ext cx="4768463" cy="3447832"/>
          </a:xfrm>
        </p:spPr>
        <p:txBody>
          <a:bodyPr vert="horz" lIns="91440" tIns="45720" rIns="91440" bIns="45720" rtlCol="0" anchor="t">
            <a:normAutofit fontScale="77500" lnSpcReduction="20000"/>
          </a:bodyPr>
          <a:lstStyle/>
          <a:p>
            <a:pPr marL="0"/>
            <a:r>
              <a:rPr lang="en-US" sz="2000" dirty="0"/>
              <a:t>Future Stars Nursery will be a community project with assistance from Birmingham city council and also by funding from local investors and residents as and when required.</a:t>
            </a:r>
          </a:p>
          <a:p>
            <a:pPr marL="0"/>
            <a:r>
              <a:rPr lang="en-US" sz="2000" dirty="0"/>
              <a:t>Throughout the year events will be held at the nursery outside of term time to enhance the income of the center.</a:t>
            </a:r>
          </a:p>
          <a:p>
            <a:pPr marL="0"/>
            <a:r>
              <a:rPr lang="en-US" sz="2000" dirty="0"/>
              <a:t>During term time fund raising events will occur and all money raised will be invested back into the project.</a:t>
            </a:r>
          </a:p>
          <a:p>
            <a:pPr marL="0" indent="0">
              <a:buNone/>
            </a:pPr>
            <a:r>
              <a:rPr lang="en-US" sz="2000" dirty="0"/>
              <a:t>Funders will have no say in the business or any preparation of the company. Tell potential investors why they should invest in you in your business plan since it will be their first exposure to your company. One of the most difficult aspects of launching and operating a business is finding investors. It's ideal to start modest and transition to larger funding alternatives later.(</a:t>
            </a:r>
            <a:r>
              <a:rPr lang="en-US" sz="2000" dirty="0" err="1"/>
              <a:t>Dublino</a:t>
            </a:r>
            <a:r>
              <a:rPr lang="en-US" sz="2000" dirty="0"/>
              <a:t> 2023)</a:t>
            </a:r>
          </a:p>
        </p:txBody>
      </p:sp>
      <p:pic>
        <p:nvPicPr>
          <p:cNvPr id="5" name="Content Placeholder 4" descr="A white sign with black text&#10;&#10;Description automatically generated">
            <a:extLst>
              <a:ext uri="{FF2B5EF4-FFF2-40B4-BE49-F238E27FC236}">
                <a16:creationId xmlns:a16="http://schemas.microsoft.com/office/drawing/2014/main" id="{F7E2F404-3254-09C3-B021-F231175C87CC}"/>
              </a:ext>
            </a:extLst>
          </p:cNvPr>
          <p:cNvPicPr>
            <a:picLocks noGrp="1" noChangeAspect="1"/>
          </p:cNvPicPr>
          <p:nvPr>
            <p:ph sz="half" idx="2"/>
          </p:nvPr>
        </p:nvPicPr>
        <p:blipFill rotWithShape="1">
          <a:blip r:embed="rId2">
            <a:extLst>
              <a:ext uri="{837473B0-CC2E-450A-ABE3-18F120FF3D39}">
                <a1611:picAttrSrcUrl xmlns:a1611="http://schemas.microsoft.com/office/drawing/2016/11/main" r:id="rId3"/>
              </a:ext>
            </a:extLst>
          </a:blip>
          <a:srcRect t="6954" r="1" b="1203"/>
          <a:stretch/>
        </p:blipFill>
        <p:spPr>
          <a:xfrm>
            <a:off x="6543675" y="-15447"/>
            <a:ext cx="5645154" cy="3447832"/>
          </a:xfrm>
          <a:prstGeom prst="rect">
            <a:avLst/>
          </a:prstGeom>
        </p:spPr>
      </p:pic>
      <p:pic>
        <p:nvPicPr>
          <p:cNvPr id="6" name="Content Placeholder 8" descr="Birmingham City Council | Ideal for All">
            <a:extLst>
              <a:ext uri="{FF2B5EF4-FFF2-40B4-BE49-F238E27FC236}">
                <a16:creationId xmlns:a16="http://schemas.microsoft.com/office/drawing/2014/main" id="{740C74AA-FDE7-ABE9-F557-302A249CE54B}"/>
              </a:ext>
            </a:extLst>
          </p:cNvPr>
          <p:cNvPicPr>
            <a:picLocks noChangeAspect="1"/>
          </p:cNvPicPr>
          <p:nvPr/>
        </p:nvPicPr>
        <p:blipFill rotWithShape="1">
          <a:blip r:embed="rId4"/>
          <a:srcRect t="11316" r="1" b="15763"/>
          <a:stretch/>
        </p:blipFill>
        <p:spPr>
          <a:xfrm>
            <a:off x="6536530" y="3332357"/>
            <a:ext cx="5830675" cy="3429000"/>
          </a:xfrm>
          <a:prstGeom prst="rect">
            <a:avLst/>
          </a:prstGeom>
        </p:spPr>
      </p:pic>
      <p:sp>
        <p:nvSpPr>
          <p:cNvPr id="12" name="Rectangle 11">
            <a:extLst>
              <a:ext uri="{FF2B5EF4-FFF2-40B4-BE49-F238E27FC236}">
                <a16:creationId xmlns:a16="http://schemas.microsoft.com/office/drawing/2014/main" id="{AE3A741D-C19B-960A-5803-1C58871478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540768" y="3211903"/>
            <a:ext cx="1664453" cy="5658638"/>
          </a:xfrm>
          <a:prstGeom prst="rect">
            <a:avLst/>
          </a:prstGeom>
          <a:gradFill>
            <a:gsLst>
              <a:gs pos="0">
                <a:schemeClr val="accent5">
                  <a:lumMod val="75000"/>
                </a:schemeClr>
              </a:gs>
              <a:gs pos="86000">
                <a:schemeClr val="accent5">
                  <a:alpha val="0"/>
                </a:scheme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9C3A50E9-9119-7BC3-083B-2D84CCC78E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33235" y="0"/>
            <a:ext cx="1370340" cy="6857999"/>
          </a:xfrm>
          <a:prstGeom prst="rect">
            <a:avLst/>
          </a:prstGeom>
          <a:gradFill flip="none" rotWithShape="1">
            <a:gsLst>
              <a:gs pos="0">
                <a:schemeClr val="accent2"/>
              </a:gs>
              <a:gs pos="44000">
                <a:schemeClr val="accent5">
                  <a:alpha val="0"/>
                </a:schemeClr>
              </a:gs>
            </a:gsLst>
            <a:lin ang="11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C39DE25-0E4E-0AA7-0932-1D78C23727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36530" y="-11248"/>
            <a:ext cx="5648324" cy="1323214"/>
          </a:xfrm>
          <a:prstGeom prst="rect">
            <a:avLst/>
          </a:prstGeom>
          <a:gradFill flip="none" rotWithShape="1">
            <a:gsLst>
              <a:gs pos="0">
                <a:schemeClr val="accent5"/>
              </a:gs>
              <a:gs pos="52000">
                <a:schemeClr val="accent2">
                  <a:alpha val="0"/>
                </a:schemeClr>
              </a:gs>
            </a:gsLst>
            <a:lin ang="4800000" scaled="0"/>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8" name="Rectangle 17">
            <a:extLst>
              <a:ext uri="{FF2B5EF4-FFF2-40B4-BE49-F238E27FC236}">
                <a16:creationId xmlns:a16="http://schemas.microsoft.com/office/drawing/2014/main" id="{8D6EA299-0840-6DEA-E670-C49AEBC87E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9461635" y="3593533"/>
            <a:ext cx="2743200" cy="3275713"/>
          </a:xfrm>
          <a:prstGeom prst="rect">
            <a:avLst/>
          </a:prstGeom>
          <a:gradFill flip="none" rotWithShape="1">
            <a:gsLst>
              <a:gs pos="0">
                <a:schemeClr val="accent2"/>
              </a:gs>
              <a:gs pos="51000">
                <a:schemeClr val="accent5">
                  <a:lumMod val="60000"/>
                  <a:lumOff val="40000"/>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7" name="TextBox 6">
            <a:extLst>
              <a:ext uri="{FF2B5EF4-FFF2-40B4-BE49-F238E27FC236}">
                <a16:creationId xmlns:a16="http://schemas.microsoft.com/office/drawing/2014/main" id="{857B2290-1C0B-F0C7-52C9-86604A31AA12}"/>
              </a:ext>
            </a:extLst>
          </p:cNvPr>
          <p:cNvSpPr txBox="1"/>
          <p:nvPr/>
        </p:nvSpPr>
        <p:spPr>
          <a:xfrm>
            <a:off x="9867361" y="3232330"/>
            <a:ext cx="2321468"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3">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5">
                  <a:extLst>
                    <a:ext uri="{A12FA001-AC4F-418D-AE19-62706E023703}">
                      <ahyp:hlinkClr xmlns:ahyp="http://schemas.microsoft.com/office/drawing/2018/hyperlinkcolor" val="tx"/>
                    </a:ext>
                  </a:extLst>
                </a:hlinkClick>
              </a:rPr>
              <a:t>CC BY-SA</a:t>
            </a:r>
            <a:r>
              <a:rPr lang="en-US" sz="700">
                <a:solidFill>
                  <a:srgbClr val="FFFFFF"/>
                </a:solidFill>
              </a:rPr>
              <a:t>.</a:t>
            </a:r>
          </a:p>
        </p:txBody>
      </p:sp>
    </p:spTree>
    <p:extLst>
      <p:ext uri="{BB962C8B-B14F-4D97-AF65-F5344CB8AC3E}">
        <p14:creationId xmlns:p14="http://schemas.microsoft.com/office/powerpoint/2010/main" val="149350485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Image result for minibuses colourfull">
            <a:extLst>
              <a:ext uri="{FF2B5EF4-FFF2-40B4-BE49-F238E27FC236}">
                <a16:creationId xmlns:a16="http://schemas.microsoft.com/office/drawing/2014/main" id="{A6D35F3B-8327-E11D-9C76-778EC35076B7}"/>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9650" r="14212"/>
          <a:stretch/>
        </p:blipFill>
        <p:spPr bwMode="auto">
          <a:xfrm>
            <a:off x="1" y="10"/>
            <a:ext cx="9669642" cy="6857990"/>
          </a:xfrm>
          <a:prstGeom prst="rect">
            <a:avLst/>
          </a:prstGeom>
          <a:noFill/>
          <a:extLst>
            <a:ext uri="{909E8E84-426E-40DD-AFC4-6F175D3DCCD1}">
              <a14:hiddenFill xmlns:a14="http://schemas.microsoft.com/office/drawing/2010/main">
                <a:solidFill>
                  <a:srgbClr val="FFFFFF"/>
                </a:solidFill>
              </a14:hiddenFill>
            </a:ext>
          </a:extLst>
        </p:spPr>
      </p:pic>
      <p:sp>
        <p:nvSpPr>
          <p:cNvPr id="1033" name="Rectangle 1032">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extBox 1">
            <a:extLst>
              <a:ext uri="{FF2B5EF4-FFF2-40B4-BE49-F238E27FC236}">
                <a16:creationId xmlns:a16="http://schemas.microsoft.com/office/drawing/2014/main" id="{46DD52C5-1D73-2AF9-4F98-A72687019C31}"/>
              </a:ext>
            </a:extLst>
          </p:cNvPr>
          <p:cNvSpPr txBox="1"/>
          <p:nvPr/>
        </p:nvSpPr>
        <p:spPr>
          <a:xfrm>
            <a:off x="8080250" y="137160"/>
            <a:ext cx="3822189" cy="6176963"/>
          </a:xfrm>
          <a:prstGeom prst="rect">
            <a:avLst/>
          </a:prstGeom>
        </p:spPr>
        <p:txBody>
          <a:bodyPr vert="horz" lIns="91440" tIns="45720" rIns="91440" bIns="45720" rtlCol="0">
            <a:noAutofit/>
          </a:bodyPr>
          <a:lstStyle/>
          <a:p>
            <a:pPr>
              <a:lnSpc>
                <a:spcPct val="90000"/>
              </a:lnSpc>
              <a:spcAft>
                <a:spcPts val="600"/>
              </a:spcAft>
            </a:pPr>
            <a:r>
              <a:rPr lang="en-US" sz="1600" dirty="0"/>
              <a:t>CONCLUSION</a:t>
            </a:r>
          </a:p>
          <a:p>
            <a:pPr>
              <a:lnSpc>
                <a:spcPct val="90000"/>
              </a:lnSpc>
              <a:spcAft>
                <a:spcPts val="600"/>
              </a:spcAft>
            </a:pPr>
            <a:endParaRPr lang="en-US" sz="1600" dirty="0"/>
          </a:p>
          <a:p>
            <a:pPr>
              <a:lnSpc>
                <a:spcPct val="90000"/>
              </a:lnSpc>
              <a:spcAft>
                <a:spcPts val="600"/>
              </a:spcAft>
            </a:pPr>
            <a:r>
              <a:rPr lang="en-US" sz="1600" dirty="0"/>
              <a:t>Childcare is the number one responsibility of any care provider and Future Stars take this very seriously, with issues such as reduced allocation for children during covid 19 restrictions which have now been lifted and even less places for children with special needs.</a:t>
            </a:r>
          </a:p>
          <a:p>
            <a:pPr>
              <a:lnSpc>
                <a:spcPct val="90000"/>
              </a:lnSpc>
              <a:spcAft>
                <a:spcPts val="600"/>
              </a:spcAft>
            </a:pPr>
            <a:r>
              <a:rPr lang="en-US" sz="1600" dirty="0"/>
              <a:t>Future Stars Nursery proposes to build a multi </a:t>
            </a:r>
            <a:r>
              <a:rPr lang="en-US" sz="1600" dirty="0" err="1"/>
              <a:t>storie</a:t>
            </a:r>
            <a:r>
              <a:rPr lang="en-US" sz="1600" dirty="0"/>
              <a:t> building with 20 rooms and fifty staff members all with a single goal in mind. Future Stars will provide four subsidised minibuses for parents, with funding from Birmingham city council and private investors allowing children to travel safely to and from the nursery.</a:t>
            </a:r>
            <a:br>
              <a:rPr lang="en-US" sz="1600" dirty="0"/>
            </a:br>
            <a:r>
              <a:rPr lang="en-US" sz="1600" dirty="0"/>
              <a:t>Future Stars created a parents app called Pop which is linked to the NHS and parents for all communication and the nursery will also abide by The Early Years Foundation Stage (EYFS) guild lines and requirement. </a:t>
            </a:r>
            <a:br>
              <a:rPr lang="en-US" sz="1600" dirty="0"/>
            </a:br>
            <a:r>
              <a:rPr lang="en-US" sz="1600" dirty="0"/>
              <a:t>In closing Little Wonders aims to provide larger spaces more staff and travel, Future Stars believes in providing the best care for every parent and their children's needs.</a:t>
            </a:r>
          </a:p>
        </p:txBody>
      </p:sp>
    </p:spTree>
    <p:extLst>
      <p:ext uri="{BB962C8B-B14F-4D97-AF65-F5344CB8AC3E}">
        <p14:creationId xmlns:p14="http://schemas.microsoft.com/office/powerpoint/2010/main" val="99190783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accent4"/>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75A98-C5FB-E7DD-F0EC-6F4D9004095A}"/>
              </a:ext>
            </a:extLst>
          </p:cNvPr>
          <p:cNvSpPr>
            <a:spLocks noGrp="1"/>
          </p:cNvSpPr>
          <p:nvPr>
            <p:ph type="title"/>
          </p:nvPr>
        </p:nvSpPr>
        <p:spPr>
          <a:xfrm>
            <a:off x="838200" y="365125"/>
            <a:ext cx="10515600" cy="590778"/>
          </a:xfrm>
        </p:spPr>
        <p:txBody>
          <a:bodyPr>
            <a:normAutofit/>
          </a:bodyPr>
          <a:lstStyle/>
          <a:p>
            <a:pPr algn="ctr"/>
            <a:r>
              <a:rPr lang="en-GB" sz="3200" dirty="0">
                <a:latin typeface="Arial Nova"/>
                <a:cs typeface="Calibri Light"/>
              </a:rPr>
              <a:t>References</a:t>
            </a:r>
            <a:endParaRPr lang="en-GB" sz="3200" dirty="0">
              <a:latin typeface="Arial Nova"/>
            </a:endParaRPr>
          </a:p>
        </p:txBody>
      </p:sp>
      <p:sp>
        <p:nvSpPr>
          <p:cNvPr id="3" name="Content Placeholder 2">
            <a:extLst>
              <a:ext uri="{FF2B5EF4-FFF2-40B4-BE49-F238E27FC236}">
                <a16:creationId xmlns:a16="http://schemas.microsoft.com/office/drawing/2014/main" id="{E7D1676C-07EA-0EBD-CD74-2E4C1908D178}"/>
              </a:ext>
            </a:extLst>
          </p:cNvPr>
          <p:cNvSpPr>
            <a:spLocks noGrp="1"/>
          </p:cNvSpPr>
          <p:nvPr>
            <p:ph idx="1"/>
          </p:nvPr>
        </p:nvSpPr>
        <p:spPr/>
        <p:txBody>
          <a:bodyPr vert="horz" lIns="91440" tIns="45720" rIns="91440" bIns="45720" rtlCol="0" anchor="t">
            <a:normAutofit/>
          </a:bodyPr>
          <a:lstStyle/>
          <a:p>
            <a:r>
              <a:rPr lang="en-GB" sz="1400" dirty="0">
                <a:solidFill>
                  <a:srgbClr val="2C3E50"/>
                </a:solidFill>
                <a:ea typeface="Calibri"/>
                <a:cs typeface="Calibri"/>
              </a:rPr>
              <a:t>Unwin, K.L., Powell, G. and Jones, C.R. (2021). The use of Multi-Sensory Environments with autistic children: Exploring the effect of having control of sensory changes. </a:t>
            </a:r>
            <a:r>
              <a:rPr lang="en-GB" sz="1400" i="1" dirty="0">
                <a:solidFill>
                  <a:srgbClr val="2C3E50"/>
                </a:solidFill>
                <a:ea typeface="Calibri"/>
                <a:cs typeface="Calibri"/>
              </a:rPr>
              <a:t>Autism</a:t>
            </a:r>
            <a:r>
              <a:rPr lang="en-GB" sz="1400" dirty="0">
                <a:solidFill>
                  <a:srgbClr val="2C3E50"/>
                </a:solidFill>
                <a:ea typeface="Calibri"/>
                <a:cs typeface="Calibri"/>
              </a:rPr>
              <a:t>, 26(6), p.136236132110501. </a:t>
            </a:r>
            <a:r>
              <a:rPr lang="en-GB" sz="1400" dirty="0" err="1">
                <a:solidFill>
                  <a:srgbClr val="2C3E50"/>
                </a:solidFill>
                <a:ea typeface="Calibri"/>
                <a:cs typeface="Calibri"/>
              </a:rPr>
              <a:t>doi:https</a:t>
            </a:r>
            <a:r>
              <a:rPr lang="en-GB" sz="1400" dirty="0">
                <a:solidFill>
                  <a:srgbClr val="2C3E50"/>
                </a:solidFill>
                <a:ea typeface="Calibri"/>
                <a:cs typeface="Calibri"/>
              </a:rPr>
              <a:t>://doi.org/10.1177/13623613211050176.</a:t>
            </a:r>
          </a:p>
          <a:p>
            <a:endParaRPr lang="en-GB" sz="1400" dirty="0">
              <a:solidFill>
                <a:srgbClr val="2C3E50"/>
              </a:solidFill>
              <a:ea typeface="+mn-lt"/>
              <a:cs typeface="+mn-lt"/>
            </a:endParaRPr>
          </a:p>
          <a:p>
            <a:r>
              <a:rPr lang="en-GB" sz="1200" dirty="0">
                <a:solidFill>
                  <a:srgbClr val="2C3E50"/>
                </a:solidFill>
                <a:latin typeface="Times New Roman"/>
                <a:ea typeface="+mn-lt"/>
                <a:cs typeface="Times New Roman"/>
              </a:rPr>
              <a:t>M, </a:t>
            </a:r>
            <a:r>
              <a:rPr lang="en-GB" sz="1200" dirty="0" err="1">
                <a:solidFill>
                  <a:srgbClr val="2C3E50"/>
                </a:solidFill>
                <a:latin typeface="Times New Roman"/>
                <a:ea typeface="+mn-lt"/>
                <a:cs typeface="Times New Roman"/>
              </a:rPr>
              <a:t>keshavdas</a:t>
            </a:r>
            <a:r>
              <a:rPr lang="en-GB" sz="1200" dirty="0">
                <a:solidFill>
                  <a:srgbClr val="2C3E50"/>
                </a:solidFill>
                <a:latin typeface="Times New Roman"/>
                <a:ea typeface="+mn-lt"/>
                <a:cs typeface="Times New Roman"/>
              </a:rPr>
              <a:t> (2019) ‘Top 17 Important Benefits Of Choosing School Buses For Students’, 17 June. Available at: </a:t>
            </a:r>
            <a:r>
              <a:rPr lang="en-GB" sz="1200" dirty="0">
                <a:solidFill>
                  <a:srgbClr val="2C3E50"/>
                </a:solidFill>
                <a:latin typeface="Times New Roman"/>
                <a:ea typeface="+mn-lt"/>
                <a:cs typeface="Times New Roman"/>
                <a:hlinkClick r:id="rId2"/>
              </a:rPr>
              <a:t>https://www.fleetroot.com/blog/top-17-important-benefits-of-choosing-school-buses-for-students/#:~:text=A%20school%20bus%20can%20accommodate,positively%20to%20reducing%20the%20traffic</a:t>
            </a:r>
            <a:r>
              <a:rPr lang="en-GB" sz="1200" dirty="0">
                <a:solidFill>
                  <a:srgbClr val="2C3E50"/>
                </a:solidFill>
                <a:latin typeface="Times New Roman"/>
                <a:ea typeface="+mn-lt"/>
                <a:cs typeface="Times New Roman"/>
              </a:rPr>
              <a:t>. (Accessed: 17 October 2023).</a:t>
            </a:r>
            <a:endParaRPr lang="en-GB" dirty="0">
              <a:solidFill>
                <a:srgbClr val="000000"/>
              </a:solidFill>
              <a:ea typeface="+mn-lt"/>
              <a:cs typeface="+mn-lt"/>
            </a:endParaRPr>
          </a:p>
          <a:p>
            <a:r>
              <a:rPr lang="en-GB" sz="1100" dirty="0">
                <a:solidFill>
                  <a:srgbClr val="2C3E50"/>
                </a:solidFill>
                <a:ea typeface="+mn-lt"/>
                <a:cs typeface="+mn-lt"/>
              </a:rPr>
              <a:t>..</a:t>
            </a:r>
            <a:endParaRPr lang="en-GB" dirty="0">
              <a:cs typeface="Calibri"/>
            </a:endParaRPr>
          </a:p>
          <a:p>
            <a:r>
              <a:rPr lang="en-GB" sz="1100" dirty="0">
                <a:solidFill>
                  <a:srgbClr val="2C3E50"/>
                </a:solidFill>
                <a:ea typeface="+mn-lt"/>
                <a:cs typeface="+mn-lt"/>
                <a:hlinkClick r:id="rId3"/>
              </a:rPr>
              <a:t>https://mindingkids.co.uk/wp-content/uploads/edd/2021/10/EYFS-Development-Rainbows-Advert-IMAGE.png</a:t>
            </a:r>
            <a:endParaRPr lang="en-GB" sz="1100" dirty="0">
              <a:solidFill>
                <a:srgbClr val="2C3E50"/>
              </a:solidFill>
              <a:cs typeface="Calibri"/>
            </a:endParaRPr>
          </a:p>
          <a:p>
            <a:endParaRPr lang="en-GB" sz="1100" dirty="0">
              <a:solidFill>
                <a:srgbClr val="2C3E50"/>
              </a:solidFill>
              <a:cs typeface="Calibri"/>
            </a:endParaRPr>
          </a:p>
          <a:p>
            <a:r>
              <a:rPr lang="en-GB" sz="1200" dirty="0">
                <a:solidFill>
                  <a:srgbClr val="2C3E50"/>
                </a:solidFill>
                <a:latin typeface="Times New Roman"/>
                <a:cs typeface="Times New Roman"/>
              </a:rPr>
              <a:t>Pascal, C., Bertram, T. and Rouse, L. (2019) </a:t>
            </a:r>
            <a:r>
              <a:rPr lang="en-GB" sz="1200" i="1" dirty="0">
                <a:solidFill>
                  <a:srgbClr val="2C3E50"/>
                </a:solidFill>
                <a:latin typeface="Times New Roman"/>
                <a:cs typeface="Times New Roman"/>
              </a:rPr>
              <a:t>Getting it right in the Early Years Foundation Stage: a review of the evidence</a:t>
            </a:r>
            <a:r>
              <a:rPr lang="en-GB" sz="1200" dirty="0">
                <a:solidFill>
                  <a:srgbClr val="2C3E50"/>
                </a:solidFill>
                <a:latin typeface="Times New Roman"/>
                <a:cs typeface="Times New Roman"/>
              </a:rPr>
              <a:t>. Available at: </a:t>
            </a:r>
            <a:r>
              <a:rPr lang="en-GB" sz="1200" dirty="0">
                <a:solidFill>
                  <a:srgbClr val="2C3E50"/>
                </a:solidFill>
                <a:latin typeface="Times New Roman"/>
                <a:cs typeface="Times New Roman"/>
                <a:hlinkClick r:id="rId4"/>
              </a:rPr>
              <a:t>http://www.earlychildhoodforum.org/uploads/Getting_it_right_in_the_EYFS_Literature_Review.pdf</a:t>
            </a:r>
            <a:r>
              <a:rPr lang="en-GB" sz="1200" dirty="0">
                <a:solidFill>
                  <a:srgbClr val="2C3E50"/>
                </a:solidFill>
                <a:latin typeface="Times New Roman"/>
                <a:cs typeface="Times New Roman"/>
              </a:rPr>
              <a:t>.</a:t>
            </a:r>
            <a:endParaRPr lang="en-GB" sz="1100" dirty="0">
              <a:solidFill>
                <a:srgbClr val="2C3E50"/>
              </a:solidFill>
              <a:cs typeface="Calibri"/>
            </a:endParaRPr>
          </a:p>
          <a:p>
            <a:endParaRPr lang="en-GB" sz="1100" dirty="0">
              <a:solidFill>
                <a:srgbClr val="2C3E50"/>
              </a:solidFill>
              <a:cs typeface="Calibri"/>
            </a:endParaRPr>
          </a:p>
          <a:p>
            <a:r>
              <a:rPr lang="en-GB" sz="1200" dirty="0">
                <a:solidFill>
                  <a:srgbClr val="2C3E50"/>
                </a:solidFill>
                <a:latin typeface="Times New Roman"/>
                <a:cs typeface="Times New Roman"/>
              </a:rPr>
              <a:t>Okumu, R. (2023) </a:t>
            </a:r>
            <a:r>
              <a:rPr lang="en-GB" sz="1200" i="1" dirty="0">
                <a:solidFill>
                  <a:srgbClr val="2C3E50"/>
                </a:solidFill>
                <a:latin typeface="Times New Roman"/>
                <a:cs typeface="Times New Roman"/>
              </a:rPr>
              <a:t>School ERP Software: Benefits of the Parent Portal</a:t>
            </a:r>
            <a:r>
              <a:rPr lang="en-GB" sz="1200" dirty="0">
                <a:solidFill>
                  <a:srgbClr val="2C3E50"/>
                </a:solidFill>
                <a:latin typeface="Times New Roman"/>
                <a:cs typeface="Times New Roman"/>
              </a:rPr>
              <a:t>, </a:t>
            </a:r>
            <a:r>
              <a:rPr lang="en-GB" sz="1200" i="1" dirty="0" err="1">
                <a:solidFill>
                  <a:srgbClr val="2C3E50"/>
                </a:solidFill>
                <a:latin typeface="Times New Roman"/>
                <a:cs typeface="Times New Roman"/>
              </a:rPr>
              <a:t>SchoolTry</a:t>
            </a:r>
            <a:r>
              <a:rPr lang="en-GB" sz="1200" dirty="0">
                <a:solidFill>
                  <a:srgbClr val="2C3E50"/>
                </a:solidFill>
                <a:latin typeface="Times New Roman"/>
                <a:cs typeface="Times New Roman"/>
              </a:rPr>
              <a:t>. Available at: </a:t>
            </a:r>
            <a:r>
              <a:rPr lang="en-GB" sz="1200" dirty="0">
                <a:solidFill>
                  <a:srgbClr val="2C3E50"/>
                </a:solidFill>
                <a:latin typeface="Times New Roman"/>
                <a:cs typeface="Times New Roman"/>
                <a:hlinkClick r:id="rId5"/>
              </a:rPr>
              <a:t>https://blog.schooltry.com/2023/07/12/benefits-of-the-parent-portal-in-school-erp-software/</a:t>
            </a:r>
            <a:r>
              <a:rPr lang="en-GB" sz="1200" dirty="0">
                <a:solidFill>
                  <a:srgbClr val="2C3E50"/>
                </a:solidFill>
                <a:latin typeface="Times New Roman"/>
                <a:cs typeface="Times New Roman"/>
              </a:rPr>
              <a:t> (Accessed: 19 October 2023).</a:t>
            </a:r>
            <a:endParaRPr lang="en-GB" sz="1100" dirty="0">
              <a:solidFill>
                <a:srgbClr val="2C3E50"/>
              </a:solidFill>
              <a:cs typeface="Calibri"/>
            </a:endParaRPr>
          </a:p>
          <a:p>
            <a:endParaRPr lang="en-GB" sz="1100" dirty="0">
              <a:solidFill>
                <a:srgbClr val="2C3E50"/>
              </a:solidFill>
              <a:cs typeface="Calibri"/>
            </a:endParaRPr>
          </a:p>
          <a:p>
            <a:pPr>
              <a:buNone/>
            </a:pPr>
            <a:r>
              <a:rPr lang="en-GB" sz="1200" dirty="0" err="1">
                <a:solidFill>
                  <a:srgbClr val="2C3E50"/>
                </a:solidFill>
                <a:latin typeface="Times New Roman"/>
                <a:cs typeface="Times New Roman"/>
              </a:rPr>
              <a:t>dublino</a:t>
            </a:r>
            <a:r>
              <a:rPr lang="en-GB" sz="1200" dirty="0">
                <a:solidFill>
                  <a:srgbClr val="2C3E50"/>
                </a:solidFill>
                <a:latin typeface="Times New Roman"/>
                <a:cs typeface="Times New Roman"/>
              </a:rPr>
              <a:t>, </a:t>
            </a:r>
            <a:r>
              <a:rPr lang="en-GB" sz="1200" dirty="0" err="1">
                <a:solidFill>
                  <a:srgbClr val="2C3E50"/>
                </a:solidFill>
                <a:latin typeface="Times New Roman"/>
                <a:cs typeface="Times New Roman"/>
              </a:rPr>
              <a:t>jennifer</a:t>
            </a:r>
            <a:r>
              <a:rPr lang="en-GB" sz="1200" dirty="0">
                <a:solidFill>
                  <a:srgbClr val="2C3E50"/>
                </a:solidFill>
                <a:latin typeface="Times New Roman"/>
                <a:cs typeface="Times New Roman"/>
              </a:rPr>
              <a:t> (2023) </a:t>
            </a:r>
            <a:r>
              <a:rPr lang="en-GB" sz="1200" i="1" dirty="0">
                <a:solidFill>
                  <a:srgbClr val="2C3E50"/>
                </a:solidFill>
                <a:latin typeface="Times New Roman"/>
                <a:cs typeface="Times New Roman"/>
              </a:rPr>
              <a:t>How to Find Investors for Your Business</a:t>
            </a:r>
            <a:r>
              <a:rPr lang="en-GB" sz="1200" dirty="0">
                <a:solidFill>
                  <a:srgbClr val="2C3E50"/>
                </a:solidFill>
                <a:latin typeface="Times New Roman"/>
                <a:cs typeface="Times New Roman"/>
              </a:rPr>
              <a:t>, </a:t>
            </a:r>
            <a:r>
              <a:rPr lang="en-GB" sz="1200" i="1" dirty="0">
                <a:solidFill>
                  <a:srgbClr val="2C3E50"/>
                </a:solidFill>
                <a:latin typeface="Times New Roman"/>
                <a:cs typeface="Times New Roman"/>
              </a:rPr>
              <a:t>business.com</a:t>
            </a:r>
            <a:r>
              <a:rPr lang="en-GB" sz="1200" dirty="0">
                <a:solidFill>
                  <a:srgbClr val="2C3E50"/>
                </a:solidFill>
                <a:latin typeface="Times New Roman"/>
                <a:cs typeface="Times New Roman"/>
              </a:rPr>
              <a:t>. Available at: </a:t>
            </a:r>
            <a:r>
              <a:rPr lang="en-GB" sz="1200" dirty="0">
                <a:solidFill>
                  <a:srgbClr val="2C3E50"/>
                </a:solidFill>
                <a:latin typeface="Times New Roman"/>
                <a:cs typeface="Times New Roman"/>
                <a:hlinkClick r:id="rId6"/>
              </a:rPr>
              <a:t>https://www.business.com/articles/how-to-find-business-investors/</a:t>
            </a:r>
            <a:r>
              <a:rPr lang="en-GB" sz="1200" dirty="0">
                <a:solidFill>
                  <a:srgbClr val="2C3E50"/>
                </a:solidFill>
                <a:latin typeface="Times New Roman"/>
                <a:cs typeface="Times New Roman"/>
              </a:rPr>
              <a:t>.</a:t>
            </a:r>
            <a:endParaRPr lang="en-GB" dirty="0"/>
          </a:p>
          <a:p>
            <a:pPr marL="0" indent="0">
              <a:buNone/>
            </a:pPr>
            <a:endParaRPr lang="en-GB" sz="1100" dirty="0">
              <a:solidFill>
                <a:srgbClr val="2C3E50"/>
              </a:solidFill>
              <a:ea typeface="Calibri"/>
              <a:cs typeface="Calibri"/>
            </a:endParaRPr>
          </a:p>
          <a:p>
            <a:endParaRPr lang="en-GB" sz="1400" dirty="0">
              <a:solidFill>
                <a:srgbClr val="2C3E50"/>
              </a:solidFill>
              <a:cs typeface="Calibri"/>
            </a:endParaRPr>
          </a:p>
        </p:txBody>
      </p:sp>
    </p:spTree>
    <p:extLst>
      <p:ext uri="{BB962C8B-B14F-4D97-AF65-F5344CB8AC3E}">
        <p14:creationId xmlns:p14="http://schemas.microsoft.com/office/powerpoint/2010/main" val="982949949"/>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1240</TotalTime>
  <Words>1294</Words>
  <Application>Microsoft Office PowerPoint</Application>
  <PresentationFormat>Widescreen</PresentationFormat>
  <Paragraphs>72</Paragraphs>
  <Slides>11</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11</vt:i4>
      </vt:variant>
    </vt:vector>
  </HeadingPairs>
  <TitlesOfParts>
    <vt:vector size="18" baseType="lpstr">
      <vt:lpstr>Meiryo</vt:lpstr>
      <vt:lpstr>Arial</vt:lpstr>
      <vt:lpstr>Arial Nova</vt:lpstr>
      <vt:lpstr>Calibri</vt:lpstr>
      <vt:lpstr>Calibri Light</vt:lpstr>
      <vt:lpstr>Times New Roman</vt:lpstr>
      <vt:lpstr>office theme</vt:lpstr>
      <vt:lpstr> BA (HONS) LEADERSHIP AND MANAGEMENT SKILLS FOR THE WORKPLACE   MANAGING PROJECTS IN THE ORGANISATION  FUTURE STARS NURSERY  WAQAR ALI (2027054)       BMSW5104    DR ADEYEMI OJEBODE    </vt:lpstr>
      <vt:lpstr>Table of Contents</vt:lpstr>
      <vt:lpstr>PowerPoint Presentation</vt:lpstr>
      <vt:lpstr>My Project Vision   Introducing to you to the vision here at Future Stars Nursery.  Future Stars Nursery aims to  provide an interactive space which will aid learning. Future Stars Nursery will utilize an app called (POP) providing parent’s with an online platform for communications.  Multi-Sensory Environments are spaces with tools that can provide experiences with touch, sound, and light. Children with autism are frequently exposed to multisensory environments. (Unwin, Powell and Jones, 2021)  </vt:lpstr>
      <vt:lpstr>The app includes information for accidents and emergencies and alongside the NHS allows for advice or assistance as and when needed.</vt:lpstr>
      <vt:lpstr>Solutions</vt:lpstr>
      <vt:lpstr>PowerPoint Presentation</vt:lpstr>
      <vt:lpstr>Statutory Framework for the early year's foundation stage requirements </vt:lpstr>
      <vt:lpstr>Funding </vt:lpstr>
      <vt:lpstr>PowerPoint Presentation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Waqar Ali (2027054)</cp:lastModifiedBy>
  <cp:revision>352</cp:revision>
  <dcterms:created xsi:type="dcterms:W3CDTF">2023-10-10T18:57:19Z</dcterms:created>
  <dcterms:modified xsi:type="dcterms:W3CDTF">2024-03-05T11:32:36Z</dcterms:modified>
</cp:coreProperties>
</file>