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e roath" initials="lr" lastIdx="4" clrIdx="0">
    <p:extLst>
      <p:ext uri="{19B8F6BF-5375-455C-9EA6-DF929625EA0E}">
        <p15:presenceInfo xmlns:p15="http://schemas.microsoft.com/office/powerpoint/2012/main" userId="lee roath"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8813" autoAdjust="0"/>
  </p:normalViewPr>
  <p:slideViewPr>
    <p:cSldViewPr snapToGrid="0">
      <p:cViewPr varScale="1">
        <p:scale>
          <a:sx n="38" d="100"/>
          <a:sy n="38" d="100"/>
        </p:scale>
        <p:origin x="189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4D938A-8A4F-4DB7-AFCE-7C0CD5F0322B}" type="datetimeFigureOut">
              <a:rPr lang="en-GB" smtClean="0"/>
              <a:t>28/02/2020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32EA45-92B6-4E03-A16B-99F1A03D04F6}" type="slidenum">
              <a:rPr lang="en-GB" smtClean="0"/>
              <a:t>‹#›</a:t>
            </a:fld>
            <a:endParaRPr lang="en-GB"/>
          </a:p>
        </p:txBody>
      </p:sp>
    </p:spTree>
    <p:extLst>
      <p:ext uri="{BB962C8B-B14F-4D97-AF65-F5344CB8AC3E}">
        <p14:creationId xmlns:p14="http://schemas.microsoft.com/office/powerpoint/2010/main" val="743514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mpactseed.org/resources/founders-pie/" TargetMode="External"/><Relationship Id="rId7" Type="http://schemas.openxmlformats.org/officeDocument/2006/relationships/hyperlink" Target="https://www.smarttstrategies.com/about-belbin"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ww.belbin.com/about/belbin-team-roles/" TargetMode="External"/><Relationship Id="rId5" Type="http://schemas.openxmlformats.org/officeDocument/2006/relationships/hyperlink" Target="https://sites.google.com/site/ob122s1t2/organisation-information" TargetMode="External"/><Relationship Id="rId4" Type="http://schemas.openxmlformats.org/officeDocument/2006/relationships/hyperlink" Target="http://americancouncilsmoldovaonlinecourse.weebly.com/assignments/week-5-team-building-strategi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Introduction to Belbin team role theory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Dr Meredith Belbin and his team realised there are nine clusters of behaviour - these are what are known as Belbin Team Roles.</a:t>
            </a:r>
          </a:p>
          <a:p>
            <a:r>
              <a:rPr lang="en-GB" sz="1200" kern="1200" dirty="0">
                <a:solidFill>
                  <a:schemeClr val="tx1"/>
                </a:solidFill>
                <a:effectLst/>
                <a:latin typeface="+mn-lt"/>
                <a:ea typeface="+mn-ea"/>
                <a:cs typeface="+mn-cs"/>
              </a:rPr>
              <a:t>Each team requires to adopt the nine Belbin Team Role behaviours to become a very successful team and to performance well. This does not mean every team need nine people, a lot of people will have many Belbin Team Roles qualities that they can contribute, this means they can cover more team roles which make the team more productive and cost effective.  Employees can often change team roles as skill, attitudes and behaviours sometime change over time.  every Team Role has its strengths and weaknesses, and each is equally importance.</a:t>
            </a:r>
          </a:p>
          <a:p>
            <a:r>
              <a:rPr lang="en-GB" sz="1200" kern="1200" dirty="0">
                <a:solidFill>
                  <a:schemeClr val="tx1"/>
                </a:solidFill>
                <a:effectLst/>
                <a:latin typeface="+mn-lt"/>
                <a:ea typeface="+mn-ea"/>
                <a:cs typeface="+mn-cs"/>
              </a:rPr>
              <a:t>first look at the team objectives as you need to work out which tasks need to be undertaken first. After this you can discuss which and when each Belbin Team Role behaviour should be introduced and utilised. </a:t>
            </a:r>
          </a:p>
          <a:p>
            <a:r>
              <a:rPr lang="en-GB" sz="1200" kern="1200" dirty="0">
                <a:solidFill>
                  <a:schemeClr val="tx1"/>
                </a:solidFill>
                <a:effectLst/>
                <a:latin typeface="+mn-lt"/>
                <a:ea typeface="+mn-ea"/>
                <a:cs typeface="+mn-cs"/>
              </a:rPr>
              <a:t>By adopting Belbin theory, people will have a better understanding of their own strengths, which improves communication between the team and their managers.</a:t>
            </a: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belbin</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1</a:t>
            </a:fld>
            <a:endParaRPr lang="en-GB"/>
          </a:p>
        </p:txBody>
      </p:sp>
    </p:spTree>
    <p:extLst>
      <p:ext uri="{BB962C8B-B14F-4D97-AF65-F5344CB8AC3E}">
        <p14:creationId xmlns:p14="http://schemas.microsoft.com/office/powerpoint/2010/main" val="3111253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These 9 roles can be categorised within 3 group </a:t>
            </a:r>
          </a:p>
          <a:p>
            <a:endParaRPr lang="en-GB" sz="1200" b="1"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Thought-oriented roles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Action- oriented roles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People- oriented roles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kuns</a:t>
            </a:r>
            <a:r>
              <a:rPr lang="en-GB" sz="1200" kern="1200" dirty="0">
                <a:solidFill>
                  <a:schemeClr val="tx1"/>
                </a:solidFill>
                <a:effectLst/>
                <a:latin typeface="+mn-lt"/>
                <a:ea typeface="+mn-ea"/>
                <a:cs typeface="+mn-cs"/>
              </a:rPr>
              <a:t>, 2018)</a:t>
            </a: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2</a:t>
            </a:fld>
            <a:endParaRPr lang="en-GB"/>
          </a:p>
        </p:txBody>
      </p:sp>
    </p:spTree>
    <p:extLst>
      <p:ext uri="{BB962C8B-B14F-4D97-AF65-F5344CB8AC3E}">
        <p14:creationId xmlns:p14="http://schemas.microsoft.com/office/powerpoint/2010/main" val="1566970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u="sng" dirty="0">
                <a:effectLst/>
                <a:latin typeface="Calibri" panose="020F0502020204030204" pitchFamily="34" charset="0"/>
                <a:ea typeface="Calibri" panose="020F0502020204030204" pitchFamily="34" charset="0"/>
                <a:cs typeface="Times New Roman" panose="02020603050405020304" pitchFamily="18" charset="0"/>
              </a:rPr>
              <a:t>Thought-oriented roles</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PLANT</a:t>
            </a:r>
            <a:r>
              <a:rPr lang="en-GB" sz="1200" dirty="0">
                <a:effectLst/>
                <a:latin typeface="Calibri" panose="020F0502020204030204" pitchFamily="34" charset="0"/>
                <a:ea typeface="Calibri" panose="020F0502020204030204" pitchFamily="34" charset="0"/>
                <a:cs typeface="Times New Roman" panose="02020603050405020304" pitchFamily="18" charset="0"/>
              </a:rPr>
              <a:t>- Creative, imaginative, unorthodox. Solves har problems.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-Ignores incidentals. Too busy to communicate effectively.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SPECIALIST</a:t>
            </a:r>
            <a:r>
              <a:rPr lang="en-GB" sz="1200" dirty="0">
                <a:effectLst/>
                <a:latin typeface="Calibri" panose="020F0502020204030204" pitchFamily="34" charset="0"/>
                <a:ea typeface="Calibri" panose="020F0502020204030204" pitchFamily="34" charset="0"/>
                <a:cs typeface="Times New Roman" panose="02020603050405020304" pitchFamily="18" charset="0"/>
              </a:rPr>
              <a:t>-Single-minded, self-starting, dedicated, Provides knowledge and skills in rare supply.</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-Contributes only on a narrow front. Dwells on technicalities.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MONITOR EVALUATOR</a:t>
            </a:r>
            <a:r>
              <a:rPr lang="en-GB" sz="1200" dirty="0">
                <a:effectLst/>
                <a:latin typeface="Calibri" panose="020F0502020204030204" pitchFamily="34" charset="0"/>
                <a:ea typeface="Calibri" panose="020F0502020204030204" pitchFamily="34" charset="0"/>
                <a:cs typeface="Times New Roman" panose="02020603050405020304" pitchFamily="18" charset="0"/>
              </a:rPr>
              <a:t>-Sober, strategic and discerning.! Sees al options. Judges accurately.</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-Lacks drive and ability to inspire others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u="sng" dirty="0">
                <a:effectLst/>
                <a:latin typeface="Calibri" panose="020F0502020204030204" pitchFamily="34" charset="0"/>
                <a:ea typeface="Calibri" panose="020F0502020204030204" pitchFamily="34" charset="0"/>
                <a:cs typeface="Times New Roman" panose="02020603050405020304" pitchFamily="18" charset="0"/>
              </a:rPr>
              <a:t>Action Oriented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IMPLEMENTER</a:t>
            </a:r>
            <a:r>
              <a:rPr lang="en-GB" sz="1200" dirty="0">
                <a:effectLst/>
                <a:latin typeface="Calibri" panose="020F0502020204030204" pitchFamily="34" charset="0"/>
                <a:ea typeface="Calibri" panose="020F0502020204030204" pitchFamily="34" charset="0"/>
                <a:cs typeface="Times New Roman" panose="02020603050405020304" pitchFamily="18" charset="0"/>
              </a:rPr>
              <a:t>-Disciplined, reliable, conservative and efﬁcient. Turns ideas into practical actions.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-Somewhat inﬂexible. Slow to respond to new possibilities.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SHAPER</a:t>
            </a:r>
            <a:r>
              <a:rPr lang="en-GB" sz="1200" dirty="0">
                <a:effectLst/>
                <a:latin typeface="Calibri" panose="020F0502020204030204" pitchFamily="34" charset="0"/>
                <a:ea typeface="Calibri" panose="020F0502020204030204" pitchFamily="34" charset="0"/>
                <a:cs typeface="Times New Roman" panose="02020603050405020304" pitchFamily="18" charset="0"/>
              </a:rPr>
              <a:t>-Challenging, dynamic, thrives on pressure. The drive and courage to overcome obstacles.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-Prone to provocation. Offends people’s feelings.</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COMPLETER FINISHER-</a:t>
            </a:r>
            <a:r>
              <a:rPr lang="en-GB" sz="1200" dirty="0">
                <a:effectLst/>
                <a:latin typeface="Calibri" panose="020F0502020204030204" pitchFamily="34" charset="0"/>
                <a:ea typeface="Calibri" panose="020F0502020204030204" pitchFamily="34" charset="0"/>
                <a:cs typeface="Times New Roman" panose="02020603050405020304" pitchFamily="18" charset="0"/>
              </a:rPr>
              <a:t>Painstaking, conscientious, anxious. Searches out errors and omissions. Delivers on time.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-Inclined to worry unduly. Reluctant to delegate.</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u="sng" dirty="0">
                <a:effectLst/>
                <a:latin typeface="Calibri" panose="020F0502020204030204" pitchFamily="34" charset="0"/>
                <a:ea typeface="Calibri" panose="020F0502020204030204" pitchFamily="34" charset="0"/>
                <a:cs typeface="Times New Roman" panose="02020603050405020304" pitchFamily="18" charset="0"/>
              </a:rPr>
              <a:t>People Oriented</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TEAMWORKER</a:t>
            </a:r>
            <a:r>
              <a:rPr lang="en-GB" sz="1200" dirty="0">
                <a:effectLst/>
                <a:latin typeface="Calibri" panose="020F0502020204030204" pitchFamily="34" charset="0"/>
                <a:ea typeface="Calibri" panose="020F0502020204030204" pitchFamily="34" charset="0"/>
                <a:cs typeface="Times New Roman" panose="02020603050405020304" pitchFamily="18" charset="0"/>
              </a:rPr>
              <a:t>-Co-operative, mild, perceptive and diplomatic. Listens, builds, averts friction. General role type.</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-Indecisive in crunch situations.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COORDINATOR</a:t>
            </a:r>
            <a:r>
              <a:rPr lang="en-GB" sz="1200" dirty="0">
                <a:effectLst/>
                <a:latin typeface="Calibri" panose="020F0502020204030204" pitchFamily="34" charset="0"/>
                <a:ea typeface="Calibri" panose="020F0502020204030204" pitchFamily="34" charset="0"/>
                <a:cs typeface="Times New Roman" panose="02020603050405020304" pitchFamily="18" charset="0"/>
              </a:rPr>
              <a:t>-Mature, conﬁdent, a good chairperson. Clariﬁes goals, promotes decision-making, delegates well.</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-Can often be seen as manipulative. Off loads personal work.</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RESOURCE INVESTIGATOR-</a:t>
            </a:r>
            <a:r>
              <a:rPr lang="en-GB" sz="1200" dirty="0">
                <a:effectLst/>
                <a:latin typeface="Calibri" panose="020F0502020204030204" pitchFamily="34" charset="0"/>
                <a:ea typeface="Calibri" panose="020F0502020204030204" pitchFamily="34" charset="0"/>
                <a:cs typeface="Times New Roman" panose="02020603050405020304" pitchFamily="18" charset="0"/>
              </a:rPr>
              <a:t>Extrovert, enthusiastic, communicative. Explores opportunities. Develops contacts.</a:t>
            </a: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Weakness</a:t>
            </a:r>
            <a:r>
              <a:rPr lang="en-GB" sz="1200" dirty="0">
                <a:effectLst/>
                <a:latin typeface="Calibri" panose="020F0502020204030204" pitchFamily="34" charset="0"/>
                <a:ea typeface="Calibri" panose="020F0502020204030204" pitchFamily="34" charset="0"/>
                <a:cs typeface="Times New Roman" panose="02020603050405020304" pitchFamily="18" charset="0"/>
              </a:rPr>
              <a:t>-Over-optimistic. Loses interest once initial</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smarttstrategies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2019)</a:t>
            </a: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3</a:t>
            </a:fld>
            <a:endParaRPr lang="en-GB"/>
          </a:p>
        </p:txBody>
      </p:sp>
    </p:spTree>
    <p:extLst>
      <p:ext uri="{BB962C8B-B14F-4D97-AF65-F5344CB8AC3E}">
        <p14:creationId xmlns:p14="http://schemas.microsoft.com/office/powerpoint/2010/main" val="3010106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How do</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FUJIFILM </a:t>
            </a:r>
            <a:r>
              <a:rPr lang="en-GB" sz="1200" b="1" kern="1200" dirty="0" err="1">
                <a:solidFill>
                  <a:schemeClr val="tx1"/>
                </a:solidFill>
                <a:effectLst/>
                <a:latin typeface="+mn-lt"/>
                <a:ea typeface="+mn-ea"/>
                <a:cs typeface="+mn-cs"/>
              </a:rPr>
              <a:t>Diosynth</a:t>
            </a:r>
            <a:r>
              <a:rPr lang="en-GB" sz="1200" b="1" kern="1200" dirty="0">
                <a:solidFill>
                  <a:schemeClr val="tx1"/>
                </a:solidFill>
                <a:effectLst/>
                <a:latin typeface="+mn-lt"/>
                <a:ea typeface="+mn-ea"/>
                <a:cs typeface="+mn-cs"/>
              </a:rPr>
              <a:t> Biotechnologies use Belbin?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FUJIFILM use Belbin Individual Reports and Team Reports as part of team development days and follow up activities. The focus is agreeing on the actions needed for each team member also the whole team. To see how those actions are progressing they have follow up sessions 6-12 month later to review their progress.</a:t>
            </a:r>
          </a:p>
          <a:p>
            <a:r>
              <a:rPr lang="en-GB" sz="1200" kern="1200" dirty="0">
                <a:solidFill>
                  <a:schemeClr val="tx1"/>
                </a:solidFill>
                <a:effectLst/>
                <a:latin typeface="+mn-lt"/>
                <a:ea typeface="+mn-ea"/>
                <a:cs typeface="+mn-cs"/>
              </a:rPr>
              <a:t>Individual coaching sessions are arranged for members of the teams. Belbin Individual Reports is looked at to support team members. and this is where Fujifilm feel they get the true value. There’s so much to take from these individual reports, as its a opportunity to really think about behaviours and how teams communicate together. We look at how we can influence others in our team and how we can work more closely together.</a:t>
            </a:r>
          </a:p>
          <a:p>
            <a:r>
              <a:rPr lang="en-GB" sz="1200" kern="1200" dirty="0">
                <a:solidFill>
                  <a:schemeClr val="tx1"/>
                </a:solidFill>
                <a:effectLst/>
                <a:latin typeface="+mn-lt"/>
                <a:ea typeface="+mn-ea"/>
                <a:cs typeface="+mn-cs"/>
              </a:rPr>
              <a:t>Strength are often turned into opportunities as this is a way of Fujifilm really utilising their work force and being more productive with their teams.</a:t>
            </a:r>
          </a:p>
          <a:p>
            <a:r>
              <a:rPr lang="en-GB" sz="1200" kern="1200" dirty="0">
                <a:solidFill>
                  <a:schemeClr val="tx1"/>
                </a:solidFill>
                <a:effectLst/>
                <a:latin typeface="+mn-lt"/>
                <a:ea typeface="+mn-ea"/>
                <a:cs typeface="+mn-cs"/>
              </a:rPr>
              <a:t>Fujifilm feel Belbin has provided them with a great competitive advantage in how they form project teams. they know </a:t>
            </a:r>
            <a:r>
              <a:rPr lang="en-GB" sz="1200" kern="1200" dirty="0" err="1">
                <a:solidFill>
                  <a:schemeClr val="tx1"/>
                </a:solidFill>
                <a:effectLst/>
                <a:latin typeface="+mn-lt"/>
                <a:ea typeface="+mn-ea"/>
                <a:cs typeface="+mn-cs"/>
              </a:rPr>
              <a:t>thay</a:t>
            </a:r>
            <a:r>
              <a:rPr lang="en-GB" sz="1200" kern="1200" dirty="0">
                <a:solidFill>
                  <a:schemeClr val="tx1"/>
                </a:solidFill>
                <a:effectLst/>
                <a:latin typeface="+mn-lt"/>
                <a:ea typeface="+mn-ea"/>
                <a:cs typeface="+mn-cs"/>
              </a:rPr>
              <a:t> need people with specialist Team Roles to complete projects – so that is why  they like to know who those people are and make use of their skills.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OHara</a:t>
            </a:r>
            <a:r>
              <a:rPr lang="en-GB" sz="1200" kern="1200" dirty="0">
                <a:solidFill>
                  <a:schemeClr val="tx1"/>
                </a:solidFill>
                <a:effectLst/>
                <a:latin typeface="+mn-lt"/>
                <a:ea typeface="+mn-ea"/>
                <a:cs typeface="+mn-cs"/>
              </a:rPr>
              <a:t>, 2020)</a:t>
            </a: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4</a:t>
            </a:fld>
            <a:endParaRPr lang="en-GB"/>
          </a:p>
        </p:txBody>
      </p:sp>
    </p:spTree>
    <p:extLst>
      <p:ext uri="{BB962C8B-B14F-4D97-AF65-F5344CB8AC3E}">
        <p14:creationId xmlns:p14="http://schemas.microsoft.com/office/powerpoint/2010/main" val="1788738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endParaRPr lang="en-GB" sz="1200" b="1"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belbin</a:t>
            </a:r>
            <a:r>
              <a:rPr lang="en-US" sz="1200" kern="1200" dirty="0">
                <a:solidFill>
                  <a:schemeClr val="tx1"/>
                </a:solidFill>
                <a:effectLst/>
                <a:latin typeface="+mn-lt"/>
                <a:ea typeface="+mn-ea"/>
                <a:cs typeface="+mn-cs"/>
              </a:rPr>
              <a:t>, 2020. </a:t>
            </a:r>
            <a:r>
              <a:rPr lang="en-US" sz="1200" i="1" kern="1200" dirty="0">
                <a:solidFill>
                  <a:schemeClr val="tx1"/>
                </a:solidFill>
                <a:effectLst/>
                <a:latin typeface="+mn-lt"/>
                <a:ea typeface="+mn-ea"/>
                <a:cs typeface="+mn-cs"/>
              </a:rPr>
              <a:t>The Nine Belbin Team Roles.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https://www.belbin.com/about/belbin-team-roles/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17 </a:t>
            </a:r>
            <a:r>
              <a:rPr lang="en-US" sz="1200" kern="1200" dirty="0" err="1">
                <a:solidFill>
                  <a:schemeClr val="tx1"/>
                </a:solidFill>
                <a:effectLst/>
                <a:latin typeface="+mn-lt"/>
                <a:ea typeface="+mn-ea"/>
                <a:cs typeface="+mn-cs"/>
              </a:rPr>
              <a:t>january</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kuns</a:t>
            </a:r>
            <a:r>
              <a:rPr lang="en-US" sz="1200" kern="1200" dirty="0">
                <a:solidFill>
                  <a:schemeClr val="tx1"/>
                </a:solidFill>
                <a:effectLst/>
                <a:latin typeface="+mn-lt"/>
                <a:ea typeface="+mn-ea"/>
                <a:cs typeface="+mn-cs"/>
              </a:rPr>
              <a:t>, n., 2018. </a:t>
            </a:r>
            <a:r>
              <a:rPr lang="en-US" sz="1200" i="1" kern="1200" dirty="0">
                <a:solidFill>
                  <a:schemeClr val="tx1"/>
                </a:solidFill>
                <a:effectLst/>
                <a:latin typeface="+mn-lt"/>
                <a:ea typeface="+mn-ea"/>
                <a:cs typeface="+mn-cs"/>
              </a:rPr>
              <a:t>market inspector.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https://www.market-inspector.co.uk/blog/2017/09/maximise-your-projects-success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15 </a:t>
            </a:r>
            <a:r>
              <a:rPr lang="en-US" sz="1200" kern="1200" dirty="0" err="1">
                <a:solidFill>
                  <a:schemeClr val="tx1"/>
                </a:solidFill>
                <a:effectLst/>
                <a:latin typeface="+mn-lt"/>
                <a:ea typeface="+mn-ea"/>
                <a:cs typeface="+mn-cs"/>
              </a:rPr>
              <a:t>january</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OHara</a:t>
            </a:r>
            <a:r>
              <a:rPr lang="en-US" sz="1200" kern="1200" dirty="0">
                <a:solidFill>
                  <a:schemeClr val="tx1"/>
                </a:solidFill>
                <a:effectLst/>
                <a:latin typeface="+mn-lt"/>
                <a:ea typeface="+mn-ea"/>
                <a:cs typeface="+mn-cs"/>
              </a:rPr>
              <a:t>, A., 2020. </a:t>
            </a:r>
            <a:r>
              <a:rPr lang="en-US" sz="1200" i="1" kern="1200" dirty="0">
                <a:solidFill>
                  <a:schemeClr val="tx1"/>
                </a:solidFill>
                <a:effectLst/>
                <a:latin typeface="+mn-lt"/>
                <a:ea typeface="+mn-ea"/>
                <a:cs typeface="+mn-cs"/>
              </a:rPr>
              <a:t>FUJIFILM </a:t>
            </a:r>
            <a:r>
              <a:rPr lang="en-US" sz="1200" i="1" kern="1200" dirty="0" err="1">
                <a:solidFill>
                  <a:schemeClr val="tx1"/>
                </a:solidFill>
                <a:effectLst/>
                <a:latin typeface="+mn-lt"/>
                <a:ea typeface="+mn-ea"/>
                <a:cs typeface="+mn-cs"/>
              </a:rPr>
              <a:t>Diosynth</a:t>
            </a:r>
            <a:r>
              <a:rPr lang="en-US" sz="1200" i="1" kern="1200" dirty="0">
                <a:solidFill>
                  <a:schemeClr val="tx1"/>
                </a:solidFill>
                <a:effectLst/>
                <a:latin typeface="+mn-lt"/>
                <a:ea typeface="+mn-ea"/>
                <a:cs typeface="+mn-cs"/>
              </a:rPr>
              <a:t> Biotechnologies - a case study.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https://www.belbin.com/resources/case-studies/fujifilm-diosynth-biotechnologies-a-case-study/</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19 </a:t>
            </a:r>
            <a:r>
              <a:rPr lang="en-US" sz="1200" kern="1200" dirty="0" err="1">
                <a:solidFill>
                  <a:schemeClr val="tx1"/>
                </a:solidFill>
                <a:effectLst/>
                <a:latin typeface="+mn-lt"/>
                <a:ea typeface="+mn-ea"/>
                <a:cs typeface="+mn-cs"/>
              </a:rPr>
              <a:t>january</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smarttstrategies</a:t>
            </a:r>
            <a:r>
              <a:rPr lang="en-US" sz="1200" kern="1200" dirty="0">
                <a:solidFill>
                  <a:schemeClr val="tx1"/>
                </a:solidFill>
                <a:effectLst/>
                <a:latin typeface="+mn-lt"/>
                <a:ea typeface="+mn-ea"/>
                <a:cs typeface="+mn-cs"/>
              </a:rPr>
              <a:t>, 2019. </a:t>
            </a:r>
            <a:r>
              <a:rPr lang="en-US" sz="1200" i="1" kern="1200" dirty="0">
                <a:solidFill>
                  <a:schemeClr val="tx1"/>
                </a:solidFill>
                <a:effectLst/>
                <a:latin typeface="+mn-lt"/>
                <a:ea typeface="+mn-ea"/>
                <a:cs typeface="+mn-cs"/>
              </a:rPr>
              <a:t>about </a:t>
            </a:r>
            <a:r>
              <a:rPr lang="en-US" sz="1200" i="1" kern="1200" dirty="0" err="1">
                <a:solidFill>
                  <a:schemeClr val="tx1"/>
                </a:solidFill>
                <a:effectLst/>
                <a:latin typeface="+mn-lt"/>
                <a:ea typeface="+mn-ea"/>
                <a:cs typeface="+mn-cs"/>
              </a:rPr>
              <a:t>belbin</a:t>
            </a:r>
            <a:r>
              <a:rPr lang="en-US" sz="1200" i="1" kern="1200" dirty="0">
                <a:solidFill>
                  <a:schemeClr val="tx1"/>
                </a:solidFill>
                <a:effectLst/>
                <a:latin typeface="+mn-lt"/>
                <a:ea typeface="+mn-ea"/>
                <a:cs typeface="+mn-cs"/>
              </a:rPr>
              <a:t>. </a:t>
            </a:r>
            <a:r>
              <a:rPr lang="en-US" sz="1200" kern="1200" dirty="0">
                <a:solidFill>
                  <a:schemeClr val="tx1"/>
                </a:solidFill>
                <a:effectLst/>
                <a:latin typeface="+mn-lt"/>
                <a:ea typeface="+mn-ea"/>
                <a:cs typeface="+mn-cs"/>
              </a:rPr>
              <a:t>[Online] </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Available at: </a:t>
            </a:r>
            <a:r>
              <a:rPr lang="en-US" sz="1200" u="sng" kern="1200" dirty="0">
                <a:solidFill>
                  <a:schemeClr val="tx1"/>
                </a:solidFill>
                <a:effectLst/>
                <a:latin typeface="+mn-lt"/>
                <a:ea typeface="+mn-ea"/>
                <a:cs typeface="+mn-cs"/>
              </a:rPr>
              <a:t>https://www.smarttstrategies.com/about-belbin</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[Accessed 16 </a:t>
            </a:r>
            <a:r>
              <a:rPr lang="en-US" sz="1200" kern="1200" dirty="0" err="1">
                <a:solidFill>
                  <a:schemeClr val="tx1"/>
                </a:solidFill>
                <a:effectLst/>
                <a:latin typeface="+mn-lt"/>
                <a:ea typeface="+mn-ea"/>
                <a:cs typeface="+mn-cs"/>
              </a:rPr>
              <a:t>january</a:t>
            </a:r>
            <a:r>
              <a:rPr lang="en-US" sz="1200" kern="1200" dirty="0">
                <a:solidFill>
                  <a:schemeClr val="tx1"/>
                </a:solidFill>
                <a:effectLst/>
                <a:latin typeface="+mn-lt"/>
                <a:ea typeface="+mn-ea"/>
                <a:cs typeface="+mn-cs"/>
              </a:rPr>
              <a:t> 2020].</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5</a:t>
            </a:fld>
            <a:endParaRPr lang="en-GB"/>
          </a:p>
        </p:txBody>
      </p:sp>
    </p:spTree>
    <p:extLst>
      <p:ext uri="{BB962C8B-B14F-4D97-AF65-F5344CB8AC3E}">
        <p14:creationId xmlns:p14="http://schemas.microsoft.com/office/powerpoint/2010/main" val="2383272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Biblioraph</a:t>
            </a:r>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hlinkClick r:id="rId3"/>
              </a:rPr>
              <a:t>https://www.impactseed.org/resources/founders-pie/</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4"/>
              </a:rPr>
              <a:t>http://americancouncilsmoldovaonlinecourse.weebly.com/assignments/week-5-team-building-strategies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5"/>
              </a:rPr>
              <a:t>https://sites.google.com/site/ob122s1t2/organisation-information</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6"/>
              </a:rPr>
              <a:t>https://www.belbin.com/about/belbin-team-roles/</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hlinkClick r:id="rId7"/>
              </a:rPr>
              <a:t>https://www.smarttstrategies.com/about-belbin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132EA45-92B6-4E03-A16B-99F1A03D04F6}" type="slidenum">
              <a:rPr lang="en-GB" smtClean="0"/>
              <a:t>6</a:t>
            </a:fld>
            <a:endParaRPr lang="en-GB"/>
          </a:p>
        </p:txBody>
      </p:sp>
    </p:spTree>
    <p:extLst>
      <p:ext uri="{BB962C8B-B14F-4D97-AF65-F5344CB8AC3E}">
        <p14:creationId xmlns:p14="http://schemas.microsoft.com/office/powerpoint/2010/main" val="1285989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1527E-E3F8-41D8-82F5-E3DBB505FA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70268C7-9769-4B64-8463-16FDDC1C73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8CD4CA-885F-4285-A988-1BF457A4A9EB}"/>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BFA239E9-5CF5-4E03-A864-1DB1272DFA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9FD83E-60A1-4E16-B7D4-637027E22D5B}"/>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3107168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324A2-0C0B-416A-8745-61EA4583174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52F214-8BBE-4065-90B0-DD9787F325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ED277A-0B1B-4BD7-B3F6-B77B895BA659}"/>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9B8654A5-1514-412D-A8E1-B446C02AFD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215BC6-39F6-4583-BD89-819532514D33}"/>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1130318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6E5FE-8A87-4CFF-A907-E416105F4B9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CE28527-37AB-496E-B2CA-6A43DC96056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FC6F21-31A6-433F-8B1C-00241587FF0F}"/>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1CC46EC6-EC76-4284-92CC-8721AACD2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EE4900-1A09-4CFB-BB85-B8FE65BCF457}"/>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1944422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66F50-E40E-410A-AB36-7F743852065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0B4E38-D3FF-4C2B-8163-D5CD27FCDE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92FCF7-86D0-4555-AC71-9C30D79531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E198FC-2155-46ED-BFFA-F63B2B39D4BF}"/>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6" name="Footer Placeholder 5">
            <a:extLst>
              <a:ext uri="{FF2B5EF4-FFF2-40B4-BE49-F238E27FC236}">
                <a16:creationId xmlns:a16="http://schemas.microsoft.com/office/drawing/2014/main" id="{DCFC81EA-95BF-4BDB-89D7-58CCC70E7C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454232-0546-4DAD-8002-D5CEA0409CBE}"/>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14720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51947-CAF1-4F18-9571-B021B69F5A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60035C-0973-417F-AD55-D7C62D89D0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AC96C01-418F-430D-972B-C680EC5B58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81E91A-44CD-46DA-8AB8-1411D800E9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FA932B4-BBE7-4221-8631-50F41336CE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AA9A79-1F07-45B1-AC8B-F619A0F3C60F}"/>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8" name="Footer Placeholder 7">
            <a:extLst>
              <a:ext uri="{FF2B5EF4-FFF2-40B4-BE49-F238E27FC236}">
                <a16:creationId xmlns:a16="http://schemas.microsoft.com/office/drawing/2014/main" id="{4334B933-D6CA-4E3C-A037-DAFAAD2C4A7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E81418-D8AC-424C-85AA-B6D97C292BDA}"/>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2641468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99A50-9930-4E38-8FF3-BC004451704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E3AB992-F7AD-43B1-8062-6AFF7A9D8F30}"/>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4" name="Footer Placeholder 3">
            <a:extLst>
              <a:ext uri="{FF2B5EF4-FFF2-40B4-BE49-F238E27FC236}">
                <a16:creationId xmlns:a16="http://schemas.microsoft.com/office/drawing/2014/main" id="{3350C08C-6717-4602-A76A-D41C87454A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AEB6F0-90E1-4026-B6D6-988B8381E414}"/>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2894144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CE0B9A-5A71-417E-AB86-2CDD8DE34B64}"/>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3" name="Footer Placeholder 2">
            <a:extLst>
              <a:ext uri="{FF2B5EF4-FFF2-40B4-BE49-F238E27FC236}">
                <a16:creationId xmlns:a16="http://schemas.microsoft.com/office/drawing/2014/main" id="{E27DEDC7-804B-42D4-8CAA-B5C46432CC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46ECCF0-92C6-4D14-B93B-7BD82BD26256}"/>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15001531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BC2E-F8F8-48FE-9450-00030EBB95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466DA-11CB-4683-8A9F-6CECD06DC2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B84DAD-D47F-4B55-8CE3-03A43A9B67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FED79E-A76F-4087-A3ED-59382275D667}"/>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6" name="Footer Placeholder 5">
            <a:extLst>
              <a:ext uri="{FF2B5EF4-FFF2-40B4-BE49-F238E27FC236}">
                <a16:creationId xmlns:a16="http://schemas.microsoft.com/office/drawing/2014/main" id="{E832D1D9-A000-454A-BA4C-FB2A4AED34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53850D-69D4-40A0-A82B-40F3D57B87F8}"/>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2412766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3C8C-F240-4442-9FAA-070C568D76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2CADA3-9A35-41CF-A11F-42F88BB3D5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3048B5-04D6-4EBF-A342-4031A23B2B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C40687-B2F2-4B80-8198-A2E3806DC75B}"/>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6" name="Footer Placeholder 5">
            <a:extLst>
              <a:ext uri="{FF2B5EF4-FFF2-40B4-BE49-F238E27FC236}">
                <a16:creationId xmlns:a16="http://schemas.microsoft.com/office/drawing/2014/main" id="{BB5F4327-8300-4E47-AB4F-CCCFCF2950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D52014-1AD9-4CEB-B950-FAF3F0D5AA2A}"/>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40527522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8769-C5CB-4699-AFCD-51CD696D64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7B5B73-669A-462A-8B22-0105B468022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95221F-C840-4323-BF92-E8F263189044}"/>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6E148BB7-DFC8-4A29-AD42-5A9D60060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505C60-8156-4116-BFB8-EA201D5F9335}"/>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3056365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C547F3-230C-47CF-9566-6DCAA8459FD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932087-7173-449A-BF8B-C387726E72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B224E-03E9-435C-8707-18DCDC3431A8}"/>
              </a:ext>
            </a:extLst>
          </p:cNvPr>
          <p:cNvSpPr>
            <a:spLocks noGrp="1"/>
          </p:cNvSpPr>
          <p:nvPr>
            <p:ph type="dt" sz="half" idx="10"/>
          </p:nvPr>
        </p:nvSpPr>
        <p:spPr/>
        <p:txBody>
          <a:body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D38DC5EA-316A-4051-A9DB-3C0707F0CF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61633-3E46-4FD0-AFDB-3B72D0A6F5CA}"/>
              </a:ext>
            </a:extLst>
          </p:cNvPr>
          <p:cNvSpPr>
            <a:spLocks noGrp="1"/>
          </p:cNvSpPr>
          <p:nvPr>
            <p:ph type="sldNum" sz="quarter" idx="12"/>
          </p:nvPr>
        </p:nvSpPr>
        <p:spPr/>
        <p:txBody>
          <a:bodyPr/>
          <a:lstStyle/>
          <a:p>
            <a:fld id="{F2D734DE-08CC-48A4-BF03-6BE267F6DD66}" type="slidenum">
              <a:rPr lang="en-GB" smtClean="0"/>
              <a:t>‹#›</a:t>
            </a:fld>
            <a:endParaRPr lang="en-GB"/>
          </a:p>
        </p:txBody>
      </p:sp>
    </p:spTree>
    <p:extLst>
      <p:ext uri="{BB962C8B-B14F-4D97-AF65-F5344CB8AC3E}">
        <p14:creationId xmlns:p14="http://schemas.microsoft.com/office/powerpoint/2010/main" val="3388452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ADD7DCE-6428-49A8-837E-6EC555B345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0904B-0BE4-4705-B3D3-8EE4AF03FB8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857505-D10E-4067-9F5B-69209E5550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169EBF-33C9-48D4-A745-D3816C8AD006}" type="datetimeFigureOut">
              <a:rPr lang="en-GB" smtClean="0"/>
              <a:t>28/02/2020</a:t>
            </a:fld>
            <a:endParaRPr lang="en-GB"/>
          </a:p>
        </p:txBody>
      </p:sp>
      <p:sp>
        <p:nvSpPr>
          <p:cNvPr id="5" name="Footer Placeholder 4">
            <a:extLst>
              <a:ext uri="{FF2B5EF4-FFF2-40B4-BE49-F238E27FC236}">
                <a16:creationId xmlns:a16="http://schemas.microsoft.com/office/drawing/2014/main" id="{19EDF43E-DF76-4062-90D1-48A13D7B15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830386-4BD1-4017-9DE1-403BD90B7E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D734DE-08CC-48A4-BF03-6BE267F6DD66}" type="slidenum">
              <a:rPr lang="en-GB" smtClean="0"/>
              <a:t>‹#›</a:t>
            </a:fld>
            <a:endParaRPr lang="en-GB"/>
          </a:p>
        </p:txBody>
      </p:sp>
    </p:spTree>
    <p:extLst>
      <p:ext uri="{BB962C8B-B14F-4D97-AF65-F5344CB8AC3E}">
        <p14:creationId xmlns:p14="http://schemas.microsoft.com/office/powerpoint/2010/main" val="25498170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6.jpg"/><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impactseed.org/resources/founders-pie/" TargetMode="External"/><Relationship Id="rId7" Type="http://schemas.openxmlformats.org/officeDocument/2006/relationships/hyperlink" Target="https://www.smarttstrategies.com/about-belbi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belbin.com/about/belbin-team-roles/" TargetMode="External"/><Relationship Id="rId5" Type="http://schemas.openxmlformats.org/officeDocument/2006/relationships/hyperlink" Target="https://sites.google.com/site/ob122s1t2/organisation-information" TargetMode="External"/><Relationship Id="rId4" Type="http://schemas.openxmlformats.org/officeDocument/2006/relationships/hyperlink" Target="http://americancouncilsmoldovaonlinecourse.weebly.com/assignments/week-5-team-building-strateg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0B27210-D0CA-4654-B3E3-9ABB4F178E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E9411-F846-4EAD-BD74-CC68BF773BD5}"/>
              </a:ext>
            </a:extLst>
          </p:cNvPr>
          <p:cNvSpPr>
            <a:spLocks noGrp="1"/>
          </p:cNvSpPr>
          <p:nvPr>
            <p:ph type="ctrTitle"/>
          </p:nvPr>
        </p:nvSpPr>
        <p:spPr>
          <a:xfrm>
            <a:off x="6746628" y="1783959"/>
            <a:ext cx="4645250" cy="2889114"/>
          </a:xfrm>
        </p:spPr>
        <p:txBody>
          <a:bodyPr anchor="b">
            <a:normAutofit/>
          </a:bodyPr>
          <a:lstStyle/>
          <a:p>
            <a:pPr algn="l"/>
            <a:r>
              <a:rPr lang="en-GB" sz="5100" dirty="0">
                <a:solidFill>
                  <a:schemeClr val="bg1"/>
                </a:solidFill>
              </a:rPr>
              <a:t>Introductions to Belbin’s team role theory</a:t>
            </a:r>
          </a:p>
        </p:txBody>
      </p:sp>
      <p:sp>
        <p:nvSpPr>
          <p:cNvPr id="3" name="Subtitle 2">
            <a:extLst>
              <a:ext uri="{FF2B5EF4-FFF2-40B4-BE49-F238E27FC236}">
                <a16:creationId xmlns:a16="http://schemas.microsoft.com/office/drawing/2014/main" id="{F58E5B04-CDD1-4745-B393-AC7ACAE4F1D1}"/>
              </a:ext>
            </a:extLst>
          </p:cNvPr>
          <p:cNvSpPr>
            <a:spLocks noGrp="1"/>
          </p:cNvSpPr>
          <p:nvPr>
            <p:ph type="subTitle" idx="1"/>
          </p:nvPr>
        </p:nvSpPr>
        <p:spPr>
          <a:xfrm>
            <a:off x="8647998" y="6183621"/>
            <a:ext cx="3268230" cy="546821"/>
          </a:xfrm>
        </p:spPr>
        <p:txBody>
          <a:bodyPr anchor="t">
            <a:normAutofit/>
          </a:bodyPr>
          <a:lstStyle/>
          <a:p>
            <a:pPr algn="l"/>
            <a:r>
              <a:rPr lang="en-GB" sz="2000" dirty="0">
                <a:solidFill>
                  <a:schemeClr val="bg1"/>
                </a:solidFill>
              </a:rPr>
              <a:t>LEE SINGH ROATH 1817040</a:t>
            </a:r>
          </a:p>
        </p:txBody>
      </p:sp>
      <p:sp>
        <p:nvSpPr>
          <p:cNvPr id="12" name="Freeform: Shape 1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70B66945-4967-4040-926D-DCA44313C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smiling for the camera&#10;&#10;Description automatically generated">
            <a:extLst>
              <a:ext uri="{FF2B5EF4-FFF2-40B4-BE49-F238E27FC236}">
                <a16:creationId xmlns:a16="http://schemas.microsoft.com/office/drawing/2014/main" id="{B65C6780-D0D9-4D66-A0D7-7B052779FDF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382" y="857218"/>
            <a:ext cx="4047843" cy="3775392"/>
          </a:xfrm>
          <a:prstGeom prst="rect">
            <a:avLst/>
          </a:prstGeom>
        </p:spPr>
      </p:pic>
    </p:spTree>
    <p:extLst>
      <p:ext uri="{BB962C8B-B14F-4D97-AF65-F5344CB8AC3E}">
        <p14:creationId xmlns:p14="http://schemas.microsoft.com/office/powerpoint/2010/main" val="36389360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9BC7DA-C990-448B-A264-87A94816AC16}"/>
              </a:ext>
            </a:extLst>
          </p:cNvPr>
          <p:cNvSpPr>
            <a:spLocks noGrp="1"/>
          </p:cNvSpPr>
          <p:nvPr>
            <p:ph type="title"/>
          </p:nvPr>
        </p:nvSpPr>
        <p:spPr>
          <a:xfrm>
            <a:off x="393895" y="623392"/>
            <a:ext cx="4037428" cy="1599303"/>
          </a:xfrm>
          <a:noFill/>
          <a:ln w="19050">
            <a:solidFill>
              <a:schemeClr val="tx1"/>
            </a:solidFill>
          </a:ln>
        </p:spPr>
        <p:txBody>
          <a:bodyPr wrap="square" anchor="ctr">
            <a:normAutofit/>
          </a:bodyPr>
          <a:lstStyle/>
          <a:p>
            <a:pPr marL="228600" lvl="0" indent="-228600" algn="ctr">
              <a:spcBef>
                <a:spcPts val="1000"/>
              </a:spcBef>
              <a:spcAft>
                <a:spcPts val="800"/>
              </a:spcAft>
            </a:pPr>
            <a:r>
              <a:rPr lang="en-GB" sz="2600" dirty="0">
                <a:latin typeface="Calibri" panose="020F0502020204030204" pitchFamily="34" charset="0"/>
                <a:ea typeface="Calibri" panose="020F0502020204030204" pitchFamily="34" charset="0"/>
                <a:cs typeface="Times New Roman" panose="02020603050405020304" pitchFamily="18" charset="0"/>
              </a:rPr>
              <a:t>These 9 roles can be categorised within 3 group </a:t>
            </a:r>
            <a:br>
              <a:rPr lang="en-GB" sz="2600" dirty="0">
                <a:latin typeface="Calibri" panose="020F0502020204030204" pitchFamily="34" charset="0"/>
                <a:ea typeface="Calibri" panose="020F0502020204030204" pitchFamily="34" charset="0"/>
                <a:cs typeface="Times New Roman" panose="02020603050405020304" pitchFamily="18" charset="0"/>
              </a:rPr>
            </a:br>
            <a:endParaRPr lang="en-GB" sz="2600" dirty="0"/>
          </a:p>
        </p:txBody>
      </p:sp>
      <p:sp>
        <p:nvSpPr>
          <p:cNvPr id="3" name="Content Placeholder 2">
            <a:extLst>
              <a:ext uri="{FF2B5EF4-FFF2-40B4-BE49-F238E27FC236}">
                <a16:creationId xmlns:a16="http://schemas.microsoft.com/office/drawing/2014/main" id="{993FE0C5-8254-4E77-AB21-DBEFC49ABC17}"/>
              </a:ext>
            </a:extLst>
          </p:cNvPr>
          <p:cNvSpPr>
            <a:spLocks noGrp="1"/>
          </p:cNvSpPr>
          <p:nvPr>
            <p:ph idx="1"/>
          </p:nvPr>
        </p:nvSpPr>
        <p:spPr>
          <a:xfrm>
            <a:off x="267286" y="2638043"/>
            <a:ext cx="4037428" cy="1989505"/>
          </a:xfrm>
        </p:spPr>
        <p:txBody>
          <a:bodyPr>
            <a:normAutofit/>
          </a:bodyPr>
          <a:lstStyle/>
          <a:p>
            <a:pPr>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Thought-oriented roles</a:t>
            </a:r>
          </a:p>
          <a:p>
            <a:pPr>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Action- oriented roles</a:t>
            </a:r>
          </a:p>
          <a:p>
            <a:pPr>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People- oriented roles</a:t>
            </a:r>
          </a:p>
          <a:p>
            <a:pPr>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7" name="Picture 6" descr="A picture containing electronics, device&#10;&#10;Description automatically generated">
            <a:extLst>
              <a:ext uri="{FF2B5EF4-FFF2-40B4-BE49-F238E27FC236}">
                <a16:creationId xmlns:a16="http://schemas.microsoft.com/office/drawing/2014/main" id="{F70669FD-079E-443D-99FD-673844F1B1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7763" y="623392"/>
            <a:ext cx="6250769" cy="5510122"/>
          </a:xfrm>
          <a:prstGeom prst="rect">
            <a:avLst/>
          </a:prstGeom>
        </p:spPr>
      </p:pic>
      <p:sp>
        <p:nvSpPr>
          <p:cNvPr id="5" name="TextBox 4">
            <a:extLst>
              <a:ext uri="{FF2B5EF4-FFF2-40B4-BE49-F238E27FC236}">
                <a16:creationId xmlns:a16="http://schemas.microsoft.com/office/drawing/2014/main" id="{D3E21520-57C3-4D9F-BB79-D71CA3568799}"/>
              </a:ext>
            </a:extLst>
          </p:cNvPr>
          <p:cNvSpPr txBox="1"/>
          <p:nvPr/>
        </p:nvSpPr>
        <p:spPr>
          <a:xfrm>
            <a:off x="643468" y="6004364"/>
            <a:ext cx="2983523" cy="658835"/>
          </a:xfrm>
          <a:prstGeom prst="rect">
            <a:avLst/>
          </a:prstGeom>
          <a:noFill/>
        </p:spPr>
        <p:txBody>
          <a:bodyPr wrap="square" rtlCol="0">
            <a:spAutoFit/>
          </a:bodyPr>
          <a:lstStyle/>
          <a:p>
            <a:pPr lvl="0">
              <a:lnSpc>
                <a:spcPct val="107000"/>
              </a:lnSpc>
              <a:spcBef>
                <a:spcPts val="1000"/>
              </a:spcBef>
              <a:spcAft>
                <a:spcPts val="800"/>
              </a:spcAft>
            </a:pPr>
            <a:r>
              <a:rPr lang="en-GB" sz="3600" dirty="0">
                <a:solidFill>
                  <a:prstClr val="black"/>
                </a:solidFill>
                <a:latin typeface="Calibri" panose="020F0502020204030204" pitchFamily="34" charset="0"/>
                <a:ea typeface="Calibri" panose="020F0502020204030204" pitchFamily="34" charset="0"/>
                <a:cs typeface="Times New Roman" panose="02020603050405020304" pitchFamily="18" charset="0"/>
              </a:rPr>
              <a:t>(</a:t>
            </a:r>
            <a:r>
              <a:rPr lang="en-GB" sz="3600" dirty="0" err="1">
                <a:latin typeface="Calibri" panose="020F0502020204030204" pitchFamily="34" charset="0"/>
                <a:ea typeface="Calibri" panose="020F0502020204030204" pitchFamily="34" charset="0"/>
                <a:cs typeface="Times New Roman" panose="02020603050405020304" pitchFamily="18" charset="0"/>
              </a:rPr>
              <a:t>kuns</a:t>
            </a:r>
            <a:r>
              <a:rPr lang="en-GB" sz="3600" dirty="0">
                <a:latin typeface="Calibri" panose="020F0502020204030204" pitchFamily="34" charset="0"/>
                <a:ea typeface="Calibri" panose="020F0502020204030204" pitchFamily="34" charset="0"/>
                <a:cs typeface="Times New Roman" panose="02020603050405020304" pitchFamily="18" charset="0"/>
              </a:rPr>
              <a:t>, 2018</a:t>
            </a:r>
            <a:r>
              <a:rPr lang="en-GB" sz="3600" dirty="0">
                <a:solidFill>
                  <a:prstClr val="black"/>
                </a:solidFill>
                <a:latin typeface="Calibri" panose="020F050202020403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153743700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D220-C201-4762-8605-A0152E3F241E}"/>
              </a:ext>
            </a:extLst>
          </p:cNvPr>
          <p:cNvSpPr>
            <a:spLocks noGrp="1"/>
          </p:cNvSpPr>
          <p:nvPr>
            <p:ph type="title"/>
          </p:nvPr>
        </p:nvSpPr>
        <p:spPr>
          <a:xfrm>
            <a:off x="648929" y="629266"/>
            <a:ext cx="3667039" cy="1676603"/>
          </a:xfrm>
        </p:spPr>
        <p:txBody>
          <a:bodyPr vert="horz" lIns="91440" tIns="45720" rIns="91440" bIns="45720" rtlCol="0">
            <a:normAutofit/>
          </a:bodyPr>
          <a:lstStyle/>
          <a:p>
            <a:r>
              <a:rPr lang="en-US" sz="3600"/>
              <a:t>Belbins 9 team roles</a:t>
            </a:r>
          </a:p>
        </p:txBody>
      </p:sp>
      <p:sp>
        <p:nvSpPr>
          <p:cNvPr id="31" name="Rectangle 28">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ell phone&#10;&#10;Description automatically generated">
            <a:extLst>
              <a:ext uri="{FF2B5EF4-FFF2-40B4-BE49-F238E27FC236}">
                <a16:creationId xmlns:a16="http://schemas.microsoft.com/office/drawing/2014/main" id="{82D9A41C-862B-4195-AAAB-D63D2DD5166F}"/>
              </a:ext>
            </a:extLst>
          </p:cNvPr>
          <p:cNvPicPr>
            <a:picLocks noChangeAspect="1"/>
          </p:cNvPicPr>
          <p:nvPr/>
        </p:nvPicPr>
        <p:blipFill rotWithShape="1">
          <a:blip r:embed="rId3">
            <a:extLst>
              <a:ext uri="{28A0092B-C50C-407E-A947-70E740481C1C}">
                <a14:useLocalDpi xmlns:a14="http://schemas.microsoft.com/office/drawing/2010/main" val="0"/>
              </a:ext>
            </a:extLst>
          </a:blip>
          <a:srcRect l="5033" r="8409" b="-4"/>
          <a:stretch/>
        </p:blipFill>
        <p:spPr>
          <a:xfrm>
            <a:off x="4810539" y="640082"/>
            <a:ext cx="6937513" cy="5577838"/>
          </a:xfrm>
          <a:prstGeom prst="rect">
            <a:avLst/>
          </a:prstGeom>
          <a:effectLst/>
        </p:spPr>
      </p:pic>
    </p:spTree>
    <p:extLst>
      <p:ext uri="{BB962C8B-B14F-4D97-AF65-F5344CB8AC3E}">
        <p14:creationId xmlns:p14="http://schemas.microsoft.com/office/powerpoint/2010/main" val="405059416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144307-584B-40BD-BA0B-6BF9388A915B}"/>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5400">
                <a:solidFill>
                  <a:srgbClr val="FFFFFF"/>
                </a:solidFill>
              </a:rPr>
              <a:t>workplace example </a:t>
            </a:r>
          </a:p>
        </p:txBody>
      </p:sp>
      <p:pic>
        <p:nvPicPr>
          <p:cNvPr id="11" name="Picture 10" descr="A picture containing room, table&#10;&#10;Description automatically generated">
            <a:extLst>
              <a:ext uri="{FF2B5EF4-FFF2-40B4-BE49-F238E27FC236}">
                <a16:creationId xmlns:a16="http://schemas.microsoft.com/office/drawing/2014/main" id="{DFC6FAAE-7418-4651-9648-029225CC1C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9180" y="307731"/>
            <a:ext cx="3997637" cy="3997637"/>
          </a:xfrm>
          <a:prstGeom prst="rect">
            <a:avLst/>
          </a:prstGeom>
        </p:spPr>
      </p:pic>
      <p:pic>
        <p:nvPicPr>
          <p:cNvPr id="9" name="Picture 8" descr="A picture containing drawing&#10;&#10;Description automatically generated">
            <a:extLst>
              <a:ext uri="{FF2B5EF4-FFF2-40B4-BE49-F238E27FC236}">
                <a16:creationId xmlns:a16="http://schemas.microsoft.com/office/drawing/2014/main" id="{A1AF2A58-9258-4B41-B482-F5723024C0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16043" y="881191"/>
            <a:ext cx="5455917" cy="2850716"/>
          </a:xfrm>
          <a:prstGeom prst="rect">
            <a:avLst/>
          </a:prstGeom>
        </p:spPr>
      </p:pic>
      <p:cxnSp>
        <p:nvCxnSpPr>
          <p:cNvPr id="20" name="Straight Connector 19">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797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DE7AA-4D99-4240-A73A-50DE0B022AA1}"/>
              </a:ext>
            </a:extLst>
          </p:cNvPr>
          <p:cNvSpPr>
            <a:spLocks noGrp="1"/>
          </p:cNvSpPr>
          <p:nvPr>
            <p:ph type="title"/>
          </p:nvPr>
        </p:nvSpPr>
        <p:spPr/>
        <p:txBody>
          <a:bodyPr/>
          <a:lstStyle/>
          <a:p>
            <a:r>
              <a:rPr lang="en-US" altLang="en-US"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t>References</a:t>
            </a:r>
            <a:br>
              <a:rPr lang="en-US" altLang="en-US" dirty="0">
                <a:solidFill>
                  <a:srgbClr val="2F5496"/>
                </a:solidFill>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4" name="Rectangle 1">
            <a:extLst>
              <a:ext uri="{FF2B5EF4-FFF2-40B4-BE49-F238E27FC236}">
                <a16:creationId xmlns:a16="http://schemas.microsoft.com/office/drawing/2014/main" id="{86081918-764B-495B-B96E-060622B26D88}"/>
              </a:ext>
            </a:extLst>
          </p:cNvPr>
          <p:cNvSpPr>
            <a:spLocks noGrp="1" noChangeArrowheads="1"/>
          </p:cNvSpPr>
          <p:nvPr>
            <p:ph idx="1"/>
          </p:nvPr>
        </p:nvSpPr>
        <p:spPr bwMode="auto">
          <a:xfrm>
            <a:off x="406400" y="1203288"/>
            <a:ext cx="12029334" cy="56014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The Nine Belbin Team Roles.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https://www.belbin.com/about/belbin-team-roles/</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17 </a:t>
            </a: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january</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kuns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2018.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market inspector.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https://www.market-inspector.co.uk/blog/2017/09/maximise-your-projects-success</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15 </a:t>
            </a: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january</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OHara</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2020.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FUJIFILM </a:t>
            </a:r>
            <a:r>
              <a:rPr kumimoji="0" lang="en-US" altLang="en-US" sz="2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Diosynth</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Biotechnologies - a case study.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https://www.belbin.com/resources/case-studies/fujifilm-diosynth-biotechnologies-a-case-study/</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19 </a:t>
            </a: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january</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smarttstrategies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2019.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a:t>
            </a:r>
            <a:r>
              <a:rPr kumimoji="0" lang="en-US" altLang="en-US" sz="2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belbin</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24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https://www.smarttstrategies.com/about-belbin</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[Accessed 16 </a:t>
            </a:r>
            <a:r>
              <a:rPr kumimoji="0" lang="en-US" altLang="en-US" sz="24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january</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a:t>
            </a:r>
            <a:endParaRPr kumimoji="0" lang="en-GB"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216837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61938-D377-4AC6-907A-15F974840D86}"/>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D7603EAA-44A4-4561-A5F0-0D004A47EFB1}"/>
              </a:ext>
            </a:extLst>
          </p:cNvPr>
          <p:cNvSpPr>
            <a:spLocks noGrp="1"/>
          </p:cNvSpPr>
          <p:nvPr>
            <p:ph idx="1"/>
          </p:nvPr>
        </p:nvSpPr>
        <p:spPr>
          <a:xfrm>
            <a:off x="838200" y="1825625"/>
            <a:ext cx="10515600" cy="4473575"/>
          </a:xfrm>
        </p:spPr>
        <p:txBody>
          <a:bodyPr>
            <a:normAutofit/>
          </a:bodyPr>
          <a:lstStyle/>
          <a:p>
            <a:r>
              <a:rPr lang="en-GB" sz="3200" u="sng" dirty="0">
                <a:hlinkClick r:id="rId3"/>
              </a:rPr>
              <a:t>https://www.impactseed.org/resources/founders-pie/</a:t>
            </a:r>
            <a:endParaRPr lang="en-GB" sz="3200" dirty="0"/>
          </a:p>
          <a:p>
            <a:r>
              <a:rPr lang="en-GB" sz="3200" u="sng" dirty="0">
                <a:hlinkClick r:id="rId4"/>
              </a:rPr>
              <a:t>http://americancouncilsmoldovaonlinecourse.weebly.com/assignments/week-5-team-building-strategies</a:t>
            </a:r>
            <a:endParaRPr lang="en-GB" sz="3200" dirty="0"/>
          </a:p>
          <a:p>
            <a:r>
              <a:rPr lang="en-GB" sz="3200" u="sng" dirty="0">
                <a:hlinkClick r:id="rId5"/>
              </a:rPr>
              <a:t>https://sites.google.com/site/ob122s1t2/organisation-information</a:t>
            </a:r>
            <a:endParaRPr lang="en-GB" sz="3200" dirty="0"/>
          </a:p>
          <a:p>
            <a:r>
              <a:rPr lang="en-GB" sz="3200" u="sng" dirty="0">
                <a:hlinkClick r:id="rId6"/>
              </a:rPr>
              <a:t>https://www.belbin.com/about/belbin-team-roles/</a:t>
            </a:r>
            <a:endParaRPr lang="en-GB" sz="3200" dirty="0"/>
          </a:p>
          <a:p>
            <a:r>
              <a:rPr lang="en-GB" sz="3200" u="sng" dirty="0">
                <a:hlinkClick r:id="rId7"/>
              </a:rPr>
              <a:t>https://www.smarttstrategies.com/about-belbin</a:t>
            </a:r>
            <a:endParaRPr lang="en-GB" sz="3200" dirty="0"/>
          </a:p>
          <a:p>
            <a:endParaRPr lang="en-GB" dirty="0"/>
          </a:p>
        </p:txBody>
      </p:sp>
    </p:spTree>
    <p:extLst>
      <p:ext uri="{BB962C8B-B14F-4D97-AF65-F5344CB8AC3E}">
        <p14:creationId xmlns:p14="http://schemas.microsoft.com/office/powerpoint/2010/main" val="974775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TotalTime>
  <Words>569</Words>
  <Application>Microsoft Office PowerPoint</Application>
  <PresentationFormat>Widescreen</PresentationFormat>
  <Paragraphs>92</Paragraphs>
  <Slides>6</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Introductions to Belbin’s team role theory</vt:lpstr>
      <vt:lpstr>These 9 roles can be categorised within 3 group  </vt:lpstr>
      <vt:lpstr>Belbins 9 team roles</vt:lpstr>
      <vt:lpstr>workplace example </vt:lpstr>
      <vt:lpstr>References </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Introductions to Belbin’s team work theory</dc:title>
  <dc:creator>lee roath</dc:creator>
  <cp:lastModifiedBy>lee roath</cp:lastModifiedBy>
  <cp:revision>2</cp:revision>
  <dcterms:created xsi:type="dcterms:W3CDTF">2020-02-28T17:28:17Z</dcterms:created>
  <dcterms:modified xsi:type="dcterms:W3CDTF">2020-02-28T18:14:27Z</dcterms:modified>
</cp:coreProperties>
</file>