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8" r:id="rId2"/>
    <p:sldId id="257" r:id="rId3"/>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588" autoAdjust="0"/>
    <p:restoredTop sz="94494" autoAdjust="0"/>
  </p:normalViewPr>
  <p:slideViewPr>
    <p:cSldViewPr>
      <p:cViewPr>
        <p:scale>
          <a:sx n="120" d="100"/>
          <a:sy n="120" d="100"/>
        </p:scale>
        <p:origin x="-582" y="63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lvl1pPr>
          </a:lstStyle>
          <a:p>
            <a:fld id="{AA4B3122-5FA3-4BAF-847B-A4AC0AF036E8}" type="datetimeFigureOut">
              <a:rPr lang="en-GB" smtClean="0"/>
              <a:t>04/01/2018</a:t>
            </a:fld>
            <a:endParaRPr lang="en-GB" dirty="0"/>
          </a:p>
        </p:txBody>
      </p:sp>
      <p:sp>
        <p:nvSpPr>
          <p:cNvPr id="4" name="Slide Image Placeholder 3"/>
          <p:cNvSpPr>
            <a:spLocks noGrp="1" noRot="1" noChangeAspect="1"/>
          </p:cNvSpPr>
          <p:nvPr>
            <p:ph type="sldImg" idx="2"/>
          </p:nvPr>
        </p:nvSpPr>
        <p:spPr>
          <a:xfrm>
            <a:off x="942975" y="746125"/>
            <a:ext cx="4972050" cy="3729038"/>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lvl1pPr>
          </a:lstStyle>
          <a:p>
            <a:fld id="{D1FE63AA-B810-4A60-A9DE-CBF99BA198E9}" type="slidenum">
              <a:rPr lang="en-GB" smtClean="0"/>
              <a:t>‹#›</a:t>
            </a:fld>
            <a:endParaRPr lang="en-GB" dirty="0"/>
          </a:p>
        </p:txBody>
      </p:sp>
    </p:spTree>
    <p:extLst>
      <p:ext uri="{BB962C8B-B14F-4D97-AF65-F5344CB8AC3E}">
        <p14:creationId xmlns:p14="http://schemas.microsoft.com/office/powerpoint/2010/main" val="3449919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2" name="Footer Placeholder 1"/>
          <p:cNvSpPr>
            <a:spLocks noGrp="1"/>
          </p:cNvSpPr>
          <p:nvPr>
            <p:ph type="ftr" sz="quarter" idx="11"/>
          </p:nvPr>
        </p:nvSpPr>
        <p:spPr/>
        <p:txBody>
          <a:bodyPr/>
          <a:lstStyle/>
          <a:p>
            <a:endParaRPr lang="en-GB" dirty="0"/>
          </a:p>
        </p:txBody>
      </p:sp>
      <p:sp>
        <p:nvSpPr>
          <p:cNvPr id="15" name="Slide Number Placeholder 14"/>
          <p:cNvSpPr>
            <a:spLocks noGrp="1"/>
          </p:cNvSpPr>
          <p:nvPr>
            <p:ph type="sldNum" sz="quarter" idx="12"/>
          </p:nvPr>
        </p:nvSpPr>
        <p:spPr>
          <a:xfrm>
            <a:off x="8229600" y="6473952"/>
            <a:ext cx="758952" cy="246888"/>
          </a:xfrm>
        </p:spPr>
        <p:txBody>
          <a:bodyPr/>
          <a:lstStyle/>
          <a:p>
            <a:fld id="{7FB1074F-878C-490A-A2B1-ED4C25D44573}"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19" name="Footer Placeholder 18"/>
          <p:cNvSpPr>
            <a:spLocks noGrp="1"/>
          </p:cNvSpPr>
          <p:nvPr>
            <p:ph type="ftr" sz="quarter" idx="11"/>
          </p:nvPr>
        </p:nvSpPr>
        <p:spPr>
          <a:xfrm>
            <a:off x="3581400" y="76200"/>
            <a:ext cx="2895600" cy="288925"/>
          </a:xfrm>
        </p:spPr>
        <p:txBody>
          <a:bodyPr/>
          <a:lstStyle/>
          <a:p>
            <a:endParaRPr lang="en-GB" dirty="0"/>
          </a:p>
        </p:txBody>
      </p:sp>
      <p:sp>
        <p:nvSpPr>
          <p:cNvPr id="16" name="Slide Number Placeholder 15"/>
          <p:cNvSpPr>
            <a:spLocks noGrp="1"/>
          </p:cNvSpPr>
          <p:nvPr>
            <p:ph type="sldNum" sz="quarter" idx="12"/>
          </p:nvPr>
        </p:nvSpPr>
        <p:spPr>
          <a:xfrm>
            <a:off x="8229600" y="6473952"/>
            <a:ext cx="758952" cy="246888"/>
          </a:xfrm>
        </p:spPr>
        <p:txBody>
          <a:bodyPr/>
          <a:lstStyle/>
          <a:p>
            <a:fld id="{7FB1074F-878C-490A-A2B1-ED4C25D44573}"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11" name="Footer Placeholder 10"/>
          <p:cNvSpPr>
            <a:spLocks noGrp="1"/>
          </p:cNvSpPr>
          <p:nvPr>
            <p:ph type="ftr" sz="quarter" idx="11"/>
          </p:nvPr>
        </p:nvSpPr>
        <p:spPr/>
        <p:txBody>
          <a:bodyPr/>
          <a:lstStyle/>
          <a:p>
            <a:endParaRPr lang="en-GB" dirty="0"/>
          </a:p>
        </p:txBody>
      </p:sp>
      <p:sp>
        <p:nvSpPr>
          <p:cNvPr id="16" name="Slide Number Placeholder 15"/>
          <p:cNvSpPr>
            <a:spLocks noGrp="1"/>
          </p:cNvSpPr>
          <p:nvPr>
            <p:ph type="sldNum" sz="quarter" idx="12"/>
          </p:nvPr>
        </p:nvSpPr>
        <p:spPr/>
        <p:txBody>
          <a:bodyPr/>
          <a:lstStyle/>
          <a:p>
            <a:fld id="{7FB1074F-878C-490A-A2B1-ED4C25D44573}" type="slidenum">
              <a:rPr lang="en-GB" smtClean="0"/>
              <a:t>‹#›</a:t>
            </a:fld>
            <a:endParaRPr lang="en-GB" dirty="0"/>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10" name="Footer Placeholder 9"/>
          <p:cNvSpPr>
            <a:spLocks noGrp="1"/>
          </p:cNvSpPr>
          <p:nvPr>
            <p:ph type="ftr" sz="quarter" idx="11"/>
          </p:nvPr>
        </p:nvSpPr>
        <p:spPr/>
        <p:txBody>
          <a:bodyPr/>
          <a:lstStyle/>
          <a:p>
            <a:endParaRPr lang="en-GB" dirty="0"/>
          </a:p>
        </p:txBody>
      </p:sp>
      <p:sp>
        <p:nvSpPr>
          <p:cNvPr id="31" name="Slide Number Placeholder 30"/>
          <p:cNvSpPr>
            <a:spLocks noGrp="1"/>
          </p:cNvSpPr>
          <p:nvPr>
            <p:ph type="sldNum" sz="quarter" idx="12"/>
          </p:nvPr>
        </p:nvSpPr>
        <p:spPr/>
        <p:txBody>
          <a:bodyPr/>
          <a:lstStyle/>
          <a:p>
            <a:fld id="{7FB1074F-878C-490A-A2B1-ED4C25D44573}"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229600" y="6477000"/>
            <a:ext cx="762000" cy="246888"/>
          </a:xfrm>
        </p:spPr>
        <p:txBody>
          <a:bodyPr/>
          <a:lstStyle/>
          <a:p>
            <a:fld id="{7FB1074F-878C-490A-A2B1-ED4C25D44573}" type="slidenum">
              <a:rPr lang="en-GB" smtClean="0"/>
              <a:t>‹#›</a:t>
            </a:fld>
            <a:endParaRPr lang="en-GB"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21" name="Footer Placeholder 20"/>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B1074F-878C-490A-A2B1-ED4C25D44573}"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24" name="Footer Placeholder 23"/>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B1074F-878C-490A-A2B1-ED4C25D44573}"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29" name="Footer Placeholder 28"/>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B1074F-878C-490A-A2B1-ED4C25D44573}"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dirty="0" smtClean="0"/>
              <a:t>Click icon to add picture</a:t>
            </a:r>
            <a:endParaRPr kumimoji="0" lang="en-US" dirty="0"/>
          </a:p>
        </p:txBody>
      </p:sp>
      <p:sp>
        <p:nvSpPr>
          <p:cNvPr id="7" name="Date Placeholder 6"/>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31" name="Slide Number Placeholder 30"/>
          <p:cNvSpPr>
            <a:spLocks noGrp="1"/>
          </p:cNvSpPr>
          <p:nvPr>
            <p:ph type="sldNum" sz="quarter" idx="12"/>
          </p:nvPr>
        </p:nvSpPr>
        <p:spPr/>
        <p:txBody>
          <a:bodyPr/>
          <a:lstStyle/>
          <a:p>
            <a:fld id="{7FB1074F-878C-490A-A2B1-ED4C25D44573}" type="slidenum">
              <a:rPr lang="en-GB" smtClean="0"/>
              <a:t>‹#›</a:t>
            </a:fld>
            <a:endParaRPr lang="en-GB" dirty="0"/>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B1074F-878C-490A-A2B1-ED4C25D4457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F2DEB0-CCFF-470E-A94F-11D9B1594494}" type="datetimeFigureOut">
              <a:rPr lang="en-GB" smtClean="0"/>
              <a:t>04/01/2018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B1074F-878C-490A-A2B1-ED4C25D44573}"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78F2DEB0-CCFF-470E-A94F-11D9B1594494}" type="datetimeFigureOut">
              <a:rPr lang="en-GB" smtClean="0"/>
              <a:t>04/01/2018</a:t>
            </a:fld>
            <a:endParaRPr lang="en-GB" dirty="0"/>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dirty="0"/>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7FB1074F-878C-490A-A2B1-ED4C25D44573}" type="slidenum">
              <a:rPr lang="en-GB" smtClean="0"/>
              <a:t>‹#›</a:t>
            </a:fld>
            <a:endParaRPr lang="en-GB" dirty="0"/>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w3OHhFgk1-w&amp;feature=youtu.be" TargetMode="External"/><Relationship Id="rId7" Type="http://schemas.openxmlformats.org/officeDocument/2006/relationships/hyperlink" Target="http://edglossary.org/hidden-curriculum/" TargetMode="External"/><Relationship Id="rId2" Type="http://schemas.openxmlformats.org/officeDocument/2006/relationships/hyperlink" Target="https://files.eric.ed.gov/fulltext/EJ1083566.pdf" TargetMode="External"/><Relationship Id="rId1" Type="http://schemas.openxmlformats.org/officeDocument/2006/relationships/slideLayout" Target="../slideLayouts/slideLayout5.xml"/><Relationship Id="rId6" Type="http://schemas.openxmlformats.org/officeDocument/2006/relationships/hyperlink" Target="https://www.ted.com/talks/ken_robinson_changing_education_paradigms" TargetMode="External"/><Relationship Id="rId5" Type="http://schemas.openxmlformats.org/officeDocument/2006/relationships/hyperlink" Target="http://web.a.ebscohost.com.ezproxy.uwtsd.ac.uk/ehost/pdfviewer/pdfviewer?vid=12&amp;sid=e6802e47-256c-4da4-8a1f-c3c90e234926@sessionmgr4008" TargetMode="External"/><Relationship Id="rId4" Type="http://schemas.openxmlformats.org/officeDocument/2006/relationships/hyperlink" Target="file:///C:\Users\shelley\Downloads\Donaldson%20Report%20-%20Successful%20Futures%20-%20Independent%20Review%20of%20Curriculum%20and%20Assessment%20Arrangements%20in%20Wales%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4728539" y="2539666"/>
            <a:ext cx="2270610" cy="2925278"/>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2359120" y="2528760"/>
            <a:ext cx="2273230" cy="2925277"/>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78174" y="116632"/>
            <a:ext cx="8961416" cy="490066"/>
          </a:xfrm>
        </p:spPr>
        <p:txBody>
          <a:bodyPr>
            <a:noAutofit/>
          </a:bodyPr>
          <a:lstStyle/>
          <a:p>
            <a:pPr algn="ctr"/>
            <a:r>
              <a:rPr lang="en-GB" sz="2400" b="1" dirty="0">
                <a:solidFill>
                  <a:schemeClr val="accent5">
                    <a:lumMod val="50000"/>
                  </a:schemeClr>
                </a:solidFill>
                <a:effectLst/>
              </a:rPr>
              <a:t>What HIDDEN message’s are schools teaching children?</a:t>
            </a:r>
            <a:r>
              <a:rPr lang="en-GB" sz="2000" dirty="0"/>
              <a:t/>
            </a:r>
            <a:br>
              <a:rPr lang="en-GB" sz="2000" dirty="0"/>
            </a:br>
            <a:endParaRPr lang="en-GB" sz="2000" dirty="0"/>
          </a:p>
        </p:txBody>
      </p:sp>
      <p:sp>
        <p:nvSpPr>
          <p:cNvPr id="9" name="Rectangle 8"/>
          <p:cNvSpPr/>
          <p:nvPr/>
        </p:nvSpPr>
        <p:spPr>
          <a:xfrm>
            <a:off x="1535348" y="2168899"/>
            <a:ext cx="1656184" cy="169277"/>
          </a:xfrm>
          <a:prstGeom prst="rect">
            <a:avLst/>
          </a:prstGeom>
        </p:spPr>
        <p:txBody>
          <a:bodyPr wrap="square">
            <a:spAutoFit/>
          </a:bodyPr>
          <a:lstStyle/>
          <a:p>
            <a:endParaRPr lang="en-GB" sz="500" dirty="0"/>
          </a:p>
        </p:txBody>
      </p:sp>
      <p:sp>
        <p:nvSpPr>
          <p:cNvPr id="3" name="TextBox 2"/>
          <p:cNvSpPr txBox="1"/>
          <p:nvPr/>
        </p:nvSpPr>
        <p:spPr>
          <a:xfrm>
            <a:off x="310410" y="856891"/>
            <a:ext cx="8496944" cy="1400383"/>
          </a:xfrm>
          <a:prstGeom prst="rect">
            <a:avLst/>
          </a:prstGeom>
          <a:noFill/>
        </p:spPr>
        <p:txBody>
          <a:bodyPr wrap="square" rtlCol="0">
            <a:spAutoFit/>
          </a:bodyPr>
          <a:lstStyle/>
          <a:p>
            <a:pPr algn="ctr"/>
            <a:r>
              <a:rPr lang="en-GB" sz="1000" dirty="0" smtClean="0">
                <a:latin typeface="Arial Rounded MT Bold" pitchFamily="34" charset="0"/>
              </a:rPr>
              <a:t>‘</a:t>
            </a:r>
            <a:r>
              <a:rPr lang="en-GB" sz="1000" dirty="0">
                <a:latin typeface="Arial Rounded MT Bold" pitchFamily="34" charset="0"/>
              </a:rPr>
              <a:t> </a:t>
            </a:r>
            <a:r>
              <a:rPr lang="en-GB" sz="1000" dirty="0" smtClean="0">
                <a:latin typeface="Arial Rounded MT Bold" pitchFamily="34" charset="0"/>
              </a:rPr>
              <a:t>This </a:t>
            </a:r>
            <a:r>
              <a:rPr lang="en-GB" sz="1000" dirty="0">
                <a:latin typeface="Arial Rounded MT Bold" pitchFamily="34" charset="0"/>
              </a:rPr>
              <a:t>can influence students hugely it can include but is not limited to social norms, values and expectations (Alsubaie, 2015) . The Welsh Assembly Government (2015) pledge to teach all our students to become ‘ healthy confident individuals’ that are ‘ambitious, capable learners’  that contribute to society by enterprising,  being creative , ‘ethical and </a:t>
            </a:r>
            <a:r>
              <a:rPr lang="en-GB" sz="1000" dirty="0" smtClean="0">
                <a:latin typeface="Arial Rounded MT Bold" pitchFamily="34" charset="0"/>
              </a:rPr>
              <a:t>informed’. </a:t>
            </a:r>
            <a:r>
              <a:rPr lang="en-GB" sz="1000" dirty="0">
                <a:latin typeface="Arial Rounded MT Bold" pitchFamily="34" charset="0"/>
              </a:rPr>
              <a:t>This pledge is based on the findings of The Donaldson  Review (Learning Wales, 2016</a:t>
            </a:r>
            <a:r>
              <a:rPr lang="en-GB" sz="1000" dirty="0" smtClean="0">
                <a:latin typeface="Arial Rounded MT Bold" pitchFamily="34" charset="0"/>
              </a:rPr>
              <a:t>). Yet it could be argued that the education system does not always send the correct messages to our pupils.  </a:t>
            </a:r>
          </a:p>
          <a:p>
            <a:pPr algn="ctr"/>
            <a:endParaRPr lang="en-GB" sz="300" dirty="0" smtClean="0">
              <a:latin typeface="Arial Rounded MT Bold" pitchFamily="34" charset="0"/>
            </a:endParaRPr>
          </a:p>
          <a:p>
            <a:pPr algn="ctr"/>
            <a:r>
              <a:rPr lang="en-GB" sz="1000" dirty="0" smtClean="0">
                <a:latin typeface="Arial Rounded MT Bold" pitchFamily="34" charset="0"/>
              </a:rPr>
              <a:t>Now lets look at four areas that a school pride themselves on and compare what message is being received by the children in two areas of the same school.</a:t>
            </a:r>
          </a:p>
          <a:p>
            <a:pPr algn="ctr"/>
            <a:r>
              <a:rPr lang="en-GB" sz="1000" dirty="0" smtClean="0">
                <a:latin typeface="Arial Rounded MT Bold" pitchFamily="34" charset="0"/>
              </a:rPr>
              <a:t>With the same values, aims and mission statement it would be assumed that the whole school would be giving the same message…</a:t>
            </a:r>
            <a:endParaRPr lang="en-GB" sz="1000" dirty="0">
              <a:latin typeface="Arial Rounded MT Bold" pitchFamily="34" charset="0"/>
            </a:endParaRPr>
          </a:p>
        </p:txBody>
      </p:sp>
      <p:sp>
        <p:nvSpPr>
          <p:cNvPr id="12" name="TextBox 11"/>
          <p:cNvSpPr txBox="1"/>
          <p:nvPr/>
        </p:nvSpPr>
        <p:spPr>
          <a:xfrm>
            <a:off x="4698557" y="2973405"/>
            <a:ext cx="2386068" cy="784830"/>
          </a:xfrm>
          <a:prstGeom prst="rect">
            <a:avLst/>
          </a:prstGeom>
          <a:noFill/>
        </p:spPr>
        <p:txBody>
          <a:bodyPr wrap="square" rtlCol="0">
            <a:spAutoFit/>
          </a:bodyPr>
          <a:lstStyle/>
          <a:p>
            <a:r>
              <a:rPr lang="en-GB" sz="900" dirty="0" smtClean="0">
                <a:solidFill>
                  <a:srgbClr val="FF0000"/>
                </a:solidFill>
              </a:rPr>
              <a:t>Not a priority unless child shows behaviours that could be linked to  their social and </a:t>
            </a:r>
            <a:r>
              <a:rPr lang="en-GB" sz="900" dirty="0" smtClean="0">
                <a:solidFill>
                  <a:srgbClr val="FF0000"/>
                </a:solidFill>
              </a:rPr>
              <a:t>emotional </a:t>
            </a:r>
            <a:r>
              <a:rPr lang="en-GB" sz="900" dirty="0" smtClean="0">
                <a:solidFill>
                  <a:srgbClr val="FF0000"/>
                </a:solidFill>
              </a:rPr>
              <a:t>wellbeing or makes a disclosure.</a:t>
            </a:r>
          </a:p>
          <a:p>
            <a:endParaRPr lang="en-GB" dirty="0"/>
          </a:p>
        </p:txBody>
      </p:sp>
      <p:sp>
        <p:nvSpPr>
          <p:cNvPr id="13" name="TextBox 12"/>
          <p:cNvSpPr txBox="1"/>
          <p:nvPr/>
        </p:nvSpPr>
        <p:spPr>
          <a:xfrm>
            <a:off x="4492215" y="3388903"/>
            <a:ext cx="2526583" cy="369332"/>
          </a:xfrm>
          <a:prstGeom prst="rect">
            <a:avLst/>
          </a:prstGeom>
          <a:noFill/>
        </p:spPr>
        <p:txBody>
          <a:bodyPr wrap="square" rtlCol="0">
            <a:spAutoFit/>
          </a:bodyPr>
          <a:lstStyle/>
          <a:p>
            <a:pPr algn="ctr"/>
            <a:r>
              <a:rPr lang="en-GB" sz="900" dirty="0" smtClean="0">
                <a:solidFill>
                  <a:srgbClr val="7030A0"/>
                </a:solidFill>
              </a:rPr>
              <a:t>Main focus of the class always working to engage the children and meet their needs.</a:t>
            </a:r>
            <a:endParaRPr lang="en-GB" sz="900" dirty="0">
              <a:solidFill>
                <a:srgbClr val="7030A0"/>
              </a:solidFill>
            </a:endParaRPr>
          </a:p>
        </p:txBody>
      </p:sp>
      <p:sp>
        <p:nvSpPr>
          <p:cNvPr id="14" name="TextBox 13"/>
          <p:cNvSpPr txBox="1"/>
          <p:nvPr/>
        </p:nvSpPr>
        <p:spPr>
          <a:xfrm>
            <a:off x="2338300" y="2766815"/>
            <a:ext cx="2262062" cy="507831"/>
          </a:xfrm>
          <a:prstGeom prst="rect">
            <a:avLst/>
          </a:prstGeom>
          <a:noFill/>
        </p:spPr>
        <p:txBody>
          <a:bodyPr wrap="square" rtlCol="0">
            <a:spAutoFit/>
          </a:bodyPr>
          <a:lstStyle/>
          <a:p>
            <a:r>
              <a:rPr lang="en-GB" sz="900" dirty="0">
                <a:solidFill>
                  <a:srgbClr val="FF0000"/>
                </a:solidFill>
              </a:rPr>
              <a:t>Disruptive behaviour is dealt with by removing children from class to support room known by the children as ‘prison’</a:t>
            </a:r>
          </a:p>
        </p:txBody>
      </p:sp>
      <p:sp>
        <p:nvSpPr>
          <p:cNvPr id="15" name="TextBox 14"/>
          <p:cNvSpPr txBox="1"/>
          <p:nvPr/>
        </p:nvSpPr>
        <p:spPr>
          <a:xfrm>
            <a:off x="2359120" y="3181456"/>
            <a:ext cx="2369419" cy="646331"/>
          </a:xfrm>
          <a:prstGeom prst="rect">
            <a:avLst/>
          </a:prstGeom>
          <a:noFill/>
        </p:spPr>
        <p:txBody>
          <a:bodyPr wrap="square" rtlCol="0">
            <a:spAutoFit/>
          </a:bodyPr>
          <a:lstStyle/>
          <a:p>
            <a:r>
              <a:rPr lang="en-GB" sz="900" dirty="0">
                <a:solidFill>
                  <a:srgbClr val="7030A0"/>
                </a:solidFill>
              </a:rPr>
              <a:t>Numerous strategies used </a:t>
            </a:r>
            <a:r>
              <a:rPr lang="en-GB" sz="900" dirty="0" smtClean="0">
                <a:solidFill>
                  <a:srgbClr val="7030A0"/>
                </a:solidFill>
              </a:rPr>
              <a:t>Including the token economy always </a:t>
            </a:r>
            <a:r>
              <a:rPr lang="en-GB" sz="900" dirty="0">
                <a:solidFill>
                  <a:srgbClr val="7030A0"/>
                </a:solidFill>
              </a:rPr>
              <a:t>looking for a solution and reason for behaviour – solve the problem and the behaviour will stop. </a:t>
            </a:r>
          </a:p>
        </p:txBody>
      </p:sp>
      <p:sp>
        <p:nvSpPr>
          <p:cNvPr id="16" name="TextBox 15"/>
          <p:cNvSpPr txBox="1"/>
          <p:nvPr/>
        </p:nvSpPr>
        <p:spPr>
          <a:xfrm>
            <a:off x="2389149" y="5971790"/>
            <a:ext cx="1800200" cy="230832"/>
          </a:xfrm>
          <a:prstGeom prst="rect">
            <a:avLst/>
          </a:prstGeom>
          <a:noFill/>
        </p:spPr>
        <p:txBody>
          <a:bodyPr wrap="square" rtlCol="0">
            <a:spAutoFit/>
          </a:bodyPr>
          <a:lstStyle/>
          <a:p>
            <a:pPr algn="ctr"/>
            <a:endParaRPr lang="en-GB" sz="900" dirty="0">
              <a:solidFill>
                <a:schemeClr val="accent2"/>
              </a:solidFill>
            </a:endParaRPr>
          </a:p>
        </p:txBody>
      </p:sp>
      <p:pic>
        <p:nvPicPr>
          <p:cNvPr id="1029"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51134" y="5510258"/>
            <a:ext cx="1009769" cy="786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77954" y="2538125"/>
            <a:ext cx="2226302" cy="2915157"/>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30"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73" y="5497938"/>
            <a:ext cx="1081739" cy="8110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 Placeholder 20"/>
          <p:cNvSpPr>
            <a:spLocks noGrp="1"/>
          </p:cNvSpPr>
          <p:nvPr>
            <p:ph type="body" idx="1"/>
          </p:nvPr>
        </p:nvSpPr>
        <p:spPr>
          <a:xfrm>
            <a:off x="2931790" y="2133347"/>
            <a:ext cx="3861276" cy="381195"/>
          </a:xfrm>
        </p:spPr>
        <p:txBody>
          <a:bodyPr>
            <a:normAutofit/>
          </a:bodyPr>
          <a:lstStyle/>
          <a:p>
            <a:r>
              <a:rPr lang="en-GB" sz="1400" b="1" dirty="0" smtClean="0">
                <a:solidFill>
                  <a:srgbClr val="FF0000"/>
                </a:solidFill>
              </a:rPr>
              <a:t>Mainstream</a:t>
            </a:r>
            <a:r>
              <a:rPr lang="en-GB" b="1" dirty="0" smtClean="0"/>
              <a:t> </a:t>
            </a:r>
            <a:r>
              <a:rPr lang="en-GB" sz="900" b="1" dirty="0" smtClean="0"/>
              <a:t>vs. </a:t>
            </a:r>
            <a:r>
              <a:rPr lang="en-GB" sz="1400" b="1" dirty="0" smtClean="0">
                <a:solidFill>
                  <a:srgbClr val="7030A0"/>
                </a:solidFill>
              </a:rPr>
              <a:t>LRC</a:t>
            </a:r>
            <a:r>
              <a:rPr lang="en-GB" b="1" dirty="0" smtClean="0"/>
              <a:t> </a:t>
            </a:r>
            <a:r>
              <a:rPr lang="en-GB" sz="900" b="1" dirty="0" smtClean="0"/>
              <a:t>&amp;</a:t>
            </a:r>
            <a:r>
              <a:rPr lang="en-GB" b="1" dirty="0" smtClean="0"/>
              <a:t> </a:t>
            </a:r>
            <a:r>
              <a:rPr lang="en-GB" sz="1400" b="1" dirty="0" smtClean="0">
                <a:solidFill>
                  <a:srgbClr val="0070C0"/>
                </a:solidFill>
              </a:rPr>
              <a:t>Hidde</a:t>
            </a:r>
            <a:r>
              <a:rPr lang="en-GB" sz="1400" b="1" dirty="0">
                <a:solidFill>
                  <a:srgbClr val="0070C0"/>
                </a:solidFill>
              </a:rPr>
              <a:t>n</a:t>
            </a:r>
            <a:r>
              <a:rPr lang="en-GB" sz="1400" b="1" dirty="0" smtClean="0">
                <a:solidFill>
                  <a:srgbClr val="0070C0"/>
                </a:solidFill>
              </a:rPr>
              <a:t> Message</a:t>
            </a:r>
            <a:endParaRPr lang="en-GB" sz="1400" b="1" dirty="0">
              <a:solidFill>
                <a:srgbClr val="0070C0"/>
              </a:solidFill>
            </a:endParaRPr>
          </a:p>
        </p:txBody>
      </p:sp>
      <p:sp>
        <p:nvSpPr>
          <p:cNvPr id="5" name="TextBox 4"/>
          <p:cNvSpPr txBox="1"/>
          <p:nvPr/>
        </p:nvSpPr>
        <p:spPr>
          <a:xfrm>
            <a:off x="351890" y="2548670"/>
            <a:ext cx="1512168" cy="307777"/>
          </a:xfrm>
          <a:prstGeom prst="rect">
            <a:avLst/>
          </a:prstGeom>
          <a:noFill/>
        </p:spPr>
        <p:txBody>
          <a:bodyPr wrap="square" rtlCol="0">
            <a:spAutoFit/>
          </a:bodyPr>
          <a:lstStyle/>
          <a:p>
            <a:r>
              <a:rPr lang="en-GB" sz="1400" b="1" dirty="0" smtClean="0">
                <a:solidFill>
                  <a:schemeClr val="accent6">
                    <a:lumMod val="50000"/>
                  </a:schemeClr>
                </a:solidFill>
              </a:rPr>
              <a:t>Learning Styles</a:t>
            </a:r>
            <a:endParaRPr lang="en-GB" sz="1400" b="1" dirty="0">
              <a:solidFill>
                <a:schemeClr val="accent6">
                  <a:lumMod val="50000"/>
                </a:schemeClr>
              </a:solidFill>
            </a:endParaRPr>
          </a:p>
        </p:txBody>
      </p:sp>
      <p:sp>
        <p:nvSpPr>
          <p:cNvPr id="10" name="Content Placeholder 9"/>
          <p:cNvSpPr>
            <a:spLocks noGrp="1"/>
          </p:cNvSpPr>
          <p:nvPr>
            <p:ph sz="quarter" idx="2"/>
          </p:nvPr>
        </p:nvSpPr>
        <p:spPr>
          <a:xfrm>
            <a:off x="31041" y="2845902"/>
            <a:ext cx="2332400" cy="696562"/>
          </a:xfrm>
        </p:spPr>
        <p:txBody>
          <a:bodyPr>
            <a:noAutofit/>
          </a:bodyPr>
          <a:lstStyle/>
          <a:p>
            <a:pPr marL="0" indent="0" algn="ctr">
              <a:buNone/>
            </a:pPr>
            <a:r>
              <a:rPr lang="en-GB" sz="900" dirty="0" smtClean="0">
                <a:solidFill>
                  <a:srgbClr val="FF0000"/>
                </a:solidFill>
              </a:rPr>
              <a:t>Children Learn in class’s based on ability, this is often structured as teacher led, big group and then into small group work this encourages children to problem solve and work together.</a:t>
            </a:r>
          </a:p>
          <a:p>
            <a:pPr marL="0" indent="0" algn="ctr">
              <a:buNone/>
            </a:pPr>
            <a:endParaRPr lang="en-GB" sz="900" dirty="0">
              <a:solidFill>
                <a:srgbClr val="FF0000"/>
              </a:solidFill>
            </a:endParaRPr>
          </a:p>
          <a:p>
            <a:pPr marL="0" indent="0" algn="ctr">
              <a:buNone/>
            </a:pPr>
            <a:endParaRPr lang="en-GB" sz="900" dirty="0">
              <a:solidFill>
                <a:srgbClr val="FF0000"/>
              </a:solidFill>
            </a:endParaRPr>
          </a:p>
        </p:txBody>
      </p:sp>
      <p:sp>
        <p:nvSpPr>
          <p:cNvPr id="8" name="Content Placeholder 7"/>
          <p:cNvSpPr>
            <a:spLocks noGrp="1"/>
          </p:cNvSpPr>
          <p:nvPr>
            <p:ph sz="quarter" idx="4"/>
          </p:nvPr>
        </p:nvSpPr>
        <p:spPr>
          <a:xfrm>
            <a:off x="0" y="4843897"/>
            <a:ext cx="2332986" cy="815413"/>
          </a:xfrm>
        </p:spPr>
        <p:txBody>
          <a:bodyPr>
            <a:normAutofit/>
          </a:bodyPr>
          <a:lstStyle/>
          <a:p>
            <a:pPr marL="0" indent="0" algn="ctr">
              <a:buNone/>
            </a:pPr>
            <a:r>
              <a:rPr lang="en-GB" sz="900" dirty="0" smtClean="0">
                <a:solidFill>
                  <a:srgbClr val="0070C0"/>
                </a:solidFill>
              </a:rPr>
              <a:t>Mainstream focus on passing tests whereas the LRC is focused on skills beneficial later on in life teaching the children to be part of society.</a:t>
            </a:r>
            <a:endParaRPr lang="en-GB" sz="900" dirty="0">
              <a:solidFill>
                <a:srgbClr val="0070C0"/>
              </a:solidFill>
            </a:endParaRPr>
          </a:p>
        </p:txBody>
      </p:sp>
      <p:sp>
        <p:nvSpPr>
          <p:cNvPr id="11" name="TextBox 10"/>
          <p:cNvSpPr txBox="1"/>
          <p:nvPr/>
        </p:nvSpPr>
        <p:spPr>
          <a:xfrm>
            <a:off x="4862428" y="2561254"/>
            <a:ext cx="2002831" cy="523220"/>
          </a:xfrm>
          <a:prstGeom prst="rect">
            <a:avLst/>
          </a:prstGeom>
          <a:noFill/>
        </p:spPr>
        <p:txBody>
          <a:bodyPr wrap="square" rtlCol="0">
            <a:spAutoFit/>
          </a:bodyPr>
          <a:lstStyle/>
          <a:p>
            <a:pPr algn="ctr"/>
            <a:r>
              <a:rPr lang="en-GB" sz="1400" b="1" dirty="0" smtClean="0">
                <a:solidFill>
                  <a:schemeClr val="tx2"/>
                </a:solidFill>
              </a:rPr>
              <a:t>Social and Emotional Wellbeing</a:t>
            </a:r>
            <a:endParaRPr lang="en-GB" sz="1400" b="1" dirty="0">
              <a:solidFill>
                <a:schemeClr val="tx2"/>
              </a:solidFill>
            </a:endParaRPr>
          </a:p>
        </p:txBody>
      </p:sp>
      <p:sp>
        <p:nvSpPr>
          <p:cNvPr id="20" name="TextBox 19"/>
          <p:cNvSpPr txBox="1"/>
          <p:nvPr/>
        </p:nvSpPr>
        <p:spPr>
          <a:xfrm>
            <a:off x="4728539" y="4916259"/>
            <a:ext cx="2244564" cy="507831"/>
          </a:xfrm>
          <a:prstGeom prst="rect">
            <a:avLst/>
          </a:prstGeom>
          <a:noFill/>
        </p:spPr>
        <p:txBody>
          <a:bodyPr wrap="square" rtlCol="0">
            <a:spAutoFit/>
          </a:bodyPr>
          <a:lstStyle/>
          <a:p>
            <a:r>
              <a:rPr lang="en-GB" sz="900" dirty="0" smtClean="0">
                <a:solidFill>
                  <a:srgbClr val="0070C0"/>
                </a:solidFill>
              </a:rPr>
              <a:t>Mainstream being taught that their wellbeing isn't a priority as long as they are getting on with their work. </a:t>
            </a:r>
            <a:endParaRPr lang="en-GB" sz="900" dirty="0">
              <a:solidFill>
                <a:srgbClr val="0070C0"/>
              </a:solidFill>
            </a:endParaRPr>
          </a:p>
        </p:txBody>
      </p:sp>
      <p:sp>
        <p:nvSpPr>
          <p:cNvPr id="23" name="TextBox 22"/>
          <p:cNvSpPr txBox="1"/>
          <p:nvPr/>
        </p:nvSpPr>
        <p:spPr>
          <a:xfrm>
            <a:off x="2637911" y="2499309"/>
            <a:ext cx="1872208" cy="307777"/>
          </a:xfrm>
          <a:prstGeom prst="rect">
            <a:avLst/>
          </a:prstGeom>
          <a:noFill/>
        </p:spPr>
        <p:txBody>
          <a:bodyPr wrap="square" rtlCol="0">
            <a:spAutoFit/>
          </a:bodyPr>
          <a:lstStyle/>
          <a:p>
            <a:pPr algn="ctr"/>
            <a:r>
              <a:rPr lang="en-GB" sz="1400" b="1" dirty="0" smtClean="0">
                <a:solidFill>
                  <a:schemeClr val="accent6">
                    <a:lumMod val="50000"/>
                  </a:schemeClr>
                </a:solidFill>
              </a:rPr>
              <a:t>Behaviour</a:t>
            </a:r>
            <a:endParaRPr lang="en-GB" sz="1400" b="1" dirty="0">
              <a:solidFill>
                <a:schemeClr val="accent6">
                  <a:lumMod val="50000"/>
                </a:schemeClr>
              </a:solidFill>
            </a:endParaRPr>
          </a:p>
        </p:txBody>
      </p:sp>
      <p:sp>
        <p:nvSpPr>
          <p:cNvPr id="26" name="TextBox 25"/>
          <p:cNvSpPr txBox="1"/>
          <p:nvPr/>
        </p:nvSpPr>
        <p:spPr>
          <a:xfrm>
            <a:off x="2329556" y="4541614"/>
            <a:ext cx="2229326" cy="923330"/>
          </a:xfrm>
          <a:prstGeom prst="rect">
            <a:avLst/>
          </a:prstGeom>
          <a:noFill/>
        </p:spPr>
        <p:txBody>
          <a:bodyPr wrap="square" rtlCol="0">
            <a:spAutoFit/>
          </a:bodyPr>
          <a:lstStyle/>
          <a:p>
            <a:r>
              <a:rPr lang="en-GB" sz="900" dirty="0" smtClean="0">
                <a:solidFill>
                  <a:srgbClr val="0070C0"/>
                </a:solidFill>
              </a:rPr>
              <a:t>The messages given here could be criticized either way. Mainstream teach their children that if they misbehave they are not worthy of being in the classroom regardless of the reason for the behaviour and the LRC normalise bad behaviour.</a:t>
            </a:r>
            <a:endParaRPr lang="en-GB" sz="900" dirty="0">
              <a:solidFill>
                <a:srgbClr val="0070C0"/>
              </a:solidFill>
            </a:endParaRPr>
          </a:p>
        </p:txBody>
      </p:sp>
      <p:sp>
        <p:nvSpPr>
          <p:cNvPr id="27" name="TextBox 26"/>
          <p:cNvSpPr txBox="1"/>
          <p:nvPr/>
        </p:nvSpPr>
        <p:spPr>
          <a:xfrm flipH="1">
            <a:off x="1191105" y="5497938"/>
            <a:ext cx="6981294" cy="1015663"/>
          </a:xfrm>
          <a:prstGeom prst="rect">
            <a:avLst/>
          </a:prstGeom>
          <a:noFill/>
        </p:spPr>
        <p:txBody>
          <a:bodyPr wrap="square" rtlCol="0">
            <a:spAutoFit/>
          </a:bodyPr>
          <a:lstStyle/>
          <a:p>
            <a:r>
              <a:rPr lang="en-GB" sz="1000" dirty="0" smtClean="0"/>
              <a:t>It is obvious the messages are different, it could be argued that pupils in the LRC need different things to those in mainstream yet shouldn’t all children be taught the same values allowing them to be the best that they can be. Robinson (2010)  states that education needs to be more about creativity and less about exams. Donaldson (2015) agrees with this and the Welsh Assembly Government (2015) wants to reform the education system to follow this. From the above evidence it seems that the LRC are show casing this sort of learning focusing equally if not more so on social and life skills  as well as academic education. </a:t>
            </a:r>
          </a:p>
          <a:p>
            <a:r>
              <a:rPr lang="en-GB" sz="1000" dirty="0" smtClean="0"/>
              <a:t>. </a:t>
            </a:r>
            <a:endParaRPr lang="en-GB" sz="1000" dirty="0"/>
          </a:p>
        </p:txBody>
      </p:sp>
      <p:sp>
        <p:nvSpPr>
          <p:cNvPr id="28" name="TextBox 27"/>
          <p:cNvSpPr txBox="1"/>
          <p:nvPr/>
        </p:nvSpPr>
        <p:spPr>
          <a:xfrm>
            <a:off x="285670" y="400435"/>
            <a:ext cx="8496943" cy="461665"/>
          </a:xfrm>
          <a:prstGeom prst="rect">
            <a:avLst/>
          </a:prstGeom>
          <a:noFill/>
        </p:spPr>
        <p:txBody>
          <a:bodyPr wrap="square" rtlCol="0">
            <a:spAutoFit/>
          </a:bodyPr>
          <a:lstStyle/>
          <a:p>
            <a:pPr algn="ctr"/>
            <a:r>
              <a:rPr lang="en-GB" sz="1200" b="1" dirty="0">
                <a:latin typeface="Arial Rounded MT Bold" pitchFamily="34" charset="0"/>
              </a:rPr>
              <a:t>Hidden curriculum refers to the unwritten, unofficial, and often unintended lessons, values, and perspectives that students learn in school’ </a:t>
            </a:r>
            <a:r>
              <a:rPr lang="en-GB" sz="800" b="1" dirty="0"/>
              <a:t>(The Glossary of Education Reform, 2014). </a:t>
            </a:r>
          </a:p>
        </p:txBody>
      </p:sp>
      <p:pic>
        <p:nvPicPr>
          <p:cNvPr id="2050"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2342"/>
          <a:stretch/>
        </p:blipFill>
        <p:spPr bwMode="auto">
          <a:xfrm>
            <a:off x="2349211" y="3758235"/>
            <a:ext cx="2251152" cy="572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 name="Rectangle 29"/>
          <p:cNvSpPr/>
          <p:nvPr/>
        </p:nvSpPr>
        <p:spPr>
          <a:xfrm>
            <a:off x="2391288" y="4304008"/>
            <a:ext cx="2241062" cy="276999"/>
          </a:xfrm>
          <a:prstGeom prst="rect">
            <a:avLst/>
          </a:prstGeom>
        </p:spPr>
        <p:txBody>
          <a:bodyPr wrap="square">
            <a:spAutoFit/>
          </a:bodyPr>
          <a:lstStyle/>
          <a:p>
            <a:r>
              <a:rPr lang="en-GB" sz="300" dirty="0"/>
              <a:t>https://www.google.co.uk/search?lr=&amp;hl=en&amp;biw=1242&amp;bih=602&amp;tbs=sur%3Af&amp;tbm=isch&amp;sa=1&amp;ei=hqRHWuOTGKrTgAbToLrgBw&amp;q=operant+conditioning&amp;oq=operant+&amp;gs_l=psy-ab.1.0.0l10.9865.11050.0.12111.8.7.0.1.1.0.100.427.5j1.6.0....0...1c.1.64.psy-ab..1.7.447...0i67k1.0.KAwgdQfuZAE#imgrc=YW0eRWzDIH8ylM:</a:t>
            </a:r>
          </a:p>
        </p:txBody>
      </p:sp>
      <p:pic>
        <p:nvPicPr>
          <p:cNvPr id="2053" name="Picture 5"/>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2127" t="2939" r="-605" b="6414"/>
          <a:stretch/>
        </p:blipFill>
        <p:spPr bwMode="auto">
          <a:xfrm>
            <a:off x="4862428" y="3762774"/>
            <a:ext cx="756539" cy="818233"/>
          </a:xfrm>
          <a:prstGeom prst="triangle">
            <a:avLst/>
          </a:prstGeom>
          <a:ln>
            <a:noFill/>
          </a:ln>
          <a:effectLst>
            <a:outerShdw blurRad="292100" dist="139700" dir="2700000" algn="tl" rotWithShape="0">
              <a:srgbClr val="333333">
                <a:alpha val="65000"/>
              </a:srgbClr>
            </a:outerShdw>
          </a:effectLst>
        </p:spPr>
      </p:pic>
      <p:sp>
        <p:nvSpPr>
          <p:cNvPr id="34" name="TextBox 33"/>
          <p:cNvSpPr txBox="1"/>
          <p:nvPr/>
        </p:nvSpPr>
        <p:spPr>
          <a:xfrm>
            <a:off x="4834969" y="4581007"/>
            <a:ext cx="2057747" cy="276999"/>
          </a:xfrm>
          <a:prstGeom prst="rect">
            <a:avLst/>
          </a:prstGeom>
          <a:noFill/>
        </p:spPr>
        <p:txBody>
          <a:bodyPr wrap="square" rtlCol="0">
            <a:spAutoFit/>
          </a:bodyPr>
          <a:lstStyle/>
          <a:p>
            <a:r>
              <a:rPr lang="en-GB" sz="300" dirty="0"/>
              <a:t>https://www.google.co.uk/search?lr=&amp;hl=en&amp;biw=1242&amp;bih=602&amp;tbs=sur%3Af&amp;tbm=isch&amp;sa=1&amp;ei=k6RHWu_3KueYgAbloaqoDw&amp;q=maslow%27s+hierarchy+of+needs&amp;oq=Maslow&amp;gs_l=psy-ab.1.0.0l10.346042.346871.0.348286.6.5.0.1.1.0.134.396.4j1.5.0....0...1c.1.64.psy-ab..0.6.402...0i67k1.0.JAg7fh4UKcM#imgrc=3QuXm5Drzp4V5M:</a:t>
            </a:r>
          </a:p>
        </p:txBody>
      </p:sp>
      <p:sp>
        <p:nvSpPr>
          <p:cNvPr id="2063" name="TextBox 2062"/>
          <p:cNvSpPr txBox="1"/>
          <p:nvPr/>
        </p:nvSpPr>
        <p:spPr>
          <a:xfrm>
            <a:off x="5618967" y="3859012"/>
            <a:ext cx="1409674" cy="707886"/>
          </a:xfrm>
          <a:prstGeom prst="rect">
            <a:avLst/>
          </a:prstGeom>
          <a:noFill/>
        </p:spPr>
        <p:txBody>
          <a:bodyPr wrap="square" rtlCol="0">
            <a:spAutoFit/>
          </a:bodyPr>
          <a:lstStyle/>
          <a:p>
            <a:r>
              <a:rPr lang="en-GB" sz="800" dirty="0" smtClean="0"/>
              <a:t>This section is linked to  Maslow's Hierarchy of need which states the importance of fulfilling each </a:t>
            </a:r>
            <a:r>
              <a:rPr lang="en-GB" sz="800" smtClean="0"/>
              <a:t>layer </a:t>
            </a:r>
            <a:r>
              <a:rPr lang="en-GB" sz="800" smtClean="0"/>
              <a:t>of </a:t>
            </a:r>
            <a:r>
              <a:rPr lang="en-GB" sz="800" dirty="0" smtClean="0"/>
              <a:t>the persons need.</a:t>
            </a:r>
            <a:endParaRPr lang="en-GB" sz="800" dirty="0"/>
          </a:p>
        </p:txBody>
      </p:sp>
      <p:sp>
        <p:nvSpPr>
          <p:cNvPr id="2064" name="TextBox 2063"/>
          <p:cNvSpPr txBox="1"/>
          <p:nvPr/>
        </p:nvSpPr>
        <p:spPr>
          <a:xfrm>
            <a:off x="59184" y="3484737"/>
            <a:ext cx="2304256" cy="784830"/>
          </a:xfrm>
          <a:prstGeom prst="rect">
            <a:avLst/>
          </a:prstGeom>
          <a:noFill/>
        </p:spPr>
        <p:txBody>
          <a:bodyPr wrap="square" rtlCol="0">
            <a:spAutoFit/>
          </a:bodyPr>
          <a:lstStyle/>
          <a:p>
            <a:r>
              <a:rPr lang="en-GB" sz="900" dirty="0" smtClean="0">
                <a:solidFill>
                  <a:srgbClr val="7030A0"/>
                </a:solidFill>
              </a:rPr>
              <a:t>Play based learning, written work not a priority, academic work done one to one with teacher, and social  and life skills built upon every day through games, cooking and hands on tasks.</a:t>
            </a:r>
            <a:endParaRPr lang="en-GB" sz="900" dirty="0">
              <a:solidFill>
                <a:srgbClr val="7030A0"/>
              </a:solidFill>
            </a:endParaRPr>
          </a:p>
        </p:txBody>
      </p:sp>
      <p:pic>
        <p:nvPicPr>
          <p:cNvPr id="2065"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9907" y="4226048"/>
            <a:ext cx="1070175" cy="567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66" name="TextBox 2065"/>
          <p:cNvSpPr txBox="1"/>
          <p:nvPr/>
        </p:nvSpPr>
        <p:spPr>
          <a:xfrm>
            <a:off x="1440160" y="4381587"/>
            <a:ext cx="864096" cy="246221"/>
          </a:xfrm>
          <a:prstGeom prst="rect">
            <a:avLst/>
          </a:prstGeom>
          <a:noFill/>
        </p:spPr>
        <p:txBody>
          <a:bodyPr wrap="square" rtlCol="0">
            <a:spAutoFit/>
          </a:bodyPr>
          <a:lstStyle/>
          <a:p>
            <a:r>
              <a:rPr lang="en-GB" sz="500" dirty="0" smtClean="0"/>
              <a:t>Graph based on research completed by author. </a:t>
            </a:r>
            <a:r>
              <a:rPr lang="en-GB" sz="200" dirty="0" smtClean="0"/>
              <a:t>(2017)</a:t>
            </a:r>
          </a:p>
        </p:txBody>
      </p:sp>
      <p:sp>
        <p:nvSpPr>
          <p:cNvPr id="2067" name="Rectangle 2066"/>
          <p:cNvSpPr/>
          <p:nvPr/>
        </p:nvSpPr>
        <p:spPr>
          <a:xfrm>
            <a:off x="7084625" y="2539666"/>
            <a:ext cx="1951871" cy="291361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https</a:t>
            </a:r>
            <a:r>
              <a:rPr lang="en-GB" dirty="0" smtClean="0"/>
              <a:t>://</a:t>
            </a:r>
            <a:endParaRPr lang="en-GB" dirty="0"/>
          </a:p>
        </p:txBody>
      </p:sp>
      <p:sp>
        <p:nvSpPr>
          <p:cNvPr id="2068" name="TextBox 2067"/>
          <p:cNvSpPr txBox="1"/>
          <p:nvPr/>
        </p:nvSpPr>
        <p:spPr>
          <a:xfrm>
            <a:off x="7236296" y="2491750"/>
            <a:ext cx="1527260" cy="307777"/>
          </a:xfrm>
          <a:prstGeom prst="rect">
            <a:avLst/>
          </a:prstGeom>
          <a:noFill/>
        </p:spPr>
        <p:txBody>
          <a:bodyPr wrap="square" rtlCol="0">
            <a:spAutoFit/>
          </a:bodyPr>
          <a:lstStyle/>
          <a:p>
            <a:pPr algn="ctr"/>
            <a:r>
              <a:rPr lang="en-GB" sz="1400" b="1" dirty="0" smtClean="0">
                <a:solidFill>
                  <a:schemeClr val="accent6">
                    <a:lumMod val="50000"/>
                  </a:schemeClr>
                </a:solidFill>
              </a:rPr>
              <a:t>Values</a:t>
            </a:r>
            <a:endParaRPr lang="en-GB" sz="1400" b="1" dirty="0">
              <a:solidFill>
                <a:schemeClr val="accent6">
                  <a:lumMod val="50000"/>
                </a:schemeClr>
              </a:solidFill>
            </a:endParaRPr>
          </a:p>
        </p:txBody>
      </p:sp>
      <p:sp>
        <p:nvSpPr>
          <p:cNvPr id="2069" name="TextBox 2068"/>
          <p:cNvSpPr txBox="1"/>
          <p:nvPr/>
        </p:nvSpPr>
        <p:spPr>
          <a:xfrm>
            <a:off x="7028641" y="2725533"/>
            <a:ext cx="2007855" cy="369332"/>
          </a:xfrm>
          <a:prstGeom prst="rect">
            <a:avLst/>
          </a:prstGeom>
          <a:noFill/>
        </p:spPr>
        <p:txBody>
          <a:bodyPr wrap="square" rtlCol="0">
            <a:spAutoFit/>
          </a:bodyPr>
          <a:lstStyle/>
          <a:p>
            <a:r>
              <a:rPr lang="en-GB" sz="900" dirty="0" smtClean="0">
                <a:solidFill>
                  <a:srgbClr val="FF0000"/>
                </a:solidFill>
              </a:rPr>
              <a:t>Dominant Values – Better Education, Better Job.</a:t>
            </a:r>
            <a:endParaRPr lang="en-GB" sz="900" dirty="0">
              <a:solidFill>
                <a:srgbClr val="FF0000"/>
              </a:solidFill>
            </a:endParaRPr>
          </a:p>
        </p:txBody>
      </p:sp>
      <p:sp>
        <p:nvSpPr>
          <p:cNvPr id="2070" name="TextBox 2069"/>
          <p:cNvSpPr txBox="1"/>
          <p:nvPr/>
        </p:nvSpPr>
        <p:spPr>
          <a:xfrm>
            <a:off x="7028641" y="2980320"/>
            <a:ext cx="1951871" cy="507831"/>
          </a:xfrm>
          <a:prstGeom prst="rect">
            <a:avLst/>
          </a:prstGeom>
          <a:noFill/>
        </p:spPr>
        <p:txBody>
          <a:bodyPr wrap="square" rtlCol="0">
            <a:spAutoFit/>
          </a:bodyPr>
          <a:lstStyle/>
          <a:p>
            <a:r>
              <a:rPr lang="en-GB" sz="900" dirty="0" smtClean="0">
                <a:solidFill>
                  <a:srgbClr val="7030A0"/>
                </a:solidFill>
              </a:rPr>
              <a:t>Functionalist Values – Teaches children to be a good member of society.</a:t>
            </a:r>
            <a:endParaRPr lang="en-GB" sz="900" dirty="0">
              <a:solidFill>
                <a:srgbClr val="7030A0"/>
              </a:solidFill>
            </a:endParaRPr>
          </a:p>
        </p:txBody>
      </p:sp>
      <p:sp>
        <p:nvSpPr>
          <p:cNvPr id="2071" name="TextBox 2070"/>
          <p:cNvSpPr txBox="1"/>
          <p:nvPr/>
        </p:nvSpPr>
        <p:spPr>
          <a:xfrm>
            <a:off x="7097075" y="4433850"/>
            <a:ext cx="1939421" cy="923330"/>
          </a:xfrm>
          <a:prstGeom prst="rect">
            <a:avLst/>
          </a:prstGeom>
          <a:noFill/>
        </p:spPr>
        <p:txBody>
          <a:bodyPr wrap="square" rtlCol="0">
            <a:spAutoFit/>
          </a:bodyPr>
          <a:lstStyle/>
          <a:p>
            <a:r>
              <a:rPr lang="en-GB" sz="900" dirty="0" smtClean="0">
                <a:solidFill>
                  <a:schemeClr val="tx2"/>
                </a:solidFill>
              </a:rPr>
              <a:t>In the local area the majority of people are of a working class value - leave school get a lower social graded job. This differing opinion on the value of education affects the way pupils feel about school. </a:t>
            </a:r>
            <a:endParaRPr lang="en-GB" sz="500" dirty="0">
              <a:solidFill>
                <a:schemeClr val="tx2"/>
              </a:solidFill>
            </a:endParaRPr>
          </a:p>
        </p:txBody>
      </p:sp>
      <p:sp>
        <p:nvSpPr>
          <p:cNvPr id="2072" name="TextBox 2071"/>
          <p:cNvSpPr txBox="1"/>
          <p:nvPr/>
        </p:nvSpPr>
        <p:spPr>
          <a:xfrm>
            <a:off x="0" y="6273386"/>
            <a:ext cx="9144000" cy="600164"/>
          </a:xfrm>
          <a:prstGeom prst="rect">
            <a:avLst/>
          </a:prstGeom>
          <a:noFill/>
        </p:spPr>
        <p:txBody>
          <a:bodyPr wrap="square" rtlCol="0">
            <a:spAutoFit/>
          </a:bodyPr>
          <a:lstStyle/>
          <a:p>
            <a:pPr algn="ctr"/>
            <a:r>
              <a:rPr lang="en-GB" sz="900" dirty="0" smtClean="0">
                <a:solidFill>
                  <a:schemeClr val="accent5">
                    <a:lumMod val="75000"/>
                  </a:schemeClr>
                </a:solidFill>
              </a:rPr>
              <a:t>Bourdieu and </a:t>
            </a:r>
            <a:r>
              <a:rPr lang="en-GB" sz="900" dirty="0" err="1" smtClean="0">
                <a:solidFill>
                  <a:schemeClr val="accent5">
                    <a:lumMod val="75000"/>
                  </a:schemeClr>
                </a:solidFill>
              </a:rPr>
              <a:t>Passeron’s</a:t>
            </a:r>
            <a:r>
              <a:rPr lang="en-GB" sz="900" dirty="0" smtClean="0">
                <a:solidFill>
                  <a:schemeClr val="accent5">
                    <a:lumMod val="75000"/>
                  </a:schemeClr>
                </a:solidFill>
              </a:rPr>
              <a:t> </a:t>
            </a:r>
            <a:r>
              <a:rPr lang="en-GB" sz="700" dirty="0" smtClean="0">
                <a:solidFill>
                  <a:schemeClr val="accent5">
                    <a:lumMod val="75000"/>
                  </a:schemeClr>
                </a:solidFill>
              </a:rPr>
              <a:t>(1977 </a:t>
            </a:r>
            <a:r>
              <a:rPr lang="en-GB" sz="700" i="1" dirty="0" smtClean="0">
                <a:solidFill>
                  <a:schemeClr val="accent5">
                    <a:lumMod val="75000"/>
                  </a:schemeClr>
                </a:solidFill>
              </a:rPr>
              <a:t>cited by </a:t>
            </a:r>
            <a:r>
              <a:rPr lang="en-GB" sz="700" i="1" dirty="0" err="1" smtClean="0">
                <a:solidFill>
                  <a:schemeClr val="accent5">
                    <a:lumMod val="75000"/>
                  </a:schemeClr>
                </a:solidFill>
              </a:rPr>
              <a:t>Hoult</a:t>
            </a:r>
            <a:r>
              <a:rPr lang="en-GB" sz="700" i="1" dirty="0" smtClean="0">
                <a:solidFill>
                  <a:schemeClr val="accent5">
                    <a:lumMod val="75000"/>
                  </a:schemeClr>
                </a:solidFill>
              </a:rPr>
              <a:t>, 2011</a:t>
            </a:r>
            <a:r>
              <a:rPr lang="en-GB" sz="700" dirty="0" smtClean="0">
                <a:solidFill>
                  <a:schemeClr val="accent5">
                    <a:lumMod val="75000"/>
                  </a:schemeClr>
                </a:solidFill>
              </a:rPr>
              <a:t>)  </a:t>
            </a:r>
            <a:r>
              <a:rPr lang="en-GB" sz="900" dirty="0" smtClean="0">
                <a:solidFill>
                  <a:schemeClr val="accent5">
                    <a:lumMod val="75000"/>
                  </a:schemeClr>
                </a:solidFill>
              </a:rPr>
              <a:t>study of society, culture and education states that ‘social hierarchy's reproduce themselves and the  Author would suggest these differing values have an impact on education and it is clear to see. When parents values differ to the schools there is always going to be a battle. </a:t>
            </a:r>
            <a:r>
              <a:rPr lang="en-GB" sz="900" smtClean="0">
                <a:solidFill>
                  <a:schemeClr val="accent5">
                    <a:lumMod val="75000"/>
                  </a:schemeClr>
                </a:solidFill>
              </a:rPr>
              <a:t>Fortunately </a:t>
            </a:r>
            <a:r>
              <a:rPr lang="en-GB" sz="900" dirty="0" smtClean="0">
                <a:solidFill>
                  <a:schemeClr val="accent5">
                    <a:lumMod val="75000"/>
                  </a:schemeClr>
                </a:solidFill>
              </a:rPr>
              <a:t>for these pupils the school are striving to become a values based school and while there is still work to be done in time it is hoped that parents, teachers and pupils can all work together and towards the same values </a:t>
            </a:r>
            <a:r>
              <a:rPr lang="en-GB" sz="600" dirty="0" smtClean="0">
                <a:solidFill>
                  <a:schemeClr val="accent5">
                    <a:lumMod val="75000"/>
                  </a:schemeClr>
                </a:solidFill>
              </a:rPr>
              <a:t>(School Prospectus, 2017)</a:t>
            </a:r>
            <a:endParaRPr lang="en-GB" sz="600" dirty="0">
              <a:solidFill>
                <a:schemeClr val="accent5">
                  <a:lumMod val="75000"/>
                </a:schemeClr>
              </a:solidFill>
            </a:endParaRPr>
          </a:p>
        </p:txBody>
      </p:sp>
      <p:pic>
        <p:nvPicPr>
          <p:cNvPr id="1026"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137620" y="3507498"/>
            <a:ext cx="1798227" cy="796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8205935" y="4261051"/>
            <a:ext cx="1709936" cy="138499"/>
          </a:xfrm>
          <a:prstGeom prst="rect">
            <a:avLst/>
          </a:prstGeom>
        </p:spPr>
        <p:txBody>
          <a:bodyPr wrap="square">
            <a:spAutoFit/>
          </a:bodyPr>
          <a:lstStyle/>
          <a:p>
            <a:r>
              <a:rPr lang="en-GB" sz="300" dirty="0"/>
              <a:t>https://</a:t>
            </a:r>
            <a:r>
              <a:rPr lang="en-GB" sz="300" dirty="0" smtClean="0"/>
              <a:t>www.streetcheck.co.uk/postcode/</a:t>
            </a:r>
            <a:endParaRPr lang="en-GB" sz="300" dirty="0"/>
          </a:p>
        </p:txBody>
      </p:sp>
    </p:spTree>
    <p:extLst>
      <p:ext uri="{BB962C8B-B14F-4D97-AF65-F5344CB8AC3E}">
        <p14:creationId xmlns:p14="http://schemas.microsoft.com/office/powerpoint/2010/main" val="36994831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pPr algn="l"/>
            <a:r>
              <a:rPr lang="en-GB" sz="2000" dirty="0" smtClean="0"/>
              <a:t>References </a:t>
            </a:r>
            <a:endParaRPr lang="en-GB" sz="2000" dirty="0"/>
          </a:p>
        </p:txBody>
      </p:sp>
      <p:sp>
        <p:nvSpPr>
          <p:cNvPr id="4" name="Content Placeholder 3"/>
          <p:cNvSpPr>
            <a:spLocks noGrp="1"/>
          </p:cNvSpPr>
          <p:nvPr>
            <p:ph sz="quarter" idx="2"/>
          </p:nvPr>
        </p:nvSpPr>
        <p:spPr>
          <a:xfrm>
            <a:off x="539552" y="908720"/>
            <a:ext cx="8136904" cy="5247432"/>
          </a:xfrm>
        </p:spPr>
        <p:txBody>
          <a:bodyPr>
            <a:normAutofit fontScale="77500" lnSpcReduction="20000"/>
          </a:bodyPr>
          <a:lstStyle/>
          <a:p>
            <a:pPr marL="0" indent="0">
              <a:buNone/>
            </a:pPr>
            <a:r>
              <a:rPr lang="en-GB" sz="1400" dirty="0" smtClean="0"/>
              <a:t>Alsubie, M. </a:t>
            </a:r>
            <a:r>
              <a:rPr lang="en-GB" sz="1400" dirty="0"/>
              <a:t>(2015) </a:t>
            </a:r>
            <a:r>
              <a:rPr lang="en-GB" sz="1400" dirty="0" smtClean="0"/>
              <a:t>‘Hidden </a:t>
            </a:r>
            <a:r>
              <a:rPr lang="en-GB" sz="1400" dirty="0"/>
              <a:t>Curriculum as One of Current Issue of Curriculum’ </a:t>
            </a:r>
            <a:r>
              <a:rPr lang="en-GB" sz="1400" i="1" dirty="0"/>
              <a:t>Journal of Education and </a:t>
            </a:r>
            <a:r>
              <a:rPr lang="en-GB" sz="1400" i="1" dirty="0" smtClean="0"/>
              <a:t>Practice, </a:t>
            </a:r>
            <a:r>
              <a:rPr lang="en-GB" sz="1400" dirty="0" smtClean="0"/>
              <a:t>6 (33), pp 125-128. </a:t>
            </a:r>
            <a:r>
              <a:rPr lang="en-GB" sz="1400" dirty="0"/>
              <a:t>[online]. </a:t>
            </a:r>
            <a:r>
              <a:rPr lang="en-GB" sz="1400" dirty="0">
                <a:hlinkClick r:id="rId2"/>
              </a:rPr>
              <a:t>https://</a:t>
            </a:r>
            <a:r>
              <a:rPr lang="en-GB" sz="1400" dirty="0" smtClean="0">
                <a:hlinkClick r:id="rId2"/>
              </a:rPr>
              <a:t>files.eric.ed.gov/fulltext/EJ1083566.pdf</a:t>
            </a:r>
            <a:r>
              <a:rPr lang="en-GB" sz="1400" dirty="0" smtClean="0"/>
              <a:t> (Accessed: 12/12/17).</a:t>
            </a:r>
          </a:p>
          <a:p>
            <a:pPr marL="0" indent="0">
              <a:buNone/>
            </a:pPr>
            <a:endParaRPr lang="en-GB" sz="1400" dirty="0" smtClean="0"/>
          </a:p>
          <a:p>
            <a:pPr marL="0" indent="0">
              <a:buNone/>
            </a:pPr>
            <a:r>
              <a:rPr lang="en-GB" sz="1400" dirty="0" smtClean="0"/>
              <a:t>Cohen, N. (2014) ‘Aspects of Value </a:t>
            </a:r>
            <a:r>
              <a:rPr lang="en-GB" sz="1400" dirty="0"/>
              <a:t>Based Education’ </a:t>
            </a:r>
            <a:r>
              <a:rPr lang="en-GB" sz="1400" dirty="0">
                <a:hlinkClick r:id="rId3"/>
              </a:rPr>
              <a:t>https://</a:t>
            </a:r>
            <a:r>
              <a:rPr lang="en-GB" sz="1400" dirty="0" smtClean="0">
                <a:hlinkClick r:id="rId3"/>
              </a:rPr>
              <a:t>www.youtube.com/watch?v=w3OHhFgk1-w&amp;feature=youtu.be</a:t>
            </a:r>
            <a:r>
              <a:rPr lang="en-GB" sz="1400" dirty="0" smtClean="0"/>
              <a:t> (Accessed: 30/12/17).</a:t>
            </a:r>
          </a:p>
          <a:p>
            <a:pPr marL="0" indent="0">
              <a:buNone/>
            </a:pPr>
            <a:r>
              <a:rPr lang="en-GB" sz="1400" dirty="0" smtClean="0"/>
              <a:t/>
            </a:r>
            <a:br>
              <a:rPr lang="en-GB" sz="1400" dirty="0" smtClean="0"/>
            </a:br>
            <a:r>
              <a:rPr lang="en-GB" sz="1400" dirty="0" smtClean="0"/>
              <a:t>Donaldson, G. (2015) </a:t>
            </a:r>
            <a:r>
              <a:rPr lang="en-GB" sz="1400" i="1" dirty="0" smtClean="0"/>
              <a:t>Successful Futures</a:t>
            </a:r>
            <a:r>
              <a:rPr lang="en-GB" sz="1400" dirty="0" smtClean="0"/>
              <a:t>. Available </a:t>
            </a:r>
            <a:r>
              <a:rPr lang="en-GB" sz="1400" dirty="0"/>
              <a:t>at  </a:t>
            </a:r>
            <a:r>
              <a:rPr lang="en-GB" sz="1400" dirty="0">
                <a:hlinkClick r:id="rId4" action="ppaction://hlinkfile"/>
              </a:rPr>
              <a:t>file:///C:/Users/shelley/Downloads/Donaldson%20Report%20-%20Successful%20Futures%20-%20Independent%20Review%20of%20Curriculum%20and%20Assessment%20Arrangements%20in%20Wales%20(1).</a:t>
            </a:r>
            <a:r>
              <a:rPr lang="en-GB" sz="1400" dirty="0" smtClean="0">
                <a:hlinkClick r:id="rId4" action="ppaction://hlinkfile"/>
              </a:rPr>
              <a:t>pdf</a:t>
            </a:r>
            <a:r>
              <a:rPr lang="en-GB" sz="1400" dirty="0" smtClean="0"/>
              <a:t> (Accessed: 30/12/17)</a:t>
            </a:r>
            <a:endParaRPr lang="en-GB" sz="1400" dirty="0"/>
          </a:p>
          <a:p>
            <a:pPr marL="0" indent="0">
              <a:buNone/>
            </a:pPr>
            <a:endParaRPr lang="en-GB" sz="1400" dirty="0" smtClean="0"/>
          </a:p>
          <a:p>
            <a:pPr marL="0" indent="0">
              <a:buNone/>
            </a:pPr>
            <a:r>
              <a:rPr lang="en-GB" sz="1400" dirty="0" smtClean="0"/>
              <a:t>Houilt, E. </a:t>
            </a:r>
            <a:r>
              <a:rPr lang="en-GB" sz="1400" dirty="0"/>
              <a:t>(2011) … AND … The Winter’s Tale and Resilient Learners </a:t>
            </a:r>
            <a:r>
              <a:rPr lang="en-GB" sz="1400" dirty="0" smtClean="0"/>
              <a:t>. Available </a:t>
            </a:r>
            <a:r>
              <a:rPr lang="en-GB" sz="1400" dirty="0"/>
              <a:t>at </a:t>
            </a:r>
            <a:r>
              <a:rPr lang="en-GB" sz="1400" dirty="0">
                <a:hlinkClick r:id="rId5"/>
              </a:rPr>
              <a:t>http://</a:t>
            </a:r>
            <a:r>
              <a:rPr lang="en-GB" sz="1400" dirty="0" smtClean="0">
                <a:hlinkClick r:id="rId5"/>
              </a:rPr>
              <a:t>web.a.ebscohost.com.ezproxy.uwtsd.ac.uk/ehost/pdfviewer/pdfviewer?vid=12&amp;sid=e6802e47-256c-4da4-8a1f-c3c90e234926%40sessionmgr4008</a:t>
            </a:r>
            <a:r>
              <a:rPr lang="en-GB" sz="1400" dirty="0" smtClean="0"/>
              <a:t> (Accessed: 30/12/2017)</a:t>
            </a:r>
            <a:endParaRPr lang="en-GB" sz="1400" dirty="0"/>
          </a:p>
          <a:p>
            <a:pPr marL="0" indent="0">
              <a:buNone/>
            </a:pPr>
            <a:endParaRPr lang="en-GB" sz="1400" dirty="0" smtClean="0"/>
          </a:p>
          <a:p>
            <a:pPr marL="0" indent="0">
              <a:buNone/>
            </a:pPr>
            <a:r>
              <a:rPr lang="en-GB" sz="1400" dirty="0" smtClean="0"/>
              <a:t>Robinson, K. (2010) Changing Education </a:t>
            </a:r>
            <a:r>
              <a:rPr lang="en-GB" sz="1400" dirty="0"/>
              <a:t>Paradigms  </a:t>
            </a:r>
            <a:r>
              <a:rPr lang="en-GB" sz="1400" dirty="0">
                <a:hlinkClick r:id="rId6"/>
              </a:rPr>
              <a:t>https://</a:t>
            </a:r>
            <a:r>
              <a:rPr lang="en-GB" sz="1400" dirty="0" smtClean="0">
                <a:hlinkClick r:id="rId6"/>
              </a:rPr>
              <a:t>www.ted.com/talks/ken_robinson_changing_education_paradigms</a:t>
            </a:r>
            <a:r>
              <a:rPr lang="en-GB" sz="1400" dirty="0" smtClean="0"/>
              <a:t> (Accessed: 30/12/17)</a:t>
            </a:r>
          </a:p>
          <a:p>
            <a:pPr marL="0" indent="0">
              <a:buNone/>
            </a:pPr>
            <a:endParaRPr lang="en-GB" sz="1400" dirty="0" smtClean="0"/>
          </a:p>
          <a:p>
            <a:pPr marL="0" indent="0">
              <a:buNone/>
            </a:pPr>
            <a:r>
              <a:rPr lang="en-GB" sz="1400" dirty="0" smtClean="0"/>
              <a:t>Maslow, A. () </a:t>
            </a:r>
            <a:r>
              <a:rPr lang="en-GB" sz="1400" i="1" dirty="0" smtClean="0"/>
              <a:t>Hierarchy of Need</a:t>
            </a:r>
            <a:r>
              <a:rPr lang="en-GB" sz="1400" dirty="0" smtClean="0"/>
              <a:t>. Image Sourced</a:t>
            </a:r>
            <a:r>
              <a:rPr lang="en-GB" sz="1400" dirty="0"/>
              <a:t>: https://www.google.co.uk/search?lr=&amp;hl=en&amp;biw=1242&amp;bih=602&amp;tbs=sur%3Af&amp;tbm=isch&amp;sa=1&amp;ei=k6RHWu_3KueYgAbloaqoDw&amp;q=maslow%27s+hierarchy+of+needs&amp;oq=Maslow&amp;gs_l=psy-ab.1.0.0l10.346042.346871.0.348286.6.5.0.1.1.0.134.396.4j1.5.0....0...1c.1.64.psy-ab..0.6.402...0i67k1.0.JAg7fh4UKcM#imgrc=U3PhZoF_e99JtM</a:t>
            </a:r>
            <a:r>
              <a:rPr lang="en-GB" sz="1400" dirty="0" smtClean="0"/>
              <a:t>: </a:t>
            </a:r>
            <a:endParaRPr lang="en-GB" sz="1400" dirty="0"/>
          </a:p>
          <a:p>
            <a:pPr marL="0" indent="0">
              <a:buNone/>
            </a:pPr>
            <a:endParaRPr lang="en-GB" sz="1400" dirty="0" smtClean="0"/>
          </a:p>
          <a:p>
            <a:pPr marL="0" indent="0">
              <a:buNone/>
            </a:pPr>
            <a:r>
              <a:rPr lang="en-GB" sz="1400" dirty="0" smtClean="0"/>
              <a:t>School </a:t>
            </a:r>
            <a:r>
              <a:rPr lang="en-GB" sz="1400" dirty="0" smtClean="0"/>
              <a:t>Prospectus</a:t>
            </a:r>
            <a:r>
              <a:rPr lang="en-GB" sz="1400" dirty="0" smtClean="0"/>
              <a:t>. (2017)</a:t>
            </a:r>
          </a:p>
          <a:p>
            <a:pPr marL="0" indent="0">
              <a:buNone/>
            </a:pPr>
            <a:endParaRPr lang="en-GB" sz="1400" dirty="0" smtClean="0"/>
          </a:p>
          <a:p>
            <a:pPr marL="0" indent="0">
              <a:buNone/>
            </a:pPr>
            <a:r>
              <a:rPr lang="en-GB" sz="1400" dirty="0" smtClean="0"/>
              <a:t>Skinner, F. (1978) </a:t>
            </a:r>
            <a:r>
              <a:rPr lang="en-GB" sz="1400" i="1" dirty="0" smtClean="0"/>
              <a:t>Operant Conditioning</a:t>
            </a:r>
            <a:r>
              <a:rPr lang="en-GB" sz="1400" dirty="0" smtClean="0"/>
              <a:t>. </a:t>
            </a:r>
            <a:r>
              <a:rPr lang="en-GB" sz="1400" dirty="0"/>
              <a:t>Image </a:t>
            </a:r>
            <a:r>
              <a:rPr lang="en-GB" sz="1400" dirty="0" smtClean="0"/>
              <a:t>Sourced:  </a:t>
            </a:r>
            <a:r>
              <a:rPr lang="en-GB" sz="1400" dirty="0"/>
              <a:t>https://www.google.co.uk/search?lr=&amp;hl=en&amp;biw=1242&amp;bih=602&amp;tbs=sur%3Af&amp;tbm=isch&amp;sa=1&amp;ei=hqRHWuOTGKrTgAbToLrgBw&amp;q=operant+conditioning&amp;oq=operant+&amp;gs_l=psy-ab.1.0.0l10.9865.11050.0.12111.8.7.0.1.1.0.100.427.5j1.6.0....0...1c.1.64.psy-ab..1.7.447...</a:t>
            </a:r>
            <a:r>
              <a:rPr lang="en-GB" sz="1400" dirty="0" smtClean="0"/>
              <a:t>0i67k1.0.KAwgdQfuZAE#imgrc=YW0eRWzDIH8ylM </a:t>
            </a:r>
          </a:p>
          <a:p>
            <a:pPr marL="0" indent="0">
              <a:buNone/>
            </a:pPr>
            <a:endParaRPr lang="en-GB" sz="1400" dirty="0"/>
          </a:p>
          <a:p>
            <a:pPr marL="0" indent="0">
              <a:buNone/>
            </a:pPr>
            <a:r>
              <a:rPr lang="en-GB" sz="1400" dirty="0" smtClean="0"/>
              <a:t>The Glossary of Education Reform. (2014) </a:t>
            </a:r>
            <a:r>
              <a:rPr lang="en-GB" sz="1400" i="1" dirty="0" smtClean="0"/>
              <a:t>Hidden Curriculum</a:t>
            </a:r>
            <a:r>
              <a:rPr lang="en-GB" sz="1400" dirty="0" smtClean="0"/>
              <a:t>. </a:t>
            </a:r>
            <a:r>
              <a:rPr lang="en-GB" sz="1400" dirty="0" smtClean="0">
                <a:hlinkClick r:id="rId7"/>
              </a:rPr>
              <a:t>http://edglossary.org/hidden-curriculum/</a:t>
            </a:r>
            <a:r>
              <a:rPr lang="en-GB" sz="1400" dirty="0" smtClean="0"/>
              <a:t> (Accessed: 12/12/17).</a:t>
            </a:r>
          </a:p>
          <a:p>
            <a:pPr marL="0" indent="0">
              <a:buNone/>
            </a:pPr>
            <a:endParaRPr lang="en-GB" sz="1400" dirty="0"/>
          </a:p>
          <a:p>
            <a:pPr marL="0" indent="0">
              <a:buNone/>
            </a:pPr>
            <a:r>
              <a:rPr lang="en-GB" sz="1400" dirty="0" smtClean="0"/>
              <a:t>Welsh Government. (2015) </a:t>
            </a:r>
            <a:r>
              <a:rPr lang="en-GB" sz="1400" i="1" dirty="0" smtClean="0"/>
              <a:t>The four purposes of  the curriculum for wales</a:t>
            </a:r>
            <a:r>
              <a:rPr lang="en-GB" sz="1400" dirty="0" smtClean="0"/>
              <a:t>. Hand-out used in lecture. </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6540629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652</TotalTime>
  <Words>727</Words>
  <Application>Microsoft Office PowerPoint</Application>
  <PresentationFormat>On-screen Show (4:3)</PresentationFormat>
  <Paragraphs>51</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Trek</vt:lpstr>
      <vt:lpstr>What HIDDEN message’s are schools teaching children? </vt:lpstr>
      <vt:lpstr>References </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hidden curriculum is teaching the pupils of today?</dc:title>
  <dc:creator>shelley</dc:creator>
  <cp:lastModifiedBy>shelley</cp:lastModifiedBy>
  <cp:revision>43</cp:revision>
  <cp:lastPrinted>2018-01-04T18:44:53Z</cp:lastPrinted>
  <dcterms:created xsi:type="dcterms:W3CDTF">2017-11-17T20:26:43Z</dcterms:created>
  <dcterms:modified xsi:type="dcterms:W3CDTF">2018-01-04T18:47:11Z</dcterms:modified>
</cp:coreProperties>
</file>