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0"/>
  </p:notesMasterIdLst>
  <p:sldIdLst>
    <p:sldId id="297" r:id="rId2"/>
    <p:sldId id="336" r:id="rId3"/>
    <p:sldId id="337" r:id="rId4"/>
    <p:sldId id="338" r:id="rId5"/>
    <p:sldId id="339" r:id="rId6"/>
    <p:sldId id="340" r:id="rId7"/>
    <p:sldId id="341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49" r:id="rId16"/>
    <p:sldId id="350" r:id="rId17"/>
    <p:sldId id="352" r:id="rId18"/>
    <p:sldId id="351" r:id="rId19"/>
    <p:sldId id="353" r:id="rId20"/>
    <p:sldId id="354" r:id="rId21"/>
    <p:sldId id="355" r:id="rId22"/>
    <p:sldId id="356" r:id="rId23"/>
    <p:sldId id="357" r:id="rId24"/>
    <p:sldId id="358" r:id="rId25"/>
    <p:sldId id="359" r:id="rId26"/>
    <p:sldId id="333" r:id="rId27"/>
    <p:sldId id="360" r:id="rId28"/>
    <p:sldId id="335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561" autoAdjust="0"/>
    <p:restoredTop sz="94646"/>
  </p:normalViewPr>
  <p:slideViewPr>
    <p:cSldViewPr snapToGrid="0">
      <p:cViewPr varScale="1">
        <p:scale>
          <a:sx n="103" d="100"/>
          <a:sy n="103" d="100"/>
        </p:scale>
        <p:origin x="18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BCA9C-E3F3-4CAC-8A9A-F4EF31B1BE95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B51BC1-01C5-4D78-9E87-02B3D48CA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641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51BC1-01C5-4D78-9E87-02B3D48CAFB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002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3" y="3810003"/>
            <a:ext cx="3733820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4" name="Rectangle 23"/>
          <p:cNvSpPr/>
          <p:nvPr/>
        </p:nvSpPr>
        <p:spPr>
          <a:xfrm flipV="1">
            <a:off x="5410202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5" name="Rectangle 24"/>
          <p:cNvSpPr/>
          <p:nvPr/>
        </p:nvSpPr>
        <p:spPr>
          <a:xfrm flipV="1">
            <a:off x="5410202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0" name="Rectangle 9"/>
          <p:cNvSpPr/>
          <p:nvPr/>
        </p:nvSpPr>
        <p:spPr>
          <a:xfrm>
            <a:off x="2" y="3675530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1" name="Rectangle 10"/>
          <p:cNvSpPr/>
          <p:nvPr/>
        </p:nvSpPr>
        <p:spPr>
          <a:xfrm flipV="1">
            <a:off x="6414050" y="3643090"/>
            <a:ext cx="2729951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90"/>
            <a:ext cx="8458200" cy="1470025"/>
          </a:xfrm>
        </p:spPr>
        <p:txBody>
          <a:bodyPr anchor="b"/>
          <a:lstStyle>
            <a:lvl1pPr>
              <a:defRPr sz="33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48006" indent="0" algn="l">
              <a:buNone/>
              <a:defRPr sz="1800">
                <a:solidFill>
                  <a:schemeClr val="tx2"/>
                </a:solidFill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9" y="1136"/>
            <a:ext cx="747712" cy="365760"/>
          </a:xfrm>
        </p:spPr>
        <p:txBody>
          <a:bodyPr/>
          <a:lstStyle>
            <a:lvl1pPr algn="r">
              <a:defRPr sz="1350">
                <a:solidFill>
                  <a:schemeClr val="bg1"/>
                </a:solidFill>
              </a:defRPr>
            </a:lvl1pPr>
          </a:lstStyle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891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4085"/>
            <a:ext cx="8229600" cy="696643"/>
          </a:xfrm>
        </p:spPr>
        <p:txBody>
          <a:bodyPr/>
          <a:lstStyle>
            <a:lvl1pPr>
              <a:defRPr sz="3200"/>
            </a:lvl1pPr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32289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916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3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3225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34290" indent="0">
              <a:buNone/>
              <a:defRPr sz="1575" b="0">
                <a:solidFill>
                  <a:schemeClr val="tx2"/>
                </a:solidFill>
              </a:defRPr>
            </a:lvl1pPr>
            <a:lvl2pPr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785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7"/>
            <a:ext cx="8229600" cy="599498"/>
          </a:xfrm>
        </p:spPr>
        <p:txBody>
          <a:bodyPr/>
          <a:lstStyle>
            <a:lvl1pPr>
              <a:defRPr sz="3200"/>
            </a:lvl1pPr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20932"/>
            <a:ext cx="4038600" cy="55044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20932"/>
            <a:ext cx="4038600" cy="55044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915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3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6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6" cy="388620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379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963"/>
            <a:ext cx="8229600" cy="665825"/>
          </a:xfrm>
        </p:spPr>
        <p:txBody>
          <a:bodyPr anchor="ctr"/>
          <a:lstStyle>
            <a:lvl1pPr>
              <a:defRPr sz="3200">
                <a:solidFill>
                  <a:schemeClr val="tx2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704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385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35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6858" indent="0">
              <a:buNone/>
              <a:defRPr sz="1050"/>
            </a:lvl1pPr>
            <a:lvl2pPr>
              <a:buNone/>
              <a:defRPr sz="900"/>
            </a:lvl2pPr>
            <a:lvl3pPr>
              <a:buNone/>
              <a:defRPr sz="750"/>
            </a:lvl3pPr>
            <a:lvl4pPr>
              <a:buNone/>
              <a:defRPr sz="675"/>
            </a:lvl4pPr>
            <a:lvl5pPr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586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5" y="1109162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15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11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975"/>
            </a:lvl1pPr>
            <a:lvl2pPr>
              <a:buFontTx/>
              <a:buNone/>
              <a:defRPr sz="900"/>
            </a:lvl2pPr>
            <a:lvl3pPr>
              <a:buFontTx/>
              <a:buNone/>
              <a:defRPr sz="750"/>
            </a:lvl3pPr>
            <a:lvl4pPr>
              <a:buFontTx/>
              <a:buNone/>
              <a:defRPr sz="675"/>
            </a:lvl4pPr>
            <a:lvl5pPr>
              <a:buFontTx/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91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528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081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21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0" name="Rectangle 29"/>
          <p:cNvSpPr/>
          <p:nvPr/>
        </p:nvSpPr>
        <p:spPr>
          <a:xfrm>
            <a:off x="2" y="308279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1" name="Rectangle 30"/>
          <p:cNvSpPr/>
          <p:nvPr/>
        </p:nvSpPr>
        <p:spPr>
          <a:xfrm flipV="1">
            <a:off x="5410183" y="360249"/>
            <a:ext cx="3733820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2" name="Rectangle 31"/>
          <p:cNvSpPr/>
          <p:nvPr/>
        </p:nvSpPr>
        <p:spPr>
          <a:xfrm flipV="1">
            <a:off x="5410202" y="440115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40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7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7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24372" y="430944"/>
            <a:ext cx="82296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95353"/>
            <a:ext cx="82296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350">
                <a:solidFill>
                  <a:srgbClr val="FFFFFF"/>
                </a:solidFill>
              </a:defRPr>
            </a:lvl1pPr>
          </a:lstStyle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25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192024" algn="l" rtl="0" eaLnBrk="1" latinLnBrk="0" hangingPunct="1">
        <a:spcBef>
          <a:spcPts val="225"/>
        </a:spcBef>
        <a:buClr>
          <a:schemeClr val="accent3"/>
        </a:buClr>
        <a:buFont typeface="Georgia"/>
        <a:buChar char="•"/>
        <a:defRPr kumimoji="0" sz="2100" kern="1200">
          <a:solidFill>
            <a:schemeClr val="tx1"/>
          </a:solidFill>
          <a:latin typeface="Aptos" panose="020B0004020202020204" pitchFamily="34" charset="0"/>
          <a:ea typeface="+mn-ea"/>
          <a:cs typeface="+mn-cs"/>
        </a:defRPr>
      </a:lvl1pPr>
      <a:lvl2pPr marL="493776" indent="-185166" algn="l" rtl="0" eaLnBrk="1" latinLnBrk="0" hangingPunct="1">
        <a:spcBef>
          <a:spcPts val="225"/>
        </a:spcBef>
        <a:buClr>
          <a:schemeClr val="accent2"/>
        </a:buClr>
        <a:buFont typeface="Georgia"/>
        <a:buChar char="▫"/>
        <a:defRPr kumimoji="0" sz="1950" kern="1200">
          <a:solidFill>
            <a:schemeClr val="accent2"/>
          </a:solidFill>
          <a:latin typeface="Aptos" panose="020B0004020202020204" pitchFamily="34" charset="0"/>
          <a:ea typeface="+mn-ea"/>
          <a:cs typeface="+mn-cs"/>
        </a:defRPr>
      </a:lvl2pPr>
      <a:lvl3pPr marL="692658" indent="-164592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1800" kern="1200">
          <a:solidFill>
            <a:schemeClr val="accent1"/>
          </a:solidFill>
          <a:latin typeface="Aptos" panose="020B0004020202020204" pitchFamily="34" charset="0"/>
          <a:ea typeface="+mn-ea"/>
          <a:cs typeface="+mn-cs"/>
        </a:defRPr>
      </a:lvl3pPr>
      <a:lvl4pPr marL="884682" indent="-150876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1650" kern="1200">
          <a:solidFill>
            <a:schemeClr val="accent1"/>
          </a:solidFill>
          <a:latin typeface="Aptos" panose="020B0004020202020204" pitchFamily="34" charset="0"/>
          <a:ea typeface="+mn-ea"/>
          <a:cs typeface="+mn-cs"/>
        </a:defRPr>
      </a:lvl4pPr>
      <a:lvl5pPr marL="104241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500" kern="1200">
          <a:solidFill>
            <a:schemeClr val="accent3"/>
          </a:solidFill>
          <a:latin typeface="Aptos" panose="020B0004020202020204" pitchFamily="34" charset="0"/>
          <a:ea typeface="+mn-ea"/>
          <a:cs typeface="+mn-cs"/>
        </a:defRPr>
      </a:lvl5pPr>
      <a:lvl6pPr marL="1207008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35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37160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2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152247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125" kern="1200">
          <a:solidFill>
            <a:schemeClr val="accent3"/>
          </a:solidFill>
          <a:latin typeface="+mn-lt"/>
          <a:ea typeface="+mn-ea"/>
          <a:cs typeface="+mn-cs"/>
        </a:defRPr>
      </a:lvl8pPr>
      <a:lvl9pPr marL="168021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05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y20E3qBmH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y20E3qBmHpg?si=OB1ioI22tZyRk2_x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8725" y="3782204"/>
            <a:ext cx="5017461" cy="131445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Workshop 7 – Wireframe Models</a:t>
            </a:r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3266C-3399-C1B3-B308-6D43B7158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Tasks to Interfaces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388F9-8544-EC34-11DF-DCC47FBE4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Task analysis identifies</a:t>
            </a:r>
          </a:p>
          <a:p>
            <a:pPr lvl="1"/>
            <a:r>
              <a:rPr lang="en-GB" dirty="0"/>
              <a:t>What the user wants to achieve</a:t>
            </a:r>
          </a:p>
          <a:p>
            <a:pPr lvl="1"/>
            <a:r>
              <a:rPr lang="en-GB" dirty="0"/>
              <a:t>The actions needed to achieve it</a:t>
            </a:r>
          </a:p>
          <a:p>
            <a:pPr lvl="1"/>
            <a:r>
              <a:rPr lang="en-GB" dirty="0"/>
              <a:t>The order of those actions</a:t>
            </a:r>
          </a:p>
          <a:p>
            <a:pPr lvl="1"/>
            <a:r>
              <a:rPr lang="en-GB" dirty="0"/>
              <a:t>Decisions and alternative paths</a:t>
            </a:r>
          </a:p>
          <a:p>
            <a:pPr lvl="1"/>
            <a:r>
              <a:rPr lang="en-GB" dirty="0"/>
              <a:t>Information required by the user</a:t>
            </a:r>
          </a:p>
          <a:p>
            <a:pPr lvl="1"/>
            <a:r>
              <a:rPr lang="en-GB" dirty="0"/>
              <a:t>Possible errors and recovery actions</a:t>
            </a:r>
          </a:p>
          <a:p>
            <a:r>
              <a:rPr lang="en-GB" dirty="0"/>
              <a:t>Wireframing asks</a:t>
            </a:r>
          </a:p>
          <a:p>
            <a:pPr lvl="1"/>
            <a:r>
              <a:rPr lang="en-GB" dirty="0"/>
              <a:t>What must appear on each screen?</a:t>
            </a:r>
          </a:p>
          <a:p>
            <a:pPr lvl="1"/>
            <a:r>
              <a:rPr lang="en-GB" dirty="0"/>
              <a:t>What controls does the user need?</a:t>
            </a:r>
          </a:p>
          <a:p>
            <a:pPr lvl="1"/>
            <a:r>
              <a:rPr lang="en-GB" dirty="0"/>
              <a:t>How will the user move between screens?</a:t>
            </a:r>
          </a:p>
          <a:p>
            <a:pPr lvl="1"/>
            <a:r>
              <a:rPr lang="en-GB" dirty="0"/>
              <a:t>How will the interface show what has happened?</a:t>
            </a:r>
          </a:p>
          <a:p>
            <a:endParaRPr lang="en-GB" dirty="0"/>
          </a:p>
          <a:p>
            <a:r>
              <a:rPr lang="en-GB" dirty="0"/>
              <a:t>Wireframing occurs after task analysis, not before</a:t>
            </a:r>
          </a:p>
        </p:txBody>
      </p:sp>
    </p:spTree>
    <p:extLst>
      <p:ext uri="{BB962C8B-B14F-4D97-AF65-F5344CB8AC3E}">
        <p14:creationId xmlns:p14="http://schemas.microsoft.com/office/powerpoint/2010/main" val="534595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98F9A-4BD7-E2B2-F9C1-217B30649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Wireframe?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A371F-16BB-CCFC-9C9F-9AF1FDEF2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wireframe is a simplified model of an interface</a:t>
            </a:r>
          </a:p>
          <a:p>
            <a:endParaRPr lang="en-GB" dirty="0"/>
          </a:p>
          <a:p>
            <a:r>
              <a:rPr lang="en-GB" dirty="0"/>
              <a:t>It concentrates on how the interface works</a:t>
            </a:r>
          </a:p>
          <a:p>
            <a:pPr lvl="1"/>
            <a:r>
              <a:rPr lang="en-GB" dirty="0"/>
              <a:t>The arrangement of interface elements</a:t>
            </a:r>
          </a:p>
          <a:p>
            <a:pPr lvl="1"/>
            <a:r>
              <a:rPr lang="en-GB" dirty="0"/>
              <a:t>The information presented to the user</a:t>
            </a:r>
          </a:p>
          <a:p>
            <a:pPr lvl="1"/>
            <a:r>
              <a:rPr lang="en-GB" dirty="0"/>
              <a:t>Available controls</a:t>
            </a:r>
          </a:p>
          <a:p>
            <a:pPr lvl="1"/>
            <a:r>
              <a:rPr lang="en-GB" dirty="0"/>
              <a:t>Navigation between screens</a:t>
            </a:r>
          </a:p>
          <a:p>
            <a:pPr lvl="1"/>
            <a:r>
              <a:rPr lang="en-GB" dirty="0"/>
              <a:t>Relative importance of content</a:t>
            </a:r>
          </a:p>
          <a:p>
            <a:pPr lvl="1"/>
            <a:r>
              <a:rPr lang="en-GB" dirty="0"/>
              <a:t>Important interface states</a:t>
            </a:r>
          </a:p>
          <a:p>
            <a:endParaRPr lang="en-GB" dirty="0"/>
          </a:p>
          <a:p>
            <a:r>
              <a:rPr lang="en-GB" dirty="0"/>
              <a:t>A wireframe represents selected aspects of the intended system and deliberately leaves others out</a:t>
            </a:r>
          </a:p>
          <a:p>
            <a:pPr lvl="1"/>
            <a:r>
              <a:rPr lang="en-GB" dirty="0"/>
              <a:t>It shows structure, relationships, and navigation</a:t>
            </a:r>
          </a:p>
          <a:p>
            <a:pPr lvl="1"/>
            <a:r>
              <a:rPr lang="en-GB" dirty="0"/>
              <a:t>It’s not worried about colour, graphics, soundscapes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70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6CE01-17B8-60D2-8F12-F0C6F83C4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Wireframes?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01D05-8CFA-A6FF-5684-C2C34052F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Wireframes allow designers to</a:t>
            </a:r>
          </a:p>
          <a:p>
            <a:pPr lvl="1"/>
            <a:r>
              <a:rPr lang="en-GB" dirty="0"/>
              <a:t>Explore multiple possible layouts quickly</a:t>
            </a:r>
          </a:p>
          <a:p>
            <a:pPr lvl="1"/>
            <a:r>
              <a:rPr lang="en-GB" dirty="0"/>
              <a:t>Identify missing information or controls</a:t>
            </a:r>
          </a:p>
          <a:p>
            <a:pPr lvl="1"/>
            <a:r>
              <a:rPr lang="en-GB" dirty="0"/>
              <a:t>Check that tasks can be completed</a:t>
            </a:r>
          </a:p>
          <a:p>
            <a:pPr lvl="1"/>
            <a:r>
              <a:rPr lang="en-GB" dirty="0"/>
              <a:t>Discuss ideas with users and stakeholders</a:t>
            </a:r>
          </a:p>
          <a:p>
            <a:pPr lvl="1"/>
            <a:r>
              <a:rPr lang="en-GB" dirty="0"/>
              <a:t>Compare alternative designs</a:t>
            </a:r>
          </a:p>
          <a:p>
            <a:pPr lvl="1"/>
            <a:r>
              <a:rPr lang="en-GB" dirty="0"/>
              <a:t>Change a design before substantial work has been done</a:t>
            </a:r>
          </a:p>
          <a:p>
            <a:pPr lvl="1"/>
            <a:r>
              <a:rPr lang="en-GB" dirty="0"/>
              <a:t>Create an early model for usability evaluation</a:t>
            </a:r>
          </a:p>
          <a:p>
            <a:endParaRPr lang="en-GB" dirty="0"/>
          </a:p>
          <a:p>
            <a:r>
              <a:rPr lang="en-GB" dirty="0"/>
              <a:t>The main advantage comes from finding problems while design changes remain cheap</a:t>
            </a:r>
          </a:p>
          <a:p>
            <a:pPr lvl="1"/>
            <a:r>
              <a:rPr lang="en-GB" dirty="0"/>
              <a:t>Producing the final interface correctly the first time only works when the first design happens to be correct</a:t>
            </a:r>
          </a:p>
        </p:txBody>
      </p:sp>
    </p:spTree>
    <p:extLst>
      <p:ext uri="{BB962C8B-B14F-4D97-AF65-F5344CB8AC3E}">
        <p14:creationId xmlns:p14="http://schemas.microsoft.com/office/powerpoint/2010/main" val="1538247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45C9F-8E6A-6D3C-7D68-9F777BC79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Levels of Fidelity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5633A-000B-EAAD-846B-372E463E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Low-fidelity (generally done on paper)</a:t>
            </a:r>
          </a:p>
          <a:p>
            <a:pPr lvl="1"/>
            <a:r>
              <a:rPr lang="en-GB" dirty="0"/>
              <a:t>Rough layout</a:t>
            </a:r>
          </a:p>
          <a:p>
            <a:pPr lvl="1"/>
            <a:r>
              <a:rPr lang="en-GB" dirty="0"/>
              <a:t>Simple boxes and labels</a:t>
            </a:r>
          </a:p>
          <a:p>
            <a:pPr lvl="1"/>
            <a:r>
              <a:rPr lang="en-GB" dirty="0"/>
              <a:t>Limited detail</a:t>
            </a:r>
          </a:p>
          <a:p>
            <a:pPr lvl="1"/>
            <a:r>
              <a:rPr lang="en-GB" dirty="0"/>
              <a:t>Quick to produce and change</a:t>
            </a:r>
          </a:p>
          <a:p>
            <a:r>
              <a:rPr lang="en-GB" dirty="0"/>
              <a:t>High-fidelity (done using tools like Figma)</a:t>
            </a:r>
          </a:p>
          <a:p>
            <a:pPr lvl="1"/>
            <a:r>
              <a:rPr lang="en-GB" dirty="0"/>
              <a:t>More precise spacing and dimensions</a:t>
            </a:r>
          </a:p>
          <a:p>
            <a:pPr lvl="1"/>
            <a:r>
              <a:rPr lang="en-GB" dirty="0"/>
              <a:t>Realistic content</a:t>
            </a:r>
          </a:p>
          <a:p>
            <a:pPr lvl="1"/>
            <a:r>
              <a:rPr lang="en-GB" dirty="0"/>
              <a:t>Detailed controls</a:t>
            </a:r>
          </a:p>
          <a:p>
            <a:pPr lvl="1"/>
            <a:r>
              <a:rPr lang="en-GB" dirty="0"/>
              <a:t>May contain active interactions</a:t>
            </a:r>
          </a:p>
          <a:p>
            <a:r>
              <a:rPr lang="en-GB" dirty="0"/>
              <a:t>Full-colour interface design </a:t>
            </a:r>
          </a:p>
          <a:p>
            <a:pPr lvl="1"/>
            <a:r>
              <a:rPr lang="en-GB" dirty="0"/>
              <a:t>Typography, colour, and visual identity</a:t>
            </a:r>
          </a:p>
          <a:p>
            <a:pPr lvl="1"/>
            <a:r>
              <a:rPr lang="en-GB" dirty="0"/>
              <a:t>Detailed images and icons</a:t>
            </a:r>
          </a:p>
          <a:p>
            <a:pPr lvl="1"/>
            <a:r>
              <a:rPr lang="en-GB" dirty="0"/>
              <a:t>Final appearance of controls</a:t>
            </a:r>
          </a:p>
          <a:p>
            <a:pPr lvl="1"/>
            <a:r>
              <a:rPr lang="en-GB" dirty="0"/>
              <a:t>Branding and decorative elements</a:t>
            </a:r>
          </a:p>
        </p:txBody>
      </p:sp>
    </p:spTree>
    <p:extLst>
      <p:ext uri="{BB962C8B-B14F-4D97-AF65-F5344CB8AC3E}">
        <p14:creationId xmlns:p14="http://schemas.microsoft.com/office/powerpoint/2010/main" val="3960118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03A7D-AAD8-52AF-4502-E270D05C4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Wireframes and Full-Colour Interfaces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891A0-4B44-06DC-B492-176682725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32053"/>
            <a:ext cx="8229600" cy="2179544"/>
          </a:xfrm>
        </p:spPr>
        <p:txBody>
          <a:bodyPr/>
          <a:lstStyle/>
          <a:p>
            <a:r>
              <a:rPr lang="en-GB" dirty="0"/>
              <a:t>A wireframe and a full-colour interface design answer different design questions</a:t>
            </a:r>
          </a:p>
          <a:p>
            <a:pPr lvl="1"/>
            <a:r>
              <a:rPr lang="en-GB" dirty="0"/>
              <a:t>Give users a coloured design and they will comment on the colour, not the layout or the controls</a:t>
            </a:r>
          </a:p>
          <a:p>
            <a:pPr lvl="1"/>
            <a:r>
              <a:rPr lang="en-GB" dirty="0"/>
              <a:t>A plain model removes this distraction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CC6A949-E584-1F46-168F-376BD2837A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4647306"/>
              </p:ext>
            </p:extLst>
          </p:nvPr>
        </p:nvGraphicFramePr>
        <p:xfrm>
          <a:off x="457200" y="3250523"/>
          <a:ext cx="8229600" cy="3458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400771671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312497644"/>
                    </a:ext>
                  </a:extLst>
                </a:gridCol>
              </a:tblGrid>
              <a:tr h="384518">
                <a:tc>
                  <a:txBody>
                    <a:bodyPr/>
                    <a:lstStyle/>
                    <a:p>
                      <a:r>
                        <a:rPr lang="en-GB" dirty="0"/>
                        <a:t>Basic Wireframe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Full-Colour Interface Design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8363168"/>
                  </a:ext>
                </a:extLst>
              </a:tr>
              <a:tr h="384518">
                <a:tc>
                  <a:txBody>
                    <a:bodyPr/>
                    <a:lstStyle/>
                    <a:p>
                      <a:r>
                        <a:rPr lang="en-GB" dirty="0"/>
                        <a:t>Tests structure and interaction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Tests detailed visual presentation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0483650"/>
                  </a:ext>
                </a:extLst>
              </a:tr>
              <a:tr h="384518">
                <a:tc>
                  <a:txBody>
                    <a:bodyPr/>
                    <a:lstStyle/>
                    <a:p>
                      <a:r>
                        <a:rPr lang="en-GB" dirty="0"/>
                        <a:t>Uses boxes, lines, and simple labels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Uses final colours, images, and typography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5652372"/>
                  </a:ext>
                </a:extLst>
              </a:tr>
              <a:tr h="384518">
                <a:tc>
                  <a:txBody>
                    <a:bodyPr/>
                    <a:lstStyle/>
                    <a:p>
                      <a:r>
                        <a:rPr lang="en-GB" dirty="0"/>
                        <a:t>Makes incomplete design work visible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appear finished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331689"/>
                  </a:ext>
                </a:extLst>
              </a:tr>
              <a:tr h="384518">
                <a:tc>
                  <a:txBody>
                    <a:bodyPr/>
                    <a:lstStyle/>
                    <a:p>
                      <a:r>
                        <a:rPr lang="en-GB" dirty="0"/>
                        <a:t>Encourages substantial changes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Encourages comments about appearance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916993"/>
                  </a:ext>
                </a:extLst>
              </a:tr>
              <a:tr h="384518">
                <a:tc>
                  <a:txBody>
                    <a:bodyPr/>
                    <a:lstStyle/>
                    <a:p>
                      <a:r>
                        <a:rPr lang="en-GB" dirty="0"/>
                        <a:t>Quick to revise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expensive to revise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2983526"/>
                  </a:ext>
                </a:extLst>
              </a:tr>
              <a:tr h="384518">
                <a:tc>
                  <a:txBody>
                    <a:bodyPr/>
                    <a:lstStyle/>
                    <a:p>
                      <a:r>
                        <a:rPr lang="en-GB" dirty="0"/>
                        <a:t>Communicates what elements do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Communicates what the product may look like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46330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8979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9FB60-8BEA-148F-8660-B276328C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Paper First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CA789-3780-07CD-C81B-5717E0C27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Paper wireframes are a good starting point</a:t>
            </a:r>
          </a:p>
          <a:p>
            <a:pPr lvl="1"/>
            <a:r>
              <a:rPr lang="en-GB" dirty="0"/>
              <a:t>Fast to produce</a:t>
            </a:r>
          </a:p>
          <a:p>
            <a:pPr lvl="1"/>
            <a:r>
              <a:rPr lang="en-GB" dirty="0"/>
              <a:t>Easy to discard</a:t>
            </a:r>
          </a:p>
          <a:p>
            <a:pPr lvl="1"/>
            <a:r>
              <a:rPr lang="en-GB" dirty="0"/>
              <a:t>Easy to annotate</a:t>
            </a:r>
          </a:p>
          <a:p>
            <a:pPr lvl="1"/>
            <a:r>
              <a:rPr lang="en-GB" dirty="0"/>
              <a:t>Cheap to revise</a:t>
            </a:r>
          </a:p>
          <a:p>
            <a:pPr lvl="1"/>
            <a:r>
              <a:rPr lang="en-GB" dirty="0"/>
              <a:t>Suitable for group discussions</a:t>
            </a:r>
          </a:p>
          <a:p>
            <a:pPr lvl="1"/>
            <a:r>
              <a:rPr lang="en-GB" dirty="0"/>
              <a:t>Obviously unfinished</a:t>
            </a:r>
          </a:p>
          <a:p>
            <a:r>
              <a:rPr lang="en-GB" dirty="0"/>
              <a:t>Starting with software can encourage premature precision</a:t>
            </a:r>
          </a:p>
          <a:p>
            <a:r>
              <a:rPr lang="en-GB" dirty="0"/>
              <a:t>Neat drawing is not required – feel free to cross things out and restart</a:t>
            </a:r>
          </a:p>
          <a:p>
            <a:r>
              <a:rPr lang="en-GB" dirty="0"/>
              <a:t>Supports interaction at an early design stage</a:t>
            </a:r>
          </a:p>
          <a:p>
            <a:pPr lvl="1"/>
            <a:r>
              <a:rPr lang="en-GB" dirty="0">
                <a:hlinkClick r:id="rId2"/>
              </a:rPr>
              <a:t>https://youtu.be/y20E3qBmHpg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4822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C085E-2F3E-562B-2310-B40BFDF90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Screen, One 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AAF27-2C49-C8C6-03DE-C210DB1B6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Screen = Page = Dialogue Box = Dashboard = Form</a:t>
            </a:r>
          </a:p>
          <a:p>
            <a:endParaRPr lang="en-GB" dirty="0"/>
          </a:p>
          <a:p>
            <a:r>
              <a:rPr lang="en-GB" dirty="0"/>
              <a:t>Each screen should have a clear primary purpose</a:t>
            </a:r>
          </a:p>
          <a:p>
            <a:pPr lvl="1"/>
            <a:r>
              <a:rPr lang="en-GB" dirty="0"/>
              <a:t>Why has the user reached this screen?</a:t>
            </a:r>
          </a:p>
          <a:p>
            <a:pPr lvl="1"/>
            <a:r>
              <a:rPr lang="en-GB" dirty="0"/>
              <a:t>What information do they need now?</a:t>
            </a:r>
          </a:p>
          <a:p>
            <a:pPr lvl="1"/>
            <a:r>
              <a:rPr lang="en-GB" dirty="0"/>
              <a:t>What is the most likely next action?</a:t>
            </a:r>
          </a:p>
          <a:p>
            <a:pPr lvl="1"/>
            <a:r>
              <a:rPr lang="en-GB" dirty="0"/>
              <a:t>What other actions need to remain available?</a:t>
            </a:r>
          </a:p>
          <a:p>
            <a:pPr lvl="1"/>
            <a:r>
              <a:rPr lang="en-GB" dirty="0"/>
              <a:t>How can the user leave the screen or go back?</a:t>
            </a:r>
          </a:p>
          <a:p>
            <a:endParaRPr lang="en-GB" dirty="0"/>
          </a:p>
          <a:p>
            <a:r>
              <a:rPr lang="en-GB" dirty="0"/>
              <a:t>Think in terms of stages of the task – what do they need to complete the current task stage?</a:t>
            </a:r>
          </a:p>
          <a:p>
            <a:endParaRPr lang="en-GB" dirty="0"/>
          </a:p>
          <a:p>
            <a:r>
              <a:rPr lang="en-GB" dirty="0"/>
              <a:t>Do not put every possible function on every screen</a:t>
            </a:r>
          </a:p>
        </p:txBody>
      </p:sp>
    </p:spTree>
    <p:extLst>
      <p:ext uri="{BB962C8B-B14F-4D97-AF65-F5344CB8AC3E}">
        <p14:creationId xmlns:p14="http://schemas.microsoft.com/office/powerpoint/2010/main" val="1776230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8288E-B047-6DE3-FAEC-472B7F413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 Hierarchy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A1EBF-3130-A1D9-574E-221886677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Once you know what the task is, you can define a </a:t>
            </a:r>
            <a:r>
              <a:rPr lang="en-GB" i="1" dirty="0"/>
              <a:t>visual hierarchy </a:t>
            </a:r>
            <a:r>
              <a:rPr lang="en-GB" dirty="0"/>
              <a:t>for it</a:t>
            </a:r>
          </a:p>
          <a:p>
            <a:pPr lvl="1"/>
            <a:r>
              <a:rPr lang="en-GB" dirty="0"/>
              <a:t>What is the screen about?</a:t>
            </a:r>
          </a:p>
          <a:p>
            <a:pPr lvl="1"/>
            <a:r>
              <a:rPr lang="en-GB" dirty="0"/>
              <a:t>Which information matters most?</a:t>
            </a:r>
          </a:p>
          <a:p>
            <a:pPr lvl="1"/>
            <a:r>
              <a:rPr lang="en-GB" dirty="0"/>
              <a:t>What elements belong together?</a:t>
            </a:r>
          </a:p>
          <a:p>
            <a:pPr lvl="1"/>
            <a:r>
              <a:rPr lang="en-GB" dirty="0"/>
              <a:t>What can the user do?</a:t>
            </a:r>
          </a:p>
          <a:p>
            <a:pPr lvl="1"/>
            <a:r>
              <a:rPr lang="en-GB" dirty="0"/>
              <a:t>Which is the primary action?</a:t>
            </a:r>
          </a:p>
          <a:p>
            <a:pPr lvl="1"/>
            <a:r>
              <a:rPr lang="en-GB" dirty="0"/>
              <a:t>What has already been selected?</a:t>
            </a:r>
          </a:p>
          <a:p>
            <a:pPr lvl="1"/>
            <a:endParaRPr lang="en-GB" dirty="0"/>
          </a:p>
          <a:p>
            <a:r>
              <a:rPr lang="en-GB" dirty="0"/>
              <a:t>Use position, size, spacing, and grouping to show this, don’t rely on colour</a:t>
            </a:r>
          </a:p>
          <a:p>
            <a:pPr lvl="1"/>
            <a:r>
              <a:rPr lang="en-GB" dirty="0"/>
              <a:t>Black and white wireframes support designing a good underlying structure to which colour can be added later</a:t>
            </a:r>
          </a:p>
        </p:txBody>
      </p:sp>
    </p:spTree>
    <p:extLst>
      <p:ext uri="{BB962C8B-B14F-4D97-AF65-F5344CB8AC3E}">
        <p14:creationId xmlns:p14="http://schemas.microsoft.com/office/powerpoint/2010/main" val="3507578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71725-CAA1-3BA4-D4BD-863D07C0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Controls and Labels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016A8-1756-9D4D-DF3E-C21EF5BA0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What does ‘Submit’ mean on a button?</a:t>
            </a:r>
          </a:p>
          <a:p>
            <a:r>
              <a:rPr lang="en-GB" dirty="0"/>
              <a:t>Controls need to</a:t>
            </a:r>
          </a:p>
          <a:p>
            <a:pPr lvl="1"/>
            <a:r>
              <a:rPr lang="en-GB" dirty="0"/>
              <a:t>Clearly look like a control</a:t>
            </a:r>
          </a:p>
          <a:p>
            <a:pPr lvl="1"/>
            <a:r>
              <a:rPr lang="en-GB" dirty="0"/>
              <a:t>Have clear and understandable labels</a:t>
            </a:r>
          </a:p>
          <a:p>
            <a:pPr lvl="1"/>
            <a:r>
              <a:rPr lang="en-GB" dirty="0"/>
              <a:t>Appear where users expect to find them</a:t>
            </a:r>
          </a:p>
          <a:p>
            <a:pPr lvl="1"/>
            <a:r>
              <a:rPr lang="en-GB" dirty="0"/>
              <a:t>Remain consistent between screens</a:t>
            </a:r>
          </a:p>
          <a:p>
            <a:pPr lvl="1"/>
            <a:r>
              <a:rPr lang="en-GB" dirty="0"/>
              <a:t>Be large enough to activate</a:t>
            </a:r>
          </a:p>
          <a:p>
            <a:pPr lvl="1"/>
            <a:r>
              <a:rPr lang="en-GB" dirty="0"/>
              <a:t>Distinguish between primary and secondary actions</a:t>
            </a:r>
          </a:p>
          <a:p>
            <a:pPr lvl="1"/>
            <a:r>
              <a:rPr lang="en-GB" dirty="0"/>
              <a:t>Avoid relying on unfamiliar icons</a:t>
            </a:r>
          </a:p>
          <a:p>
            <a:r>
              <a:rPr lang="en-GB" dirty="0"/>
              <a:t>Good labels</a:t>
            </a:r>
          </a:p>
          <a:p>
            <a:pPr lvl="1"/>
            <a:r>
              <a:rPr lang="en-GB" dirty="0"/>
              <a:t>Save booking</a:t>
            </a:r>
          </a:p>
          <a:p>
            <a:pPr lvl="1"/>
            <a:r>
              <a:rPr lang="en-GB" dirty="0"/>
              <a:t>Add player</a:t>
            </a:r>
          </a:p>
          <a:p>
            <a:r>
              <a:rPr lang="en-GB" dirty="0"/>
              <a:t>Weak labels</a:t>
            </a:r>
          </a:p>
          <a:p>
            <a:pPr lvl="1"/>
            <a:r>
              <a:rPr lang="en-GB" dirty="0"/>
              <a:t>OK</a:t>
            </a:r>
          </a:p>
        </p:txBody>
      </p:sp>
    </p:spTree>
    <p:extLst>
      <p:ext uri="{BB962C8B-B14F-4D97-AF65-F5344CB8AC3E}">
        <p14:creationId xmlns:p14="http://schemas.microsoft.com/office/powerpoint/2010/main" val="11950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1310F-6900-3901-0CB9-FB8B66E00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Navigation and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A462B-F7AC-A405-D06F-B4AE26039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At all times, users should be able to tell</a:t>
            </a:r>
          </a:p>
          <a:p>
            <a:pPr lvl="1"/>
            <a:r>
              <a:rPr lang="en-GB" dirty="0"/>
              <a:t>Where they are</a:t>
            </a:r>
          </a:p>
          <a:p>
            <a:pPr lvl="1"/>
            <a:r>
              <a:rPr lang="en-GB" dirty="0"/>
              <a:t>How they arrived there</a:t>
            </a:r>
          </a:p>
          <a:p>
            <a:pPr lvl="1"/>
            <a:r>
              <a:rPr lang="en-GB" dirty="0"/>
              <a:t>What they can do next</a:t>
            </a:r>
          </a:p>
          <a:p>
            <a:pPr lvl="1"/>
            <a:r>
              <a:rPr lang="en-GB" dirty="0"/>
              <a:t>How to return to an earlier stage</a:t>
            </a:r>
          </a:p>
          <a:p>
            <a:pPr lvl="1"/>
            <a:r>
              <a:rPr lang="en-GB" dirty="0"/>
              <a:t>Whether leaving the current screen will lose information</a:t>
            </a:r>
          </a:p>
          <a:p>
            <a:endParaRPr lang="en-GB" dirty="0"/>
          </a:p>
          <a:p>
            <a:r>
              <a:rPr lang="en-GB" dirty="0"/>
              <a:t>Make sure that navigation controls have consistent design, label, and position</a:t>
            </a:r>
          </a:p>
          <a:p>
            <a:endParaRPr lang="en-GB" dirty="0"/>
          </a:p>
          <a:p>
            <a:r>
              <a:rPr lang="en-GB" dirty="0"/>
              <a:t>Always add your navigation controls when you first design the screen</a:t>
            </a:r>
          </a:p>
          <a:p>
            <a:pPr lvl="1"/>
            <a:r>
              <a:rPr lang="en-GB" dirty="0"/>
              <a:t>This minimises the chance that you’ll miss one and a user will find themselves on a screen with no way out</a:t>
            </a:r>
          </a:p>
        </p:txBody>
      </p:sp>
    </p:spTree>
    <p:extLst>
      <p:ext uri="{BB962C8B-B14F-4D97-AF65-F5344CB8AC3E}">
        <p14:creationId xmlns:p14="http://schemas.microsoft.com/office/powerpoint/2010/main" val="2464478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BBEE0-DA40-77A1-85DA-F8A2FC76D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States and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23FD6-CCD1-A7E4-0B11-0ECA2F7F6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/>
          </a:bodyPr>
          <a:lstStyle/>
          <a:p>
            <a:r>
              <a:rPr lang="en-GB" dirty="0"/>
              <a:t>An interface changes state when the user acts</a:t>
            </a:r>
          </a:p>
          <a:p>
            <a:r>
              <a:rPr lang="en-GB" dirty="0"/>
              <a:t>A wireframe often needs to show</a:t>
            </a:r>
          </a:p>
          <a:p>
            <a:pPr lvl="1"/>
            <a:r>
              <a:rPr lang="en-GB" dirty="0"/>
              <a:t>Nothing selected</a:t>
            </a:r>
          </a:p>
          <a:p>
            <a:pPr lvl="1"/>
            <a:r>
              <a:rPr lang="en-GB" dirty="0"/>
              <a:t>An item selected</a:t>
            </a:r>
          </a:p>
          <a:p>
            <a:pPr lvl="1"/>
            <a:r>
              <a:rPr lang="en-GB" dirty="0"/>
              <a:t>Multiple items selected</a:t>
            </a:r>
          </a:p>
          <a:p>
            <a:pPr lvl="1"/>
            <a:r>
              <a:rPr lang="en-GB" dirty="0"/>
              <a:t>A control disabled</a:t>
            </a:r>
          </a:p>
          <a:p>
            <a:pPr lvl="1"/>
            <a:r>
              <a:rPr lang="en-GB" dirty="0"/>
              <a:t>An action in progress</a:t>
            </a:r>
          </a:p>
          <a:p>
            <a:pPr lvl="1"/>
            <a:r>
              <a:rPr lang="en-GB" dirty="0"/>
              <a:t>An error</a:t>
            </a:r>
          </a:p>
          <a:p>
            <a:pPr lvl="1"/>
            <a:r>
              <a:rPr lang="en-GB" dirty="0"/>
              <a:t>A confirmation</a:t>
            </a:r>
          </a:p>
          <a:p>
            <a:pPr lvl="1"/>
            <a:r>
              <a:rPr lang="en-GB" dirty="0"/>
              <a:t>An empty state</a:t>
            </a:r>
          </a:p>
          <a:p>
            <a:pPr lvl="1"/>
            <a:r>
              <a:rPr lang="en-GB" dirty="0"/>
              <a:t>A completed task</a:t>
            </a:r>
          </a:p>
          <a:p>
            <a:r>
              <a:rPr lang="en-GB" dirty="0"/>
              <a:t>A sequence of screens should show the effects of user actions</a:t>
            </a:r>
          </a:p>
        </p:txBody>
      </p:sp>
    </p:spTree>
    <p:extLst>
      <p:ext uri="{BB962C8B-B14F-4D97-AF65-F5344CB8AC3E}">
        <p14:creationId xmlns:p14="http://schemas.microsoft.com/office/powerpoint/2010/main" val="19179545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29F1C-86F9-3603-725D-A916C6DAB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for Variation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DE6D8-C86A-07FC-656F-1D2A436CA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/>
          </a:bodyPr>
          <a:lstStyle/>
          <a:p>
            <a:r>
              <a:rPr lang="en-GB" dirty="0"/>
              <a:t>Never assume that</a:t>
            </a:r>
          </a:p>
          <a:p>
            <a:pPr lvl="1"/>
            <a:r>
              <a:rPr lang="en-GB" dirty="0"/>
              <a:t>Every user has the same screen size/shape</a:t>
            </a:r>
          </a:p>
          <a:p>
            <a:pPr lvl="1"/>
            <a:r>
              <a:rPr lang="en-GB" dirty="0"/>
              <a:t>Every user sees colour in the same way</a:t>
            </a:r>
          </a:p>
          <a:p>
            <a:pPr lvl="1"/>
            <a:r>
              <a:rPr lang="en-GB" dirty="0"/>
              <a:t>Every user can operate small controls</a:t>
            </a:r>
          </a:p>
          <a:p>
            <a:pPr lvl="1"/>
            <a:r>
              <a:rPr lang="en-GB" dirty="0"/>
              <a:t>Every user understands unexplained icons</a:t>
            </a:r>
          </a:p>
          <a:p>
            <a:pPr lvl="1"/>
            <a:r>
              <a:rPr lang="en-GB" dirty="0"/>
              <a:t>Content always fits on one line</a:t>
            </a:r>
          </a:p>
          <a:p>
            <a:pPr lvl="1"/>
            <a:r>
              <a:rPr lang="en-GB" dirty="0"/>
              <a:t>Every user follows the ideal route</a:t>
            </a:r>
          </a:p>
          <a:p>
            <a:pPr lvl="1"/>
            <a:r>
              <a:rPr lang="en-GB" dirty="0"/>
              <a:t>Users never make mistakes</a:t>
            </a:r>
          </a:p>
          <a:p>
            <a:r>
              <a:rPr lang="en-GB" dirty="0"/>
              <a:t>Wireframes need to make relevant variations visible</a:t>
            </a:r>
          </a:p>
          <a:p>
            <a:endParaRPr lang="en-GB" dirty="0"/>
          </a:p>
          <a:p>
            <a:r>
              <a:rPr lang="en-GB" dirty="0"/>
              <a:t>This underlies design for accessibility</a:t>
            </a:r>
          </a:p>
          <a:p>
            <a:pPr lvl="1"/>
            <a:r>
              <a:rPr lang="en-GB" dirty="0"/>
              <a:t>It’s easier to make something accessible if you design it in from the start rather than adding it in afterwards</a:t>
            </a:r>
          </a:p>
        </p:txBody>
      </p:sp>
    </p:spTree>
    <p:extLst>
      <p:ext uri="{BB962C8B-B14F-4D97-AF65-F5344CB8AC3E}">
        <p14:creationId xmlns:p14="http://schemas.microsoft.com/office/powerpoint/2010/main" val="1464671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6B812-9860-3908-AA6B-29F4D2BB3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7AB0A-6604-DDDA-CF93-2FFFD2DE4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 a mobile interface that allows a student to book a campus study room</a:t>
            </a:r>
          </a:p>
          <a:p>
            <a:r>
              <a:rPr lang="en-GB" dirty="0"/>
              <a:t>The user must be able to</a:t>
            </a:r>
          </a:p>
          <a:p>
            <a:pPr lvl="1"/>
            <a:r>
              <a:rPr lang="en-GB" dirty="0"/>
              <a:t>Choose a campus</a:t>
            </a:r>
          </a:p>
          <a:p>
            <a:pPr lvl="1"/>
            <a:r>
              <a:rPr lang="en-GB" dirty="0"/>
              <a:t>Select a date and time</a:t>
            </a:r>
          </a:p>
          <a:p>
            <a:pPr lvl="1"/>
            <a:r>
              <a:rPr lang="en-GB" dirty="0"/>
              <a:t>Specify the number of people</a:t>
            </a:r>
          </a:p>
          <a:p>
            <a:pPr lvl="1"/>
            <a:r>
              <a:rPr lang="en-GB" dirty="0"/>
              <a:t>Compare available rooms</a:t>
            </a:r>
          </a:p>
          <a:p>
            <a:pPr lvl="1"/>
            <a:r>
              <a:rPr lang="en-GB" dirty="0"/>
              <a:t>Select a room</a:t>
            </a:r>
          </a:p>
          <a:p>
            <a:pPr lvl="1"/>
            <a:r>
              <a:rPr lang="en-GB" dirty="0"/>
              <a:t>Review and confirm the booking</a:t>
            </a:r>
          </a:p>
          <a:p>
            <a:pPr lvl="1"/>
            <a:r>
              <a:rPr lang="en-GB" dirty="0"/>
              <a:t>Recognise that the booking has succeeded</a:t>
            </a:r>
          </a:p>
          <a:p>
            <a:pPr lvl="1"/>
            <a:endParaRPr lang="en-GB" dirty="0"/>
          </a:p>
          <a:p>
            <a:r>
              <a:rPr lang="en-GB" dirty="0"/>
              <a:t>Create a paper wireframe to show this interface</a:t>
            </a:r>
          </a:p>
        </p:txBody>
      </p:sp>
    </p:spTree>
    <p:extLst>
      <p:ext uri="{BB962C8B-B14F-4D97-AF65-F5344CB8AC3E}">
        <p14:creationId xmlns:p14="http://schemas.microsoft.com/office/powerpoint/2010/main" val="2398254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24852-6EBB-556B-217D-F3FD14874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0AE9C-87C6-1003-DA67-7B176240F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Now exchange your design with another group</a:t>
            </a:r>
          </a:p>
          <a:p>
            <a:r>
              <a:rPr lang="en-GB" dirty="0"/>
              <a:t>One person acts as the user, another acts as the system</a:t>
            </a:r>
          </a:p>
          <a:p>
            <a:pPr lvl="1"/>
            <a:r>
              <a:rPr lang="en-GB" dirty="0"/>
              <a:t>Paper prototyping demonstration</a:t>
            </a:r>
          </a:p>
          <a:p>
            <a:pPr lvl="1"/>
            <a:r>
              <a:rPr lang="en-GB" dirty="0">
                <a:hlinkClick r:id="rId2"/>
              </a:rPr>
              <a:t>https://youtu.be/y20E3qBmHpg?si=OB1ioI22tZyRk2_x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user should attempt to book a suitable room without the need for instructions or help</a:t>
            </a:r>
          </a:p>
          <a:p>
            <a:pPr lvl="1"/>
            <a:r>
              <a:rPr lang="en-GB" dirty="0"/>
              <a:t>If the user needs instructions then the interface isn’t clear enough and needs improving</a:t>
            </a:r>
          </a:p>
          <a:p>
            <a:endParaRPr lang="en-GB" dirty="0"/>
          </a:p>
          <a:p>
            <a:r>
              <a:rPr lang="en-GB" dirty="0"/>
              <a:t>Observe</a:t>
            </a:r>
          </a:p>
          <a:p>
            <a:pPr lvl="1"/>
            <a:r>
              <a:rPr lang="en-GB" dirty="0"/>
              <a:t>Where the user hesitates</a:t>
            </a:r>
          </a:p>
          <a:p>
            <a:pPr lvl="1"/>
            <a:r>
              <a:rPr lang="en-GB" dirty="0"/>
              <a:t>Which controls they try to use</a:t>
            </a:r>
          </a:p>
          <a:p>
            <a:pPr lvl="1"/>
            <a:r>
              <a:rPr lang="en-GB" dirty="0"/>
              <a:t>Whether they understand the current state</a:t>
            </a:r>
          </a:p>
          <a:p>
            <a:pPr lvl="1"/>
            <a:r>
              <a:rPr lang="en-GB" dirty="0"/>
              <a:t>Whether they can correct a mistake</a:t>
            </a:r>
          </a:p>
          <a:p>
            <a:pPr lvl="1"/>
            <a:r>
              <a:rPr lang="en-GB" dirty="0"/>
              <a:t>Whether they recognise success</a:t>
            </a:r>
          </a:p>
        </p:txBody>
      </p:sp>
    </p:spTree>
    <p:extLst>
      <p:ext uri="{BB962C8B-B14F-4D97-AF65-F5344CB8AC3E}">
        <p14:creationId xmlns:p14="http://schemas.microsoft.com/office/powerpoint/2010/main" val="25574635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4F4C4-4D24-1B01-7D7E-D469D3EBA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Paper to Figma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DACFB-01CA-0B7F-D541-AE3DC225B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Moving to Figma – or any similar interface design tool – should preserve</a:t>
            </a:r>
          </a:p>
          <a:p>
            <a:pPr lvl="1"/>
            <a:r>
              <a:rPr lang="en-GB" dirty="0"/>
              <a:t>The task structure</a:t>
            </a:r>
          </a:p>
          <a:p>
            <a:pPr lvl="1"/>
            <a:r>
              <a:rPr lang="en-GB" dirty="0"/>
              <a:t>The sequence of screens</a:t>
            </a:r>
          </a:p>
          <a:p>
            <a:pPr lvl="1"/>
            <a:r>
              <a:rPr lang="en-GB" dirty="0"/>
              <a:t>The information available</a:t>
            </a:r>
          </a:p>
          <a:p>
            <a:pPr lvl="1"/>
            <a:r>
              <a:rPr lang="en-GB" dirty="0"/>
              <a:t>The meaning of controls</a:t>
            </a:r>
          </a:p>
          <a:p>
            <a:pPr lvl="1"/>
            <a:r>
              <a:rPr lang="en-GB" dirty="0"/>
              <a:t>Important interface states</a:t>
            </a:r>
          </a:p>
          <a:p>
            <a:endParaRPr lang="en-GB" dirty="0"/>
          </a:p>
          <a:p>
            <a:r>
              <a:rPr lang="en-GB" dirty="0"/>
              <a:t>Figma allows you to be more precise in your layout, but this should not replace design reasoning</a:t>
            </a:r>
          </a:p>
          <a:p>
            <a:pPr marL="8229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227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3629D-3011-EE5D-35A0-A6800AD8C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Figma Walkthrough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A3784-6384-D6AC-AFD3-76A5AE151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 will complete a simple campus booking prototype that contains the following elements</a:t>
            </a:r>
          </a:p>
          <a:p>
            <a:r>
              <a:rPr lang="en-GB" dirty="0"/>
              <a:t>Home Screen</a:t>
            </a:r>
          </a:p>
          <a:p>
            <a:pPr lvl="1"/>
            <a:r>
              <a:rPr lang="en-GB" dirty="0"/>
              <a:t>Logo</a:t>
            </a:r>
          </a:p>
          <a:p>
            <a:pPr lvl="1"/>
            <a:r>
              <a:rPr lang="en-GB" dirty="0"/>
              <a:t>Instructions</a:t>
            </a:r>
          </a:p>
          <a:p>
            <a:pPr lvl="1"/>
            <a:r>
              <a:rPr lang="en-GB" b="1" dirty="0"/>
              <a:t>Book a study room </a:t>
            </a:r>
            <a:r>
              <a:rPr lang="en-GB" dirty="0"/>
              <a:t>button</a:t>
            </a:r>
          </a:p>
          <a:p>
            <a:pPr lvl="1"/>
            <a:r>
              <a:rPr lang="en-GB" b="1" dirty="0"/>
              <a:t>Book a computer </a:t>
            </a:r>
            <a:r>
              <a:rPr lang="en-GB" dirty="0"/>
              <a:t>button</a:t>
            </a:r>
          </a:p>
          <a:p>
            <a:r>
              <a:rPr lang="en-GB" dirty="0"/>
              <a:t>Computer-booking screen</a:t>
            </a:r>
          </a:p>
          <a:p>
            <a:pPr lvl="1"/>
            <a:r>
              <a:rPr lang="en-GB" dirty="0"/>
              <a:t>Logo</a:t>
            </a:r>
          </a:p>
          <a:p>
            <a:pPr lvl="1"/>
            <a:r>
              <a:rPr lang="en-GB" dirty="0"/>
              <a:t>Location selection</a:t>
            </a:r>
          </a:p>
          <a:p>
            <a:pPr lvl="1"/>
            <a:r>
              <a:rPr lang="en-GB" dirty="0"/>
              <a:t>Date and time selection</a:t>
            </a:r>
          </a:p>
          <a:p>
            <a:pPr lvl="1"/>
            <a:r>
              <a:rPr lang="en-GB" b="1" dirty="0"/>
              <a:t>Confirm booking </a:t>
            </a:r>
            <a:r>
              <a:rPr lang="en-GB" dirty="0"/>
              <a:t>button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Book a computer </a:t>
            </a:r>
            <a:r>
              <a:rPr lang="en-GB" dirty="0"/>
              <a:t>button will connect the two screens</a:t>
            </a:r>
          </a:p>
        </p:txBody>
      </p:sp>
    </p:spTree>
    <p:extLst>
      <p:ext uri="{BB962C8B-B14F-4D97-AF65-F5344CB8AC3E}">
        <p14:creationId xmlns:p14="http://schemas.microsoft.com/office/powerpoint/2010/main" val="196657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A1DCF-81B0-42BB-04F7-E44E0E5B6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Figma Workspace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ACF81-C1E1-DB8E-8873-A43A83FA5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basic Figma wireframe uses</a:t>
            </a:r>
          </a:p>
          <a:p>
            <a:pPr lvl="1"/>
            <a:r>
              <a:rPr lang="en-GB" b="1" dirty="0"/>
              <a:t>Pages</a:t>
            </a:r>
            <a:r>
              <a:rPr lang="en-GB" dirty="0"/>
              <a:t> to organise the file</a:t>
            </a:r>
          </a:p>
          <a:p>
            <a:pPr lvl="1"/>
            <a:r>
              <a:rPr lang="en-GB" b="1" dirty="0"/>
              <a:t>Frames</a:t>
            </a:r>
            <a:r>
              <a:rPr lang="en-GB" dirty="0"/>
              <a:t> to represent screens</a:t>
            </a:r>
          </a:p>
          <a:p>
            <a:pPr lvl="1"/>
            <a:r>
              <a:rPr lang="en-GB" b="1" dirty="0"/>
              <a:t>Shapes</a:t>
            </a:r>
            <a:r>
              <a:rPr lang="en-GB" dirty="0"/>
              <a:t> to represent interface elements</a:t>
            </a:r>
          </a:p>
          <a:p>
            <a:pPr lvl="1"/>
            <a:r>
              <a:rPr lang="en-GB" b="1" dirty="0"/>
              <a:t>Text</a:t>
            </a:r>
            <a:r>
              <a:rPr lang="en-GB" dirty="0"/>
              <a:t> for headings, labels, and explanations</a:t>
            </a:r>
          </a:p>
          <a:p>
            <a:pPr lvl="1"/>
            <a:r>
              <a:rPr lang="en-GB" b="1" dirty="0"/>
              <a:t>Layers</a:t>
            </a:r>
            <a:r>
              <a:rPr lang="en-GB" dirty="0"/>
              <a:t> to organise interface elements</a:t>
            </a:r>
          </a:p>
          <a:p>
            <a:pPr lvl="1"/>
            <a:r>
              <a:rPr lang="en-GB" b="1" dirty="0"/>
              <a:t>Components</a:t>
            </a:r>
            <a:r>
              <a:rPr lang="en-GB" dirty="0"/>
              <a:t> for repeated elements</a:t>
            </a:r>
          </a:p>
          <a:p>
            <a:pPr lvl="1"/>
            <a:r>
              <a:rPr lang="en-GB" b="1" dirty="0"/>
              <a:t>Prototype interactions </a:t>
            </a:r>
            <a:r>
              <a:rPr lang="en-GB" dirty="0"/>
              <a:t>to connect screens and states</a:t>
            </a:r>
          </a:p>
        </p:txBody>
      </p:sp>
    </p:spTree>
    <p:extLst>
      <p:ext uri="{BB962C8B-B14F-4D97-AF65-F5344CB8AC3E}">
        <p14:creationId xmlns:p14="http://schemas.microsoft.com/office/powerpoint/2010/main" val="19791473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F7D86-9024-268C-476E-D8F7EB745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Pages and Frames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D6DED-F794-B8D8-D608-84CA69D466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page</a:t>
            </a:r>
            <a:r>
              <a:rPr lang="en-GB" dirty="0"/>
              <a:t> organises related work; each frame represents an interface screen</a:t>
            </a:r>
          </a:p>
          <a:p>
            <a:pPr lvl="1"/>
            <a:r>
              <a:rPr lang="en-GB" dirty="0"/>
              <a:t>Figma page: </a:t>
            </a:r>
            <a:r>
              <a:rPr lang="en-GB" dirty="0">
                <a:latin typeface="Courier New" panose="02070309020205020404" pitchFamily="49" charset="0"/>
              </a:rPr>
              <a:t>Wireframes</a:t>
            </a:r>
          </a:p>
          <a:p>
            <a:pPr lvl="1"/>
            <a:r>
              <a:rPr lang="en-GB" dirty="0"/>
              <a:t>First frame: </a:t>
            </a:r>
            <a:r>
              <a:rPr lang="en-GB" dirty="0">
                <a:latin typeface="Courier New" panose="02070309020205020404" pitchFamily="49" charset="0"/>
              </a:rPr>
              <a:t>01 Home</a:t>
            </a:r>
          </a:p>
          <a:p>
            <a:pPr lvl="1"/>
            <a:r>
              <a:rPr lang="en-GB" dirty="0"/>
              <a:t>Second frame: </a:t>
            </a:r>
            <a:r>
              <a:rPr lang="en-GB" dirty="0">
                <a:latin typeface="Courier New" panose="02070309020205020404" pitchFamily="49" charset="0"/>
              </a:rPr>
              <a:t>02 Book Computer</a:t>
            </a:r>
          </a:p>
          <a:p>
            <a:pPr lvl="1"/>
            <a:r>
              <a:rPr lang="en-GB" dirty="0"/>
              <a:t>Device: </a:t>
            </a:r>
            <a:r>
              <a:rPr lang="en-GB" dirty="0">
                <a:latin typeface="Courier New" panose="02070309020205020404" pitchFamily="49" charset="0"/>
              </a:rPr>
              <a:t>iPhone 16</a:t>
            </a:r>
          </a:p>
          <a:p>
            <a:pPr lvl="1"/>
            <a:r>
              <a:rPr lang="en-GB" dirty="0"/>
              <a:t>Frame size: </a:t>
            </a:r>
            <a:r>
              <a:rPr lang="en-GB" dirty="0">
                <a:latin typeface="Courier New" panose="02070309020205020404" pitchFamily="49" charset="0"/>
              </a:rPr>
              <a:t>393 x 852</a:t>
            </a:r>
          </a:p>
          <a:p>
            <a:endParaRPr lang="en-GB" dirty="0"/>
          </a:p>
          <a:p>
            <a:r>
              <a:rPr lang="en-GB" dirty="0"/>
              <a:t>Objects placed inside a frame appear nested beneath it in the </a:t>
            </a:r>
            <a:r>
              <a:rPr lang="en-GB" dirty="0">
                <a:latin typeface="Courier New" panose="02070309020205020404" pitchFamily="49" charset="0"/>
              </a:rPr>
              <a:t>Layers</a:t>
            </a:r>
            <a:r>
              <a:rPr lang="en-GB" dirty="0"/>
              <a:t> panel</a:t>
            </a:r>
          </a:p>
        </p:txBody>
      </p:sp>
    </p:spTree>
    <p:extLst>
      <p:ext uri="{BB962C8B-B14F-4D97-AF65-F5344CB8AC3E}">
        <p14:creationId xmlns:p14="http://schemas.microsoft.com/office/powerpoint/2010/main" val="26856683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A1B74-2E34-3288-246B-5D12FBF6D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Design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42C34-2209-51C4-3410-803AC6590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058432"/>
            <a:ext cx="8402595" cy="57995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design system provides reusable elements</a:t>
            </a:r>
          </a:p>
          <a:p>
            <a:pPr lvl="1"/>
            <a:r>
              <a:rPr lang="en-GB" dirty="0"/>
              <a:t>Components</a:t>
            </a:r>
          </a:p>
          <a:p>
            <a:pPr lvl="1"/>
            <a:r>
              <a:rPr lang="en-GB" dirty="0"/>
              <a:t>Styles</a:t>
            </a:r>
          </a:p>
          <a:p>
            <a:pPr lvl="1"/>
            <a:r>
              <a:rPr lang="en-GB" dirty="0"/>
              <a:t>Variables</a:t>
            </a:r>
          </a:p>
          <a:p>
            <a:pPr lvl="1"/>
            <a:r>
              <a:rPr lang="en-GB" dirty="0"/>
              <a:t>Interface patterns</a:t>
            </a:r>
          </a:p>
          <a:p>
            <a:endParaRPr lang="en-GB" dirty="0"/>
          </a:p>
          <a:p>
            <a:r>
              <a:rPr lang="en-GB" dirty="0"/>
              <a:t>Add </a:t>
            </a:r>
            <a:r>
              <a:rPr lang="en-GB" b="1" dirty="0"/>
              <a:t>Simple Design System </a:t>
            </a:r>
            <a:r>
              <a:rPr lang="en-GB" dirty="0"/>
              <a:t>through the Assets and Libraries control</a:t>
            </a:r>
          </a:p>
          <a:p>
            <a:endParaRPr lang="en-GB" dirty="0"/>
          </a:p>
          <a:p>
            <a:r>
              <a:rPr lang="en-GB" dirty="0"/>
              <a:t>We will use this for buttons, selection controls, and input fields</a:t>
            </a:r>
          </a:p>
          <a:p>
            <a:endParaRPr lang="en-GB" dirty="0"/>
          </a:p>
          <a:p>
            <a:r>
              <a:rPr lang="en-GB" dirty="0"/>
              <a:t>When you select a component and drag it into the frame it creates an instance of the main component</a:t>
            </a:r>
          </a:p>
          <a:p>
            <a:pPr lvl="1"/>
            <a:r>
              <a:rPr lang="en-GB" dirty="0"/>
              <a:t>Instances can be edited without altering the main component</a:t>
            </a:r>
          </a:p>
        </p:txBody>
      </p:sp>
    </p:spTree>
    <p:extLst>
      <p:ext uri="{BB962C8B-B14F-4D97-AF65-F5344CB8AC3E}">
        <p14:creationId xmlns:p14="http://schemas.microsoft.com/office/powerpoint/2010/main" val="31662822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ABA56-7A92-509A-22F6-F0020D1AE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the Home Screen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E6D18-2F2F-1612-D9DD-AD3037161E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the 01 Home frame containing</a:t>
            </a:r>
          </a:p>
          <a:p>
            <a:pPr lvl="1"/>
            <a:r>
              <a:rPr lang="en-GB" dirty="0"/>
              <a:t>A Campus Bookings logo</a:t>
            </a:r>
          </a:p>
          <a:p>
            <a:pPr lvl="1"/>
            <a:r>
              <a:rPr lang="en-GB" dirty="0"/>
              <a:t>The heading </a:t>
            </a:r>
            <a:r>
              <a:rPr lang="en-GB" b="1" dirty="0"/>
              <a:t>Book campus facilities</a:t>
            </a:r>
          </a:p>
          <a:p>
            <a:pPr lvl="1"/>
            <a:r>
              <a:rPr lang="en-GB" dirty="0"/>
              <a:t>Brief instructions</a:t>
            </a:r>
          </a:p>
          <a:p>
            <a:pPr lvl="1"/>
            <a:r>
              <a:rPr lang="en-GB" b="1" dirty="0"/>
              <a:t>Book a study room </a:t>
            </a:r>
            <a:r>
              <a:rPr lang="en-GB" dirty="0"/>
              <a:t>button</a:t>
            </a:r>
          </a:p>
          <a:p>
            <a:pPr lvl="1"/>
            <a:r>
              <a:rPr lang="en-GB" b="1" dirty="0"/>
              <a:t>Book a computer </a:t>
            </a:r>
            <a:r>
              <a:rPr lang="en-GB" dirty="0"/>
              <a:t>button</a:t>
            </a:r>
          </a:p>
          <a:p>
            <a:endParaRPr lang="en-GB" dirty="0"/>
          </a:p>
          <a:p>
            <a:r>
              <a:rPr lang="en-GB" dirty="0"/>
              <a:t>Use consistent margins, alignment, spacing, button widths, and justification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9494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3A73B-2C65-21FE-ECAE-169823706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585C5-79E9-900A-B2D6-54296A71E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the Booking Screen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4FF57-F7C1-6E97-25A4-E8262AA9B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/>
          </a:bodyPr>
          <a:lstStyle/>
          <a:p>
            <a:r>
              <a:rPr lang="en-GB" dirty="0"/>
              <a:t>Duplicate the 01 Home frame and rename the copy</a:t>
            </a:r>
          </a:p>
          <a:p>
            <a:r>
              <a:rPr lang="en-GB" dirty="0"/>
              <a:t>Keep the logo and replace the remaining elements with the following</a:t>
            </a:r>
          </a:p>
          <a:p>
            <a:pPr lvl="1"/>
            <a:r>
              <a:rPr lang="en-GB" dirty="0"/>
              <a:t>The heading </a:t>
            </a:r>
            <a:r>
              <a:rPr lang="en-GB" b="1" dirty="0"/>
              <a:t>Book a computer</a:t>
            </a:r>
          </a:p>
          <a:p>
            <a:pPr lvl="1"/>
            <a:r>
              <a:rPr lang="en-GB" dirty="0"/>
              <a:t>Brief instructions</a:t>
            </a:r>
          </a:p>
          <a:p>
            <a:pPr lvl="1"/>
            <a:r>
              <a:rPr lang="en-GB" dirty="0"/>
              <a:t>A drop-down for location selection</a:t>
            </a:r>
          </a:p>
          <a:p>
            <a:pPr lvl="1"/>
            <a:r>
              <a:rPr lang="en-GB" dirty="0"/>
              <a:t>A date selection element</a:t>
            </a:r>
          </a:p>
          <a:p>
            <a:pPr lvl="1"/>
            <a:r>
              <a:rPr lang="en-GB" dirty="0"/>
              <a:t>A time selection element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Confirm booking </a:t>
            </a:r>
            <a:r>
              <a:rPr lang="en-GB" dirty="0"/>
              <a:t>button</a:t>
            </a:r>
          </a:p>
          <a:p>
            <a:endParaRPr lang="en-GB" dirty="0"/>
          </a:p>
          <a:p>
            <a:r>
              <a:rPr lang="en-GB" dirty="0"/>
              <a:t>Changing elements in a duplicated frame does not change them in the original frame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1188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CBAD6-5814-50F0-A653-A60C232D7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Prototype Interactions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35168-A34A-0837-FBD3-51343E921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prototype interaction contains</a:t>
            </a:r>
          </a:p>
          <a:p>
            <a:pPr lvl="1"/>
            <a:r>
              <a:rPr lang="en-GB" dirty="0"/>
              <a:t>A trigger – what the user does</a:t>
            </a:r>
          </a:p>
          <a:p>
            <a:pPr lvl="1"/>
            <a:r>
              <a:rPr lang="en-GB" dirty="0"/>
              <a:t>An action – what the prototype does</a:t>
            </a:r>
          </a:p>
          <a:p>
            <a:pPr lvl="1"/>
            <a:r>
              <a:rPr lang="en-GB" dirty="0"/>
              <a:t>A destination – where the prototype goes</a:t>
            </a:r>
          </a:p>
          <a:p>
            <a:pPr lvl="1"/>
            <a:endParaRPr lang="en-GB" dirty="0"/>
          </a:p>
          <a:p>
            <a:r>
              <a:rPr lang="en-GB" dirty="0"/>
              <a:t>For the </a:t>
            </a:r>
            <a:r>
              <a:rPr lang="en-GB" b="1" dirty="0"/>
              <a:t>Book a computer </a:t>
            </a:r>
            <a:r>
              <a:rPr lang="en-GB" dirty="0"/>
              <a:t>button</a:t>
            </a:r>
          </a:p>
          <a:p>
            <a:pPr lvl="1"/>
            <a:r>
              <a:rPr lang="en-GB" dirty="0"/>
              <a:t>Trigger: </a:t>
            </a:r>
            <a:r>
              <a:rPr lang="en-GB" dirty="0">
                <a:latin typeface="Courier New" panose="02070309020205020404" pitchFamily="49" charset="0"/>
              </a:rPr>
              <a:t>On click</a:t>
            </a:r>
          </a:p>
          <a:p>
            <a:pPr lvl="1"/>
            <a:r>
              <a:rPr lang="en-GB" dirty="0"/>
              <a:t>Action: </a:t>
            </a:r>
            <a:r>
              <a:rPr lang="en-GB" dirty="0">
                <a:latin typeface="Courier New" panose="02070309020205020404" pitchFamily="49" charset="0"/>
              </a:rPr>
              <a:t>Navigate to</a:t>
            </a:r>
          </a:p>
          <a:p>
            <a:pPr lvl="1"/>
            <a:r>
              <a:rPr lang="en-GB" dirty="0"/>
              <a:t>Destination: </a:t>
            </a:r>
            <a:r>
              <a:rPr lang="en-GB" dirty="0">
                <a:latin typeface="Courier New" panose="02070309020205020404" pitchFamily="49" charset="0"/>
              </a:rPr>
              <a:t>02 Book Computer</a:t>
            </a:r>
          </a:p>
          <a:p>
            <a:pPr lvl="1"/>
            <a:r>
              <a:rPr lang="en-GB" dirty="0"/>
              <a:t>Animation: </a:t>
            </a:r>
            <a:r>
              <a:rPr lang="en-GB" dirty="0">
                <a:latin typeface="Courier New" panose="02070309020205020404" pitchFamily="49" charset="0"/>
              </a:rPr>
              <a:t>Instant </a:t>
            </a:r>
            <a:r>
              <a:rPr lang="en-GB" dirty="0"/>
              <a:t>or </a:t>
            </a:r>
            <a:r>
              <a:rPr lang="en-GB" dirty="0">
                <a:latin typeface="Courier New" panose="02070309020205020404" pitchFamily="49" charset="0"/>
              </a:rPr>
              <a:t>Dissolve</a:t>
            </a:r>
          </a:p>
          <a:p>
            <a:endParaRPr lang="en-GB" dirty="0"/>
          </a:p>
          <a:p>
            <a:r>
              <a:rPr lang="en-GB" dirty="0"/>
              <a:t>The interaction belongs to the button</a:t>
            </a:r>
          </a:p>
          <a:p>
            <a:r>
              <a:rPr lang="en-GB" dirty="0"/>
              <a:t>The destination is the top-level frame</a:t>
            </a:r>
          </a:p>
          <a:p>
            <a:pPr lvl="1"/>
            <a:r>
              <a:rPr lang="en-GB" dirty="0"/>
              <a:t>Connecting to a child layer will not give the same result</a:t>
            </a:r>
          </a:p>
        </p:txBody>
      </p:sp>
    </p:spTree>
    <p:extLst>
      <p:ext uri="{BB962C8B-B14F-4D97-AF65-F5344CB8AC3E}">
        <p14:creationId xmlns:p14="http://schemas.microsoft.com/office/powerpoint/2010/main" val="22255408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6419B-7EB0-0E8D-DA5D-6B8825D5D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Reviewing the Prototype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83AC4-2E55-10E5-0318-573A34D5BA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Before previewing</a:t>
            </a:r>
          </a:p>
          <a:p>
            <a:pPr lvl="1"/>
            <a:r>
              <a:rPr lang="en-GB" dirty="0"/>
              <a:t>Set </a:t>
            </a:r>
            <a:r>
              <a:rPr lang="en-GB" dirty="0">
                <a:latin typeface="Courier New" panose="02070309020205020404" pitchFamily="49" charset="0"/>
              </a:rPr>
              <a:t>01 Home </a:t>
            </a:r>
            <a:r>
              <a:rPr lang="en-GB" dirty="0"/>
              <a:t>as the starting frame</a:t>
            </a:r>
          </a:p>
          <a:p>
            <a:pPr lvl="1"/>
            <a:r>
              <a:rPr lang="en-GB" dirty="0"/>
              <a:t>Check the interaction destination</a:t>
            </a:r>
          </a:p>
          <a:p>
            <a:pPr lvl="1"/>
            <a:r>
              <a:rPr lang="en-GB" dirty="0"/>
              <a:t>Check that the active area matches the visible button</a:t>
            </a:r>
          </a:p>
          <a:p>
            <a:endParaRPr lang="en-GB" dirty="0"/>
          </a:p>
          <a:p>
            <a:r>
              <a:rPr lang="en-GB" dirty="0"/>
              <a:t>In Preview or Present mode</a:t>
            </a:r>
          </a:p>
          <a:p>
            <a:pPr marL="765810" lvl="1" indent="-457200">
              <a:buFont typeface="+mj-lt"/>
              <a:buAutoNum type="arabicPeriod"/>
            </a:pPr>
            <a:r>
              <a:rPr lang="en-GB" dirty="0"/>
              <a:t>Begin on the home screen</a:t>
            </a:r>
          </a:p>
          <a:p>
            <a:pPr marL="765810" lvl="1" indent="-457200">
              <a:buFont typeface="+mj-lt"/>
              <a:buAutoNum type="arabicPeriod"/>
            </a:pPr>
            <a:r>
              <a:rPr lang="en-GB" dirty="0"/>
              <a:t>Select Book a computer</a:t>
            </a:r>
          </a:p>
          <a:p>
            <a:pPr marL="765810" lvl="1" indent="-457200">
              <a:buFont typeface="+mj-lt"/>
              <a:buAutoNum type="arabicPeriod"/>
            </a:pPr>
            <a:r>
              <a:rPr lang="en-GB" dirty="0"/>
              <a:t>Confirm that the booking screen opens</a:t>
            </a:r>
          </a:p>
          <a:p>
            <a:endParaRPr lang="en-GB" dirty="0"/>
          </a:p>
          <a:p>
            <a:r>
              <a:rPr lang="en-GB" dirty="0"/>
              <a:t>If clicking the button does nothing, check the interaction parameters of the interaction</a:t>
            </a:r>
          </a:p>
        </p:txBody>
      </p:sp>
    </p:spTree>
    <p:extLst>
      <p:ext uri="{BB962C8B-B14F-4D97-AF65-F5344CB8AC3E}">
        <p14:creationId xmlns:p14="http://schemas.microsoft.com/office/powerpoint/2010/main" val="20105577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A8142-C5A4-81CF-231E-9BFB4B6C0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Figma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FC99B-0D33-2480-93CC-C0CD80CFC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component can’t be found</a:t>
            </a:r>
          </a:p>
          <a:p>
            <a:pPr lvl="1"/>
            <a:r>
              <a:rPr lang="en-GB" dirty="0"/>
              <a:t>Check that the Simple Design System has been added</a:t>
            </a:r>
          </a:p>
          <a:p>
            <a:pPr lvl="1"/>
            <a:r>
              <a:rPr lang="en-GB" dirty="0"/>
              <a:t>Search by function, not by name</a:t>
            </a:r>
          </a:p>
          <a:p>
            <a:endParaRPr lang="en-GB" dirty="0"/>
          </a:p>
          <a:p>
            <a:r>
              <a:rPr lang="en-GB" dirty="0"/>
              <a:t>An object is not inside the frame</a:t>
            </a:r>
          </a:p>
          <a:p>
            <a:pPr lvl="1"/>
            <a:r>
              <a:rPr lang="en-GB" dirty="0"/>
              <a:t>Move it beneath the frame in the Layers panel</a:t>
            </a:r>
          </a:p>
          <a:p>
            <a:endParaRPr lang="en-GB" dirty="0"/>
          </a:p>
          <a:p>
            <a:r>
              <a:rPr lang="en-GB" dirty="0"/>
              <a:t>The prototype begins on the wrong screen</a:t>
            </a:r>
          </a:p>
          <a:p>
            <a:pPr lvl="1"/>
            <a:r>
              <a:rPr lang="en-GB" dirty="0"/>
              <a:t>Set the correct starting frame</a:t>
            </a:r>
          </a:p>
          <a:p>
            <a:endParaRPr lang="en-GB" dirty="0"/>
          </a:p>
          <a:p>
            <a:r>
              <a:rPr lang="en-GB" dirty="0"/>
              <a:t>A control does nothing</a:t>
            </a:r>
          </a:p>
          <a:p>
            <a:pPr lvl="1"/>
            <a:r>
              <a:rPr lang="en-GB" dirty="0"/>
              <a:t>Check the selected layer, trigger, action, and destination</a:t>
            </a:r>
          </a:p>
          <a:p>
            <a:endParaRPr lang="en-GB" dirty="0"/>
          </a:p>
          <a:p>
            <a:r>
              <a:rPr lang="en-GB" dirty="0"/>
              <a:t>The wrong content opens</a:t>
            </a:r>
          </a:p>
          <a:p>
            <a:pPr lvl="1"/>
            <a:r>
              <a:rPr lang="en-GB" dirty="0"/>
              <a:t>Connect to the top-level destination frame</a:t>
            </a:r>
          </a:p>
        </p:txBody>
      </p:sp>
    </p:spTree>
    <p:extLst>
      <p:ext uri="{BB962C8B-B14F-4D97-AF65-F5344CB8AC3E}">
        <p14:creationId xmlns:p14="http://schemas.microsoft.com/office/powerpoint/2010/main" val="8019996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F1993-7288-47AB-A601-8A9CB56DA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15D67-A5A6-4994-B34A-48DC6D7F1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Return to the paper prototype you designed earlier</a:t>
            </a:r>
          </a:p>
          <a:p>
            <a:r>
              <a:rPr lang="en-GB" dirty="0"/>
              <a:t>Create a new Figma page named </a:t>
            </a:r>
            <a:r>
              <a:rPr lang="en-GB" b="1" dirty="0"/>
              <a:t>Study Room Wireframe</a:t>
            </a:r>
            <a:r>
              <a:rPr lang="en-GB" dirty="0"/>
              <a:t> and transfer the revised paper design into Figma</a:t>
            </a:r>
          </a:p>
          <a:p>
            <a:r>
              <a:rPr lang="en-GB" dirty="0"/>
              <a:t>Your Figma version should preserve</a:t>
            </a:r>
          </a:p>
          <a:p>
            <a:pPr lvl="1"/>
            <a:r>
              <a:rPr lang="en-GB" dirty="0"/>
              <a:t>The task route</a:t>
            </a:r>
          </a:p>
          <a:p>
            <a:pPr lvl="1"/>
            <a:r>
              <a:rPr lang="en-GB" dirty="0"/>
              <a:t>The screen purposes</a:t>
            </a:r>
          </a:p>
          <a:p>
            <a:pPr lvl="1"/>
            <a:r>
              <a:rPr lang="en-GB" dirty="0"/>
              <a:t>The controls and labels</a:t>
            </a:r>
          </a:p>
          <a:p>
            <a:pPr lvl="1"/>
            <a:r>
              <a:rPr lang="en-GB" dirty="0"/>
              <a:t>Navigation</a:t>
            </a:r>
          </a:p>
          <a:p>
            <a:pPr lvl="1"/>
            <a:r>
              <a:rPr lang="en-GB" dirty="0"/>
              <a:t>Feedback</a:t>
            </a:r>
          </a:p>
          <a:p>
            <a:pPr lvl="1"/>
            <a:r>
              <a:rPr lang="en-GB" dirty="0"/>
              <a:t>Alternative or error states</a:t>
            </a:r>
          </a:p>
          <a:p>
            <a:r>
              <a:rPr lang="en-GB" dirty="0"/>
              <a:t>Once you have completed the wireframes, test them using the prototype</a:t>
            </a:r>
          </a:p>
          <a:p>
            <a:pPr marL="160382" indent="0">
              <a:buNone/>
            </a:pPr>
            <a:endParaRPr lang="en-GB" dirty="0"/>
          </a:p>
          <a:p>
            <a:pPr marL="854634" lvl="1" indent="-474796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4205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75B74-AF4E-19DA-E745-323AA3F22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5825D-0D6B-ACA1-BDC5-EAB87B899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Wireframes translate task requirements into interface structures</a:t>
            </a:r>
          </a:p>
          <a:p>
            <a:r>
              <a:rPr lang="en-GB" dirty="0"/>
              <a:t>Paper supports rapid exploration and substantial changes</a:t>
            </a:r>
          </a:p>
          <a:p>
            <a:r>
              <a:rPr lang="en-GB" dirty="0"/>
              <a:t>Figma supports</a:t>
            </a:r>
          </a:p>
          <a:p>
            <a:pPr lvl="1"/>
            <a:r>
              <a:rPr lang="en-GB" dirty="0"/>
              <a:t>More precise layout</a:t>
            </a:r>
          </a:p>
          <a:p>
            <a:pPr lvl="1"/>
            <a:r>
              <a:rPr lang="en-GB" dirty="0"/>
              <a:t>Reusable components</a:t>
            </a:r>
          </a:p>
          <a:p>
            <a:pPr lvl="1"/>
            <a:r>
              <a:rPr lang="en-GB" dirty="0"/>
              <a:t>Consistency between screens</a:t>
            </a:r>
          </a:p>
          <a:p>
            <a:pPr lvl="1"/>
            <a:r>
              <a:rPr lang="en-GB" dirty="0"/>
              <a:t>Active controls</a:t>
            </a:r>
          </a:p>
          <a:p>
            <a:pPr lvl="1"/>
            <a:r>
              <a:rPr lang="en-GB" dirty="0"/>
              <a:t>Testable interaction sequences</a:t>
            </a:r>
          </a:p>
          <a:p>
            <a:r>
              <a:rPr lang="en-GB" dirty="0"/>
              <a:t>A successful interactive wireframe shows what users can do and how the interface responds</a:t>
            </a:r>
          </a:p>
          <a:p>
            <a:r>
              <a:rPr lang="en-GB" dirty="0"/>
              <a:t>Full-colour interface design comes after the structure and interaction have been evaluated</a:t>
            </a:r>
          </a:p>
        </p:txBody>
      </p:sp>
    </p:spTree>
    <p:extLst>
      <p:ext uri="{BB962C8B-B14F-4D97-AF65-F5344CB8AC3E}">
        <p14:creationId xmlns:p14="http://schemas.microsoft.com/office/powerpoint/2010/main" val="24994674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2F645-7B9D-4DAE-C5BB-09AB74AAA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427B8-9309-A9E3-54A1-4ED248F3E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Usability I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material at the links provided on Moodle</a:t>
            </a:r>
          </a:p>
          <a:p>
            <a:pPr lvl="1"/>
            <a:r>
              <a:rPr lang="en-GB" dirty="0"/>
              <a:t>Make sure that you’ve completed both of today’s exercises – the material is very important for the assignments</a:t>
            </a:r>
          </a:p>
        </p:txBody>
      </p:sp>
    </p:spTree>
    <p:extLst>
      <p:ext uri="{BB962C8B-B14F-4D97-AF65-F5344CB8AC3E}">
        <p14:creationId xmlns:p14="http://schemas.microsoft.com/office/powerpoint/2010/main" val="18434412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PT Theme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PT Theme" id="{87AB44F9-5BD5-4D0F-9108-F6BFC04D5916}" vid="{81013AC9-E9D1-4625-BDE2-8AECD4041E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3228</TotalTime>
  <Words>1825</Words>
  <Application>Microsoft Macintosh PowerPoint</Application>
  <PresentationFormat>On-screen Show (4:3)</PresentationFormat>
  <Paragraphs>341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Aptos</vt:lpstr>
      <vt:lpstr>Courier New</vt:lpstr>
      <vt:lpstr>Georgia</vt:lpstr>
      <vt:lpstr>Trebuchet MS</vt:lpstr>
      <vt:lpstr>Wingdings 2</vt:lpstr>
      <vt:lpstr>PPT Theme</vt:lpstr>
      <vt:lpstr>Usability Engineering</vt:lpstr>
      <vt:lpstr>From Tasks to Interfaces</vt:lpstr>
      <vt:lpstr>What is a Wireframe?</vt:lpstr>
      <vt:lpstr>Why Use Wireframes?</vt:lpstr>
      <vt:lpstr>Levels of Fidelity</vt:lpstr>
      <vt:lpstr>Wireframes and Full-Colour Interfaces</vt:lpstr>
      <vt:lpstr>Paper First</vt:lpstr>
      <vt:lpstr>One Screen, One Purpose</vt:lpstr>
      <vt:lpstr>Visual Hierarchy</vt:lpstr>
      <vt:lpstr>Controls and Labels</vt:lpstr>
      <vt:lpstr>Navigation and Orientation</vt:lpstr>
      <vt:lpstr>States and Feedback</vt:lpstr>
      <vt:lpstr>Design for Variation</vt:lpstr>
      <vt:lpstr>Exercise – Part 1</vt:lpstr>
      <vt:lpstr>Exercise – Part 2</vt:lpstr>
      <vt:lpstr>From Paper to Figma</vt:lpstr>
      <vt:lpstr>Figma Walkthrough</vt:lpstr>
      <vt:lpstr>Figma Workspace</vt:lpstr>
      <vt:lpstr>Pages and Frames</vt:lpstr>
      <vt:lpstr>Simple Design System</vt:lpstr>
      <vt:lpstr>Building the Home Screen</vt:lpstr>
      <vt:lpstr>Building the Booking Screen</vt:lpstr>
      <vt:lpstr>Prototype Interactions</vt:lpstr>
      <vt:lpstr>Reviewing the Prototype</vt:lpstr>
      <vt:lpstr>Common Figma Problems</vt:lpstr>
      <vt:lpstr>Exercise</vt:lpstr>
      <vt:lpstr>Summary</vt:lpstr>
      <vt:lpstr>Next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Nik Whitehead</dc:creator>
  <cp:lastModifiedBy>Nik Whitehead</cp:lastModifiedBy>
  <cp:revision>15</cp:revision>
  <dcterms:created xsi:type="dcterms:W3CDTF">2026-08-03T13:38:05Z</dcterms:created>
  <dcterms:modified xsi:type="dcterms:W3CDTF">2026-09-24T16:38:42Z</dcterms:modified>
</cp:coreProperties>
</file>