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3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6" r:id="rId9"/>
    <p:sldId id="267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52" d="100"/>
          <a:sy n="52" d="100"/>
        </p:scale>
        <p:origin x="53" y="8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041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407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30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69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72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632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498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98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4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462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0830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5624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110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457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8216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620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382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0852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456495"/>
            <a:ext cx="9144000" cy="1641490"/>
          </a:xfrm>
        </p:spPr>
        <p:txBody>
          <a:bodyPr/>
          <a:lstStyle/>
          <a:p>
            <a:r>
              <a:rPr lang="en-US" dirty="0" smtClean="0"/>
              <a:t>Reform Judaism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97985"/>
            <a:ext cx="9144000" cy="754025"/>
          </a:xfrm>
        </p:spPr>
        <p:txBody>
          <a:bodyPr/>
          <a:lstStyle/>
          <a:p>
            <a:r>
              <a:rPr lang="en-US" dirty="0" smtClean="0"/>
              <a:t>By Emily Waller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862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Emancipation of the Jews in Europe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3242764"/>
          </a:xfrm>
        </p:spPr>
        <p:txBody>
          <a:bodyPr/>
          <a:lstStyle/>
          <a:p>
            <a:r>
              <a:rPr lang="en-GB" dirty="0" smtClean="0"/>
              <a:t>The social and political development that created </a:t>
            </a:r>
            <a:r>
              <a:rPr lang="en-GB" dirty="0" smtClean="0"/>
              <a:t>the circumstances </a:t>
            </a:r>
            <a:r>
              <a:rPr lang="en-GB" dirty="0" smtClean="0"/>
              <a:t>for modern Judaism is known as the </a:t>
            </a:r>
            <a:r>
              <a:rPr lang="en-GB" dirty="0" smtClean="0"/>
              <a:t>‘Emancipation’. </a:t>
            </a:r>
            <a:endParaRPr lang="en-GB" dirty="0" smtClean="0"/>
          </a:p>
          <a:p>
            <a:r>
              <a:rPr lang="en-GB" dirty="0" smtClean="0"/>
              <a:t>Integration required Jewish communities to give up their communal, cultural and national identities.</a:t>
            </a:r>
            <a:r>
              <a:rPr lang="en-GB" sz="1400" dirty="0" smtClean="0"/>
              <a:t>1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2128" y="6406541"/>
            <a:ext cx="11416938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1 Eliezer Segal, </a:t>
            </a:r>
            <a:r>
              <a:rPr lang="en-GB" sz="1100" dirty="0"/>
              <a:t>Introducing Judaism (Routledge, 2009</a:t>
            </a:r>
            <a:r>
              <a:rPr lang="en-GB" sz="1100" dirty="0" smtClean="0"/>
              <a:t>), pg. 107.</a:t>
            </a:r>
            <a:endParaRPr lang="en-GB" sz="1100" dirty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359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Jewish Enlightenment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2419804"/>
          </a:xfrm>
        </p:spPr>
        <p:txBody>
          <a:bodyPr/>
          <a:lstStyle/>
          <a:p>
            <a:r>
              <a:rPr lang="en-GB" dirty="0" smtClean="0"/>
              <a:t>Jewish Enlightenment (</a:t>
            </a:r>
            <a:r>
              <a:rPr lang="en-GB" i="1" dirty="0" smtClean="0"/>
              <a:t>Haskalah)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Included changes seen as necessary for Jewish integration into European society.</a:t>
            </a:r>
            <a:r>
              <a:rPr lang="en-GB" sz="1400" dirty="0" smtClean="0"/>
              <a:t>1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145868" y="6399729"/>
            <a:ext cx="11207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1 Eliezer </a:t>
            </a:r>
            <a:r>
              <a:rPr lang="en-GB" sz="1100" dirty="0" smtClean="0"/>
              <a:t>Segal, Introducing </a:t>
            </a:r>
            <a:r>
              <a:rPr lang="en-GB" sz="1100" dirty="0"/>
              <a:t>Judaism (Routledge, 2009</a:t>
            </a:r>
            <a:r>
              <a:rPr lang="en-GB" sz="1100" dirty="0" smtClean="0"/>
              <a:t>), pg. 108 – 109.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66178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Moses Mendelssohn, pioneer of the Jewish Enlightenment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0298" y="1999297"/>
            <a:ext cx="7343502" cy="3718587"/>
          </a:xfrm>
        </p:spPr>
        <p:txBody>
          <a:bodyPr/>
          <a:lstStyle/>
          <a:p>
            <a:r>
              <a:rPr lang="en-GB" dirty="0" smtClean="0"/>
              <a:t>Moses Mendelssohn (1729-1786).</a:t>
            </a:r>
          </a:p>
          <a:p>
            <a:r>
              <a:rPr lang="en-GB" dirty="0" smtClean="0"/>
              <a:t>Mendelssohn’s approach to Judaism can be seen on two fronts. </a:t>
            </a:r>
          </a:p>
          <a:p>
            <a:r>
              <a:rPr lang="en-GB" dirty="0" smtClean="0"/>
              <a:t>Mendelssohn </a:t>
            </a:r>
            <a:r>
              <a:rPr lang="en-GB" dirty="0" smtClean="0"/>
              <a:t>enabled </a:t>
            </a:r>
            <a:r>
              <a:rPr lang="en-GB" dirty="0" smtClean="0"/>
              <a:t>several projects that helped </a:t>
            </a:r>
            <a:r>
              <a:rPr lang="en-GB" dirty="0" smtClean="0"/>
              <a:t>aid </a:t>
            </a:r>
            <a:r>
              <a:rPr lang="en-GB" dirty="0" smtClean="0"/>
              <a:t>Jewish integration.</a:t>
            </a:r>
            <a:r>
              <a:rPr lang="en-GB" sz="1400" dirty="0" smtClean="0"/>
              <a:t>2</a:t>
            </a:r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999297"/>
            <a:ext cx="2584270" cy="37185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22471" y="1986914"/>
            <a:ext cx="261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158931" y="6201431"/>
            <a:ext cx="111948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1 Prabook</a:t>
            </a:r>
            <a:r>
              <a:rPr lang="en-GB" sz="1100" dirty="0"/>
              <a:t>, ‘Moses Mendelssohn’, 2018. &lt;https://prabook.com/web/moses.mendelssohn/1717686&gt; [Accessed 18th January 2018].</a:t>
            </a:r>
            <a:endParaRPr lang="en-GB" sz="1100" dirty="0" smtClean="0"/>
          </a:p>
          <a:p>
            <a:r>
              <a:rPr lang="en-GB" sz="1100" dirty="0"/>
              <a:t>2 Eliezer Segal</a:t>
            </a:r>
            <a:r>
              <a:rPr lang="en-GB" sz="1100" dirty="0" smtClean="0"/>
              <a:t>, </a:t>
            </a:r>
            <a:r>
              <a:rPr lang="en-GB" sz="1100" dirty="0"/>
              <a:t>Introducing Judaism (Routledge, 2009</a:t>
            </a:r>
            <a:r>
              <a:rPr lang="en-GB" sz="1100" dirty="0" smtClean="0"/>
              <a:t>), pg. 110 – 111.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428479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Jewish Enlightenment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341258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Historians speak of three different phases of the enlightenment:</a:t>
            </a:r>
          </a:p>
          <a:p>
            <a:r>
              <a:rPr lang="en-GB" dirty="0" smtClean="0"/>
              <a:t>The central European phase began in 1783.</a:t>
            </a:r>
          </a:p>
          <a:p>
            <a:r>
              <a:rPr lang="en-GB" dirty="0" smtClean="0"/>
              <a:t>A Galician Haskalah began around 1820.</a:t>
            </a:r>
          </a:p>
          <a:p>
            <a:r>
              <a:rPr lang="en-GB" dirty="0" smtClean="0"/>
              <a:t>A branch of Jewish enlightenment in Eastern Europe from 1830 – 1882.</a:t>
            </a:r>
            <a:r>
              <a:rPr lang="en-GB" sz="1400" dirty="0" smtClean="0"/>
              <a:t>1</a:t>
            </a:r>
            <a:endParaRPr lang="en-GB" sz="1400" dirty="0"/>
          </a:p>
        </p:txBody>
      </p:sp>
      <p:sp>
        <p:nvSpPr>
          <p:cNvPr id="5" name="TextBox 4"/>
          <p:cNvSpPr txBox="1"/>
          <p:nvPr/>
        </p:nvSpPr>
        <p:spPr>
          <a:xfrm>
            <a:off x="104931" y="6400157"/>
            <a:ext cx="1144306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1 Eliezer </a:t>
            </a:r>
            <a:r>
              <a:rPr lang="en-GB" sz="1100" dirty="0"/>
              <a:t>Segal</a:t>
            </a:r>
            <a:r>
              <a:rPr lang="en-GB" sz="1100" dirty="0" smtClean="0"/>
              <a:t>, </a:t>
            </a:r>
            <a:r>
              <a:rPr lang="en-GB" sz="1100" dirty="0"/>
              <a:t>Introducing Judaism (Routledge, 2009</a:t>
            </a:r>
            <a:r>
              <a:rPr lang="en-GB" sz="1100" dirty="0" smtClean="0"/>
              <a:t>), pg. 113.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26257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Zacharias Frankel and Positive – Historical Judaism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2548" y="1952898"/>
            <a:ext cx="6486937" cy="3895906"/>
          </a:xfrm>
        </p:spPr>
        <p:txBody>
          <a:bodyPr/>
          <a:lstStyle/>
          <a:p>
            <a:r>
              <a:rPr lang="en-GB" dirty="0" smtClean="0"/>
              <a:t>Zacharias Frankel (1808 – 1875).</a:t>
            </a:r>
            <a:endParaRPr lang="en-GB" dirty="0"/>
          </a:p>
          <a:p>
            <a:r>
              <a:rPr lang="en-GB" dirty="0" smtClean="0"/>
              <a:t>Frankel established a program he called ‘Positive – Historical Judaism’.</a:t>
            </a:r>
            <a:r>
              <a:rPr lang="en-GB" sz="1400" dirty="0" smtClean="0"/>
              <a:t>2</a:t>
            </a:r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952898"/>
            <a:ext cx="2336074" cy="35939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74274" y="1952898"/>
            <a:ext cx="3396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201023" y="6035070"/>
            <a:ext cx="1105117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1  </a:t>
            </a:r>
            <a:r>
              <a:rPr lang="en-GB" sz="1100" dirty="0" smtClean="0"/>
              <a:t>Beit, Hatfutsot, ‘</a:t>
            </a:r>
            <a:r>
              <a:rPr lang="en-GB" sz="1100" dirty="0"/>
              <a:t>Zacharias Frankel (1801-1875), founder of the school of historical Judaism,’ 1996. &lt;https://dbs.bh.org.il/image/zacharias-frankel-1801-1875-founder-of-the-school-of-historical-judaism&gt; [Accessed 19th January 2018].</a:t>
            </a:r>
            <a:endParaRPr lang="en-GB" sz="1100" dirty="0" smtClean="0"/>
          </a:p>
          <a:p>
            <a:r>
              <a:rPr lang="en-GB" sz="1100" dirty="0"/>
              <a:t>2 Eliezer Segal, Introducing Judaism (Routledge, 2009),  </a:t>
            </a:r>
            <a:r>
              <a:rPr lang="en-GB" sz="1100" dirty="0" smtClean="0"/>
              <a:t>pg. 117 – 118.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20352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Judaism in the new world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3464832"/>
          </a:xfrm>
        </p:spPr>
        <p:txBody>
          <a:bodyPr/>
          <a:lstStyle/>
          <a:p>
            <a:r>
              <a:rPr lang="en-GB" dirty="0"/>
              <a:t>By 1880, more than 90 percent of American synagogues were Reform. </a:t>
            </a:r>
            <a:endParaRPr lang="en-GB" dirty="0" smtClean="0"/>
          </a:p>
          <a:p>
            <a:r>
              <a:rPr lang="en-GB" dirty="0"/>
              <a:t>Many Reform congregations of this time were difficult to distinguish from neighbouring Protestant </a:t>
            </a:r>
            <a:r>
              <a:rPr lang="en-GB" dirty="0" smtClean="0"/>
              <a:t>churches.</a:t>
            </a:r>
            <a:r>
              <a:rPr lang="en-GB" sz="1400" dirty="0"/>
              <a:t>1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5146" y="6432336"/>
            <a:ext cx="1158675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1 Jewish </a:t>
            </a:r>
            <a:r>
              <a:rPr lang="en-GB" sz="1100" dirty="0"/>
              <a:t>Virtual Library, ‘Reform Judaism: The Origins of Reform Judaism,’ 2018.  &lt;http://www.jewishvirtuallibrary.org/the-origins-of-reform-judaism&gt; [Accessed 16th January 2018].  </a:t>
            </a:r>
          </a:p>
        </p:txBody>
      </p:sp>
    </p:spTree>
    <p:extLst>
      <p:ext uri="{BB962C8B-B14F-4D97-AF65-F5344CB8AC3E}">
        <p14:creationId xmlns:p14="http://schemas.microsoft.com/office/powerpoint/2010/main" val="2253117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Israel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3817529"/>
          </a:xfrm>
        </p:spPr>
        <p:txBody>
          <a:bodyPr/>
          <a:lstStyle/>
          <a:p>
            <a:r>
              <a:rPr lang="en-GB" dirty="0"/>
              <a:t>The position of Reform Judaism in Israel had always been </a:t>
            </a:r>
            <a:r>
              <a:rPr lang="en-GB" dirty="0" smtClean="0"/>
              <a:t>fragile.</a:t>
            </a:r>
            <a:endParaRPr lang="en-GB" dirty="0" smtClean="0"/>
          </a:p>
          <a:p>
            <a:r>
              <a:rPr lang="en-GB" dirty="0"/>
              <a:t>By the end of the 1980s, about eighteen Reform congregations existed in the entire </a:t>
            </a:r>
            <a:r>
              <a:rPr lang="en-GB" dirty="0" smtClean="0"/>
              <a:t>state.</a:t>
            </a:r>
          </a:p>
          <a:p>
            <a:r>
              <a:rPr lang="en-GB" dirty="0" smtClean="0"/>
              <a:t>For </a:t>
            </a:r>
            <a:r>
              <a:rPr lang="en-GB" dirty="0"/>
              <a:t>the first time the world’s non-orthodox communities were both able and willing to push for the religious rights of their movements in the State of </a:t>
            </a:r>
            <a:r>
              <a:rPr lang="en-GB" dirty="0" smtClean="0"/>
              <a:t>Israel.</a:t>
            </a:r>
            <a:r>
              <a:rPr lang="en-GB" sz="1400" dirty="0"/>
              <a:t>1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6680" y="6455963"/>
            <a:ext cx="11247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1 Dana </a:t>
            </a:r>
            <a:r>
              <a:rPr lang="en-GB" sz="1100" dirty="0"/>
              <a:t>Evan Kaplan, </a:t>
            </a:r>
            <a:r>
              <a:rPr lang="en-GB" sz="1100" i="1" dirty="0"/>
              <a:t>American Reform Judaism: An Introduction </a:t>
            </a:r>
            <a:r>
              <a:rPr lang="en-GB" sz="1100" dirty="0"/>
              <a:t>(Rutgers University Press, June 2003</a:t>
            </a:r>
            <a:r>
              <a:rPr lang="en-GB" sz="1100" dirty="0" smtClean="0"/>
              <a:t>), pg. 302.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26712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Judaism and Zionism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3608524"/>
          </a:xfrm>
        </p:spPr>
        <p:txBody>
          <a:bodyPr/>
          <a:lstStyle/>
          <a:p>
            <a:r>
              <a:rPr lang="en-GB" dirty="0"/>
              <a:t>In the last few years the support of the reform movement for the State of Israel has increased </a:t>
            </a:r>
            <a:r>
              <a:rPr lang="en-GB" dirty="0" smtClean="0"/>
              <a:t>significantly.</a:t>
            </a:r>
            <a:r>
              <a:rPr lang="en-GB" sz="1400" dirty="0" smtClean="0"/>
              <a:t>1</a:t>
            </a:r>
          </a:p>
          <a:p>
            <a:r>
              <a:rPr lang="en-GB" dirty="0"/>
              <a:t>Rabbi Elmer Berger opposed </a:t>
            </a:r>
            <a:r>
              <a:rPr lang="en-GB" dirty="0" smtClean="0"/>
              <a:t>Zionism.</a:t>
            </a:r>
            <a:r>
              <a:rPr lang="en-GB" sz="1400" dirty="0" smtClean="0"/>
              <a:t>2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4215" y="6065841"/>
            <a:ext cx="1144306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1 </a:t>
            </a:r>
            <a:r>
              <a:rPr lang="en-GB" sz="1100" dirty="0" smtClean="0"/>
              <a:t> World union for progressive Judaism ‘Contemporary Reform movement’, 2018. &lt;http://www.wupj-latinamerica.org/ing/Contemporary%20Reform%20Judaism.pdf&gt; </a:t>
            </a:r>
            <a:r>
              <a:rPr lang="en-GB" sz="1100" dirty="0"/>
              <a:t>[Accessed 17th January 2018]. </a:t>
            </a:r>
            <a:endParaRPr lang="en-GB" sz="1100" dirty="0" smtClean="0"/>
          </a:p>
          <a:p>
            <a:r>
              <a:rPr lang="en-GB" sz="1100" dirty="0"/>
              <a:t>2  </a:t>
            </a:r>
            <a:r>
              <a:rPr lang="en-GB" sz="1100" dirty="0" smtClean="0"/>
              <a:t>Rabkin</a:t>
            </a:r>
            <a:r>
              <a:rPr lang="en-GB" sz="1100" dirty="0"/>
              <a:t>, Yakov M, ‘Reform Judaism and the challenge of Zionism,’ 2011. &lt;http://mondoweiss.net/2011/08/reform-judaism-and-the-challenge-of-zionism/&gt; [Accessed 18th January 2018].</a:t>
            </a:r>
          </a:p>
        </p:txBody>
      </p:sp>
    </p:spTree>
    <p:extLst>
      <p:ext uri="{BB962C8B-B14F-4D97-AF65-F5344CB8AC3E}">
        <p14:creationId xmlns:p14="http://schemas.microsoft.com/office/powerpoint/2010/main" val="2987605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3713026"/>
          </a:xfrm>
        </p:spPr>
        <p:txBody>
          <a:bodyPr/>
          <a:lstStyle/>
          <a:p>
            <a:r>
              <a:rPr lang="en-GB" dirty="0" smtClean="0"/>
              <a:t>Attitudes towards Zionism can be considered conflicted.</a:t>
            </a:r>
            <a:r>
              <a:rPr lang="en-GB" sz="1400" dirty="0" smtClean="0"/>
              <a:t>1</a:t>
            </a:r>
          </a:p>
          <a:p>
            <a:r>
              <a:rPr lang="en-GB" dirty="0" smtClean="0"/>
              <a:t>“[Zionism is] a totalitarian menace that could only lead to catastrophe”.</a:t>
            </a:r>
            <a:r>
              <a:rPr lang="en-GB" sz="1400" dirty="0" smtClean="0"/>
              <a:t>2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8103" y="6249322"/>
            <a:ext cx="1179725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1  World union for progressive Judaism ‘Contemporary Reform movement’, 2018. &lt;http://www.wupj-latinamerica.org/ing/Contemporary%20Reform%20Judaism.pdf&gt; [Accessed 17th January 2018]. </a:t>
            </a:r>
          </a:p>
          <a:p>
            <a:r>
              <a:rPr lang="en-GB" sz="1100" dirty="0"/>
              <a:t>2  Rabkin, Yakov M, ‘Reform Judaism and the challenge of Zionism,’ 2011. &lt;http://mondoweiss.net/2011/08/reform-judaism-and-the-challenge-of-zionism/&gt; [Accessed 18th January 2018].</a:t>
            </a:r>
          </a:p>
        </p:txBody>
      </p:sp>
    </p:spTree>
    <p:extLst>
      <p:ext uri="{BB962C8B-B14F-4D97-AF65-F5344CB8AC3E}">
        <p14:creationId xmlns:p14="http://schemas.microsoft.com/office/powerpoint/2010/main" val="4215378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457" y="1690688"/>
            <a:ext cx="10635343" cy="4486275"/>
          </a:xfrm>
        </p:spPr>
        <p:txBody>
          <a:bodyPr>
            <a:normAutofit fontScale="92500" lnSpcReduction="20000"/>
          </a:bodyPr>
          <a:lstStyle/>
          <a:p>
            <a:r>
              <a:rPr lang="en-GB" sz="1400" i="1" dirty="0" smtClean="0"/>
              <a:t>CCAR</a:t>
            </a:r>
            <a:r>
              <a:rPr lang="en-GB" sz="1400" i="1" dirty="0"/>
              <a:t>, ‘A Statement of Principles for Reform Judaism,’ 2004. &lt;https://www.ccarnet.org/rabbis-speak/platforms/statement-principles-reform-judaism/&gt; [Accessed 18th January 2018].</a:t>
            </a:r>
          </a:p>
          <a:p>
            <a:pPr marL="0" indent="0">
              <a:buNone/>
            </a:pPr>
            <a:r>
              <a:rPr lang="en-GB" sz="1400" i="1" dirty="0" smtClean="0"/>
              <a:t>•  Cohn </a:t>
            </a:r>
            <a:r>
              <a:rPr lang="en-GB" sz="1400" i="1" dirty="0"/>
              <a:t>– Sherbok, Dan, The Jewish faith (SPCK Publishing, 1993). </a:t>
            </a:r>
          </a:p>
          <a:p>
            <a:pPr marL="0" indent="0">
              <a:buNone/>
            </a:pPr>
            <a:r>
              <a:rPr lang="en-GB" sz="1400" i="1" dirty="0" smtClean="0"/>
              <a:t>• Green</a:t>
            </a:r>
            <a:r>
              <a:rPr lang="en-GB" sz="1400" i="1" dirty="0"/>
              <a:t>, Johnny, ‘Reform Judaism and Zionism – conflict or connection?’ 2016. &lt;http://blogs.timesofisrael.com/reform-judaism-and-zionism-conflict-or-connection/&gt; [Accessed 18th January 2018].</a:t>
            </a:r>
          </a:p>
          <a:p>
            <a:pPr marL="0" indent="0">
              <a:buNone/>
            </a:pPr>
            <a:r>
              <a:rPr lang="en-GB" sz="1400" i="1" dirty="0" smtClean="0"/>
              <a:t>• Hatfutsot</a:t>
            </a:r>
            <a:r>
              <a:rPr lang="en-GB" sz="1400" i="1" dirty="0"/>
              <a:t>, Beit, ‘Zacharias Frankel (1801-1875), founder of the school of historical Judaism,’ 1996. &lt;https://dbs.bh.org.il/image/zacharias-frankel-1801-1875-founder-of-the-school-of-historical-judaism&gt; [Accessed 19th January 2018].</a:t>
            </a:r>
          </a:p>
          <a:p>
            <a:pPr marL="0" indent="0">
              <a:buNone/>
            </a:pPr>
            <a:r>
              <a:rPr lang="en-GB" sz="1400" i="1" dirty="0" smtClean="0"/>
              <a:t>• Hirsch</a:t>
            </a:r>
            <a:r>
              <a:rPr lang="en-GB" sz="1400" i="1" dirty="0"/>
              <a:t>, Ammiel, ‘Reform Judaism and Zionism: A Centenary Platform’, 1997. &lt;https://www.ccarnet.org/rabbis-speak/platforms/reform-judaism-zionism-centenary-platform/&gt; [Accessed 18th January 2018]. </a:t>
            </a:r>
          </a:p>
          <a:p>
            <a:pPr marL="0" indent="0">
              <a:buNone/>
            </a:pPr>
            <a:r>
              <a:rPr lang="en-GB" sz="1400" i="1" dirty="0" smtClean="0"/>
              <a:t>• Isseroff</a:t>
            </a:r>
            <a:r>
              <a:rPr lang="en-GB" sz="1400" i="1" dirty="0"/>
              <a:t>, Ami, ‘Opposition of Reform Judaism to Zionism – A History,’ August 12th 2005. &lt;http://www.zionism-israel.com/his/reform_judaism_history.htm&gt; [Accessed 16th January 2018].</a:t>
            </a:r>
          </a:p>
          <a:p>
            <a:pPr marL="0" indent="0">
              <a:buNone/>
            </a:pPr>
            <a:r>
              <a:rPr lang="en-GB" sz="1400" i="1" dirty="0" smtClean="0"/>
              <a:t>• Jewish </a:t>
            </a:r>
            <a:r>
              <a:rPr lang="en-GB" sz="1400" i="1" dirty="0"/>
              <a:t>Virtual Library, ‘Reform Judaism: The Origins of Reform Judaism,’ 2018.  &lt;http://www.jewishvirtuallibrary.org/the-origins-of-reform-judaism&gt; [Accessed 16th January 2018].  </a:t>
            </a:r>
          </a:p>
          <a:p>
            <a:pPr marL="0" indent="0">
              <a:buNone/>
            </a:pPr>
            <a:r>
              <a:rPr lang="en-GB" sz="1400" i="1" dirty="0" smtClean="0"/>
              <a:t>• Kaplan</a:t>
            </a:r>
            <a:r>
              <a:rPr lang="en-GB" sz="1400" i="1" dirty="0"/>
              <a:t>, Dana Even, American Reform Judaism: An Introduction (Rutgers University Press, June 2003). </a:t>
            </a:r>
          </a:p>
          <a:p>
            <a:pPr marL="0" indent="0">
              <a:buNone/>
            </a:pPr>
            <a:r>
              <a:rPr lang="en-GB" sz="1400" i="1" dirty="0" smtClean="0"/>
              <a:t>• Prabook</a:t>
            </a:r>
            <a:r>
              <a:rPr lang="en-GB" sz="1400" i="1" dirty="0"/>
              <a:t>, ‘Moses Mendelssohn’, 2018. &lt;https://prabook.com/web/moses.mendelssohn/1717686&gt; [Accessed 18th January 2018].</a:t>
            </a:r>
          </a:p>
          <a:p>
            <a:pPr marL="0" indent="0">
              <a:buNone/>
            </a:pPr>
            <a:r>
              <a:rPr lang="en-GB" sz="1400" i="1" dirty="0" smtClean="0"/>
              <a:t>• Rabkin</a:t>
            </a:r>
            <a:r>
              <a:rPr lang="en-GB" sz="1400" i="1" dirty="0"/>
              <a:t>, Yakov M, ‘Reform Judaism and the challenge of Zionism,’ 2011. &lt;http://mondoweiss.net/2011/08/reform-judaism-and-the-challenge-of-zionism/&gt; [Accessed 18th January 2018].</a:t>
            </a:r>
          </a:p>
          <a:p>
            <a:pPr marL="0" indent="0">
              <a:buNone/>
            </a:pPr>
            <a:r>
              <a:rPr lang="en-GB" sz="1400" i="1" dirty="0" smtClean="0"/>
              <a:t>• Segal</a:t>
            </a:r>
            <a:r>
              <a:rPr lang="en-GB" sz="1400" i="1" dirty="0"/>
              <a:t>, Eliezer, Introducing Judaism (Routledge, 2009).</a:t>
            </a:r>
          </a:p>
          <a:p>
            <a:pPr marL="0" indent="0">
              <a:buNone/>
            </a:pPr>
            <a:r>
              <a:rPr lang="en-GB" sz="1400" i="1" dirty="0" smtClean="0"/>
              <a:t>• World </a:t>
            </a:r>
            <a:r>
              <a:rPr lang="en-GB" sz="1400" i="1" dirty="0"/>
              <a:t>union for progressive Judaism ‘Contemporary Reform movement’, 2018. &lt;http://www.wupj-latinamerica.org/ing/Contemporary%20Reform%20Judaism.pdf&gt; [Accessed 17th January 2018]. </a:t>
            </a:r>
          </a:p>
          <a:p>
            <a:pPr marL="0" indent="0">
              <a:buNone/>
            </a:pPr>
            <a:endParaRPr lang="en-GB" sz="1600" i="1" dirty="0"/>
          </a:p>
          <a:p>
            <a:endParaRPr lang="en-GB" sz="1600" i="1" dirty="0" smtClean="0"/>
          </a:p>
          <a:p>
            <a:endParaRPr lang="en-GB" sz="1600" i="1" dirty="0"/>
          </a:p>
          <a:p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2418348995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608</TotalTime>
  <Words>891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Corbel</vt:lpstr>
      <vt:lpstr>Depth</vt:lpstr>
      <vt:lpstr>Reform Judaism </vt:lpstr>
      <vt:lpstr>The Emancipation of the Jews in Europe </vt:lpstr>
      <vt:lpstr>The Jewish Enlightenment </vt:lpstr>
      <vt:lpstr>Moses Mendelssohn, pioneer of the Jewish Enlightenment  </vt:lpstr>
      <vt:lpstr>Jewish Enlightenment cont.</vt:lpstr>
      <vt:lpstr>Zacharias Frankel and Positive – Historical Judaism</vt:lpstr>
      <vt:lpstr>Reform Judaism in the new world </vt:lpstr>
      <vt:lpstr>Reform in Israel</vt:lpstr>
      <vt:lpstr>Reform Judaism and Zionism </vt:lpstr>
      <vt:lpstr>Conclusion </vt:lpstr>
      <vt:lpstr>Bibliography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Waller</dc:creator>
  <cp:lastModifiedBy>Emily Waller</cp:lastModifiedBy>
  <cp:revision>24</cp:revision>
  <dcterms:created xsi:type="dcterms:W3CDTF">2015-09-22T16:41:35Z</dcterms:created>
  <dcterms:modified xsi:type="dcterms:W3CDTF">2018-01-23T04:42:44Z</dcterms:modified>
</cp:coreProperties>
</file>