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5"/>
  </p:notesMasterIdLst>
  <p:sldIdLst>
    <p:sldId id="256" r:id="rId5"/>
    <p:sldId id="260" r:id="rId6"/>
    <p:sldId id="261" r:id="rId7"/>
    <p:sldId id="281" r:id="rId8"/>
    <p:sldId id="283" r:id="rId9"/>
    <p:sldId id="292" r:id="rId10"/>
    <p:sldId id="309" r:id="rId11"/>
    <p:sldId id="293" r:id="rId12"/>
    <p:sldId id="308" r:id="rId13"/>
    <p:sldId id="303" r:id="rId14"/>
    <p:sldId id="268" r:id="rId15"/>
    <p:sldId id="285" r:id="rId16"/>
    <p:sldId id="288" r:id="rId17"/>
    <p:sldId id="289" r:id="rId18"/>
    <p:sldId id="290" r:id="rId19"/>
    <p:sldId id="304" r:id="rId20"/>
    <p:sldId id="282" r:id="rId21"/>
    <p:sldId id="306" r:id="rId22"/>
    <p:sldId id="307" r:id="rId23"/>
    <p:sldId id="294" r:id="rId24"/>
    <p:sldId id="286" r:id="rId25"/>
    <p:sldId id="296" r:id="rId26"/>
    <p:sldId id="271" r:id="rId27"/>
    <p:sldId id="270" r:id="rId28"/>
    <p:sldId id="299" r:id="rId29"/>
    <p:sldId id="300" r:id="rId30"/>
    <p:sldId id="301" r:id="rId31"/>
    <p:sldId id="302" r:id="rId32"/>
    <p:sldId id="265" r:id="rId33"/>
    <p:sldId id="305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CFD6E5-970C-4310-8F4F-532243053CF4}" v="497" dt="2021-01-19T16:00:10.125"/>
    <p1510:client id="{2BF4AEAB-13B0-64EF-86D8-F2A176C4DB20}" v="66" dt="2021-01-05T14:34:42.230"/>
    <p1510:client id="{E1F59CEB-BAAE-8423-B0CE-43525F7E5D3F}" v="33" dt="2021-01-05T14:24:44.2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8" d="100"/>
          <a:sy n="88" d="100"/>
        </p:scale>
        <p:origin x="885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S::a.murphy@uwtsd.ac.uk::9ba79fcb-d62b-4ed0-b66e-b4415e918fea" providerId="AD" clId="Web-{2BF4AEAB-13B0-64EF-86D8-F2A176C4DB20}"/>
    <pc:docChg chg="modSld">
      <pc:chgData name="Alison Murphy" userId="S::a.murphy@uwtsd.ac.uk::9ba79fcb-d62b-4ed0-b66e-b4415e918fea" providerId="AD" clId="Web-{2BF4AEAB-13B0-64EF-86D8-F2A176C4DB20}" dt="2021-01-05T14:34:42.230" v="68" actId="20577"/>
      <pc:docMkLst>
        <pc:docMk/>
      </pc:docMkLst>
      <pc:sldChg chg="addSp modSp mod modClrScheme chgLayout">
        <pc:chgData name="Alison Murphy" userId="S::a.murphy@uwtsd.ac.uk::9ba79fcb-d62b-4ed0-b66e-b4415e918fea" providerId="AD" clId="Web-{2BF4AEAB-13B0-64EF-86D8-F2A176C4DB20}" dt="2021-01-05T14:32:18.961" v="12" actId="20577"/>
        <pc:sldMkLst>
          <pc:docMk/>
          <pc:sldMk cId="0" sldId="282"/>
        </pc:sldMkLst>
        <pc:spChg chg="mod ord">
          <ac:chgData name="Alison Murphy" userId="S::a.murphy@uwtsd.ac.uk::9ba79fcb-d62b-4ed0-b66e-b4415e918fea" providerId="AD" clId="Web-{2BF4AEAB-13B0-64EF-86D8-F2A176C4DB20}" dt="2021-01-05T14:31:12.850" v="0"/>
          <ac:spMkLst>
            <pc:docMk/>
            <pc:sldMk cId="0" sldId="282"/>
            <ac:spMk id="2" creationId="{00000000-0000-0000-0000-000000000000}"/>
          </ac:spMkLst>
        </pc:spChg>
        <pc:spChg chg="mod ord">
          <ac:chgData name="Alison Murphy" userId="S::a.murphy@uwtsd.ac.uk::9ba79fcb-d62b-4ed0-b66e-b4415e918fea" providerId="AD" clId="Web-{2BF4AEAB-13B0-64EF-86D8-F2A176C4DB20}" dt="2021-01-05T14:31:39.413" v="5" actId="20577"/>
          <ac:spMkLst>
            <pc:docMk/>
            <pc:sldMk cId="0" sldId="282"/>
            <ac:spMk id="3" creationId="{00000000-0000-0000-0000-000000000000}"/>
          </ac:spMkLst>
        </pc:spChg>
        <pc:spChg chg="mod ord">
          <ac:chgData name="Alison Murphy" userId="S::a.murphy@uwtsd.ac.uk::9ba79fcb-d62b-4ed0-b66e-b4415e918fea" providerId="AD" clId="Web-{2BF4AEAB-13B0-64EF-86D8-F2A176C4DB20}" dt="2021-01-05T14:31:12.850" v="0"/>
          <ac:spMkLst>
            <pc:docMk/>
            <pc:sldMk cId="0" sldId="282"/>
            <ac:spMk id="4" creationId="{00000000-0000-0000-0000-000000000000}"/>
          </ac:spMkLst>
        </pc:spChg>
        <pc:spChg chg="add mod ord">
          <ac:chgData name="Alison Murphy" userId="S::a.murphy@uwtsd.ac.uk::9ba79fcb-d62b-4ed0-b66e-b4415e918fea" providerId="AD" clId="Web-{2BF4AEAB-13B0-64EF-86D8-F2A176C4DB20}" dt="2021-01-05T14:32:18.961" v="12" actId="20577"/>
          <ac:spMkLst>
            <pc:docMk/>
            <pc:sldMk cId="0" sldId="282"/>
            <ac:spMk id="5" creationId="{F35B60A4-7759-49D3-B05A-DF9A17298DF5}"/>
          </ac:spMkLst>
        </pc:spChg>
      </pc:sldChg>
      <pc:sldChg chg="modSp">
        <pc:chgData name="Alison Murphy" userId="S::a.murphy@uwtsd.ac.uk::9ba79fcb-d62b-4ed0-b66e-b4415e918fea" providerId="AD" clId="Web-{2BF4AEAB-13B0-64EF-86D8-F2A176C4DB20}" dt="2021-01-05T14:34:42.230" v="67" actId="20577"/>
        <pc:sldMkLst>
          <pc:docMk/>
          <pc:sldMk cId="2354816824" sldId="302"/>
        </pc:sldMkLst>
        <pc:spChg chg="mod">
          <ac:chgData name="Alison Murphy" userId="S::a.murphy@uwtsd.ac.uk::9ba79fcb-d62b-4ed0-b66e-b4415e918fea" providerId="AD" clId="Web-{2BF4AEAB-13B0-64EF-86D8-F2A176C4DB20}" dt="2021-01-05T14:34:42.230" v="67" actId="20577"/>
          <ac:spMkLst>
            <pc:docMk/>
            <pc:sldMk cId="2354816824" sldId="302"/>
            <ac:spMk id="6" creationId="{00000000-0000-0000-0000-000000000000}"/>
          </ac:spMkLst>
        </pc:spChg>
      </pc:sldChg>
      <pc:sldChg chg="addSp modSp mod modClrScheme chgLayout">
        <pc:chgData name="Alison Murphy" userId="S::a.murphy@uwtsd.ac.uk::9ba79fcb-d62b-4ed0-b66e-b4415e918fea" providerId="AD" clId="Web-{2BF4AEAB-13B0-64EF-86D8-F2A176C4DB20}" dt="2021-01-05T14:33:17.813" v="28" actId="20577"/>
        <pc:sldMkLst>
          <pc:docMk/>
          <pc:sldMk cId="2668083805" sldId="306"/>
        </pc:sldMkLst>
        <pc:spChg chg="mod ord">
          <ac:chgData name="Alison Murphy" userId="S::a.murphy@uwtsd.ac.uk::9ba79fcb-d62b-4ed0-b66e-b4415e918fea" providerId="AD" clId="Web-{2BF4AEAB-13B0-64EF-86D8-F2A176C4DB20}" dt="2021-01-05T14:32:41.743" v="13"/>
          <ac:spMkLst>
            <pc:docMk/>
            <pc:sldMk cId="2668083805" sldId="306"/>
            <ac:spMk id="2" creationId="{00000000-0000-0000-0000-000000000000}"/>
          </ac:spMkLst>
        </pc:spChg>
        <pc:spChg chg="mod ord">
          <ac:chgData name="Alison Murphy" userId="S::a.murphy@uwtsd.ac.uk::9ba79fcb-d62b-4ed0-b66e-b4415e918fea" providerId="AD" clId="Web-{2BF4AEAB-13B0-64EF-86D8-F2A176C4DB20}" dt="2021-01-05T14:32:54.712" v="19" actId="20577"/>
          <ac:spMkLst>
            <pc:docMk/>
            <pc:sldMk cId="2668083805" sldId="306"/>
            <ac:spMk id="3" creationId="{00000000-0000-0000-0000-000000000000}"/>
          </ac:spMkLst>
        </pc:spChg>
        <pc:spChg chg="mod ord">
          <ac:chgData name="Alison Murphy" userId="S::a.murphy@uwtsd.ac.uk::9ba79fcb-d62b-4ed0-b66e-b4415e918fea" providerId="AD" clId="Web-{2BF4AEAB-13B0-64EF-86D8-F2A176C4DB20}" dt="2021-01-05T14:32:41.743" v="13"/>
          <ac:spMkLst>
            <pc:docMk/>
            <pc:sldMk cId="2668083805" sldId="306"/>
            <ac:spMk id="4" creationId="{00000000-0000-0000-0000-000000000000}"/>
          </ac:spMkLst>
        </pc:spChg>
        <pc:spChg chg="add mod ord">
          <ac:chgData name="Alison Murphy" userId="S::a.murphy@uwtsd.ac.uk::9ba79fcb-d62b-4ed0-b66e-b4415e918fea" providerId="AD" clId="Web-{2BF4AEAB-13B0-64EF-86D8-F2A176C4DB20}" dt="2021-01-05T14:33:17.813" v="28" actId="20577"/>
          <ac:spMkLst>
            <pc:docMk/>
            <pc:sldMk cId="2668083805" sldId="306"/>
            <ac:spMk id="5" creationId="{708A3AC9-6285-4342-8499-DFB129CC33DB}"/>
          </ac:spMkLst>
        </pc:spChg>
      </pc:sldChg>
      <pc:sldChg chg="addSp modSp mod modClrScheme chgLayout">
        <pc:chgData name="Alison Murphy" userId="S::a.murphy@uwtsd.ac.uk::9ba79fcb-d62b-4ed0-b66e-b4415e918fea" providerId="AD" clId="Web-{2BF4AEAB-13B0-64EF-86D8-F2A176C4DB20}" dt="2021-01-05T14:34:28.839" v="53" actId="20577"/>
        <pc:sldMkLst>
          <pc:docMk/>
          <pc:sldMk cId="0" sldId="307"/>
        </pc:sldMkLst>
        <pc:spChg chg="mod ord">
          <ac:chgData name="Alison Murphy" userId="S::a.murphy@uwtsd.ac.uk::9ba79fcb-d62b-4ed0-b66e-b4415e918fea" providerId="AD" clId="Web-{2BF4AEAB-13B0-64EF-86D8-F2A176C4DB20}" dt="2021-01-05T14:33:44.400" v="37"/>
          <ac:spMkLst>
            <pc:docMk/>
            <pc:sldMk cId="0" sldId="307"/>
            <ac:spMk id="2" creationId="{00000000-0000-0000-0000-000000000000}"/>
          </ac:spMkLst>
        </pc:spChg>
        <pc:spChg chg="mod ord">
          <ac:chgData name="Alison Murphy" userId="S::a.murphy@uwtsd.ac.uk::9ba79fcb-d62b-4ed0-b66e-b4415e918fea" providerId="AD" clId="Web-{2BF4AEAB-13B0-64EF-86D8-F2A176C4DB20}" dt="2021-01-05T14:34:10.635" v="52" actId="20577"/>
          <ac:spMkLst>
            <pc:docMk/>
            <pc:sldMk cId="0" sldId="307"/>
            <ac:spMk id="3" creationId="{00000000-0000-0000-0000-000000000000}"/>
          </ac:spMkLst>
        </pc:spChg>
        <pc:spChg chg="mod ord">
          <ac:chgData name="Alison Murphy" userId="S::a.murphy@uwtsd.ac.uk::9ba79fcb-d62b-4ed0-b66e-b4415e918fea" providerId="AD" clId="Web-{2BF4AEAB-13B0-64EF-86D8-F2A176C4DB20}" dt="2021-01-05T14:33:44.400" v="37"/>
          <ac:spMkLst>
            <pc:docMk/>
            <pc:sldMk cId="0" sldId="307"/>
            <ac:spMk id="4" creationId="{00000000-0000-0000-0000-000000000000}"/>
          </ac:spMkLst>
        </pc:spChg>
        <pc:spChg chg="add mod ord">
          <ac:chgData name="Alison Murphy" userId="S::a.murphy@uwtsd.ac.uk::9ba79fcb-d62b-4ed0-b66e-b4415e918fea" providerId="AD" clId="Web-{2BF4AEAB-13B0-64EF-86D8-F2A176C4DB20}" dt="2021-01-05T14:34:28.839" v="53" actId="20577"/>
          <ac:spMkLst>
            <pc:docMk/>
            <pc:sldMk cId="0" sldId="307"/>
            <ac:spMk id="5" creationId="{65E3D686-BA6F-45A0-AB8F-EAD9DA50F0B2}"/>
          </ac:spMkLst>
        </pc:spChg>
      </pc:sldChg>
    </pc:docChg>
  </pc:docChgLst>
  <pc:docChgLst>
    <pc:chgData name="Alison Murphy" userId="S::a.murphy@uwtsd.ac.uk::9ba79fcb-d62b-4ed0-b66e-b4415e918fea" providerId="AD" clId="Web-{E1F59CEB-BAAE-8423-B0CE-43525F7E5D3F}"/>
    <pc:docChg chg="addSld modSld">
      <pc:chgData name="Alison Murphy" userId="S::a.murphy@uwtsd.ac.uk::9ba79fcb-d62b-4ed0-b66e-b4415e918fea" providerId="AD" clId="Web-{E1F59CEB-BAAE-8423-B0CE-43525F7E5D3F}" dt="2021-01-05T14:24:43.420" v="32" actId="20577"/>
      <pc:docMkLst>
        <pc:docMk/>
      </pc:docMkLst>
      <pc:sldChg chg="modSp new">
        <pc:chgData name="Alison Murphy" userId="S::a.murphy@uwtsd.ac.uk::9ba79fcb-d62b-4ed0-b66e-b4415e918fea" providerId="AD" clId="Web-{E1F59CEB-BAAE-8423-B0CE-43525F7E5D3F}" dt="2021-01-05T14:24:40.217" v="30" actId="20577"/>
        <pc:sldMkLst>
          <pc:docMk/>
          <pc:sldMk cId="3742274292" sldId="308"/>
        </pc:sldMkLst>
        <pc:spChg chg="mod">
          <ac:chgData name="Alison Murphy" userId="S::a.murphy@uwtsd.ac.uk::9ba79fcb-d62b-4ed0-b66e-b4415e918fea" providerId="AD" clId="Web-{E1F59CEB-BAAE-8423-B0CE-43525F7E5D3F}" dt="2021-01-05T14:24:40.217" v="30" actId="20577"/>
          <ac:spMkLst>
            <pc:docMk/>
            <pc:sldMk cId="3742274292" sldId="308"/>
            <ac:spMk id="2" creationId="{E5757A1F-F23E-4E84-A6CA-F4EBCA297CD3}"/>
          </ac:spMkLst>
        </pc:spChg>
        <pc:spChg chg="mod">
          <ac:chgData name="Alison Murphy" userId="S::a.murphy@uwtsd.ac.uk::9ba79fcb-d62b-4ed0-b66e-b4415e918fea" providerId="AD" clId="Web-{E1F59CEB-BAAE-8423-B0CE-43525F7E5D3F}" dt="2021-01-05T14:23:47.466" v="10" actId="20577"/>
          <ac:spMkLst>
            <pc:docMk/>
            <pc:sldMk cId="3742274292" sldId="308"/>
            <ac:spMk id="3" creationId="{CD2F4591-8F5A-4413-BFF1-1705373DB084}"/>
          </ac:spMkLst>
        </pc:spChg>
        <pc:spChg chg="mod">
          <ac:chgData name="Alison Murphy" userId="S::a.murphy@uwtsd.ac.uk::9ba79fcb-d62b-4ed0-b66e-b4415e918fea" providerId="AD" clId="Web-{E1F59CEB-BAAE-8423-B0CE-43525F7E5D3F}" dt="2021-01-05T14:23:55.060" v="11" actId="20577"/>
          <ac:spMkLst>
            <pc:docMk/>
            <pc:sldMk cId="3742274292" sldId="308"/>
            <ac:spMk id="4" creationId="{7D2B4BAC-5BFD-4D19-BD48-B343760412DF}"/>
          </ac:spMkLst>
        </pc:spChg>
      </pc:sldChg>
    </pc:docChg>
  </pc:docChgLst>
  <pc:docChgLst>
    <pc:chgData clId="Web-{1ECFD6E5-970C-4310-8F4F-532243053CF4}"/>
    <pc:docChg chg="modSld">
      <pc:chgData name="" userId="" providerId="" clId="Web-{1ECFD6E5-970C-4310-8F4F-532243053CF4}" dt="2021-01-19T16:00:10.125" v="299" actId="20577"/>
      <pc:docMkLst>
        <pc:docMk/>
      </pc:docMkLst>
      <pc:sldChg chg="modSp">
        <pc:chgData name="" userId="" providerId="" clId="Web-{1ECFD6E5-970C-4310-8F4F-532243053CF4}" dt="2021-01-19T15:59:26.952" v="292" actId="20577"/>
        <pc:sldMkLst>
          <pc:docMk/>
          <pc:sldMk cId="2780781143" sldId="265"/>
        </pc:sldMkLst>
        <pc:spChg chg="mod">
          <ac:chgData name="" userId="" providerId="" clId="Web-{1ECFD6E5-970C-4310-8F4F-532243053CF4}" dt="2021-01-19T15:59:26.952" v="292" actId="20577"/>
          <ac:spMkLst>
            <pc:docMk/>
            <pc:sldMk cId="2780781143" sldId="265"/>
            <ac:spMk id="5" creationId="{00000000-0000-0000-0000-000000000000}"/>
          </ac:spMkLst>
        </pc:spChg>
      </pc:sldChg>
      <pc:sldChg chg="modSp">
        <pc:chgData name="" userId="" providerId="" clId="Web-{1ECFD6E5-970C-4310-8F4F-532243053CF4}" dt="2021-01-19T15:38:07.383" v="130" actId="20577"/>
        <pc:sldMkLst>
          <pc:docMk/>
          <pc:sldMk cId="2985821588" sldId="268"/>
        </pc:sldMkLst>
        <pc:spChg chg="mod">
          <ac:chgData name="" userId="" providerId="" clId="Web-{1ECFD6E5-970C-4310-8F4F-532243053CF4}" dt="2021-01-19T15:38:07.383" v="130" actId="20577"/>
          <ac:spMkLst>
            <pc:docMk/>
            <pc:sldMk cId="2985821588" sldId="268"/>
            <ac:spMk id="2" creationId="{00000000-0000-0000-0000-000000000000}"/>
          </ac:spMkLst>
        </pc:spChg>
      </pc:sldChg>
      <pc:sldChg chg="modSp">
        <pc:chgData name="" userId="" providerId="" clId="Web-{1ECFD6E5-970C-4310-8F4F-532243053CF4}" dt="2021-01-19T15:28:10.576" v="5" actId="20577"/>
        <pc:sldMkLst>
          <pc:docMk/>
          <pc:sldMk cId="2442096112" sldId="281"/>
        </pc:sldMkLst>
        <pc:spChg chg="mod">
          <ac:chgData name="" userId="" providerId="" clId="Web-{1ECFD6E5-970C-4310-8F4F-532243053CF4}" dt="2021-01-19T15:28:10.576" v="5" actId="20577"/>
          <ac:spMkLst>
            <pc:docMk/>
            <pc:sldMk cId="2442096112" sldId="281"/>
            <ac:spMk id="3" creationId="{00000000-0000-0000-0000-000000000000}"/>
          </ac:spMkLst>
        </pc:spChg>
      </pc:sldChg>
      <pc:sldChg chg="modSp">
        <pc:chgData name="" userId="" providerId="" clId="Web-{1ECFD6E5-970C-4310-8F4F-532243053CF4}" dt="2021-01-19T15:45:29.844" v="199" actId="20577"/>
        <pc:sldMkLst>
          <pc:docMk/>
          <pc:sldMk cId="0" sldId="282"/>
        </pc:sldMkLst>
        <pc:spChg chg="mod">
          <ac:chgData name="" userId="" providerId="" clId="Web-{1ECFD6E5-970C-4310-8F4F-532243053CF4}" dt="2021-01-19T15:45:29.844" v="199" actId="20577"/>
          <ac:spMkLst>
            <pc:docMk/>
            <pc:sldMk cId="0" sldId="282"/>
            <ac:spMk id="2" creationId="{00000000-0000-0000-0000-000000000000}"/>
          </ac:spMkLst>
        </pc:spChg>
        <pc:spChg chg="mod">
          <ac:chgData name="" userId="" providerId="" clId="Web-{1ECFD6E5-970C-4310-8F4F-532243053CF4}" dt="2021-01-19T15:44:16.874" v="188" actId="1076"/>
          <ac:spMkLst>
            <pc:docMk/>
            <pc:sldMk cId="0" sldId="282"/>
            <ac:spMk id="3" creationId="{00000000-0000-0000-0000-000000000000}"/>
          </ac:spMkLst>
        </pc:spChg>
        <pc:spChg chg="mod">
          <ac:chgData name="" userId="" providerId="" clId="Web-{1ECFD6E5-970C-4310-8F4F-532243053CF4}" dt="2021-01-19T15:44:21.171" v="189" actId="1076"/>
          <ac:spMkLst>
            <pc:docMk/>
            <pc:sldMk cId="0" sldId="282"/>
            <ac:spMk id="5" creationId="{F35B60A4-7759-49D3-B05A-DF9A17298DF5}"/>
          </ac:spMkLst>
        </pc:spChg>
      </pc:sldChg>
      <pc:sldChg chg="modSp">
        <pc:chgData name="" userId="" providerId="" clId="Web-{1ECFD6E5-970C-4310-8F4F-532243053CF4}" dt="2021-01-19T15:28:55.639" v="8" actId="20577"/>
        <pc:sldMkLst>
          <pc:docMk/>
          <pc:sldMk cId="2208339956" sldId="283"/>
        </pc:sldMkLst>
        <pc:spChg chg="mod">
          <ac:chgData name="" userId="" providerId="" clId="Web-{1ECFD6E5-970C-4310-8F4F-532243053CF4}" dt="2021-01-19T15:28:55.639" v="8" actId="20577"/>
          <ac:spMkLst>
            <pc:docMk/>
            <pc:sldMk cId="2208339956" sldId="283"/>
            <ac:spMk id="9218" creationId="{00000000-0000-0000-0000-000000000000}"/>
          </ac:spMkLst>
        </pc:spChg>
      </pc:sldChg>
      <pc:sldChg chg="modSp">
        <pc:chgData name="" userId="" providerId="" clId="Web-{1ECFD6E5-970C-4310-8F4F-532243053CF4}" dt="2021-01-19T15:40:25.854" v="148" actId="20577"/>
        <pc:sldMkLst>
          <pc:docMk/>
          <pc:sldMk cId="4132860820" sldId="290"/>
        </pc:sldMkLst>
        <pc:spChg chg="mod">
          <ac:chgData name="" userId="" providerId="" clId="Web-{1ECFD6E5-970C-4310-8F4F-532243053CF4}" dt="2021-01-19T15:40:25.854" v="148" actId="20577"/>
          <ac:spMkLst>
            <pc:docMk/>
            <pc:sldMk cId="4132860820" sldId="290"/>
            <ac:spMk id="3" creationId="{00000000-0000-0000-0000-000000000000}"/>
          </ac:spMkLst>
        </pc:spChg>
      </pc:sldChg>
      <pc:sldChg chg="modSp">
        <pc:chgData name="" userId="" providerId="" clId="Web-{1ECFD6E5-970C-4310-8F4F-532243053CF4}" dt="2021-01-19T15:29:43.718" v="12" actId="20577"/>
        <pc:sldMkLst>
          <pc:docMk/>
          <pc:sldMk cId="2954166335" sldId="292"/>
        </pc:sldMkLst>
        <pc:spChg chg="mod">
          <ac:chgData name="" userId="" providerId="" clId="Web-{1ECFD6E5-970C-4310-8F4F-532243053CF4}" dt="2021-01-19T15:29:43.718" v="12" actId="20577"/>
          <ac:spMkLst>
            <pc:docMk/>
            <pc:sldMk cId="2954166335" sldId="292"/>
            <ac:spMk id="3" creationId="{00000000-0000-0000-0000-000000000000}"/>
          </ac:spMkLst>
        </pc:spChg>
      </pc:sldChg>
      <pc:sldChg chg="modSp">
        <pc:chgData name="" userId="" providerId="" clId="Web-{1ECFD6E5-970C-4310-8F4F-532243053CF4}" dt="2021-01-19T15:32:53.659" v="85" actId="20577"/>
        <pc:sldMkLst>
          <pc:docMk/>
          <pc:sldMk cId="214517136" sldId="293"/>
        </pc:sldMkLst>
        <pc:spChg chg="mod">
          <ac:chgData name="" userId="" providerId="" clId="Web-{1ECFD6E5-970C-4310-8F4F-532243053CF4}" dt="2021-01-19T15:32:53.659" v="85" actId="20577"/>
          <ac:spMkLst>
            <pc:docMk/>
            <pc:sldMk cId="214517136" sldId="293"/>
            <ac:spMk id="34818" creationId="{00000000-0000-0000-0000-000000000000}"/>
          </ac:spMkLst>
        </pc:spChg>
      </pc:sldChg>
      <pc:sldChg chg="modSp">
        <pc:chgData name="" userId="" providerId="" clId="Web-{1ECFD6E5-970C-4310-8F4F-532243053CF4}" dt="2021-01-19T15:57:28.622" v="276" actId="20577"/>
        <pc:sldMkLst>
          <pc:docMk/>
          <pc:sldMk cId="2535213491" sldId="299"/>
        </pc:sldMkLst>
        <pc:spChg chg="mod">
          <ac:chgData name="" userId="" providerId="" clId="Web-{1ECFD6E5-970C-4310-8F4F-532243053CF4}" dt="2021-01-19T15:57:28.622" v="276" actId="20577"/>
          <ac:spMkLst>
            <pc:docMk/>
            <pc:sldMk cId="2535213491" sldId="299"/>
            <ac:spMk id="47107" creationId="{00000000-0000-0000-0000-000000000000}"/>
          </ac:spMkLst>
        </pc:spChg>
      </pc:sldChg>
      <pc:sldChg chg="modSp">
        <pc:chgData name="" userId="" providerId="" clId="Web-{1ECFD6E5-970C-4310-8F4F-532243053CF4}" dt="2021-01-19T15:58:30.764" v="279" actId="20577"/>
        <pc:sldMkLst>
          <pc:docMk/>
          <pc:sldMk cId="396705758" sldId="301"/>
        </pc:sldMkLst>
        <pc:spChg chg="mod">
          <ac:chgData name="" userId="" providerId="" clId="Web-{1ECFD6E5-970C-4310-8F4F-532243053CF4}" dt="2021-01-19T15:58:30.764" v="279" actId="20577"/>
          <ac:spMkLst>
            <pc:docMk/>
            <pc:sldMk cId="396705758" sldId="301"/>
            <ac:spMk id="11267" creationId="{00000000-0000-0000-0000-000000000000}"/>
          </ac:spMkLst>
        </pc:spChg>
      </pc:sldChg>
      <pc:sldChg chg="modSp">
        <pc:chgData name="" userId="" providerId="" clId="Web-{1ECFD6E5-970C-4310-8F4F-532243053CF4}" dt="2021-01-19T15:59:21.327" v="289" actId="20577"/>
        <pc:sldMkLst>
          <pc:docMk/>
          <pc:sldMk cId="2354816824" sldId="302"/>
        </pc:sldMkLst>
        <pc:spChg chg="mod">
          <ac:chgData name="" userId="" providerId="" clId="Web-{1ECFD6E5-970C-4310-8F4F-532243053CF4}" dt="2021-01-19T15:59:21.327" v="289" actId="20577"/>
          <ac:spMkLst>
            <pc:docMk/>
            <pc:sldMk cId="2354816824" sldId="302"/>
            <ac:spMk id="5" creationId="{00000000-0000-0000-0000-000000000000}"/>
          </ac:spMkLst>
        </pc:spChg>
        <pc:spChg chg="mod">
          <ac:chgData name="" userId="" providerId="" clId="Web-{1ECFD6E5-970C-4310-8F4F-532243053CF4}" dt="2021-01-19T15:59:11.765" v="282" actId="20577"/>
          <ac:spMkLst>
            <pc:docMk/>
            <pc:sldMk cId="2354816824" sldId="302"/>
            <ac:spMk id="6" creationId="{00000000-0000-0000-0000-000000000000}"/>
          </ac:spMkLst>
        </pc:spChg>
      </pc:sldChg>
      <pc:sldChg chg="modSp">
        <pc:chgData name="" userId="" providerId="" clId="Web-{1ECFD6E5-970C-4310-8F4F-532243053CF4}" dt="2021-01-19T15:40:51.745" v="151" actId="20577"/>
        <pc:sldMkLst>
          <pc:docMk/>
          <pc:sldMk cId="1931594301" sldId="304"/>
        </pc:sldMkLst>
        <pc:spChg chg="mod">
          <ac:chgData name="" userId="" providerId="" clId="Web-{1ECFD6E5-970C-4310-8F4F-532243053CF4}" dt="2021-01-19T15:40:51.745" v="151" actId="20577"/>
          <ac:spMkLst>
            <pc:docMk/>
            <pc:sldMk cId="1931594301" sldId="304"/>
            <ac:spMk id="3" creationId="{00000000-0000-0000-0000-000000000000}"/>
          </ac:spMkLst>
        </pc:spChg>
      </pc:sldChg>
      <pc:sldChg chg="modSp">
        <pc:chgData name="" userId="" providerId="" clId="Web-{1ECFD6E5-970C-4310-8F4F-532243053CF4}" dt="2021-01-19T16:00:10.125" v="299" actId="20577"/>
        <pc:sldMkLst>
          <pc:docMk/>
          <pc:sldMk cId="3353653002" sldId="305"/>
        </pc:sldMkLst>
        <pc:spChg chg="mod">
          <ac:chgData name="" userId="" providerId="" clId="Web-{1ECFD6E5-970C-4310-8F4F-532243053CF4}" dt="2021-01-19T16:00:10.125" v="299" actId="20577"/>
          <ac:spMkLst>
            <pc:docMk/>
            <pc:sldMk cId="3353653002" sldId="305"/>
            <ac:spMk id="21506" creationId="{00000000-0000-0000-0000-000000000000}"/>
          </ac:spMkLst>
        </pc:spChg>
      </pc:sldChg>
      <pc:sldChg chg="addSp delSp modSp">
        <pc:chgData name="" userId="" providerId="" clId="Web-{1ECFD6E5-970C-4310-8F4F-532243053CF4}" dt="2021-01-19T15:51:22.819" v="233" actId="20577"/>
        <pc:sldMkLst>
          <pc:docMk/>
          <pc:sldMk cId="2668083805" sldId="306"/>
        </pc:sldMkLst>
        <pc:spChg chg="mod">
          <ac:chgData name="" userId="" providerId="" clId="Web-{1ECFD6E5-970C-4310-8F4F-532243053CF4}" dt="2021-01-19T15:48:01.550" v="221" actId="1076"/>
          <ac:spMkLst>
            <pc:docMk/>
            <pc:sldMk cId="2668083805" sldId="306"/>
            <ac:spMk id="2" creationId="{00000000-0000-0000-0000-000000000000}"/>
          </ac:spMkLst>
        </pc:spChg>
        <pc:spChg chg="del">
          <ac:chgData name="" userId="" providerId="" clId="Web-{1ECFD6E5-970C-4310-8F4F-532243053CF4}" dt="2021-01-19T15:47:07.580" v="211"/>
          <ac:spMkLst>
            <pc:docMk/>
            <pc:sldMk cId="2668083805" sldId="306"/>
            <ac:spMk id="4" creationId="{00000000-0000-0000-0000-000000000000}"/>
          </ac:spMkLst>
        </pc:spChg>
        <pc:spChg chg="mod">
          <ac:chgData name="" userId="" providerId="" clId="Web-{1ECFD6E5-970C-4310-8F4F-532243053CF4}" dt="2021-01-19T15:49:20.614" v="223" actId="20577"/>
          <ac:spMkLst>
            <pc:docMk/>
            <pc:sldMk cId="2668083805" sldId="306"/>
            <ac:spMk id="5" creationId="{708A3AC9-6285-4342-8499-DFB129CC33DB}"/>
          </ac:spMkLst>
        </pc:spChg>
        <pc:spChg chg="add mod">
          <ac:chgData name="" userId="" providerId="" clId="Web-{1ECFD6E5-970C-4310-8F4F-532243053CF4}" dt="2021-01-19T15:51:22.819" v="233" actId="20577"/>
          <ac:spMkLst>
            <pc:docMk/>
            <pc:sldMk cId="2668083805" sldId="306"/>
            <ac:spMk id="7" creationId="{D6E29F4A-BC3F-45D6-A9D6-66E21FE24BDE}"/>
          </ac:spMkLst>
        </pc:spChg>
      </pc:sldChg>
      <pc:sldChg chg="delSp modSp">
        <pc:chgData name="" userId="" providerId="" clId="Web-{1ECFD6E5-970C-4310-8F4F-532243053CF4}" dt="2021-01-19T15:55:14.042" v="269" actId="20577"/>
        <pc:sldMkLst>
          <pc:docMk/>
          <pc:sldMk cId="0" sldId="307"/>
        </pc:sldMkLst>
        <pc:spChg chg="mod">
          <ac:chgData name="" userId="" providerId="" clId="Web-{1ECFD6E5-970C-4310-8F4F-532243053CF4}" dt="2021-01-19T15:55:14.042" v="269" actId="20577"/>
          <ac:spMkLst>
            <pc:docMk/>
            <pc:sldMk cId="0" sldId="307"/>
            <ac:spMk id="2" creationId="{00000000-0000-0000-0000-000000000000}"/>
          </ac:spMkLst>
        </pc:spChg>
        <pc:spChg chg="mod">
          <ac:chgData name="" userId="" providerId="" clId="Web-{1ECFD6E5-970C-4310-8F4F-532243053CF4}" dt="2021-01-19T15:55:00.385" v="267" actId="20577"/>
          <ac:spMkLst>
            <pc:docMk/>
            <pc:sldMk cId="0" sldId="307"/>
            <ac:spMk id="3" creationId="{00000000-0000-0000-0000-000000000000}"/>
          </ac:spMkLst>
        </pc:spChg>
        <pc:spChg chg="del">
          <ac:chgData name="" userId="" providerId="" clId="Web-{1ECFD6E5-970C-4310-8F4F-532243053CF4}" dt="2021-01-19T15:54:28.603" v="263"/>
          <ac:spMkLst>
            <pc:docMk/>
            <pc:sldMk cId="0" sldId="307"/>
            <ac:spMk id="4" creationId="{00000000-0000-0000-0000-000000000000}"/>
          </ac:spMkLst>
        </pc:spChg>
        <pc:spChg chg="mod">
          <ac:chgData name="" userId="" providerId="" clId="Web-{1ECFD6E5-970C-4310-8F4F-532243053CF4}" dt="2021-01-19T15:54:36.010" v="264" actId="14100"/>
          <ac:spMkLst>
            <pc:docMk/>
            <pc:sldMk cId="0" sldId="307"/>
            <ac:spMk id="5" creationId="{65E3D686-BA6F-45A0-AB8F-EAD9DA50F0B2}"/>
          </ac:spMkLst>
        </pc:spChg>
      </pc:sldChg>
      <pc:sldChg chg="modSp">
        <pc:chgData name="" userId="" providerId="" clId="Web-{1ECFD6E5-970C-4310-8F4F-532243053CF4}" dt="2021-01-19T15:37:25.445" v="128" actId="20577"/>
        <pc:sldMkLst>
          <pc:docMk/>
          <pc:sldMk cId="3742274292" sldId="308"/>
        </pc:sldMkLst>
        <pc:spChg chg="mod">
          <ac:chgData name="" userId="" providerId="" clId="Web-{1ECFD6E5-970C-4310-8F4F-532243053CF4}" dt="2021-01-19T15:37:25.445" v="128" actId="20577"/>
          <ac:spMkLst>
            <pc:docMk/>
            <pc:sldMk cId="3742274292" sldId="308"/>
            <ac:spMk id="3" creationId="{CD2F4591-8F5A-4413-BFF1-1705373DB084}"/>
          </ac:spMkLst>
        </pc:spChg>
        <pc:spChg chg="mod">
          <ac:chgData name="" userId="" providerId="" clId="Web-{1ECFD6E5-970C-4310-8F4F-532243053CF4}" dt="2021-01-19T15:36:34.225" v="115" actId="14100"/>
          <ac:spMkLst>
            <pc:docMk/>
            <pc:sldMk cId="3742274292" sldId="308"/>
            <ac:spMk id="4" creationId="{7D2B4BAC-5BFD-4D19-BD48-B343760412DF}"/>
          </ac:spMkLst>
        </pc:spChg>
      </pc:sldChg>
      <pc:sldChg chg="modSp">
        <pc:chgData name="" userId="" providerId="" clId="Web-{1ECFD6E5-970C-4310-8F4F-532243053CF4}" dt="2021-01-19T15:32:08.971" v="77" actId="20577"/>
        <pc:sldMkLst>
          <pc:docMk/>
          <pc:sldMk cId="2189005390" sldId="309"/>
        </pc:sldMkLst>
        <pc:spChg chg="mod">
          <ac:chgData name="" userId="" providerId="" clId="Web-{1ECFD6E5-970C-4310-8F4F-532243053CF4}" dt="2021-01-19T15:32:08.971" v="77" actId="20577"/>
          <ac:spMkLst>
            <pc:docMk/>
            <pc:sldMk cId="2189005390" sldId="309"/>
            <ac:spMk id="2" creationId="{1820862E-F4F5-4B8E-A638-970D4B5AE3E0}"/>
          </ac:spMkLst>
        </pc:spChg>
        <pc:spChg chg="mod">
          <ac:chgData name="" userId="" providerId="" clId="Web-{1ECFD6E5-970C-4310-8F4F-532243053CF4}" dt="2021-01-19T15:31:23.501" v="59" actId="20577"/>
          <ac:spMkLst>
            <pc:docMk/>
            <pc:sldMk cId="2189005390" sldId="309"/>
            <ac:spMk id="3" creationId="{06D45D3F-AAA4-44D8-AB0B-5A899572E4D4}"/>
          </ac:spMkLst>
        </pc:spChg>
        <pc:spChg chg="mod">
          <ac:chgData name="" userId="" providerId="" clId="Web-{1ECFD6E5-970C-4310-8F4F-532243053CF4}" dt="2021-01-19T15:30:58.063" v="51" actId="20577"/>
          <ac:spMkLst>
            <pc:docMk/>
            <pc:sldMk cId="2189005390" sldId="309"/>
            <ac:spMk id="4" creationId="{9A034ABE-0E37-4895-9045-2005321134F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9BEB25-C662-47C8-A378-B05392F4A86A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71F487-E7B4-4DAF-9DA6-E49F40DBDE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9678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board’s duties to:</a:t>
            </a:r>
          </a:p>
          <a:p>
            <a:r>
              <a:rPr lang="en-GB"/>
              <a:t>provide support and advice to safeguarding boards with a view to ensuring that they are effective</a:t>
            </a:r>
          </a:p>
          <a:p>
            <a:r>
              <a:rPr lang="en-GB"/>
              <a:t>report on the adequacy and effectiveness of arrangements to safeguard children and adults in Wales</a:t>
            </a:r>
          </a:p>
          <a:p>
            <a:r>
              <a:rPr lang="en-GB"/>
              <a:t>make recommendations to the Welsh Ministers as to how those arrangements could be improved.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971F487-E7B4-4DAF-9DA6-E49F40DBDE1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2243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84C5EB54-924E-498C-AF22-D9E65906734E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22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55413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A880040-FB11-4CA9-A3D4-895E25626F62}" type="slidenum">
              <a:rPr lang="en-GB" altLang="en-US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30</a:t>
            </a:fld>
            <a:endParaRPr lang="en-GB" altLang="en-US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531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6874FCA-FF65-42A5-A078-5B401C920FCD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2308646-2670-49EA-B9D7-3553A990EF5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un.org/en/documents/udhr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essaydocs.org/an-overview-of-the-british-child-welfare-system-sally-cosstick.html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irdsector.co.uk/welsh-government-publishes-updated-third-sector-scheme/fundraising/article/1230967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ECES6009/C</a:t>
            </a:r>
            <a:br>
              <a:rPr lang="en-GB" dirty="0"/>
            </a:br>
            <a:r>
              <a:rPr lang="en-GB" dirty="0"/>
              <a:t>Making a Difference/</a:t>
            </a:r>
            <a:br>
              <a:rPr lang="en-GB" dirty="0"/>
            </a:b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Gwahaniaeth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err="1"/>
              <a:t>Sesiwn</a:t>
            </a:r>
            <a:r>
              <a:rPr lang="en-GB"/>
              <a:t> 1b/ Session 1b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9825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/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800" err="1">
                <a:latin typeface="Arial" panose="020B0604020202020204" pitchFamily="34" charset="0"/>
                <a:cs typeface="Arial" panose="020B0604020202020204" pitchFamily="34" charset="0"/>
              </a:rPr>
              <a:t>gyfraith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, polisi a </a:t>
            </a:r>
            <a:r>
              <a:rPr lang="en-GB" sz="2800" err="1">
                <a:latin typeface="Arial" panose="020B0604020202020204" pitchFamily="34" charset="0"/>
                <a:cs typeface="Arial" panose="020B0604020202020204" pitchFamily="34" charset="0"/>
              </a:rPr>
              <a:t>modelau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err="1">
                <a:latin typeface="Arial" panose="020B0604020202020204" pitchFamily="34" charset="0"/>
                <a:cs typeface="Arial" panose="020B0604020202020204" pitchFamily="34" charset="0"/>
              </a:rPr>
              <a:t>tanategol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err="1">
                <a:latin typeface="Arial" panose="020B0604020202020204" pitchFamily="34" charset="0"/>
                <a:cs typeface="Arial" panose="020B0604020202020204" pitchFamily="34" charset="0"/>
              </a:rPr>
              <a:t>weithio’n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i="1">
                <a:latin typeface="Arial" panose="020B0604020202020204" pitchFamily="34" charset="0"/>
                <a:cs typeface="Arial" panose="020B0604020202020204" pitchFamily="34" charset="0"/>
              </a:rPr>
              <a:t>Legislation, policy and underpinning models of multi-agency working  </a:t>
            </a:r>
          </a:p>
        </p:txBody>
      </p:sp>
    </p:spTree>
    <p:extLst>
      <p:ext uri="{BB962C8B-B14F-4D97-AF65-F5344CB8AC3E}">
        <p14:creationId xmlns:p14="http://schemas.microsoft.com/office/powerpoint/2010/main" val="1810534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 </a:t>
            </a:r>
            <a:r>
              <a:rPr lang="en-GB" err="1"/>
              <a:t>Gyfraith</a:t>
            </a:r>
            <a:r>
              <a:rPr lang="en-GB"/>
              <a:t> / Legislation: </a:t>
            </a:r>
            <a:br>
              <a:rPr lang="en-GB"/>
            </a:br>
            <a:r>
              <a:rPr lang="en-GB" err="1"/>
              <a:t>Tasg</a:t>
            </a:r>
            <a:r>
              <a:rPr lang="en-GB"/>
              <a:t> 1/Task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parau</a:t>
            </a:r>
            <a:endParaRPr lang="en-GB"/>
          </a:p>
          <a:p>
            <a:r>
              <a:rPr lang="en-GB"/>
              <a:t>Beth </a:t>
            </a:r>
            <a:r>
              <a:rPr lang="en-GB" err="1"/>
              <a:t>ydych</a:t>
            </a:r>
            <a:r>
              <a:rPr lang="en-GB"/>
              <a:t> </a:t>
            </a:r>
            <a:r>
              <a:rPr lang="en-GB" err="1"/>
              <a:t>chi’n</a:t>
            </a:r>
            <a:r>
              <a:rPr lang="en-GB"/>
              <a:t> </a:t>
            </a:r>
            <a:r>
              <a:rPr lang="en-GB" err="1"/>
              <a:t>gwybod</a:t>
            </a:r>
            <a:r>
              <a:rPr lang="en-GB"/>
              <a:t>?</a:t>
            </a:r>
          </a:p>
          <a:p>
            <a:r>
              <a:rPr lang="en-GB"/>
              <a:t>Beth </a:t>
            </a:r>
            <a:r>
              <a:rPr lang="en-GB" err="1"/>
              <a:t>ydych</a:t>
            </a:r>
            <a:r>
              <a:rPr lang="en-GB"/>
              <a:t> chi </a:t>
            </a:r>
            <a:r>
              <a:rPr lang="en-GB" err="1"/>
              <a:t>eisiau</a:t>
            </a:r>
            <a:r>
              <a:rPr lang="en-GB"/>
              <a:t> </a:t>
            </a:r>
            <a:r>
              <a:rPr lang="en-GB" err="1"/>
              <a:t>gwybod</a:t>
            </a:r>
            <a:r>
              <a:rPr lang="en-GB"/>
              <a:t>?</a:t>
            </a:r>
          </a:p>
          <a:p>
            <a:r>
              <a:rPr lang="en-GB" err="1"/>
              <a:t>Adborth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/>
              <a:t>In pairs</a:t>
            </a:r>
          </a:p>
          <a:p>
            <a:r>
              <a:rPr lang="en-GB" i="1"/>
              <a:t>What do you know ?</a:t>
            </a:r>
          </a:p>
          <a:p>
            <a:r>
              <a:rPr lang="en-GB" i="1"/>
              <a:t>What do you want to know?</a:t>
            </a:r>
          </a:p>
          <a:p>
            <a:r>
              <a:rPr lang="en-GB" i="1"/>
              <a:t>Feedback</a:t>
            </a:r>
          </a:p>
        </p:txBody>
      </p:sp>
      <p:pic>
        <p:nvPicPr>
          <p:cNvPr id="2050" name="Picture 2" descr="C:\Users\l.roberts\AppData\Local\Microsoft\Windows\Temporary Internet Files\Content.IE5\VGH11Z05\MC900360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5029200"/>
            <a:ext cx="1888236" cy="116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52557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Cyd-destun</a:t>
            </a:r>
            <a:r>
              <a:rPr lang="en-GB"/>
              <a:t> </a:t>
            </a:r>
            <a:r>
              <a:rPr lang="en-GB" err="1"/>
              <a:t>rhyngwladol</a:t>
            </a:r>
            <a:br>
              <a:rPr lang="en-GB"/>
            </a:br>
            <a:r>
              <a:rPr lang="en-GB"/>
              <a:t>International context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dirty="0" err="1"/>
              <a:t>Datganiad</a:t>
            </a:r>
            <a:r>
              <a:rPr lang="en-GB" dirty="0"/>
              <a:t> </a:t>
            </a:r>
            <a:r>
              <a:rPr lang="en-GB" dirty="0" err="1"/>
              <a:t>Rhyngwladol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</a:t>
            </a:r>
            <a:r>
              <a:rPr lang="en-GB" dirty="0" err="1"/>
              <a:t>Dynol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 err="1"/>
              <a:t>Bwriad</a:t>
            </a:r>
            <a:r>
              <a:rPr lang="en-GB" dirty="0"/>
              <a:t> </a:t>
            </a:r>
            <a:r>
              <a:rPr lang="en-GB" dirty="0" err="1"/>
              <a:t>byd-eang</a:t>
            </a:r>
            <a:endParaRPr lang="en-GB" dirty="0" err="1">
              <a:cs typeface="Arial"/>
            </a:endParaRPr>
          </a:p>
          <a:p>
            <a:pPr marL="447675" indent="-383540"/>
            <a:r>
              <a:rPr lang="en-GB" dirty="0" err="1"/>
              <a:t>Mabwysiadwyd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DU </a:t>
            </a:r>
            <a:r>
              <a:rPr lang="en-GB" dirty="0" err="1"/>
              <a:t>yn</a:t>
            </a:r>
            <a:r>
              <a:rPr lang="en-GB" dirty="0"/>
              <a:t> 1991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 err="1"/>
              <a:t>Materion</a:t>
            </a:r>
            <a:r>
              <a:rPr lang="en-GB" dirty="0"/>
              <a:t>?</a:t>
            </a:r>
            <a:endParaRPr lang="en-GB" dirty="0">
              <a:cs typeface="Arial"/>
            </a:endParaRPr>
          </a:p>
          <a:p>
            <a:pPr marL="64008" indent="0">
              <a:buNone/>
            </a:pPr>
            <a:endParaRPr lang="en-GB"/>
          </a:p>
          <a:p>
            <a:endParaRPr lang="en-GB"/>
          </a:p>
          <a:p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/>
              <a:t>Universal Declaration of Human Rights</a:t>
            </a:r>
          </a:p>
          <a:p>
            <a:r>
              <a:rPr lang="en-GB" sz="2800" i="1"/>
              <a:t>A global intent</a:t>
            </a:r>
          </a:p>
          <a:p>
            <a:r>
              <a:rPr lang="en-GB" sz="2800" i="1"/>
              <a:t>UK ratified in 1991</a:t>
            </a:r>
          </a:p>
          <a:p>
            <a:r>
              <a:rPr lang="en-GB" sz="2800" i="1"/>
              <a:t>Issues?</a:t>
            </a:r>
          </a:p>
          <a:p>
            <a:pPr marL="64008" indent="0">
              <a:buNone/>
            </a:pPr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442096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323850" y="1196975"/>
            <a:ext cx="3714750" cy="5327650"/>
          </a:xfrm>
        </p:spPr>
        <p:txBody>
          <a:bodyPr vert="horz" lIns="91440" tIns="45720" rIns="91440" bIns="45720" anchor="t">
            <a:normAutofit/>
          </a:bodyPr>
          <a:lstStyle/>
          <a:p>
            <a:pPr marL="447675" indent="-383540" eaLnBrk="1" hangingPunct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Yn</a:t>
            </a:r>
            <a:r>
              <a:rPr lang="en-US" altLang="en-US" sz="2000" dirty="0">
                <a:ea typeface="ＭＳ Ｐゴシック"/>
              </a:rPr>
              <a:t> 1945, </a:t>
            </a:r>
            <a:r>
              <a:rPr lang="en-US" altLang="en-US" sz="2000" dirty="0" err="1">
                <a:ea typeface="ＭＳ Ｐゴシック"/>
              </a:rPr>
              <a:t>mabwysiadodd</a:t>
            </a:r>
            <a:r>
              <a:rPr lang="en-US" altLang="en-US" sz="2000" dirty="0">
                <a:ea typeface="ＭＳ Ｐゴシック"/>
              </a:rPr>
              <a:t> y </a:t>
            </a:r>
            <a:r>
              <a:rPr lang="en-US" altLang="en-US" sz="2000" dirty="0" err="1">
                <a:ea typeface="ＭＳ Ｐゴシック"/>
              </a:rPr>
              <a:t>Cenhedloedd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Unedig</a:t>
            </a:r>
            <a:r>
              <a:rPr lang="en-US" altLang="en-US" sz="2000" dirty="0">
                <a:ea typeface="ＭＳ Ｐゴシック"/>
              </a:rPr>
              <a:t>, </a:t>
            </a:r>
            <a:r>
              <a:rPr lang="en-US" altLang="en-US" sz="2000" dirty="0" err="1">
                <a:ea typeface="ＭＳ Ｐゴシック"/>
              </a:rPr>
              <a:t>Ddatganiad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Cyffredinol</a:t>
            </a:r>
            <a:r>
              <a:rPr lang="en-US" altLang="en-US" sz="2000" dirty="0">
                <a:ea typeface="ＭＳ Ｐゴシック"/>
              </a:rPr>
              <a:t> am </a:t>
            </a:r>
            <a:r>
              <a:rPr lang="en-US" altLang="en-US" sz="2000" dirty="0" err="1">
                <a:ea typeface="ＭＳ Ｐゴシック"/>
              </a:rPr>
              <a:t>Hawliau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Dynol</a:t>
            </a:r>
            <a:endParaRPr lang="en-US" altLang="en-US" sz="2000" dirty="0">
              <a:ea typeface="ＭＳ Ｐゴシック"/>
              <a:cs typeface="Arial"/>
            </a:endParaRPr>
          </a:p>
          <a:p>
            <a:pPr marL="447675" indent="-383540" eaLnBrk="1" hangingPunct="1">
              <a:buFont typeface="Wingdings" pitchFamily="2" charset="2"/>
              <a:buChar char="§"/>
            </a:pPr>
            <a:r>
              <a:rPr lang="en-US" altLang="en-US" sz="2000" dirty="0">
                <a:ea typeface="ＭＳ Ｐゴシック"/>
              </a:rPr>
              <a:t>Mae </a:t>
            </a:r>
            <a:r>
              <a:rPr lang="en-US" altLang="en-US" sz="2000" dirty="0" err="1">
                <a:ea typeface="ＭＳ Ｐゴシック"/>
              </a:rPr>
              <a:t>hawliau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dynol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yn</a:t>
            </a:r>
            <a:endParaRPr lang="en-US" altLang="en-US" sz="2000" dirty="0">
              <a:ea typeface="ＭＳ Ｐゴシック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Fyd</a:t>
            </a:r>
            <a:r>
              <a:rPr lang="en-US" altLang="en-US" sz="2000" dirty="0">
                <a:ea typeface="ＭＳ Ｐゴシック"/>
              </a:rPr>
              <a:t>–</a:t>
            </a:r>
            <a:r>
              <a:rPr lang="en-US" altLang="en-US" sz="2000" dirty="0" err="1">
                <a:ea typeface="ＭＳ Ｐゴシック"/>
              </a:rPr>
              <a:t>eang</a:t>
            </a:r>
            <a:r>
              <a:rPr lang="en-US" altLang="en-US" sz="2000" dirty="0">
                <a:ea typeface="ＭＳ Ｐゴシック"/>
              </a:rPr>
              <a:t> (</a:t>
            </a:r>
            <a:r>
              <a:rPr lang="en-US" altLang="en-US" sz="2000" dirty="0" err="1">
                <a:ea typeface="ＭＳ Ｐゴシック"/>
              </a:rPr>
              <a:t>perthnasol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i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bawb</a:t>
            </a:r>
            <a:r>
              <a:rPr lang="en-US" altLang="en-US" sz="2000" dirty="0">
                <a:ea typeface="ＭＳ Ｐゴシック"/>
              </a:rPr>
              <a:t>)</a:t>
            </a:r>
            <a:endParaRPr lang="en-US" altLang="en-US" sz="2000" dirty="0">
              <a:ea typeface="ＭＳ Ｐゴシック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Anwahanadwy</a:t>
            </a:r>
            <a:r>
              <a:rPr lang="en-US" altLang="en-US" sz="2000" dirty="0">
                <a:ea typeface="ＭＳ Ｐゴシック"/>
              </a:rPr>
              <a:t> (</a:t>
            </a:r>
            <a:r>
              <a:rPr lang="en-US" altLang="en-US" sz="2000" dirty="0" err="1">
                <a:ea typeface="ＭＳ Ｐゴシック"/>
              </a:rPr>
              <a:t>wedi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eu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cysylltu</a:t>
            </a:r>
            <a:r>
              <a:rPr lang="en-US" altLang="en-US" sz="2000" dirty="0">
                <a:ea typeface="ＭＳ Ｐゴシック"/>
              </a:rPr>
              <a:t>)</a:t>
            </a:r>
            <a:endParaRPr lang="en-US" altLang="en-US" sz="2000" dirty="0">
              <a:ea typeface="ＭＳ Ｐゴシック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Anaralladwy</a:t>
            </a:r>
            <a:r>
              <a:rPr lang="en-US" altLang="en-US" sz="2000" dirty="0">
                <a:ea typeface="ＭＳ Ｐゴシック"/>
              </a:rPr>
              <a:t> (dim </a:t>
            </a:r>
            <a:r>
              <a:rPr lang="en-US" altLang="en-US" sz="2000" dirty="0" err="1">
                <a:ea typeface="ＭＳ Ｐゴシック"/>
              </a:rPr>
              <a:t>yn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medru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cael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eu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gwerthu</a:t>
            </a:r>
            <a:endParaRPr lang="en-US" altLang="en-US" sz="2000" dirty="0">
              <a:ea typeface="ＭＳ Ｐゴシック"/>
            </a:endParaRPr>
          </a:p>
          <a:p>
            <a:pPr lvl="1">
              <a:buFont typeface="Wingdings" pitchFamily="2" charset="2"/>
              <a:buChar char="§"/>
            </a:pPr>
            <a:r>
              <a:rPr lang="en-US" altLang="en-US" sz="2000" dirty="0" err="1">
                <a:ea typeface="ＭＳ Ｐゴシック"/>
              </a:rPr>
              <a:t>Diamodol</a:t>
            </a:r>
            <a:r>
              <a:rPr lang="en-US" altLang="en-US" sz="2000" dirty="0">
                <a:ea typeface="ＭＳ Ｐゴシック"/>
              </a:rPr>
              <a:t> (dim </a:t>
            </a:r>
            <a:r>
              <a:rPr lang="en-US" altLang="en-US" sz="2000" dirty="0" err="1">
                <a:ea typeface="ＭＳ Ｐゴシック"/>
              </a:rPr>
              <a:t>yn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ddarostyngedig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i</a:t>
            </a:r>
            <a:r>
              <a:rPr lang="en-US" altLang="en-US" sz="2000" dirty="0">
                <a:ea typeface="ＭＳ Ｐゴシック"/>
              </a:rPr>
              <a:t> </a:t>
            </a:r>
            <a:r>
              <a:rPr lang="en-US" altLang="en-US" sz="2000" dirty="0" err="1">
                <a:ea typeface="ＭＳ Ｐゴシック"/>
              </a:rPr>
              <a:t>ymddygiad</a:t>
            </a:r>
            <a:r>
              <a:rPr lang="en-US" altLang="en-US" sz="2000" dirty="0">
                <a:ea typeface="ＭＳ Ｐゴシック"/>
              </a:rPr>
              <a:t> </a:t>
            </a:r>
            <a:endParaRPr lang="en-US" altLang="en-US" sz="2000" dirty="0">
              <a:ea typeface="ＭＳ Ｐゴシック" pitchFamily="34" charset="-128"/>
              <a:cs typeface="Arial"/>
            </a:endParaRPr>
          </a:p>
          <a:p>
            <a:pPr lvl="1" eaLnBrk="1" hangingPunct="1">
              <a:buFont typeface="Wingdings" pitchFamily="2" charset="2"/>
              <a:buChar char="§"/>
            </a:pPr>
            <a:endParaRPr lang="en-US" altLang="en-US" sz="2000">
              <a:ea typeface="ＭＳ Ｐゴシック" pitchFamily="34" charset="-128"/>
            </a:endParaRPr>
          </a:p>
        </p:txBody>
      </p:sp>
      <p:sp>
        <p:nvSpPr>
          <p:cNvPr id="9219" name="Content Placeholder 6"/>
          <p:cNvSpPr>
            <a:spLocks noGrp="1"/>
          </p:cNvSpPr>
          <p:nvPr>
            <p:ph sz="half" idx="4294967295"/>
          </p:nvPr>
        </p:nvSpPr>
        <p:spPr>
          <a:xfrm>
            <a:off x="4427538" y="1481138"/>
            <a:ext cx="3960812" cy="4525962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altLang="en-US" sz="2400" i="1">
                <a:ea typeface="ＭＳ Ｐゴシック" pitchFamily="34" charset="-128"/>
              </a:rPr>
              <a:t>In 1945 the United Nations adopted the </a:t>
            </a:r>
            <a:r>
              <a:rPr lang="en-GB" altLang="en-US" sz="2400" i="1">
                <a:ea typeface="ＭＳ Ｐゴシック" pitchFamily="34" charset="-128"/>
                <a:hlinkClick r:id="rId2"/>
              </a:rPr>
              <a:t>Universal Declaration of Human Rights</a:t>
            </a:r>
            <a:r>
              <a:rPr lang="en-GB" altLang="en-US" sz="2400" i="1">
                <a:ea typeface="ＭＳ Ｐゴシック" pitchFamily="34" charset="-128"/>
              </a:rPr>
              <a:t> </a:t>
            </a:r>
          </a:p>
          <a:p>
            <a:pPr>
              <a:lnSpc>
                <a:spcPct val="80000"/>
              </a:lnSpc>
            </a:pPr>
            <a:r>
              <a:rPr lang="en-GB" altLang="en-US" sz="2400" i="1">
                <a:ea typeface="ＭＳ Ｐゴシック" pitchFamily="34" charset="-128"/>
              </a:rPr>
              <a:t>Human rights are: 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>
                <a:ea typeface="ＭＳ Ｐゴシック" pitchFamily="34" charset="-128"/>
              </a:rPr>
              <a:t>Universal  	(apply to everyone)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>
                <a:ea typeface="ＭＳ Ｐゴシック" pitchFamily="34" charset="-128"/>
              </a:rPr>
              <a:t>Indivisible 	(are interlinked) 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>
                <a:ea typeface="ＭＳ Ｐゴシック" pitchFamily="34" charset="-128"/>
              </a:rPr>
              <a:t>Inalienable 	(cannot be sold or given away)</a:t>
            </a:r>
          </a:p>
          <a:p>
            <a:pPr lvl="1">
              <a:lnSpc>
                <a:spcPct val="80000"/>
              </a:lnSpc>
            </a:pPr>
            <a:r>
              <a:rPr lang="en-GB" altLang="en-US" sz="2400" i="1">
                <a:ea typeface="ＭＳ Ｐゴシック" pitchFamily="34" charset="-128"/>
              </a:rPr>
              <a:t>Unconditional	(not subject to behaviour)</a:t>
            </a:r>
          </a:p>
          <a:p>
            <a:pPr eaLnBrk="1" hangingPunct="1"/>
            <a:endParaRPr lang="en-GB" altLang="en-US" sz="1200" i="1">
              <a:ea typeface="ＭＳ Ｐゴシック" pitchFamily="34" charset="-128"/>
            </a:endParaRPr>
          </a:p>
        </p:txBody>
      </p:sp>
      <p:sp>
        <p:nvSpPr>
          <p:cNvPr id="512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>
                <a:ea typeface="+mj-ea"/>
                <a:cs typeface="+mj-cs"/>
              </a:rPr>
              <a:t>                 </a:t>
            </a:r>
            <a:r>
              <a:rPr lang="en-GB" err="1">
                <a:ea typeface="+mj-ea"/>
                <a:cs typeface="+mj-cs"/>
              </a:rPr>
              <a:t>Hawliau</a:t>
            </a:r>
            <a:r>
              <a:rPr lang="en-GB">
                <a:ea typeface="+mj-ea"/>
                <a:cs typeface="+mj-cs"/>
              </a:rPr>
              <a:t> </a:t>
            </a:r>
            <a:r>
              <a:rPr lang="en-GB" err="1">
                <a:ea typeface="+mj-ea"/>
                <a:cs typeface="+mj-cs"/>
              </a:rPr>
              <a:t>Dynol</a:t>
            </a:r>
            <a:br>
              <a:rPr lang="en-GB">
                <a:ea typeface="+mj-ea"/>
                <a:cs typeface="+mj-cs"/>
              </a:rPr>
            </a:br>
            <a:r>
              <a:rPr lang="en-GB" i="1">
                <a:ea typeface="+mj-ea"/>
                <a:cs typeface="+mj-cs"/>
              </a:rPr>
              <a:t>Human Rights</a:t>
            </a:r>
          </a:p>
        </p:txBody>
      </p:sp>
      <p:pic>
        <p:nvPicPr>
          <p:cNvPr id="9221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5791201"/>
            <a:ext cx="2174875" cy="877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2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6" y="116320"/>
            <a:ext cx="1272654" cy="1080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8339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/>
              <a:t>Hawliau Plant</a:t>
            </a:r>
            <a:br>
              <a:rPr lang="cy-GB"/>
            </a:br>
            <a:r>
              <a:rPr lang="cy-GB" i="1"/>
              <a:t>Children’s Rights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dirty="0" err="1"/>
              <a:t>Confensiwn</a:t>
            </a:r>
            <a:r>
              <a:rPr lang="en-GB" dirty="0"/>
              <a:t> y </a:t>
            </a:r>
            <a:r>
              <a:rPr lang="en-GB" dirty="0" err="1"/>
              <a:t>Cenhedloedd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Hawliau</a:t>
            </a:r>
            <a:r>
              <a:rPr lang="en-GB" dirty="0"/>
              <a:t> Plant</a:t>
            </a:r>
            <a:endParaRPr lang="en-US" dirty="0"/>
          </a:p>
          <a:p>
            <a:pPr marL="565150" indent="-457200">
              <a:buFont typeface="Wingdings" pitchFamily="2" charset="2"/>
              <a:buChar char="Ø"/>
            </a:pPr>
            <a:r>
              <a:rPr lang="en-GB" altLang="en-US" sz="2400" dirty="0">
                <a:ea typeface="ＭＳ Ｐゴシック"/>
              </a:rPr>
              <a:t>Y CCUHP </a:t>
            </a:r>
            <a:r>
              <a:rPr lang="en-GB" altLang="en-US" sz="2400" dirty="0" err="1">
                <a:ea typeface="ＭＳ Ｐゴシック"/>
              </a:rPr>
              <a:t>yn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cynnwys</a:t>
            </a:r>
            <a:r>
              <a:rPr lang="en-GB" altLang="en-US" sz="2400" dirty="0">
                <a:ea typeface="ＭＳ Ｐゴシック"/>
              </a:rPr>
              <a:t> 54 </a:t>
            </a:r>
            <a:r>
              <a:rPr lang="en-GB" altLang="en-US" sz="2400" dirty="0" err="1">
                <a:ea typeface="ＭＳ Ｐゴシック"/>
              </a:rPr>
              <a:t>adran</a:t>
            </a:r>
            <a:r>
              <a:rPr lang="en-GB" altLang="en-US" sz="2400" dirty="0">
                <a:ea typeface="ＭＳ Ｐゴシック"/>
              </a:rPr>
              <a:t> neu ‘</a:t>
            </a:r>
            <a:r>
              <a:rPr lang="en-GB" altLang="en-US" sz="2400" dirty="0" err="1">
                <a:ea typeface="ＭＳ Ｐゴシック"/>
              </a:rPr>
              <a:t>erthygl</a:t>
            </a:r>
            <a:r>
              <a:rPr lang="en-GB" altLang="en-US" sz="2400" dirty="0">
                <a:ea typeface="ＭＳ Ｐゴシック"/>
              </a:rPr>
              <a:t>’</a:t>
            </a:r>
            <a:endParaRPr lang="en-GB" altLang="en-US" sz="2400" dirty="0">
              <a:ea typeface="ＭＳ Ｐゴシック"/>
              <a:cs typeface="Arial"/>
            </a:endParaRPr>
          </a:p>
          <a:p>
            <a:pPr marL="565150" indent="-457200">
              <a:buFont typeface="Wingdings" pitchFamily="2" charset="2"/>
              <a:buChar char="Ø"/>
            </a:pPr>
            <a:r>
              <a:rPr lang="en-GB" altLang="en-US" sz="2400" dirty="0" err="1">
                <a:ea typeface="ＭＳ Ｐゴシック"/>
              </a:rPr>
              <a:t>Rhodda’r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erthyglau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fframwaith</a:t>
            </a:r>
            <a:r>
              <a:rPr lang="en-GB" altLang="en-US" sz="2400" dirty="0">
                <a:ea typeface="ＭＳ Ｐゴシック"/>
              </a:rPr>
              <a:t> lawn o </a:t>
            </a:r>
            <a:r>
              <a:rPr lang="en-GB" altLang="en-US" sz="2400" dirty="0" err="1">
                <a:ea typeface="ＭＳ Ｐゴシック"/>
              </a:rPr>
              <a:t>safonau</a:t>
            </a:r>
            <a:r>
              <a:rPr lang="en-GB" altLang="en-US" sz="2400" dirty="0">
                <a:ea typeface="ＭＳ Ｐゴシック"/>
              </a:rPr>
              <a:t>, </a:t>
            </a:r>
            <a:r>
              <a:rPr lang="en-GB" altLang="en-US" sz="2400" dirty="0" err="1">
                <a:ea typeface="ＭＳ Ｐゴシック"/>
              </a:rPr>
              <a:t>egwyddorion</a:t>
            </a:r>
            <a:r>
              <a:rPr lang="en-GB" altLang="en-US" sz="2400" dirty="0">
                <a:ea typeface="ＭＳ Ｐゴシック"/>
              </a:rPr>
              <a:t> ac </a:t>
            </a:r>
            <a:r>
              <a:rPr lang="en-GB" altLang="en-US" sz="2400" dirty="0" err="1">
                <a:ea typeface="ＭＳ Ｐゴシック"/>
              </a:rPr>
              <a:t>arweiniad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ar</a:t>
            </a:r>
            <a:r>
              <a:rPr lang="en-GB" altLang="en-US" sz="2400" dirty="0">
                <a:ea typeface="ＭＳ Ｐゴシック"/>
              </a:rPr>
              <a:t> </a:t>
            </a:r>
            <a:r>
              <a:rPr lang="en-GB" altLang="en-US" sz="2400" dirty="0" err="1">
                <a:ea typeface="ＭＳ Ｐゴシック"/>
              </a:rPr>
              <a:t>weithredu</a:t>
            </a:r>
            <a:endParaRPr lang="en-GB" altLang="en-US" sz="2400" dirty="0">
              <a:ea typeface="ＭＳ Ｐゴシック"/>
            </a:endParaRPr>
          </a:p>
          <a:p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/>
              <a:t>United Nations Convention on the Rights of the Child</a:t>
            </a:r>
          </a:p>
          <a:p>
            <a:r>
              <a:rPr lang="en-GB" altLang="en-US" sz="2400" i="1">
                <a:ea typeface="ＭＳ Ｐゴシック" pitchFamily="34" charset="-128"/>
              </a:rPr>
              <a:t>The UNCRC contains 54 sections or 'Articles' </a:t>
            </a:r>
          </a:p>
          <a:p>
            <a:r>
              <a:rPr lang="en-GB" altLang="en-US" sz="2400" i="1">
                <a:ea typeface="ＭＳ Ｐゴシック" pitchFamily="34" charset="-128"/>
              </a:rPr>
              <a:t>The Articles provide a complete framework of standards, principles and implementation guidance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54166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0862E-F4F5-4B8E-A638-970D4B5AE3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r>
              <a:rPr lang="en-GB" sz="3600" dirty="0" err="1"/>
              <a:t>Darpariaeth</a:t>
            </a:r>
            <a:r>
              <a:rPr lang="en-GB" sz="3600" dirty="0"/>
              <a:t>, </a:t>
            </a:r>
            <a:r>
              <a:rPr lang="en-GB" sz="3600" dirty="0" err="1"/>
              <a:t>Diogelwch</a:t>
            </a:r>
            <a:r>
              <a:rPr lang="en-GB" sz="3600" dirty="0"/>
              <a:t> a </a:t>
            </a:r>
            <a:r>
              <a:rPr lang="en-GB" sz="3600" dirty="0" err="1"/>
              <a:t>Chyfranogiad</a:t>
            </a:r>
            <a:br>
              <a:rPr lang="en-GB" dirty="0"/>
            </a:br>
            <a:r>
              <a:rPr lang="en-GB" dirty="0"/>
              <a:t>The three P’s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45D3F-AAA4-44D8-AB0B-5A899572E4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 lnSpcReduction="10000"/>
          </a:bodyPr>
          <a:lstStyle/>
          <a:p>
            <a:pPr marL="447675" indent="-383540"/>
            <a:r>
              <a:rPr lang="en-GB" dirty="0">
                <a:cs typeface="Arial"/>
              </a:rPr>
              <a:t>Darpariaeth</a:t>
            </a:r>
          </a:p>
          <a:p>
            <a:pPr marL="447675" indent="-383540"/>
            <a:r>
              <a:rPr lang="en-GB" dirty="0" err="1">
                <a:cs typeface="Arial"/>
              </a:rPr>
              <a:t>Diogelwch</a:t>
            </a:r>
            <a:endParaRPr lang="en-GB">
              <a:cs typeface="Arial"/>
            </a:endParaRPr>
          </a:p>
          <a:p>
            <a:pPr marL="447675" indent="-383540"/>
            <a:r>
              <a:rPr lang="en-GB" dirty="0" err="1">
                <a:cs typeface="Arial"/>
              </a:rPr>
              <a:t>Cyfranogiad</a:t>
            </a:r>
            <a:endParaRPr lang="en-GB" dirty="0">
              <a:cs typeface="Arial"/>
            </a:endParaRPr>
          </a:p>
          <a:p>
            <a:pPr marL="64135" indent="0">
              <a:buNone/>
            </a:pPr>
            <a:r>
              <a:rPr lang="en-GB" dirty="0">
                <a:cs typeface="Arial"/>
              </a:rPr>
              <a:t>Beth a </a:t>
            </a:r>
            <a:r>
              <a:rPr lang="en-GB" dirty="0" err="1">
                <a:cs typeface="Arial"/>
              </a:rPr>
              <a:t>olygwn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wrth</a:t>
            </a:r>
            <a:r>
              <a:rPr lang="en-GB" dirty="0">
                <a:cs typeface="Arial"/>
              </a:rPr>
              <a:t> y </a:t>
            </a:r>
            <a:r>
              <a:rPr lang="en-GB" dirty="0" err="1">
                <a:cs typeface="Arial"/>
              </a:rPr>
              <a:t>termau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yma</a:t>
            </a:r>
            <a:r>
              <a:rPr lang="en-GB" dirty="0">
                <a:cs typeface="Arial"/>
              </a:rPr>
              <a:t> pan </a:t>
            </a:r>
            <a:r>
              <a:rPr lang="en-GB" dirty="0" err="1">
                <a:cs typeface="Arial"/>
              </a:rPr>
              <a:t>yn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ystyried</a:t>
            </a:r>
            <a:r>
              <a:rPr lang="en-GB" dirty="0">
                <a:cs typeface="Arial"/>
              </a:rPr>
              <a:t> </a:t>
            </a:r>
            <a:r>
              <a:rPr lang="en-GB" dirty="0" err="1">
                <a:cs typeface="Arial"/>
              </a:rPr>
              <a:t>hawliau</a:t>
            </a:r>
            <a:r>
              <a:rPr lang="en-GB" dirty="0">
                <a:cs typeface="Arial"/>
              </a:rPr>
              <a:t> plant?</a:t>
            </a:r>
          </a:p>
          <a:p>
            <a:pPr marL="64135" indent="0">
              <a:buNone/>
            </a:pPr>
            <a:endParaRPr lang="en-GB" dirty="0">
              <a:cs typeface="Arial"/>
            </a:endParaRPr>
          </a:p>
          <a:p>
            <a:pPr marL="64135" indent="0">
              <a:buNone/>
            </a:pPr>
            <a:endParaRPr lang="en-GB" dirty="0">
              <a:cs typeface="Arial"/>
            </a:endParaRPr>
          </a:p>
          <a:p>
            <a:pPr marL="63500" indent="0">
              <a:buNone/>
            </a:pPr>
            <a:r>
              <a:rPr lang="en-GB" sz="1600" dirty="0" err="1">
                <a:ea typeface="+mn-lt"/>
                <a:cs typeface="+mn-lt"/>
              </a:rPr>
              <a:t>Darllen</a:t>
            </a:r>
            <a:r>
              <a:rPr lang="en-GB" sz="1600" dirty="0">
                <a:ea typeface="+mn-lt"/>
                <a:cs typeface="+mn-lt"/>
              </a:rPr>
              <a:t> Pellach:</a:t>
            </a:r>
            <a:endParaRPr lang="en-US" sz="1600" dirty="0">
              <a:ea typeface="+mn-lt"/>
              <a:cs typeface="+mn-lt"/>
            </a:endParaRPr>
          </a:p>
          <a:p>
            <a:pPr marL="63500" indent="0">
              <a:buNone/>
            </a:pPr>
            <a:r>
              <a:rPr lang="en-GB" sz="1600" dirty="0">
                <a:ea typeface="+mn-lt"/>
                <a:cs typeface="+mn-lt"/>
              </a:rPr>
              <a:t>Alderson, P. (2008) </a:t>
            </a:r>
            <a:r>
              <a:rPr lang="en-GB" sz="1600" i="1" dirty="0">
                <a:ea typeface="+mn-lt"/>
                <a:cs typeface="+mn-lt"/>
              </a:rPr>
              <a:t>Young Children's Rights: Exploring Beliefs, Principles and Practice</a:t>
            </a:r>
            <a:r>
              <a:rPr lang="en-GB" sz="1600" dirty="0">
                <a:ea typeface="+mn-lt"/>
                <a:cs typeface="+mn-lt"/>
              </a:rPr>
              <a:t>. London: Jessica Kingsley</a:t>
            </a:r>
            <a:endParaRPr lang="en-GB" sz="160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034ABE-0E37-4895-9045-2005321134F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Provision</a:t>
            </a:r>
          </a:p>
          <a:p>
            <a:r>
              <a:rPr lang="en-GB" dirty="0"/>
              <a:t>Protection</a:t>
            </a:r>
          </a:p>
          <a:p>
            <a:r>
              <a:rPr lang="en-GB" dirty="0"/>
              <a:t>Participation</a:t>
            </a:r>
          </a:p>
          <a:p>
            <a:pPr marL="64008" indent="0">
              <a:buNone/>
            </a:pPr>
            <a:r>
              <a:rPr lang="en-GB" dirty="0"/>
              <a:t>What do we mean by these terms when considering children’s rights?</a:t>
            </a:r>
          </a:p>
          <a:p>
            <a:pPr marL="64008" indent="0">
              <a:buNone/>
            </a:pPr>
            <a:endParaRPr lang="en-GB" sz="2200" dirty="0"/>
          </a:p>
          <a:p>
            <a:pPr marL="64008" indent="0">
              <a:buNone/>
            </a:pPr>
            <a:endParaRPr lang="en-GB" sz="1700" dirty="0"/>
          </a:p>
          <a:p>
            <a:pPr marL="64008" indent="0">
              <a:buNone/>
            </a:pPr>
            <a:r>
              <a:rPr lang="en-GB" sz="1700" dirty="0"/>
              <a:t>Further reading:</a:t>
            </a:r>
          </a:p>
          <a:p>
            <a:pPr marL="64008" indent="0">
              <a:buNone/>
            </a:pPr>
            <a:r>
              <a:rPr lang="en-GB" sz="1700" dirty="0"/>
              <a:t>Alderson, P. (2008) </a:t>
            </a:r>
            <a:r>
              <a:rPr lang="en-GB" sz="1700" i="1" dirty="0"/>
              <a:t>Young Children's Rights: Exploring Beliefs, Principles and Practice</a:t>
            </a:r>
            <a:r>
              <a:rPr lang="en-GB" sz="1700" dirty="0"/>
              <a:t>. London: Jessica Kingsley</a:t>
            </a:r>
          </a:p>
          <a:p>
            <a:pPr marL="6400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005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ChangeArrowheads="1"/>
          </p:cNvSpPr>
          <p:nvPr>
            <p:ph sz="half" idx="4294967295"/>
          </p:nvPr>
        </p:nvSpPr>
        <p:spPr>
          <a:xfrm>
            <a:off x="76200" y="1727366"/>
            <a:ext cx="4038600" cy="4525962"/>
          </a:xfrm>
        </p:spPr>
        <p:txBody>
          <a:bodyPr vert="horz" lIns="91440" tIns="45720" rIns="91440" bIns="45720" anchor="t">
            <a:normAutofit lnSpcReduction="10000"/>
          </a:bodyPr>
          <a:lstStyle/>
          <a:p>
            <a:pPr marL="447675" indent="-383540"/>
            <a:r>
              <a:rPr lang="en-GB" altLang="en-US" sz="2800" dirty="0" err="1">
                <a:ea typeface="ＭＳ Ｐゴシック"/>
              </a:rPr>
              <a:t>Mabwysiadodd</a:t>
            </a:r>
            <a:r>
              <a:rPr lang="en-GB" altLang="en-US" sz="2800" dirty="0">
                <a:ea typeface="ＭＳ Ｐゴシック"/>
              </a:rPr>
              <a:t> Cymru y CCUHP </a:t>
            </a:r>
            <a:r>
              <a:rPr lang="en-GB" altLang="en-US" sz="2800" dirty="0" err="1">
                <a:ea typeface="ＭＳ Ｐゴシック"/>
              </a:rPr>
              <a:t>fel</a:t>
            </a:r>
            <a:r>
              <a:rPr lang="en-GB" altLang="en-US" sz="2800" dirty="0">
                <a:ea typeface="ＭＳ Ｐゴシック"/>
              </a:rPr>
              <a:t> sail </a:t>
            </a:r>
            <a:r>
              <a:rPr lang="en-GB" altLang="en-US" sz="2800" dirty="0" err="1">
                <a:ea typeface="ＭＳ Ｐゴシック"/>
              </a:rPr>
              <a:t>i</a:t>
            </a:r>
            <a:r>
              <a:rPr lang="en-GB" altLang="en-US" sz="2800" dirty="0">
                <a:ea typeface="ＭＳ Ｐゴシック"/>
              </a:rPr>
              <a:t> bob </a:t>
            </a:r>
            <a:r>
              <a:rPr lang="en-GB" altLang="en-US" sz="2800" dirty="0" err="1">
                <a:ea typeface="ＭＳ Ｐゴシック"/>
              </a:rPr>
              <a:t>penderfyniad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bolisi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ar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gyfer</a:t>
            </a:r>
            <a:r>
              <a:rPr lang="en-GB" altLang="en-US" sz="2800" dirty="0">
                <a:ea typeface="ＭＳ Ｐゴシック"/>
              </a:rPr>
              <a:t> plant a </a:t>
            </a:r>
            <a:r>
              <a:rPr lang="en-GB" altLang="en-US" sz="2800" dirty="0" err="1">
                <a:ea typeface="ＭＳ Ｐゴシック"/>
              </a:rPr>
              <a:t>phobl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ifanc</a:t>
            </a:r>
            <a:endParaRPr lang="en-GB" altLang="en-US" sz="2800" dirty="0">
              <a:ea typeface="ＭＳ Ｐゴシック"/>
              <a:cs typeface="Arial"/>
            </a:endParaRPr>
          </a:p>
          <a:p>
            <a:pPr marL="447675" indent="-383540" eaLnBrk="1" hangingPunct="1"/>
            <a:r>
              <a:rPr lang="en-GB" altLang="en-US" sz="2800" dirty="0" err="1">
                <a:ea typeface="ＭＳ Ｐゴシック"/>
              </a:rPr>
              <a:t>Ynganir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hawliau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yma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dirty="0" err="1">
                <a:ea typeface="ＭＳ Ｐゴシック"/>
              </a:rPr>
              <a:t>drwy’r</a:t>
            </a:r>
            <a:r>
              <a:rPr lang="en-GB" altLang="en-US" sz="2800" dirty="0">
                <a:ea typeface="ＭＳ Ｐゴシック"/>
              </a:rPr>
              <a:t> </a:t>
            </a:r>
            <a:r>
              <a:rPr lang="en-GB" altLang="en-US" sz="2800" b="1" dirty="0">
                <a:solidFill>
                  <a:srgbClr val="FF0000"/>
                </a:solidFill>
                <a:ea typeface="ＭＳ Ｐゴシック"/>
              </a:rPr>
              <a:t>saith nod </a:t>
            </a:r>
            <a:r>
              <a:rPr lang="en-GB" altLang="en-US" sz="2800" b="1" dirty="0" err="1">
                <a:solidFill>
                  <a:srgbClr val="FF0000"/>
                </a:solidFill>
                <a:ea typeface="ＭＳ Ｐゴシック"/>
              </a:rPr>
              <a:t>craidd</a:t>
            </a:r>
            <a:endParaRPr lang="en-GB" altLang="en-US" sz="2800" b="1" dirty="0">
              <a:solidFill>
                <a:srgbClr val="FF0000"/>
              </a:solidFill>
              <a:ea typeface="ＭＳ Ｐゴシック"/>
              <a:cs typeface="Arial"/>
            </a:endParaRPr>
          </a:p>
          <a:p>
            <a:pPr marL="447675" indent="-383540" eaLnBrk="1" hangingPunct="1"/>
            <a:r>
              <a:rPr lang="en-GB" altLang="en-US" sz="2800" dirty="0">
                <a:ea typeface="ＭＳ Ｐゴシック"/>
              </a:rPr>
              <a:t>Rhain </a:t>
            </a:r>
            <a:r>
              <a:rPr lang="en-GB" altLang="en-US" sz="2800" dirty="0" err="1">
                <a:ea typeface="ＭＳ Ｐゴシック"/>
              </a:rPr>
              <a:t>yw</a:t>
            </a:r>
            <a:r>
              <a:rPr lang="en-GB" altLang="en-US" sz="2800" dirty="0">
                <a:ea typeface="ＭＳ Ｐゴシック"/>
              </a:rPr>
              <a:t>….</a:t>
            </a:r>
            <a:endParaRPr lang="en-GB" altLang="en-US" sz="2800" dirty="0">
              <a:ea typeface="ＭＳ Ｐゴシック"/>
              <a:cs typeface="Arial"/>
            </a:endParaRPr>
          </a:p>
        </p:txBody>
      </p:sp>
      <p:sp>
        <p:nvSpPr>
          <p:cNvPr id="34819" name="Content Placeholder 3"/>
          <p:cNvSpPr>
            <a:spLocks noGrp="1"/>
          </p:cNvSpPr>
          <p:nvPr>
            <p:ph sz="half" idx="4294967295"/>
          </p:nvPr>
        </p:nvSpPr>
        <p:spPr>
          <a:xfrm>
            <a:off x="4648200" y="1748387"/>
            <a:ext cx="3960813" cy="4525962"/>
          </a:xfrm>
        </p:spPr>
        <p:txBody>
          <a:bodyPr>
            <a:normAutofit lnSpcReduction="10000"/>
          </a:bodyPr>
          <a:lstStyle/>
          <a:p>
            <a:r>
              <a:rPr lang="en-GB" altLang="en-US" sz="2800" i="1">
                <a:ea typeface="ＭＳ Ｐゴシック" pitchFamily="34" charset="-128"/>
              </a:rPr>
              <a:t>Wales adopted the UNCRC as the basis of all policy-making for children and young people. </a:t>
            </a:r>
          </a:p>
          <a:p>
            <a:r>
              <a:rPr lang="en-GB" altLang="en-US" sz="2800" i="1">
                <a:ea typeface="ＭＳ Ｐゴシック" pitchFamily="34" charset="-128"/>
              </a:rPr>
              <a:t>These rights are articulated through the </a:t>
            </a:r>
            <a:r>
              <a:rPr lang="en-GB" altLang="en-US" sz="2800" b="1" i="1">
                <a:solidFill>
                  <a:srgbClr val="FF0000"/>
                </a:solidFill>
                <a:ea typeface="ＭＳ Ｐゴシック" pitchFamily="34" charset="-128"/>
              </a:rPr>
              <a:t>seven core aims</a:t>
            </a:r>
          </a:p>
          <a:p>
            <a:r>
              <a:rPr lang="en-GB" altLang="en-US" sz="2800" i="1">
                <a:ea typeface="ＭＳ Ｐゴシック" pitchFamily="34" charset="-128"/>
              </a:rPr>
              <a:t>These are…..</a:t>
            </a:r>
          </a:p>
          <a:p>
            <a:endParaRPr lang="en-US" altLang="en-US" sz="2800" i="1">
              <a:ea typeface="ＭＳ Ｐゴシック" pitchFamily="34" charset="-128"/>
            </a:endParaRPr>
          </a:p>
        </p:txBody>
      </p:sp>
      <p:sp>
        <p:nvSpPr>
          <p:cNvPr id="491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 rtlCol="0"/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i="1">
                <a:effectLst/>
                <a:ea typeface="+mj-ea"/>
                <a:cs typeface="+mj-cs"/>
              </a:rPr>
              <a:t>                                   </a:t>
            </a:r>
            <a:endParaRPr lang="en-GB" sz="4900" i="1">
              <a:effectLst/>
              <a:ea typeface="+mj-ea"/>
              <a:cs typeface="+mj-cs"/>
            </a:endParaRPr>
          </a:p>
        </p:txBody>
      </p:sp>
      <p:pic>
        <p:nvPicPr>
          <p:cNvPr id="34821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252359"/>
            <a:ext cx="2619375" cy="1443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517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57A1F-F23E-4E84-A6CA-F4EBCA297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r>
              <a:rPr lang="en-GB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cs typeface="Arial"/>
              </a:rPr>
              <a:t>Saith nod </a:t>
            </a:r>
            <a:r>
              <a:rPr lang="en-GB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cs typeface="Arial"/>
              </a:rPr>
              <a:t>craidd</a:t>
            </a:r>
            <a:br>
              <a:rPr lang="en-GB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cs typeface="Arial"/>
              </a:rPr>
            </a:br>
            <a:r>
              <a:rPr lang="en-GB" b="1" i="1" dirty="0">
                <a:ln w="6350">
                  <a:solidFill>
                    <a:srgbClr val="4F81BD">
                      <a:shade val="43000"/>
                    </a:srgbClr>
                  </a:solidFill>
                </a:ln>
                <a:solidFill>
                  <a:srgbClr val="FF0000"/>
                </a:solidFill>
                <a:ea typeface="+mj-lt"/>
                <a:cs typeface="+mj-lt"/>
              </a:rPr>
              <a:t>Seven core aims</a:t>
            </a:r>
            <a:endParaRPr lang="en-GB" dirty="0">
              <a:ln w="6350">
                <a:solidFill>
                  <a:srgbClr val="4F81BD">
                    <a:shade val="43000"/>
                  </a:srgbClr>
                </a:solidFill>
              </a:ln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F4591-8F5A-4413-BFF1-1705373DB0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5683" y="1722437"/>
            <a:ext cx="4564117" cy="4525963"/>
          </a:xfrm>
        </p:spPr>
        <p:txBody>
          <a:bodyPr vert="horz" lIns="91440" tIns="45720" rIns="91440" bIns="45720" anchor="t">
            <a:noAutofit/>
          </a:bodyPr>
          <a:lstStyle/>
          <a:p>
            <a:pPr marL="447675" indent="-383540"/>
            <a:r>
              <a:rPr lang="en-GB" sz="1800" dirty="0">
                <a:ea typeface="+mn-lt"/>
                <a:cs typeface="+mn-lt"/>
              </a:rPr>
              <a:t>Cael </a:t>
            </a:r>
            <a:r>
              <a:rPr lang="en-GB" sz="1800" dirty="0" err="1">
                <a:ea typeface="+mn-lt"/>
                <a:cs typeface="+mn-lt"/>
              </a:rPr>
              <a:t>dechrau</a:t>
            </a:r>
            <a:r>
              <a:rPr lang="en-GB" sz="1800" dirty="0">
                <a:ea typeface="+mn-lt"/>
                <a:cs typeface="+mn-lt"/>
              </a:rPr>
              <a:t> da </a:t>
            </a:r>
            <a:r>
              <a:rPr lang="en-GB" sz="1800" dirty="0" err="1">
                <a:ea typeface="+mn-lt"/>
                <a:cs typeface="+mn-lt"/>
              </a:rPr>
              <a:t>mewn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bywyd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dirty="0">
                <a:ea typeface="+mn-lt"/>
                <a:cs typeface="+mn-lt"/>
              </a:rPr>
              <a:t>Cael </a:t>
            </a:r>
            <a:r>
              <a:rPr lang="en-GB" sz="1800" dirty="0" err="1">
                <a:ea typeface="+mn-lt"/>
                <a:cs typeface="+mn-lt"/>
              </a:rPr>
              <a:t>ystod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gynhwysfawr</a:t>
            </a:r>
            <a:r>
              <a:rPr lang="en-GB" sz="1800" dirty="0">
                <a:ea typeface="+mn-lt"/>
                <a:cs typeface="+mn-lt"/>
              </a:rPr>
              <a:t> o </a:t>
            </a:r>
            <a:r>
              <a:rPr lang="en-GB" sz="1800" dirty="0" err="1">
                <a:ea typeface="+mn-lt"/>
                <a:cs typeface="+mn-lt"/>
              </a:rPr>
              <a:t>gyfleoedd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addysg</a:t>
            </a:r>
            <a:r>
              <a:rPr lang="en-GB" sz="1800" dirty="0">
                <a:ea typeface="+mn-lt"/>
                <a:cs typeface="+mn-lt"/>
              </a:rPr>
              <a:t> a </a:t>
            </a:r>
            <a:r>
              <a:rPr lang="en-GB" sz="1800" dirty="0" err="1">
                <a:ea typeface="+mn-lt"/>
                <a:cs typeface="+mn-lt"/>
              </a:rPr>
              <a:t>dysgu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err="1">
                <a:ea typeface="+mn-lt"/>
                <a:cs typeface="+mn-lt"/>
              </a:rPr>
              <a:t>Mwynhau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yr</a:t>
            </a:r>
            <a:r>
              <a:rPr lang="en-GB" sz="1800" dirty="0">
                <a:ea typeface="+mn-lt"/>
                <a:cs typeface="+mn-lt"/>
              </a:rPr>
              <a:t> iechyd </a:t>
            </a:r>
            <a:r>
              <a:rPr lang="en-GB" sz="1800" err="1">
                <a:ea typeface="+mn-lt"/>
                <a:cs typeface="+mn-lt"/>
              </a:rPr>
              <a:t>gorau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posibl</a:t>
            </a:r>
            <a:r>
              <a:rPr lang="en-GB" sz="1800" dirty="0">
                <a:ea typeface="+mn-lt"/>
                <a:cs typeface="+mn-lt"/>
              </a:rPr>
              <a:t> a bod </a:t>
            </a:r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rhydd</a:t>
            </a:r>
            <a:r>
              <a:rPr lang="en-GB" sz="1800" dirty="0">
                <a:ea typeface="+mn-lt"/>
                <a:cs typeface="+mn-lt"/>
              </a:rPr>
              <a:t> o </a:t>
            </a:r>
            <a:r>
              <a:rPr lang="en-GB" sz="1800" err="1">
                <a:ea typeface="+mn-lt"/>
                <a:cs typeface="+mn-lt"/>
              </a:rPr>
              <a:t>gamdriniaeth</a:t>
            </a:r>
            <a:r>
              <a:rPr lang="en-GB" sz="1800" dirty="0">
                <a:ea typeface="+mn-lt"/>
                <a:cs typeface="+mn-lt"/>
              </a:rPr>
              <a:t>, </a:t>
            </a:r>
            <a:r>
              <a:rPr lang="en-GB" sz="1800" err="1">
                <a:ea typeface="+mn-lt"/>
                <a:cs typeface="+mn-lt"/>
              </a:rPr>
              <a:t>erledigaeth</a:t>
            </a:r>
            <a:r>
              <a:rPr lang="en-GB" sz="1800" dirty="0">
                <a:ea typeface="+mn-lt"/>
                <a:cs typeface="+mn-lt"/>
              </a:rPr>
              <a:t> a </a:t>
            </a:r>
            <a:r>
              <a:rPr lang="en-GB" sz="1800" err="1">
                <a:ea typeface="+mn-lt"/>
                <a:cs typeface="+mn-lt"/>
              </a:rPr>
              <a:t>chamfanteisio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dirty="0">
                <a:ea typeface="+mn-lt"/>
                <a:cs typeface="+mn-lt"/>
              </a:rPr>
              <a:t>Cael </a:t>
            </a:r>
            <a:r>
              <a:rPr lang="en-GB" sz="1800" err="1">
                <a:ea typeface="+mn-lt"/>
                <a:cs typeface="+mn-lt"/>
              </a:rPr>
              <a:t>mynediad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i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weithgareddau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chwarae</a:t>
            </a:r>
            <a:r>
              <a:rPr lang="en-GB" sz="1800" dirty="0">
                <a:ea typeface="+mn-lt"/>
                <a:cs typeface="+mn-lt"/>
              </a:rPr>
              <a:t>, </a:t>
            </a:r>
            <a:r>
              <a:rPr lang="en-GB" sz="1800" err="1">
                <a:ea typeface="+mn-lt"/>
                <a:cs typeface="+mn-lt"/>
              </a:rPr>
              <a:t>hamdden</a:t>
            </a:r>
            <a:r>
              <a:rPr lang="en-GB" sz="1800" dirty="0">
                <a:ea typeface="+mn-lt"/>
                <a:cs typeface="+mn-lt"/>
              </a:rPr>
              <a:t>, </a:t>
            </a:r>
            <a:r>
              <a:rPr lang="en-GB" sz="1800" err="1">
                <a:ea typeface="+mn-lt"/>
                <a:cs typeface="+mn-lt"/>
              </a:rPr>
              <a:t>chwaraeon</a:t>
            </a:r>
            <a:r>
              <a:rPr lang="en-GB" sz="1800" dirty="0">
                <a:ea typeface="+mn-lt"/>
                <a:cs typeface="+mn-lt"/>
              </a:rPr>
              <a:t> a </a:t>
            </a:r>
            <a:r>
              <a:rPr lang="en-GB" sz="1800" err="1">
                <a:ea typeface="+mn-lt"/>
                <a:cs typeface="+mn-lt"/>
              </a:rPr>
              <a:t>diwylliannol</a:t>
            </a:r>
            <a:r>
              <a:rPr lang="en-GB" sz="1800" dirty="0">
                <a:ea typeface="+mn-lt"/>
                <a:cs typeface="+mn-lt"/>
              </a:rPr>
              <a:t>;</a:t>
            </a:r>
            <a:endParaRPr lang="en-GB" sz="1800" dirty="0">
              <a:cs typeface="Arial"/>
            </a:endParaRPr>
          </a:p>
          <a:p>
            <a:pPr marL="447675" indent="-383540"/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gwrandawiad</a:t>
            </a:r>
            <a:r>
              <a:rPr lang="en-GB" sz="1800" dirty="0">
                <a:ea typeface="+mn-lt"/>
                <a:cs typeface="+mn-lt"/>
              </a:rPr>
              <a:t>, </a:t>
            </a:r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eu</a:t>
            </a:r>
            <a:r>
              <a:rPr lang="en-GB" sz="1800" dirty="0">
                <a:ea typeface="+mn-lt"/>
                <a:cs typeface="+mn-lt"/>
              </a:rPr>
              <a:t> trin â </a:t>
            </a:r>
            <a:r>
              <a:rPr lang="en-GB" sz="1800" err="1">
                <a:ea typeface="+mn-lt"/>
                <a:cs typeface="+mn-lt"/>
              </a:rPr>
              <a:t>pharch</a:t>
            </a:r>
            <a:r>
              <a:rPr lang="en-GB" sz="1800" dirty="0">
                <a:ea typeface="+mn-lt"/>
                <a:cs typeface="+mn-lt"/>
              </a:rPr>
              <a:t>, a bod </a:t>
            </a:r>
            <a:r>
              <a:rPr lang="en-GB" sz="1800" err="1">
                <a:ea typeface="+mn-lt"/>
                <a:cs typeface="+mn-lt"/>
              </a:rPr>
              <a:t>eu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hil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a'u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hunaniaeth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ddiwylliannol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eu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cydnabod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dirty="0">
                <a:ea typeface="+mn-lt"/>
                <a:cs typeface="+mn-lt"/>
              </a:rPr>
              <a:t>Cael </a:t>
            </a:r>
            <a:r>
              <a:rPr lang="en-GB" sz="1800" err="1">
                <a:ea typeface="+mn-lt"/>
                <a:cs typeface="+mn-lt"/>
              </a:rPr>
              <a:t>cartref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diogel</a:t>
            </a:r>
            <a:r>
              <a:rPr lang="en-GB" sz="1800" dirty="0">
                <a:ea typeface="+mn-lt"/>
                <a:cs typeface="+mn-lt"/>
              </a:rPr>
              <a:t> a </a:t>
            </a:r>
            <a:r>
              <a:rPr lang="en-GB" sz="1800" err="1">
                <a:ea typeface="+mn-lt"/>
                <a:cs typeface="+mn-lt"/>
              </a:rPr>
              <a:t>chymuned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sy'n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cefnogi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lles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corfforol</a:t>
            </a:r>
            <a:r>
              <a:rPr lang="en-GB" sz="1800" dirty="0">
                <a:ea typeface="+mn-lt"/>
                <a:cs typeface="+mn-lt"/>
              </a:rPr>
              <a:t> ac </a:t>
            </a:r>
            <a:r>
              <a:rPr lang="en-GB" sz="1800" err="1">
                <a:ea typeface="+mn-lt"/>
                <a:cs typeface="+mn-lt"/>
              </a:rPr>
              <a:t>emosiynol</a:t>
            </a:r>
            <a:endParaRPr lang="en-GB" sz="1800">
              <a:cs typeface="Arial"/>
            </a:endParaRPr>
          </a:p>
          <a:p>
            <a:pPr marL="447675" indent="-383540"/>
            <a:r>
              <a:rPr lang="en-GB" sz="1800" err="1">
                <a:ea typeface="+mn-lt"/>
                <a:cs typeface="+mn-lt"/>
              </a:rPr>
              <a:t>Heb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fod</a:t>
            </a:r>
            <a:r>
              <a:rPr lang="en-GB" sz="1800" dirty="0">
                <a:ea typeface="+mn-lt"/>
                <a:cs typeface="+mn-lt"/>
              </a:rPr>
              <a:t> o dan </a:t>
            </a:r>
            <a:r>
              <a:rPr lang="en-GB" sz="1800" err="1">
                <a:ea typeface="+mn-lt"/>
                <a:cs typeface="+mn-lt"/>
              </a:rPr>
              <a:t>anfantais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oherwydd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tlodi</a:t>
            </a:r>
            <a:r>
              <a:rPr lang="en-GB" sz="1800" dirty="0">
                <a:ea typeface="+mn-lt"/>
                <a:cs typeface="+mn-lt"/>
              </a:rPr>
              <a:t>.</a:t>
            </a:r>
            <a:endParaRPr lang="en-GB" sz="1800">
              <a:cs typeface="Arial"/>
            </a:endParaRPr>
          </a:p>
          <a:p>
            <a:pPr marL="447675" indent="-383540"/>
            <a:endParaRPr lang="en-GB" sz="1400" dirty="0">
              <a:cs typeface="Arial"/>
            </a:endParaRPr>
          </a:p>
          <a:p>
            <a:pPr marL="447675" indent="-383540"/>
            <a:endParaRPr lang="en-GB" sz="1400" dirty="0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2B4BAC-5BFD-4D19-BD48-B343760412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205013" cy="4525963"/>
          </a:xfrm>
        </p:spPr>
        <p:txBody>
          <a:bodyPr vert="horz" lIns="91440" tIns="45720" rIns="91440" bIns="45720" anchor="t">
            <a:normAutofit fontScale="70000" lnSpcReduction="20000"/>
          </a:bodyPr>
          <a:lstStyle/>
          <a:p>
            <a:pPr marL="447675" indent="-383540"/>
            <a:r>
              <a:rPr lang="en-GB" dirty="0"/>
              <a:t>Have a flying start in life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Have a comprehensive range of education and learning opportunities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Enjoy the best possible health and are free from abuse, victimisation and exploitation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Have access to play, leisure, sporting and cultural activities;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Are listened to, treated with respect, and have their race and cultural identity recognised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Have a safe home and a community which supports physical and emotional   wellbeing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Are not disadvantaged by poverty.</a:t>
            </a:r>
            <a:endParaRPr lang="en-GB" dirty="0">
              <a:cs typeface="Arial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42274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Tasg</a:t>
            </a:r>
            <a:r>
              <a:rPr lang="en-GB"/>
              <a:t> 2 / Task 2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Pam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hawliau</a:t>
            </a:r>
            <a:r>
              <a:rPr lang="en-GB"/>
              <a:t> ‘</a:t>
            </a:r>
            <a:r>
              <a:rPr lang="en-GB" err="1"/>
              <a:t>ychwanegol</a:t>
            </a:r>
            <a:r>
              <a:rPr lang="en-GB"/>
              <a:t>’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blant</a:t>
            </a:r>
            <a:r>
              <a:rPr lang="en-GB"/>
              <a:t>?</a:t>
            </a:r>
          </a:p>
          <a:p>
            <a:endParaRPr lang="cy-GB"/>
          </a:p>
          <a:p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i="1"/>
              <a:t>Why do children need ‘additional’ rights?</a:t>
            </a:r>
          </a:p>
          <a:p>
            <a:endParaRPr lang="cy-GB" i="1"/>
          </a:p>
        </p:txBody>
      </p:sp>
      <p:pic>
        <p:nvPicPr>
          <p:cNvPr id="3074" name="Picture 2" descr="C:\Users\l.roberts\AppData\Local\Microsoft\Windows\Temporary Internet Files\Content.IE5\FDGQFACQ\MP900439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2667000"/>
            <a:ext cx="228600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26653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algn="r"/>
            <a:r>
              <a:rPr lang="en-GB" dirty="0"/>
              <a:t>Hanes </a:t>
            </a:r>
            <a:r>
              <a:rPr lang="en-GB" dirty="0" err="1"/>
              <a:t>Ddeddfwriaethol</a:t>
            </a:r>
            <a:r>
              <a:rPr lang="en-GB" dirty="0"/>
              <a:t> y DU / </a:t>
            </a:r>
            <a:br>
              <a:rPr lang="en-GB" dirty="0"/>
            </a:br>
            <a:r>
              <a:rPr lang="en-GB" dirty="0"/>
              <a:t>UK Legislative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16eg – 20fed </a:t>
            </a:r>
            <a:r>
              <a:rPr lang="en-GB" err="1"/>
              <a:t>ganrif</a:t>
            </a:r>
            <a:r>
              <a:rPr lang="en-GB"/>
              <a:t>- </a:t>
            </a:r>
            <a:r>
              <a:rPr lang="en-GB" err="1"/>
              <a:t>cyfres</a:t>
            </a:r>
            <a:r>
              <a:rPr lang="en-GB"/>
              <a:t> o </a:t>
            </a:r>
            <a:r>
              <a:rPr lang="en-GB" err="1"/>
              <a:t>Ddeddfau</a:t>
            </a:r>
            <a:r>
              <a:rPr lang="en-GB"/>
              <a:t> </a:t>
            </a:r>
            <a:r>
              <a:rPr lang="en-GB" err="1"/>
              <a:t>Tlodi</a:t>
            </a:r>
            <a:r>
              <a:rPr lang="en-GB"/>
              <a:t> - </a:t>
            </a:r>
            <a:r>
              <a:rPr lang="en-GB" err="1"/>
              <a:t>darpariaeth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gyfer plant </a:t>
            </a:r>
            <a:r>
              <a:rPr lang="en-GB" err="1"/>
              <a:t>amddifad</a:t>
            </a:r>
            <a:endParaRPr lang="en-GB"/>
          </a:p>
          <a:p>
            <a:r>
              <a:rPr lang="en-GB"/>
              <a:t>1857- </a:t>
            </a:r>
            <a:r>
              <a:rPr lang="en-GB" err="1"/>
              <a:t>Deddf</a:t>
            </a:r>
            <a:r>
              <a:rPr lang="en-GB"/>
              <a:t> </a:t>
            </a:r>
            <a:r>
              <a:rPr lang="en-GB" err="1"/>
              <a:t>Achosion</a:t>
            </a:r>
            <a:r>
              <a:rPr lang="en-GB"/>
              <a:t> </a:t>
            </a:r>
            <a:r>
              <a:rPr lang="en-GB" err="1"/>
              <a:t>Priodasol</a:t>
            </a:r>
            <a:r>
              <a:rPr lang="en-GB"/>
              <a:t> – </a:t>
            </a:r>
            <a:r>
              <a:rPr lang="en-GB" err="1"/>
              <a:t>cystodaeth</a:t>
            </a:r>
            <a:endParaRPr lang="en-GB"/>
          </a:p>
          <a:p>
            <a:r>
              <a:rPr lang="en-GB"/>
              <a:t>1889 - Atal </a:t>
            </a:r>
            <a:r>
              <a:rPr lang="en-GB" err="1"/>
              <a:t>Creulondeb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ac </a:t>
            </a:r>
            <a:r>
              <a:rPr lang="en-GB" err="1"/>
              <a:t>Amdiffyn</a:t>
            </a:r>
            <a:r>
              <a:rPr lang="en-GB"/>
              <a:t> Plant</a:t>
            </a:r>
          </a:p>
          <a:p>
            <a:r>
              <a:rPr lang="en-GB"/>
              <a:t>1933 - </a:t>
            </a:r>
            <a:r>
              <a:rPr lang="en-GB" err="1"/>
              <a:t>Deddf</a:t>
            </a:r>
            <a:r>
              <a:rPr lang="en-GB"/>
              <a:t> Plant a </a:t>
            </a:r>
            <a:r>
              <a:rPr lang="en-GB" err="1"/>
              <a:t>Phobl</a:t>
            </a:r>
            <a:r>
              <a:rPr lang="en-GB"/>
              <a:t> </a:t>
            </a:r>
            <a:r>
              <a:rPr lang="en-GB" err="1"/>
              <a:t>Ifanc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/>
              <a:t>16</a:t>
            </a:r>
            <a:r>
              <a:rPr lang="en-GB" i="1" baseline="30000"/>
              <a:t>th</a:t>
            </a:r>
            <a:r>
              <a:rPr lang="en-GB" i="1"/>
              <a:t> – 20</a:t>
            </a:r>
            <a:r>
              <a:rPr lang="en-GB" i="1" baseline="30000"/>
              <a:t>th</a:t>
            </a:r>
            <a:r>
              <a:rPr lang="en-GB" i="1"/>
              <a:t> century – a series of Poor Laws – provision for destitute children</a:t>
            </a:r>
          </a:p>
          <a:p>
            <a:r>
              <a:rPr lang="en-GB" i="1"/>
              <a:t>1857- Matrimonial Causes Act – custody</a:t>
            </a:r>
          </a:p>
          <a:p>
            <a:r>
              <a:rPr lang="en-GB" i="1"/>
              <a:t>1889 </a:t>
            </a:r>
            <a:r>
              <a:rPr lang="cy-GB" i="1"/>
              <a:t>- </a:t>
            </a:r>
            <a:r>
              <a:rPr lang="en-GB" i="1"/>
              <a:t>The Prevention of Cruelty to, and Protection of Children Act</a:t>
            </a:r>
          </a:p>
          <a:p>
            <a:r>
              <a:rPr lang="en-GB" i="1"/>
              <a:t>1933 - Children and Young Persons Act</a:t>
            </a:r>
          </a:p>
          <a:p>
            <a:r>
              <a:rPr lang="en-GB" sz="1600"/>
              <a:t>( </a:t>
            </a:r>
            <a:r>
              <a:rPr lang="en-GB" sz="1600" err="1"/>
              <a:t>Cosstick</a:t>
            </a:r>
            <a:r>
              <a:rPr lang="en-GB" sz="1600"/>
              <a:t> , </a:t>
            </a:r>
            <a:r>
              <a:rPr lang="en-GB" sz="1600" err="1"/>
              <a:t>n.d.</a:t>
            </a:r>
            <a:r>
              <a:rPr lang="en-GB" sz="1600"/>
              <a:t>)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985821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1948 - </a:t>
            </a:r>
            <a:r>
              <a:rPr lang="en-GB" err="1"/>
              <a:t>Deddf</a:t>
            </a:r>
            <a:r>
              <a:rPr lang="en-GB"/>
              <a:t> Plant – </a:t>
            </a:r>
            <a:r>
              <a:rPr lang="en-GB" err="1"/>
              <a:t>cyfrifoldeb</a:t>
            </a:r>
            <a:r>
              <a:rPr lang="en-GB"/>
              <a:t> </a:t>
            </a:r>
            <a:r>
              <a:rPr lang="en-GB" err="1"/>
              <a:t>awdurdodau</a:t>
            </a:r>
            <a:r>
              <a:rPr lang="en-GB"/>
              <a:t> </a:t>
            </a:r>
            <a:r>
              <a:rPr lang="en-GB" err="1"/>
              <a:t>lleol</a:t>
            </a:r>
            <a:endParaRPr lang="en-GB"/>
          </a:p>
          <a:p>
            <a:r>
              <a:rPr lang="en-GB"/>
              <a:t>1969 - </a:t>
            </a:r>
            <a:r>
              <a:rPr lang="en-GB" err="1"/>
              <a:t>Deddf</a:t>
            </a:r>
            <a:r>
              <a:rPr lang="en-GB"/>
              <a:t> Plant a </a:t>
            </a:r>
            <a:r>
              <a:rPr lang="en-GB" err="1"/>
              <a:t>Phobl</a:t>
            </a:r>
            <a:r>
              <a:rPr lang="en-GB"/>
              <a:t> </a:t>
            </a:r>
            <a:r>
              <a:rPr lang="en-GB" err="1"/>
              <a:t>Ifanc</a:t>
            </a:r>
            <a:r>
              <a:rPr lang="en-GB"/>
              <a:t> - </a:t>
            </a:r>
            <a:r>
              <a:rPr lang="en-GB" err="1"/>
              <a:t>hawliau</a:t>
            </a:r>
            <a:r>
              <a:rPr lang="en-GB"/>
              <a:t> </a:t>
            </a:r>
            <a:r>
              <a:rPr lang="en-GB" err="1"/>
              <a:t>rhianta</a:t>
            </a:r>
            <a:r>
              <a:rPr lang="en-GB"/>
              <a:t> </a:t>
            </a:r>
            <a:r>
              <a:rPr lang="en-GB" err="1"/>
              <a:t>llywodraeth</a:t>
            </a:r>
            <a:r>
              <a:rPr lang="en-GB"/>
              <a:t> </a:t>
            </a:r>
            <a:r>
              <a:rPr lang="en-GB" err="1"/>
              <a:t>leol</a:t>
            </a:r>
            <a:endParaRPr lang="en-GB"/>
          </a:p>
          <a:p>
            <a:r>
              <a:rPr lang="en-GB"/>
              <a:t>1998 - </a:t>
            </a:r>
            <a:r>
              <a:rPr lang="en-GB" err="1"/>
              <a:t>Deddf</a:t>
            </a:r>
            <a:r>
              <a:rPr lang="en-GB"/>
              <a:t> </a:t>
            </a:r>
            <a:r>
              <a:rPr lang="en-GB" err="1"/>
              <a:t>Trosedd</a:t>
            </a:r>
            <a:r>
              <a:rPr lang="en-GB"/>
              <a:t> ac </a:t>
            </a:r>
            <a:r>
              <a:rPr lang="en-GB" err="1"/>
              <a:t>Anrhefn</a:t>
            </a:r>
            <a:r>
              <a:rPr lang="en-GB"/>
              <a:t> - effaith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Wasnaethau</a:t>
            </a:r>
            <a:r>
              <a:rPr lang="en-GB"/>
              <a:t> </a:t>
            </a:r>
            <a:r>
              <a:rPr lang="en-GB" err="1"/>
              <a:t>Cyfianwder</a:t>
            </a:r>
            <a:r>
              <a:rPr lang="en-GB"/>
              <a:t> </a:t>
            </a:r>
            <a:r>
              <a:rPr lang="en-GB" err="1"/>
              <a:t>Ieuenctid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/>
              <a:t>1948 – Children Act – local authority responsibility</a:t>
            </a:r>
          </a:p>
          <a:p>
            <a:r>
              <a:rPr lang="en-GB" i="1"/>
              <a:t>1969 -The Children and Young Persons Act – local authority parental rights</a:t>
            </a:r>
          </a:p>
          <a:p>
            <a:r>
              <a:rPr lang="en-GB" i="1"/>
              <a:t>1998- Crime and Disorder Act – impact on Youth Justice Services</a:t>
            </a:r>
          </a:p>
          <a:p>
            <a:pPr marL="64008" indent="0">
              <a:buNone/>
            </a:pPr>
            <a:r>
              <a:rPr lang="en-GB" sz="1600"/>
              <a:t>( </a:t>
            </a:r>
            <a:r>
              <a:rPr lang="en-GB" sz="1600" err="1"/>
              <a:t>Cosstick</a:t>
            </a:r>
            <a:r>
              <a:rPr lang="en-GB" sz="1600"/>
              <a:t>, </a:t>
            </a:r>
            <a:r>
              <a:rPr lang="en-GB" sz="1600" err="1"/>
              <a:t>n.d.</a:t>
            </a:r>
            <a:r>
              <a:rPr lang="en-GB" sz="1600"/>
              <a:t>)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2531811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1989 - </a:t>
            </a:r>
            <a:r>
              <a:rPr lang="en-GB" err="1"/>
              <a:t>Deddf</a:t>
            </a:r>
            <a:r>
              <a:rPr lang="en-GB"/>
              <a:t> Plant - cefnogaeth </a:t>
            </a:r>
            <a:r>
              <a:rPr lang="en-GB" err="1"/>
              <a:t>trawsblaid</a:t>
            </a:r>
            <a:endParaRPr lang="en-GB"/>
          </a:p>
          <a:p>
            <a:r>
              <a:rPr lang="en-GB" err="1"/>
              <a:t>Wedi</a:t>
            </a:r>
            <a:r>
              <a:rPr lang="en-GB"/>
              <a:t> </a:t>
            </a:r>
            <a:r>
              <a:rPr lang="en-GB" err="1"/>
              <a:t>deillio</a:t>
            </a:r>
            <a:r>
              <a:rPr lang="en-GB"/>
              <a:t> o </a:t>
            </a:r>
            <a:r>
              <a:rPr lang="en-GB" err="1"/>
              <a:t>fethiannau</a:t>
            </a:r>
            <a:endParaRPr lang="en-GB"/>
          </a:p>
          <a:p>
            <a:r>
              <a:rPr lang="en-GB"/>
              <a:t>Jasmine Beckford 1985</a:t>
            </a:r>
          </a:p>
          <a:p>
            <a:r>
              <a:rPr lang="en-GB"/>
              <a:t>Kimberley </a:t>
            </a:r>
            <a:r>
              <a:rPr lang="en-GB" err="1"/>
              <a:t>Carlile</a:t>
            </a:r>
            <a:r>
              <a:rPr lang="en-GB"/>
              <a:t> 1987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/>
              <a:t>1989 – Children Act – all party support</a:t>
            </a:r>
          </a:p>
          <a:p>
            <a:r>
              <a:rPr lang="en-GB" i="1"/>
              <a:t>Arose from perceived failings</a:t>
            </a:r>
          </a:p>
          <a:p>
            <a:r>
              <a:rPr lang="en-GB" i="1"/>
              <a:t>Jasmine Beckford 1985</a:t>
            </a:r>
          </a:p>
          <a:p>
            <a:r>
              <a:rPr lang="en-GB" i="1"/>
              <a:t>Kimberley </a:t>
            </a:r>
            <a:r>
              <a:rPr lang="en-GB" i="1" err="1"/>
              <a:t>Carlile</a:t>
            </a:r>
            <a:r>
              <a:rPr lang="en-GB" i="1"/>
              <a:t> 1987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56767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err="1"/>
              <a:t>Egwyddorion</a:t>
            </a:r>
            <a:r>
              <a:rPr lang="en-GB"/>
              <a:t> </a:t>
            </a:r>
            <a:r>
              <a:rPr lang="en-GB" err="1"/>
              <a:t>Deddf</a:t>
            </a:r>
            <a:r>
              <a:rPr lang="en-GB"/>
              <a:t> Plant 1989/ Principles of 1989 Children Act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err="1"/>
              <a:t>Lles</a:t>
            </a:r>
            <a:r>
              <a:rPr lang="en-GB"/>
              <a:t> y </a:t>
            </a:r>
            <a:r>
              <a:rPr lang="en-GB" err="1"/>
              <a:t>plentyn</a:t>
            </a:r>
            <a:r>
              <a:rPr lang="en-GB"/>
              <a:t> sydd </a:t>
            </a:r>
            <a:r>
              <a:rPr lang="en-GB" err="1"/>
              <a:t>bennaf</a:t>
            </a:r>
            <a:endParaRPr lang="en-GB"/>
          </a:p>
          <a:p>
            <a:r>
              <a:rPr lang="en-GB" err="1"/>
              <a:t>Isafswm</a:t>
            </a:r>
            <a:r>
              <a:rPr lang="en-GB"/>
              <a:t> o </a:t>
            </a:r>
            <a:r>
              <a:rPr lang="en-GB" err="1"/>
              <a:t>ymyrraeth</a:t>
            </a:r>
            <a:endParaRPr lang="en-GB"/>
          </a:p>
          <a:p>
            <a:r>
              <a:rPr lang="en-GB" err="1"/>
              <a:t>Gwneud</a:t>
            </a:r>
            <a:r>
              <a:rPr lang="en-GB"/>
              <a:t> </a:t>
            </a:r>
            <a:r>
              <a:rPr lang="en-GB" err="1"/>
              <a:t>penderfyniadau</a:t>
            </a:r>
            <a:r>
              <a:rPr lang="en-GB"/>
              <a:t> </a:t>
            </a:r>
            <a:r>
              <a:rPr lang="en-GB" err="1"/>
              <a:t>cyflym</a:t>
            </a:r>
            <a:endParaRPr lang="en-GB"/>
          </a:p>
          <a:p>
            <a:r>
              <a:rPr lang="en-GB" err="1"/>
              <a:t>Rhestr</a:t>
            </a:r>
            <a:r>
              <a:rPr lang="en-GB"/>
              <a:t> </a:t>
            </a:r>
            <a:r>
              <a:rPr lang="en-GB" err="1"/>
              <a:t>wirio</a:t>
            </a:r>
            <a:r>
              <a:rPr lang="en-GB"/>
              <a:t> </a:t>
            </a:r>
            <a:r>
              <a:rPr lang="en-GB" err="1"/>
              <a:t>lles</a:t>
            </a:r>
            <a:endParaRPr lang="en-GB"/>
          </a:p>
          <a:p>
            <a:r>
              <a:rPr lang="en-GB" err="1"/>
              <a:t>Partneriaeth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theuluoedd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/>
              <a:t>Child’s interests are paramount</a:t>
            </a:r>
          </a:p>
          <a:p>
            <a:r>
              <a:rPr lang="en-GB" i="1"/>
              <a:t>Minimum intervention</a:t>
            </a:r>
          </a:p>
          <a:p>
            <a:r>
              <a:rPr lang="en-GB" i="1"/>
              <a:t>Speedy decision making</a:t>
            </a:r>
          </a:p>
          <a:p>
            <a:r>
              <a:rPr lang="en-GB" i="1"/>
              <a:t>Welfare checklist </a:t>
            </a:r>
          </a:p>
          <a:p>
            <a:r>
              <a:rPr lang="en-GB" i="1"/>
              <a:t>Partnership with parents</a:t>
            </a:r>
          </a:p>
          <a:p>
            <a:pPr marL="64008" indent="0">
              <a:buNone/>
            </a:pPr>
            <a:r>
              <a:rPr lang="en-GB" sz="1700" err="1"/>
              <a:t>Brotherton</a:t>
            </a:r>
            <a:r>
              <a:rPr lang="en-GB" sz="1700"/>
              <a:t>, Davies,  &amp; McGillivray (2010)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704925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err="1"/>
              <a:t>Egwyddorion</a:t>
            </a:r>
            <a:r>
              <a:rPr lang="en-GB"/>
              <a:t> 1989/</a:t>
            </a:r>
            <a:br>
              <a:rPr lang="en-GB"/>
            </a:br>
            <a:r>
              <a:rPr lang="en-GB"/>
              <a:t>1989 Principles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 fontScale="92500" lnSpcReduction="20000"/>
          </a:bodyPr>
          <a:lstStyle/>
          <a:p>
            <a:pPr marL="447675" indent="-383540"/>
            <a:r>
              <a:rPr lang="en-GB" dirty="0" err="1"/>
              <a:t>Rhagweithio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ag </a:t>
            </a:r>
            <a:r>
              <a:rPr lang="en-GB" dirty="0" err="1"/>
              <a:t>amddiffyn</a:t>
            </a:r>
            <a:r>
              <a:rPr lang="en-GB" dirty="0"/>
              <a:t> plant (</a:t>
            </a:r>
            <a:r>
              <a:rPr lang="en-GB" dirty="0" err="1"/>
              <a:t>yn</a:t>
            </a:r>
            <a:r>
              <a:rPr lang="en-GB" dirty="0"/>
              <a:t> </a:t>
            </a:r>
            <a:r>
              <a:rPr lang="en-GB" dirty="0" err="1"/>
              <a:t>hytrach</a:t>
            </a:r>
            <a:r>
              <a:rPr lang="en-GB" dirty="0"/>
              <a:t> nag </a:t>
            </a:r>
            <a:r>
              <a:rPr lang="en-GB" dirty="0" err="1"/>
              <a:t>adweithio</a:t>
            </a:r>
            <a:r>
              <a:rPr lang="en-GB" dirty="0"/>
              <a:t>) </a:t>
            </a:r>
            <a:endParaRPr lang="en-GB">
              <a:cs typeface="Arial"/>
            </a:endParaRPr>
          </a:p>
          <a:p>
            <a:pPr marL="447675" indent="-383540"/>
            <a:r>
              <a:rPr lang="en-GB" dirty="0" err="1"/>
              <a:t>Symudiad</a:t>
            </a:r>
            <a:r>
              <a:rPr lang="en-GB" dirty="0"/>
              <a:t> o </a:t>
            </a:r>
            <a:r>
              <a:rPr lang="en-GB" dirty="0" err="1"/>
              <a:t>amddiffyn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ddiogelu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 err="1"/>
              <a:t>Symudiad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 err="1"/>
              <a:t>Lloegr</a:t>
            </a:r>
            <a:r>
              <a:rPr lang="en-GB" dirty="0"/>
              <a:t> - </a:t>
            </a:r>
            <a:r>
              <a:rPr lang="en-GB" dirty="0" err="1"/>
              <a:t>Gwasnaethau</a:t>
            </a:r>
            <a:r>
              <a:rPr lang="en-GB" dirty="0"/>
              <a:t> Plant – </a:t>
            </a:r>
            <a:r>
              <a:rPr lang="en-GB" dirty="0" err="1"/>
              <a:t>cyfuno</a:t>
            </a:r>
            <a:r>
              <a:rPr lang="en-GB" dirty="0"/>
              <a:t> </a:t>
            </a:r>
            <a:r>
              <a:rPr lang="en-GB" dirty="0" err="1"/>
              <a:t>Gwasnaethau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endParaRPr lang="cy-GB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/>
              <a:t>Proactivity regarding child protection (instead of reactivity)</a:t>
            </a:r>
          </a:p>
          <a:p>
            <a:r>
              <a:rPr lang="en-GB" i="1"/>
              <a:t>A shift from child protection to safeguarding all children</a:t>
            </a:r>
          </a:p>
          <a:p>
            <a:r>
              <a:rPr lang="en-GB" i="1"/>
              <a:t>A clear move in the direction of multi-agency working</a:t>
            </a:r>
          </a:p>
          <a:p>
            <a:r>
              <a:rPr lang="en-GB" i="1"/>
              <a:t>England – Children’s Services – Education &amp; Social Services combined</a:t>
            </a:r>
            <a:endParaRPr lang="cy-GB" i="1"/>
          </a:p>
        </p:txBody>
      </p:sp>
    </p:spTree>
    <p:extLst>
      <p:ext uri="{BB962C8B-B14F-4D97-AF65-F5344CB8AC3E}">
        <p14:creationId xmlns:p14="http://schemas.microsoft.com/office/powerpoint/2010/main" val="41328608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y-GB"/>
              <a:t>Deddf Plant 2004</a:t>
            </a:r>
            <a:br>
              <a:rPr lang="cy-GB"/>
            </a:br>
            <a:r>
              <a:rPr lang="cy-GB"/>
              <a:t>Children Act 2004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9828" y="2438400"/>
            <a:ext cx="4038600" cy="4525963"/>
          </a:xfrm>
        </p:spPr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dirty="0"/>
              <a:t>2000 - </a:t>
            </a:r>
            <a:r>
              <a:rPr lang="en-GB" dirty="0" err="1"/>
              <a:t>marwolaeth</a:t>
            </a:r>
            <a:r>
              <a:rPr lang="en-GB" dirty="0"/>
              <a:t> Victoria Climbié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2004 - </a:t>
            </a:r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b="1" i="1" dirty="0"/>
              <a:t>Plant</a:t>
            </a:r>
            <a:endParaRPr lang="en-GB" b="1" i="1" dirty="0">
              <a:cs typeface="Arial"/>
            </a:endParaRPr>
          </a:p>
          <a:p>
            <a:pPr marL="447675" indent="-383540"/>
            <a:r>
              <a:rPr lang="en-GB" dirty="0" err="1"/>
              <a:t>Lloegr</a:t>
            </a:r>
            <a:r>
              <a:rPr lang="en-GB" dirty="0"/>
              <a:t> - Every Child Matters</a:t>
            </a:r>
            <a:endParaRPr lang="en-GB" dirty="0">
              <a:cs typeface="Arial"/>
            </a:endParaRPr>
          </a:p>
          <a:p>
            <a:pPr marL="447675" indent="-383540"/>
            <a:r>
              <a:rPr lang="en-GB" dirty="0"/>
              <a:t>Cymru - 7 nod </a:t>
            </a:r>
            <a:r>
              <a:rPr lang="en-GB" dirty="0" err="1"/>
              <a:t>craidd</a:t>
            </a:r>
            <a:r>
              <a:rPr lang="en-GB" dirty="0"/>
              <a:t> </a:t>
            </a:r>
            <a:endParaRPr lang="en-GB" dirty="0">
              <a:cs typeface="Arial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438400"/>
            <a:ext cx="4038600" cy="4525963"/>
          </a:xfrm>
        </p:spPr>
        <p:txBody>
          <a:bodyPr>
            <a:normAutofit/>
          </a:bodyPr>
          <a:lstStyle/>
          <a:p>
            <a:r>
              <a:rPr lang="en-GB" i="1"/>
              <a:t>2000 - Victoria </a:t>
            </a:r>
            <a:r>
              <a:rPr lang="en-GB" i="1" err="1"/>
              <a:t>Climbié’s</a:t>
            </a:r>
            <a:r>
              <a:rPr lang="en-GB" i="1"/>
              <a:t> death</a:t>
            </a:r>
          </a:p>
          <a:p>
            <a:r>
              <a:rPr lang="en-GB" i="1"/>
              <a:t>2004 - </a:t>
            </a:r>
            <a:r>
              <a:rPr lang="en-GB" b="1" i="1"/>
              <a:t>Children</a:t>
            </a:r>
            <a:r>
              <a:rPr lang="en-GB" i="1"/>
              <a:t> Act</a:t>
            </a:r>
          </a:p>
          <a:p>
            <a:r>
              <a:rPr lang="en-GB" i="1"/>
              <a:t>England - Every Child Matters</a:t>
            </a:r>
          </a:p>
          <a:p>
            <a:r>
              <a:rPr lang="en-GB" i="1"/>
              <a:t>Wales - 7 core aims </a:t>
            </a:r>
          </a:p>
        </p:txBody>
      </p:sp>
    </p:spTree>
    <p:extLst>
      <p:ext uri="{BB962C8B-B14F-4D97-AF65-F5344CB8AC3E}">
        <p14:creationId xmlns:p14="http://schemas.microsoft.com/office/powerpoint/2010/main" val="19315943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270" y="477701"/>
            <a:ext cx="8746357" cy="1399032"/>
          </a:xfrm>
        </p:spPr>
        <p:txBody>
          <a:bodyPr vert="horz" lIns="91440" tIns="45720" rIns="91440" bIns="45720" anchor="ctr">
            <a:noAutofit/>
          </a:bodyPr>
          <a:lstStyle/>
          <a:p>
            <a:r>
              <a:rPr lang="en-US" sz="3200" b="1" dirty="0" err="1"/>
              <a:t>Deddf</a:t>
            </a:r>
            <a:r>
              <a:rPr lang="en-US" sz="3200" b="1" dirty="0"/>
              <a:t> </a:t>
            </a:r>
            <a:r>
              <a:rPr lang="en-US" sz="3200" b="1" dirty="0" err="1"/>
              <a:t>Gwasanaethau</a:t>
            </a:r>
            <a:r>
              <a:rPr lang="en-US" sz="3200" b="1" dirty="0"/>
              <a:t> </a:t>
            </a:r>
            <a:r>
              <a:rPr lang="en-US" sz="3200" b="1" dirty="0" err="1"/>
              <a:t>Cymdeithasol</a:t>
            </a:r>
            <a:r>
              <a:rPr lang="en-US" sz="3200" b="1" dirty="0"/>
              <a:t> a </a:t>
            </a:r>
            <a:r>
              <a:rPr lang="en-US" sz="3200" b="1" dirty="0" err="1"/>
              <a:t>Llesiant</a:t>
            </a:r>
            <a:r>
              <a:rPr lang="en-US" sz="3200" b="1" dirty="0"/>
              <a:t> (Cymru) 2014</a:t>
            </a:r>
            <a:br>
              <a:rPr lang="en-US" sz="3200" b="1" dirty="0"/>
            </a:br>
            <a:r>
              <a:rPr lang="en-US" sz="3200" b="1" dirty="0"/>
              <a:t>Social Services and Well-being (Wales) Act  (2014)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9545" y="2169127"/>
            <a:ext cx="4038600" cy="4525963"/>
          </a:xfrm>
        </p:spPr>
        <p:txBody>
          <a:bodyPr vert="horz" lIns="91440" tIns="45720" rIns="91440" bIns="45720" anchor="t">
            <a:normAutofit fontScale="55000" lnSpcReduction="20000"/>
          </a:bodyPr>
          <a:lstStyle/>
          <a:p>
            <a:pPr marL="447675" indent="-383540"/>
            <a:r>
              <a:rPr lang="en-GB" sz="3600" dirty="0" err="1">
                <a:ea typeface="+mn-lt"/>
                <a:cs typeface="+mn-lt"/>
              </a:rPr>
              <a:t>Mae'r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Ddeddf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cynnwys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mesurau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gyfer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cryfhau'r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gweithdrefnau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diogelu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gyfer</a:t>
            </a:r>
            <a:r>
              <a:rPr lang="en-GB" sz="3600" dirty="0">
                <a:ea typeface="+mn-lt"/>
                <a:cs typeface="+mn-lt"/>
              </a:rPr>
              <a:t> plant </a:t>
            </a:r>
            <a:r>
              <a:rPr lang="en-GB" sz="3600" dirty="0" err="1">
                <a:ea typeface="+mn-lt"/>
                <a:cs typeface="+mn-lt"/>
              </a:rPr>
              <a:t>ac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oedolion</a:t>
            </a:r>
            <a:r>
              <a:rPr lang="en-GB" sz="3600" dirty="0">
                <a:ea typeface="+mn-lt"/>
                <a:cs typeface="+mn-lt"/>
              </a:rPr>
              <a:t>.</a:t>
            </a:r>
            <a:endParaRPr lang="en-GB" sz="3600" dirty="0">
              <a:cs typeface="Arial"/>
            </a:endParaRPr>
          </a:p>
          <a:p>
            <a:pPr marL="447675" indent="-383540"/>
            <a:endParaRPr lang="en-GB"/>
          </a:p>
          <a:p>
            <a:pPr marL="447675" indent="-383540"/>
            <a:r>
              <a:rPr lang="en-GB" sz="3600" dirty="0">
                <a:ea typeface="+mn-lt"/>
                <a:cs typeface="+mn-lt"/>
              </a:rPr>
              <a:t>Rhan 7 </a:t>
            </a:r>
            <a:r>
              <a:rPr lang="en-GB" sz="3600" dirty="0" err="1">
                <a:ea typeface="+mn-lt"/>
                <a:cs typeface="+mn-lt"/>
              </a:rPr>
              <a:t>o'r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Ddeddf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ymwneud</a:t>
            </a:r>
            <a:r>
              <a:rPr lang="en-GB" sz="3600" dirty="0">
                <a:ea typeface="+mn-lt"/>
                <a:cs typeface="+mn-lt"/>
              </a:rPr>
              <a:t> â </a:t>
            </a:r>
            <a:r>
              <a:rPr lang="en-GB" sz="3600" dirty="0" err="1">
                <a:ea typeface="+mn-lt"/>
                <a:cs typeface="+mn-lt"/>
              </a:rPr>
              <a:t>diogelu</a:t>
            </a:r>
            <a:r>
              <a:rPr lang="en-GB" sz="3600" dirty="0">
                <a:ea typeface="+mn-lt"/>
                <a:cs typeface="+mn-lt"/>
              </a:rPr>
              <a:t>.</a:t>
            </a:r>
            <a:endParaRPr lang="en-GB" dirty="0"/>
          </a:p>
          <a:p>
            <a:pPr marL="447675" indent="-383540"/>
            <a:endParaRPr lang="en-GB"/>
          </a:p>
          <a:p>
            <a:pPr marL="447675" indent="-383540"/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atgyfnerthu'r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trefniadau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diogelu</a:t>
            </a:r>
            <a:r>
              <a:rPr lang="en-GB" sz="3600" dirty="0">
                <a:ea typeface="+mn-lt"/>
                <a:cs typeface="+mn-lt"/>
              </a:rPr>
              <a:t> </a:t>
            </a:r>
            <a:r>
              <a:rPr lang="en-GB" sz="3600" dirty="0" err="1">
                <a:ea typeface="+mn-lt"/>
                <a:cs typeface="+mn-lt"/>
              </a:rPr>
              <a:t>oedd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bresennol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gyfer</a:t>
            </a:r>
            <a:r>
              <a:rPr lang="en-GB" sz="3600" dirty="0">
                <a:ea typeface="+mn-lt"/>
                <a:cs typeface="+mn-lt"/>
              </a:rPr>
              <a:t> plant </a:t>
            </a:r>
            <a:r>
              <a:rPr lang="en-GB" sz="3600" dirty="0" err="1">
                <a:ea typeface="+mn-lt"/>
                <a:cs typeface="+mn-lt"/>
              </a:rPr>
              <a:t>drwy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gyflwyno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dyletswydd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newydd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i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roi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gwybod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i'r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awdurdod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lleol</a:t>
            </a:r>
            <a:r>
              <a:rPr lang="en-GB" sz="3600" dirty="0">
                <a:ea typeface="+mn-lt"/>
                <a:cs typeface="+mn-lt"/>
              </a:rPr>
              <a:t> am </a:t>
            </a:r>
            <a:r>
              <a:rPr lang="en-GB" sz="3600" dirty="0" err="1">
                <a:ea typeface="+mn-lt"/>
                <a:cs typeface="+mn-lt"/>
              </a:rPr>
              <a:t>unrhyw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blentyn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yr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amheuir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ei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fod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mewn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perygl</a:t>
            </a:r>
            <a:r>
              <a:rPr lang="en-GB" sz="3600" dirty="0">
                <a:ea typeface="+mn-lt"/>
                <a:cs typeface="+mn-lt"/>
              </a:rPr>
              <a:t> o neu </a:t>
            </a:r>
            <a:r>
              <a:rPr lang="en-GB" sz="3600" dirty="0" err="1">
                <a:ea typeface="+mn-lt"/>
                <a:cs typeface="+mn-lt"/>
              </a:rPr>
              <a:t>yn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cael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ei</a:t>
            </a:r>
            <a:r>
              <a:rPr lang="en-GB" sz="3600" dirty="0">
                <a:ea typeface="+mn-lt"/>
                <a:cs typeface="+mn-lt"/>
              </a:rPr>
              <a:t> gam-</a:t>
            </a:r>
            <a:r>
              <a:rPr lang="en-GB" sz="3600" dirty="0" err="1">
                <a:ea typeface="+mn-lt"/>
                <a:cs typeface="+mn-lt"/>
              </a:rPr>
              <a:t>drin</a:t>
            </a:r>
            <a:r>
              <a:rPr lang="en-GB" sz="3600" dirty="0">
                <a:ea typeface="+mn-lt"/>
                <a:cs typeface="+mn-lt"/>
              </a:rPr>
              <a:t> neu </a:t>
            </a:r>
            <a:r>
              <a:rPr lang="en-GB" sz="3600" dirty="0" err="1">
                <a:ea typeface="+mn-lt"/>
                <a:cs typeface="+mn-lt"/>
              </a:rPr>
              <a:t>ei</a:t>
            </a:r>
            <a:r>
              <a:rPr lang="en-GB" sz="3600" dirty="0">
                <a:ea typeface="+mn-lt"/>
                <a:cs typeface="+mn-lt"/>
              </a:rPr>
              <a:t> </a:t>
            </a:r>
            <a:r>
              <a:rPr lang="en-GB" sz="3600" dirty="0" err="1">
                <a:ea typeface="+mn-lt"/>
                <a:cs typeface="+mn-lt"/>
              </a:rPr>
              <a:t>esgeuluso</a:t>
            </a:r>
            <a:r>
              <a:rPr lang="en-GB" sz="3600" dirty="0">
                <a:ea typeface="+mn-lt"/>
                <a:cs typeface="+mn-lt"/>
              </a:rPr>
              <a:t>.</a:t>
            </a:r>
            <a:endParaRPr lang="en-GB" sz="3600" dirty="0">
              <a:cs typeface="Arial"/>
            </a:endParaRPr>
          </a:p>
          <a:p>
            <a:pPr marL="447675" indent="-383540"/>
            <a:endParaRPr lang="en-GB"/>
          </a:p>
          <a:p>
            <a:pPr marL="447675" indent="-383540"/>
            <a:endParaRPr lang="en-GB" sz="3600" dirty="0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35B60A4-7759-49D3-B05A-DF9A17298D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69127"/>
            <a:ext cx="4038600" cy="4525963"/>
          </a:xfrm>
        </p:spPr>
        <p:txBody>
          <a:bodyPr vert="horz" lIns="91440" tIns="45720" rIns="91440" bIns="45720" anchor="t">
            <a:noAutofit/>
          </a:bodyPr>
          <a:lstStyle/>
          <a:p>
            <a:pPr marL="447675" indent="-383540"/>
            <a:r>
              <a:rPr lang="en-GB" sz="2000" dirty="0">
                <a:ea typeface="+mn-lt"/>
                <a:cs typeface="+mn-lt"/>
              </a:rPr>
              <a:t>The Act contains measures for strengthening the safeguarding procedures for both children and adults.</a:t>
            </a:r>
            <a:endParaRPr lang="en-US" sz="2000" dirty="0">
              <a:ea typeface="+mn-lt"/>
              <a:cs typeface="+mn-lt"/>
            </a:endParaRPr>
          </a:p>
          <a:p>
            <a:pPr marL="447675" indent="-383540"/>
            <a:r>
              <a:rPr lang="en-US" sz="2000" dirty="0">
                <a:ea typeface="+mn-lt"/>
                <a:cs typeface="+mn-lt"/>
              </a:rPr>
              <a:t>Part 7 of the Act relates to safeguarding. </a:t>
            </a:r>
          </a:p>
          <a:p>
            <a:pPr marL="447675" indent="-383540"/>
            <a:r>
              <a:rPr lang="en-US" sz="2000" dirty="0">
                <a:ea typeface="+mn-lt"/>
                <a:cs typeface="+mn-lt"/>
              </a:rPr>
              <a:t>Reinforces existing safeguarding arrangements for children through the introduction of a new duty to report to the local authority any child suspected of being at risk of, or experiencing, abuse or neglect.</a:t>
            </a:r>
            <a:endParaRPr lang="en-US" sz="2000" dirty="0">
              <a:cs typeface="Arial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649" y="600322"/>
            <a:ext cx="8798909" cy="1399032"/>
          </a:xfrm>
        </p:spPr>
        <p:txBody>
          <a:bodyPr vert="horz" lIns="91440" tIns="45720" rIns="91440" bIns="45720" anchor="ctr">
            <a:noAutofit/>
          </a:bodyPr>
          <a:lstStyle/>
          <a:p>
            <a:r>
              <a:rPr lang="en-US" sz="3200" b="1" dirty="0" err="1">
                <a:ea typeface="+mj-lt"/>
                <a:cs typeface="+mj-lt"/>
              </a:rPr>
              <a:t>Deddf</a:t>
            </a:r>
            <a:r>
              <a:rPr lang="en-US" sz="3200" b="1" dirty="0">
                <a:ea typeface="+mj-lt"/>
                <a:cs typeface="+mj-lt"/>
              </a:rPr>
              <a:t> </a:t>
            </a:r>
            <a:r>
              <a:rPr lang="en-US" sz="3200" b="1" dirty="0" err="1">
                <a:ea typeface="+mj-lt"/>
                <a:cs typeface="+mj-lt"/>
              </a:rPr>
              <a:t>Gwasanaethau</a:t>
            </a:r>
            <a:r>
              <a:rPr lang="en-US" sz="3200" b="1" dirty="0">
                <a:ea typeface="+mj-lt"/>
                <a:cs typeface="+mj-lt"/>
              </a:rPr>
              <a:t> </a:t>
            </a:r>
            <a:r>
              <a:rPr lang="en-US" sz="3200" b="1" dirty="0" err="1">
                <a:ea typeface="+mj-lt"/>
                <a:cs typeface="+mj-lt"/>
              </a:rPr>
              <a:t>Cymdeithasol</a:t>
            </a:r>
            <a:r>
              <a:rPr lang="en-US" sz="3200" b="1" dirty="0">
                <a:ea typeface="+mj-lt"/>
                <a:cs typeface="+mj-lt"/>
              </a:rPr>
              <a:t> a </a:t>
            </a:r>
            <a:br>
              <a:rPr lang="en-US" sz="3200" b="1" dirty="0">
                <a:ea typeface="+mj-lt"/>
                <a:cs typeface="+mj-lt"/>
              </a:rPr>
            </a:br>
            <a:r>
              <a:rPr lang="en-US" sz="3200" b="1" dirty="0" err="1">
                <a:ea typeface="+mj-lt"/>
                <a:cs typeface="+mj-lt"/>
              </a:rPr>
              <a:t>Llesiant</a:t>
            </a:r>
            <a:r>
              <a:rPr lang="en-US" sz="3200" b="1" dirty="0">
                <a:ea typeface="+mj-lt"/>
                <a:cs typeface="+mj-lt"/>
              </a:rPr>
              <a:t> (Cymru) 2014</a:t>
            </a:r>
            <a:br>
              <a:rPr lang="en-US" sz="3200" b="1" dirty="0">
                <a:ea typeface="+mj-lt"/>
                <a:cs typeface="+mj-lt"/>
              </a:rPr>
            </a:br>
            <a:r>
              <a:rPr lang="en-US" sz="3200" b="1" dirty="0"/>
              <a:t>Social Services and Well-being (Wales) Act  (2014)</a:t>
            </a:r>
            <a:endParaRPr lang="en-GB" sz="3200" dirty="0">
              <a:ln w="6350">
                <a:solidFill>
                  <a:srgbClr val="4F81BD">
                    <a:shade val="43000"/>
                  </a:srgbClr>
                </a:solidFill>
              </a:ln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 fontScale="70000" lnSpcReduction="20000"/>
          </a:bodyPr>
          <a:lstStyle/>
          <a:p>
            <a:pPr marL="447675" indent="-383540">
              <a:buNone/>
            </a:pPr>
            <a:r>
              <a:rPr lang="en-GB" b="1" dirty="0"/>
              <a:t>    </a:t>
            </a:r>
            <a:r>
              <a:rPr lang="en-GB" b="1" dirty="0">
                <a:cs typeface="Arial"/>
              </a:rPr>
              <a:t> </a:t>
            </a:r>
            <a:endParaRPr lang="en-GB" b="1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8A3AC9-6285-4342-8499-DFB129CC33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475678"/>
            <a:ext cx="4196255" cy="4525963"/>
          </a:xfrm>
        </p:spPr>
        <p:txBody>
          <a:bodyPr vert="horz" lIns="91440" tIns="45720" rIns="91440" bIns="45720" anchor="t">
            <a:normAutofit fontScale="70000" lnSpcReduction="20000"/>
          </a:bodyPr>
          <a:lstStyle/>
          <a:p>
            <a:pPr marL="64135" indent="0">
              <a:buNone/>
            </a:pPr>
            <a:r>
              <a:rPr lang="en-GB" b="1" dirty="0">
                <a:ea typeface="+mn-lt"/>
                <a:cs typeface="+mn-lt"/>
              </a:rPr>
              <a:t>Safeguarding - protecting children and adults from abuse or neglect and educating those around them to recognise the signs and dangers.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‘Everyone’s responsibility’. Each professional and organisation must do everything they can, to ensure that children and adults at risk are protected from abuse.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64135" indent="0">
              <a:buNone/>
            </a:pPr>
            <a:r>
              <a:rPr lang="en-GB" b="1" dirty="0">
                <a:ea typeface="+mn-lt"/>
                <a:cs typeface="+mn-lt"/>
              </a:rPr>
              <a:t>National Independent Safeguarding Board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A new board to work with the safeguarding adults boards and safeguarding children boards across Wales.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D6E29F4A-BC3F-45D6-A9D6-66E21FE24BDE}"/>
              </a:ext>
            </a:extLst>
          </p:cNvPr>
          <p:cNvSpPr txBox="1">
            <a:spLocks/>
          </p:cNvSpPr>
          <p:nvPr/>
        </p:nvSpPr>
        <p:spPr>
          <a:xfrm>
            <a:off x="303923" y="2475677"/>
            <a:ext cx="4345151" cy="4525963"/>
          </a:xfrm>
          <a:prstGeom prst="rect">
            <a:avLst/>
          </a:prstGeom>
        </p:spPr>
        <p:txBody>
          <a:bodyPr vert="horz" lIns="91440" tIns="45720" rIns="91440" bIns="45720" anchor="t">
            <a:noAutofit/>
          </a:bodyPr>
          <a:lstStyle>
            <a:lvl1pPr marL="448056" indent="-38404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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2296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95000"/>
              <a:buFont typeface="Verdana"/>
              <a:buChar char="›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06424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10312" algn="l" rtl="0" eaLnBrk="1" latinLnBrk="0" hangingPunct="1">
              <a:spcBef>
                <a:spcPct val="20000"/>
              </a:spcBef>
              <a:buClr>
                <a:schemeClr val="accent1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6002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84832" indent="-210312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14600" indent="-182880" algn="l" rtl="0" eaLnBrk="1" latinLnBrk="0" hangingPunct="1">
              <a:spcBef>
                <a:spcPct val="20000"/>
              </a:spcBef>
              <a:buClr>
                <a:schemeClr val="accent1">
                  <a:tint val="75000"/>
                </a:schemeClr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47675" indent="-383540">
              <a:buNone/>
            </a:pPr>
            <a:r>
              <a:rPr lang="en-GB" sz="1600" b="1" dirty="0" err="1">
                <a:ea typeface="+mn-lt"/>
                <a:cs typeface="+mn-lt"/>
              </a:rPr>
              <a:t>Diogelu</a:t>
            </a:r>
            <a:r>
              <a:rPr lang="en-GB" sz="1600" b="1" dirty="0">
                <a:ea typeface="+mn-lt"/>
                <a:cs typeface="+mn-lt"/>
              </a:rPr>
              <a:t> - </a:t>
            </a:r>
            <a:r>
              <a:rPr lang="en-GB" sz="1600" b="1" dirty="0" err="1">
                <a:ea typeface="+mn-lt"/>
                <a:cs typeface="+mn-lt"/>
              </a:rPr>
              <a:t>amddiffyn</a:t>
            </a:r>
            <a:r>
              <a:rPr lang="en-GB" sz="1600" b="1" dirty="0">
                <a:ea typeface="+mn-lt"/>
                <a:cs typeface="+mn-lt"/>
              </a:rPr>
              <a:t> plant </a:t>
            </a:r>
            <a:r>
              <a:rPr lang="en-GB" sz="1600" b="1" dirty="0" err="1">
                <a:ea typeface="+mn-lt"/>
                <a:cs typeface="+mn-lt"/>
              </a:rPr>
              <a:t>ac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oedolion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rhag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cael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eu</a:t>
            </a:r>
            <a:r>
              <a:rPr lang="en-GB" sz="1600" b="1" dirty="0">
                <a:ea typeface="+mn-lt"/>
                <a:cs typeface="+mn-lt"/>
              </a:rPr>
              <a:t> cam-</a:t>
            </a:r>
            <a:r>
              <a:rPr lang="en-GB" sz="1600" b="1" dirty="0" err="1">
                <a:ea typeface="+mn-lt"/>
                <a:cs typeface="+mn-lt"/>
              </a:rPr>
              <a:t>drin</a:t>
            </a:r>
            <a:r>
              <a:rPr lang="en-GB" sz="1600" b="1" dirty="0">
                <a:ea typeface="+mn-lt"/>
                <a:cs typeface="+mn-lt"/>
              </a:rPr>
              <a:t> neu </a:t>
            </a:r>
            <a:r>
              <a:rPr lang="en-GB" sz="1600" b="1" dirty="0" err="1">
                <a:ea typeface="+mn-lt"/>
                <a:cs typeface="+mn-lt"/>
              </a:rPr>
              <a:t>eu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hesgeuluso</a:t>
            </a:r>
            <a:r>
              <a:rPr lang="en-GB" sz="1600" b="1" dirty="0">
                <a:ea typeface="+mn-lt"/>
                <a:cs typeface="+mn-lt"/>
              </a:rPr>
              <a:t> ac </a:t>
            </a:r>
            <a:r>
              <a:rPr lang="en-GB" sz="1600" b="1" dirty="0" err="1">
                <a:ea typeface="+mn-lt"/>
                <a:cs typeface="+mn-lt"/>
              </a:rPr>
              <a:t>addysgu'r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rhai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o'u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cwmpas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i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adnabod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yr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arwyddion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a'r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peryglon</a:t>
            </a:r>
            <a:r>
              <a:rPr lang="en-GB" sz="1600" b="1" dirty="0">
                <a:ea typeface="+mn-lt"/>
                <a:cs typeface="+mn-lt"/>
              </a:rPr>
              <a:t>.</a:t>
            </a:r>
            <a:endParaRPr lang="en-US" sz="1600" b="1">
              <a:ea typeface="+mn-lt"/>
              <a:cs typeface="+mn-lt"/>
            </a:endParaRPr>
          </a:p>
          <a:p>
            <a:pPr marL="521335" indent="-457200"/>
            <a:r>
              <a:rPr lang="en-GB" sz="1600" dirty="0">
                <a:ea typeface="+mn-lt"/>
                <a:cs typeface="+mn-lt"/>
              </a:rPr>
              <a:t>'</a:t>
            </a:r>
            <a:r>
              <a:rPr lang="en-GB" sz="1600" dirty="0" err="1">
                <a:ea typeface="+mn-lt"/>
                <a:cs typeface="+mn-lt"/>
              </a:rPr>
              <a:t>Cyfrifoldeb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pawb</a:t>
            </a:r>
            <a:r>
              <a:rPr lang="en-GB" sz="1600" dirty="0">
                <a:ea typeface="+mn-lt"/>
                <a:cs typeface="+mn-lt"/>
              </a:rPr>
              <a:t>'. </a:t>
            </a:r>
            <a:r>
              <a:rPr lang="en-GB" sz="1600" dirty="0" err="1">
                <a:ea typeface="+mn-lt"/>
                <a:cs typeface="+mn-lt"/>
              </a:rPr>
              <a:t>Rhaid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i</a:t>
            </a:r>
            <a:r>
              <a:rPr lang="en-GB" sz="1600" dirty="0">
                <a:ea typeface="+mn-lt"/>
                <a:cs typeface="+mn-lt"/>
              </a:rPr>
              <a:t> bob </a:t>
            </a:r>
            <a:r>
              <a:rPr lang="en-GB" sz="1600" dirty="0" err="1">
                <a:ea typeface="+mn-lt"/>
                <a:cs typeface="+mn-lt"/>
              </a:rPr>
              <a:t>gweithiwr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proffesiynol</a:t>
            </a:r>
            <a:r>
              <a:rPr lang="en-GB" sz="1600" dirty="0">
                <a:ea typeface="+mn-lt"/>
                <a:cs typeface="+mn-lt"/>
              </a:rPr>
              <a:t> a </a:t>
            </a:r>
            <a:r>
              <a:rPr lang="en-GB" sz="1600" dirty="0" err="1">
                <a:ea typeface="+mn-lt"/>
                <a:cs typeface="+mn-lt"/>
              </a:rPr>
              <a:t>sefydliad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wneud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popeth</a:t>
            </a:r>
            <a:r>
              <a:rPr lang="en-GB" sz="1600" dirty="0">
                <a:ea typeface="+mn-lt"/>
                <a:cs typeface="+mn-lt"/>
              </a:rPr>
              <a:t> o </a:t>
            </a:r>
            <a:r>
              <a:rPr lang="en-GB" sz="1600" dirty="0" err="1">
                <a:ea typeface="+mn-lt"/>
                <a:cs typeface="+mn-lt"/>
              </a:rPr>
              <a:t>fewn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eu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gallu</a:t>
            </a:r>
            <a:r>
              <a:rPr lang="en-GB" sz="1600" dirty="0">
                <a:ea typeface="+mn-lt"/>
                <a:cs typeface="+mn-lt"/>
              </a:rPr>
              <a:t>, er </a:t>
            </a:r>
            <a:r>
              <a:rPr lang="en-GB" sz="1600" dirty="0" err="1">
                <a:ea typeface="+mn-lt"/>
                <a:cs typeface="+mn-lt"/>
              </a:rPr>
              <a:t>mwyn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sicrhau</a:t>
            </a:r>
            <a:r>
              <a:rPr lang="en-GB" sz="1600" dirty="0">
                <a:ea typeface="+mn-lt"/>
                <a:cs typeface="+mn-lt"/>
              </a:rPr>
              <a:t> bod plant </a:t>
            </a:r>
            <a:r>
              <a:rPr lang="en-GB" sz="1600" dirty="0" err="1">
                <a:ea typeface="+mn-lt"/>
                <a:cs typeface="+mn-lt"/>
              </a:rPr>
              <a:t>ac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oedolion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sydd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mewn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perygl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cael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eu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hamddiffyn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rhag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dirty="0" err="1">
                <a:ea typeface="+mn-lt"/>
                <a:cs typeface="+mn-lt"/>
              </a:rPr>
              <a:t>camdriniaeth</a:t>
            </a:r>
            <a:r>
              <a:rPr lang="en-GB" sz="1600" dirty="0">
                <a:ea typeface="+mn-lt"/>
                <a:cs typeface="+mn-lt"/>
              </a:rPr>
              <a:t>.</a:t>
            </a:r>
            <a:endParaRPr lang="en-US" sz="1600" dirty="0">
              <a:ea typeface="+mn-lt"/>
              <a:cs typeface="+mn-lt"/>
            </a:endParaRPr>
          </a:p>
          <a:p>
            <a:pPr marL="447675" indent="-383540">
              <a:buNone/>
            </a:pPr>
            <a:endParaRPr lang="en-GB" sz="1600" dirty="0">
              <a:cs typeface="Arial"/>
            </a:endParaRPr>
          </a:p>
          <a:p>
            <a:pPr marL="447675" indent="-383540">
              <a:buNone/>
            </a:pPr>
            <a:r>
              <a:rPr lang="en-GB" sz="1600" b="1" dirty="0" err="1">
                <a:ea typeface="+mn-lt"/>
                <a:cs typeface="+mn-lt"/>
              </a:rPr>
              <a:t>Bwrdd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Diogelu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Annibynnol</a:t>
            </a:r>
            <a:r>
              <a:rPr lang="en-GB" sz="1600" b="1" dirty="0">
                <a:ea typeface="+mn-lt"/>
                <a:cs typeface="+mn-lt"/>
              </a:rPr>
              <a:t> </a:t>
            </a:r>
            <a:r>
              <a:rPr lang="en-GB" sz="1600" b="1" dirty="0" err="1">
                <a:ea typeface="+mn-lt"/>
                <a:cs typeface="+mn-lt"/>
              </a:rPr>
              <a:t>Cenedlaethol</a:t>
            </a:r>
            <a:endParaRPr lang="en-GB" sz="1600" b="1" dirty="0" err="1">
              <a:cs typeface="Arial"/>
            </a:endParaRPr>
          </a:p>
          <a:p>
            <a:pPr marL="521335" indent="-457200"/>
            <a:r>
              <a:rPr lang="en-GB" sz="1600" err="1">
                <a:ea typeface="+mn-lt"/>
                <a:cs typeface="+mn-lt"/>
              </a:rPr>
              <a:t>Bwrdd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newydd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i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weithio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gyda'r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byrddau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diogelu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oedolion</a:t>
            </a:r>
            <a:r>
              <a:rPr lang="en-GB" sz="1600" dirty="0">
                <a:ea typeface="+mn-lt"/>
                <a:cs typeface="+mn-lt"/>
              </a:rPr>
              <a:t> a </a:t>
            </a:r>
            <a:r>
              <a:rPr lang="en-GB" sz="1600" err="1">
                <a:ea typeface="+mn-lt"/>
                <a:cs typeface="+mn-lt"/>
              </a:rPr>
              <a:t>byrddau</a:t>
            </a:r>
            <a:r>
              <a:rPr lang="en-GB" sz="1600" dirty="0">
                <a:ea typeface="+mn-lt"/>
                <a:cs typeface="+mn-lt"/>
              </a:rPr>
              <a:t> </a:t>
            </a:r>
            <a:r>
              <a:rPr lang="en-GB" sz="1600" err="1">
                <a:ea typeface="+mn-lt"/>
                <a:cs typeface="+mn-lt"/>
              </a:rPr>
              <a:t>diogelu</a:t>
            </a:r>
            <a:r>
              <a:rPr lang="en-GB" sz="1600" dirty="0">
                <a:ea typeface="+mn-lt"/>
                <a:cs typeface="+mn-lt"/>
              </a:rPr>
              <a:t> plant </a:t>
            </a:r>
            <a:r>
              <a:rPr lang="en-GB" sz="1600" err="1">
                <a:ea typeface="+mn-lt"/>
                <a:cs typeface="+mn-lt"/>
              </a:rPr>
              <a:t>ledled</a:t>
            </a:r>
            <a:r>
              <a:rPr lang="en-GB" sz="1600" dirty="0">
                <a:ea typeface="+mn-lt"/>
                <a:cs typeface="+mn-lt"/>
              </a:rPr>
              <a:t> Cymru.</a:t>
            </a:r>
          </a:p>
          <a:p>
            <a:pPr marL="447675" indent="-383540">
              <a:buNone/>
            </a:pPr>
            <a:endParaRPr lang="en-GB" sz="1600" dirty="0">
              <a:cs typeface="Arial"/>
            </a:endParaRPr>
          </a:p>
          <a:p>
            <a:pPr marL="64135" indent="0">
              <a:buNone/>
            </a:pPr>
            <a:endParaRPr lang="en-GB" sz="1600" b="1" dirty="0">
              <a:ea typeface="+mn-lt"/>
              <a:cs typeface="+mn-lt"/>
            </a:endParaRPr>
          </a:p>
          <a:p>
            <a:pPr marL="447675" indent="-383540"/>
            <a:endParaRPr lang="en-GB" sz="1600" dirty="0">
              <a:ea typeface="+mn-lt"/>
              <a:cs typeface="+mn-lt"/>
            </a:endParaRPr>
          </a:p>
          <a:p>
            <a:pPr marL="447675" indent="-383540"/>
            <a:endParaRPr lang="en-GB" sz="1600" dirty="0">
              <a:ea typeface="+mn-lt"/>
              <a:cs typeface="+mn-lt"/>
            </a:endParaRPr>
          </a:p>
          <a:p>
            <a:pPr marL="447675" indent="-383540"/>
            <a:endParaRPr lang="en-GB" sz="1600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80838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42" y="425149"/>
            <a:ext cx="8816427" cy="1399032"/>
          </a:xfrm>
        </p:spPr>
        <p:txBody>
          <a:bodyPr vert="horz" lIns="91440" tIns="45720" rIns="91440" bIns="45720" anchor="ctr">
            <a:noAutofit/>
          </a:bodyPr>
          <a:lstStyle/>
          <a:p>
            <a:r>
              <a:rPr lang="en-US" sz="3200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Deddf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 </a:t>
            </a:r>
            <a:r>
              <a:rPr lang="en-US" sz="3200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Gwasanaethau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 </a:t>
            </a:r>
            <a:r>
              <a:rPr lang="en-US" sz="3200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Cymdeithasol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 a </a:t>
            </a:r>
            <a:b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</a:br>
            <a:r>
              <a:rPr lang="en-US" sz="3200" b="1" dirty="0" err="1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Llesiant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 (Cymru) 2014</a:t>
            </a:r>
            <a:b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</a:b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cs typeface="Arial"/>
              </a:rPr>
              <a:t>Social Services and Well-being (Wales) </a:t>
            </a:r>
            <a:r>
              <a:rPr lang="en-US" sz="3200" b="1" dirty="0">
                <a:ln w="6350">
                  <a:solidFill>
                    <a:srgbClr val="4F81BD">
                      <a:shade val="43000"/>
                    </a:srgbClr>
                  </a:solidFill>
                </a:ln>
                <a:ea typeface="+mj-lt"/>
                <a:cs typeface="+mj-lt"/>
              </a:rPr>
              <a:t>Act  (2014)</a:t>
            </a:r>
            <a:endParaRPr lang="en-US" sz="3200">
              <a:ln w="6350">
                <a:solidFill>
                  <a:srgbClr val="4F81BD">
                    <a:shade val="43000"/>
                  </a:srgbClr>
                </a:solidFill>
              </a:ln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441" y="2055265"/>
            <a:ext cx="4406462" cy="4525963"/>
          </a:xfrm>
        </p:spPr>
        <p:txBody>
          <a:bodyPr vert="horz" lIns="91440" tIns="45720" rIns="91440" bIns="45720" anchor="t">
            <a:noAutofit/>
          </a:bodyPr>
          <a:lstStyle/>
          <a:p>
            <a:pPr marL="64135" indent="0">
              <a:buNone/>
            </a:pPr>
            <a:r>
              <a:rPr lang="en-US" sz="1700" err="1">
                <a:ea typeface="+mn-lt"/>
                <a:cs typeface="+mn-lt"/>
              </a:rPr>
              <a:t>Cefnogir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partneriaid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diogelu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gan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arweinyddiaeth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fwy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cadarn</a:t>
            </a:r>
            <a:r>
              <a:rPr lang="en-US" sz="1700" dirty="0">
                <a:ea typeface="+mn-lt"/>
                <a:cs typeface="+mn-lt"/>
              </a:rPr>
              <a:t> a </a:t>
            </a:r>
            <a:r>
              <a:rPr lang="en-US" sz="1700" err="1">
                <a:ea typeface="+mn-lt"/>
                <a:cs typeface="+mn-lt"/>
              </a:rPr>
              <a:t>chydweithredu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amlasiantaethol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cryfach</a:t>
            </a:r>
            <a:r>
              <a:rPr lang="en-US" sz="1700" dirty="0">
                <a:ea typeface="+mn-lt"/>
                <a:cs typeface="+mn-lt"/>
              </a:rPr>
              <a:t> a </a:t>
            </a:r>
            <a:r>
              <a:rPr lang="en-US" sz="1700" err="1">
                <a:ea typeface="+mn-lt"/>
                <a:cs typeface="+mn-lt"/>
              </a:rPr>
              <a:t>mwy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effeithiol</a:t>
            </a:r>
            <a:r>
              <a:rPr lang="en-US" sz="1700" dirty="0">
                <a:ea typeface="+mn-lt"/>
                <a:cs typeface="+mn-lt"/>
              </a:rPr>
              <a:t>.</a:t>
            </a:r>
            <a:endParaRPr lang="en-US" sz="1700" dirty="0">
              <a:cs typeface="Arial"/>
            </a:endParaRPr>
          </a:p>
          <a:p>
            <a:pPr marL="447675" indent="-383540"/>
            <a:endParaRPr lang="en-US" sz="1700" dirty="0">
              <a:cs typeface="Arial"/>
            </a:endParaRPr>
          </a:p>
          <a:p>
            <a:pPr marL="64135" indent="0">
              <a:buNone/>
            </a:pPr>
            <a:r>
              <a:rPr lang="en-US" sz="1700" b="1" err="1">
                <a:ea typeface="+mn-lt"/>
                <a:cs typeface="+mn-lt"/>
              </a:rPr>
              <a:t>Cynllun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err="1">
                <a:ea typeface="+mn-lt"/>
                <a:cs typeface="+mn-lt"/>
              </a:rPr>
              <a:t>gweithredu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err="1">
                <a:ea typeface="+mn-lt"/>
                <a:cs typeface="+mn-lt"/>
              </a:rPr>
              <a:t>cenedlaethol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err="1">
                <a:ea typeface="+mn-lt"/>
                <a:cs typeface="+mn-lt"/>
              </a:rPr>
              <a:t>i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err="1">
                <a:ea typeface="+mn-lt"/>
                <a:cs typeface="+mn-lt"/>
              </a:rPr>
              <a:t>atal</a:t>
            </a:r>
            <a:r>
              <a:rPr lang="en-US" sz="1700" b="1" dirty="0">
                <a:ea typeface="+mn-lt"/>
                <a:cs typeface="+mn-lt"/>
              </a:rPr>
              <a:t> ac </a:t>
            </a:r>
            <a:r>
              <a:rPr lang="en-US" sz="1700" b="1" err="1">
                <a:ea typeface="+mn-lt"/>
                <a:cs typeface="+mn-lt"/>
              </a:rPr>
              <a:t>amddiffyn</a:t>
            </a:r>
            <a:r>
              <a:rPr lang="en-US" sz="1700" b="1" dirty="0">
                <a:ea typeface="+mn-lt"/>
                <a:cs typeface="+mn-lt"/>
              </a:rPr>
              <a:t> plant a </a:t>
            </a:r>
            <a:r>
              <a:rPr lang="en-US" sz="1700" b="1" err="1">
                <a:ea typeface="+mn-lt"/>
                <a:cs typeface="+mn-lt"/>
              </a:rPr>
              <a:t>phobl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err="1">
                <a:ea typeface="+mn-lt"/>
                <a:cs typeface="+mn-lt"/>
              </a:rPr>
              <a:t>ifanc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err="1">
                <a:ea typeface="+mn-lt"/>
                <a:cs typeface="+mn-lt"/>
              </a:rPr>
              <a:t>rhag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err="1">
                <a:ea typeface="+mn-lt"/>
                <a:cs typeface="+mn-lt"/>
              </a:rPr>
              <a:t>camfanteisio</a:t>
            </a:r>
            <a:r>
              <a:rPr lang="en-US" sz="1700" b="1" dirty="0">
                <a:ea typeface="+mn-lt"/>
                <a:cs typeface="+mn-lt"/>
              </a:rPr>
              <a:t> </a:t>
            </a:r>
            <a:r>
              <a:rPr lang="en-US" sz="1700" b="1" err="1">
                <a:ea typeface="+mn-lt"/>
                <a:cs typeface="+mn-lt"/>
              </a:rPr>
              <a:t>rhywiol</a:t>
            </a:r>
            <a:endParaRPr lang="en-US" sz="1700" b="1">
              <a:cs typeface="Arial"/>
            </a:endParaRPr>
          </a:p>
          <a:p>
            <a:pPr marL="447675" indent="-383540"/>
            <a:r>
              <a:rPr lang="en-US" sz="1700" err="1">
                <a:ea typeface="+mn-lt"/>
                <a:cs typeface="+mn-lt"/>
              </a:rPr>
              <a:t>atal</a:t>
            </a:r>
            <a:r>
              <a:rPr lang="en-US" sz="1700" dirty="0">
                <a:ea typeface="+mn-lt"/>
                <a:cs typeface="+mn-lt"/>
              </a:rPr>
              <a:t> ac </a:t>
            </a:r>
            <a:r>
              <a:rPr lang="en-US" sz="1700" err="1">
                <a:ea typeface="+mn-lt"/>
                <a:cs typeface="+mn-lt"/>
              </a:rPr>
              <a:t>amddiffyn</a:t>
            </a:r>
            <a:r>
              <a:rPr lang="en-US" sz="1700" dirty="0">
                <a:ea typeface="+mn-lt"/>
                <a:cs typeface="+mn-lt"/>
              </a:rPr>
              <a:t> plant a </a:t>
            </a:r>
            <a:r>
              <a:rPr lang="en-US" sz="1700" err="1">
                <a:ea typeface="+mn-lt"/>
                <a:cs typeface="+mn-lt"/>
              </a:rPr>
              <a:t>phobl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ifanc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rhag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camfanteisio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rhywiol</a:t>
            </a:r>
            <a:endParaRPr lang="en-US" sz="1700">
              <a:cs typeface="Arial"/>
            </a:endParaRPr>
          </a:p>
          <a:p>
            <a:pPr marL="447675" indent="-383540"/>
            <a:r>
              <a:rPr lang="en-US" sz="1700" err="1">
                <a:ea typeface="+mn-lt"/>
                <a:cs typeface="+mn-lt"/>
              </a:rPr>
              <a:t>darparu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cymorth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ymatebol</a:t>
            </a:r>
            <a:r>
              <a:rPr lang="en-US" sz="1700" dirty="0">
                <a:ea typeface="+mn-lt"/>
                <a:cs typeface="+mn-lt"/>
              </a:rPr>
              <a:t>, </a:t>
            </a:r>
            <a:r>
              <a:rPr lang="en-US" sz="1700" err="1">
                <a:ea typeface="+mn-lt"/>
                <a:cs typeface="+mn-lt"/>
              </a:rPr>
              <a:t>priodol</a:t>
            </a:r>
            <a:r>
              <a:rPr lang="en-US" sz="1700" dirty="0">
                <a:ea typeface="+mn-lt"/>
                <a:cs typeface="+mn-lt"/>
              </a:rPr>
              <a:t> a </a:t>
            </a:r>
            <a:r>
              <a:rPr lang="en-US" sz="1700" err="1">
                <a:ea typeface="+mn-lt"/>
                <a:cs typeface="+mn-lt"/>
              </a:rPr>
              <a:t>chyson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i'r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rhai</a:t>
            </a:r>
            <a:r>
              <a:rPr lang="en-US" sz="1700" dirty="0">
                <a:ea typeface="+mn-lt"/>
                <a:cs typeface="+mn-lt"/>
              </a:rPr>
              <a:t> y </a:t>
            </a:r>
            <a:r>
              <a:rPr lang="en-US" sz="1700" err="1">
                <a:ea typeface="+mn-lt"/>
                <a:cs typeface="+mn-lt"/>
              </a:rPr>
              <a:t>nodwyd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eu</a:t>
            </a:r>
            <a:r>
              <a:rPr lang="en-US" sz="1700" dirty="0">
                <a:ea typeface="+mn-lt"/>
                <a:cs typeface="+mn-lt"/>
              </a:rPr>
              <a:t> bod </a:t>
            </a:r>
            <a:r>
              <a:rPr lang="en-US" sz="1700" err="1">
                <a:ea typeface="+mn-lt"/>
                <a:cs typeface="+mn-lt"/>
              </a:rPr>
              <a:t>yn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destun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camfanteisio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rhywiol</a:t>
            </a:r>
            <a:r>
              <a:rPr lang="en-US" sz="1700" dirty="0">
                <a:ea typeface="+mn-lt"/>
                <a:cs typeface="+mn-lt"/>
              </a:rPr>
              <a:t> neu </a:t>
            </a:r>
            <a:r>
              <a:rPr lang="en-US" sz="1700" err="1">
                <a:ea typeface="+mn-lt"/>
                <a:cs typeface="+mn-lt"/>
              </a:rPr>
              <a:t>sydd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mewn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perygl</a:t>
            </a:r>
            <a:r>
              <a:rPr lang="en-US" sz="1700" dirty="0">
                <a:ea typeface="+mn-lt"/>
                <a:cs typeface="+mn-lt"/>
              </a:rPr>
              <a:t> o </a:t>
            </a:r>
            <a:r>
              <a:rPr lang="en-US" sz="1700" err="1">
                <a:ea typeface="+mn-lt"/>
                <a:cs typeface="+mn-lt"/>
              </a:rPr>
              <a:t>hynny</a:t>
            </a:r>
            <a:endParaRPr lang="en-US" sz="1700">
              <a:cs typeface="Arial"/>
            </a:endParaRPr>
          </a:p>
          <a:p>
            <a:pPr marL="447675" indent="-383540"/>
            <a:r>
              <a:rPr lang="en-US" sz="1700" err="1">
                <a:ea typeface="+mn-lt"/>
                <a:cs typeface="+mn-lt"/>
              </a:rPr>
              <a:t>cyfrannu</a:t>
            </a:r>
            <a:r>
              <a:rPr lang="en-US" sz="1700" dirty="0">
                <a:ea typeface="+mn-lt"/>
                <a:cs typeface="+mn-lt"/>
              </a:rPr>
              <a:t> at </a:t>
            </a:r>
            <a:r>
              <a:rPr lang="en-US" sz="1700" err="1">
                <a:ea typeface="+mn-lt"/>
                <a:cs typeface="+mn-lt"/>
              </a:rPr>
              <a:t>adnabod</a:t>
            </a:r>
            <a:r>
              <a:rPr lang="en-US" sz="1700" dirty="0">
                <a:ea typeface="+mn-lt"/>
                <a:cs typeface="+mn-lt"/>
              </a:rPr>
              <a:t>, </a:t>
            </a:r>
            <a:r>
              <a:rPr lang="en-US" sz="1700" err="1">
                <a:ea typeface="+mn-lt"/>
                <a:cs typeface="+mn-lt"/>
              </a:rPr>
              <a:t>tarfu</a:t>
            </a:r>
            <a:r>
              <a:rPr lang="en-US" sz="1700" dirty="0">
                <a:ea typeface="+mn-lt"/>
                <a:cs typeface="+mn-lt"/>
              </a:rPr>
              <a:t> ac </a:t>
            </a:r>
            <a:r>
              <a:rPr lang="en-US" sz="1700" err="1">
                <a:ea typeface="+mn-lt"/>
                <a:cs typeface="+mn-lt"/>
              </a:rPr>
              <a:t>erlyn</a:t>
            </a:r>
            <a:r>
              <a:rPr lang="en-US" sz="1700" dirty="0">
                <a:ea typeface="+mn-lt"/>
                <a:cs typeface="+mn-lt"/>
              </a:rPr>
              <a:t> </a:t>
            </a:r>
            <a:r>
              <a:rPr lang="en-US" sz="1700" err="1">
                <a:ea typeface="+mn-lt"/>
                <a:cs typeface="+mn-lt"/>
              </a:rPr>
              <a:t>cyflawnwyr</a:t>
            </a:r>
            <a:r>
              <a:rPr lang="en-US" sz="1700" dirty="0">
                <a:ea typeface="+mn-lt"/>
                <a:cs typeface="+mn-lt"/>
              </a:rPr>
              <a:t>.</a:t>
            </a:r>
            <a:endParaRPr lang="en-US" sz="1700" dirty="0">
              <a:cs typeface="Arial"/>
            </a:endParaRPr>
          </a:p>
          <a:p>
            <a:pPr marL="447675" indent="-383540"/>
            <a:endParaRPr lang="en-US"/>
          </a:p>
          <a:p>
            <a:pPr marL="447675" indent="-383540"/>
            <a:endParaRPr lang="en-US" sz="2800" dirty="0"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E3D686-BA6F-45A0-AB8F-EAD9DA50F0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339" y="2055265"/>
            <a:ext cx="4178737" cy="4525963"/>
          </a:xfrm>
        </p:spPr>
        <p:txBody>
          <a:bodyPr vert="horz" lIns="91440" tIns="45720" rIns="91440" bIns="45720" anchor="t">
            <a:normAutofit fontScale="70000" lnSpcReduction="20000"/>
          </a:bodyPr>
          <a:lstStyle/>
          <a:p>
            <a:pPr marL="64135" indent="0">
              <a:buNone/>
            </a:pPr>
            <a:r>
              <a:rPr lang="en-US" dirty="0">
                <a:ea typeface="+mn-lt"/>
                <a:cs typeface="+mn-lt"/>
              </a:rPr>
              <a:t>Safeguarding partners are supported by more robust leadership and stronger, more effective multi-agency co-operation. </a:t>
            </a:r>
          </a:p>
          <a:p>
            <a:pPr marL="447675" indent="-383540"/>
            <a:endParaRPr lang="en-US" dirty="0">
              <a:ea typeface="+mn-lt"/>
              <a:cs typeface="+mn-lt"/>
            </a:endParaRPr>
          </a:p>
          <a:p>
            <a:pPr marL="64135" indent="0">
              <a:buNone/>
            </a:pPr>
            <a:r>
              <a:rPr lang="en-GB" b="1" dirty="0">
                <a:ea typeface="+mn-lt"/>
                <a:cs typeface="+mn-lt"/>
              </a:rPr>
              <a:t>National action plan to prevent and protect children and young people from sexual exploitation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prevent and protect children and young people from sexual exploitation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provide responsive, appropriate and consistent support to those identified as being subject to or at risk of sexual exploitation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r>
              <a:rPr lang="en-GB" dirty="0">
                <a:ea typeface="+mn-lt"/>
                <a:cs typeface="+mn-lt"/>
              </a:rPr>
              <a:t>contribute to the identification, disruption and prosecution of perpetrators.</a:t>
            </a:r>
            <a:endParaRPr lang="en-US" dirty="0">
              <a:ea typeface="+mn-lt"/>
              <a:cs typeface="+mn-lt"/>
            </a:endParaRPr>
          </a:p>
          <a:p>
            <a:pPr marL="447675" indent="-383540"/>
            <a:endParaRPr lang="en-GB" dirty="0">
              <a:ea typeface="+mn-lt"/>
              <a:cs typeface="+mn-lt"/>
            </a:endParaRPr>
          </a:p>
          <a:p>
            <a:pPr marL="447675" indent="-383540"/>
            <a:endParaRPr lang="en-GB" dirty="0"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Tasg</a:t>
            </a:r>
            <a:r>
              <a:rPr lang="en-GB"/>
              <a:t> 3 / Task 3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err="1"/>
              <a:t>Trafodaeth</a:t>
            </a:r>
            <a:r>
              <a:rPr lang="en-GB"/>
              <a:t> </a:t>
            </a:r>
            <a:r>
              <a:rPr lang="en-GB" err="1"/>
              <a:t>grŵp</a:t>
            </a:r>
            <a:endParaRPr lang="en-GB"/>
          </a:p>
          <a:p>
            <a:r>
              <a:rPr lang="en-GB"/>
              <a:t>Pam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chi’n</a:t>
            </a:r>
            <a:r>
              <a:rPr lang="en-GB"/>
              <a:t> </a:t>
            </a:r>
            <a:r>
              <a:rPr lang="en-GB" err="1"/>
              <a:t>credu</a:t>
            </a:r>
            <a:r>
              <a:rPr lang="en-GB"/>
              <a:t> fod strategaethau </a:t>
            </a:r>
            <a:r>
              <a:rPr lang="en-GB" err="1"/>
              <a:t>ymyrryd</a:t>
            </a:r>
            <a:r>
              <a:rPr lang="en-GB"/>
              <a:t> yn </a:t>
            </a:r>
            <a:r>
              <a:rPr lang="en-GB" err="1"/>
              <a:t>gynnar</a:t>
            </a:r>
            <a:r>
              <a:rPr lang="en-GB"/>
              <a:t> mewn </a:t>
            </a:r>
            <a:r>
              <a:rPr lang="en-GB" err="1"/>
              <a:t>bywydau</a:t>
            </a:r>
            <a:r>
              <a:rPr lang="en-GB"/>
              <a:t> plant yn </a:t>
            </a:r>
            <a:r>
              <a:rPr lang="en-GB" err="1"/>
              <a:t>cael</a:t>
            </a:r>
            <a:r>
              <a:rPr lang="en-GB"/>
              <a:t> ei </a:t>
            </a:r>
            <a:r>
              <a:rPr lang="en-GB" err="1"/>
              <a:t>ystyried</a:t>
            </a:r>
            <a:r>
              <a:rPr lang="en-GB"/>
              <a:t> yn ffordd o </a:t>
            </a:r>
            <a:r>
              <a:rPr lang="en-GB" err="1"/>
              <a:t>wella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cyfleoedd</a:t>
            </a:r>
            <a:r>
              <a:rPr lang="en-GB"/>
              <a:t> </a:t>
            </a:r>
            <a:r>
              <a:rPr lang="en-GB" err="1"/>
              <a:t>bywyd</a:t>
            </a:r>
            <a:r>
              <a:rPr lang="en-GB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i="1"/>
              <a:t>Group discussion</a:t>
            </a:r>
          </a:p>
          <a:p>
            <a:r>
              <a:rPr lang="en-GB" i="1"/>
              <a:t>Why do you think early intervention strategies in children’s lives are deemed to improve their life chances?</a:t>
            </a:r>
          </a:p>
          <a:p>
            <a:r>
              <a:rPr lang="en-GB" sz="1700" err="1"/>
              <a:t>Brotherton</a:t>
            </a:r>
            <a:r>
              <a:rPr lang="en-GB" sz="1700"/>
              <a:t>, Davies,  &amp; McGillivray (2010)</a:t>
            </a:r>
            <a:endParaRPr lang="cy-GB" sz="1700"/>
          </a:p>
          <a:p>
            <a:endParaRPr lang="en-GB"/>
          </a:p>
          <a:p>
            <a:endParaRPr lang="cy-GB"/>
          </a:p>
        </p:txBody>
      </p:sp>
      <p:pic>
        <p:nvPicPr>
          <p:cNvPr id="4099" name="Picture 3" descr="C:\Users\l.roberts\AppData\Local\Microsoft\Windows\Temporary Internet Files\Content.IE5\VGH11Z05\MC9000890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4799"/>
            <a:ext cx="1295400" cy="1143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3508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/>
              <a:t>Y </a:t>
            </a:r>
            <a:r>
              <a:rPr lang="en-GB" err="1"/>
              <a:t>Gyfraith</a:t>
            </a:r>
            <a:r>
              <a:rPr lang="en-GB"/>
              <a:t> </a:t>
            </a:r>
            <a:br>
              <a:rPr lang="en-GB"/>
            </a:br>
            <a:r>
              <a:rPr lang="en-GB"/>
              <a:t>Legislation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err="1"/>
              <a:t>Cymru</a:t>
            </a:r>
            <a:r>
              <a:rPr lang="en-GB"/>
              <a:t> / </a:t>
            </a:r>
            <a:r>
              <a:rPr lang="en-GB" err="1"/>
              <a:t>Lloegr</a:t>
            </a:r>
            <a:r>
              <a:rPr lang="en-GB"/>
              <a:t> / </a:t>
            </a:r>
            <a:r>
              <a:rPr lang="en-GB" err="1"/>
              <a:t>Yr</a:t>
            </a:r>
            <a:r>
              <a:rPr lang="en-GB"/>
              <a:t> Alban / </a:t>
            </a:r>
            <a:r>
              <a:rPr lang="en-GB" err="1"/>
              <a:t>Iwerddon</a:t>
            </a:r>
            <a:r>
              <a:rPr lang="en-GB"/>
              <a:t>  </a:t>
            </a:r>
          </a:p>
          <a:p>
            <a:r>
              <a:rPr lang="en-GB" err="1"/>
              <a:t>Hawliau</a:t>
            </a:r>
            <a:r>
              <a:rPr lang="en-GB"/>
              <a:t> </a:t>
            </a:r>
            <a:r>
              <a:rPr lang="en-GB" err="1"/>
              <a:t>deddfwriaethol</a:t>
            </a:r>
            <a:endParaRPr lang="en-GB"/>
          </a:p>
          <a:p>
            <a:r>
              <a:rPr lang="en-GB" err="1"/>
              <a:t>e.e</a:t>
            </a:r>
            <a:r>
              <a:rPr lang="en-GB"/>
              <a:t>. </a:t>
            </a:r>
            <a:r>
              <a:rPr lang="en-GB" err="1"/>
              <a:t>Comisynydd</a:t>
            </a:r>
            <a:r>
              <a:rPr lang="en-GB"/>
              <a:t> Plant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/>
              <a:t>Wales /England /Scotland / Ireland</a:t>
            </a:r>
          </a:p>
          <a:p>
            <a:r>
              <a:rPr lang="en-GB" i="1"/>
              <a:t>Legislative powers</a:t>
            </a:r>
          </a:p>
          <a:p>
            <a:r>
              <a:rPr lang="en-GB" i="1"/>
              <a:t>e.g. Children’s Commissioner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0" y="4648200"/>
            <a:ext cx="3562106" cy="144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2856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 eaLnBrk="1" hangingPunct="1"/>
            <a:r>
              <a:rPr lang="en-GB" altLang="en-US"/>
              <a:t>Children’s Commissioners</a:t>
            </a:r>
            <a:br>
              <a:rPr lang="en-GB" altLang="en-US"/>
            </a:br>
            <a:r>
              <a:rPr lang="en-GB" altLang="en-US" sz="2400"/>
              <a:t>(Collins &amp; Foley, 2008: 244)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395288" y="1700213"/>
          <a:ext cx="8280401" cy="4537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24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06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8341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Commissioner Independence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Wales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Northern Ireland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Scotland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England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Secretary of</a:t>
                      </a:r>
                      <a:r>
                        <a:rPr lang="en-GB" sz="1400" baseline="0"/>
                        <a:t> State can direct Commissioner to carry out an enquiry</a:t>
                      </a:r>
                      <a:endParaRPr lang="en-GB" sz="140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Commissioner</a:t>
                      </a:r>
                      <a:r>
                        <a:rPr lang="en-GB" sz="1400" baseline="0"/>
                        <a:t> must consult the Secretary of State before holding an independent enquiry</a:t>
                      </a:r>
                      <a:r>
                        <a:rPr lang="en-GB" sz="1800" baseline="0"/>
                        <a:t> </a:t>
                      </a:r>
                      <a:endParaRPr lang="en-GB" sz="180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Commissioner’s annual</a:t>
                      </a:r>
                      <a:r>
                        <a:rPr lang="en-GB" sz="1400" baseline="0"/>
                        <a:t> report goes directly to Parliament/Assembly</a:t>
                      </a:r>
                      <a:r>
                        <a:rPr lang="en-GB" sz="1400"/>
                        <a:t> 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907415">
                <a:tc>
                  <a:txBody>
                    <a:bodyPr/>
                    <a:lstStyle/>
                    <a:p>
                      <a:r>
                        <a:rPr lang="en-GB" sz="1400"/>
                        <a:t>Legislation ties Commissioner</a:t>
                      </a:r>
                      <a:r>
                        <a:rPr lang="en-GB" sz="1400" baseline="0"/>
                        <a:t> to government policy</a:t>
                      </a:r>
                      <a:endParaRPr lang="en-GB" sz="1400"/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NO</a:t>
                      </a:r>
                    </a:p>
                  </a:txBody>
                  <a:tcPr marL="91434" marR="91434" marT="45726" marB="457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YES</a:t>
                      </a:r>
                    </a:p>
                  </a:txBody>
                  <a:tcPr marL="91434" marR="91434" marT="45726" marB="4572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68112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 eaLnBrk="1" hangingPunct="1"/>
            <a:r>
              <a:rPr lang="en-GB" altLang="en-US" err="1"/>
              <a:t>Deddfwriaeth</a:t>
            </a:r>
            <a:r>
              <a:rPr lang="en-GB" altLang="en-US"/>
              <a:t> / Polisi</a:t>
            </a:r>
            <a:br>
              <a:rPr lang="en-GB" altLang="en-US"/>
            </a:br>
            <a:r>
              <a:rPr lang="en-GB" altLang="en-US"/>
              <a:t>Legislation / Policy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800" err="1"/>
              <a:t>Seilir</a:t>
            </a:r>
            <a:r>
              <a:rPr lang="en-US" altLang="en-US" sz="2800"/>
              <a:t> </a:t>
            </a:r>
            <a:r>
              <a:rPr lang="en-US" altLang="en-US" sz="2800" err="1"/>
              <a:t>polisi</a:t>
            </a:r>
            <a:r>
              <a:rPr lang="en-US" altLang="en-US" sz="2800"/>
              <a:t> </a:t>
            </a:r>
            <a:r>
              <a:rPr lang="en-US" altLang="en-US" sz="2800" err="1"/>
              <a:t>ar</a:t>
            </a:r>
            <a:r>
              <a:rPr lang="en-US" altLang="en-US" sz="2800"/>
              <a:t> </a:t>
            </a:r>
            <a:r>
              <a:rPr lang="en-US" altLang="en-US" sz="2800" err="1"/>
              <a:t>ddeddfwriaeth</a:t>
            </a:r>
            <a:endParaRPr lang="en-US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en-US" sz="2800" err="1"/>
              <a:t>Dylid</a:t>
            </a:r>
            <a:r>
              <a:rPr lang="en-US" altLang="en-US" sz="2800"/>
              <a:t> </a:t>
            </a:r>
            <a:r>
              <a:rPr lang="en-US" altLang="en-US" sz="2800" err="1"/>
              <a:t>ystyried</a:t>
            </a:r>
            <a:r>
              <a:rPr lang="en-US" altLang="en-US" sz="2800"/>
              <a:t> </a:t>
            </a:r>
            <a:r>
              <a:rPr lang="en-US" altLang="en-US" sz="2800" err="1"/>
              <a:t>polisi</a:t>
            </a:r>
            <a:r>
              <a:rPr lang="en-US" altLang="en-US" sz="2800"/>
              <a:t> </a:t>
            </a:r>
            <a:r>
              <a:rPr lang="en-US" altLang="en-US" sz="2800" err="1"/>
              <a:t>fel</a:t>
            </a:r>
            <a:r>
              <a:rPr lang="en-US" altLang="en-US" sz="2800"/>
              <a:t> proses, </a:t>
            </a:r>
            <a:r>
              <a:rPr lang="en-US" altLang="en-US" sz="2800" err="1"/>
              <a:t>sydd</a:t>
            </a:r>
            <a:r>
              <a:rPr lang="en-US" altLang="en-US" sz="2800"/>
              <a:t> </a:t>
            </a:r>
            <a:r>
              <a:rPr lang="en-US" altLang="en-US" sz="2800" err="1"/>
              <a:t>yn</a:t>
            </a:r>
            <a:r>
              <a:rPr lang="en-US" altLang="en-US" sz="2800"/>
              <a:t> </a:t>
            </a:r>
            <a:r>
              <a:rPr lang="en-US" altLang="en-US" sz="2800" err="1"/>
              <a:t>barhaus</a:t>
            </a:r>
            <a:r>
              <a:rPr lang="en-US" altLang="en-US" sz="2800"/>
              <a:t> ac </a:t>
            </a:r>
            <a:r>
              <a:rPr lang="en-US" altLang="en-US" sz="2800" err="1"/>
              <a:t>yn</a:t>
            </a:r>
            <a:r>
              <a:rPr lang="en-US" altLang="en-US" sz="2800"/>
              <a:t> ben-</a:t>
            </a:r>
            <a:r>
              <a:rPr lang="en-US" altLang="en-US" sz="2800" err="1"/>
              <a:t>agored</a:t>
            </a:r>
            <a:endParaRPr lang="en-US" altLang="en-US" sz="2800"/>
          </a:p>
          <a:p>
            <a:pPr eaLnBrk="1" hangingPunct="1">
              <a:lnSpc>
                <a:spcPct val="80000"/>
              </a:lnSpc>
            </a:pPr>
            <a:r>
              <a:rPr lang="en-US" altLang="en-US" sz="2800" err="1"/>
              <a:t>Polisi</a:t>
            </a:r>
            <a:r>
              <a:rPr lang="en-US" altLang="en-US" sz="2800"/>
              <a:t> </a:t>
            </a:r>
            <a:r>
              <a:rPr lang="en-US" altLang="en-US" sz="2800" err="1"/>
              <a:t>yn</a:t>
            </a:r>
            <a:r>
              <a:rPr lang="en-US" altLang="en-US" sz="2800"/>
              <a:t> </a:t>
            </a:r>
            <a:r>
              <a:rPr lang="en-US" altLang="en-US" sz="2800" err="1"/>
              <a:t>medru</a:t>
            </a:r>
            <a:r>
              <a:rPr lang="en-US" altLang="en-US" sz="2800"/>
              <a:t> bod </a:t>
            </a:r>
            <a:r>
              <a:rPr lang="en-US" altLang="en-US" sz="2800" err="1"/>
              <a:t>yn</a:t>
            </a:r>
            <a:r>
              <a:rPr lang="en-US" altLang="en-US" sz="2800"/>
              <a:t> </a:t>
            </a:r>
            <a:r>
              <a:rPr lang="en-US" altLang="en-US" sz="2800" err="1"/>
              <a:t>ymhlyg</a:t>
            </a:r>
            <a:r>
              <a:rPr lang="en-US" altLang="en-US" sz="2800"/>
              <a:t> </a:t>
            </a:r>
            <a:r>
              <a:rPr lang="en-US" altLang="en-US" sz="2800" err="1"/>
              <a:t>yn</a:t>
            </a:r>
            <a:r>
              <a:rPr lang="en-US" altLang="en-US" sz="2800"/>
              <a:t> </a:t>
            </a:r>
            <a:r>
              <a:rPr lang="en-US" altLang="en-US" sz="2800" err="1"/>
              <a:t>ogystal</a:t>
            </a:r>
            <a:r>
              <a:rPr lang="en-US" altLang="en-US" sz="2800"/>
              <a:t> â bod </a:t>
            </a:r>
            <a:r>
              <a:rPr lang="en-US" altLang="en-US" sz="2800" err="1"/>
              <a:t>yn</a:t>
            </a:r>
            <a:r>
              <a:rPr lang="en-US" altLang="en-US" sz="2800"/>
              <a:t> </a:t>
            </a:r>
            <a:r>
              <a:rPr lang="en-US" altLang="en-US" sz="2800" err="1"/>
              <a:t>allblyg</a:t>
            </a:r>
            <a:endParaRPr lang="en-US" altLang="en-US" sz="2800"/>
          </a:p>
          <a:p>
            <a:pPr eaLnBrk="1" hangingPunct="1">
              <a:lnSpc>
                <a:spcPct val="80000"/>
              </a:lnSpc>
            </a:pPr>
            <a:endParaRPr lang="en-US" altLang="en-US" sz="3200"/>
          </a:p>
        </p:txBody>
      </p:sp>
      <p:sp>
        <p:nvSpPr>
          <p:cNvPr id="7172" name="Content Placeholder 2"/>
          <p:cNvSpPr>
            <a:spLocks noGrp="1"/>
          </p:cNvSpPr>
          <p:nvPr>
            <p:ph sz="half" idx="2"/>
          </p:nvPr>
        </p:nvSpPr>
        <p:spPr>
          <a:xfrm>
            <a:off x="4495800" y="1844674"/>
            <a:ext cx="4081463" cy="486092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800" i="1"/>
              <a:t>Policy is based on legislation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i="1"/>
              <a:t>Policy is best regarded as a process, and as such is ongoing and open- ended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i="1"/>
              <a:t>Policy may be implicit as well as explicit</a:t>
            </a:r>
          </a:p>
          <a:p>
            <a:pPr marL="64008" indent="0" eaLnBrk="1" hangingPunct="1">
              <a:lnSpc>
                <a:spcPct val="80000"/>
              </a:lnSpc>
              <a:buNone/>
            </a:pPr>
            <a:endParaRPr lang="en-US" altLang="en-US" sz="2800"/>
          </a:p>
          <a:p>
            <a:pPr>
              <a:lnSpc>
                <a:spcPct val="80000"/>
              </a:lnSpc>
            </a:pPr>
            <a:r>
              <a:rPr lang="en-US" altLang="en-US" sz="2000"/>
              <a:t>Jenkins cited in Hodgson et al, 2007: 25-26</a:t>
            </a:r>
            <a:endParaRPr lang="en-GB" altLang="en-US" sz="2000"/>
          </a:p>
          <a:p>
            <a:pPr eaLnBrk="1" hangingPunct="1">
              <a:lnSpc>
                <a:spcPct val="80000"/>
              </a:lnSpc>
            </a:pPr>
            <a:endParaRPr lang="en-US" altLang="en-US" sz="2800"/>
          </a:p>
          <a:p>
            <a:pPr>
              <a:lnSpc>
                <a:spcPct val="80000"/>
              </a:lnSpc>
            </a:pPr>
            <a:endParaRPr lang="en-US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279537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 eaLnBrk="1" hangingPunct="1"/>
            <a:r>
              <a:rPr lang="en-US" altLang="en-US" sz="2400" err="1"/>
              <a:t>Gwerthoedd</a:t>
            </a:r>
            <a:r>
              <a:rPr lang="en-US" altLang="en-US" sz="2400"/>
              <a:t> </a:t>
            </a:r>
            <a:r>
              <a:rPr lang="en-US" altLang="en-US" sz="2400" err="1"/>
              <a:t>Allweddol</a:t>
            </a:r>
            <a:r>
              <a:rPr lang="en-US" altLang="en-US" sz="2400"/>
              <a:t> </a:t>
            </a:r>
            <a:r>
              <a:rPr lang="en-US" altLang="en-US" sz="2400" err="1"/>
              <a:t>mewn</a:t>
            </a:r>
            <a:r>
              <a:rPr lang="en-US" altLang="en-US" sz="2400"/>
              <a:t> </a:t>
            </a:r>
            <a:r>
              <a:rPr lang="en-US" altLang="en-US" sz="2400" err="1"/>
              <a:t>Polisi</a:t>
            </a:r>
            <a:r>
              <a:rPr lang="en-US" altLang="en-US" sz="2400"/>
              <a:t> </a:t>
            </a:r>
            <a:r>
              <a:rPr lang="en-US" altLang="en-US" sz="2400" err="1"/>
              <a:t>Cymdeithasol</a:t>
            </a:r>
            <a:br>
              <a:rPr lang="en-US" altLang="en-US" sz="2400"/>
            </a:br>
            <a:r>
              <a:rPr lang="en-US" altLang="en-US" sz="2400"/>
              <a:t>Key Values in Social Policy</a:t>
            </a:r>
            <a:endParaRPr lang="en-GB" altLang="en-US" sz="2400"/>
          </a:p>
        </p:txBody>
      </p:sp>
      <p:sp>
        <p:nvSpPr>
          <p:cNvPr id="3993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09600" y="1628775"/>
            <a:ext cx="3581400" cy="4848225"/>
          </a:xfrm>
        </p:spPr>
        <p:txBody>
          <a:bodyPr>
            <a:normAutofit fontScale="92500" lnSpcReduction="20000"/>
          </a:bodyPr>
          <a:lstStyle/>
          <a:p>
            <a:pPr marL="0" indent="0" eaLnBrk="1" hangingPunct="1">
              <a:lnSpc>
                <a:spcPct val="110000"/>
              </a:lnSpc>
              <a:buFont typeface="Wingdings" pitchFamily="2" charset="2"/>
              <a:buNone/>
              <a:defRPr/>
            </a:pPr>
            <a:r>
              <a:rPr lang="en-US" sz="2400" err="1"/>
              <a:t>Wedi</a:t>
            </a:r>
            <a:r>
              <a:rPr lang="en-US" sz="2400"/>
              <a:t> </a:t>
            </a:r>
            <a:r>
              <a:rPr lang="en-US" sz="2400" err="1"/>
              <a:t>eu</a:t>
            </a:r>
            <a:r>
              <a:rPr lang="en-US" sz="2400"/>
              <a:t> </a:t>
            </a:r>
            <a:r>
              <a:rPr lang="en-US" sz="2400" err="1"/>
              <a:t>mewnosod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yr</a:t>
            </a:r>
            <a:r>
              <a:rPr lang="en-US" sz="2400"/>
              <a:t> </a:t>
            </a:r>
            <a:r>
              <a:rPr lang="en-US" sz="2400" err="1"/>
              <a:t>ardaloedd</a:t>
            </a:r>
            <a:r>
              <a:rPr lang="en-US" sz="2400"/>
              <a:t> </a:t>
            </a:r>
            <a:r>
              <a:rPr lang="en-US" sz="2400" err="1"/>
              <a:t>canlynol</a:t>
            </a:r>
            <a:r>
              <a:rPr lang="en-US" sz="2400"/>
              <a:t>:</a:t>
            </a:r>
          </a:p>
          <a:p>
            <a:pPr eaLnBrk="1" hangingPunct="1">
              <a:lnSpc>
                <a:spcPct val="11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400" err="1"/>
              <a:t>Diffiniad</a:t>
            </a:r>
            <a:r>
              <a:rPr lang="en-US" sz="2400"/>
              <a:t> o </a:t>
            </a:r>
            <a:r>
              <a:rPr lang="en-US" sz="2400" err="1"/>
              <a:t>angen</a:t>
            </a:r>
            <a:r>
              <a:rPr lang="en-US" sz="2400"/>
              <a:t>, </a:t>
            </a:r>
            <a:r>
              <a:rPr lang="en-US" sz="2400" err="1"/>
              <a:t>cyfranogiad</a:t>
            </a:r>
            <a:r>
              <a:rPr lang="en-US" sz="2400"/>
              <a:t> ac </a:t>
            </a:r>
            <a:r>
              <a:rPr lang="en-US" sz="2400" err="1"/>
              <a:t>hyrwyddo</a:t>
            </a:r>
            <a:r>
              <a:rPr lang="en-US" sz="2400"/>
              <a:t> </a:t>
            </a:r>
            <a:r>
              <a:rPr lang="en-US" sz="2400" err="1"/>
              <a:t>lles</a:t>
            </a:r>
            <a:endParaRPr lang="en-US" sz="2400"/>
          </a:p>
          <a:p>
            <a:pPr eaLnBrk="1" hangingPunct="1">
              <a:lnSpc>
                <a:spcPct val="11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400" err="1"/>
              <a:t>Perthnasau</a:t>
            </a:r>
            <a:r>
              <a:rPr lang="en-US" sz="2400"/>
              <a:t> </a:t>
            </a:r>
            <a:r>
              <a:rPr lang="en-US" sz="2400" err="1"/>
              <a:t>cymdeithasol</a:t>
            </a:r>
            <a:r>
              <a:rPr lang="en-US" sz="2400"/>
              <a:t>; </a:t>
            </a:r>
            <a:r>
              <a:rPr lang="en-US" sz="2400" err="1"/>
              <a:t>dyletswyddau</a:t>
            </a:r>
            <a:r>
              <a:rPr lang="en-US" sz="2400"/>
              <a:t> </a:t>
            </a:r>
            <a:r>
              <a:rPr lang="en-US" sz="2400" err="1"/>
              <a:t>moesol</a:t>
            </a:r>
            <a:r>
              <a:rPr lang="en-US" sz="2400"/>
              <a:t>, </a:t>
            </a:r>
            <a:r>
              <a:rPr lang="en-US" sz="2400" err="1"/>
              <a:t>cyd-gyfrifoldeb</a:t>
            </a:r>
            <a:r>
              <a:rPr lang="en-US" sz="2400"/>
              <a:t>, </a:t>
            </a:r>
            <a:r>
              <a:rPr lang="en-US" sz="2400" err="1"/>
              <a:t>rhyddid</a:t>
            </a:r>
            <a:r>
              <a:rPr lang="en-US" sz="2400"/>
              <a:t> a </a:t>
            </a:r>
            <a:r>
              <a:rPr lang="en-US" sz="2400" err="1"/>
              <a:t>hawliau</a:t>
            </a:r>
            <a:r>
              <a:rPr lang="en-US" sz="2400"/>
              <a:t> …</a:t>
            </a:r>
          </a:p>
          <a:p>
            <a:pPr eaLnBrk="1" hangingPunct="1">
              <a:lnSpc>
                <a:spcPct val="110000"/>
              </a:lnSpc>
              <a:buFont typeface="Courier New" panose="02070309020205020404" pitchFamily="49" charset="0"/>
              <a:buChar char="o"/>
              <a:defRPr/>
            </a:pPr>
            <a:r>
              <a:rPr lang="en-US" sz="2400" err="1"/>
              <a:t>Egwyddorion</a:t>
            </a:r>
            <a:r>
              <a:rPr lang="en-US" sz="2400"/>
              <a:t> </a:t>
            </a:r>
            <a:r>
              <a:rPr lang="en-US" sz="2400" err="1"/>
              <a:t>sydd</a:t>
            </a:r>
            <a:r>
              <a:rPr lang="en-US" sz="2400"/>
              <a:t>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arwain</a:t>
            </a:r>
            <a:r>
              <a:rPr lang="en-US" sz="2400"/>
              <a:t> </a:t>
            </a:r>
            <a:r>
              <a:rPr lang="en-US" sz="2400" err="1"/>
              <a:t>cydraddoldeb</a:t>
            </a:r>
            <a:r>
              <a:rPr lang="en-US" sz="2400"/>
              <a:t> a </a:t>
            </a:r>
            <a:r>
              <a:rPr lang="en-US" sz="2400" err="1"/>
              <a:t>chyfiawnder</a:t>
            </a:r>
            <a:r>
              <a:rPr lang="en-US" sz="2400"/>
              <a:t> </a:t>
            </a:r>
            <a:r>
              <a:rPr lang="en-US" sz="2400" err="1"/>
              <a:t>cymdeithasol</a:t>
            </a:r>
            <a:endParaRPr lang="en-US" sz="2400"/>
          </a:p>
          <a:p>
            <a:pPr eaLnBrk="1" hangingPunct="1">
              <a:lnSpc>
                <a:spcPct val="90000"/>
              </a:lnSpc>
              <a:defRPr/>
            </a:pPr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572000" y="1600200"/>
            <a:ext cx="3962400" cy="44196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120000"/>
              </a:lnSpc>
              <a:buFont typeface="Wingdings" pitchFamily="2" charset="2"/>
              <a:buNone/>
              <a:defRPr/>
            </a:pPr>
            <a:r>
              <a:rPr lang="en-US" sz="2400" i="1"/>
              <a:t>Embedded within the following areas: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sz="2400" i="1"/>
              <a:t>Definition of need, participation and  promotion of wellbeing 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sz="2400" i="1"/>
              <a:t>Social relationships; moral duties, mutual responsibility, freedom and rights…</a:t>
            </a:r>
          </a:p>
          <a:p>
            <a:pPr eaLnBrk="1" hangingPunct="1">
              <a:lnSpc>
                <a:spcPct val="120000"/>
              </a:lnSpc>
              <a:defRPr/>
            </a:pPr>
            <a:r>
              <a:rPr lang="en-US" sz="2400" i="1"/>
              <a:t>Principles guiding equality and social justice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400"/>
              <a:t> </a:t>
            </a:r>
            <a:r>
              <a:rPr lang="en-US" sz="1600" err="1"/>
              <a:t>Spicker</a:t>
            </a:r>
            <a:r>
              <a:rPr lang="en-US" sz="1600"/>
              <a:t> 2008: 86</a:t>
            </a:r>
          </a:p>
          <a:p>
            <a:pPr>
              <a:defRPr/>
            </a:pP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77324256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>
            <a:normAutofit fontScale="90000"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3600" err="1"/>
              <a:t>Modelau</a:t>
            </a:r>
            <a:r>
              <a:rPr lang="en-GB" sz="3600"/>
              <a:t> </a:t>
            </a:r>
            <a:r>
              <a:rPr lang="en-GB" sz="3600" err="1"/>
              <a:t>tanategol</a:t>
            </a:r>
            <a:r>
              <a:rPr lang="en-GB" sz="3600"/>
              <a:t>: Model </a:t>
            </a:r>
            <a:r>
              <a:rPr lang="en-GB" sz="3600" err="1"/>
              <a:t>meddygol</a:t>
            </a:r>
            <a:br>
              <a:rPr lang="en-GB"/>
            </a:br>
            <a:r>
              <a:rPr lang="en-GB" sz="3600"/>
              <a:t>Underpinning models: Medical model</a:t>
            </a:r>
            <a:br>
              <a:rPr lang="en-GB" sz="3600"/>
            </a:br>
            <a:endParaRPr lang="en-GB" sz="3600"/>
          </a:p>
        </p:txBody>
      </p:sp>
      <p:sp>
        <p:nvSpPr>
          <p:cNvPr id="471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 vert="horz" lIns="91440" tIns="45720" rIns="91440" bIns="45720" anchor="t">
            <a:normAutofit fontScale="925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err="1">
                <a:latin typeface="Arial"/>
                <a:cs typeface="Arial"/>
              </a:rPr>
              <a:t>Pobl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anabl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cael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eu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diffinio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gan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eu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cyflwr</a:t>
            </a:r>
            <a:endParaRPr lang="en-GB" dirty="0">
              <a:latin typeface="Arial"/>
              <a:cs typeface="Arial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err="1">
                <a:latin typeface="Arial"/>
                <a:cs typeface="Arial"/>
              </a:rPr>
              <a:t>Pwyslais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iachâd</a:t>
            </a:r>
            <a:r>
              <a:rPr lang="en-GB" dirty="0">
                <a:latin typeface="Arial"/>
                <a:cs typeface="Arial"/>
              </a:rPr>
              <a:t> neu </a:t>
            </a:r>
            <a:r>
              <a:rPr lang="en-GB" dirty="0" err="1">
                <a:latin typeface="Arial"/>
                <a:cs typeface="Arial"/>
              </a:rPr>
              <a:t>driniaeth</a:t>
            </a:r>
            <a:endParaRPr lang="en-GB" dirty="0">
              <a:latin typeface="Arial"/>
              <a:cs typeface="Arial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err="1">
                <a:latin typeface="Arial"/>
                <a:cs typeface="Arial"/>
              </a:rPr>
              <a:t>Yr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unigolyn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sydd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â’r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broblem</a:t>
            </a:r>
            <a:endParaRPr lang="en-GB" dirty="0">
              <a:latin typeface="Arial"/>
              <a:cs typeface="Arial"/>
            </a:endParaRP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err="1">
                <a:latin typeface="Arial"/>
                <a:cs typeface="Arial"/>
              </a:rPr>
              <a:t>Rheolaeth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nwylo’r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bobl</a:t>
            </a:r>
            <a:r>
              <a:rPr lang="en-GB" dirty="0">
                <a:latin typeface="Arial"/>
                <a:cs typeface="Arial"/>
              </a:rPr>
              <a:t> </a:t>
            </a:r>
            <a:r>
              <a:rPr lang="en-GB" dirty="0" err="1">
                <a:latin typeface="Arial"/>
                <a:cs typeface="Arial"/>
              </a:rPr>
              <a:t>broffesiynol</a:t>
            </a:r>
            <a:endParaRPr lang="en-GB" dirty="0" err="1">
              <a:latin typeface="Arial" pitchFamily="34" charset="0"/>
              <a:cs typeface="Arial" pitchFamily="34" charset="0"/>
            </a:endParaRPr>
          </a:p>
          <a:p>
            <a:pPr marL="274320" indent="-274320"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 err="1">
                <a:latin typeface="Arial"/>
                <a:cs typeface="Arial"/>
              </a:rPr>
              <a:t>Tynnu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pŵer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oddi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ar</a:t>
            </a:r>
            <a:r>
              <a:rPr lang="en-GB" dirty="0">
                <a:latin typeface="Arial"/>
                <a:cs typeface="Arial"/>
              </a:rPr>
              <a:t> ac </a:t>
            </a:r>
            <a:r>
              <a:rPr lang="en-GB" dirty="0" err="1">
                <a:latin typeface="Arial"/>
                <a:cs typeface="Arial"/>
              </a:rPr>
              <a:t>eithrio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unigolion</a:t>
            </a:r>
            <a:endParaRPr lang="en-GB" dirty="0" err="1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en-GB" i="1">
                <a:latin typeface="Arial" pitchFamily="34" charset="0"/>
                <a:cs typeface="Arial" pitchFamily="34" charset="0"/>
              </a:rPr>
              <a:t>Disabled people defined by their condition</a:t>
            </a:r>
          </a:p>
          <a:p>
            <a:pPr eaLnBrk="1" hangingPunct="1">
              <a:defRPr/>
            </a:pPr>
            <a:r>
              <a:rPr lang="en-GB" i="1">
                <a:latin typeface="Arial" pitchFamily="34" charset="0"/>
                <a:cs typeface="Arial" pitchFamily="34" charset="0"/>
              </a:rPr>
              <a:t>Emphasis on cure or treatment</a:t>
            </a:r>
          </a:p>
          <a:p>
            <a:pPr eaLnBrk="1" hangingPunct="1">
              <a:defRPr/>
            </a:pPr>
            <a:r>
              <a:rPr lang="en-GB" i="1">
                <a:latin typeface="Arial" pitchFamily="34" charset="0"/>
                <a:cs typeface="Arial" pitchFamily="34" charset="0"/>
              </a:rPr>
              <a:t>The problem belongs to the individual</a:t>
            </a:r>
          </a:p>
          <a:p>
            <a:pPr eaLnBrk="1" hangingPunct="1">
              <a:defRPr/>
            </a:pPr>
            <a:r>
              <a:rPr lang="en-GB" i="1">
                <a:latin typeface="Arial" pitchFamily="34" charset="0"/>
                <a:cs typeface="Arial" pitchFamily="34" charset="0"/>
              </a:rPr>
              <a:t>Control is in the hands of the professional</a:t>
            </a:r>
          </a:p>
          <a:p>
            <a:pPr eaLnBrk="1" hangingPunct="1">
              <a:defRPr/>
            </a:pPr>
            <a:r>
              <a:rPr lang="en-GB" i="1">
                <a:latin typeface="Arial" pitchFamily="34" charset="0"/>
                <a:cs typeface="Arial" pitchFamily="34" charset="0"/>
              </a:rPr>
              <a:t>Disempowering and excluding</a:t>
            </a:r>
          </a:p>
          <a:p>
            <a:pPr eaLnBrk="1" hangingPunct="1">
              <a:defRPr/>
            </a:pPr>
            <a:r>
              <a:rPr lang="en-GB" sz="1700" i="1">
                <a:latin typeface="Arial" pitchFamily="34" charset="0"/>
                <a:cs typeface="Arial" pitchFamily="34" charset="0"/>
              </a:rPr>
              <a:t>Alison John Associates 2007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2134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685800"/>
            <a:ext cx="8229600" cy="1143000"/>
          </a:xfrm>
        </p:spPr>
        <p:txBody>
          <a:bodyPr>
            <a:normAutofit/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en-GB" sz="3200" err="1"/>
              <a:t>Modelau</a:t>
            </a:r>
            <a:r>
              <a:rPr lang="en-GB" sz="3200"/>
              <a:t> </a:t>
            </a:r>
            <a:r>
              <a:rPr lang="en-GB" sz="3200" err="1"/>
              <a:t>tanategol</a:t>
            </a:r>
            <a:r>
              <a:rPr lang="en-GB" sz="3200"/>
              <a:t>: Model </a:t>
            </a:r>
            <a:r>
              <a:rPr lang="en-GB" sz="3200" err="1"/>
              <a:t>cymdeithasol</a:t>
            </a:r>
            <a:br>
              <a:rPr lang="en-GB" sz="3200"/>
            </a:br>
            <a:r>
              <a:rPr lang="en-GB" sz="3200"/>
              <a:t>Underpinning models: Social model 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920875"/>
            <a:ext cx="4038600" cy="4433888"/>
          </a:xfrm>
        </p:spPr>
        <p:txBody>
          <a:bodyPr>
            <a:normAutofit fontScale="925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b="1" err="1">
                <a:latin typeface="Arial" pitchFamily="34" charset="0"/>
                <a:cs typeface="Arial" pitchFamily="34" charset="0"/>
              </a:rPr>
              <a:t>Rhwystrau</a:t>
            </a:r>
            <a:r>
              <a:rPr lang="en-GB" b="1">
                <a:latin typeface="Arial" pitchFamily="34" charset="0"/>
                <a:cs typeface="Arial" pitchFamily="34" charset="0"/>
              </a:rPr>
              <a:t> </a:t>
            </a:r>
            <a:r>
              <a:rPr lang="en-GB" b="1" err="1">
                <a:latin typeface="Arial" pitchFamily="34" charset="0"/>
                <a:cs typeface="Arial" pitchFamily="34" charset="0"/>
              </a:rPr>
              <a:t>mewn</a:t>
            </a:r>
            <a:r>
              <a:rPr lang="en-GB" b="1">
                <a:latin typeface="Arial" pitchFamily="34" charset="0"/>
                <a:cs typeface="Arial" pitchFamily="34" charset="0"/>
              </a:rPr>
              <a:t> </a:t>
            </a:r>
            <a:r>
              <a:rPr lang="en-GB" b="1" err="1">
                <a:latin typeface="Arial" pitchFamily="34" charset="0"/>
                <a:cs typeface="Arial" pitchFamily="34" charset="0"/>
              </a:rPr>
              <a:t>cymdeithas</a:t>
            </a:r>
            <a:r>
              <a:rPr lang="en-GB" b="1">
                <a:latin typeface="Arial" pitchFamily="34" charset="0"/>
                <a:cs typeface="Arial" pitchFamily="34" charset="0"/>
              </a:rPr>
              <a:t> </a:t>
            </a:r>
            <a:r>
              <a:rPr lang="en-GB" b="1" err="1">
                <a:latin typeface="Arial" pitchFamily="34" charset="0"/>
                <a:cs typeface="Arial" pitchFamily="34" charset="0"/>
              </a:rPr>
              <a:t>yw’r</a:t>
            </a:r>
            <a:r>
              <a:rPr lang="en-GB" b="1">
                <a:latin typeface="Arial" pitchFamily="34" charset="0"/>
                <a:cs typeface="Arial" pitchFamily="34" charset="0"/>
              </a:rPr>
              <a:t> </a:t>
            </a:r>
            <a:r>
              <a:rPr lang="en-GB" b="1" err="1">
                <a:latin typeface="Arial" pitchFamily="34" charset="0"/>
                <a:cs typeface="Arial" pitchFamily="34" charset="0"/>
              </a:rPr>
              <a:t>broblem</a:t>
            </a:r>
            <a:r>
              <a:rPr lang="en-GB" b="1">
                <a:latin typeface="Arial" pitchFamily="34" charset="0"/>
                <a:cs typeface="Arial" pitchFamily="34" charset="0"/>
              </a:rPr>
              <a:t>, </a:t>
            </a:r>
            <a:r>
              <a:rPr lang="en-GB" b="1" err="1">
                <a:latin typeface="Arial" pitchFamily="34" charset="0"/>
                <a:cs typeface="Arial" pitchFamily="34" charset="0"/>
              </a:rPr>
              <a:t>nid</a:t>
            </a:r>
            <a:r>
              <a:rPr lang="en-GB" b="1">
                <a:latin typeface="Arial" pitchFamily="34" charset="0"/>
                <a:cs typeface="Arial" pitchFamily="34" charset="0"/>
              </a:rPr>
              <a:t> yr </a:t>
            </a:r>
            <a:r>
              <a:rPr lang="en-GB" b="1" err="1">
                <a:latin typeface="Arial" pitchFamily="34" charset="0"/>
                <a:cs typeface="Arial" pitchFamily="34" charset="0"/>
              </a:rPr>
              <a:t>unigolyn</a:t>
            </a:r>
            <a:endParaRPr lang="en-GB" b="1">
              <a:latin typeface="Arial" pitchFamily="34" charset="0"/>
              <a:cs typeface="Arial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err="1">
                <a:latin typeface="Arial" pitchFamily="34" charset="0"/>
                <a:cs typeface="Arial" pitchFamily="34" charset="0"/>
              </a:rPr>
              <a:t>Pwyslais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ar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ddarpariaeth</a:t>
            </a:r>
            <a:r>
              <a:rPr lang="en-GB">
                <a:latin typeface="Arial" pitchFamily="34" charset="0"/>
                <a:cs typeface="Arial" pitchFamily="34" charset="0"/>
              </a:rPr>
              <a:t> a </a:t>
            </a:r>
            <a:r>
              <a:rPr lang="en-GB" err="1">
                <a:latin typeface="Arial" pitchFamily="34" charset="0"/>
                <a:cs typeface="Arial" pitchFamily="34" charset="0"/>
              </a:rPr>
              <a:t>gwella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gwasanaethau</a:t>
            </a:r>
            <a:endParaRPr lang="en-GB">
              <a:latin typeface="Arial" pitchFamily="34" charset="0"/>
              <a:cs typeface="Arial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err="1">
                <a:latin typeface="Arial" pitchFamily="34" charset="0"/>
                <a:cs typeface="Arial" pitchFamily="34" charset="0"/>
              </a:rPr>
              <a:t>Pobl</a:t>
            </a:r>
            <a:r>
              <a:rPr lang="en-GB">
                <a:latin typeface="Arial" pitchFamily="34" charset="0"/>
                <a:cs typeface="Arial" pitchFamily="34" charset="0"/>
              </a:rPr>
              <a:t> ag </a:t>
            </a:r>
            <a:r>
              <a:rPr lang="en-GB" err="1">
                <a:latin typeface="Arial" pitchFamily="34" charset="0"/>
                <a:cs typeface="Arial" pitchFamily="34" charset="0"/>
              </a:rPr>
              <a:t>analedd</a:t>
            </a:r>
            <a:r>
              <a:rPr lang="en-GB">
                <a:latin typeface="Arial" pitchFamily="34" charset="0"/>
                <a:cs typeface="Arial" pitchFamily="34" charset="0"/>
              </a:rPr>
              <a:t> yn </a:t>
            </a:r>
            <a:r>
              <a:rPr lang="en-GB" err="1">
                <a:latin typeface="Arial" pitchFamily="34" charset="0"/>
                <a:cs typeface="Arial" pitchFamily="34" charset="0"/>
              </a:rPr>
              <a:t>rheoli</a:t>
            </a:r>
            <a:r>
              <a:rPr lang="en-GB">
                <a:latin typeface="Arial" pitchFamily="34" charset="0"/>
                <a:cs typeface="Arial" pitchFamily="34" charset="0"/>
              </a:rPr>
              <a:t>,  a </a:t>
            </a:r>
            <a:r>
              <a:rPr lang="en-GB" err="1">
                <a:latin typeface="Arial" pitchFamily="34" charset="0"/>
                <a:cs typeface="Arial" pitchFamily="34" charset="0"/>
              </a:rPr>
              <a:t>dylent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gael</a:t>
            </a:r>
            <a:r>
              <a:rPr lang="en-GB">
                <a:latin typeface="Arial" pitchFamily="34" charset="0"/>
                <a:cs typeface="Arial" pitchFamily="34" charset="0"/>
              </a:rPr>
              <a:t> yr un cyfle â </a:t>
            </a:r>
            <a:r>
              <a:rPr lang="en-GB" err="1">
                <a:latin typeface="Arial" pitchFamily="34" charset="0"/>
                <a:cs typeface="Arial" pitchFamily="34" charset="0"/>
              </a:rPr>
              <a:t>phawb</a:t>
            </a:r>
            <a:r>
              <a:rPr lang="en-GB">
                <a:latin typeface="Arial" pitchFamily="34" charset="0"/>
                <a:cs typeface="Arial" pitchFamily="34" charset="0"/>
              </a:rPr>
              <a:t> arall </a:t>
            </a:r>
            <a:r>
              <a:rPr lang="en-GB" err="1">
                <a:latin typeface="Arial" pitchFamily="34" charset="0"/>
                <a:cs typeface="Arial" pitchFamily="34" charset="0"/>
              </a:rPr>
              <a:t>i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benderfynu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ar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eu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bywydau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eu</a:t>
            </a:r>
            <a:r>
              <a:rPr lang="en-GB">
                <a:latin typeface="Arial" pitchFamily="34" charset="0"/>
                <a:cs typeface="Arial" pitchFamily="34" charset="0"/>
              </a:rPr>
              <a:t> </a:t>
            </a:r>
            <a:r>
              <a:rPr lang="en-GB" err="1">
                <a:latin typeface="Arial" pitchFamily="34" charset="0"/>
                <a:cs typeface="Arial" pitchFamily="34" charset="0"/>
              </a:rPr>
              <a:t>hunain</a:t>
            </a:r>
            <a:endParaRPr lang="en-GB">
              <a:latin typeface="Arial" pitchFamily="34" charset="0"/>
              <a:cs typeface="Arial" pitchFamily="34" charset="0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err="1">
                <a:latin typeface="Arial" pitchFamily="34" charset="0"/>
                <a:cs typeface="Arial" pitchFamily="34" charset="0"/>
              </a:rPr>
              <a:t>Cynhwysol</a:t>
            </a:r>
            <a:r>
              <a:rPr lang="en-GB">
                <a:latin typeface="Arial" pitchFamily="34" charset="0"/>
                <a:cs typeface="Arial" pitchFamily="34" charset="0"/>
              </a:rPr>
              <a:t> ac yn rhoi </a:t>
            </a:r>
            <a:r>
              <a:rPr lang="en-GB" err="1">
                <a:latin typeface="Arial" pitchFamily="34" charset="0"/>
                <a:cs typeface="Arial" pitchFamily="34" charset="0"/>
              </a:rPr>
              <a:t>pŵer</a:t>
            </a:r>
            <a:r>
              <a:rPr lang="en-GB">
                <a:latin typeface="Arial" pitchFamily="34" charset="0"/>
                <a:cs typeface="Arial" pitchFamily="34" charset="0"/>
              </a:rPr>
              <a:t> (</a:t>
            </a:r>
            <a:r>
              <a:rPr lang="en-GB" err="1">
                <a:latin typeface="Arial" pitchFamily="34" charset="0"/>
                <a:cs typeface="Arial" pitchFamily="34" charset="0"/>
              </a:rPr>
              <a:t>grymuso</a:t>
            </a:r>
            <a:r>
              <a:rPr lang="en-GB">
                <a:latin typeface="Arial" pitchFamily="34" charset="0"/>
                <a:cs typeface="Arial" pitchFamily="34" charset="0"/>
              </a:rPr>
              <a:t>)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" charset="2"/>
              <a:buNone/>
              <a:defRPr/>
            </a:pPr>
            <a:endParaRPr lang="en-GB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/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875"/>
            <a:ext cx="4038600" cy="4433888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defRPr/>
            </a:pPr>
            <a:r>
              <a:rPr lang="en-GB" b="1" i="1">
                <a:latin typeface="Arial" pitchFamily="34" charset="0"/>
                <a:cs typeface="Arial" pitchFamily="34" charset="0"/>
              </a:rPr>
              <a:t>Barriers in society are the problem, not the individual</a:t>
            </a:r>
          </a:p>
          <a:p>
            <a:pPr eaLnBrk="1" hangingPunct="1">
              <a:defRPr/>
            </a:pPr>
            <a:r>
              <a:rPr lang="en-GB" i="1">
                <a:latin typeface="Arial" pitchFamily="34" charset="0"/>
                <a:cs typeface="Arial" pitchFamily="34" charset="0"/>
              </a:rPr>
              <a:t> Emphasis on provision and improved services</a:t>
            </a:r>
          </a:p>
          <a:p>
            <a:pPr eaLnBrk="1" hangingPunct="1">
              <a:defRPr/>
            </a:pPr>
            <a:r>
              <a:rPr lang="en-GB" i="1">
                <a:latin typeface="Arial" pitchFamily="34" charset="0"/>
                <a:cs typeface="Arial" pitchFamily="34" charset="0"/>
              </a:rPr>
              <a:t>Disabled people are in control, and should have the same opportunity as everyone else to determine their own lives</a:t>
            </a:r>
          </a:p>
          <a:p>
            <a:pPr eaLnBrk="1" hangingPunct="1">
              <a:defRPr/>
            </a:pPr>
            <a:r>
              <a:rPr lang="en-GB" i="1">
                <a:latin typeface="Arial" pitchFamily="34" charset="0"/>
                <a:cs typeface="Arial" pitchFamily="34" charset="0"/>
              </a:rPr>
              <a:t>Inclusive and empowering</a:t>
            </a:r>
          </a:p>
          <a:p>
            <a:pPr eaLnBrk="1" hangingPunct="1">
              <a:defRPr/>
            </a:pPr>
            <a:r>
              <a:rPr lang="en-GB" sz="1900" i="1">
                <a:latin typeface="Arial" pitchFamily="34" charset="0"/>
                <a:cs typeface="Arial" pitchFamily="34" charset="0"/>
              </a:rPr>
              <a:t>Alison John Associates 2007</a:t>
            </a:r>
          </a:p>
          <a:p>
            <a:pPr eaLnBrk="1" hangingPunct="1">
              <a:defRPr/>
            </a:pPr>
            <a:endParaRPr lang="en-GB" i="1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endParaRPr lang="en-GB" i="1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676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399032"/>
          </a:xfrm>
        </p:spPr>
        <p:txBody>
          <a:bodyPr>
            <a:normAutofit fontScale="90000"/>
          </a:bodyPr>
          <a:lstStyle/>
          <a:p>
            <a:pPr algn="r" eaLnBrk="1" hangingPunct="1"/>
            <a:br>
              <a:rPr lang="en-GB" altLang="cy-GB"/>
            </a:br>
            <a:r>
              <a:rPr lang="en-GB" altLang="cy-GB"/>
              <a:t>What are the barriers?</a:t>
            </a:r>
            <a:br>
              <a:rPr lang="en-GB" altLang="cy-GB"/>
            </a:br>
            <a:r>
              <a:rPr lang="en-GB" altLang="cy-GB"/>
              <a:t>Beth </a:t>
            </a:r>
            <a:r>
              <a:rPr lang="en-GB" altLang="cy-GB" err="1"/>
              <a:t>yw’r</a:t>
            </a:r>
            <a:r>
              <a:rPr lang="en-GB" altLang="cy-GB"/>
              <a:t> </a:t>
            </a:r>
            <a:r>
              <a:rPr lang="en-GB" altLang="cy-GB" err="1"/>
              <a:t>rhwystrau</a:t>
            </a:r>
            <a:r>
              <a:rPr lang="en-GB" altLang="cy-GB"/>
              <a:t>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844674"/>
            <a:ext cx="8229600" cy="4784725"/>
          </a:xfrm>
        </p:spPr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altLang="cy-GB" sz="2000" b="1" dirty="0">
                <a:latin typeface="Arial"/>
                <a:cs typeface="Arial"/>
              </a:rPr>
              <a:t>Attitudinal barriers </a:t>
            </a:r>
            <a:r>
              <a:rPr lang="en-GB" altLang="cy-GB" sz="2000" b="1" i="1" dirty="0">
                <a:latin typeface="Arial"/>
                <a:cs typeface="Arial"/>
              </a:rPr>
              <a:t>(</a:t>
            </a:r>
            <a:r>
              <a:rPr lang="en-GB" altLang="cy-GB" sz="2000" b="1" i="1" dirty="0" err="1">
                <a:latin typeface="Arial"/>
                <a:cs typeface="Arial"/>
              </a:rPr>
              <a:t>Rhwystrau</a:t>
            </a:r>
            <a:r>
              <a:rPr lang="en-GB" altLang="cy-GB" sz="2000" b="1" i="1" dirty="0">
                <a:latin typeface="Arial"/>
                <a:cs typeface="Arial"/>
              </a:rPr>
              <a:t> </a:t>
            </a:r>
            <a:r>
              <a:rPr lang="en-GB" altLang="cy-GB" sz="2000" b="1" i="1" dirty="0" err="1">
                <a:latin typeface="Arial"/>
                <a:cs typeface="Arial"/>
              </a:rPr>
              <a:t>Agweddol</a:t>
            </a:r>
            <a:r>
              <a:rPr lang="en-GB" altLang="cy-GB" sz="2000" b="1" i="1" dirty="0">
                <a:latin typeface="Arial"/>
                <a:cs typeface="Arial"/>
              </a:rPr>
              <a:t>) </a:t>
            </a:r>
            <a:endParaRPr lang="en-US"/>
          </a:p>
          <a:p>
            <a:pPr marL="63500" indent="0" eaLnBrk="1" hangingPunct="1">
              <a:buNone/>
            </a:pPr>
            <a:r>
              <a:rPr lang="en-GB" altLang="cy-GB" sz="2000" dirty="0">
                <a:latin typeface="Arial"/>
                <a:cs typeface="Arial"/>
              </a:rPr>
              <a:t>the notion that disabled people are pitiful, incapable, fearful, childlike and have nothing of value to bring to different situations.</a:t>
            </a:r>
          </a:p>
          <a:p>
            <a:pPr marL="64008" indent="0" eaLnBrk="1" hangingPunct="1">
              <a:buNone/>
            </a:pPr>
            <a:endParaRPr lang="en-GB" altLang="cy-GB" sz="2000" b="1">
              <a:latin typeface="Arial" pitchFamily="34" charset="0"/>
              <a:cs typeface="Arial" pitchFamily="34" charset="0"/>
            </a:endParaRPr>
          </a:p>
          <a:p>
            <a:pPr marL="447675" indent="-383540"/>
            <a:r>
              <a:rPr lang="en-GB" altLang="cy-GB" sz="2000" b="1" dirty="0">
                <a:latin typeface="Arial"/>
                <a:cs typeface="Arial"/>
              </a:rPr>
              <a:t>Environmental barriers</a:t>
            </a:r>
            <a:r>
              <a:rPr lang="en-GB" altLang="cy-GB" sz="2000" dirty="0">
                <a:latin typeface="Arial"/>
                <a:cs typeface="Arial"/>
              </a:rPr>
              <a:t>  </a:t>
            </a:r>
            <a:r>
              <a:rPr lang="en-GB" altLang="cy-GB" sz="2000" b="1" i="1" dirty="0">
                <a:latin typeface="Arial"/>
                <a:cs typeface="Arial"/>
              </a:rPr>
              <a:t>(</a:t>
            </a:r>
            <a:r>
              <a:rPr lang="en-GB" altLang="cy-GB" sz="2000" b="1" i="1" dirty="0" err="1">
                <a:latin typeface="Arial"/>
                <a:cs typeface="Arial"/>
              </a:rPr>
              <a:t>Rhwystrau</a:t>
            </a:r>
            <a:r>
              <a:rPr lang="en-GB" altLang="cy-GB" sz="2000" b="1" i="1" dirty="0">
                <a:latin typeface="Arial"/>
                <a:cs typeface="Arial"/>
              </a:rPr>
              <a:t> </a:t>
            </a:r>
            <a:r>
              <a:rPr lang="en-GB" altLang="cy-GB" sz="2000" b="1" i="1" dirty="0" err="1">
                <a:latin typeface="Arial"/>
                <a:cs typeface="Arial"/>
              </a:rPr>
              <a:t>Amgylcheddol</a:t>
            </a:r>
            <a:r>
              <a:rPr lang="en-GB" altLang="cy-GB" sz="2000" b="1" i="1" dirty="0">
                <a:latin typeface="Arial"/>
                <a:cs typeface="Arial"/>
              </a:rPr>
              <a:t>)</a:t>
            </a:r>
          </a:p>
          <a:p>
            <a:pPr marL="63500" indent="0">
              <a:buNone/>
            </a:pPr>
            <a:r>
              <a:rPr lang="en-GB" altLang="cy-GB" sz="2000" dirty="0">
                <a:latin typeface="Arial"/>
                <a:cs typeface="Arial"/>
              </a:rPr>
              <a:t>inaccessible buildings, poor lighting, small print, street furniture, poor signage and the use of complex language </a:t>
            </a:r>
            <a:endParaRPr lang="en-GB" altLang="cy-GB" sz="2000" dirty="0">
              <a:latin typeface="Arial" pitchFamily="34" charset="0"/>
              <a:cs typeface="Arial" pitchFamily="34" charset="0"/>
            </a:endParaRPr>
          </a:p>
          <a:p>
            <a:pPr marL="64008" indent="0" eaLnBrk="1" hangingPunct="1">
              <a:buNone/>
            </a:pPr>
            <a:endParaRPr lang="en-GB" altLang="cy-GB" sz="2000" b="1">
              <a:latin typeface="Arial" pitchFamily="34" charset="0"/>
              <a:cs typeface="Arial" pitchFamily="34" charset="0"/>
            </a:endParaRPr>
          </a:p>
          <a:p>
            <a:pPr marL="447675" indent="-383540" eaLnBrk="1" hangingPunct="1"/>
            <a:r>
              <a:rPr lang="en-GB" altLang="cy-GB" sz="2000" b="1" dirty="0">
                <a:latin typeface="Arial"/>
                <a:cs typeface="Arial"/>
              </a:rPr>
              <a:t>Institutional barriers</a:t>
            </a:r>
            <a:r>
              <a:rPr lang="en-GB" altLang="cy-GB" sz="2000" dirty="0">
                <a:latin typeface="Arial"/>
                <a:cs typeface="Arial"/>
              </a:rPr>
              <a:t> </a:t>
            </a:r>
            <a:r>
              <a:rPr lang="en-GB" altLang="cy-GB" sz="2000" b="1" i="1" dirty="0">
                <a:latin typeface="Arial"/>
                <a:cs typeface="Arial"/>
              </a:rPr>
              <a:t>(</a:t>
            </a:r>
            <a:r>
              <a:rPr lang="en-GB" altLang="cy-GB" sz="2000" b="1" i="1" dirty="0" err="1">
                <a:latin typeface="Arial"/>
                <a:cs typeface="Arial"/>
              </a:rPr>
              <a:t>Rhwystrau</a:t>
            </a:r>
            <a:r>
              <a:rPr lang="en-GB" altLang="cy-GB" sz="2000" b="1" i="1" dirty="0">
                <a:latin typeface="Arial"/>
                <a:cs typeface="Arial"/>
              </a:rPr>
              <a:t> </a:t>
            </a:r>
            <a:r>
              <a:rPr lang="en-GB" altLang="cy-GB" sz="2000" b="1" i="1" dirty="0" err="1">
                <a:latin typeface="Arial"/>
                <a:cs typeface="Arial"/>
              </a:rPr>
              <a:t>Sefydliadol</a:t>
            </a:r>
            <a:r>
              <a:rPr lang="en-GB" altLang="cy-GB" sz="2000" b="1" i="1" dirty="0">
                <a:latin typeface="Arial"/>
                <a:cs typeface="Arial"/>
              </a:rPr>
              <a:t>)</a:t>
            </a:r>
          </a:p>
          <a:p>
            <a:pPr marL="63500" indent="0" eaLnBrk="1" hangingPunct="1">
              <a:buNone/>
            </a:pPr>
            <a:r>
              <a:rPr lang="en-GB" altLang="cy-GB" sz="2000" dirty="0">
                <a:latin typeface="Arial"/>
                <a:cs typeface="Arial"/>
              </a:rPr>
              <a:t>the lack of good anti-discriminative legislation. Policies, practices and procedures which exclude Disabled People. Transport, Education and Housing systems which do not provide for people with impairments.</a:t>
            </a:r>
          </a:p>
          <a:p>
            <a:pPr marL="447675" indent="-383540" eaLnBrk="1" hangingPunct="1"/>
            <a:r>
              <a:rPr lang="en-GB" altLang="cy-GB" sz="1600" b="1" dirty="0">
                <a:latin typeface="Arial"/>
                <a:cs typeface="Arial"/>
              </a:rPr>
              <a:t>Alison John Associates, 2007</a:t>
            </a:r>
          </a:p>
          <a:p>
            <a:pPr eaLnBrk="1" hangingPunct="1"/>
            <a:endParaRPr lang="en-GB" altLang="cy-GB" sz="2000"/>
          </a:p>
        </p:txBody>
      </p:sp>
    </p:spTree>
    <p:extLst>
      <p:ext uri="{BB962C8B-B14F-4D97-AF65-F5344CB8AC3E}">
        <p14:creationId xmlns:p14="http://schemas.microsoft.com/office/powerpoint/2010/main" val="3967057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Tasg</a:t>
            </a:r>
            <a:r>
              <a:rPr lang="en-GB"/>
              <a:t> 4 / Task 4</a:t>
            </a:r>
            <a:endParaRPr lang="cy-GB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sz="2400" dirty="0" err="1"/>
              <a:t>Darllenwch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erthygl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Moodle </a:t>
            </a:r>
            <a:r>
              <a:rPr lang="en-GB" sz="2400" dirty="0" err="1"/>
              <a:t>gan</a:t>
            </a:r>
            <a:r>
              <a:rPr lang="en-GB" sz="2400" dirty="0"/>
              <a:t> Liz Crow - </a:t>
            </a:r>
            <a:r>
              <a:rPr lang="en-US" altLang="en-US" sz="2400" dirty="0"/>
              <a:t> ‘</a:t>
            </a:r>
            <a:r>
              <a:rPr lang="en-US" sz="2400" dirty="0"/>
              <a:t>Including All of Our Lives: Renewing the social model of disability’</a:t>
            </a:r>
            <a:endParaRPr lang="en-US" dirty="0"/>
          </a:p>
          <a:p>
            <a:pPr marL="447675" indent="-383540"/>
            <a:r>
              <a:rPr lang="en-US" sz="2400" dirty="0" err="1"/>
              <a:t>Ystyriwch</a:t>
            </a:r>
            <a:r>
              <a:rPr lang="en-US" sz="2400" dirty="0"/>
              <a:t> </a:t>
            </a:r>
            <a:r>
              <a:rPr lang="en-US" sz="2400" dirty="0" err="1"/>
              <a:t>ei</a:t>
            </a:r>
            <a:r>
              <a:rPr lang="en-US" sz="2400" dirty="0"/>
              <a:t> </a:t>
            </a:r>
            <a:r>
              <a:rPr lang="en-US" sz="2400" dirty="0" err="1"/>
              <a:t>sylwadau</a:t>
            </a:r>
            <a:r>
              <a:rPr lang="en-US" sz="2400" dirty="0"/>
              <a:t> a </a:t>
            </a:r>
            <a:r>
              <a:rPr lang="en-US" sz="2400" dirty="0" err="1"/>
              <a:t>byddwch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barod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drafod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ein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 </a:t>
            </a:r>
            <a:r>
              <a:rPr lang="en-US" sz="2400" dirty="0" err="1"/>
              <a:t>dydd</a:t>
            </a:r>
            <a:r>
              <a:rPr lang="en-US" sz="2400" dirty="0"/>
              <a:t> Mercher.</a:t>
            </a:r>
            <a:endParaRPr lang="cy-GB" sz="2400" dirty="0">
              <a:cs typeface="Arial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anchor="t">
            <a:normAutofit/>
          </a:bodyPr>
          <a:lstStyle/>
          <a:p>
            <a:pPr marL="447675" indent="-383540"/>
            <a:r>
              <a:rPr lang="en-GB" sz="2400" i="1" dirty="0"/>
              <a:t>Read the article on Moodle by Liz Crow - '</a:t>
            </a:r>
            <a:r>
              <a:rPr lang="en-US" sz="2400" i="1" dirty="0"/>
              <a:t>Including All of Our Lives: Renewing the social model of disability'</a:t>
            </a:r>
            <a:endParaRPr lang="en-US" dirty="0"/>
          </a:p>
          <a:p>
            <a:pPr marL="447675" indent="-383540"/>
            <a:r>
              <a:rPr lang="en-GB" sz="2400" i="1" dirty="0"/>
              <a:t>Consider the article and be prepared to discuss in our next session on Wednesday</a:t>
            </a:r>
            <a:endParaRPr lang="cy-GB" sz="2400" i="1" dirty="0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548168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en-GB" dirty="0" err="1"/>
              <a:t>Cyfeirnodau</a:t>
            </a:r>
            <a:r>
              <a:rPr lang="en-GB" dirty="0"/>
              <a:t>/References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600"/>
              <a:t>Blakemore, K. &amp; Griggs, E. </a:t>
            </a:r>
            <a:r>
              <a:rPr lang="en-GB" sz="1600" i="1"/>
              <a:t>Social Policy; an introduction, </a:t>
            </a:r>
            <a:r>
              <a:rPr lang="en-GB" sz="1600"/>
              <a:t>Maidenhead: Open University Press 2007 </a:t>
            </a:r>
          </a:p>
          <a:p>
            <a:r>
              <a:rPr lang="en-GB" sz="1600" err="1"/>
              <a:t>Brotherton</a:t>
            </a:r>
            <a:r>
              <a:rPr lang="en-GB" sz="1600"/>
              <a:t>, G., Davies, H. &amp; McGillivray, G. (2010) </a:t>
            </a:r>
            <a:r>
              <a:rPr lang="en-GB" sz="1600" i="1"/>
              <a:t>Working with Children, Young People and Families, </a:t>
            </a:r>
            <a:r>
              <a:rPr lang="en-GB" sz="1600"/>
              <a:t>London: Sage.</a:t>
            </a:r>
          </a:p>
          <a:p>
            <a:r>
              <a:rPr lang="en-GB" sz="1600"/>
              <a:t>Collins, J. &amp; Foley, P. (2008) </a:t>
            </a:r>
            <a:r>
              <a:rPr lang="en-GB" sz="1600" i="1"/>
              <a:t>Promoting children’s wellbeing: policy and practice, </a:t>
            </a:r>
            <a:r>
              <a:rPr lang="en-GB" sz="1600"/>
              <a:t>Bristol: The Policy Press </a:t>
            </a:r>
            <a:endParaRPr lang="cy-GB" sz="1600"/>
          </a:p>
          <a:p>
            <a:r>
              <a:rPr lang="en-GB" sz="1600" err="1"/>
              <a:t>Cosstick</a:t>
            </a:r>
            <a:r>
              <a:rPr lang="en-GB" sz="1600"/>
              <a:t>, S. ( </a:t>
            </a:r>
            <a:r>
              <a:rPr lang="en-GB" sz="1600" err="1"/>
              <a:t>n.d.</a:t>
            </a:r>
            <a:r>
              <a:rPr lang="en-GB" sz="1600"/>
              <a:t>), Overview of British child welfare system</a:t>
            </a:r>
            <a:r>
              <a:rPr lang="cy-GB" sz="1600"/>
              <a:t> </a:t>
            </a:r>
            <a:r>
              <a:rPr lang="en-GB" sz="1600"/>
              <a:t>Southampton: </a:t>
            </a:r>
            <a:r>
              <a:rPr lang="en-GB" sz="1600" err="1"/>
              <a:t>Southhampton</a:t>
            </a:r>
            <a:r>
              <a:rPr lang="en-GB" sz="1600"/>
              <a:t> City Council Social Services. Available at </a:t>
            </a:r>
            <a:r>
              <a:rPr lang="en-GB" sz="1600">
                <a:hlinkClick r:id="rId2"/>
              </a:rPr>
              <a:t>http://essaydocs.org/an-overview-of-the-british-child-welfare-system-sally-cosstick.html</a:t>
            </a:r>
            <a:r>
              <a:rPr lang="en-GB" sz="1600" i="1"/>
              <a:t>.[ Accessed 20.01.20]</a:t>
            </a:r>
          </a:p>
          <a:p>
            <a:r>
              <a:rPr lang="en-US" altLang="en-US" sz="1600"/>
              <a:t>Crow, L. ( 2013) </a:t>
            </a:r>
            <a:r>
              <a:rPr lang="en-US" sz="1600"/>
              <a:t>Including All of Our Lives: Renewing the social model of disability. Available at </a:t>
            </a:r>
            <a:r>
              <a:rPr lang="en-GB" sz="1600">
                <a:hlinkClick r:id="rId2"/>
              </a:rPr>
              <a:t>http://essaydocs.org/an-overview-of-the-british-child-welfare-system-sally-cosstick.html</a:t>
            </a:r>
            <a:r>
              <a:rPr lang="en-US" altLang="en-US" sz="1600"/>
              <a:t>[Accessed 20.01.20]</a:t>
            </a:r>
            <a:endParaRPr lang="en-GB" sz="1600" i="1"/>
          </a:p>
          <a:p>
            <a:r>
              <a:rPr lang="en-GB" sz="1600"/>
              <a:t>Equality and Human Rights Commission, (2009) </a:t>
            </a:r>
            <a:r>
              <a:rPr lang="en-GB" sz="1600" i="1"/>
              <a:t>How have equality and human rights fared under devolution? </a:t>
            </a:r>
            <a:r>
              <a:rPr lang="en-GB" sz="1600"/>
              <a:t>Cardiff: Equality and Human Rights Committee Submission to the All Wales Convention</a:t>
            </a:r>
            <a:endParaRPr lang="cy-GB" sz="1600"/>
          </a:p>
          <a:p>
            <a:r>
              <a:rPr lang="en-GB" altLang="en-US" sz="1600"/>
              <a:t>Harrison, R. &amp; Wise, C. (2005) </a:t>
            </a:r>
            <a:r>
              <a:rPr lang="en-GB" altLang="en-US" sz="1600" i="1"/>
              <a:t>Working with Young People</a:t>
            </a:r>
            <a:r>
              <a:rPr lang="en-GB" altLang="en-US" sz="1600"/>
              <a:t>, London: SAGE publications</a:t>
            </a:r>
            <a:endParaRPr lang="en-GB" sz="1600"/>
          </a:p>
          <a:p>
            <a:r>
              <a:rPr lang="en-US" altLang="en-US" sz="1600" err="1"/>
              <a:t>Spicker</a:t>
            </a:r>
            <a:r>
              <a:rPr lang="en-US" altLang="en-US" sz="1600"/>
              <a:t>, P. (2008) </a:t>
            </a:r>
            <a:r>
              <a:rPr lang="en-US" altLang="en-US" sz="1600" i="1"/>
              <a:t>Social Policy: Themes and Approaches, </a:t>
            </a:r>
            <a:r>
              <a:rPr lang="en-US" altLang="en-US" sz="1600"/>
              <a:t>Bristol: The Policy Press,  </a:t>
            </a:r>
          </a:p>
          <a:p>
            <a:endParaRPr lang="en-GB" altLang="en-US" sz="1600"/>
          </a:p>
        </p:txBody>
      </p:sp>
    </p:spTree>
    <p:extLst>
      <p:ext uri="{BB962C8B-B14F-4D97-AF65-F5344CB8AC3E}">
        <p14:creationId xmlns:p14="http://schemas.microsoft.com/office/powerpoint/2010/main" val="27807811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 vert="horz" lIns="91440" tIns="45720" rIns="91440" bIns="45720" anchor="ctr">
            <a:normAutofit/>
          </a:bodyPr>
          <a:lstStyle/>
          <a:p>
            <a:pPr marL="484505"/>
            <a:r>
              <a:rPr lang="en-GB" altLang="en-US" dirty="0" err="1"/>
              <a:t>Llyfryddiaeth</a:t>
            </a:r>
            <a:r>
              <a:rPr lang="en-GB" altLang="en-US" dirty="0"/>
              <a:t> / Bibliography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eaLnBrk="1" fontAlgn="auto" hangingPunct="1">
              <a:lnSpc>
                <a:spcPct val="90000"/>
              </a:lnSpc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en-GB"/>
          </a:p>
          <a:p>
            <a:pPr marL="365760" indent="-256032">
              <a:lnSpc>
                <a:spcPct val="90000"/>
              </a:lnSpc>
              <a:buClr>
                <a:schemeClr val="accent3"/>
              </a:buClr>
              <a:buNone/>
              <a:defRPr/>
            </a:pPr>
            <a:r>
              <a:rPr lang="en-GB" sz="1800"/>
              <a:t>Image of Welsh Government building. Available at </a:t>
            </a:r>
            <a:r>
              <a:rPr lang="en-GB" sz="1800">
                <a:hlinkClick r:id="rId3"/>
              </a:rPr>
              <a:t>http://www.thirdsector.co.uk/welsh-government-publishes-updated-third-sector-scheme/fundraising/article/1230967</a:t>
            </a:r>
            <a:r>
              <a:rPr lang="en-GB" sz="1800"/>
              <a:t> [ Accessed 11.09.14]</a:t>
            </a:r>
          </a:p>
          <a:p>
            <a:pPr marL="365760" indent="-256032">
              <a:lnSpc>
                <a:spcPct val="90000"/>
              </a:lnSpc>
              <a:buClr>
                <a:schemeClr val="accent3"/>
              </a:buClr>
              <a:buNone/>
              <a:defRPr/>
            </a:pPr>
            <a:r>
              <a:rPr lang="en-GB" sz="1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536530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7" ma:contentTypeDescription="Create a new document." ma:contentTypeScope="" ma:versionID="7adcb4638a542ca19a62bceab5490bd9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6516c1c5c15cc56ef3a680daf9ca887d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DBFC057-4E67-4644-B95C-44B48C3153D3}">
  <ds:schemaRefs>
    <ds:schemaRef ds:uri="1f9d1f62-2b66-4e13-be38-f795d411800a"/>
    <ds:schemaRef ds:uri="5e4866c9-5473-4b36-a248-8ce6a7a4bde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02B219B-461F-4C76-8032-80E5E65EA70F}">
  <ds:schemaRefs>
    <ds:schemaRef ds:uri="1f9d1f62-2b66-4e13-be38-f795d411800a"/>
    <ds:schemaRef ds:uri="5e4866c9-5473-4b36-a248-8ce6a7a4bde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4C6A271-6685-4B64-AEC3-B2782522595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0</TotalTime>
  <Words>2079</Words>
  <Application>Microsoft Office PowerPoint</Application>
  <PresentationFormat>On-screen Show (4:3)</PresentationFormat>
  <Paragraphs>263</Paragraphs>
  <Slides>30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Verve</vt:lpstr>
      <vt:lpstr>ECES6009/C Making a Difference/ Gwneud Gwahaniaeth</vt:lpstr>
      <vt:lpstr>Gorolwg / Overview</vt:lpstr>
      <vt:lpstr>Y Gyfraith / Legislation:  Tasg 1/Task 1</vt:lpstr>
      <vt:lpstr>Cyd-destun rhyngwladol International context</vt:lpstr>
      <vt:lpstr>                 Hawliau Dynol Human Rights</vt:lpstr>
      <vt:lpstr>Hawliau Plant Children’s Rights</vt:lpstr>
      <vt:lpstr>Darpariaeth, Diogelwch a Chyfranogiad The three P’s</vt:lpstr>
      <vt:lpstr>                                   </vt:lpstr>
      <vt:lpstr>Saith nod craidd Seven core aims</vt:lpstr>
      <vt:lpstr>Tasg 2 / Task 2</vt:lpstr>
      <vt:lpstr>Hanes Ddeddfwriaethol y DU /  UK Legislative History</vt:lpstr>
      <vt:lpstr>PowerPoint Presentation</vt:lpstr>
      <vt:lpstr>PowerPoint Presentation</vt:lpstr>
      <vt:lpstr>Egwyddorion Deddf Plant 1989/ Principles of 1989 Children Act</vt:lpstr>
      <vt:lpstr>Egwyddorion 1989/ 1989 Principles</vt:lpstr>
      <vt:lpstr>Deddf Plant 2004 Children Act 2004</vt:lpstr>
      <vt:lpstr>Deddf Gwasanaethau Cymdeithasol a Llesiant (Cymru) 2014 Social Services and Well-being (Wales) Act  (2014)</vt:lpstr>
      <vt:lpstr>Deddf Gwasanaethau Cymdeithasol a  Llesiant (Cymru) 2014 Social Services and Well-being (Wales) Act  (2014)</vt:lpstr>
      <vt:lpstr>Deddf Gwasanaethau Cymdeithasol a  Llesiant (Cymru) 2014 Social Services and Well-being (Wales) Act  (2014)</vt:lpstr>
      <vt:lpstr>Tasg 3 / Task 3</vt:lpstr>
      <vt:lpstr>Y Gyfraith  Legislation</vt:lpstr>
      <vt:lpstr>Children’s Commissioners (Collins &amp; Foley, 2008: 244)</vt:lpstr>
      <vt:lpstr>Deddfwriaeth / Polisi Legislation / Policy</vt:lpstr>
      <vt:lpstr>Gwerthoedd Allweddol mewn Polisi Cymdeithasol Key Values in Social Policy</vt:lpstr>
      <vt:lpstr>Modelau tanategol: Model meddygol Underpinning models: Medical model </vt:lpstr>
      <vt:lpstr>Modelau tanategol: Model cymdeithasol Underpinning models: Social model </vt:lpstr>
      <vt:lpstr> What are the barriers? Beth yw’r rhwystrau?</vt:lpstr>
      <vt:lpstr>Tasg 4 / Task 4</vt:lpstr>
      <vt:lpstr>Cyfeirnodau/References</vt:lpstr>
      <vt:lpstr>Llyfryddiaeth /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Alison Murphy</cp:lastModifiedBy>
  <cp:revision>144</cp:revision>
  <dcterms:created xsi:type="dcterms:W3CDTF">2014-08-18T13:08:20Z</dcterms:created>
  <dcterms:modified xsi:type="dcterms:W3CDTF">2021-01-19T16:00:44Z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