
<file path=[Content_Types].xml><?xml version="1.0" encoding="utf-8"?>
<Types xmlns="http://schemas.openxmlformats.org/package/2006/content-types">
  <Default Extension="jfif" ContentType="image/jpeg"/>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6283" autoAdjust="0"/>
  </p:normalViewPr>
  <p:slideViewPr>
    <p:cSldViewPr snapToGrid="0">
      <p:cViewPr varScale="1">
        <p:scale>
          <a:sx n="106" d="100"/>
          <a:sy n="106" d="100"/>
        </p:scale>
        <p:origin x="792"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08/11/2025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6726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1207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849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6967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08/11/2025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8148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08/11/2025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3815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08/11/2025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9862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5800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463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9954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33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98725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321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0070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0131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6804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08/11/2025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1201005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fif"/><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a:bodyPr>
          <a:lstStyle/>
          <a:p>
            <a:r>
              <a:rPr lang="en-GB" sz="3200" dirty="0">
                <a:latin typeface="A"/>
              </a:rPr>
              <a:t>MODULE NAME: PROBLEM SOLVING AND DECISION MAKING</a:t>
            </a:r>
            <a:br>
              <a:rPr lang="en-GB" sz="3200" dirty="0">
                <a:latin typeface="A"/>
              </a:rPr>
            </a:br>
            <a:r>
              <a:rPr lang="en-GB" sz="3200" dirty="0">
                <a:latin typeface="A"/>
              </a:rPr>
              <a:t>MODULE CODE: LCLM4004 </a:t>
            </a:r>
            <a:br>
              <a:rPr lang="en-GB" sz="3200" dirty="0">
                <a:latin typeface="A"/>
              </a:rPr>
            </a:br>
            <a:r>
              <a:rPr lang="en-GB" sz="3200" dirty="0">
                <a:latin typeface="A"/>
              </a:rPr>
              <a:t>STUDENT NAME: Mariana Nogueira</a:t>
            </a:r>
            <a:br>
              <a:rPr lang="en-GB" sz="3200" dirty="0">
                <a:latin typeface="A"/>
              </a:rPr>
            </a:br>
            <a:r>
              <a:rPr lang="en-GB" sz="3200" dirty="0">
                <a:latin typeface="A"/>
              </a:rPr>
              <a:t>STUDENT ID: 2439864 </a:t>
            </a:r>
            <a:br>
              <a:rPr lang="en-GB" sz="3200" dirty="0">
                <a:latin typeface="A"/>
              </a:rPr>
            </a:br>
            <a:r>
              <a:rPr lang="en-GB" sz="3200" dirty="0">
                <a:latin typeface="A"/>
              </a:rPr>
              <a:t>LECTURER: Charles </a:t>
            </a:r>
            <a:r>
              <a:rPr lang="en-GB" sz="3200" dirty="0" err="1">
                <a:latin typeface="A"/>
              </a:rPr>
              <a:t>Oham</a:t>
            </a:r>
            <a:br>
              <a:rPr lang="en-GB" sz="3200" dirty="0">
                <a:latin typeface="A"/>
              </a:rPr>
            </a:br>
            <a:r>
              <a:rPr lang="en-GB" sz="32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Green Haven Florists</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2155" name="Group 2154">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2156"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157"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15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159"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160"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161"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2162"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2163"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164"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165"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166"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167"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169" name="Group 2168">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170"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171"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172"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173"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174"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175"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2176"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2177"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2178"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179"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80"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181"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183" name="Rectangle 2182">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85"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1969686" y="179251"/>
            <a:ext cx="3393653" cy="839765"/>
          </a:xfrm>
        </p:spPr>
        <p:txBody>
          <a:bodyPr vert="horz" lIns="91440" tIns="45720" rIns="91440" bIns="45720" rtlCol="0" anchor="b">
            <a:normAutofit fontScale="90000"/>
          </a:bodyPr>
          <a:lstStyle/>
          <a:p>
            <a:r>
              <a:rPr lang="en-US" sz="4400"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969686" y="1347971"/>
            <a:ext cx="7831539" cy="2841249"/>
          </a:xfrm>
        </p:spPr>
        <p:txBody>
          <a:bodyPr vert="horz" lIns="91440" tIns="45720" rIns="91440" bIns="45720" rtlCol="0" anchor="t">
            <a:normAutofit fontScale="70000" lnSpcReduction="20000"/>
          </a:bodyPr>
          <a:lstStyle/>
          <a:p>
            <a:r>
              <a:rPr lang="en-GB" sz="2800" b="1" dirty="0"/>
              <a:t>Green Haven Florists is a small flower shop in Norwich, UK, founded in 2016 by Liam and Priya Patel.</a:t>
            </a:r>
            <a:endParaRPr lang="en-GB" sz="2800" dirty="0"/>
          </a:p>
          <a:p>
            <a:r>
              <a:rPr lang="en-GB" sz="2800" b="1" dirty="0"/>
              <a:t>It is famous for its sustainable flowers, personalised service, and strong community focus.</a:t>
            </a:r>
            <a:endParaRPr lang="en-GB" sz="2800" dirty="0"/>
          </a:p>
          <a:p>
            <a:r>
              <a:rPr lang="en-GB" sz="2800" dirty="0"/>
              <a:t>Recently, the business has faced several challenges, including fewer customers in the physical store, rising costs, and increasing competition from online retailers.</a:t>
            </a:r>
          </a:p>
          <a:p>
            <a:r>
              <a:rPr lang="en-GB" sz="2800" b="1" dirty="0"/>
              <a:t>The objective of this presentation is to analyse the problems and propose solutions for future growth.</a:t>
            </a:r>
            <a:endParaRPr lang="en-GB" sz="2800" dirty="0"/>
          </a:p>
          <a:p>
            <a:pPr>
              <a:lnSpc>
                <a:spcPct val="90000"/>
              </a:lnSpc>
            </a:pPr>
            <a:endParaRPr lang="en-US" sz="500" b="1" dirty="0"/>
          </a:p>
          <a:p>
            <a:pPr>
              <a:lnSpc>
                <a:spcPct val="90000"/>
              </a:lnSpc>
            </a:pPr>
            <a:endParaRPr lang="en-US" sz="500" dirty="0"/>
          </a:p>
        </p:txBody>
      </p:sp>
      <p:pic>
        <p:nvPicPr>
          <p:cNvPr id="2050" name="Picture 2" descr="Infográfico circular com 9 ícones que representam diferentes áreas de  sustentabilidade | vetor Premium gerado com IA">
            <a:extLst>
              <a:ext uri="{FF2B5EF4-FFF2-40B4-BE49-F238E27FC236}">
                <a16:creationId xmlns:a16="http://schemas.microsoft.com/office/drawing/2014/main" id="{626AE267-A531-F956-A72D-BA410C9C28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11380" b="-2"/>
          <a:stretch>
            <a:fillRect/>
          </a:stretch>
        </p:blipFill>
        <p:spPr bwMode="auto">
          <a:xfrm>
            <a:off x="4198842" y="4375253"/>
            <a:ext cx="2373408" cy="23034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3112" name="Group 3111">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3126"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3140"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3142"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3144"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3145"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3146"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147"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48"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149"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150"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151"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152"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3153" name="Group 3152">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3154"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3155"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3156"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3157"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158"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159"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160"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161"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162"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163"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164"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165"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166" name="Rectangle 3165">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67"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3111" name="Rectangle 3110">
            <a:extLst>
              <a:ext uri="{FF2B5EF4-FFF2-40B4-BE49-F238E27FC236}">
                <a16:creationId xmlns:a16="http://schemas.microsoft.com/office/drawing/2014/main" id="{6D356F1A-690D-401E-8CF3-E4686CDFE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3113" name="Group 3112">
            <a:extLst>
              <a:ext uri="{FF2B5EF4-FFF2-40B4-BE49-F238E27FC236}">
                <a16:creationId xmlns:a16="http://schemas.microsoft.com/office/drawing/2014/main" id="{F398A7BA-9279-4363-9D59-238782AB6B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57608" y="228600"/>
            <a:ext cx="2851523" cy="6638625"/>
            <a:chOff x="2487613" y="285750"/>
            <a:chExt cx="2428875" cy="5654676"/>
          </a:xfrm>
        </p:grpSpPr>
        <p:sp>
          <p:nvSpPr>
            <p:cNvPr id="3114" name="Freeform 11">
              <a:extLst>
                <a:ext uri="{FF2B5EF4-FFF2-40B4-BE49-F238E27FC236}">
                  <a16:creationId xmlns:a16="http://schemas.microsoft.com/office/drawing/2014/main" id="{8ACCBEEF-7085-4833-8335-E4613C0A1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3115" name="Freeform 12">
              <a:extLst>
                <a:ext uri="{FF2B5EF4-FFF2-40B4-BE49-F238E27FC236}">
                  <a16:creationId xmlns:a16="http://schemas.microsoft.com/office/drawing/2014/main" id="{B39C0EC5-6C91-409A-AB3F-D66AF23E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3116" name="Freeform 13">
              <a:extLst>
                <a:ext uri="{FF2B5EF4-FFF2-40B4-BE49-F238E27FC236}">
                  <a16:creationId xmlns:a16="http://schemas.microsoft.com/office/drawing/2014/main" id="{4D4A9340-30CF-474C-AC93-3E9048DFE9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3117" name="Freeform 14">
              <a:extLst>
                <a:ext uri="{FF2B5EF4-FFF2-40B4-BE49-F238E27FC236}">
                  <a16:creationId xmlns:a16="http://schemas.microsoft.com/office/drawing/2014/main" id="{C2D90565-D660-46B2-B574-5A6E37C8B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3118" name="Freeform 15">
              <a:extLst>
                <a:ext uri="{FF2B5EF4-FFF2-40B4-BE49-F238E27FC236}">
                  <a16:creationId xmlns:a16="http://schemas.microsoft.com/office/drawing/2014/main" id="{4ADDF1F8-3D32-49F9-8A53-B01C2D92CC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3119" name="Freeform 16">
              <a:extLst>
                <a:ext uri="{FF2B5EF4-FFF2-40B4-BE49-F238E27FC236}">
                  <a16:creationId xmlns:a16="http://schemas.microsoft.com/office/drawing/2014/main" id="{DD712377-DF82-454C-8AF4-CA68112928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120" name="Freeform 17">
              <a:extLst>
                <a:ext uri="{FF2B5EF4-FFF2-40B4-BE49-F238E27FC236}">
                  <a16:creationId xmlns:a16="http://schemas.microsoft.com/office/drawing/2014/main" id="{694E1871-CC0E-4704-902D-A324F58E4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21" name="Freeform 18">
              <a:extLst>
                <a:ext uri="{FF2B5EF4-FFF2-40B4-BE49-F238E27FC236}">
                  <a16:creationId xmlns:a16="http://schemas.microsoft.com/office/drawing/2014/main" id="{6CEE1CA2-8DDF-468B-B5E5-B584B84BD6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122" name="Freeform 19">
              <a:extLst>
                <a:ext uri="{FF2B5EF4-FFF2-40B4-BE49-F238E27FC236}">
                  <a16:creationId xmlns:a16="http://schemas.microsoft.com/office/drawing/2014/main" id="{AAA4172B-3921-482A-ABEF-E70C9242A4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123" name="Freeform 20">
              <a:extLst>
                <a:ext uri="{FF2B5EF4-FFF2-40B4-BE49-F238E27FC236}">
                  <a16:creationId xmlns:a16="http://schemas.microsoft.com/office/drawing/2014/main" id="{6D277B64-E367-442D-B59F-993A45856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124" name="Freeform 21">
              <a:extLst>
                <a:ext uri="{FF2B5EF4-FFF2-40B4-BE49-F238E27FC236}">
                  <a16:creationId xmlns:a16="http://schemas.microsoft.com/office/drawing/2014/main" id="{B4BA4199-8677-44FF-BD30-63130A0F5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125" name="Freeform 22">
              <a:extLst>
                <a:ext uri="{FF2B5EF4-FFF2-40B4-BE49-F238E27FC236}">
                  <a16:creationId xmlns:a16="http://schemas.microsoft.com/office/drawing/2014/main" id="{A890CEB5-09DD-4185-9405-A39BA6405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3127" name="Group 3126">
            <a:extLst>
              <a:ext uri="{FF2B5EF4-FFF2-40B4-BE49-F238E27FC236}">
                <a16:creationId xmlns:a16="http://schemas.microsoft.com/office/drawing/2014/main" id="{3B88DAD3-AF6F-4D6C-8512-7239A69A40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84823" y="-786"/>
            <a:ext cx="2356675" cy="6854040"/>
            <a:chOff x="6627813" y="194833"/>
            <a:chExt cx="1952625" cy="5678918"/>
          </a:xfrm>
        </p:grpSpPr>
        <p:sp>
          <p:nvSpPr>
            <p:cNvPr id="3128" name="Freeform 27">
              <a:extLst>
                <a:ext uri="{FF2B5EF4-FFF2-40B4-BE49-F238E27FC236}">
                  <a16:creationId xmlns:a16="http://schemas.microsoft.com/office/drawing/2014/main" id="{1BA39A29-3A4E-4822-A540-9AD6ACCBA9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3129" name="Freeform 28">
              <a:extLst>
                <a:ext uri="{FF2B5EF4-FFF2-40B4-BE49-F238E27FC236}">
                  <a16:creationId xmlns:a16="http://schemas.microsoft.com/office/drawing/2014/main" id="{B2ACACE6-15B3-4FAF-AA08-E1006B3FD5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3130" name="Freeform 29">
              <a:extLst>
                <a:ext uri="{FF2B5EF4-FFF2-40B4-BE49-F238E27FC236}">
                  <a16:creationId xmlns:a16="http://schemas.microsoft.com/office/drawing/2014/main" id="{1F9A4D9A-69F4-4FEC-B0DE-DD76F476ED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3131" name="Freeform 30">
              <a:extLst>
                <a:ext uri="{FF2B5EF4-FFF2-40B4-BE49-F238E27FC236}">
                  <a16:creationId xmlns:a16="http://schemas.microsoft.com/office/drawing/2014/main" id="{E92DC9B5-F16D-4C41-824C-822DE7AA00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132" name="Freeform 31">
              <a:extLst>
                <a:ext uri="{FF2B5EF4-FFF2-40B4-BE49-F238E27FC236}">
                  <a16:creationId xmlns:a16="http://schemas.microsoft.com/office/drawing/2014/main" id="{E737D559-8865-4000-A777-792FF67549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133" name="Freeform 32">
              <a:extLst>
                <a:ext uri="{FF2B5EF4-FFF2-40B4-BE49-F238E27FC236}">
                  <a16:creationId xmlns:a16="http://schemas.microsoft.com/office/drawing/2014/main" id="{B1C2147A-442E-40A4-8A97-FF053B9D2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134" name="Freeform 33">
              <a:extLst>
                <a:ext uri="{FF2B5EF4-FFF2-40B4-BE49-F238E27FC236}">
                  <a16:creationId xmlns:a16="http://schemas.microsoft.com/office/drawing/2014/main" id="{B138F17C-6D47-4F1B-BE44-4A47FBCFF3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135" name="Freeform 34">
              <a:extLst>
                <a:ext uri="{FF2B5EF4-FFF2-40B4-BE49-F238E27FC236}">
                  <a16:creationId xmlns:a16="http://schemas.microsoft.com/office/drawing/2014/main" id="{1BCD5498-C801-426F-9CDD-B84178E72E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136" name="Freeform 35">
              <a:extLst>
                <a:ext uri="{FF2B5EF4-FFF2-40B4-BE49-F238E27FC236}">
                  <a16:creationId xmlns:a16="http://schemas.microsoft.com/office/drawing/2014/main" id="{6DB0639C-39E0-4218-B7D1-0408D870F4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137" name="Freeform 36">
              <a:extLst>
                <a:ext uri="{FF2B5EF4-FFF2-40B4-BE49-F238E27FC236}">
                  <a16:creationId xmlns:a16="http://schemas.microsoft.com/office/drawing/2014/main" id="{72715634-CCEA-4B5D-94D7-E2C090EA18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138" name="Freeform 37">
              <a:extLst>
                <a:ext uri="{FF2B5EF4-FFF2-40B4-BE49-F238E27FC236}">
                  <a16:creationId xmlns:a16="http://schemas.microsoft.com/office/drawing/2014/main" id="{6BE08C78-1349-4408-8CE2-ED20F3244D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139" name="Freeform 38">
              <a:extLst>
                <a:ext uri="{FF2B5EF4-FFF2-40B4-BE49-F238E27FC236}">
                  <a16:creationId xmlns:a16="http://schemas.microsoft.com/office/drawing/2014/main" id="{642D5BF8-EF6C-43FC-947B-6986882110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4529925" y="21648"/>
            <a:ext cx="6014424" cy="1459899"/>
          </a:xfrm>
        </p:spPr>
        <p:txBody>
          <a:bodyPr vert="horz" lIns="91440" tIns="45720" rIns="91440" bIns="45720" rtlCol="0" anchor="b">
            <a:normAutofit/>
          </a:bodyPr>
          <a:lstStyle/>
          <a:p>
            <a:r>
              <a:rPr lang="en-US" sz="4400"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4252577" y="1725648"/>
            <a:ext cx="6979809" cy="2138324"/>
          </a:xfrm>
        </p:spPr>
        <p:txBody>
          <a:bodyPr vert="horz" lIns="91440" tIns="45720" rIns="91440" bIns="45720" rtlCol="0" anchor="t">
            <a:normAutofit/>
          </a:bodyPr>
          <a:lstStyle/>
          <a:p>
            <a:pPr>
              <a:lnSpc>
                <a:spcPct val="90000"/>
              </a:lnSpc>
            </a:pPr>
            <a:r>
              <a:rPr lang="en-GB" sz="1600" dirty="0"/>
              <a:t>The company offers </a:t>
            </a:r>
            <a:r>
              <a:rPr lang="en-GB" sz="1600" b="1" dirty="0"/>
              <a:t>daily bouquets</a:t>
            </a:r>
            <a:r>
              <a:rPr lang="en-GB" sz="1600" dirty="0"/>
              <a:t>, </a:t>
            </a:r>
            <a:r>
              <a:rPr lang="en-GB" sz="1600" b="1" dirty="0"/>
              <a:t>wedding flowers</a:t>
            </a:r>
            <a:r>
              <a:rPr lang="en-GB" sz="1600" dirty="0"/>
              <a:t>, and </a:t>
            </a:r>
            <a:r>
              <a:rPr lang="en-GB" sz="1600" b="1" dirty="0"/>
              <a:t>corporate floral arrangements</a:t>
            </a:r>
            <a:r>
              <a:rPr lang="en-GB" sz="1600" dirty="0"/>
              <a:t>. Its strengths include </a:t>
            </a:r>
            <a:r>
              <a:rPr lang="en-GB" sz="1600" b="1" dirty="0"/>
              <a:t>creative design</a:t>
            </a:r>
            <a:r>
              <a:rPr lang="en-GB" sz="1600" dirty="0"/>
              <a:t>, </a:t>
            </a:r>
            <a:r>
              <a:rPr lang="en-GB" sz="1600" b="1" dirty="0"/>
              <a:t>eco-friendly materials</a:t>
            </a:r>
            <a:r>
              <a:rPr lang="en-GB" sz="1600" dirty="0"/>
              <a:t>, and </a:t>
            </a:r>
            <a:r>
              <a:rPr lang="en-GB" sz="1600" b="1" dirty="0"/>
              <a:t>personalised service</a:t>
            </a:r>
            <a:r>
              <a:rPr lang="en-GB" sz="1600" dirty="0"/>
              <a:t>. Because it has operated in the same location for </a:t>
            </a:r>
            <a:r>
              <a:rPr lang="en-GB" sz="1600" b="1" dirty="0"/>
              <a:t>many years</a:t>
            </a:r>
            <a:r>
              <a:rPr lang="en-GB" sz="1600" dirty="0"/>
              <a:t>, it has </a:t>
            </a:r>
            <a:r>
              <a:rPr lang="en-GB" sz="1600" b="1" dirty="0"/>
              <a:t>developed strong</a:t>
            </a:r>
            <a:r>
              <a:rPr lang="en-GB" sz="1600" dirty="0"/>
              <a:t> ties with the local community and a </a:t>
            </a:r>
            <a:r>
              <a:rPr lang="en-GB" sz="1600" b="1" dirty="0"/>
              <a:t>loyal customer base.</a:t>
            </a:r>
            <a:endParaRPr lang="en-US" sz="1100" b="1" dirty="0"/>
          </a:p>
        </p:txBody>
      </p:sp>
      <p:sp>
        <p:nvSpPr>
          <p:cNvPr id="3141" name="Rectangle 3140">
            <a:extLst>
              <a:ext uri="{FF2B5EF4-FFF2-40B4-BE49-F238E27FC236}">
                <a16:creationId xmlns:a16="http://schemas.microsoft.com/office/drawing/2014/main" id="{8841A10E-0F0E-4596-8888-870D70925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57599"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43" name="Freeform 33">
            <a:extLst>
              <a:ext uri="{FF2B5EF4-FFF2-40B4-BE49-F238E27FC236}">
                <a16:creationId xmlns:a16="http://schemas.microsoft.com/office/drawing/2014/main" id="{29B1E55C-E51F-4093-A2A8-137C3E9014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657599"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pic>
        <p:nvPicPr>
          <p:cNvPr id="3074" name="Picture 2" descr="Arranjos Florais . Isabela Semanal - Casa de Flores">
            <a:extLst>
              <a:ext uri="{FF2B5EF4-FFF2-40B4-BE49-F238E27FC236}">
                <a16:creationId xmlns:a16="http://schemas.microsoft.com/office/drawing/2014/main" id="{AFB40E9A-949C-235F-1AE1-410D40A3CE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1802" r="16631"/>
          <a:stretch>
            <a:fillRect/>
          </a:stretch>
        </p:blipFill>
        <p:spPr bwMode="auto">
          <a:xfrm>
            <a:off x="-2650" y="10"/>
            <a:ext cx="3681047"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616374" y="147380"/>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766757" y="860612"/>
            <a:ext cx="10065503" cy="4509247"/>
          </a:xfrm>
        </p:spPr>
        <p:txBody>
          <a:bodyPr>
            <a:normAutofit/>
          </a:bodyPr>
          <a:lstStyle/>
          <a:p>
            <a:r>
              <a:rPr lang="en-GB" b="1" dirty="0">
                <a:solidFill>
                  <a:srgbClr val="FF0000"/>
                </a:solidFill>
              </a:rPr>
              <a:t>5W2H</a:t>
            </a:r>
          </a:p>
          <a:p>
            <a:r>
              <a:rPr lang="en-GB" sz="1600" b="1" dirty="0"/>
              <a:t>Let's use the 5W2H tool to create an action plan by addressing seven fundamental questions for planning and executing tasks or projects.</a:t>
            </a:r>
            <a:endParaRPr lang="en-GB" sz="1600" dirty="0"/>
          </a:p>
          <a:p>
            <a:r>
              <a:rPr lang="en-GB" sz="1600" b="1" dirty="0"/>
              <a:t>- Who?</a:t>
            </a:r>
            <a:r>
              <a:rPr lang="en-GB" sz="1600" dirty="0"/>
              <a:t> The owners and the small team are being affected.</a:t>
            </a:r>
          </a:p>
          <a:p>
            <a:r>
              <a:rPr lang="en-GB" sz="1600" b="1" dirty="0"/>
              <a:t>- What and where?</a:t>
            </a:r>
            <a:r>
              <a:rPr lang="en-GB" sz="1600" dirty="0"/>
              <a:t> There has been a drop of about 30% in physical store sales, and online sales are insufficient.</a:t>
            </a:r>
          </a:p>
          <a:p>
            <a:r>
              <a:rPr lang="en-GB" sz="1600" b="1" dirty="0"/>
              <a:t>- When?</a:t>
            </a:r>
            <a:r>
              <a:rPr lang="en-GB" sz="1600" dirty="0"/>
              <a:t> A gradual decline has occurred over the last year.</a:t>
            </a:r>
          </a:p>
          <a:p>
            <a:r>
              <a:rPr lang="en-GB" sz="1600" b="1" dirty="0"/>
              <a:t>- Why?</a:t>
            </a:r>
            <a:r>
              <a:rPr lang="en-GB" sz="1600" dirty="0"/>
              <a:t> Costs have increased, competition has grown, and consumers have shifted to online shopping.</a:t>
            </a:r>
          </a:p>
          <a:p>
            <a:r>
              <a:rPr lang="en-GB" sz="1600" b="1" dirty="0"/>
              <a:t>- How?</a:t>
            </a:r>
            <a:r>
              <a:rPr lang="en-GB" sz="1600" dirty="0"/>
              <a:t> They have an outdated website, weak digital marketing, and low visibility.</a:t>
            </a:r>
          </a:p>
          <a:p>
            <a:r>
              <a:rPr lang="en-GB" sz="1600" b="1" dirty="0"/>
              <a:t>- Impact:</a:t>
            </a:r>
            <a:r>
              <a:rPr lang="en-GB" sz="1600" dirty="0"/>
              <a:t> The biggest impacts are lower profits, fewer loyal customers, difficulty acquiring new customers, and a high risk to future sustainability.</a:t>
            </a: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Green Haven Florists</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1751974" y="870857"/>
            <a:ext cx="9409329" cy="4623816"/>
          </a:xfrm>
        </p:spPr>
        <p:txBody>
          <a:bodyPr>
            <a:normAutofit/>
          </a:bodyPr>
          <a:lstStyle/>
          <a:p>
            <a:r>
              <a:rPr lang="en-GB" b="1" dirty="0"/>
              <a:t>Green Haven benefits from local government programmes that support small businesses by offering useful resources and guidance. However, import regulations affect both the supply and the price of certain flowers, which directly influences how the shop manages its inventory and sets its prices.</a:t>
            </a:r>
            <a:endParaRPr lang="en-GB" dirty="0"/>
          </a:p>
          <a:p>
            <a:r>
              <a:rPr lang="en-GB" b="1" dirty="0"/>
              <a:t>Let's use the PESTLE analysis to assess the organisation's external environment by considering six factors:</a:t>
            </a:r>
            <a:endParaRPr lang="en-GB" dirty="0"/>
          </a:p>
          <a:p>
            <a:r>
              <a:rPr lang="en-GB" b="1" dirty="0"/>
              <a:t>Political:</a:t>
            </a:r>
            <a:r>
              <a:rPr lang="en-GB" dirty="0"/>
              <a:t> Support for local businesses, but import regulations are affecting prices.</a:t>
            </a:r>
          </a:p>
          <a:p>
            <a:r>
              <a:rPr lang="en-GB" b="1" dirty="0"/>
              <a:t>Economic:</a:t>
            </a:r>
            <a:r>
              <a:rPr lang="en-GB" dirty="0"/>
              <a:t> Inflation, supply issues, and customers are increasingly price-sensitive.</a:t>
            </a:r>
          </a:p>
          <a:p>
            <a:r>
              <a:rPr lang="en-GB" b="1" dirty="0"/>
              <a:t>Social:</a:t>
            </a:r>
            <a:r>
              <a:rPr lang="en-GB" dirty="0"/>
              <a:t> A strong shift toward online shopping, and environmentally conscious customers expect sustainable products.</a:t>
            </a:r>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3F4C104D-5F30-4811-9376-566B26E4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649224" y="645106"/>
            <a:ext cx="3650279" cy="1259894"/>
          </a:xfrm>
        </p:spPr>
        <p:txBody>
          <a:bodyPr>
            <a:normAutofit/>
          </a:bodyPr>
          <a:lstStyle/>
          <a:p>
            <a:pPr>
              <a:lnSpc>
                <a:spcPct val="90000"/>
              </a:lnSpc>
            </a:pPr>
            <a:r>
              <a:rPr lang="en-GB" sz="2500" b="1"/>
              <a:t>PESTLE ANALYSIS: Green Haven Florists</a:t>
            </a:r>
            <a:br>
              <a:rPr lang="en-GB" sz="2500"/>
            </a:br>
            <a:endParaRPr lang="en-GB" sz="2500"/>
          </a:p>
        </p:txBody>
      </p:sp>
      <p:sp>
        <p:nvSpPr>
          <p:cNvPr id="4105" name="Rectangle 4104">
            <a:extLst>
              <a:ext uri="{FF2B5EF4-FFF2-40B4-BE49-F238E27FC236}">
                <a16:creationId xmlns:a16="http://schemas.microsoft.com/office/drawing/2014/main" id="{0815E34B-5D02-4E01-A936-E8E1C0AB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649225" y="1724025"/>
            <a:ext cx="3650278" cy="3759253"/>
          </a:xfrm>
        </p:spPr>
        <p:txBody>
          <a:bodyPr>
            <a:normAutofit/>
          </a:bodyPr>
          <a:lstStyle/>
          <a:p>
            <a:r>
              <a:rPr lang="en-GB" b="1" dirty="0"/>
              <a:t>Technological: </a:t>
            </a:r>
            <a:r>
              <a:rPr lang="en-GB" dirty="0"/>
              <a:t>The website is outdated, and the online presence is weak.</a:t>
            </a:r>
          </a:p>
          <a:p>
            <a:r>
              <a:rPr lang="en-GB" b="1" dirty="0"/>
              <a:t>Legal: </a:t>
            </a:r>
            <a:r>
              <a:rPr lang="en-GB" dirty="0"/>
              <a:t>The business must comply with environmental and data protection laws.</a:t>
            </a:r>
          </a:p>
          <a:p>
            <a:r>
              <a:rPr lang="en-GB" b="1" dirty="0"/>
              <a:t>Environmental: </a:t>
            </a:r>
            <a:r>
              <a:rPr lang="en-GB" dirty="0"/>
              <a:t>The cost of eco-friendly materials is increasing, which creates challenges for the business.</a:t>
            </a:r>
          </a:p>
        </p:txBody>
      </p:sp>
      <p:pic>
        <p:nvPicPr>
          <p:cNvPr id="4098" name="Picture 2" descr="PESTLE Analysis: A Guide to Understanding Market Influences">
            <a:extLst>
              <a:ext uri="{FF2B5EF4-FFF2-40B4-BE49-F238E27FC236}">
                <a16:creationId xmlns:a16="http://schemas.microsoft.com/office/drawing/2014/main" id="{3A52D269-08A0-B7F2-8760-9DDA327C851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19543" y="803807"/>
            <a:ext cx="6953577" cy="4106169"/>
          </a:xfrm>
          <a:prstGeom prst="rect">
            <a:avLst/>
          </a:prstGeom>
          <a:noFill/>
          <a:extLst>
            <a:ext uri="{909E8E84-426E-40DD-AFC4-6F175D3DCCD1}">
              <a14:hiddenFill xmlns:a14="http://schemas.microsoft.com/office/drawing/2010/main">
                <a:solidFill>
                  <a:srgbClr val="FFFFFF"/>
                </a:solidFill>
              </a14:hiddenFill>
            </a:ext>
          </a:extLst>
        </p:spPr>
      </p:pic>
      <p:sp>
        <p:nvSpPr>
          <p:cNvPr id="4107" name="Freeform 11">
            <a:extLst>
              <a:ext uri="{FF2B5EF4-FFF2-40B4-BE49-F238E27FC236}">
                <a16:creationId xmlns:a16="http://schemas.microsoft.com/office/drawing/2014/main" id="{7DE3414B-B032-4710-A468-D3285E38C5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86" name="Group 185">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87"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88"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89"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90"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91"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92"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93"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94"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95"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96"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97"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98"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00" name="Group 199">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01"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02"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03"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04"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05"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06"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207"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208"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209"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10"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1"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12"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14" name="Rectangle 213">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6" name="Freeform 6">
            <a:extLst>
              <a:ext uri="{FF2B5EF4-FFF2-40B4-BE49-F238E27FC236}">
                <a16:creationId xmlns:a16="http://schemas.microsoft.com/office/drawing/2014/main" id="{3623DEAC-F39C-45D6-86DC-1033F6429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218" name="Rectangle 217">
            <a:extLst>
              <a:ext uri="{FF2B5EF4-FFF2-40B4-BE49-F238E27FC236}">
                <a16:creationId xmlns:a16="http://schemas.microsoft.com/office/drawing/2014/main" id="{A692209D-B607-46C3-8560-07AF72291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0" name="Rectangle 219">
            <a:extLst>
              <a:ext uri="{FF2B5EF4-FFF2-40B4-BE49-F238E27FC236}">
                <a16:creationId xmlns:a16="http://schemas.microsoft.com/office/drawing/2014/main" id="{94874638-CF15-4908-BC4B-4908744D0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540279" y="967417"/>
            <a:ext cx="3778870" cy="3943250"/>
          </a:xfrm>
        </p:spPr>
        <p:txBody>
          <a:bodyPr vert="horz" lIns="91440" tIns="45720" rIns="91440" bIns="45720" rtlCol="0" anchor="b">
            <a:normAutofit/>
          </a:bodyPr>
          <a:lstStyle/>
          <a:p>
            <a:r>
              <a:rPr lang="en-US" b="1">
                <a:solidFill>
                  <a:srgbClr val="FEFFFF"/>
                </a:solidFill>
              </a:rPr>
              <a:t>Cause and effect analysis: Fishbone diagram</a:t>
            </a:r>
            <a:endParaRPr lang="en-US">
              <a:solidFill>
                <a:srgbClr val="FEFFFF"/>
              </a:solidFill>
            </a:endParaRPr>
          </a:p>
          <a:p>
            <a:endParaRPr lang="en-US">
              <a:solidFill>
                <a:srgbClr val="FEFFFF"/>
              </a:solidFill>
            </a:endParaRPr>
          </a:p>
        </p:txBody>
      </p:sp>
      <p:sp>
        <p:nvSpPr>
          <p:cNvPr id="222" name="Freeform 5">
            <a:extLst>
              <a:ext uri="{FF2B5EF4-FFF2-40B4-BE49-F238E27FC236}">
                <a16:creationId xmlns:a16="http://schemas.microsoft.com/office/drawing/2014/main" id="{5F1B8348-CD6E-4561-A704-C232D9A2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540279" y="5189400"/>
            <a:ext cx="3778870" cy="544260"/>
          </a:xfrm>
        </p:spPr>
        <p:txBody>
          <a:bodyPr vert="horz" lIns="91440" tIns="45720" rIns="91440" bIns="45720" rtlCol="0" anchor="ctr">
            <a:normAutofit/>
          </a:bodyPr>
          <a:lstStyle/>
          <a:p>
            <a:endParaRPr lang="en-US" sz="1600">
              <a:solidFill>
                <a:srgbClr val="FEFFFF"/>
              </a:solidFill>
            </a:endParaRPr>
          </a:p>
          <a:p>
            <a:endParaRPr lang="en-US" sz="1600">
              <a:solidFill>
                <a:srgbClr val="FEFFFF"/>
              </a:solidFill>
            </a:endParaRPr>
          </a:p>
        </p:txBody>
      </p:sp>
      <p:pic>
        <p:nvPicPr>
          <p:cNvPr id="23" name="Picture 22" descr="A diagram of a fish with text&#10;&#10;AI-generated content may be incorrect.">
            <a:extLst>
              <a:ext uri="{FF2B5EF4-FFF2-40B4-BE49-F238E27FC236}">
                <a16:creationId xmlns:a16="http://schemas.microsoft.com/office/drawing/2014/main" id="{72A05DAF-A813-87D1-53F5-3560400D3C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46742" y="1321733"/>
            <a:ext cx="6906128" cy="4678902"/>
          </a:xfrm>
          <a:prstGeom prst="rect">
            <a:avLst/>
          </a:prstGeom>
        </p:spPr>
      </p:pic>
      <p:sp>
        <p:nvSpPr>
          <p:cNvPr id="6" name="AutoShape 2">
            <a:extLst>
              <a:ext uri="{FF2B5EF4-FFF2-40B4-BE49-F238E27FC236}">
                <a16:creationId xmlns:a16="http://schemas.microsoft.com/office/drawing/2014/main" id="{65444037-663D-C7AA-A86C-CC36023A65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046004" y="135803"/>
            <a:ext cx="8410748" cy="443620"/>
          </a:xfrm>
        </p:spPr>
        <p:txBody>
          <a:bodyPr>
            <a:normAutofit fontScale="90000"/>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1638300" y="579423"/>
            <a:ext cx="8915399" cy="4160520"/>
          </a:xfrm>
        </p:spPr>
        <p:txBody>
          <a:bodyPr>
            <a:noAutofit/>
          </a:bodyPr>
          <a:lstStyle/>
          <a:p>
            <a:r>
              <a:rPr lang="en-GB" sz="1300" b="1" dirty="0"/>
              <a:t>Key message</a:t>
            </a:r>
            <a:br>
              <a:rPr lang="en-GB" sz="1300" dirty="0"/>
            </a:br>
            <a:r>
              <a:rPr lang="en-GB" sz="1300" dirty="0"/>
              <a:t>Modernisation is necessary, but it must be carried out while maintaining the authenticity and personalised service that define the Green Haven brand.</a:t>
            </a:r>
          </a:p>
          <a:p>
            <a:r>
              <a:rPr lang="en-GB" sz="1300" b="1" dirty="0"/>
              <a:t>Proposed actions/solutions</a:t>
            </a:r>
            <a:br>
              <a:rPr lang="en-GB" sz="1300" dirty="0"/>
            </a:br>
            <a:r>
              <a:rPr lang="en-GB" sz="1300" dirty="0"/>
              <a:t>The small business needs to undergo a digital transformation: a new website with e-commerce functionality and a stronger social media presence. The customer experience should include flexible delivery options, subscription services, and a loyalty programme to ensure future revenue.</a:t>
            </a:r>
          </a:p>
          <a:p>
            <a:r>
              <a:rPr lang="en-GB" sz="1300" b="1" dirty="0"/>
              <a:t>Operations</a:t>
            </a:r>
            <a:br>
              <a:rPr lang="en-GB" sz="1300" dirty="0"/>
            </a:br>
            <a:r>
              <a:rPr lang="en-GB" sz="1300" dirty="0"/>
              <a:t>Establish partnerships with local suppliers and maintain sustainable practices.</a:t>
            </a:r>
          </a:p>
          <a:p>
            <a:r>
              <a:rPr lang="en-GB" sz="1300" b="1" dirty="0"/>
              <a:t>Performance monitoring</a:t>
            </a:r>
            <a:br>
              <a:rPr lang="en-GB" sz="1300" dirty="0"/>
            </a:br>
            <a:r>
              <a:rPr lang="en-GB" sz="1300" dirty="0"/>
              <a:t>Set monthly KPIs, track sales and website traffic, and regularly monitor customer engagement.</a:t>
            </a:r>
          </a:p>
          <a:p>
            <a:r>
              <a:rPr lang="en-GB" sz="1300" b="1" dirty="0"/>
              <a:t>Key insights</a:t>
            </a:r>
            <a:br>
              <a:rPr lang="en-GB" sz="1300" dirty="0"/>
            </a:br>
            <a:r>
              <a:rPr lang="en-GB" sz="1300" dirty="0"/>
              <a:t>The decline in sales is caused by limited digital adaptation and rigid operations. Internal weaknesses combined with external pressures are the main challenges.</a:t>
            </a:r>
          </a:p>
          <a:p>
            <a:r>
              <a:rPr lang="en-GB" sz="1300" b="1" dirty="0"/>
              <a:t>Way forward</a:t>
            </a:r>
            <a:br>
              <a:rPr lang="en-GB" sz="1300" dirty="0"/>
            </a:br>
            <a:r>
              <a:rPr lang="en-GB" sz="1300" dirty="0"/>
              <a:t>With a well-planned digital transformation—improving its online presence, expanding delivery options, and using data to guide marketing—the store can restore growth and strengthen its position in the current market.</a:t>
            </a:r>
          </a:p>
          <a:p>
            <a:r>
              <a:rPr lang="en-GB" sz="1300" b="1" dirty="0"/>
              <a:t>Paths to success</a:t>
            </a:r>
            <a:endParaRPr lang="en-GB" sz="1300" dirty="0"/>
          </a:p>
          <a:p>
            <a:r>
              <a:rPr lang="en-GB" sz="1300" dirty="0"/>
              <a:t>Digitally modernise</a:t>
            </a:r>
          </a:p>
          <a:p>
            <a:r>
              <a:rPr lang="en-GB" sz="1300" dirty="0"/>
              <a:t>Expand delivery options</a:t>
            </a:r>
          </a:p>
          <a:p>
            <a:r>
              <a:rPr lang="en-GB" sz="1300" dirty="0"/>
              <a:t>Use data to guide marketing</a:t>
            </a:r>
          </a:p>
          <a:p>
            <a:r>
              <a:rPr lang="en-GB" sz="1300" dirty="0"/>
              <a:t>Strengthen customer retention through loyalty programmes and subscriptions</a:t>
            </a:r>
          </a:p>
          <a:p>
            <a:r>
              <a:rPr lang="en-GB" sz="1300" dirty="0"/>
              <a:t>Maintain personal touch, creativity, and sustainability throughout the modernisation process</a:t>
            </a:r>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normAutofit lnSpcReduction="10000"/>
          </a:bodyPr>
          <a:lstStyle/>
          <a:p>
            <a:r>
              <a:rPr lang="en-GB" b="1" dirty="0"/>
              <a:t>Flower Council of Holland (2022)</a:t>
            </a:r>
            <a:r>
              <a:rPr lang="en-GB" dirty="0"/>
              <a:t> </a:t>
            </a:r>
            <a:r>
              <a:rPr lang="en-GB" i="1" dirty="0"/>
              <a:t>Trends in European Flower Retailing</a:t>
            </a:r>
            <a:r>
              <a:rPr lang="en-GB" dirty="0"/>
              <a:t>. Available at: https://www.flowercouncil.co.uk/ (Accessed: 6 October 2025).</a:t>
            </a:r>
          </a:p>
          <a:p>
            <a:r>
              <a:rPr lang="en-GB" b="1" dirty="0"/>
              <a:t> Small Business Research Centre – Kingston University (2023)</a:t>
            </a:r>
            <a:r>
              <a:rPr lang="en-GB" dirty="0"/>
              <a:t> </a:t>
            </a:r>
            <a:r>
              <a:rPr lang="en-GB" i="1" dirty="0"/>
              <a:t>Digital Strategies for Independent Retailers in the UK</a:t>
            </a:r>
            <a:r>
              <a:rPr lang="en-GB" dirty="0"/>
              <a:t>. Available at: https://www.kingston.ac.uk/research/ (Accessed: 6 October 2025).</a:t>
            </a:r>
          </a:p>
          <a:p>
            <a:r>
              <a:rPr lang="en-GB" b="1" dirty="0"/>
              <a:t> Horticultural Trades Association (HTA) (2022)</a:t>
            </a:r>
            <a:r>
              <a:rPr lang="en-GB" dirty="0"/>
              <a:t> </a:t>
            </a:r>
            <a:r>
              <a:rPr lang="en-GB" i="1" dirty="0"/>
              <a:t>UK Garden and Flower Market Report</a:t>
            </a:r>
            <a:r>
              <a:rPr lang="en-GB" dirty="0"/>
              <a:t>. Available at: https://hta.org.uk/market-reports/ (Accessed: 6 October 2025).</a:t>
            </a:r>
          </a:p>
          <a:p>
            <a:r>
              <a:rPr lang="en-GB" b="1" dirty="0"/>
              <a:t> European Commission (2023)</a:t>
            </a:r>
            <a:r>
              <a:rPr lang="en-GB" dirty="0"/>
              <a:t> </a:t>
            </a:r>
            <a:r>
              <a:rPr lang="en-GB" i="1" dirty="0"/>
              <a:t>SME Competitiveness Outlook: Digitalisation and Sustainability in Retail</a:t>
            </a:r>
            <a:r>
              <a:rPr lang="en-GB" dirty="0"/>
              <a:t>. Available at: https://ec.europa.eu/growth/smes/ (Accessed: 6 October 2025).</a:t>
            </a:r>
          </a:p>
          <a:p>
            <a:r>
              <a:rPr lang="en-GB" b="1" dirty="0"/>
              <a:t> Institute of Customer Experience (ICX) (2023)</a:t>
            </a:r>
            <a:r>
              <a:rPr lang="en-GB" dirty="0"/>
              <a:t> </a:t>
            </a:r>
            <a:r>
              <a:rPr lang="en-GB" i="1" dirty="0"/>
              <a:t>Customer Engagement in Small Retail Businesses</a:t>
            </a:r>
            <a:r>
              <a:rPr lang="en-GB" dirty="0"/>
              <a:t>. Available at: https://www.theicx.org/research/ (Accessed: 6 October 2025).</a:t>
            </a:r>
          </a:p>
          <a:p>
            <a:endParaRPr lang="en-GB" sz="1800" b="1" dirty="0">
              <a:solidFill>
                <a:srgbClr val="1D4ED8"/>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68" name="Group 1067">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7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8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9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00"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02"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03"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04"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05"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06"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07"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08"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09"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10" name="Group 1109">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1"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12"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13"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14"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15"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16"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17"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18"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19"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20"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21"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22"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23" name="Rectangle 1122">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4"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67" name="Rectangle 1066">
            <a:extLst>
              <a:ext uri="{FF2B5EF4-FFF2-40B4-BE49-F238E27FC236}">
                <a16:creationId xmlns:a16="http://schemas.microsoft.com/office/drawing/2014/main" id="{97A5CE44-9D07-4AD7-B94C-7C935136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Rectangle 1068">
            <a:extLst>
              <a:ext uri="{FF2B5EF4-FFF2-40B4-BE49-F238E27FC236}">
                <a16:creationId xmlns:a16="http://schemas.microsoft.com/office/drawing/2014/main" id="{1A703601-C9B7-448F-B403-01CBCB088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1" name="Group 1070">
            <a:extLst>
              <a:ext uri="{FF2B5EF4-FFF2-40B4-BE49-F238E27FC236}">
                <a16:creationId xmlns:a16="http://schemas.microsoft.com/office/drawing/2014/main" id="{7923CDCA-D161-4CE7-BA92-92AE20B96D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072" name="Freeform 11">
              <a:extLst>
                <a:ext uri="{FF2B5EF4-FFF2-40B4-BE49-F238E27FC236}">
                  <a16:creationId xmlns:a16="http://schemas.microsoft.com/office/drawing/2014/main" id="{AFFB0997-74F4-42F6-80A7-7C1B6BD3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73" name="Freeform 12">
              <a:extLst>
                <a:ext uri="{FF2B5EF4-FFF2-40B4-BE49-F238E27FC236}">
                  <a16:creationId xmlns:a16="http://schemas.microsoft.com/office/drawing/2014/main" id="{A14E1792-3BAD-41B1-A563-2180A26E6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74" name="Freeform 13">
              <a:extLst>
                <a:ext uri="{FF2B5EF4-FFF2-40B4-BE49-F238E27FC236}">
                  <a16:creationId xmlns:a16="http://schemas.microsoft.com/office/drawing/2014/main" id="{C30D05BD-CE6E-4143-946E-A2C5EC7CF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75" name="Freeform 14">
              <a:extLst>
                <a:ext uri="{FF2B5EF4-FFF2-40B4-BE49-F238E27FC236}">
                  <a16:creationId xmlns:a16="http://schemas.microsoft.com/office/drawing/2014/main" id="{4317EBD8-70E0-492B-B401-C72697C7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76" name="Freeform 15">
              <a:extLst>
                <a:ext uri="{FF2B5EF4-FFF2-40B4-BE49-F238E27FC236}">
                  <a16:creationId xmlns:a16="http://schemas.microsoft.com/office/drawing/2014/main" id="{60545381-EDB5-47D8-9497-D5802F5A4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77" name="Freeform 16">
              <a:extLst>
                <a:ext uri="{FF2B5EF4-FFF2-40B4-BE49-F238E27FC236}">
                  <a16:creationId xmlns:a16="http://schemas.microsoft.com/office/drawing/2014/main" id="{E67012E4-2FDC-4F96-A145-1E426784C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78" name="Freeform 17">
              <a:extLst>
                <a:ext uri="{FF2B5EF4-FFF2-40B4-BE49-F238E27FC236}">
                  <a16:creationId xmlns:a16="http://schemas.microsoft.com/office/drawing/2014/main" id="{C088EA8D-BA27-4043-967F-595BE451C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79" name="Freeform 18">
              <a:extLst>
                <a:ext uri="{FF2B5EF4-FFF2-40B4-BE49-F238E27FC236}">
                  <a16:creationId xmlns:a16="http://schemas.microsoft.com/office/drawing/2014/main" id="{7D7B306D-2572-4DF7-BC2E-675203317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80" name="Freeform 19">
              <a:extLst>
                <a:ext uri="{FF2B5EF4-FFF2-40B4-BE49-F238E27FC236}">
                  <a16:creationId xmlns:a16="http://schemas.microsoft.com/office/drawing/2014/main" id="{EBFED6A3-D5D7-4F26-B6EB-091492A9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81" name="Freeform 20">
              <a:extLst>
                <a:ext uri="{FF2B5EF4-FFF2-40B4-BE49-F238E27FC236}">
                  <a16:creationId xmlns:a16="http://schemas.microsoft.com/office/drawing/2014/main" id="{57CA315F-B9C5-4899-A337-C1389083C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82" name="Freeform 21">
              <a:extLst>
                <a:ext uri="{FF2B5EF4-FFF2-40B4-BE49-F238E27FC236}">
                  <a16:creationId xmlns:a16="http://schemas.microsoft.com/office/drawing/2014/main" id="{F3C62C3A-023D-428B-AEEA-68C9B037B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83" name="Freeform 22">
              <a:extLst>
                <a:ext uri="{FF2B5EF4-FFF2-40B4-BE49-F238E27FC236}">
                  <a16:creationId xmlns:a16="http://schemas.microsoft.com/office/drawing/2014/main" id="{6132B97B-0D55-426A-8D75-9E7F8FCE7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85" name="Group 1084">
            <a:extLst>
              <a:ext uri="{FF2B5EF4-FFF2-40B4-BE49-F238E27FC236}">
                <a16:creationId xmlns:a16="http://schemas.microsoft.com/office/drawing/2014/main" id="{B28C8CE4-C5A6-4B6C-B428-1D2852C394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1086" name="Freeform 27">
              <a:extLst>
                <a:ext uri="{FF2B5EF4-FFF2-40B4-BE49-F238E27FC236}">
                  <a16:creationId xmlns:a16="http://schemas.microsoft.com/office/drawing/2014/main" id="{6C6C0EAF-AF4D-4E28-B480-93C9A324D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87" name="Freeform 28">
              <a:extLst>
                <a:ext uri="{FF2B5EF4-FFF2-40B4-BE49-F238E27FC236}">
                  <a16:creationId xmlns:a16="http://schemas.microsoft.com/office/drawing/2014/main" id="{C254D393-7673-4399-AE7D-933ED61B1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88" name="Freeform 29">
              <a:extLst>
                <a:ext uri="{FF2B5EF4-FFF2-40B4-BE49-F238E27FC236}">
                  <a16:creationId xmlns:a16="http://schemas.microsoft.com/office/drawing/2014/main" id="{76A48428-8958-41F8-BCFD-F9EB16A17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89" name="Freeform 30">
              <a:extLst>
                <a:ext uri="{FF2B5EF4-FFF2-40B4-BE49-F238E27FC236}">
                  <a16:creationId xmlns:a16="http://schemas.microsoft.com/office/drawing/2014/main" id="{F895B04F-691C-404F-A9F1-47B31575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90" name="Freeform 31">
              <a:extLst>
                <a:ext uri="{FF2B5EF4-FFF2-40B4-BE49-F238E27FC236}">
                  <a16:creationId xmlns:a16="http://schemas.microsoft.com/office/drawing/2014/main" id="{38BAB3B8-E8BB-4327-9E73-FFAD5597B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91" name="Freeform 32">
              <a:extLst>
                <a:ext uri="{FF2B5EF4-FFF2-40B4-BE49-F238E27FC236}">
                  <a16:creationId xmlns:a16="http://schemas.microsoft.com/office/drawing/2014/main" id="{88ED23AE-358F-4EEC-8D62-917EBED71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92" name="Freeform 33">
              <a:extLst>
                <a:ext uri="{FF2B5EF4-FFF2-40B4-BE49-F238E27FC236}">
                  <a16:creationId xmlns:a16="http://schemas.microsoft.com/office/drawing/2014/main" id="{776F07C9-FA92-406A-B934-95BE8CAED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93" name="Freeform 34">
              <a:extLst>
                <a:ext uri="{FF2B5EF4-FFF2-40B4-BE49-F238E27FC236}">
                  <a16:creationId xmlns:a16="http://schemas.microsoft.com/office/drawing/2014/main" id="{BDA1CEAF-E0AD-4A46-8E40-9251837CB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94" name="Freeform 35">
              <a:extLst>
                <a:ext uri="{FF2B5EF4-FFF2-40B4-BE49-F238E27FC236}">
                  <a16:creationId xmlns:a16="http://schemas.microsoft.com/office/drawing/2014/main" id="{53D21C6F-F2ED-4F73-8B4D-9E2FECBB9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95" name="Freeform 36">
              <a:extLst>
                <a:ext uri="{FF2B5EF4-FFF2-40B4-BE49-F238E27FC236}">
                  <a16:creationId xmlns:a16="http://schemas.microsoft.com/office/drawing/2014/main" id="{2FED37FF-C037-4A76-A8D6-33525D19B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96" name="Freeform 37">
              <a:extLst>
                <a:ext uri="{FF2B5EF4-FFF2-40B4-BE49-F238E27FC236}">
                  <a16:creationId xmlns:a16="http://schemas.microsoft.com/office/drawing/2014/main" id="{8DE0DC4B-718F-4E78-A0AB-8442F28A8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97" name="Freeform 38">
              <a:extLst>
                <a:ext uri="{FF2B5EF4-FFF2-40B4-BE49-F238E27FC236}">
                  <a16:creationId xmlns:a16="http://schemas.microsoft.com/office/drawing/2014/main" id="{8F80CA79-E2F4-4B1D-97DE-04F9215B0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
        <p:nvSpPr>
          <p:cNvPr id="1099" name="Rectangle 1098">
            <a:extLst>
              <a:ext uri="{FF2B5EF4-FFF2-40B4-BE49-F238E27FC236}">
                <a16:creationId xmlns:a16="http://schemas.microsoft.com/office/drawing/2014/main" id="{E15F4FDF-1B24-4F56-AF01-4D0645A8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1" name="Freeform 33">
            <a:extLst>
              <a:ext uri="{FF2B5EF4-FFF2-40B4-BE49-F238E27FC236}">
                <a16:creationId xmlns:a16="http://schemas.microsoft.com/office/drawing/2014/main" id="{4FD76CDA-1C6B-40B2-9A61-FD38CE1B4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707</TotalTime>
  <Words>915</Words>
  <Application>Microsoft Office PowerPoint</Application>
  <PresentationFormat>Widescreen</PresentationFormat>
  <Paragraphs>57</Paragraphs>
  <Slides>11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vt:lpstr>
      <vt:lpstr>Aptos</vt:lpstr>
      <vt:lpstr>Arial</vt:lpstr>
      <vt:lpstr>Century Gothic</vt:lpstr>
      <vt:lpstr>Roboto</vt:lpstr>
      <vt:lpstr>Wingdings 3</vt:lpstr>
      <vt:lpstr>Wisp</vt:lpstr>
      <vt:lpstr>MODULE NAME: PROBLEM SOLVING AND DECISION MAKING MODULE CODE: LCLM4004  STUDENT NAME: Mariana Nogueira STUDENT ID: 2439864  LECTURER: Charles Oham Assignment 1: Presentation</vt:lpstr>
      <vt:lpstr>OVERVIEW</vt:lpstr>
      <vt:lpstr>Introduction</vt:lpstr>
      <vt:lpstr>Company background</vt:lpstr>
      <vt:lpstr>Problem: nature and scope</vt:lpstr>
      <vt:lpstr>PESTLE ANALYSIS: Green Haven Florists </vt:lpstr>
      <vt:lpstr>PESTLE ANALYSIS: Green Haven Florists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Iago Barbosa</cp:lastModifiedBy>
  <cp:revision>100</cp:revision>
  <dcterms:created xsi:type="dcterms:W3CDTF">2024-10-08T15:58:04Z</dcterms:created>
  <dcterms:modified xsi:type="dcterms:W3CDTF">2025-11-08T21:59:47Z</dcterms:modified>
</cp:coreProperties>
</file>