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4580"/>
  </p:normalViewPr>
  <p:slideViewPr>
    <p:cSldViewPr snapToGrid="0" snapToObjects="1">
      <p:cViewPr varScale="1">
        <p:scale>
          <a:sx n="95" d="100"/>
          <a:sy n="95" d="100"/>
        </p:scale>
        <p:origin x="200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533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185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817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316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766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990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220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535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267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273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215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BECD46-1152-D94D-85A4-8EFEF78AC99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08EDFF-98EB-874E-98A6-3AFC6E156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4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18"/>
            <a:ext cx="12192000" cy="682738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461082" y="3486512"/>
            <a:ext cx="449353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800" dirty="0" smtClean="0">
                <a:latin typeface="宋体" charset="0"/>
                <a:sym typeface="微软雅黑" charset="0"/>
              </a:rPr>
              <a:t>综合</a:t>
            </a:r>
            <a:r>
              <a:rPr lang="en-US" altLang="zh-CN" sz="4800" dirty="0" smtClean="0">
                <a:latin typeface="宋体" charset="0"/>
                <a:sym typeface="微软雅黑" charset="0"/>
              </a:rPr>
              <a:t>II</a:t>
            </a:r>
            <a:r>
              <a:rPr lang="zh-CN" altLang="en-US" sz="4800" dirty="0" smtClean="0">
                <a:latin typeface="宋体" charset="0"/>
                <a:sym typeface="微软雅黑" charset="0"/>
              </a:rPr>
              <a:t>：第</a:t>
            </a:r>
            <a:r>
              <a:rPr lang="en-US" altLang="zh-CN" sz="4800" dirty="0" smtClean="0">
                <a:latin typeface="宋体" charset="0"/>
                <a:sym typeface="微软雅黑" charset="0"/>
              </a:rPr>
              <a:t>10</a:t>
            </a:r>
            <a:r>
              <a:rPr lang="zh-CN" altLang="en-US" sz="4800" dirty="0" smtClean="0">
                <a:latin typeface="宋体" charset="0"/>
                <a:sym typeface="微软雅黑" charset="0"/>
              </a:rPr>
              <a:t>课</a:t>
            </a:r>
            <a:endParaRPr lang="zh-CN" altLang="en-US" sz="4800" dirty="0">
              <a:latin typeface="宋体" charset="0"/>
              <a:sym typeface="微软雅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2872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矩形 24"/>
          <p:cNvSpPr>
            <a:spLocks noChangeArrowheads="1"/>
          </p:cNvSpPr>
          <p:nvPr/>
        </p:nvSpPr>
        <p:spPr bwMode="auto">
          <a:xfrm>
            <a:off x="1775460" y="1095376"/>
            <a:ext cx="8814436" cy="4745915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/>
            <a:r>
              <a:rPr lang="en-US" altLang="zh-CN" sz="3360" dirty="0">
                <a:ea typeface="隶书" charset="0"/>
                <a:sym typeface="微软雅黑" charset="0"/>
              </a:rPr>
              <a:t>1.</a:t>
            </a:r>
            <a:r>
              <a:rPr lang="zh-CN" altLang="en-US" sz="3360" dirty="0">
                <a:ea typeface="隶书" charset="0"/>
                <a:sym typeface="微软雅黑" charset="0"/>
              </a:rPr>
              <a:t>从前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以前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以后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后来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今后</a:t>
            </a:r>
          </a:p>
          <a:p>
            <a:pPr eaLnBrk="1" hangingPunct="1"/>
            <a:r>
              <a:rPr lang="en-US" altLang="zh-CN" sz="3360" dirty="0">
                <a:ea typeface="隶书" charset="0"/>
                <a:sym typeface="微软雅黑" charset="0"/>
              </a:rPr>
              <a:t>2.</a:t>
            </a:r>
            <a:r>
              <a:rPr lang="zh-CN" altLang="en-US" sz="3360" dirty="0">
                <a:ea typeface="隶书" charset="0"/>
                <a:sym typeface="微软雅黑" charset="0"/>
              </a:rPr>
              <a:t>怎样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怎么样</a:t>
            </a:r>
          </a:p>
          <a:p>
            <a:pPr eaLnBrk="1" hangingPunct="1"/>
            <a:r>
              <a:rPr lang="en-US" altLang="zh-CN" sz="3360" dirty="0">
                <a:ea typeface="隶书" charset="0"/>
                <a:sym typeface="微软雅黑" charset="0"/>
              </a:rPr>
              <a:t>3.</a:t>
            </a:r>
            <a:r>
              <a:rPr lang="zh-CN" altLang="en-US" sz="3360" dirty="0">
                <a:ea typeface="隶书" charset="0"/>
                <a:sym typeface="微软雅黑" charset="0"/>
              </a:rPr>
              <a:t>使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让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叫</a:t>
            </a:r>
          </a:p>
          <a:p>
            <a:pPr eaLnBrk="1" hangingPunct="1"/>
            <a:r>
              <a:rPr lang="en-US" altLang="zh-CN" sz="3360" dirty="0">
                <a:ea typeface="隶书" charset="0"/>
                <a:sym typeface="微软雅黑" charset="0"/>
              </a:rPr>
              <a:t>4.</a:t>
            </a:r>
            <a:r>
              <a:rPr lang="zh-CN" altLang="en-US" sz="3360" dirty="0">
                <a:ea typeface="隶书" charset="0"/>
                <a:sym typeface="微软雅黑" charset="0"/>
              </a:rPr>
              <a:t>开心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快乐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愉快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幸福</a:t>
            </a:r>
          </a:p>
          <a:p>
            <a:pPr eaLnBrk="1" hangingPunct="1"/>
            <a:r>
              <a:rPr lang="en-US" altLang="zh-CN" sz="3360" dirty="0">
                <a:ea typeface="隶书" charset="0"/>
                <a:sym typeface="微软雅黑" charset="0"/>
              </a:rPr>
              <a:t>5.</a:t>
            </a:r>
            <a:r>
              <a:rPr lang="zh-CN" altLang="en-US" sz="3360" dirty="0">
                <a:ea typeface="隶书" charset="0"/>
                <a:sym typeface="微软雅黑" charset="0"/>
              </a:rPr>
              <a:t>整天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总是</a:t>
            </a:r>
          </a:p>
          <a:p>
            <a:pPr eaLnBrk="1" hangingPunct="1"/>
            <a:r>
              <a:rPr lang="en-US" altLang="zh-CN" sz="3360" dirty="0">
                <a:ea typeface="隶书" charset="0"/>
                <a:sym typeface="微软雅黑" charset="0"/>
              </a:rPr>
              <a:t>6.</a:t>
            </a:r>
            <a:r>
              <a:rPr lang="zh-CN" altLang="en-US" sz="3360" dirty="0">
                <a:ea typeface="隶书" charset="0"/>
                <a:sym typeface="微软雅黑" charset="0"/>
              </a:rPr>
              <a:t>辛苦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累</a:t>
            </a:r>
          </a:p>
          <a:p>
            <a:pPr eaLnBrk="1" hangingPunct="1"/>
            <a:r>
              <a:rPr lang="en-US" altLang="zh-CN" sz="3360" dirty="0">
                <a:ea typeface="隶书" charset="0"/>
                <a:sym typeface="微软雅黑" charset="0"/>
              </a:rPr>
              <a:t>7.</a:t>
            </a:r>
            <a:r>
              <a:rPr lang="zh-CN" altLang="en-US" sz="3360" dirty="0">
                <a:ea typeface="隶书" charset="0"/>
                <a:sym typeface="微软雅黑" charset="0"/>
              </a:rPr>
              <a:t>平安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安全</a:t>
            </a:r>
          </a:p>
          <a:p>
            <a:pPr eaLnBrk="1" hangingPunct="1"/>
            <a:r>
              <a:rPr lang="en-US" altLang="zh-CN" sz="3360" dirty="0">
                <a:ea typeface="隶书" charset="0"/>
                <a:sym typeface="微软雅黑" charset="0"/>
              </a:rPr>
              <a:t>8.</a:t>
            </a:r>
            <a:r>
              <a:rPr lang="zh-CN" altLang="en-US" sz="3360" dirty="0">
                <a:ea typeface="隶书" charset="0"/>
                <a:sym typeface="微软雅黑" charset="0"/>
              </a:rPr>
              <a:t>满足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满意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不满</a:t>
            </a:r>
          </a:p>
          <a:p>
            <a:pPr eaLnBrk="1" hangingPunct="1"/>
            <a:r>
              <a:rPr lang="en-US" altLang="zh-CN" sz="3360" dirty="0">
                <a:ea typeface="隶书" charset="0"/>
                <a:sym typeface="微软雅黑" charset="0"/>
              </a:rPr>
              <a:t>9.</a:t>
            </a:r>
            <a:r>
              <a:rPr lang="zh-CN" altLang="en-US" sz="3360" dirty="0">
                <a:ea typeface="隶书" charset="0"/>
                <a:sym typeface="微软雅黑" charset="0"/>
              </a:rPr>
              <a:t>善良</a:t>
            </a:r>
            <a:r>
              <a:rPr lang="en-US" altLang="zh-CN" sz="3360" dirty="0">
                <a:ea typeface="隶书" charset="0"/>
                <a:sym typeface="微软雅黑" charset="0"/>
              </a:rPr>
              <a:t>——</a:t>
            </a:r>
            <a:r>
              <a:rPr lang="zh-CN" altLang="en-US" sz="3360" dirty="0">
                <a:ea typeface="隶书" charset="0"/>
                <a:sym typeface="微软雅黑" charset="0"/>
              </a:rPr>
              <a:t>好心</a:t>
            </a:r>
          </a:p>
        </p:txBody>
      </p:sp>
      <p:sp>
        <p:nvSpPr>
          <p:cNvPr id="65545" name="TextBox 10"/>
          <p:cNvSpPr txBox="1">
            <a:spLocks noChangeArrowheads="1"/>
          </p:cNvSpPr>
          <p:nvPr/>
        </p:nvSpPr>
        <p:spPr bwMode="auto">
          <a:xfrm>
            <a:off x="1638300" y="171450"/>
            <a:ext cx="6532246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80" b="1">
                <a:ea typeface="隶书" charset="0"/>
              </a:rPr>
              <a:t>相关词语联想练习</a:t>
            </a:r>
            <a:endParaRPr lang="zh-CN" altLang="en-US" sz="2880">
              <a:ea typeface="隶书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634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" name="矩形 24"/>
          <p:cNvSpPr>
            <a:spLocks noChangeArrowheads="1"/>
          </p:cNvSpPr>
          <p:nvPr/>
        </p:nvSpPr>
        <p:spPr bwMode="auto">
          <a:xfrm>
            <a:off x="1602106" y="1095376"/>
            <a:ext cx="9418320" cy="5299912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/>
            <a:endParaRPr lang="en-US" altLang="zh-CN" sz="2160">
              <a:sym typeface="微软雅黑" charset="0"/>
            </a:endParaRPr>
          </a:p>
          <a:p>
            <a:pPr eaLnBrk="1" hangingPunct="1"/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各种各样：各种各样的人、各种各样的事情</a:t>
            </a:r>
          </a:p>
          <a:p>
            <a:pPr eaLnBrk="1" hangingPunct="1"/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受不了：受不了他的态度、受不了太累的工作</a:t>
            </a:r>
          </a:p>
          <a:p>
            <a:pPr eaLnBrk="1" hangingPunct="1"/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满足：感到满足，对</a:t>
            </a:r>
            <a:r>
              <a:rPr lang="en-US" altLang="zh-CN" sz="2880">
                <a:ea typeface="隶书" charset="0"/>
                <a:sym typeface="微软雅黑" charset="0"/>
              </a:rPr>
              <a:t>……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感到满足、不满足自己的成绩</a:t>
            </a:r>
          </a:p>
          <a:p>
            <a:pPr eaLnBrk="1" hangingPunct="1"/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4.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善良：善良的人、他很善良</a:t>
            </a:r>
          </a:p>
          <a:p>
            <a:pPr eaLnBrk="1" hangingPunct="1"/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5.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祝福：对</a:t>
            </a:r>
            <a:r>
              <a:rPr lang="en-US" altLang="zh-CN" sz="2880">
                <a:ea typeface="隶书" charset="0"/>
                <a:sym typeface="微软雅黑" charset="0"/>
              </a:rPr>
              <a:t>……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表示祝福、向</a:t>
            </a:r>
            <a:r>
              <a:rPr lang="en-US" altLang="zh-CN" sz="2880">
                <a:ea typeface="隶书" charset="0"/>
                <a:sym typeface="微软雅黑" charset="0"/>
              </a:rPr>
              <a:t>……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表示祝福、</a:t>
            </a:r>
          </a:p>
          <a:p>
            <a:pPr eaLnBrk="1" hangingPunct="1"/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        祝福他万事如意 </a:t>
            </a:r>
          </a:p>
          <a:p>
            <a:pPr eaLnBrk="1" hangingPunct="1"/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</p:txBody>
      </p:sp>
      <p:sp>
        <p:nvSpPr>
          <p:cNvPr id="7175" name="TextBox 10"/>
          <p:cNvSpPr txBox="1">
            <a:spLocks noChangeArrowheads="1"/>
          </p:cNvSpPr>
          <p:nvPr/>
        </p:nvSpPr>
        <p:spPr bwMode="auto">
          <a:xfrm>
            <a:off x="1638301" y="171450"/>
            <a:ext cx="6099810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搭配、扩展练习</a:t>
            </a:r>
          </a:p>
        </p:txBody>
      </p:sp>
    </p:spTree>
    <p:extLst>
      <p:ext uri="{BB962C8B-B14F-4D97-AF65-F5344CB8AC3E}">
        <p14:creationId xmlns:p14="http://schemas.microsoft.com/office/powerpoint/2010/main" val="1787868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矩形 24"/>
          <p:cNvSpPr>
            <a:spLocks noChangeArrowheads="1"/>
          </p:cNvSpPr>
          <p:nvPr/>
        </p:nvSpPr>
        <p:spPr bwMode="auto">
          <a:xfrm>
            <a:off x="1602106" y="1527810"/>
            <a:ext cx="9418320" cy="4302716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/>
            <a:endParaRPr lang="zh-CN" altLang="en-US" sz="2160">
              <a:sym typeface="微软雅黑" charset="0"/>
            </a:endParaRPr>
          </a:p>
          <a:p>
            <a:pPr eaLnBrk="1" hangingPunct="1"/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她变得更漂亮了。</a:t>
            </a:r>
          </a:p>
          <a:p>
            <a:pPr eaLnBrk="1" hangingPunct="1"/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天气变得越来越热了。</a:t>
            </a:r>
          </a:p>
          <a:p>
            <a:pPr eaLnBrk="1" hangingPunct="1"/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我们的关系变得像兄弟一样。</a:t>
            </a:r>
          </a:p>
          <a:p>
            <a:pPr eaLnBrk="1" hangingPunct="1"/>
            <a:endParaRPr lang="en-US" altLang="zh-CN" sz="384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endParaRPr lang="en-US" altLang="zh-CN" sz="2160">
              <a:sym typeface="微软雅黑" charset="0"/>
            </a:endParaRPr>
          </a:p>
        </p:txBody>
      </p:sp>
      <p:sp>
        <p:nvSpPr>
          <p:cNvPr id="66569" name="TextBox 10"/>
          <p:cNvSpPr txBox="1">
            <a:spLocks noChangeArrowheads="1"/>
          </p:cNvSpPr>
          <p:nvPr/>
        </p:nvSpPr>
        <p:spPr bwMode="auto">
          <a:xfrm>
            <a:off x="1775461" y="144781"/>
            <a:ext cx="609981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>
                <a:sym typeface="微软雅黑" charset="0"/>
              </a:rPr>
              <a:t>变得</a:t>
            </a:r>
            <a:r>
              <a:rPr lang="en-US" altLang="zh-CN" sz="2400">
                <a:sym typeface="微软雅黑" charset="0"/>
              </a:rPr>
              <a:t>+ </a:t>
            </a:r>
            <a:r>
              <a:rPr lang="zh-CN" altLang="en-US" sz="2400">
                <a:sym typeface="微软雅黑" charset="0"/>
              </a:rPr>
              <a:t>结果（</a:t>
            </a:r>
            <a:r>
              <a:rPr lang="en-US" altLang="zh-CN" sz="2400">
                <a:sym typeface="微软雅黑" charset="0"/>
              </a:rPr>
              <a:t>adj./VP</a:t>
            </a:r>
            <a:r>
              <a:rPr lang="zh-CN" altLang="en-US" sz="2400">
                <a:sym typeface="微软雅黑" charset="0"/>
              </a:rPr>
              <a:t>）</a:t>
            </a:r>
          </a:p>
        </p:txBody>
      </p:sp>
    </p:spTree>
    <p:extLst>
      <p:ext uri="{BB962C8B-B14F-4D97-AF65-F5344CB8AC3E}">
        <p14:creationId xmlns:p14="http://schemas.microsoft.com/office/powerpoint/2010/main" val="112023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矩形 24"/>
          <p:cNvSpPr>
            <a:spLocks noChangeArrowheads="1"/>
          </p:cNvSpPr>
          <p:nvPr/>
        </p:nvSpPr>
        <p:spPr bwMode="auto">
          <a:xfrm>
            <a:off x="1602106" y="1527810"/>
            <a:ext cx="9418320" cy="4413516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/>
            <a:endParaRPr lang="zh-CN" altLang="en-US" sz="2160">
              <a:sym typeface="微软雅黑" charset="0"/>
            </a:endParaRPr>
          </a:p>
          <a:p>
            <a:pPr eaLnBrk="1" hangingPunct="1"/>
            <a:r>
              <a:rPr lang="en-US" altLang="zh-CN" sz="2160">
                <a:sym typeface="微软雅黑" charset="0"/>
              </a:rPr>
              <a:t> </a:t>
            </a:r>
            <a:r>
              <a:rPr lang="zh-CN" altLang="en-US" sz="2880" b="1">
                <a:sym typeface="微软雅黑" charset="0"/>
              </a:rPr>
              <a:t>可：</a:t>
            </a:r>
            <a:r>
              <a:rPr lang="zh-CN" altLang="en-US" sz="2880">
                <a:sym typeface="微软雅黑" charset="0"/>
              </a:rPr>
              <a:t>副词，用在动词形容词前，表示强调。</a:t>
            </a:r>
          </a:p>
          <a:p>
            <a:pPr eaLnBrk="1" hangingPunct="1"/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我可不知道。</a:t>
            </a:r>
          </a:p>
          <a:p>
            <a:pPr eaLnBrk="1" hangingPunct="1"/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你可不能相信他的话。</a:t>
            </a:r>
          </a:p>
          <a:p>
            <a:pPr eaLnBrk="1" hangingPunct="1"/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明天可是星期天，我可不想工作。</a:t>
            </a:r>
          </a:p>
          <a:p>
            <a:pPr eaLnBrk="1" hangingPunct="1"/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</p:txBody>
      </p:sp>
      <p:sp>
        <p:nvSpPr>
          <p:cNvPr id="67593" name="TextBox 10"/>
          <p:cNvSpPr txBox="1">
            <a:spLocks noChangeArrowheads="1"/>
          </p:cNvSpPr>
          <p:nvPr/>
        </p:nvSpPr>
        <p:spPr bwMode="auto">
          <a:xfrm>
            <a:off x="1638300" y="171451"/>
            <a:ext cx="9296400" cy="59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160" b="1">
                <a:sym typeface="微软雅黑" charset="0"/>
              </a:rPr>
              <a:t>可</a:t>
            </a:r>
          </a:p>
        </p:txBody>
      </p:sp>
    </p:spTree>
    <p:extLst>
      <p:ext uri="{BB962C8B-B14F-4D97-AF65-F5344CB8AC3E}">
        <p14:creationId xmlns:p14="http://schemas.microsoft.com/office/powerpoint/2010/main" val="83389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0" name="矩形 24"/>
          <p:cNvSpPr>
            <a:spLocks noChangeArrowheads="1"/>
          </p:cNvSpPr>
          <p:nvPr/>
        </p:nvSpPr>
        <p:spPr bwMode="auto">
          <a:xfrm>
            <a:off x="1602106" y="1527811"/>
            <a:ext cx="9418320" cy="5004447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/>
            <a:endParaRPr lang="zh-CN" altLang="en-US" sz="2160">
              <a:sym typeface="微软雅黑" charset="0"/>
            </a:endParaRPr>
          </a:p>
          <a:p>
            <a:pPr eaLnBrk="1" hangingPunct="1"/>
            <a:r>
              <a:rPr lang="zh-CN" altLang="en-US" sz="2880">
                <a:sym typeface="微软雅黑" charset="0"/>
              </a:rPr>
              <a:t>受不了：不能忍受。</a:t>
            </a:r>
          </a:p>
          <a:p>
            <a:pPr eaLnBrk="1" hangingPunct="1"/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我可受不了早上</a:t>
            </a:r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5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点起床。</a:t>
            </a:r>
          </a:p>
          <a:p>
            <a:pPr eaLnBrk="1" hangingPunct="1"/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谁也受不了每天工作</a:t>
            </a:r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18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个小时。</a:t>
            </a:r>
          </a:p>
          <a:p>
            <a:pPr eaLnBrk="1" hangingPunct="1"/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我真受不了他每天玩游戏。</a:t>
            </a:r>
          </a:p>
          <a:p>
            <a:pPr eaLnBrk="1" hangingPunct="1"/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</p:txBody>
      </p:sp>
      <p:sp>
        <p:nvSpPr>
          <p:cNvPr id="74761" name="TextBox 10"/>
          <p:cNvSpPr txBox="1">
            <a:spLocks noChangeArrowheads="1"/>
          </p:cNvSpPr>
          <p:nvPr/>
        </p:nvSpPr>
        <p:spPr bwMode="auto">
          <a:xfrm>
            <a:off x="1638300" y="171450"/>
            <a:ext cx="9296400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80">
                <a:sym typeface="微软雅黑" charset="0"/>
              </a:rPr>
              <a:t>受不了</a:t>
            </a:r>
          </a:p>
        </p:txBody>
      </p:sp>
    </p:spTree>
    <p:extLst>
      <p:ext uri="{BB962C8B-B14F-4D97-AF65-F5344CB8AC3E}">
        <p14:creationId xmlns:p14="http://schemas.microsoft.com/office/powerpoint/2010/main" val="71856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6" name="矩形 24"/>
          <p:cNvSpPr>
            <a:spLocks noChangeArrowheads="1"/>
          </p:cNvSpPr>
          <p:nvPr/>
        </p:nvSpPr>
        <p:spPr bwMode="auto">
          <a:xfrm>
            <a:off x="1775460" y="1613536"/>
            <a:ext cx="9418320" cy="424732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/>
            <a:endParaRPr lang="zh-CN" altLang="en-US" sz="2160">
              <a:sym typeface="微软雅黑" charset="0"/>
            </a:endParaRPr>
          </a:p>
        </p:txBody>
      </p:sp>
      <p:sp>
        <p:nvSpPr>
          <p:cNvPr id="68617" name="TextBox 10"/>
          <p:cNvSpPr txBox="1">
            <a:spLocks noChangeArrowheads="1"/>
          </p:cNvSpPr>
          <p:nvPr/>
        </p:nvSpPr>
        <p:spPr bwMode="auto">
          <a:xfrm>
            <a:off x="1638300" y="171451"/>
            <a:ext cx="9296400" cy="59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160" b="1">
                <a:sym typeface="微软雅黑" charset="0"/>
              </a:rPr>
              <a:t>一</a:t>
            </a:r>
            <a:r>
              <a:rPr lang="en-US" altLang="zh-CN" sz="2160" b="1">
                <a:sym typeface="微软雅黑" charset="0"/>
              </a:rPr>
              <a:t>M</a:t>
            </a:r>
            <a:r>
              <a:rPr lang="zh-CN" altLang="en-US" sz="2160" b="1">
                <a:sym typeface="微软雅黑" charset="0"/>
              </a:rPr>
              <a:t>（</a:t>
            </a:r>
            <a:r>
              <a:rPr lang="en-US" altLang="zh-CN" sz="2160" b="1">
                <a:sym typeface="微软雅黑" charset="0"/>
              </a:rPr>
              <a:t>N</a:t>
            </a:r>
            <a:r>
              <a:rPr lang="zh-CN" altLang="en-US" sz="2160" b="1">
                <a:sym typeface="微软雅黑" charset="0"/>
              </a:rPr>
              <a:t>）一</a:t>
            </a:r>
            <a:r>
              <a:rPr lang="en-US" altLang="zh-CN" sz="2160" b="1">
                <a:sym typeface="微软雅黑" charset="0"/>
              </a:rPr>
              <a:t>M</a:t>
            </a:r>
            <a:r>
              <a:rPr lang="zh-CN" altLang="en-US" sz="2160" b="1">
                <a:sym typeface="微软雅黑" charset="0"/>
              </a:rPr>
              <a:t>（</a:t>
            </a:r>
            <a:r>
              <a:rPr lang="en-US" altLang="zh-CN" sz="2160" b="1">
                <a:sym typeface="微软雅黑" charset="0"/>
              </a:rPr>
              <a:t>N</a:t>
            </a:r>
            <a:r>
              <a:rPr lang="zh-CN" altLang="en-US" sz="2160" b="1">
                <a:sym typeface="微软雅黑" charset="0"/>
              </a:rPr>
              <a:t>）</a:t>
            </a:r>
            <a:r>
              <a:rPr lang="en-US" altLang="zh-CN" sz="2160" b="1">
                <a:sym typeface="微软雅黑" charset="0"/>
              </a:rPr>
              <a:t>+</a:t>
            </a:r>
            <a:r>
              <a:rPr lang="zh-CN" altLang="en-US" sz="2160" b="1">
                <a:sym typeface="微软雅黑" charset="0"/>
              </a:rPr>
              <a:t>地</a:t>
            </a:r>
            <a:r>
              <a:rPr lang="en-US" altLang="zh-CN" sz="2160" b="1">
                <a:sym typeface="微软雅黑" charset="0"/>
              </a:rPr>
              <a:t>+V</a:t>
            </a:r>
            <a:r>
              <a:rPr lang="en-US" altLang="zh-CN" sz="2160">
                <a:sym typeface="微软雅黑" charset="0"/>
              </a:rPr>
              <a:t> </a:t>
            </a:r>
            <a:endParaRPr lang="zh-CN" altLang="en-US" sz="2160">
              <a:sym typeface="微软雅黑" charset="0"/>
            </a:endParaRPr>
          </a:p>
        </p:txBody>
      </p:sp>
      <p:pic>
        <p:nvPicPr>
          <p:cNvPr id="68657" name="Picture 49" descr="截图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621" y="1442086"/>
            <a:ext cx="7677150" cy="3937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97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0" name="矩形 24"/>
          <p:cNvSpPr>
            <a:spLocks noChangeArrowheads="1"/>
          </p:cNvSpPr>
          <p:nvPr/>
        </p:nvSpPr>
        <p:spPr bwMode="auto">
          <a:xfrm>
            <a:off x="1775460" y="1613536"/>
            <a:ext cx="9418320" cy="424732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/>
            <a:endParaRPr lang="zh-CN" altLang="en-US" sz="2160">
              <a:sym typeface="微软雅黑" charset="0"/>
            </a:endParaRPr>
          </a:p>
        </p:txBody>
      </p:sp>
      <p:sp>
        <p:nvSpPr>
          <p:cNvPr id="69671" name="Rectangle 39"/>
          <p:cNvSpPr>
            <a:spLocks noChangeArrowheads="1"/>
          </p:cNvSpPr>
          <p:nvPr/>
        </p:nvSpPr>
        <p:spPr bwMode="auto">
          <a:xfrm>
            <a:off x="1948816" y="581067"/>
            <a:ext cx="5012054" cy="424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0" hangingPunct="0"/>
            <a:r>
              <a:rPr lang="zh-CN" altLang="en-US" sz="2160" b="1"/>
              <a:t>一</a:t>
            </a:r>
            <a:r>
              <a:rPr lang="en-US" altLang="zh-CN" sz="2160" b="1"/>
              <a:t>M</a:t>
            </a:r>
            <a:r>
              <a:rPr lang="zh-CN" altLang="en-US" sz="2160" b="1"/>
              <a:t>（</a:t>
            </a:r>
            <a:r>
              <a:rPr lang="en-US" altLang="zh-CN" sz="2160" b="1"/>
              <a:t>N</a:t>
            </a:r>
            <a:r>
              <a:rPr lang="zh-CN" altLang="en-US" sz="2160" b="1"/>
              <a:t>）比一</a:t>
            </a:r>
            <a:r>
              <a:rPr lang="en-US" altLang="zh-CN" sz="2160" b="1"/>
              <a:t>M</a:t>
            </a:r>
            <a:r>
              <a:rPr lang="zh-CN" altLang="en-US" sz="2160" b="1"/>
              <a:t>（</a:t>
            </a:r>
            <a:r>
              <a:rPr lang="en-US" altLang="zh-CN" sz="2160" b="1"/>
              <a:t>N</a:t>
            </a:r>
            <a:r>
              <a:rPr lang="zh-CN" altLang="en-US" sz="2160" b="1"/>
              <a:t>）</a:t>
            </a:r>
            <a:r>
              <a:rPr lang="en-US" altLang="zh-CN" sz="2160" b="1"/>
              <a:t>+adj./VP</a:t>
            </a:r>
            <a:r>
              <a:rPr lang="en-US" altLang="zh-CN" sz="2160"/>
              <a:t> </a:t>
            </a:r>
          </a:p>
        </p:txBody>
      </p:sp>
      <p:pic>
        <p:nvPicPr>
          <p:cNvPr id="69672" name="Picture 40" descr="截图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7"/>
          <a:stretch>
            <a:fillRect/>
          </a:stretch>
        </p:blipFill>
        <p:spPr bwMode="auto">
          <a:xfrm>
            <a:off x="1775460" y="1183006"/>
            <a:ext cx="8564880" cy="3427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975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8" name="矩形 24"/>
          <p:cNvSpPr>
            <a:spLocks noChangeArrowheads="1"/>
          </p:cNvSpPr>
          <p:nvPr/>
        </p:nvSpPr>
        <p:spPr bwMode="auto">
          <a:xfrm>
            <a:off x="1602106" y="1527811"/>
            <a:ext cx="9418320" cy="3896451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/>
            <a:endParaRPr lang="zh-CN" altLang="en-US" sz="2160">
              <a:sym typeface="微软雅黑" charset="0"/>
            </a:endParaRPr>
          </a:p>
          <a:p>
            <a:pPr eaLnBrk="1" hangingPunct="1"/>
            <a:r>
              <a:rPr lang="zh-CN" altLang="en-US" sz="2400">
                <a:ea typeface="隶书" charset="0"/>
                <a:sym typeface="微软雅黑" charset="0"/>
              </a:rPr>
              <a:t>例：天气</a:t>
            </a:r>
            <a:r>
              <a:rPr lang="zh-CN" altLang="en-US" sz="2400" u="sng">
                <a:ea typeface="隶书" charset="0"/>
                <a:sym typeface="微软雅黑" charset="0"/>
              </a:rPr>
              <a:t>一天比一天冷了</a:t>
            </a:r>
            <a:r>
              <a:rPr lang="zh-CN" altLang="en-US" sz="2400">
                <a:ea typeface="隶书" charset="0"/>
                <a:sym typeface="微软雅黑" charset="0"/>
              </a:rPr>
              <a:t>，得多穿衣服。（一天比一天）</a:t>
            </a:r>
            <a:r>
              <a:rPr lang="zh-CN" altLang="en-US" sz="2880">
                <a:sym typeface="微软雅黑" charset="0"/>
              </a:rPr>
              <a:t> </a:t>
            </a:r>
          </a:p>
          <a:p>
            <a:pPr eaLnBrk="1" hangingPunct="1"/>
            <a:endParaRPr lang="zh-CN" altLang="en-US" sz="2880">
              <a:sym typeface="微软雅黑" charset="0"/>
            </a:endParaRPr>
          </a:p>
          <a:p>
            <a:pPr eaLnBrk="1" hangingPunct="1"/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（</a:t>
            </a:r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1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）老师</a:t>
            </a:r>
            <a:r>
              <a:rPr lang="zh-CN" altLang="en-US" sz="2400" u="sng">
                <a:latin typeface="隶书" charset="0"/>
                <a:ea typeface="隶书" charset="0"/>
                <a:sym typeface="微软雅黑" charset="0"/>
              </a:rPr>
              <a:t>一个人一个人地问 ，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大家都说不知道。（一个人一个人）</a:t>
            </a:r>
          </a:p>
          <a:p>
            <a:pPr eaLnBrk="1" hangingPunct="1"/>
            <a:endParaRPr lang="zh-CN" altLang="en-US" sz="240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（</a:t>
            </a:r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2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）这里的生活水平</a:t>
            </a:r>
            <a:r>
              <a:rPr lang="zh-CN" altLang="en-US" sz="2400" u="sng">
                <a:latin typeface="隶书" charset="0"/>
                <a:ea typeface="隶书" charset="0"/>
                <a:sym typeface="微软雅黑" charset="0"/>
              </a:rPr>
              <a:t> 一年比一年高 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。（一年比一年）</a:t>
            </a:r>
          </a:p>
          <a:p>
            <a:pPr eaLnBrk="1" hangingPunct="1"/>
            <a:endParaRPr lang="zh-CN" altLang="en-US" sz="240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（</a:t>
            </a:r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3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）这个商店的衣服</a:t>
            </a:r>
            <a:r>
              <a:rPr lang="zh-CN" altLang="en-US" sz="2400" u="sng">
                <a:latin typeface="隶书" charset="0"/>
                <a:ea typeface="隶书" charset="0"/>
                <a:sym typeface="微软雅黑" charset="0"/>
              </a:rPr>
              <a:t>一件比一件贵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，买不起。（一件比一件）</a:t>
            </a:r>
          </a:p>
          <a:p>
            <a:pPr eaLnBrk="1" hangingPunct="1"/>
            <a:endParaRPr lang="zh-CN" altLang="en-US" sz="240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endParaRPr lang="zh-CN" altLang="en-US" sz="2400">
              <a:latin typeface="隶书" charset="0"/>
              <a:ea typeface="隶书" charset="0"/>
              <a:sym typeface="微软雅黑" charset="0"/>
            </a:endParaRPr>
          </a:p>
        </p:txBody>
      </p:sp>
      <p:sp>
        <p:nvSpPr>
          <p:cNvPr id="76809" name="TextBox 10"/>
          <p:cNvSpPr txBox="1">
            <a:spLocks noChangeArrowheads="1"/>
          </p:cNvSpPr>
          <p:nvPr/>
        </p:nvSpPr>
        <p:spPr bwMode="auto">
          <a:xfrm>
            <a:off x="1638300" y="171450"/>
            <a:ext cx="9296400" cy="424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/>
            <a:r>
              <a:rPr lang="zh-CN" altLang="en-US" sz="2160">
                <a:sym typeface="微软雅黑" charset="0"/>
              </a:rPr>
              <a:t>模仿例子，完成句子</a:t>
            </a:r>
          </a:p>
        </p:txBody>
      </p:sp>
    </p:spTree>
    <p:extLst>
      <p:ext uri="{BB962C8B-B14F-4D97-AF65-F5344CB8AC3E}">
        <p14:creationId xmlns:p14="http://schemas.microsoft.com/office/powerpoint/2010/main" val="59733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2" name="矩形 24"/>
          <p:cNvSpPr>
            <a:spLocks noChangeArrowheads="1"/>
          </p:cNvSpPr>
          <p:nvPr/>
        </p:nvSpPr>
        <p:spPr bwMode="auto">
          <a:xfrm>
            <a:off x="1602106" y="1527810"/>
            <a:ext cx="9418320" cy="4487382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/>
            <a:endParaRPr lang="zh-CN" altLang="en-US" sz="2160">
              <a:sym typeface="微软雅黑" charset="0"/>
            </a:endParaRPr>
          </a:p>
          <a:p>
            <a:pPr eaLnBrk="1" hangingPunct="1"/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请等我一下。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请等一下我。</a:t>
            </a:r>
          </a:p>
          <a:p>
            <a:pPr eaLnBrk="1" hangingPunct="1"/>
            <a:endParaRPr lang="zh-CN" altLang="en-US" sz="240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我见过这个人几次。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这个人我见过几次。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我见过几次这个人。</a:t>
            </a:r>
          </a:p>
          <a:p>
            <a:pPr eaLnBrk="1" hangingPunct="1"/>
            <a:endParaRPr lang="zh-CN" altLang="en-US" sz="240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我去过一回上海。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上海我去过一回。</a:t>
            </a:r>
          </a:p>
          <a:p>
            <a:pPr eaLnBrk="1" hangingPunct="1"/>
            <a:endParaRPr lang="zh-CN" altLang="en-US" sz="240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4.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我看了一遍那本小说。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那本小说我看了一遍。</a:t>
            </a:r>
          </a:p>
          <a:p>
            <a:pPr eaLnBrk="1" hangingPunct="1"/>
            <a:endParaRPr lang="zh-CN" altLang="en-US" sz="240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endParaRPr lang="zh-CN" altLang="en-US" sz="2400">
              <a:latin typeface="隶书" charset="0"/>
              <a:ea typeface="隶书" charset="0"/>
              <a:sym typeface="微软雅黑" charset="0"/>
            </a:endParaRPr>
          </a:p>
          <a:p>
            <a:pPr eaLnBrk="1" hangingPunct="1"/>
            <a:endParaRPr lang="zh-CN" altLang="en-US" sz="2400">
              <a:latin typeface="隶书" charset="0"/>
              <a:ea typeface="隶书" charset="0"/>
              <a:sym typeface="微软雅黑" charset="0"/>
            </a:endParaRPr>
          </a:p>
        </p:txBody>
      </p:sp>
      <p:sp>
        <p:nvSpPr>
          <p:cNvPr id="77833" name="TextBox 10"/>
          <p:cNvSpPr txBox="1">
            <a:spLocks noChangeArrowheads="1"/>
          </p:cNvSpPr>
          <p:nvPr/>
        </p:nvSpPr>
        <p:spPr bwMode="auto">
          <a:xfrm>
            <a:off x="1638300" y="171450"/>
            <a:ext cx="9296400" cy="424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 eaLnBrk="1" hangingPunct="1"/>
            <a:r>
              <a:rPr lang="zh-CN" altLang="en-US" sz="2160">
                <a:sym typeface="微软雅黑" charset="0"/>
              </a:rPr>
              <a:t>动量补语</a:t>
            </a:r>
          </a:p>
        </p:txBody>
      </p:sp>
    </p:spTree>
    <p:extLst>
      <p:ext uri="{BB962C8B-B14F-4D97-AF65-F5344CB8AC3E}">
        <p14:creationId xmlns:p14="http://schemas.microsoft.com/office/powerpoint/2010/main" val="203837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492</Words>
  <Application>Microsoft Macintosh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Calibri Light</vt:lpstr>
      <vt:lpstr>宋体</vt:lpstr>
      <vt:lpstr>微软雅黑</vt:lpstr>
      <vt:lpstr>隶书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Mannix (Mengdi) mac</dc:creator>
  <cp:lastModifiedBy>Mannix (Mengdi) mac</cp:lastModifiedBy>
  <cp:revision>1</cp:revision>
  <dcterms:created xsi:type="dcterms:W3CDTF">2018-02-23T23:28:17Z</dcterms:created>
  <dcterms:modified xsi:type="dcterms:W3CDTF">2018-02-23T23:38:11Z</dcterms:modified>
</cp:coreProperties>
</file>