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57" r:id="rId6"/>
    <p:sldId id="258" r:id="rId7"/>
    <p:sldId id="259" r:id="rId8"/>
    <p:sldId id="260" r:id="rId9"/>
    <p:sldId id="264" r:id="rId10"/>
    <p:sldId id="261" r:id="rId11"/>
    <p:sldId id="266" r:id="rId12"/>
    <p:sldId id="265"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196F4-07B3-9068-938E-67E26869CF9A}" v="96" dt="2026-06-14T13:53:56.341"/>
    <p1510:client id="{178DCAB1-E853-46AA-9DE9-86D02EAAE7BE}" v="613" dt="2026-06-14T13:30:56.417"/>
    <p1510:client id="{4BFE4B63-5E54-55C8-8F1D-68C3C2A2465F}" v="4" dt="2026-06-14T14:00:54.567"/>
    <p1510:client id="{6472D411-C309-D93C-645C-D0C70169BBA1}" v="2" dt="2026-06-13T22:41:42.054"/>
    <p1510:client id="{81F5F996-6E84-BD0D-AC4F-C95A68E9944F}" v="1" dt="2026-06-14T13:37:04.546"/>
    <p1510:client id="{A9999A08-EE8C-A978-F9D1-C82FD9D1C629}" v="15" dt="2026-06-13T21:57:45.803"/>
    <p1510:client id="{B5637159-7272-4CBE-8EEA-E1627AE877C1}" v="1" dt="2026-06-14T14:54:54.896"/>
    <p1510:client id="{BF9958B3-DBCA-CDDE-5C7B-C4DEA6EC870C}" v="10" dt="2026-06-14T13:28:31.849"/>
    <p1510:client id="{C7A75076-A77E-F437-AE8B-7E38A2CF61FE}" v="45" dt="2026-06-13T22:53:16.437"/>
    <p1510:client id="{CF785994-96B1-83AD-A4B5-46F7AB7EF631}" v="11" dt="2026-06-14T13:35:35.0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795F5A-5358-4ECB-8F79-415D70D752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A2173F5-DB16-4969-A7E6-999B2AE09F3F}">
      <dgm:prSet/>
      <dgm:spPr/>
      <dgm:t>
        <a:bodyPr/>
        <a:lstStyle/>
        <a:p>
          <a:pPr>
            <a:lnSpc>
              <a:spcPct val="100000"/>
            </a:lnSpc>
          </a:pPr>
          <a:r>
            <a:rPr lang="en-GB"/>
            <a:t>TGI have closed several of their locations so we will adopt Enterprise Resource Planning to overcome this issue TGI are currently experiencing.</a:t>
          </a:r>
          <a:endParaRPr lang="en-US"/>
        </a:p>
      </dgm:t>
    </dgm:pt>
    <dgm:pt modelId="{74AF1B4C-56C5-4EA3-A7F0-D99EE163D54C}" type="parTrans" cxnId="{2C92A339-175C-4D97-BCA5-A42A80C47358}">
      <dgm:prSet/>
      <dgm:spPr/>
      <dgm:t>
        <a:bodyPr/>
        <a:lstStyle/>
        <a:p>
          <a:endParaRPr lang="en-US"/>
        </a:p>
      </dgm:t>
    </dgm:pt>
    <dgm:pt modelId="{17DC56D6-53DA-4B91-BD03-80E6C5923CF6}" type="sibTrans" cxnId="{2C92A339-175C-4D97-BCA5-A42A80C47358}">
      <dgm:prSet/>
      <dgm:spPr/>
      <dgm:t>
        <a:bodyPr/>
        <a:lstStyle/>
        <a:p>
          <a:endParaRPr lang="en-US"/>
        </a:p>
      </dgm:t>
    </dgm:pt>
    <dgm:pt modelId="{08653475-161D-43E9-BC77-420EC926D3A7}">
      <dgm:prSet/>
      <dgm:spPr/>
      <dgm:t>
        <a:bodyPr/>
        <a:lstStyle/>
        <a:p>
          <a:pPr>
            <a:lnSpc>
              <a:spcPct val="100000"/>
            </a:lnSpc>
          </a:pPr>
          <a:r>
            <a:rPr lang="en-GB"/>
            <a:t>We intend to Analyse and install Information Systems (IS) across the TGI restaurants. </a:t>
          </a:r>
          <a:endParaRPr lang="en-US"/>
        </a:p>
      </dgm:t>
    </dgm:pt>
    <dgm:pt modelId="{8091AFCB-6DCE-4FE1-A0A3-83E0086E99B5}" type="parTrans" cxnId="{79FFBEEA-8B99-4CF6-8056-1A57EDE08A91}">
      <dgm:prSet/>
      <dgm:spPr/>
      <dgm:t>
        <a:bodyPr/>
        <a:lstStyle/>
        <a:p>
          <a:endParaRPr lang="en-US"/>
        </a:p>
      </dgm:t>
    </dgm:pt>
    <dgm:pt modelId="{B7F0381B-7F4E-4946-8387-2D7AF2053EC7}" type="sibTrans" cxnId="{79FFBEEA-8B99-4CF6-8056-1A57EDE08A91}">
      <dgm:prSet/>
      <dgm:spPr/>
      <dgm:t>
        <a:bodyPr/>
        <a:lstStyle/>
        <a:p>
          <a:endParaRPr lang="en-US"/>
        </a:p>
      </dgm:t>
    </dgm:pt>
    <dgm:pt modelId="{96990CA1-5FEE-4FE4-B7AA-62A410A2EAD2}">
      <dgm:prSet/>
      <dgm:spPr/>
      <dgm:t>
        <a:bodyPr/>
        <a:lstStyle/>
        <a:p>
          <a:pPr>
            <a:lnSpc>
              <a:spcPct val="100000"/>
            </a:lnSpc>
          </a:pPr>
          <a:r>
            <a:rPr lang="en-GB"/>
            <a:t>Integrating Major (IS) include MIS, TPS, POS, DSS and ESS and BI.</a:t>
          </a:r>
          <a:endParaRPr lang="en-US"/>
        </a:p>
      </dgm:t>
    </dgm:pt>
    <dgm:pt modelId="{5C6B60EC-08D0-40EB-8C58-07C4968CF9D9}" type="parTrans" cxnId="{89F4A7A2-005F-47A0-B434-3238DAA23734}">
      <dgm:prSet/>
      <dgm:spPr/>
      <dgm:t>
        <a:bodyPr/>
        <a:lstStyle/>
        <a:p>
          <a:endParaRPr lang="en-US"/>
        </a:p>
      </dgm:t>
    </dgm:pt>
    <dgm:pt modelId="{73E1FA35-C79B-49FF-BF73-E613C7FB9346}" type="sibTrans" cxnId="{89F4A7A2-005F-47A0-B434-3238DAA23734}">
      <dgm:prSet/>
      <dgm:spPr/>
      <dgm:t>
        <a:bodyPr/>
        <a:lstStyle/>
        <a:p>
          <a:endParaRPr lang="en-US"/>
        </a:p>
      </dgm:t>
    </dgm:pt>
    <dgm:pt modelId="{7CF8228D-D5B2-4055-B08B-FCFFA4D2D5DF}">
      <dgm:prSet/>
      <dgm:spPr/>
      <dgm:t>
        <a:bodyPr/>
        <a:lstStyle/>
        <a:p>
          <a:pPr>
            <a:lnSpc>
              <a:spcPct val="100000"/>
            </a:lnSpc>
          </a:pPr>
          <a:r>
            <a:rPr lang="en-GB"/>
            <a:t>Look at ethical consideration of how data is handled, decision making and employee handling, monitoring ethical issues or challenges within the enterprise.</a:t>
          </a:r>
          <a:endParaRPr lang="en-US"/>
        </a:p>
      </dgm:t>
    </dgm:pt>
    <dgm:pt modelId="{E2849666-B121-4EB5-A2FF-2CEED38DC237}" type="parTrans" cxnId="{74B4B4A3-F1C9-46F8-9D36-E4C96EBCB951}">
      <dgm:prSet/>
      <dgm:spPr/>
      <dgm:t>
        <a:bodyPr/>
        <a:lstStyle/>
        <a:p>
          <a:endParaRPr lang="en-US"/>
        </a:p>
      </dgm:t>
    </dgm:pt>
    <dgm:pt modelId="{DAAE71AB-7EC7-4014-830C-0A6E98036CBF}" type="sibTrans" cxnId="{74B4B4A3-F1C9-46F8-9D36-E4C96EBCB951}">
      <dgm:prSet/>
      <dgm:spPr/>
      <dgm:t>
        <a:bodyPr/>
        <a:lstStyle/>
        <a:p>
          <a:endParaRPr lang="en-US"/>
        </a:p>
      </dgm:t>
    </dgm:pt>
    <dgm:pt modelId="{B7FBADC3-B7E4-4752-8DB7-1468BFAE203E}">
      <dgm:prSet/>
      <dgm:spPr/>
      <dgm:t>
        <a:bodyPr/>
        <a:lstStyle/>
        <a:p>
          <a:pPr>
            <a:lnSpc>
              <a:spcPct val="100000"/>
            </a:lnSpc>
          </a:pPr>
          <a:r>
            <a:rPr lang="en-GB"/>
            <a:t>Assess real working companies using the IS systems. </a:t>
          </a:r>
          <a:endParaRPr lang="en-US"/>
        </a:p>
      </dgm:t>
    </dgm:pt>
    <dgm:pt modelId="{9563E846-EADF-4207-97DB-BCE022EB624B}" type="parTrans" cxnId="{F07DEE8A-E59D-4AE7-B8FB-C9D82391472A}">
      <dgm:prSet/>
      <dgm:spPr/>
      <dgm:t>
        <a:bodyPr/>
        <a:lstStyle/>
        <a:p>
          <a:endParaRPr lang="en-US"/>
        </a:p>
      </dgm:t>
    </dgm:pt>
    <dgm:pt modelId="{AD267177-B264-43E5-B396-4D3E37C347A7}" type="sibTrans" cxnId="{F07DEE8A-E59D-4AE7-B8FB-C9D82391472A}">
      <dgm:prSet/>
      <dgm:spPr/>
      <dgm:t>
        <a:bodyPr/>
        <a:lstStyle/>
        <a:p>
          <a:endParaRPr lang="en-US"/>
        </a:p>
      </dgm:t>
    </dgm:pt>
    <dgm:pt modelId="{2BED26E8-14A1-4BC3-851D-1096AFC35F4C}" type="pres">
      <dgm:prSet presAssocID="{74795F5A-5358-4ECB-8F79-415D70D75278}" presName="root" presStyleCnt="0">
        <dgm:presLayoutVars>
          <dgm:dir/>
          <dgm:resizeHandles val="exact"/>
        </dgm:presLayoutVars>
      </dgm:prSet>
      <dgm:spPr/>
    </dgm:pt>
    <dgm:pt modelId="{E8E5512D-E18E-41F6-B223-121E7EC378CA}" type="pres">
      <dgm:prSet presAssocID="{1A2173F5-DB16-4969-A7E6-999B2AE09F3F}" presName="compNode" presStyleCnt="0"/>
      <dgm:spPr/>
    </dgm:pt>
    <dgm:pt modelId="{275A00A9-3DF4-42E6-B360-226F1119E68A}" type="pres">
      <dgm:prSet presAssocID="{1A2173F5-DB16-4969-A7E6-999B2AE09F3F}" presName="bgRect" presStyleLbl="bgShp" presStyleIdx="0" presStyleCnt="5"/>
      <dgm:spPr/>
    </dgm:pt>
    <dgm:pt modelId="{D0E4B00C-4F7C-466D-8EAA-A28A52EFFF07}" type="pres">
      <dgm:prSet presAssocID="{1A2173F5-DB16-4969-A7E6-999B2AE09F3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ity"/>
        </a:ext>
      </dgm:extLst>
    </dgm:pt>
    <dgm:pt modelId="{3E5E555B-3B18-4384-B9D7-3796CDFBED92}" type="pres">
      <dgm:prSet presAssocID="{1A2173F5-DB16-4969-A7E6-999B2AE09F3F}" presName="spaceRect" presStyleCnt="0"/>
      <dgm:spPr/>
    </dgm:pt>
    <dgm:pt modelId="{7A2FF1A7-70A1-417C-99DE-84930394FDEB}" type="pres">
      <dgm:prSet presAssocID="{1A2173F5-DB16-4969-A7E6-999B2AE09F3F}" presName="parTx" presStyleLbl="revTx" presStyleIdx="0" presStyleCnt="5">
        <dgm:presLayoutVars>
          <dgm:chMax val="0"/>
          <dgm:chPref val="0"/>
        </dgm:presLayoutVars>
      </dgm:prSet>
      <dgm:spPr/>
    </dgm:pt>
    <dgm:pt modelId="{BC891ED7-F0B4-437F-8B2E-487ACB7F990D}" type="pres">
      <dgm:prSet presAssocID="{17DC56D6-53DA-4B91-BD03-80E6C5923CF6}" presName="sibTrans" presStyleCnt="0"/>
      <dgm:spPr/>
    </dgm:pt>
    <dgm:pt modelId="{A7F56342-335D-40BD-9676-0852057A2B99}" type="pres">
      <dgm:prSet presAssocID="{08653475-161D-43E9-BC77-420EC926D3A7}" presName="compNode" presStyleCnt="0"/>
      <dgm:spPr/>
    </dgm:pt>
    <dgm:pt modelId="{9EB67D62-574D-4378-B97C-BD76EDE56CA1}" type="pres">
      <dgm:prSet presAssocID="{08653475-161D-43E9-BC77-420EC926D3A7}" presName="bgRect" presStyleLbl="bgShp" presStyleIdx="1" presStyleCnt="5"/>
      <dgm:spPr/>
    </dgm:pt>
    <dgm:pt modelId="{44624B95-2096-4436-A772-DC91011E326D}" type="pres">
      <dgm:prSet presAssocID="{08653475-161D-43E9-BC77-420EC926D3A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CCE0E5D0-5BCE-403F-8160-C23343B506B9}" type="pres">
      <dgm:prSet presAssocID="{08653475-161D-43E9-BC77-420EC926D3A7}" presName="spaceRect" presStyleCnt="0"/>
      <dgm:spPr/>
    </dgm:pt>
    <dgm:pt modelId="{C483FDCE-F799-4BF0-B72C-5EB398DBD02B}" type="pres">
      <dgm:prSet presAssocID="{08653475-161D-43E9-BC77-420EC926D3A7}" presName="parTx" presStyleLbl="revTx" presStyleIdx="1" presStyleCnt="5">
        <dgm:presLayoutVars>
          <dgm:chMax val="0"/>
          <dgm:chPref val="0"/>
        </dgm:presLayoutVars>
      </dgm:prSet>
      <dgm:spPr/>
    </dgm:pt>
    <dgm:pt modelId="{DC795C68-E52F-459D-AE71-50F0E6E216FB}" type="pres">
      <dgm:prSet presAssocID="{B7F0381B-7F4E-4946-8387-2D7AF2053EC7}" presName="sibTrans" presStyleCnt="0"/>
      <dgm:spPr/>
    </dgm:pt>
    <dgm:pt modelId="{609021AD-3ADB-4CE8-962A-8CAC51173626}" type="pres">
      <dgm:prSet presAssocID="{96990CA1-5FEE-4FE4-B7AA-62A410A2EAD2}" presName="compNode" presStyleCnt="0"/>
      <dgm:spPr/>
    </dgm:pt>
    <dgm:pt modelId="{F0EAA200-7FF0-4F69-A290-75DF0E46821A}" type="pres">
      <dgm:prSet presAssocID="{96990CA1-5FEE-4FE4-B7AA-62A410A2EAD2}" presName="bgRect" presStyleLbl="bgShp" presStyleIdx="2" presStyleCnt="5"/>
      <dgm:spPr/>
    </dgm:pt>
    <dgm:pt modelId="{2C2747CC-1F62-4832-A225-FAB486C882E4}" type="pres">
      <dgm:prSet presAssocID="{96990CA1-5FEE-4FE4-B7AA-62A410A2EAD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ears"/>
        </a:ext>
      </dgm:extLst>
    </dgm:pt>
    <dgm:pt modelId="{FEF8186D-765A-4FD8-A103-D191193E705A}" type="pres">
      <dgm:prSet presAssocID="{96990CA1-5FEE-4FE4-B7AA-62A410A2EAD2}" presName="spaceRect" presStyleCnt="0"/>
      <dgm:spPr/>
    </dgm:pt>
    <dgm:pt modelId="{829BA189-72C2-48D8-8409-047A7A02AF99}" type="pres">
      <dgm:prSet presAssocID="{96990CA1-5FEE-4FE4-B7AA-62A410A2EAD2}" presName="parTx" presStyleLbl="revTx" presStyleIdx="2" presStyleCnt="5">
        <dgm:presLayoutVars>
          <dgm:chMax val="0"/>
          <dgm:chPref val="0"/>
        </dgm:presLayoutVars>
      </dgm:prSet>
      <dgm:spPr/>
    </dgm:pt>
    <dgm:pt modelId="{8F2A627D-64D5-4162-A52A-75FB999ABFF2}" type="pres">
      <dgm:prSet presAssocID="{73E1FA35-C79B-49FF-BF73-E613C7FB9346}" presName="sibTrans" presStyleCnt="0"/>
      <dgm:spPr/>
    </dgm:pt>
    <dgm:pt modelId="{8B2E3C99-16F2-4E46-A3AF-5AE412596CE1}" type="pres">
      <dgm:prSet presAssocID="{7CF8228D-D5B2-4055-B08B-FCFFA4D2D5DF}" presName="compNode" presStyleCnt="0"/>
      <dgm:spPr/>
    </dgm:pt>
    <dgm:pt modelId="{354043A7-35F5-47B9-9CF2-6185883FB01B}" type="pres">
      <dgm:prSet presAssocID="{7CF8228D-D5B2-4055-B08B-FCFFA4D2D5DF}" presName="bgRect" presStyleLbl="bgShp" presStyleIdx="3" presStyleCnt="5"/>
      <dgm:spPr/>
    </dgm:pt>
    <dgm:pt modelId="{263B8666-A3F4-4C69-8B69-0BB0DDE311D6}" type="pres">
      <dgm:prSet presAssocID="{7CF8228D-D5B2-4055-B08B-FCFFA4D2D5D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FE62DA6C-C734-4AB1-A7B2-6D29274B3783}" type="pres">
      <dgm:prSet presAssocID="{7CF8228D-D5B2-4055-B08B-FCFFA4D2D5DF}" presName="spaceRect" presStyleCnt="0"/>
      <dgm:spPr/>
    </dgm:pt>
    <dgm:pt modelId="{8790CDC8-3E2F-4E64-8AF3-B11271E82A93}" type="pres">
      <dgm:prSet presAssocID="{7CF8228D-D5B2-4055-B08B-FCFFA4D2D5DF}" presName="parTx" presStyleLbl="revTx" presStyleIdx="3" presStyleCnt="5">
        <dgm:presLayoutVars>
          <dgm:chMax val="0"/>
          <dgm:chPref val="0"/>
        </dgm:presLayoutVars>
      </dgm:prSet>
      <dgm:spPr/>
    </dgm:pt>
    <dgm:pt modelId="{3470D91F-5BF4-4483-AD9F-B7CFABAD791B}" type="pres">
      <dgm:prSet presAssocID="{DAAE71AB-7EC7-4014-830C-0A6E98036CBF}" presName="sibTrans" presStyleCnt="0"/>
      <dgm:spPr/>
    </dgm:pt>
    <dgm:pt modelId="{CD09A096-57F6-4148-B10C-A407A4B25872}" type="pres">
      <dgm:prSet presAssocID="{B7FBADC3-B7E4-4752-8DB7-1468BFAE203E}" presName="compNode" presStyleCnt="0"/>
      <dgm:spPr/>
    </dgm:pt>
    <dgm:pt modelId="{B22C5954-9407-4F02-AEB0-E7E82EC61B31}" type="pres">
      <dgm:prSet presAssocID="{B7FBADC3-B7E4-4752-8DB7-1468BFAE203E}" presName="bgRect" presStyleLbl="bgShp" presStyleIdx="4" presStyleCnt="5"/>
      <dgm:spPr/>
    </dgm:pt>
    <dgm:pt modelId="{BA6FD7A5-3A3A-4F17-B785-3120E0D15466}" type="pres">
      <dgm:prSet presAssocID="{B7FBADC3-B7E4-4752-8DB7-1468BFAE203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ilding"/>
        </a:ext>
      </dgm:extLst>
    </dgm:pt>
    <dgm:pt modelId="{9F9A3903-948C-4728-B84B-0422A426E14B}" type="pres">
      <dgm:prSet presAssocID="{B7FBADC3-B7E4-4752-8DB7-1468BFAE203E}" presName="spaceRect" presStyleCnt="0"/>
      <dgm:spPr/>
    </dgm:pt>
    <dgm:pt modelId="{9A1A9D60-BEA0-42A4-A3AD-C1F923D0B30C}" type="pres">
      <dgm:prSet presAssocID="{B7FBADC3-B7E4-4752-8DB7-1468BFAE203E}" presName="parTx" presStyleLbl="revTx" presStyleIdx="4" presStyleCnt="5">
        <dgm:presLayoutVars>
          <dgm:chMax val="0"/>
          <dgm:chPref val="0"/>
        </dgm:presLayoutVars>
      </dgm:prSet>
      <dgm:spPr/>
    </dgm:pt>
  </dgm:ptLst>
  <dgm:cxnLst>
    <dgm:cxn modelId="{11232C17-0F95-41DB-B9AC-B6462E6A4429}" type="presOf" srcId="{96990CA1-5FEE-4FE4-B7AA-62A410A2EAD2}" destId="{829BA189-72C2-48D8-8409-047A7A02AF99}" srcOrd="0" destOrd="0" presId="urn:microsoft.com/office/officeart/2018/2/layout/IconVerticalSolidList"/>
    <dgm:cxn modelId="{2C92A339-175C-4D97-BCA5-A42A80C47358}" srcId="{74795F5A-5358-4ECB-8F79-415D70D75278}" destId="{1A2173F5-DB16-4969-A7E6-999B2AE09F3F}" srcOrd="0" destOrd="0" parTransId="{74AF1B4C-56C5-4EA3-A7F0-D99EE163D54C}" sibTransId="{17DC56D6-53DA-4B91-BD03-80E6C5923CF6}"/>
    <dgm:cxn modelId="{F07DEE8A-E59D-4AE7-B8FB-C9D82391472A}" srcId="{74795F5A-5358-4ECB-8F79-415D70D75278}" destId="{B7FBADC3-B7E4-4752-8DB7-1468BFAE203E}" srcOrd="4" destOrd="0" parTransId="{9563E846-EADF-4207-97DB-BCE022EB624B}" sibTransId="{AD267177-B264-43E5-B396-4D3E37C347A7}"/>
    <dgm:cxn modelId="{5321068F-19B8-498F-805B-C6EFC8E44C80}" type="presOf" srcId="{1A2173F5-DB16-4969-A7E6-999B2AE09F3F}" destId="{7A2FF1A7-70A1-417C-99DE-84930394FDEB}" srcOrd="0" destOrd="0" presId="urn:microsoft.com/office/officeart/2018/2/layout/IconVerticalSolidList"/>
    <dgm:cxn modelId="{89F4A7A2-005F-47A0-B434-3238DAA23734}" srcId="{74795F5A-5358-4ECB-8F79-415D70D75278}" destId="{96990CA1-5FEE-4FE4-B7AA-62A410A2EAD2}" srcOrd="2" destOrd="0" parTransId="{5C6B60EC-08D0-40EB-8C58-07C4968CF9D9}" sibTransId="{73E1FA35-C79B-49FF-BF73-E613C7FB9346}"/>
    <dgm:cxn modelId="{74B4B4A3-F1C9-46F8-9D36-E4C96EBCB951}" srcId="{74795F5A-5358-4ECB-8F79-415D70D75278}" destId="{7CF8228D-D5B2-4055-B08B-FCFFA4D2D5DF}" srcOrd="3" destOrd="0" parTransId="{E2849666-B121-4EB5-A2FF-2CEED38DC237}" sibTransId="{DAAE71AB-7EC7-4014-830C-0A6E98036CBF}"/>
    <dgm:cxn modelId="{FA3D86A5-825F-483D-997F-C818A86B4FF4}" type="presOf" srcId="{08653475-161D-43E9-BC77-420EC926D3A7}" destId="{C483FDCE-F799-4BF0-B72C-5EB398DBD02B}" srcOrd="0" destOrd="0" presId="urn:microsoft.com/office/officeart/2018/2/layout/IconVerticalSolidList"/>
    <dgm:cxn modelId="{DDE5D2C9-80E6-4F02-B0BB-175EFEE74E52}" type="presOf" srcId="{B7FBADC3-B7E4-4752-8DB7-1468BFAE203E}" destId="{9A1A9D60-BEA0-42A4-A3AD-C1F923D0B30C}" srcOrd="0" destOrd="0" presId="urn:microsoft.com/office/officeart/2018/2/layout/IconVerticalSolidList"/>
    <dgm:cxn modelId="{6E533ADB-0CBC-4EF4-8095-8C0C7B034887}" type="presOf" srcId="{7CF8228D-D5B2-4055-B08B-FCFFA4D2D5DF}" destId="{8790CDC8-3E2F-4E64-8AF3-B11271E82A93}" srcOrd="0" destOrd="0" presId="urn:microsoft.com/office/officeart/2018/2/layout/IconVerticalSolidList"/>
    <dgm:cxn modelId="{79FFBEEA-8B99-4CF6-8056-1A57EDE08A91}" srcId="{74795F5A-5358-4ECB-8F79-415D70D75278}" destId="{08653475-161D-43E9-BC77-420EC926D3A7}" srcOrd="1" destOrd="0" parTransId="{8091AFCB-6DCE-4FE1-A0A3-83E0086E99B5}" sibTransId="{B7F0381B-7F4E-4946-8387-2D7AF2053EC7}"/>
    <dgm:cxn modelId="{AFCAF1FD-68D8-462F-9E32-F49C278818C7}" type="presOf" srcId="{74795F5A-5358-4ECB-8F79-415D70D75278}" destId="{2BED26E8-14A1-4BC3-851D-1096AFC35F4C}" srcOrd="0" destOrd="0" presId="urn:microsoft.com/office/officeart/2018/2/layout/IconVerticalSolidList"/>
    <dgm:cxn modelId="{05127386-7F6E-489D-B118-E5877B266A76}" type="presParOf" srcId="{2BED26E8-14A1-4BC3-851D-1096AFC35F4C}" destId="{E8E5512D-E18E-41F6-B223-121E7EC378CA}" srcOrd="0" destOrd="0" presId="urn:microsoft.com/office/officeart/2018/2/layout/IconVerticalSolidList"/>
    <dgm:cxn modelId="{6BBF8795-6323-483A-9C28-22BB81863D99}" type="presParOf" srcId="{E8E5512D-E18E-41F6-B223-121E7EC378CA}" destId="{275A00A9-3DF4-42E6-B360-226F1119E68A}" srcOrd="0" destOrd="0" presId="urn:microsoft.com/office/officeart/2018/2/layout/IconVerticalSolidList"/>
    <dgm:cxn modelId="{A179D1B5-5460-497C-A447-A0274B95DAF9}" type="presParOf" srcId="{E8E5512D-E18E-41F6-B223-121E7EC378CA}" destId="{D0E4B00C-4F7C-466D-8EAA-A28A52EFFF07}" srcOrd="1" destOrd="0" presId="urn:microsoft.com/office/officeart/2018/2/layout/IconVerticalSolidList"/>
    <dgm:cxn modelId="{758E39EA-2BD5-4891-B3BC-BF3FC777745D}" type="presParOf" srcId="{E8E5512D-E18E-41F6-B223-121E7EC378CA}" destId="{3E5E555B-3B18-4384-B9D7-3796CDFBED92}" srcOrd="2" destOrd="0" presId="urn:microsoft.com/office/officeart/2018/2/layout/IconVerticalSolidList"/>
    <dgm:cxn modelId="{7465749D-86EE-49AA-AE86-E4CA39F3662F}" type="presParOf" srcId="{E8E5512D-E18E-41F6-B223-121E7EC378CA}" destId="{7A2FF1A7-70A1-417C-99DE-84930394FDEB}" srcOrd="3" destOrd="0" presId="urn:microsoft.com/office/officeart/2018/2/layout/IconVerticalSolidList"/>
    <dgm:cxn modelId="{53779206-10A9-43B2-867A-1E860C17EE7A}" type="presParOf" srcId="{2BED26E8-14A1-4BC3-851D-1096AFC35F4C}" destId="{BC891ED7-F0B4-437F-8B2E-487ACB7F990D}" srcOrd="1" destOrd="0" presId="urn:microsoft.com/office/officeart/2018/2/layout/IconVerticalSolidList"/>
    <dgm:cxn modelId="{84D94615-7C85-4883-8CEE-8737FA0FA75D}" type="presParOf" srcId="{2BED26E8-14A1-4BC3-851D-1096AFC35F4C}" destId="{A7F56342-335D-40BD-9676-0852057A2B99}" srcOrd="2" destOrd="0" presId="urn:microsoft.com/office/officeart/2018/2/layout/IconVerticalSolidList"/>
    <dgm:cxn modelId="{E51E463F-2B45-4F3B-AE51-FCDAE0359673}" type="presParOf" srcId="{A7F56342-335D-40BD-9676-0852057A2B99}" destId="{9EB67D62-574D-4378-B97C-BD76EDE56CA1}" srcOrd="0" destOrd="0" presId="urn:microsoft.com/office/officeart/2018/2/layout/IconVerticalSolidList"/>
    <dgm:cxn modelId="{A10F346C-4625-474F-8648-0B6FBB54754A}" type="presParOf" srcId="{A7F56342-335D-40BD-9676-0852057A2B99}" destId="{44624B95-2096-4436-A772-DC91011E326D}" srcOrd="1" destOrd="0" presId="urn:microsoft.com/office/officeart/2018/2/layout/IconVerticalSolidList"/>
    <dgm:cxn modelId="{874F6905-9B1A-4A7A-B16E-766E36D7CF8D}" type="presParOf" srcId="{A7F56342-335D-40BD-9676-0852057A2B99}" destId="{CCE0E5D0-5BCE-403F-8160-C23343B506B9}" srcOrd="2" destOrd="0" presId="urn:microsoft.com/office/officeart/2018/2/layout/IconVerticalSolidList"/>
    <dgm:cxn modelId="{532D1E4B-D594-4249-A921-D0F961C9CC72}" type="presParOf" srcId="{A7F56342-335D-40BD-9676-0852057A2B99}" destId="{C483FDCE-F799-4BF0-B72C-5EB398DBD02B}" srcOrd="3" destOrd="0" presId="urn:microsoft.com/office/officeart/2018/2/layout/IconVerticalSolidList"/>
    <dgm:cxn modelId="{FBE31693-6E97-479C-92F3-FD19C8E39BBF}" type="presParOf" srcId="{2BED26E8-14A1-4BC3-851D-1096AFC35F4C}" destId="{DC795C68-E52F-459D-AE71-50F0E6E216FB}" srcOrd="3" destOrd="0" presId="urn:microsoft.com/office/officeart/2018/2/layout/IconVerticalSolidList"/>
    <dgm:cxn modelId="{82FC5771-7CEE-4BA4-80BF-BD5EB29995D8}" type="presParOf" srcId="{2BED26E8-14A1-4BC3-851D-1096AFC35F4C}" destId="{609021AD-3ADB-4CE8-962A-8CAC51173626}" srcOrd="4" destOrd="0" presId="urn:microsoft.com/office/officeart/2018/2/layout/IconVerticalSolidList"/>
    <dgm:cxn modelId="{463EC257-3600-48C8-A58F-931CB45CE749}" type="presParOf" srcId="{609021AD-3ADB-4CE8-962A-8CAC51173626}" destId="{F0EAA200-7FF0-4F69-A290-75DF0E46821A}" srcOrd="0" destOrd="0" presId="urn:microsoft.com/office/officeart/2018/2/layout/IconVerticalSolidList"/>
    <dgm:cxn modelId="{CB5D8A5D-D89C-45F6-8553-E27990A246AA}" type="presParOf" srcId="{609021AD-3ADB-4CE8-962A-8CAC51173626}" destId="{2C2747CC-1F62-4832-A225-FAB486C882E4}" srcOrd="1" destOrd="0" presId="urn:microsoft.com/office/officeart/2018/2/layout/IconVerticalSolidList"/>
    <dgm:cxn modelId="{626FD66D-F3E0-4F9A-BBB4-1A2A1493CFEF}" type="presParOf" srcId="{609021AD-3ADB-4CE8-962A-8CAC51173626}" destId="{FEF8186D-765A-4FD8-A103-D191193E705A}" srcOrd="2" destOrd="0" presId="urn:microsoft.com/office/officeart/2018/2/layout/IconVerticalSolidList"/>
    <dgm:cxn modelId="{63899727-006A-4B1D-AEFB-1B7C8F111666}" type="presParOf" srcId="{609021AD-3ADB-4CE8-962A-8CAC51173626}" destId="{829BA189-72C2-48D8-8409-047A7A02AF99}" srcOrd="3" destOrd="0" presId="urn:microsoft.com/office/officeart/2018/2/layout/IconVerticalSolidList"/>
    <dgm:cxn modelId="{DA2A54A8-B127-44A3-BA38-A5D792BBB03C}" type="presParOf" srcId="{2BED26E8-14A1-4BC3-851D-1096AFC35F4C}" destId="{8F2A627D-64D5-4162-A52A-75FB999ABFF2}" srcOrd="5" destOrd="0" presId="urn:microsoft.com/office/officeart/2018/2/layout/IconVerticalSolidList"/>
    <dgm:cxn modelId="{EE0F6B5E-5024-4797-AAF9-7546CCBDC507}" type="presParOf" srcId="{2BED26E8-14A1-4BC3-851D-1096AFC35F4C}" destId="{8B2E3C99-16F2-4E46-A3AF-5AE412596CE1}" srcOrd="6" destOrd="0" presId="urn:microsoft.com/office/officeart/2018/2/layout/IconVerticalSolidList"/>
    <dgm:cxn modelId="{CC8464F2-BA9E-4B9F-AC73-208042263B6B}" type="presParOf" srcId="{8B2E3C99-16F2-4E46-A3AF-5AE412596CE1}" destId="{354043A7-35F5-47B9-9CF2-6185883FB01B}" srcOrd="0" destOrd="0" presId="urn:microsoft.com/office/officeart/2018/2/layout/IconVerticalSolidList"/>
    <dgm:cxn modelId="{5E14E843-B7CA-4E53-9649-7CAD74F40D8A}" type="presParOf" srcId="{8B2E3C99-16F2-4E46-A3AF-5AE412596CE1}" destId="{263B8666-A3F4-4C69-8B69-0BB0DDE311D6}" srcOrd="1" destOrd="0" presId="urn:microsoft.com/office/officeart/2018/2/layout/IconVerticalSolidList"/>
    <dgm:cxn modelId="{0ED74315-C715-4CD2-89F5-18639CE0D04C}" type="presParOf" srcId="{8B2E3C99-16F2-4E46-A3AF-5AE412596CE1}" destId="{FE62DA6C-C734-4AB1-A7B2-6D29274B3783}" srcOrd="2" destOrd="0" presId="urn:microsoft.com/office/officeart/2018/2/layout/IconVerticalSolidList"/>
    <dgm:cxn modelId="{61C06417-F779-4B19-9D9B-7D99E5783DD7}" type="presParOf" srcId="{8B2E3C99-16F2-4E46-A3AF-5AE412596CE1}" destId="{8790CDC8-3E2F-4E64-8AF3-B11271E82A93}" srcOrd="3" destOrd="0" presId="urn:microsoft.com/office/officeart/2018/2/layout/IconVerticalSolidList"/>
    <dgm:cxn modelId="{C937526E-AF5D-4349-94EC-049293B3C5C5}" type="presParOf" srcId="{2BED26E8-14A1-4BC3-851D-1096AFC35F4C}" destId="{3470D91F-5BF4-4483-AD9F-B7CFABAD791B}" srcOrd="7" destOrd="0" presId="urn:microsoft.com/office/officeart/2018/2/layout/IconVerticalSolidList"/>
    <dgm:cxn modelId="{CD757CCF-B9F2-458D-B015-97A379843A1A}" type="presParOf" srcId="{2BED26E8-14A1-4BC3-851D-1096AFC35F4C}" destId="{CD09A096-57F6-4148-B10C-A407A4B25872}" srcOrd="8" destOrd="0" presId="urn:microsoft.com/office/officeart/2018/2/layout/IconVerticalSolidList"/>
    <dgm:cxn modelId="{53FD30E3-2B08-4AFE-A1E9-82AF848148E0}" type="presParOf" srcId="{CD09A096-57F6-4148-B10C-A407A4B25872}" destId="{B22C5954-9407-4F02-AEB0-E7E82EC61B31}" srcOrd="0" destOrd="0" presId="urn:microsoft.com/office/officeart/2018/2/layout/IconVerticalSolidList"/>
    <dgm:cxn modelId="{28CC0DC8-392A-4477-986B-738128A6B4D8}" type="presParOf" srcId="{CD09A096-57F6-4148-B10C-A407A4B25872}" destId="{BA6FD7A5-3A3A-4F17-B785-3120E0D15466}" srcOrd="1" destOrd="0" presId="urn:microsoft.com/office/officeart/2018/2/layout/IconVerticalSolidList"/>
    <dgm:cxn modelId="{8DD8D151-7CC8-4336-B4B9-FF32DE1B2F3F}" type="presParOf" srcId="{CD09A096-57F6-4148-B10C-A407A4B25872}" destId="{9F9A3903-948C-4728-B84B-0422A426E14B}" srcOrd="2" destOrd="0" presId="urn:microsoft.com/office/officeart/2018/2/layout/IconVerticalSolidList"/>
    <dgm:cxn modelId="{842DDB38-5D04-4AC6-81C7-C08D2C3B123A}" type="presParOf" srcId="{CD09A096-57F6-4148-B10C-A407A4B25872}" destId="{9A1A9D60-BEA0-42A4-A3AD-C1F923D0B30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5541F-75EE-41AD-ACC4-63DEC7A56EF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03F50436-A139-451F-B81E-B81EA0449D68}">
      <dgm:prSet custT="1"/>
      <dgm:spPr/>
      <dgm:t>
        <a:bodyPr/>
        <a:lstStyle/>
        <a:p>
          <a:r>
            <a:rPr lang="en-GB" sz="1050"/>
            <a:t>Transaction Processing System (TPS):POS-records every sale, payment, order; feeds all  data into central system.</a:t>
          </a:r>
          <a:endParaRPr lang="en-US" sz="1050"/>
        </a:p>
      </dgm:t>
    </dgm:pt>
    <dgm:pt modelId="{DAC49E84-2473-4990-92FB-C63632BDEE2B}" type="parTrans" cxnId="{DC208C0B-1476-4EB2-B533-84BC6F043EA3}">
      <dgm:prSet/>
      <dgm:spPr/>
      <dgm:t>
        <a:bodyPr/>
        <a:lstStyle/>
        <a:p>
          <a:endParaRPr lang="en-US"/>
        </a:p>
      </dgm:t>
    </dgm:pt>
    <dgm:pt modelId="{1EEC89AB-9E1F-4FAB-9913-44B6E7CF0CEC}" type="sibTrans" cxnId="{DC208C0B-1476-4EB2-B533-84BC6F043EA3}">
      <dgm:prSet/>
      <dgm:spPr/>
      <dgm:t>
        <a:bodyPr/>
        <a:lstStyle/>
        <a:p>
          <a:endParaRPr lang="en-US"/>
        </a:p>
      </dgm:t>
    </dgm:pt>
    <dgm:pt modelId="{13199449-A4E0-4267-8FE8-07EB885E988F}">
      <dgm:prSet custT="1"/>
      <dgm:spPr/>
      <dgm:t>
        <a:bodyPr/>
        <a:lstStyle/>
        <a:p>
          <a:r>
            <a:rPr lang="en-GB" sz="1100"/>
            <a:t>Inventory and Supply Chain: Tracks stock, auto-reorders, monitors waste, links to suppliers</a:t>
          </a:r>
          <a:r>
            <a:rPr lang="en-GB" sz="900"/>
            <a:t>.</a:t>
          </a:r>
          <a:endParaRPr lang="en-US" sz="900"/>
        </a:p>
      </dgm:t>
    </dgm:pt>
    <dgm:pt modelId="{94E68DEF-0E95-4329-A2EF-72B98186B2B6}" type="parTrans" cxnId="{DE893DF3-3C88-4155-B557-B8FD4C8C8D59}">
      <dgm:prSet/>
      <dgm:spPr/>
      <dgm:t>
        <a:bodyPr/>
        <a:lstStyle/>
        <a:p>
          <a:endParaRPr lang="en-US"/>
        </a:p>
      </dgm:t>
    </dgm:pt>
    <dgm:pt modelId="{EFCC2D2A-0237-4E4A-8577-BF88584A92F0}" type="sibTrans" cxnId="{DE893DF3-3C88-4155-B557-B8FD4C8C8D59}">
      <dgm:prSet/>
      <dgm:spPr/>
      <dgm:t>
        <a:bodyPr/>
        <a:lstStyle/>
        <a:p>
          <a:endParaRPr lang="en-US"/>
        </a:p>
      </dgm:t>
    </dgm:pt>
    <dgm:pt modelId="{2627A136-AEFF-4FAD-AF58-CF2962669D14}">
      <dgm:prSet custT="1"/>
      <dgm:spPr/>
      <dgm:t>
        <a:bodyPr/>
        <a:lstStyle/>
        <a:p>
          <a:r>
            <a:rPr lang="en-GB" sz="1050"/>
            <a:t>Management Information System (MIS): Daily /weekly reports- sale, labour food costs, performance for management and HQ.</a:t>
          </a:r>
          <a:endParaRPr lang="en-US" sz="1050"/>
        </a:p>
      </dgm:t>
    </dgm:pt>
    <dgm:pt modelId="{E7356171-A0EF-4BD5-9824-57530B5CCB1D}" type="parTrans" cxnId="{4306D684-4E02-4CA7-A002-4EC5EBC2AF08}">
      <dgm:prSet/>
      <dgm:spPr/>
      <dgm:t>
        <a:bodyPr/>
        <a:lstStyle/>
        <a:p>
          <a:endParaRPr lang="en-US"/>
        </a:p>
      </dgm:t>
    </dgm:pt>
    <dgm:pt modelId="{D9AE8767-E8D4-4371-A8BD-0EDCD9E7EC74}" type="sibTrans" cxnId="{4306D684-4E02-4CA7-A002-4EC5EBC2AF08}">
      <dgm:prSet/>
      <dgm:spPr/>
      <dgm:t>
        <a:bodyPr/>
        <a:lstStyle/>
        <a:p>
          <a:endParaRPr lang="en-US"/>
        </a:p>
      </dgm:t>
    </dgm:pt>
    <dgm:pt modelId="{6BA5F956-1272-4EC9-AD9C-8BB6ECC8FCD7}">
      <dgm:prSet custT="1"/>
      <dgm:spPr/>
      <dgm:t>
        <a:bodyPr/>
        <a:lstStyle/>
        <a:p>
          <a:r>
            <a:rPr lang="en-GB" sz="1050"/>
            <a:t>Customer Relationship Management (CRM) Fridays Rewards- stores preferences  history, ports, promotions</a:t>
          </a:r>
          <a:endParaRPr lang="en-US" sz="1050"/>
        </a:p>
      </dgm:t>
    </dgm:pt>
    <dgm:pt modelId="{E3B30558-9F73-4603-9ED1-E323D38F5F35}" type="parTrans" cxnId="{2CDC2B23-7DA7-44E9-8469-75CCAD6EB766}">
      <dgm:prSet/>
      <dgm:spPr/>
      <dgm:t>
        <a:bodyPr/>
        <a:lstStyle/>
        <a:p>
          <a:endParaRPr lang="en-US"/>
        </a:p>
      </dgm:t>
    </dgm:pt>
    <dgm:pt modelId="{A2D85674-7D9A-469F-B950-721471A0BFEB}" type="sibTrans" cxnId="{2CDC2B23-7DA7-44E9-8469-75CCAD6EB766}">
      <dgm:prSet/>
      <dgm:spPr/>
      <dgm:t>
        <a:bodyPr/>
        <a:lstStyle/>
        <a:p>
          <a:endParaRPr lang="en-US"/>
        </a:p>
      </dgm:t>
    </dgm:pt>
    <dgm:pt modelId="{8978258A-4981-4832-AFF3-FAA242BEA0D7}">
      <dgm:prSet custT="1"/>
      <dgm:spPr/>
      <dgm:t>
        <a:bodyPr/>
        <a:lstStyle/>
        <a:p>
          <a:r>
            <a:rPr lang="en-GB" sz="1050"/>
            <a:t>Online Ordering System: Website/app, delivery/ curb side direct to kitchen.</a:t>
          </a:r>
          <a:endParaRPr lang="en-US" sz="1050"/>
        </a:p>
      </dgm:t>
    </dgm:pt>
    <dgm:pt modelId="{F465ADF6-6948-4DC7-AFBE-941B122BA49F}" type="parTrans" cxnId="{D430AE41-A765-4226-82DC-C8B2ECDED8E4}">
      <dgm:prSet/>
      <dgm:spPr/>
      <dgm:t>
        <a:bodyPr/>
        <a:lstStyle/>
        <a:p>
          <a:endParaRPr lang="en-US"/>
        </a:p>
      </dgm:t>
    </dgm:pt>
    <dgm:pt modelId="{50EC6783-45C7-4586-B1D7-0679337942F4}" type="sibTrans" cxnId="{D430AE41-A765-4226-82DC-C8B2ECDED8E4}">
      <dgm:prSet/>
      <dgm:spPr/>
      <dgm:t>
        <a:bodyPr/>
        <a:lstStyle/>
        <a:p>
          <a:endParaRPr lang="en-US"/>
        </a:p>
      </dgm:t>
    </dgm:pt>
    <dgm:pt modelId="{13ADA799-057B-4079-BFFD-218AED657000}">
      <dgm:prSet custT="1"/>
      <dgm:spPr/>
      <dgm:t>
        <a:bodyPr/>
        <a:lstStyle/>
        <a:p>
          <a:r>
            <a:rPr lang="en-GB" sz="1050"/>
            <a:t>Decision Support System: (DSS) Analytics-forecast demand, optimize TGI menus, pricing and promotions.</a:t>
          </a:r>
          <a:endParaRPr lang="en-US" sz="1050"/>
        </a:p>
      </dgm:t>
    </dgm:pt>
    <dgm:pt modelId="{22FAF65D-D980-41F0-A95F-F364EFEAE33D}" type="parTrans" cxnId="{BE58E4A6-0BAE-4471-90B4-4FE649FA44F2}">
      <dgm:prSet/>
      <dgm:spPr/>
      <dgm:t>
        <a:bodyPr/>
        <a:lstStyle/>
        <a:p>
          <a:endParaRPr lang="en-US"/>
        </a:p>
      </dgm:t>
    </dgm:pt>
    <dgm:pt modelId="{7535DDB2-D0C4-4045-A4C7-B484429676D2}" type="sibTrans" cxnId="{BE58E4A6-0BAE-4471-90B4-4FE649FA44F2}">
      <dgm:prSet/>
      <dgm:spPr/>
      <dgm:t>
        <a:bodyPr/>
        <a:lstStyle/>
        <a:p>
          <a:endParaRPr lang="en-US"/>
        </a:p>
      </dgm:t>
    </dgm:pt>
    <dgm:pt modelId="{5918CE1B-DDFC-4BBD-A515-1D3C92EEE3D3}">
      <dgm:prSet custT="1"/>
      <dgm:spPr/>
      <dgm:t>
        <a:bodyPr/>
        <a:lstStyle/>
        <a:p>
          <a:r>
            <a:rPr lang="en-GB" sz="900"/>
            <a:t>TGI Friday's information systems integrate a set of people, hardware, software and data  processing networks. That collects, stores and shares loyal customer data to run operation confidently.</a:t>
          </a:r>
          <a:endParaRPr lang="en-US" sz="900"/>
        </a:p>
      </dgm:t>
    </dgm:pt>
    <dgm:pt modelId="{A9E338BD-3B02-4FEF-8155-D2D6F4A24DF2}" type="parTrans" cxnId="{173F6360-7E27-4F84-B37C-B1709226CCA6}">
      <dgm:prSet/>
      <dgm:spPr/>
      <dgm:t>
        <a:bodyPr/>
        <a:lstStyle/>
        <a:p>
          <a:endParaRPr lang="en-US"/>
        </a:p>
      </dgm:t>
    </dgm:pt>
    <dgm:pt modelId="{7638F8F3-BDEE-4867-91AD-AD56D9D3F152}" type="sibTrans" cxnId="{173F6360-7E27-4F84-B37C-B1709226CCA6}">
      <dgm:prSet/>
      <dgm:spPr/>
      <dgm:t>
        <a:bodyPr/>
        <a:lstStyle/>
        <a:p>
          <a:endParaRPr lang="en-US"/>
        </a:p>
      </dgm:t>
    </dgm:pt>
    <dgm:pt modelId="{04D5EDB6-FAE9-4A7F-9526-B954F65FCA17}">
      <dgm:prSet custT="1"/>
      <dgm:spPr/>
      <dgm:t>
        <a:bodyPr/>
        <a:lstStyle/>
        <a:p>
          <a:r>
            <a:rPr lang="en-GB" sz="1050"/>
            <a:t>(IS) serves customers, manages different supply chains, and support decisions across all location.</a:t>
          </a:r>
          <a:endParaRPr lang="en-US" sz="1050"/>
        </a:p>
      </dgm:t>
    </dgm:pt>
    <dgm:pt modelId="{FC4CD711-EAAB-4377-B9EF-E96E9D2B887E}" type="parTrans" cxnId="{D1DC5F0C-B3DC-47C3-AFBD-1C8CD84A7EF2}">
      <dgm:prSet/>
      <dgm:spPr/>
      <dgm:t>
        <a:bodyPr/>
        <a:lstStyle/>
        <a:p>
          <a:endParaRPr lang="en-US"/>
        </a:p>
      </dgm:t>
    </dgm:pt>
    <dgm:pt modelId="{755FCFCA-2F1A-4361-9CCB-D24DB61E9F33}" type="sibTrans" cxnId="{D1DC5F0C-B3DC-47C3-AFBD-1C8CD84A7EF2}">
      <dgm:prSet/>
      <dgm:spPr/>
      <dgm:t>
        <a:bodyPr/>
        <a:lstStyle/>
        <a:p>
          <a:endParaRPr lang="en-US"/>
        </a:p>
      </dgm:t>
    </dgm:pt>
    <dgm:pt modelId="{7A84014E-525F-458C-99AD-74BF970A2E2F}" type="pres">
      <dgm:prSet presAssocID="{CFD5541F-75EE-41AD-ACC4-63DEC7A56EF1}" presName="diagram" presStyleCnt="0">
        <dgm:presLayoutVars>
          <dgm:dir/>
          <dgm:resizeHandles val="exact"/>
        </dgm:presLayoutVars>
      </dgm:prSet>
      <dgm:spPr/>
    </dgm:pt>
    <dgm:pt modelId="{3B8BF701-93A4-4BAE-9131-A6CC26292085}" type="pres">
      <dgm:prSet presAssocID="{03F50436-A139-451F-B81E-B81EA0449D68}" presName="node" presStyleLbl="node1" presStyleIdx="0" presStyleCnt="8">
        <dgm:presLayoutVars>
          <dgm:bulletEnabled val="1"/>
        </dgm:presLayoutVars>
      </dgm:prSet>
      <dgm:spPr/>
    </dgm:pt>
    <dgm:pt modelId="{54AC0D16-6FD2-4133-9F58-A3092A1BCAFD}" type="pres">
      <dgm:prSet presAssocID="{1EEC89AB-9E1F-4FAB-9913-44B6E7CF0CEC}" presName="sibTrans" presStyleLbl="sibTrans2D1" presStyleIdx="0" presStyleCnt="7"/>
      <dgm:spPr/>
    </dgm:pt>
    <dgm:pt modelId="{1C1E4385-0238-47AC-A50C-49F81BA7E335}" type="pres">
      <dgm:prSet presAssocID="{1EEC89AB-9E1F-4FAB-9913-44B6E7CF0CEC}" presName="connectorText" presStyleLbl="sibTrans2D1" presStyleIdx="0" presStyleCnt="7"/>
      <dgm:spPr/>
    </dgm:pt>
    <dgm:pt modelId="{B10BC688-5936-46D3-994B-D5EBA433A938}" type="pres">
      <dgm:prSet presAssocID="{13199449-A4E0-4267-8FE8-07EB885E988F}" presName="node" presStyleLbl="node1" presStyleIdx="1" presStyleCnt="8">
        <dgm:presLayoutVars>
          <dgm:bulletEnabled val="1"/>
        </dgm:presLayoutVars>
      </dgm:prSet>
      <dgm:spPr/>
    </dgm:pt>
    <dgm:pt modelId="{2D86102D-057E-42FB-A10C-9BED5EC2B34A}" type="pres">
      <dgm:prSet presAssocID="{EFCC2D2A-0237-4E4A-8577-BF88584A92F0}" presName="sibTrans" presStyleLbl="sibTrans2D1" presStyleIdx="1" presStyleCnt="7"/>
      <dgm:spPr/>
    </dgm:pt>
    <dgm:pt modelId="{A34BD04A-2A9A-4ABF-B076-427112BE9ED8}" type="pres">
      <dgm:prSet presAssocID="{EFCC2D2A-0237-4E4A-8577-BF88584A92F0}" presName="connectorText" presStyleLbl="sibTrans2D1" presStyleIdx="1" presStyleCnt="7"/>
      <dgm:spPr/>
    </dgm:pt>
    <dgm:pt modelId="{F81DB670-97A5-4CE7-B4C2-0B2EAA830299}" type="pres">
      <dgm:prSet presAssocID="{2627A136-AEFF-4FAD-AF58-CF2962669D14}" presName="node" presStyleLbl="node1" presStyleIdx="2" presStyleCnt="8">
        <dgm:presLayoutVars>
          <dgm:bulletEnabled val="1"/>
        </dgm:presLayoutVars>
      </dgm:prSet>
      <dgm:spPr/>
    </dgm:pt>
    <dgm:pt modelId="{1524A5F7-E022-4F0C-8D17-E6A93FDF4DDE}" type="pres">
      <dgm:prSet presAssocID="{D9AE8767-E8D4-4371-A8BD-0EDCD9E7EC74}" presName="sibTrans" presStyleLbl="sibTrans2D1" presStyleIdx="2" presStyleCnt="7"/>
      <dgm:spPr/>
    </dgm:pt>
    <dgm:pt modelId="{77D59FDD-809E-40E2-AEFE-FE01D453855A}" type="pres">
      <dgm:prSet presAssocID="{D9AE8767-E8D4-4371-A8BD-0EDCD9E7EC74}" presName="connectorText" presStyleLbl="sibTrans2D1" presStyleIdx="2" presStyleCnt="7"/>
      <dgm:spPr/>
    </dgm:pt>
    <dgm:pt modelId="{2A954804-62C6-4B25-9AF2-D69A76A2DEC0}" type="pres">
      <dgm:prSet presAssocID="{6BA5F956-1272-4EC9-AD9C-8BB6ECC8FCD7}" presName="node" presStyleLbl="node1" presStyleIdx="3" presStyleCnt="8">
        <dgm:presLayoutVars>
          <dgm:bulletEnabled val="1"/>
        </dgm:presLayoutVars>
      </dgm:prSet>
      <dgm:spPr/>
    </dgm:pt>
    <dgm:pt modelId="{EF2D6A00-B848-4DED-A1AC-4F4EFDFCAB42}" type="pres">
      <dgm:prSet presAssocID="{A2D85674-7D9A-469F-B950-721471A0BFEB}" presName="sibTrans" presStyleLbl="sibTrans2D1" presStyleIdx="3" presStyleCnt="7"/>
      <dgm:spPr/>
    </dgm:pt>
    <dgm:pt modelId="{41420039-3D41-43E4-909A-8CF4F94EC87D}" type="pres">
      <dgm:prSet presAssocID="{A2D85674-7D9A-469F-B950-721471A0BFEB}" presName="connectorText" presStyleLbl="sibTrans2D1" presStyleIdx="3" presStyleCnt="7"/>
      <dgm:spPr/>
    </dgm:pt>
    <dgm:pt modelId="{DC28C7F8-D424-4492-9BCC-A7CCEBFFDE0F}" type="pres">
      <dgm:prSet presAssocID="{8978258A-4981-4832-AFF3-FAA242BEA0D7}" presName="node" presStyleLbl="node1" presStyleIdx="4" presStyleCnt="8">
        <dgm:presLayoutVars>
          <dgm:bulletEnabled val="1"/>
        </dgm:presLayoutVars>
      </dgm:prSet>
      <dgm:spPr/>
    </dgm:pt>
    <dgm:pt modelId="{D38FD30F-EA06-482D-B9D4-9104F043E0E2}" type="pres">
      <dgm:prSet presAssocID="{50EC6783-45C7-4586-B1D7-0679337942F4}" presName="sibTrans" presStyleLbl="sibTrans2D1" presStyleIdx="4" presStyleCnt="7"/>
      <dgm:spPr/>
    </dgm:pt>
    <dgm:pt modelId="{2008EFD5-A20F-4514-8C52-CE742AEEA07E}" type="pres">
      <dgm:prSet presAssocID="{50EC6783-45C7-4586-B1D7-0679337942F4}" presName="connectorText" presStyleLbl="sibTrans2D1" presStyleIdx="4" presStyleCnt="7"/>
      <dgm:spPr/>
    </dgm:pt>
    <dgm:pt modelId="{E534A4A4-4AE0-4511-929F-6C3D771475A1}" type="pres">
      <dgm:prSet presAssocID="{13ADA799-057B-4079-BFFD-218AED657000}" presName="node" presStyleLbl="node1" presStyleIdx="5" presStyleCnt="8" custLinFactNeighborX="583" custLinFactNeighborY="-353">
        <dgm:presLayoutVars>
          <dgm:bulletEnabled val="1"/>
        </dgm:presLayoutVars>
      </dgm:prSet>
      <dgm:spPr/>
    </dgm:pt>
    <dgm:pt modelId="{0D7772B7-6F87-4D75-B47B-0A7C6BCC2610}" type="pres">
      <dgm:prSet presAssocID="{7535DDB2-D0C4-4045-A4C7-B484429676D2}" presName="sibTrans" presStyleLbl="sibTrans2D1" presStyleIdx="5" presStyleCnt="7"/>
      <dgm:spPr/>
    </dgm:pt>
    <dgm:pt modelId="{1F904385-A174-4263-A4A9-1A786A7F96DE}" type="pres">
      <dgm:prSet presAssocID="{7535DDB2-D0C4-4045-A4C7-B484429676D2}" presName="connectorText" presStyleLbl="sibTrans2D1" presStyleIdx="5" presStyleCnt="7"/>
      <dgm:spPr/>
    </dgm:pt>
    <dgm:pt modelId="{D1C17166-6D0F-4D05-90CA-0427D5EC711A}" type="pres">
      <dgm:prSet presAssocID="{5918CE1B-DDFC-4BBD-A515-1D3C92EEE3D3}" presName="node" presStyleLbl="node1" presStyleIdx="6" presStyleCnt="8" custLinFactNeighborX="-335" custLinFactNeighborY="-5243">
        <dgm:presLayoutVars>
          <dgm:bulletEnabled val="1"/>
        </dgm:presLayoutVars>
      </dgm:prSet>
      <dgm:spPr/>
    </dgm:pt>
    <dgm:pt modelId="{803085D3-33CE-4D7F-8DAE-1DE6E99BB120}" type="pres">
      <dgm:prSet presAssocID="{7638F8F3-BDEE-4867-91AD-AD56D9D3F152}" presName="sibTrans" presStyleLbl="sibTrans2D1" presStyleIdx="6" presStyleCnt="7"/>
      <dgm:spPr/>
    </dgm:pt>
    <dgm:pt modelId="{68E5A22F-12E2-414C-8D4B-9AB2F030D798}" type="pres">
      <dgm:prSet presAssocID="{7638F8F3-BDEE-4867-91AD-AD56D9D3F152}" presName="connectorText" presStyleLbl="sibTrans2D1" presStyleIdx="6" presStyleCnt="7"/>
      <dgm:spPr/>
    </dgm:pt>
    <dgm:pt modelId="{1E3D274B-6145-4AA4-97A1-C405ADDF73B2}" type="pres">
      <dgm:prSet presAssocID="{04D5EDB6-FAE9-4A7F-9526-B954F65FCA17}" presName="node" presStyleLbl="node1" presStyleIdx="7" presStyleCnt="8">
        <dgm:presLayoutVars>
          <dgm:bulletEnabled val="1"/>
        </dgm:presLayoutVars>
      </dgm:prSet>
      <dgm:spPr/>
    </dgm:pt>
  </dgm:ptLst>
  <dgm:cxnLst>
    <dgm:cxn modelId="{43C5D901-F9B5-4E27-AF73-3D1D52933657}" type="presOf" srcId="{1EEC89AB-9E1F-4FAB-9913-44B6E7CF0CEC}" destId="{1C1E4385-0238-47AC-A50C-49F81BA7E335}" srcOrd="1" destOrd="0" presId="urn:microsoft.com/office/officeart/2005/8/layout/process5"/>
    <dgm:cxn modelId="{BBCFE203-6132-4F12-874A-C20ACE06FCFC}" type="presOf" srcId="{7535DDB2-D0C4-4045-A4C7-B484429676D2}" destId="{1F904385-A174-4263-A4A9-1A786A7F96DE}" srcOrd="1" destOrd="0" presId="urn:microsoft.com/office/officeart/2005/8/layout/process5"/>
    <dgm:cxn modelId="{DC208C0B-1476-4EB2-B533-84BC6F043EA3}" srcId="{CFD5541F-75EE-41AD-ACC4-63DEC7A56EF1}" destId="{03F50436-A139-451F-B81E-B81EA0449D68}" srcOrd="0" destOrd="0" parTransId="{DAC49E84-2473-4990-92FB-C63632BDEE2B}" sibTransId="{1EEC89AB-9E1F-4FAB-9913-44B6E7CF0CEC}"/>
    <dgm:cxn modelId="{D1DC5F0C-B3DC-47C3-AFBD-1C8CD84A7EF2}" srcId="{CFD5541F-75EE-41AD-ACC4-63DEC7A56EF1}" destId="{04D5EDB6-FAE9-4A7F-9526-B954F65FCA17}" srcOrd="7" destOrd="0" parTransId="{FC4CD711-EAAB-4377-B9EF-E96E9D2B887E}" sibTransId="{755FCFCA-2F1A-4361-9CCB-D24DB61E9F33}"/>
    <dgm:cxn modelId="{62228811-1A25-4760-9DC1-3708D79BCA8A}" type="presOf" srcId="{13ADA799-057B-4079-BFFD-218AED657000}" destId="{E534A4A4-4AE0-4511-929F-6C3D771475A1}" srcOrd="0" destOrd="0" presId="urn:microsoft.com/office/officeart/2005/8/layout/process5"/>
    <dgm:cxn modelId="{51AB8C13-7CCC-4388-8DDC-27B688F9450D}" type="presOf" srcId="{2627A136-AEFF-4FAD-AF58-CF2962669D14}" destId="{F81DB670-97A5-4CE7-B4C2-0B2EAA830299}" srcOrd="0" destOrd="0" presId="urn:microsoft.com/office/officeart/2005/8/layout/process5"/>
    <dgm:cxn modelId="{32ED491D-7A74-4280-8585-4DF03B10FC2A}" type="presOf" srcId="{1EEC89AB-9E1F-4FAB-9913-44B6E7CF0CEC}" destId="{54AC0D16-6FD2-4133-9F58-A3092A1BCAFD}" srcOrd="0" destOrd="0" presId="urn:microsoft.com/office/officeart/2005/8/layout/process5"/>
    <dgm:cxn modelId="{33683F1E-C2E6-4059-9695-7079515DCF96}" type="presOf" srcId="{EFCC2D2A-0237-4E4A-8577-BF88584A92F0}" destId="{A34BD04A-2A9A-4ABF-B076-427112BE9ED8}" srcOrd="1" destOrd="0" presId="urn:microsoft.com/office/officeart/2005/8/layout/process5"/>
    <dgm:cxn modelId="{2CDC2B23-7DA7-44E9-8469-75CCAD6EB766}" srcId="{CFD5541F-75EE-41AD-ACC4-63DEC7A56EF1}" destId="{6BA5F956-1272-4EC9-AD9C-8BB6ECC8FCD7}" srcOrd="3" destOrd="0" parTransId="{E3B30558-9F73-4603-9ED1-E323D38F5F35}" sibTransId="{A2D85674-7D9A-469F-B950-721471A0BFEB}"/>
    <dgm:cxn modelId="{CE58903F-A867-4006-A77D-6AD6ECCA1A62}" type="presOf" srcId="{8978258A-4981-4832-AFF3-FAA242BEA0D7}" destId="{DC28C7F8-D424-4492-9BCC-A7CCEBFFDE0F}" srcOrd="0" destOrd="0" presId="urn:microsoft.com/office/officeart/2005/8/layout/process5"/>
    <dgm:cxn modelId="{20B6FC3F-5E42-4F4A-9D80-E8BDC43FA2BC}" type="presOf" srcId="{7638F8F3-BDEE-4867-91AD-AD56D9D3F152}" destId="{68E5A22F-12E2-414C-8D4B-9AB2F030D798}" srcOrd="1" destOrd="0" presId="urn:microsoft.com/office/officeart/2005/8/layout/process5"/>
    <dgm:cxn modelId="{173F6360-7E27-4F84-B37C-B1709226CCA6}" srcId="{CFD5541F-75EE-41AD-ACC4-63DEC7A56EF1}" destId="{5918CE1B-DDFC-4BBD-A515-1D3C92EEE3D3}" srcOrd="6" destOrd="0" parTransId="{A9E338BD-3B02-4FEF-8155-D2D6F4A24DF2}" sibTransId="{7638F8F3-BDEE-4867-91AD-AD56D9D3F152}"/>
    <dgm:cxn modelId="{D430AE41-A765-4226-82DC-C8B2ECDED8E4}" srcId="{CFD5541F-75EE-41AD-ACC4-63DEC7A56EF1}" destId="{8978258A-4981-4832-AFF3-FAA242BEA0D7}" srcOrd="4" destOrd="0" parTransId="{F465ADF6-6948-4DC7-AFBE-941B122BA49F}" sibTransId="{50EC6783-45C7-4586-B1D7-0679337942F4}"/>
    <dgm:cxn modelId="{7FE02243-C50B-401B-91EC-4392CA705BB0}" type="presOf" srcId="{03F50436-A139-451F-B81E-B81EA0449D68}" destId="{3B8BF701-93A4-4BAE-9131-A6CC26292085}" srcOrd="0" destOrd="0" presId="urn:microsoft.com/office/officeart/2005/8/layout/process5"/>
    <dgm:cxn modelId="{F4B2B063-D9EF-4E26-AA04-6770DCA153C3}" type="presOf" srcId="{7535DDB2-D0C4-4045-A4C7-B484429676D2}" destId="{0D7772B7-6F87-4D75-B47B-0A7C6BCC2610}" srcOrd="0" destOrd="0" presId="urn:microsoft.com/office/officeart/2005/8/layout/process5"/>
    <dgm:cxn modelId="{F8B3304A-4E7B-429F-A868-7D275E68898F}" type="presOf" srcId="{7638F8F3-BDEE-4867-91AD-AD56D9D3F152}" destId="{803085D3-33CE-4D7F-8DAE-1DE6E99BB120}" srcOrd="0" destOrd="0" presId="urn:microsoft.com/office/officeart/2005/8/layout/process5"/>
    <dgm:cxn modelId="{8A129A74-077D-4D61-A7D8-8B2333B5E916}" type="presOf" srcId="{13199449-A4E0-4267-8FE8-07EB885E988F}" destId="{B10BC688-5936-46D3-994B-D5EBA433A938}" srcOrd="0" destOrd="0" presId="urn:microsoft.com/office/officeart/2005/8/layout/process5"/>
    <dgm:cxn modelId="{7352EC54-3424-46DF-B38E-6AEE39F584F9}" type="presOf" srcId="{04D5EDB6-FAE9-4A7F-9526-B954F65FCA17}" destId="{1E3D274B-6145-4AA4-97A1-C405ADDF73B2}" srcOrd="0" destOrd="0" presId="urn:microsoft.com/office/officeart/2005/8/layout/process5"/>
    <dgm:cxn modelId="{12C82B57-B6A1-4E05-A484-E51C83CD8D41}" type="presOf" srcId="{50EC6783-45C7-4586-B1D7-0679337942F4}" destId="{D38FD30F-EA06-482D-B9D4-9104F043E0E2}" srcOrd="0" destOrd="0" presId="urn:microsoft.com/office/officeart/2005/8/layout/process5"/>
    <dgm:cxn modelId="{94B4E077-309D-4B64-8274-FBD31C9718F6}" type="presOf" srcId="{D9AE8767-E8D4-4371-A8BD-0EDCD9E7EC74}" destId="{1524A5F7-E022-4F0C-8D17-E6A93FDF4DDE}" srcOrd="0" destOrd="0" presId="urn:microsoft.com/office/officeart/2005/8/layout/process5"/>
    <dgm:cxn modelId="{9302F47B-FCDE-4052-AA64-7D5C231559DF}" type="presOf" srcId="{CFD5541F-75EE-41AD-ACC4-63DEC7A56EF1}" destId="{7A84014E-525F-458C-99AD-74BF970A2E2F}" srcOrd="0" destOrd="0" presId="urn:microsoft.com/office/officeart/2005/8/layout/process5"/>
    <dgm:cxn modelId="{4306D684-4E02-4CA7-A002-4EC5EBC2AF08}" srcId="{CFD5541F-75EE-41AD-ACC4-63DEC7A56EF1}" destId="{2627A136-AEFF-4FAD-AF58-CF2962669D14}" srcOrd="2" destOrd="0" parTransId="{E7356171-A0EF-4BD5-9824-57530B5CCB1D}" sibTransId="{D9AE8767-E8D4-4371-A8BD-0EDCD9E7EC74}"/>
    <dgm:cxn modelId="{22D97D87-5054-49A3-AE7A-30249AAE3466}" type="presOf" srcId="{D9AE8767-E8D4-4371-A8BD-0EDCD9E7EC74}" destId="{77D59FDD-809E-40E2-AEFE-FE01D453855A}" srcOrd="1" destOrd="0" presId="urn:microsoft.com/office/officeart/2005/8/layout/process5"/>
    <dgm:cxn modelId="{88B58A8C-EE2A-45CB-BB7F-085D3F96EA96}" type="presOf" srcId="{A2D85674-7D9A-469F-B950-721471A0BFEB}" destId="{EF2D6A00-B848-4DED-A1AC-4F4EFDFCAB42}" srcOrd="0" destOrd="0" presId="urn:microsoft.com/office/officeart/2005/8/layout/process5"/>
    <dgm:cxn modelId="{066D3892-56EA-4A81-8B79-A3309C487D45}" type="presOf" srcId="{5918CE1B-DDFC-4BBD-A515-1D3C92EEE3D3}" destId="{D1C17166-6D0F-4D05-90CA-0427D5EC711A}" srcOrd="0" destOrd="0" presId="urn:microsoft.com/office/officeart/2005/8/layout/process5"/>
    <dgm:cxn modelId="{BE58E4A6-0BAE-4471-90B4-4FE649FA44F2}" srcId="{CFD5541F-75EE-41AD-ACC4-63DEC7A56EF1}" destId="{13ADA799-057B-4079-BFFD-218AED657000}" srcOrd="5" destOrd="0" parTransId="{22FAF65D-D980-41F0-A95F-F364EFEAE33D}" sibTransId="{7535DDB2-D0C4-4045-A4C7-B484429676D2}"/>
    <dgm:cxn modelId="{44EAA1B1-3602-4B34-9CFD-84A18FE5370E}" type="presOf" srcId="{50EC6783-45C7-4586-B1D7-0679337942F4}" destId="{2008EFD5-A20F-4514-8C52-CE742AEEA07E}" srcOrd="1" destOrd="0" presId="urn:microsoft.com/office/officeart/2005/8/layout/process5"/>
    <dgm:cxn modelId="{BB52C2CF-EF7D-4EAD-BE52-CAF888CC84EA}" type="presOf" srcId="{6BA5F956-1272-4EC9-AD9C-8BB6ECC8FCD7}" destId="{2A954804-62C6-4B25-9AF2-D69A76A2DEC0}" srcOrd="0" destOrd="0" presId="urn:microsoft.com/office/officeart/2005/8/layout/process5"/>
    <dgm:cxn modelId="{C2DB98D5-C58D-489C-B9AB-E2D681DC4D9F}" type="presOf" srcId="{A2D85674-7D9A-469F-B950-721471A0BFEB}" destId="{41420039-3D41-43E4-909A-8CF4F94EC87D}" srcOrd="1" destOrd="0" presId="urn:microsoft.com/office/officeart/2005/8/layout/process5"/>
    <dgm:cxn modelId="{DE893DF3-3C88-4155-B557-B8FD4C8C8D59}" srcId="{CFD5541F-75EE-41AD-ACC4-63DEC7A56EF1}" destId="{13199449-A4E0-4267-8FE8-07EB885E988F}" srcOrd="1" destOrd="0" parTransId="{94E68DEF-0E95-4329-A2EF-72B98186B2B6}" sibTransId="{EFCC2D2A-0237-4E4A-8577-BF88584A92F0}"/>
    <dgm:cxn modelId="{A5491CF7-8575-46A9-BCB7-041031305546}" type="presOf" srcId="{EFCC2D2A-0237-4E4A-8577-BF88584A92F0}" destId="{2D86102D-057E-42FB-A10C-9BED5EC2B34A}" srcOrd="0" destOrd="0" presId="urn:microsoft.com/office/officeart/2005/8/layout/process5"/>
    <dgm:cxn modelId="{C4BB5298-3C28-472D-B33A-E0FC1AB3B645}" type="presParOf" srcId="{7A84014E-525F-458C-99AD-74BF970A2E2F}" destId="{3B8BF701-93A4-4BAE-9131-A6CC26292085}" srcOrd="0" destOrd="0" presId="urn:microsoft.com/office/officeart/2005/8/layout/process5"/>
    <dgm:cxn modelId="{1CF71CCF-4711-4BC5-9909-9AACEF21AFDB}" type="presParOf" srcId="{7A84014E-525F-458C-99AD-74BF970A2E2F}" destId="{54AC0D16-6FD2-4133-9F58-A3092A1BCAFD}" srcOrd="1" destOrd="0" presId="urn:microsoft.com/office/officeart/2005/8/layout/process5"/>
    <dgm:cxn modelId="{1AAF5241-0004-47E0-9134-F9B6323E3DBE}" type="presParOf" srcId="{54AC0D16-6FD2-4133-9F58-A3092A1BCAFD}" destId="{1C1E4385-0238-47AC-A50C-49F81BA7E335}" srcOrd="0" destOrd="0" presId="urn:microsoft.com/office/officeart/2005/8/layout/process5"/>
    <dgm:cxn modelId="{291DC22D-F2DC-44FC-86F4-5C94800D0CFE}" type="presParOf" srcId="{7A84014E-525F-458C-99AD-74BF970A2E2F}" destId="{B10BC688-5936-46D3-994B-D5EBA433A938}" srcOrd="2" destOrd="0" presId="urn:microsoft.com/office/officeart/2005/8/layout/process5"/>
    <dgm:cxn modelId="{60BDEE66-B70C-439F-8077-312AC6B318D7}" type="presParOf" srcId="{7A84014E-525F-458C-99AD-74BF970A2E2F}" destId="{2D86102D-057E-42FB-A10C-9BED5EC2B34A}" srcOrd="3" destOrd="0" presId="urn:microsoft.com/office/officeart/2005/8/layout/process5"/>
    <dgm:cxn modelId="{B39E50B1-FDB3-4746-8309-B45D0041240A}" type="presParOf" srcId="{2D86102D-057E-42FB-A10C-9BED5EC2B34A}" destId="{A34BD04A-2A9A-4ABF-B076-427112BE9ED8}" srcOrd="0" destOrd="0" presId="urn:microsoft.com/office/officeart/2005/8/layout/process5"/>
    <dgm:cxn modelId="{356B1B51-2C02-422F-BBD8-E5079C07B9FD}" type="presParOf" srcId="{7A84014E-525F-458C-99AD-74BF970A2E2F}" destId="{F81DB670-97A5-4CE7-B4C2-0B2EAA830299}" srcOrd="4" destOrd="0" presId="urn:microsoft.com/office/officeart/2005/8/layout/process5"/>
    <dgm:cxn modelId="{D0316714-D3DE-4148-BC07-C330496DF065}" type="presParOf" srcId="{7A84014E-525F-458C-99AD-74BF970A2E2F}" destId="{1524A5F7-E022-4F0C-8D17-E6A93FDF4DDE}" srcOrd="5" destOrd="0" presId="urn:microsoft.com/office/officeart/2005/8/layout/process5"/>
    <dgm:cxn modelId="{086D8D1D-0375-42AB-B2AE-6686B7C6A887}" type="presParOf" srcId="{1524A5F7-E022-4F0C-8D17-E6A93FDF4DDE}" destId="{77D59FDD-809E-40E2-AEFE-FE01D453855A}" srcOrd="0" destOrd="0" presId="urn:microsoft.com/office/officeart/2005/8/layout/process5"/>
    <dgm:cxn modelId="{E86FF66B-0FA5-4CDA-8B40-A22215C894DB}" type="presParOf" srcId="{7A84014E-525F-458C-99AD-74BF970A2E2F}" destId="{2A954804-62C6-4B25-9AF2-D69A76A2DEC0}" srcOrd="6" destOrd="0" presId="urn:microsoft.com/office/officeart/2005/8/layout/process5"/>
    <dgm:cxn modelId="{277C99F5-B4F4-491C-8D23-036DFA26FF4B}" type="presParOf" srcId="{7A84014E-525F-458C-99AD-74BF970A2E2F}" destId="{EF2D6A00-B848-4DED-A1AC-4F4EFDFCAB42}" srcOrd="7" destOrd="0" presId="urn:microsoft.com/office/officeart/2005/8/layout/process5"/>
    <dgm:cxn modelId="{2EDE3A48-17E8-40A7-8504-C45EFD8E74FC}" type="presParOf" srcId="{EF2D6A00-B848-4DED-A1AC-4F4EFDFCAB42}" destId="{41420039-3D41-43E4-909A-8CF4F94EC87D}" srcOrd="0" destOrd="0" presId="urn:microsoft.com/office/officeart/2005/8/layout/process5"/>
    <dgm:cxn modelId="{9074B0C8-A223-4310-A85C-F4559A7455E1}" type="presParOf" srcId="{7A84014E-525F-458C-99AD-74BF970A2E2F}" destId="{DC28C7F8-D424-4492-9BCC-A7CCEBFFDE0F}" srcOrd="8" destOrd="0" presId="urn:microsoft.com/office/officeart/2005/8/layout/process5"/>
    <dgm:cxn modelId="{A1739169-0F90-46AB-83B5-1718103B1B94}" type="presParOf" srcId="{7A84014E-525F-458C-99AD-74BF970A2E2F}" destId="{D38FD30F-EA06-482D-B9D4-9104F043E0E2}" srcOrd="9" destOrd="0" presId="urn:microsoft.com/office/officeart/2005/8/layout/process5"/>
    <dgm:cxn modelId="{AEB2FA97-4FCA-445B-B41E-6A0A142B05A2}" type="presParOf" srcId="{D38FD30F-EA06-482D-B9D4-9104F043E0E2}" destId="{2008EFD5-A20F-4514-8C52-CE742AEEA07E}" srcOrd="0" destOrd="0" presId="urn:microsoft.com/office/officeart/2005/8/layout/process5"/>
    <dgm:cxn modelId="{5412B821-E21A-4B84-8AD1-1E34417F7F3B}" type="presParOf" srcId="{7A84014E-525F-458C-99AD-74BF970A2E2F}" destId="{E534A4A4-4AE0-4511-929F-6C3D771475A1}" srcOrd="10" destOrd="0" presId="urn:microsoft.com/office/officeart/2005/8/layout/process5"/>
    <dgm:cxn modelId="{414D9898-8A0C-4140-8A23-771CD689B1A4}" type="presParOf" srcId="{7A84014E-525F-458C-99AD-74BF970A2E2F}" destId="{0D7772B7-6F87-4D75-B47B-0A7C6BCC2610}" srcOrd="11" destOrd="0" presId="urn:microsoft.com/office/officeart/2005/8/layout/process5"/>
    <dgm:cxn modelId="{034103C4-7586-4256-A30E-D0702E4D358C}" type="presParOf" srcId="{0D7772B7-6F87-4D75-B47B-0A7C6BCC2610}" destId="{1F904385-A174-4263-A4A9-1A786A7F96DE}" srcOrd="0" destOrd="0" presId="urn:microsoft.com/office/officeart/2005/8/layout/process5"/>
    <dgm:cxn modelId="{9EAEDFA5-E05A-4350-9EBD-431187556839}" type="presParOf" srcId="{7A84014E-525F-458C-99AD-74BF970A2E2F}" destId="{D1C17166-6D0F-4D05-90CA-0427D5EC711A}" srcOrd="12" destOrd="0" presId="urn:microsoft.com/office/officeart/2005/8/layout/process5"/>
    <dgm:cxn modelId="{E140911F-9AA1-4B2D-A462-6DA767089EC1}" type="presParOf" srcId="{7A84014E-525F-458C-99AD-74BF970A2E2F}" destId="{803085D3-33CE-4D7F-8DAE-1DE6E99BB120}" srcOrd="13" destOrd="0" presId="urn:microsoft.com/office/officeart/2005/8/layout/process5"/>
    <dgm:cxn modelId="{5E051392-4240-4816-A387-E8E286543F87}" type="presParOf" srcId="{803085D3-33CE-4D7F-8DAE-1DE6E99BB120}" destId="{68E5A22F-12E2-414C-8D4B-9AB2F030D798}" srcOrd="0" destOrd="0" presId="urn:microsoft.com/office/officeart/2005/8/layout/process5"/>
    <dgm:cxn modelId="{E969D86E-CB5A-484B-8402-FE8D258FD928}" type="presParOf" srcId="{7A84014E-525F-458C-99AD-74BF970A2E2F}" destId="{1E3D274B-6145-4AA4-97A1-C405ADDF73B2}" srcOrd="1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5D0D86-F6AF-4608-8D78-18D1FA03ED8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E154DD3-B0FA-4FE1-AAAE-2918E34D29B9}">
      <dgm:prSet/>
      <dgm:spPr/>
      <dgm:t>
        <a:bodyPr/>
        <a:lstStyle/>
        <a:p>
          <a:pPr>
            <a:lnSpc>
              <a:spcPct val="100000"/>
            </a:lnSpc>
          </a:pPr>
          <a:r>
            <a:rPr lang="en-GB" cap="none"/>
            <a:t>TGI uses staff information, customer contact data and supplier contracts.</a:t>
          </a:r>
          <a:endParaRPr lang="en-US" cap="none"/>
        </a:p>
      </dgm:t>
    </dgm:pt>
    <dgm:pt modelId="{253DA20A-562F-47D5-A5C4-B13C3316BE3D}" type="parTrans" cxnId="{38ADD023-CCB8-4E30-8D50-8B12B995A2A6}">
      <dgm:prSet/>
      <dgm:spPr/>
      <dgm:t>
        <a:bodyPr/>
        <a:lstStyle/>
        <a:p>
          <a:endParaRPr lang="en-US"/>
        </a:p>
      </dgm:t>
    </dgm:pt>
    <dgm:pt modelId="{F48887B0-80AF-4471-80E1-3D182A71F81B}" type="sibTrans" cxnId="{38ADD023-CCB8-4E30-8D50-8B12B995A2A6}">
      <dgm:prSet/>
      <dgm:spPr/>
      <dgm:t>
        <a:bodyPr/>
        <a:lstStyle/>
        <a:p>
          <a:endParaRPr lang="en-US"/>
        </a:p>
      </dgm:t>
    </dgm:pt>
    <dgm:pt modelId="{7B632BAA-3C55-46E3-BA69-1C2BC0760B53}">
      <dgm:prSet/>
      <dgm:spPr/>
      <dgm:t>
        <a:bodyPr/>
        <a:lstStyle/>
        <a:p>
          <a:pPr>
            <a:lnSpc>
              <a:spcPct val="100000"/>
            </a:lnSpc>
          </a:pPr>
          <a:r>
            <a:rPr lang="en-GB"/>
            <a:t>It is important we follow GDPR to prevent risks of breach of data and liability, that TGI have stored.</a:t>
          </a:r>
          <a:endParaRPr lang="en-US"/>
        </a:p>
      </dgm:t>
    </dgm:pt>
    <dgm:pt modelId="{A4B032A4-6F2A-481A-8E7E-F589C258C223}" type="parTrans" cxnId="{3514F937-084E-48BD-A763-1655D7BF827B}">
      <dgm:prSet/>
      <dgm:spPr/>
      <dgm:t>
        <a:bodyPr/>
        <a:lstStyle/>
        <a:p>
          <a:endParaRPr lang="en-US"/>
        </a:p>
      </dgm:t>
    </dgm:pt>
    <dgm:pt modelId="{E13BFB27-F9FC-4FA7-9763-48F6F6217403}" type="sibTrans" cxnId="{3514F937-084E-48BD-A763-1655D7BF827B}">
      <dgm:prSet/>
      <dgm:spPr/>
      <dgm:t>
        <a:bodyPr/>
        <a:lstStyle/>
        <a:p>
          <a:endParaRPr lang="en-US"/>
        </a:p>
      </dgm:t>
    </dgm:pt>
    <dgm:pt modelId="{5182E8A9-8197-470E-B91D-94AE2CD21D23}">
      <dgm:prSet/>
      <dgm:spPr/>
      <dgm:t>
        <a:bodyPr/>
        <a:lstStyle/>
        <a:p>
          <a:pPr>
            <a:lnSpc>
              <a:spcPct val="100000"/>
            </a:lnSpc>
          </a:pPr>
          <a:r>
            <a:rPr lang="en-GB" cap="none"/>
            <a:t>CRM are also at risk of </a:t>
          </a:r>
          <a:r>
            <a:rPr lang="en-GB" cap="none">
              <a:latin typeface="Aptos Display" panose="02110004020202020204"/>
            </a:rPr>
            <a:t>cyber-attacks</a:t>
          </a:r>
          <a:r>
            <a:rPr lang="en-GB" cap="none"/>
            <a:t> and phishing, so ensuring payment details and employee details are secure with strong password access (The UK Government, 2025).</a:t>
          </a:r>
          <a:endParaRPr lang="en-US" cap="none"/>
        </a:p>
      </dgm:t>
    </dgm:pt>
    <dgm:pt modelId="{65148520-ED5D-4B41-BAFF-CAD3F5DC1441}" type="parTrans" cxnId="{5793C95C-F050-404D-B3BB-949B2A3BF26C}">
      <dgm:prSet/>
      <dgm:spPr/>
      <dgm:t>
        <a:bodyPr/>
        <a:lstStyle/>
        <a:p>
          <a:endParaRPr lang="en-US"/>
        </a:p>
      </dgm:t>
    </dgm:pt>
    <dgm:pt modelId="{91BC2DFC-BEA1-48C1-905A-1272AE712554}" type="sibTrans" cxnId="{5793C95C-F050-404D-B3BB-949B2A3BF26C}">
      <dgm:prSet/>
      <dgm:spPr/>
      <dgm:t>
        <a:bodyPr/>
        <a:lstStyle/>
        <a:p>
          <a:endParaRPr lang="en-US"/>
        </a:p>
      </dgm:t>
    </dgm:pt>
    <dgm:pt modelId="{895A78EA-3D83-494B-A7FD-B4BC4F7D8733}">
      <dgm:prSet/>
      <dgm:spPr/>
      <dgm:t>
        <a:bodyPr/>
        <a:lstStyle/>
        <a:p>
          <a:pPr>
            <a:lnSpc>
              <a:spcPct val="100000"/>
            </a:lnSpc>
          </a:pPr>
          <a:r>
            <a:rPr lang="en-GB"/>
            <a:t>Employee training will be considered when implementing secure systems to so that these risks are unlikely to happen (Oracle, 2025).</a:t>
          </a:r>
          <a:endParaRPr lang="en-US"/>
        </a:p>
      </dgm:t>
    </dgm:pt>
    <dgm:pt modelId="{A1470B51-9185-47EE-B9E1-26FA56DB6E38}" type="parTrans" cxnId="{4A9D3CCB-BB0E-4653-8F0B-5210D6A74377}">
      <dgm:prSet/>
      <dgm:spPr/>
      <dgm:t>
        <a:bodyPr/>
        <a:lstStyle/>
        <a:p>
          <a:endParaRPr lang="en-US"/>
        </a:p>
      </dgm:t>
    </dgm:pt>
    <dgm:pt modelId="{7CA17F43-D974-4591-B6F0-681FBC32FC28}" type="sibTrans" cxnId="{4A9D3CCB-BB0E-4653-8F0B-5210D6A74377}">
      <dgm:prSet/>
      <dgm:spPr/>
      <dgm:t>
        <a:bodyPr/>
        <a:lstStyle/>
        <a:p>
          <a:endParaRPr lang="en-US"/>
        </a:p>
      </dgm:t>
    </dgm:pt>
    <dgm:pt modelId="{742CD750-BCFA-4404-8B18-3AF8819B8586}">
      <dgm:prSet/>
      <dgm:spPr/>
      <dgm:t>
        <a:bodyPr/>
        <a:lstStyle/>
        <a:p>
          <a:pPr>
            <a:lnSpc>
              <a:spcPct val="100000"/>
            </a:lnSpc>
          </a:pPr>
          <a:r>
            <a:rPr lang="en-GB"/>
            <a:t>Algorithmic bias data should be avoided, with DEI in practice with fairness across the TGI team. Biased allocation can lead to or seem unfair towards employees and customers.</a:t>
          </a:r>
          <a:endParaRPr lang="en-US"/>
        </a:p>
      </dgm:t>
    </dgm:pt>
    <dgm:pt modelId="{C6A1691A-E8A1-407A-BA23-FB44730973E3}" type="parTrans" cxnId="{C51574C3-569F-4490-B3F3-AC8CBD96F6DC}">
      <dgm:prSet/>
      <dgm:spPr/>
      <dgm:t>
        <a:bodyPr/>
        <a:lstStyle/>
        <a:p>
          <a:endParaRPr lang="en-US"/>
        </a:p>
      </dgm:t>
    </dgm:pt>
    <dgm:pt modelId="{FCDC8824-E64D-46F1-B159-34FCFEDE37AC}" type="sibTrans" cxnId="{C51574C3-569F-4490-B3F3-AC8CBD96F6DC}">
      <dgm:prSet/>
      <dgm:spPr/>
      <dgm:t>
        <a:bodyPr/>
        <a:lstStyle/>
        <a:p>
          <a:endParaRPr lang="en-US"/>
        </a:p>
      </dgm:t>
    </dgm:pt>
    <dgm:pt modelId="{169A586B-3A27-4BD6-87E5-94E7E9F242FD}" type="pres">
      <dgm:prSet presAssocID="{265D0D86-F6AF-4608-8D78-18D1FA03ED8F}" presName="root" presStyleCnt="0">
        <dgm:presLayoutVars>
          <dgm:dir/>
          <dgm:resizeHandles val="exact"/>
        </dgm:presLayoutVars>
      </dgm:prSet>
      <dgm:spPr/>
    </dgm:pt>
    <dgm:pt modelId="{9E3D79A5-AD4F-40C1-9A36-16C31D40CD65}" type="pres">
      <dgm:prSet presAssocID="{0E154DD3-B0FA-4FE1-AAAE-2918E34D29B9}" presName="compNode" presStyleCnt="0"/>
      <dgm:spPr/>
    </dgm:pt>
    <dgm:pt modelId="{B946D3EA-7FCC-4FCD-9295-976F71C6E80E}" type="pres">
      <dgm:prSet presAssocID="{0E154DD3-B0FA-4FE1-AAAE-2918E34D29B9}" presName="bgRect" presStyleLbl="bgShp" presStyleIdx="0" presStyleCnt="5"/>
      <dgm:spPr/>
    </dgm:pt>
    <dgm:pt modelId="{6BAEE696-0E0D-4C59-A5B7-AFCFC563A82A}" type="pres">
      <dgm:prSet presAssocID="{0E154DD3-B0FA-4FE1-AAAE-2918E34D29B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hare With Person"/>
        </a:ext>
      </dgm:extLst>
    </dgm:pt>
    <dgm:pt modelId="{14A5C2E2-CCFE-45E1-A392-912DA12134E6}" type="pres">
      <dgm:prSet presAssocID="{0E154DD3-B0FA-4FE1-AAAE-2918E34D29B9}" presName="spaceRect" presStyleCnt="0"/>
      <dgm:spPr/>
    </dgm:pt>
    <dgm:pt modelId="{08C1BF9B-81B9-405A-A4E2-9E0884472F11}" type="pres">
      <dgm:prSet presAssocID="{0E154DD3-B0FA-4FE1-AAAE-2918E34D29B9}" presName="parTx" presStyleLbl="revTx" presStyleIdx="0" presStyleCnt="5">
        <dgm:presLayoutVars>
          <dgm:chMax val="0"/>
          <dgm:chPref val="0"/>
        </dgm:presLayoutVars>
      </dgm:prSet>
      <dgm:spPr/>
    </dgm:pt>
    <dgm:pt modelId="{96607800-DADE-48E9-A4F8-1D0B4A37EA9C}" type="pres">
      <dgm:prSet presAssocID="{F48887B0-80AF-4471-80E1-3D182A71F81B}" presName="sibTrans" presStyleCnt="0"/>
      <dgm:spPr/>
    </dgm:pt>
    <dgm:pt modelId="{2B946ED8-20E8-4A48-AA62-49BDD28FC254}" type="pres">
      <dgm:prSet presAssocID="{7B632BAA-3C55-46E3-BA69-1C2BC0760B53}" presName="compNode" presStyleCnt="0"/>
      <dgm:spPr/>
    </dgm:pt>
    <dgm:pt modelId="{2DD57AFA-FA21-4F6E-A36B-5A19B81156E6}" type="pres">
      <dgm:prSet presAssocID="{7B632BAA-3C55-46E3-BA69-1C2BC0760B53}" presName="bgRect" presStyleLbl="bgShp" presStyleIdx="1" presStyleCnt="5"/>
      <dgm:spPr/>
    </dgm:pt>
    <dgm:pt modelId="{00BF0F1C-9125-433D-85BD-64E330EF20EF}" type="pres">
      <dgm:prSet presAssocID="{7B632BAA-3C55-46E3-BA69-1C2BC0760B5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0A73CEFA-3650-481F-8834-AA10E52BAFCC}" type="pres">
      <dgm:prSet presAssocID="{7B632BAA-3C55-46E3-BA69-1C2BC0760B53}" presName="spaceRect" presStyleCnt="0"/>
      <dgm:spPr/>
    </dgm:pt>
    <dgm:pt modelId="{A40F2E0E-F65D-458D-9323-110A9FFE8E59}" type="pres">
      <dgm:prSet presAssocID="{7B632BAA-3C55-46E3-BA69-1C2BC0760B53}" presName="parTx" presStyleLbl="revTx" presStyleIdx="1" presStyleCnt="5">
        <dgm:presLayoutVars>
          <dgm:chMax val="0"/>
          <dgm:chPref val="0"/>
        </dgm:presLayoutVars>
      </dgm:prSet>
      <dgm:spPr/>
    </dgm:pt>
    <dgm:pt modelId="{963A72AC-A399-4FE8-9DFC-35EA50CB88BA}" type="pres">
      <dgm:prSet presAssocID="{E13BFB27-F9FC-4FA7-9763-48F6F6217403}" presName="sibTrans" presStyleCnt="0"/>
      <dgm:spPr/>
    </dgm:pt>
    <dgm:pt modelId="{DCFFE63C-D0F5-4F53-951E-3FC3D814A213}" type="pres">
      <dgm:prSet presAssocID="{5182E8A9-8197-470E-B91D-94AE2CD21D23}" presName="compNode" presStyleCnt="0"/>
      <dgm:spPr/>
    </dgm:pt>
    <dgm:pt modelId="{A668CA55-6038-4936-870E-9CC6D390A59D}" type="pres">
      <dgm:prSet presAssocID="{5182E8A9-8197-470E-B91D-94AE2CD21D23}" presName="bgRect" presStyleLbl="bgShp" presStyleIdx="2" presStyleCnt="5"/>
      <dgm:spPr/>
    </dgm:pt>
    <dgm:pt modelId="{44A9AB8F-7F00-41B3-AEBC-FDEC3ACAD8F0}" type="pres">
      <dgm:prSet presAssocID="{5182E8A9-8197-470E-B91D-94AE2CD21D2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rocessor"/>
        </a:ext>
      </dgm:extLst>
    </dgm:pt>
    <dgm:pt modelId="{CCF9A6AF-C4AF-4299-80DF-2E759DD41382}" type="pres">
      <dgm:prSet presAssocID="{5182E8A9-8197-470E-B91D-94AE2CD21D23}" presName="spaceRect" presStyleCnt="0"/>
      <dgm:spPr/>
    </dgm:pt>
    <dgm:pt modelId="{C2FC106F-4FB1-4DDF-8C58-ADEF1D071D78}" type="pres">
      <dgm:prSet presAssocID="{5182E8A9-8197-470E-B91D-94AE2CD21D23}" presName="parTx" presStyleLbl="revTx" presStyleIdx="2" presStyleCnt="5">
        <dgm:presLayoutVars>
          <dgm:chMax val="0"/>
          <dgm:chPref val="0"/>
        </dgm:presLayoutVars>
      </dgm:prSet>
      <dgm:spPr/>
    </dgm:pt>
    <dgm:pt modelId="{430F1228-C310-4A12-8C75-A3D02F305791}" type="pres">
      <dgm:prSet presAssocID="{91BC2DFC-BEA1-48C1-905A-1272AE712554}" presName="sibTrans" presStyleCnt="0"/>
      <dgm:spPr/>
    </dgm:pt>
    <dgm:pt modelId="{AD293E5E-8793-4955-955B-86D0D2B4C43E}" type="pres">
      <dgm:prSet presAssocID="{895A78EA-3D83-494B-A7FD-B4BC4F7D8733}" presName="compNode" presStyleCnt="0"/>
      <dgm:spPr/>
    </dgm:pt>
    <dgm:pt modelId="{13D0F072-3DC9-4F09-AFEA-3F9017A93968}" type="pres">
      <dgm:prSet presAssocID="{895A78EA-3D83-494B-A7FD-B4BC4F7D8733}" presName="bgRect" presStyleLbl="bgShp" presStyleIdx="3" presStyleCnt="5"/>
      <dgm:spPr/>
    </dgm:pt>
    <dgm:pt modelId="{F74233AB-BBDB-43CF-90C7-86CF041F7E2E}" type="pres">
      <dgm:prSet presAssocID="{895A78EA-3D83-494B-A7FD-B4BC4F7D873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3687F036-1603-4DF0-846C-D68CDC94ADED}" type="pres">
      <dgm:prSet presAssocID="{895A78EA-3D83-494B-A7FD-B4BC4F7D8733}" presName="spaceRect" presStyleCnt="0"/>
      <dgm:spPr/>
    </dgm:pt>
    <dgm:pt modelId="{96CCF873-E70B-43AF-99F0-A36840986B2F}" type="pres">
      <dgm:prSet presAssocID="{895A78EA-3D83-494B-A7FD-B4BC4F7D8733}" presName="parTx" presStyleLbl="revTx" presStyleIdx="3" presStyleCnt="5">
        <dgm:presLayoutVars>
          <dgm:chMax val="0"/>
          <dgm:chPref val="0"/>
        </dgm:presLayoutVars>
      </dgm:prSet>
      <dgm:spPr/>
    </dgm:pt>
    <dgm:pt modelId="{8132A9D9-337F-4C36-BFE2-F3581FA3F90D}" type="pres">
      <dgm:prSet presAssocID="{7CA17F43-D974-4591-B6F0-681FBC32FC28}" presName="sibTrans" presStyleCnt="0"/>
      <dgm:spPr/>
    </dgm:pt>
    <dgm:pt modelId="{8D6E1AE0-44C0-4240-BC43-482B65E20BDC}" type="pres">
      <dgm:prSet presAssocID="{742CD750-BCFA-4404-8B18-3AF8819B8586}" presName="compNode" presStyleCnt="0"/>
      <dgm:spPr/>
    </dgm:pt>
    <dgm:pt modelId="{E6F38323-A967-4E25-A810-EE626051FEA6}" type="pres">
      <dgm:prSet presAssocID="{742CD750-BCFA-4404-8B18-3AF8819B8586}" presName="bgRect" presStyleLbl="bgShp" presStyleIdx="4" presStyleCnt="5"/>
      <dgm:spPr/>
    </dgm:pt>
    <dgm:pt modelId="{42FD58DC-B2C5-4B66-991B-DB90F088BF8E}" type="pres">
      <dgm:prSet presAssocID="{742CD750-BCFA-4404-8B18-3AF8819B858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Irritant"/>
        </a:ext>
      </dgm:extLst>
    </dgm:pt>
    <dgm:pt modelId="{3F8EC359-F7A3-458B-A964-91F3D750F161}" type="pres">
      <dgm:prSet presAssocID="{742CD750-BCFA-4404-8B18-3AF8819B8586}" presName="spaceRect" presStyleCnt="0"/>
      <dgm:spPr/>
    </dgm:pt>
    <dgm:pt modelId="{8AF9D245-0916-4BAE-8330-E81B3976B742}" type="pres">
      <dgm:prSet presAssocID="{742CD750-BCFA-4404-8B18-3AF8819B8586}" presName="parTx" presStyleLbl="revTx" presStyleIdx="4" presStyleCnt="5">
        <dgm:presLayoutVars>
          <dgm:chMax val="0"/>
          <dgm:chPref val="0"/>
        </dgm:presLayoutVars>
      </dgm:prSet>
      <dgm:spPr/>
    </dgm:pt>
  </dgm:ptLst>
  <dgm:cxnLst>
    <dgm:cxn modelId="{38ADD023-CCB8-4E30-8D50-8B12B995A2A6}" srcId="{265D0D86-F6AF-4608-8D78-18D1FA03ED8F}" destId="{0E154DD3-B0FA-4FE1-AAAE-2918E34D29B9}" srcOrd="0" destOrd="0" parTransId="{253DA20A-562F-47D5-A5C4-B13C3316BE3D}" sibTransId="{F48887B0-80AF-4471-80E1-3D182A71F81B}"/>
    <dgm:cxn modelId="{0C48B227-0F2C-406B-87D5-AC3F5DF5B288}" type="presOf" srcId="{265D0D86-F6AF-4608-8D78-18D1FA03ED8F}" destId="{169A586B-3A27-4BD6-87E5-94E7E9F242FD}" srcOrd="0" destOrd="0" presId="urn:microsoft.com/office/officeart/2018/2/layout/IconVerticalSolidList"/>
    <dgm:cxn modelId="{3514F937-084E-48BD-A763-1655D7BF827B}" srcId="{265D0D86-F6AF-4608-8D78-18D1FA03ED8F}" destId="{7B632BAA-3C55-46E3-BA69-1C2BC0760B53}" srcOrd="1" destOrd="0" parTransId="{A4B032A4-6F2A-481A-8E7E-F589C258C223}" sibTransId="{E13BFB27-F9FC-4FA7-9763-48F6F6217403}"/>
    <dgm:cxn modelId="{5793C95C-F050-404D-B3BB-949B2A3BF26C}" srcId="{265D0D86-F6AF-4608-8D78-18D1FA03ED8F}" destId="{5182E8A9-8197-470E-B91D-94AE2CD21D23}" srcOrd="2" destOrd="0" parTransId="{65148520-ED5D-4B41-BAFF-CAD3F5DC1441}" sibTransId="{91BC2DFC-BEA1-48C1-905A-1272AE712554}"/>
    <dgm:cxn modelId="{6A997972-C7C3-485E-9AC8-2732A4531E76}" type="presOf" srcId="{7B632BAA-3C55-46E3-BA69-1C2BC0760B53}" destId="{A40F2E0E-F65D-458D-9323-110A9FFE8E59}" srcOrd="0" destOrd="0" presId="urn:microsoft.com/office/officeart/2018/2/layout/IconVerticalSolidList"/>
    <dgm:cxn modelId="{E2F6A196-6364-4A7D-9A02-46644DC13DD7}" type="presOf" srcId="{5182E8A9-8197-470E-B91D-94AE2CD21D23}" destId="{C2FC106F-4FB1-4DDF-8C58-ADEF1D071D78}" srcOrd="0" destOrd="0" presId="urn:microsoft.com/office/officeart/2018/2/layout/IconVerticalSolidList"/>
    <dgm:cxn modelId="{269F85A3-C72B-4BA5-9322-5B9F07485CC1}" type="presOf" srcId="{895A78EA-3D83-494B-A7FD-B4BC4F7D8733}" destId="{96CCF873-E70B-43AF-99F0-A36840986B2F}" srcOrd="0" destOrd="0" presId="urn:microsoft.com/office/officeart/2018/2/layout/IconVerticalSolidList"/>
    <dgm:cxn modelId="{C097F3BD-F289-4929-BEE7-C43F75392839}" type="presOf" srcId="{742CD750-BCFA-4404-8B18-3AF8819B8586}" destId="{8AF9D245-0916-4BAE-8330-E81B3976B742}" srcOrd="0" destOrd="0" presId="urn:microsoft.com/office/officeart/2018/2/layout/IconVerticalSolidList"/>
    <dgm:cxn modelId="{C51574C3-569F-4490-B3F3-AC8CBD96F6DC}" srcId="{265D0D86-F6AF-4608-8D78-18D1FA03ED8F}" destId="{742CD750-BCFA-4404-8B18-3AF8819B8586}" srcOrd="4" destOrd="0" parTransId="{C6A1691A-E8A1-407A-BA23-FB44730973E3}" sibTransId="{FCDC8824-E64D-46F1-B159-34FCFEDE37AC}"/>
    <dgm:cxn modelId="{4A9D3CCB-BB0E-4653-8F0B-5210D6A74377}" srcId="{265D0D86-F6AF-4608-8D78-18D1FA03ED8F}" destId="{895A78EA-3D83-494B-A7FD-B4BC4F7D8733}" srcOrd="3" destOrd="0" parTransId="{A1470B51-9185-47EE-B9E1-26FA56DB6E38}" sibTransId="{7CA17F43-D974-4591-B6F0-681FBC32FC28}"/>
    <dgm:cxn modelId="{6BB5F9EC-4F67-47D8-8F4D-296812E089E9}" type="presOf" srcId="{0E154DD3-B0FA-4FE1-AAAE-2918E34D29B9}" destId="{08C1BF9B-81B9-405A-A4E2-9E0884472F11}" srcOrd="0" destOrd="0" presId="urn:microsoft.com/office/officeart/2018/2/layout/IconVerticalSolidList"/>
    <dgm:cxn modelId="{FBB07D1E-F75B-4113-81B5-B1353073486D}" type="presParOf" srcId="{169A586B-3A27-4BD6-87E5-94E7E9F242FD}" destId="{9E3D79A5-AD4F-40C1-9A36-16C31D40CD65}" srcOrd="0" destOrd="0" presId="urn:microsoft.com/office/officeart/2018/2/layout/IconVerticalSolidList"/>
    <dgm:cxn modelId="{03DA79A3-7F2E-44D8-9FCF-00D2789F9E0E}" type="presParOf" srcId="{9E3D79A5-AD4F-40C1-9A36-16C31D40CD65}" destId="{B946D3EA-7FCC-4FCD-9295-976F71C6E80E}" srcOrd="0" destOrd="0" presId="urn:microsoft.com/office/officeart/2018/2/layout/IconVerticalSolidList"/>
    <dgm:cxn modelId="{458B4063-8F67-4F01-B3B0-961F0E5F9266}" type="presParOf" srcId="{9E3D79A5-AD4F-40C1-9A36-16C31D40CD65}" destId="{6BAEE696-0E0D-4C59-A5B7-AFCFC563A82A}" srcOrd="1" destOrd="0" presId="urn:microsoft.com/office/officeart/2018/2/layout/IconVerticalSolidList"/>
    <dgm:cxn modelId="{0AF72C27-36D6-4FE2-ADAD-8559D3FFD934}" type="presParOf" srcId="{9E3D79A5-AD4F-40C1-9A36-16C31D40CD65}" destId="{14A5C2E2-CCFE-45E1-A392-912DA12134E6}" srcOrd="2" destOrd="0" presId="urn:microsoft.com/office/officeart/2018/2/layout/IconVerticalSolidList"/>
    <dgm:cxn modelId="{FD4F8164-0742-45A3-ABD4-C94DAC0C3C0A}" type="presParOf" srcId="{9E3D79A5-AD4F-40C1-9A36-16C31D40CD65}" destId="{08C1BF9B-81B9-405A-A4E2-9E0884472F11}" srcOrd="3" destOrd="0" presId="urn:microsoft.com/office/officeart/2018/2/layout/IconVerticalSolidList"/>
    <dgm:cxn modelId="{1DB4FFDD-2CC9-4B90-9CD7-487A567D804B}" type="presParOf" srcId="{169A586B-3A27-4BD6-87E5-94E7E9F242FD}" destId="{96607800-DADE-48E9-A4F8-1D0B4A37EA9C}" srcOrd="1" destOrd="0" presId="urn:microsoft.com/office/officeart/2018/2/layout/IconVerticalSolidList"/>
    <dgm:cxn modelId="{DFEC0034-94F0-4D37-A83B-F8D8436AC2EF}" type="presParOf" srcId="{169A586B-3A27-4BD6-87E5-94E7E9F242FD}" destId="{2B946ED8-20E8-4A48-AA62-49BDD28FC254}" srcOrd="2" destOrd="0" presId="urn:microsoft.com/office/officeart/2018/2/layout/IconVerticalSolidList"/>
    <dgm:cxn modelId="{28857702-653A-412B-B788-1F54808E52A6}" type="presParOf" srcId="{2B946ED8-20E8-4A48-AA62-49BDD28FC254}" destId="{2DD57AFA-FA21-4F6E-A36B-5A19B81156E6}" srcOrd="0" destOrd="0" presId="urn:microsoft.com/office/officeart/2018/2/layout/IconVerticalSolidList"/>
    <dgm:cxn modelId="{9AA75EBB-FC7A-48C8-A0F9-F2F90C51213D}" type="presParOf" srcId="{2B946ED8-20E8-4A48-AA62-49BDD28FC254}" destId="{00BF0F1C-9125-433D-85BD-64E330EF20EF}" srcOrd="1" destOrd="0" presId="urn:microsoft.com/office/officeart/2018/2/layout/IconVerticalSolidList"/>
    <dgm:cxn modelId="{232B2EC1-0EB7-4D9A-8E70-0677903CE441}" type="presParOf" srcId="{2B946ED8-20E8-4A48-AA62-49BDD28FC254}" destId="{0A73CEFA-3650-481F-8834-AA10E52BAFCC}" srcOrd="2" destOrd="0" presId="urn:microsoft.com/office/officeart/2018/2/layout/IconVerticalSolidList"/>
    <dgm:cxn modelId="{E9B850E7-F770-44B6-A77E-A05AC7288552}" type="presParOf" srcId="{2B946ED8-20E8-4A48-AA62-49BDD28FC254}" destId="{A40F2E0E-F65D-458D-9323-110A9FFE8E59}" srcOrd="3" destOrd="0" presId="urn:microsoft.com/office/officeart/2018/2/layout/IconVerticalSolidList"/>
    <dgm:cxn modelId="{DFACAB6F-DDC7-40B6-A906-CF5999BD939D}" type="presParOf" srcId="{169A586B-3A27-4BD6-87E5-94E7E9F242FD}" destId="{963A72AC-A399-4FE8-9DFC-35EA50CB88BA}" srcOrd="3" destOrd="0" presId="urn:microsoft.com/office/officeart/2018/2/layout/IconVerticalSolidList"/>
    <dgm:cxn modelId="{B8E08F32-61A1-4F47-B408-27247414A8C3}" type="presParOf" srcId="{169A586B-3A27-4BD6-87E5-94E7E9F242FD}" destId="{DCFFE63C-D0F5-4F53-951E-3FC3D814A213}" srcOrd="4" destOrd="0" presId="urn:microsoft.com/office/officeart/2018/2/layout/IconVerticalSolidList"/>
    <dgm:cxn modelId="{314B6643-3E40-4A93-8136-F7E2E959741A}" type="presParOf" srcId="{DCFFE63C-D0F5-4F53-951E-3FC3D814A213}" destId="{A668CA55-6038-4936-870E-9CC6D390A59D}" srcOrd="0" destOrd="0" presId="urn:microsoft.com/office/officeart/2018/2/layout/IconVerticalSolidList"/>
    <dgm:cxn modelId="{8F25C577-F66E-4CCF-89AD-8D9D3248E989}" type="presParOf" srcId="{DCFFE63C-D0F5-4F53-951E-3FC3D814A213}" destId="{44A9AB8F-7F00-41B3-AEBC-FDEC3ACAD8F0}" srcOrd="1" destOrd="0" presId="urn:microsoft.com/office/officeart/2018/2/layout/IconVerticalSolidList"/>
    <dgm:cxn modelId="{9C3F0728-7C61-4728-B052-99228E84BCFF}" type="presParOf" srcId="{DCFFE63C-D0F5-4F53-951E-3FC3D814A213}" destId="{CCF9A6AF-C4AF-4299-80DF-2E759DD41382}" srcOrd="2" destOrd="0" presId="urn:microsoft.com/office/officeart/2018/2/layout/IconVerticalSolidList"/>
    <dgm:cxn modelId="{1C3EF343-D731-413E-89F3-02BAB7105E1E}" type="presParOf" srcId="{DCFFE63C-D0F5-4F53-951E-3FC3D814A213}" destId="{C2FC106F-4FB1-4DDF-8C58-ADEF1D071D78}" srcOrd="3" destOrd="0" presId="urn:microsoft.com/office/officeart/2018/2/layout/IconVerticalSolidList"/>
    <dgm:cxn modelId="{CF5C74D8-564E-42D1-BB3E-1FB46F183EB0}" type="presParOf" srcId="{169A586B-3A27-4BD6-87E5-94E7E9F242FD}" destId="{430F1228-C310-4A12-8C75-A3D02F305791}" srcOrd="5" destOrd="0" presId="urn:microsoft.com/office/officeart/2018/2/layout/IconVerticalSolidList"/>
    <dgm:cxn modelId="{C61866C3-EF36-45B5-BBF9-081C296FB42F}" type="presParOf" srcId="{169A586B-3A27-4BD6-87E5-94E7E9F242FD}" destId="{AD293E5E-8793-4955-955B-86D0D2B4C43E}" srcOrd="6" destOrd="0" presId="urn:microsoft.com/office/officeart/2018/2/layout/IconVerticalSolidList"/>
    <dgm:cxn modelId="{DE0EC0AD-6BBE-4117-8063-8C17FBFC3188}" type="presParOf" srcId="{AD293E5E-8793-4955-955B-86D0D2B4C43E}" destId="{13D0F072-3DC9-4F09-AFEA-3F9017A93968}" srcOrd="0" destOrd="0" presId="urn:microsoft.com/office/officeart/2018/2/layout/IconVerticalSolidList"/>
    <dgm:cxn modelId="{FF41D341-904D-42BD-AB6A-586AF3EB26D3}" type="presParOf" srcId="{AD293E5E-8793-4955-955B-86D0D2B4C43E}" destId="{F74233AB-BBDB-43CF-90C7-86CF041F7E2E}" srcOrd="1" destOrd="0" presId="urn:microsoft.com/office/officeart/2018/2/layout/IconVerticalSolidList"/>
    <dgm:cxn modelId="{2B0B8A7C-2EBA-4160-8CA3-45DFC3D1C5B8}" type="presParOf" srcId="{AD293E5E-8793-4955-955B-86D0D2B4C43E}" destId="{3687F036-1603-4DF0-846C-D68CDC94ADED}" srcOrd="2" destOrd="0" presId="urn:microsoft.com/office/officeart/2018/2/layout/IconVerticalSolidList"/>
    <dgm:cxn modelId="{DF4E297C-1F0A-4704-81C9-F65275A1BDEC}" type="presParOf" srcId="{AD293E5E-8793-4955-955B-86D0D2B4C43E}" destId="{96CCF873-E70B-43AF-99F0-A36840986B2F}" srcOrd="3" destOrd="0" presId="urn:microsoft.com/office/officeart/2018/2/layout/IconVerticalSolidList"/>
    <dgm:cxn modelId="{AE510F5F-915B-4005-89B2-E51F8478E4B0}" type="presParOf" srcId="{169A586B-3A27-4BD6-87E5-94E7E9F242FD}" destId="{8132A9D9-337F-4C36-BFE2-F3581FA3F90D}" srcOrd="7" destOrd="0" presId="urn:microsoft.com/office/officeart/2018/2/layout/IconVerticalSolidList"/>
    <dgm:cxn modelId="{91D98037-1C5F-467B-BF4F-271650C87FDA}" type="presParOf" srcId="{169A586B-3A27-4BD6-87E5-94E7E9F242FD}" destId="{8D6E1AE0-44C0-4240-BC43-482B65E20BDC}" srcOrd="8" destOrd="0" presId="urn:microsoft.com/office/officeart/2018/2/layout/IconVerticalSolidList"/>
    <dgm:cxn modelId="{265796C1-5035-44A0-94EC-1C5D793621A8}" type="presParOf" srcId="{8D6E1AE0-44C0-4240-BC43-482B65E20BDC}" destId="{E6F38323-A967-4E25-A810-EE626051FEA6}" srcOrd="0" destOrd="0" presId="urn:microsoft.com/office/officeart/2018/2/layout/IconVerticalSolidList"/>
    <dgm:cxn modelId="{D54D0128-335E-48F4-8999-62E0AB0DEE0D}" type="presParOf" srcId="{8D6E1AE0-44C0-4240-BC43-482B65E20BDC}" destId="{42FD58DC-B2C5-4B66-991B-DB90F088BF8E}" srcOrd="1" destOrd="0" presId="urn:microsoft.com/office/officeart/2018/2/layout/IconVerticalSolidList"/>
    <dgm:cxn modelId="{C71CBF8D-A3EB-4076-9190-E43C1BF83759}" type="presParOf" srcId="{8D6E1AE0-44C0-4240-BC43-482B65E20BDC}" destId="{3F8EC359-F7A3-458B-A964-91F3D750F161}" srcOrd="2" destOrd="0" presId="urn:microsoft.com/office/officeart/2018/2/layout/IconVerticalSolidList"/>
    <dgm:cxn modelId="{0C7A6780-DEAC-46CB-83A0-3203D7B4A5E9}" type="presParOf" srcId="{8D6E1AE0-44C0-4240-BC43-482B65E20BDC}" destId="{8AF9D245-0916-4BAE-8330-E81B3976B7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A00A9-3DF4-42E6-B360-226F1119E68A}">
      <dsp:nvSpPr>
        <dsp:cNvPr id="0" name=""/>
        <dsp:cNvSpPr/>
      </dsp:nvSpPr>
      <dsp:spPr>
        <a:xfrm>
          <a:off x="0" y="6250"/>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4B00C-4F7C-466D-8EAA-A28A52EFFF07}">
      <dsp:nvSpPr>
        <dsp:cNvPr id="0" name=""/>
        <dsp:cNvSpPr/>
      </dsp:nvSpPr>
      <dsp:spPr>
        <a:xfrm>
          <a:off x="240219" y="184925"/>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FF1A7-70A1-417C-99DE-84930394FDEB}">
      <dsp:nvSpPr>
        <dsp:cNvPr id="0" name=""/>
        <dsp:cNvSpPr/>
      </dsp:nvSpPr>
      <dsp:spPr>
        <a:xfrm>
          <a:off x="917627" y="6250"/>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TGI have closed several of their locations so we will adopt Enterprise Resource Planning to overcome this issue TGI are currently experiencing.</a:t>
          </a:r>
          <a:endParaRPr lang="en-US" sz="1400" kern="1200"/>
        </a:p>
      </dsp:txBody>
      <dsp:txXfrm>
        <a:off x="917627" y="6250"/>
        <a:ext cx="4188802" cy="818928"/>
      </dsp:txXfrm>
    </dsp:sp>
    <dsp:sp modelId="{9EB67D62-574D-4378-B97C-BD76EDE56CA1}">
      <dsp:nvSpPr>
        <dsp:cNvPr id="0" name=""/>
        <dsp:cNvSpPr/>
      </dsp:nvSpPr>
      <dsp:spPr>
        <a:xfrm>
          <a:off x="0" y="1029910"/>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24B95-2096-4436-A772-DC91011E326D}">
      <dsp:nvSpPr>
        <dsp:cNvPr id="0" name=""/>
        <dsp:cNvSpPr/>
      </dsp:nvSpPr>
      <dsp:spPr>
        <a:xfrm>
          <a:off x="240219" y="1208586"/>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3FDCE-F799-4BF0-B72C-5EB398DBD02B}">
      <dsp:nvSpPr>
        <dsp:cNvPr id="0" name=""/>
        <dsp:cNvSpPr/>
      </dsp:nvSpPr>
      <dsp:spPr>
        <a:xfrm>
          <a:off x="917627" y="1029910"/>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We intend to Analyse and install Information Systems (IS) across the TGI restaurants. </a:t>
          </a:r>
          <a:endParaRPr lang="en-US" sz="1400" kern="1200"/>
        </a:p>
      </dsp:txBody>
      <dsp:txXfrm>
        <a:off x="917627" y="1029910"/>
        <a:ext cx="4188802" cy="818928"/>
      </dsp:txXfrm>
    </dsp:sp>
    <dsp:sp modelId="{F0EAA200-7FF0-4F69-A290-75DF0E46821A}">
      <dsp:nvSpPr>
        <dsp:cNvPr id="0" name=""/>
        <dsp:cNvSpPr/>
      </dsp:nvSpPr>
      <dsp:spPr>
        <a:xfrm>
          <a:off x="0" y="2053571"/>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747CC-1F62-4832-A225-FAB486C882E4}">
      <dsp:nvSpPr>
        <dsp:cNvPr id="0" name=""/>
        <dsp:cNvSpPr/>
      </dsp:nvSpPr>
      <dsp:spPr>
        <a:xfrm>
          <a:off x="240219" y="2232247"/>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9BA189-72C2-48D8-8409-047A7A02AF99}">
      <dsp:nvSpPr>
        <dsp:cNvPr id="0" name=""/>
        <dsp:cNvSpPr/>
      </dsp:nvSpPr>
      <dsp:spPr>
        <a:xfrm>
          <a:off x="917627" y="2053571"/>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Integrating Major (IS) include MIS, TPS, POS, DSS and ESS and BI.</a:t>
          </a:r>
          <a:endParaRPr lang="en-US" sz="1400" kern="1200"/>
        </a:p>
      </dsp:txBody>
      <dsp:txXfrm>
        <a:off x="917627" y="2053571"/>
        <a:ext cx="4188802" cy="818928"/>
      </dsp:txXfrm>
    </dsp:sp>
    <dsp:sp modelId="{354043A7-35F5-47B9-9CF2-6185883FB01B}">
      <dsp:nvSpPr>
        <dsp:cNvPr id="0" name=""/>
        <dsp:cNvSpPr/>
      </dsp:nvSpPr>
      <dsp:spPr>
        <a:xfrm>
          <a:off x="0" y="3077232"/>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B8666-A3F4-4C69-8B69-0BB0DDE311D6}">
      <dsp:nvSpPr>
        <dsp:cNvPr id="0" name=""/>
        <dsp:cNvSpPr/>
      </dsp:nvSpPr>
      <dsp:spPr>
        <a:xfrm>
          <a:off x="240219" y="3255907"/>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90CDC8-3E2F-4E64-8AF3-B11271E82A93}">
      <dsp:nvSpPr>
        <dsp:cNvPr id="0" name=""/>
        <dsp:cNvSpPr/>
      </dsp:nvSpPr>
      <dsp:spPr>
        <a:xfrm>
          <a:off x="917627" y="3077232"/>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Look at ethical consideration of how data is handled, decision making and employee handling, monitoring ethical issues or challenges within the enterprise.</a:t>
          </a:r>
          <a:endParaRPr lang="en-US" sz="1400" kern="1200"/>
        </a:p>
      </dsp:txBody>
      <dsp:txXfrm>
        <a:off x="917627" y="3077232"/>
        <a:ext cx="4188802" cy="818928"/>
      </dsp:txXfrm>
    </dsp:sp>
    <dsp:sp modelId="{B22C5954-9407-4F02-AEB0-E7E82EC61B31}">
      <dsp:nvSpPr>
        <dsp:cNvPr id="0" name=""/>
        <dsp:cNvSpPr/>
      </dsp:nvSpPr>
      <dsp:spPr>
        <a:xfrm>
          <a:off x="0" y="4100893"/>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FD7A5-3A3A-4F17-B785-3120E0D15466}">
      <dsp:nvSpPr>
        <dsp:cNvPr id="0" name=""/>
        <dsp:cNvSpPr/>
      </dsp:nvSpPr>
      <dsp:spPr>
        <a:xfrm>
          <a:off x="240219" y="4279568"/>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1A9D60-BEA0-42A4-A3AD-C1F923D0B30C}">
      <dsp:nvSpPr>
        <dsp:cNvPr id="0" name=""/>
        <dsp:cNvSpPr/>
      </dsp:nvSpPr>
      <dsp:spPr>
        <a:xfrm>
          <a:off x="917627" y="4100893"/>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Assess real working companies using the IS systems. </a:t>
          </a:r>
          <a:endParaRPr lang="en-US" sz="1400" kern="1200"/>
        </a:p>
      </dsp:txBody>
      <dsp:txXfrm>
        <a:off x="917627" y="4100893"/>
        <a:ext cx="4188802" cy="8189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8BF701-93A4-4BAE-9131-A6CC26292085}">
      <dsp:nvSpPr>
        <dsp:cNvPr id="0" name=""/>
        <dsp:cNvSpPr/>
      </dsp:nvSpPr>
      <dsp:spPr>
        <a:xfrm>
          <a:off x="5761"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Transaction Processing System (TPS):POS-records every sale, payment, order; feeds all  data into central system.</a:t>
          </a:r>
          <a:endParaRPr lang="en-US" sz="1050" kern="1200"/>
        </a:p>
      </dsp:txBody>
      <dsp:txXfrm>
        <a:off x="36023" y="564608"/>
        <a:ext cx="1661534" cy="972711"/>
      </dsp:txXfrm>
    </dsp:sp>
    <dsp:sp modelId="{54AC0D16-6FD2-4133-9F58-A3092A1BCAFD}">
      <dsp:nvSpPr>
        <dsp:cNvPr id="0" name=""/>
        <dsp:cNvSpPr/>
      </dsp:nvSpPr>
      <dsp:spPr>
        <a:xfrm>
          <a:off x="1879361" y="837429"/>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79361" y="922843"/>
        <a:ext cx="255553" cy="256242"/>
      </dsp:txXfrm>
    </dsp:sp>
    <dsp:sp modelId="{B10BC688-5936-46D3-994B-D5EBA433A938}">
      <dsp:nvSpPr>
        <dsp:cNvPr id="0" name=""/>
        <dsp:cNvSpPr/>
      </dsp:nvSpPr>
      <dsp:spPr>
        <a:xfrm>
          <a:off x="2416644"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Inventory and Supply Chain: Tracks stock, auto-reorders, monitors waste, links to suppliers</a:t>
          </a:r>
          <a:r>
            <a:rPr lang="en-GB" sz="900" kern="1200"/>
            <a:t>.</a:t>
          </a:r>
          <a:endParaRPr lang="en-US" sz="900" kern="1200"/>
        </a:p>
      </dsp:txBody>
      <dsp:txXfrm>
        <a:off x="2446906" y="564608"/>
        <a:ext cx="1661534" cy="972711"/>
      </dsp:txXfrm>
    </dsp:sp>
    <dsp:sp modelId="{2D86102D-057E-42FB-A10C-9BED5EC2B34A}">
      <dsp:nvSpPr>
        <dsp:cNvPr id="0" name=""/>
        <dsp:cNvSpPr/>
      </dsp:nvSpPr>
      <dsp:spPr>
        <a:xfrm>
          <a:off x="4290244" y="837429"/>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290244" y="922843"/>
        <a:ext cx="255553" cy="256242"/>
      </dsp:txXfrm>
    </dsp:sp>
    <dsp:sp modelId="{F81DB670-97A5-4CE7-B4C2-0B2EAA830299}">
      <dsp:nvSpPr>
        <dsp:cNvPr id="0" name=""/>
        <dsp:cNvSpPr/>
      </dsp:nvSpPr>
      <dsp:spPr>
        <a:xfrm>
          <a:off x="4827526"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Management Information System (MIS): Daily /weekly reports- sale, labour food costs, performance for management and HQ.</a:t>
          </a:r>
          <a:endParaRPr lang="en-US" sz="1050" kern="1200"/>
        </a:p>
      </dsp:txBody>
      <dsp:txXfrm>
        <a:off x="4857788" y="564608"/>
        <a:ext cx="1661534" cy="972711"/>
      </dsp:txXfrm>
    </dsp:sp>
    <dsp:sp modelId="{1524A5F7-E022-4F0C-8D17-E6A93FDF4DDE}">
      <dsp:nvSpPr>
        <dsp:cNvPr id="0" name=""/>
        <dsp:cNvSpPr/>
      </dsp:nvSpPr>
      <dsp:spPr>
        <a:xfrm rot="5400000">
          <a:off x="5506017" y="1688126"/>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560435" y="1719123"/>
        <a:ext cx="256242" cy="255553"/>
      </dsp:txXfrm>
    </dsp:sp>
    <dsp:sp modelId="{2A954804-62C6-4B25-9AF2-D69A76A2DEC0}">
      <dsp:nvSpPr>
        <dsp:cNvPr id="0" name=""/>
        <dsp:cNvSpPr/>
      </dsp:nvSpPr>
      <dsp:spPr>
        <a:xfrm>
          <a:off x="4827526" y="2256405"/>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Customer Relationship Management (CRM) Fridays Rewards- stores preferences  history, ports, promotions</a:t>
          </a:r>
          <a:endParaRPr lang="en-US" sz="1050" kern="1200"/>
        </a:p>
      </dsp:txBody>
      <dsp:txXfrm>
        <a:off x="4857788" y="2286667"/>
        <a:ext cx="1661534" cy="972711"/>
      </dsp:txXfrm>
    </dsp:sp>
    <dsp:sp modelId="{EF2D6A00-B848-4DED-A1AC-4F4EFDFCAB42}">
      <dsp:nvSpPr>
        <dsp:cNvPr id="0" name=""/>
        <dsp:cNvSpPr/>
      </dsp:nvSpPr>
      <dsp:spPr>
        <a:xfrm rot="10800000">
          <a:off x="4310908" y="2559488"/>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420431" y="2644902"/>
        <a:ext cx="255553" cy="256242"/>
      </dsp:txXfrm>
    </dsp:sp>
    <dsp:sp modelId="{DC28C7F8-D424-4492-9BCC-A7CCEBFFDE0F}">
      <dsp:nvSpPr>
        <dsp:cNvPr id="0" name=""/>
        <dsp:cNvSpPr/>
      </dsp:nvSpPr>
      <dsp:spPr>
        <a:xfrm>
          <a:off x="2416644" y="2256405"/>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Online Ordering System: Website/app, delivery/ curb side direct to kitchen.</a:t>
          </a:r>
          <a:endParaRPr lang="en-US" sz="1050" kern="1200"/>
        </a:p>
      </dsp:txBody>
      <dsp:txXfrm>
        <a:off x="2446906" y="2286667"/>
        <a:ext cx="1661534" cy="972711"/>
      </dsp:txXfrm>
    </dsp:sp>
    <dsp:sp modelId="{D38FD30F-EA06-482D-B9D4-9104F043E0E2}">
      <dsp:nvSpPr>
        <dsp:cNvPr id="0" name=""/>
        <dsp:cNvSpPr/>
      </dsp:nvSpPr>
      <dsp:spPr>
        <a:xfrm rot="10805223">
          <a:off x="1907555" y="2557680"/>
          <a:ext cx="359755"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2015481" y="2643176"/>
        <a:ext cx="251829" cy="256242"/>
      </dsp:txXfrm>
    </dsp:sp>
    <dsp:sp modelId="{E534A4A4-4AE0-4511-929F-6C3D771475A1}">
      <dsp:nvSpPr>
        <dsp:cNvPr id="0" name=""/>
        <dsp:cNvSpPr/>
      </dsp:nvSpPr>
      <dsp:spPr>
        <a:xfrm>
          <a:off x="15801" y="2252758"/>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Decision Support System: (DSS) Analytics-forecast demand, optimize TGI menus, pricing and promotions.</a:t>
          </a:r>
          <a:endParaRPr lang="en-US" sz="1050" kern="1200"/>
        </a:p>
      </dsp:txBody>
      <dsp:txXfrm>
        <a:off x="46063" y="2283020"/>
        <a:ext cx="1661534" cy="972711"/>
      </dsp:txXfrm>
    </dsp:sp>
    <dsp:sp modelId="{0D7772B7-6F87-4D75-B47B-0A7C6BCC2610}">
      <dsp:nvSpPr>
        <dsp:cNvPr id="0" name=""/>
        <dsp:cNvSpPr/>
      </dsp:nvSpPr>
      <dsp:spPr>
        <a:xfrm rot="5432496">
          <a:off x="699863" y="3382033"/>
          <a:ext cx="338313"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41379" y="3426413"/>
        <a:ext cx="256242" cy="236819"/>
      </dsp:txXfrm>
    </dsp:sp>
    <dsp:sp modelId="{D1C17166-6D0F-4D05-90CA-0427D5EC711A}">
      <dsp:nvSpPr>
        <dsp:cNvPr id="0" name=""/>
        <dsp:cNvSpPr/>
      </dsp:nvSpPr>
      <dsp:spPr>
        <a:xfrm>
          <a:off x="0" y="3924292"/>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TGI Friday's information systems integrate a set of people, hardware, software and data  processing networks. That collects, stores and shares loyal customer data to run operation confidently.</a:t>
          </a:r>
          <a:endParaRPr lang="en-US" sz="900" kern="1200"/>
        </a:p>
      </dsp:txBody>
      <dsp:txXfrm>
        <a:off x="30262" y="3954554"/>
        <a:ext cx="1661534" cy="972711"/>
      </dsp:txXfrm>
    </dsp:sp>
    <dsp:sp modelId="{803085D3-33CE-4D7F-8DAE-1DE6E99BB120}">
      <dsp:nvSpPr>
        <dsp:cNvPr id="0" name=""/>
        <dsp:cNvSpPr/>
      </dsp:nvSpPr>
      <dsp:spPr>
        <a:xfrm rot="77049">
          <a:off x="1874821" y="4254227"/>
          <a:ext cx="368222"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74835" y="4338403"/>
        <a:ext cx="257755" cy="256242"/>
      </dsp:txXfrm>
    </dsp:sp>
    <dsp:sp modelId="{1E3D274B-6145-4AA4-97A1-C405ADDF73B2}">
      <dsp:nvSpPr>
        <dsp:cNvPr id="0" name=""/>
        <dsp:cNvSpPr/>
      </dsp:nvSpPr>
      <dsp:spPr>
        <a:xfrm>
          <a:off x="2416644" y="3978464"/>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(IS) serves customers, manages different supply chains, and support decisions across all location.</a:t>
          </a:r>
          <a:endParaRPr lang="en-US" sz="1050" kern="1200"/>
        </a:p>
      </dsp:txBody>
      <dsp:txXfrm>
        <a:off x="2446906" y="4008726"/>
        <a:ext cx="1661534" cy="9727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6D3EA-7FCC-4FCD-9295-976F71C6E80E}">
      <dsp:nvSpPr>
        <dsp:cNvPr id="0" name=""/>
        <dsp:cNvSpPr/>
      </dsp:nvSpPr>
      <dsp:spPr>
        <a:xfrm>
          <a:off x="0" y="3169"/>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EE696-0E0D-4C59-A5B7-AFCFC563A82A}">
      <dsp:nvSpPr>
        <dsp:cNvPr id="0" name=""/>
        <dsp:cNvSpPr/>
      </dsp:nvSpPr>
      <dsp:spPr>
        <a:xfrm>
          <a:off x="204244" y="155087"/>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1BF9B-81B9-405A-A4E2-9E0884472F11}">
      <dsp:nvSpPr>
        <dsp:cNvPr id="0" name=""/>
        <dsp:cNvSpPr/>
      </dsp:nvSpPr>
      <dsp:spPr>
        <a:xfrm>
          <a:off x="779841" y="3169"/>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cap="none"/>
            <a:t>TGI uses staff information, customer contact data and supplier contracts.</a:t>
          </a:r>
          <a:endParaRPr lang="en-US" sz="1700" kern="1200" cap="none"/>
        </a:p>
      </dsp:txBody>
      <dsp:txXfrm>
        <a:off x="779841" y="3169"/>
        <a:ext cx="9470632" cy="675187"/>
      </dsp:txXfrm>
    </dsp:sp>
    <dsp:sp modelId="{2DD57AFA-FA21-4F6E-A36B-5A19B81156E6}">
      <dsp:nvSpPr>
        <dsp:cNvPr id="0" name=""/>
        <dsp:cNvSpPr/>
      </dsp:nvSpPr>
      <dsp:spPr>
        <a:xfrm>
          <a:off x="0" y="847154"/>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F0F1C-9125-433D-85BD-64E330EF20EF}">
      <dsp:nvSpPr>
        <dsp:cNvPr id="0" name=""/>
        <dsp:cNvSpPr/>
      </dsp:nvSpPr>
      <dsp:spPr>
        <a:xfrm>
          <a:off x="204244" y="999071"/>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F2E0E-F65D-458D-9323-110A9FFE8E59}">
      <dsp:nvSpPr>
        <dsp:cNvPr id="0" name=""/>
        <dsp:cNvSpPr/>
      </dsp:nvSpPr>
      <dsp:spPr>
        <a:xfrm>
          <a:off x="779841" y="847154"/>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It is important we follow GDPR to prevent risks of breach of data and liability, that TGI have stored.</a:t>
          </a:r>
          <a:endParaRPr lang="en-US" sz="1700" kern="1200"/>
        </a:p>
      </dsp:txBody>
      <dsp:txXfrm>
        <a:off x="779841" y="847154"/>
        <a:ext cx="9470632" cy="675187"/>
      </dsp:txXfrm>
    </dsp:sp>
    <dsp:sp modelId="{A668CA55-6038-4936-870E-9CC6D390A59D}">
      <dsp:nvSpPr>
        <dsp:cNvPr id="0" name=""/>
        <dsp:cNvSpPr/>
      </dsp:nvSpPr>
      <dsp:spPr>
        <a:xfrm>
          <a:off x="0" y="1691138"/>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A9AB8F-7F00-41B3-AEBC-FDEC3ACAD8F0}">
      <dsp:nvSpPr>
        <dsp:cNvPr id="0" name=""/>
        <dsp:cNvSpPr/>
      </dsp:nvSpPr>
      <dsp:spPr>
        <a:xfrm>
          <a:off x="204244" y="1843055"/>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C106F-4FB1-4DDF-8C58-ADEF1D071D78}">
      <dsp:nvSpPr>
        <dsp:cNvPr id="0" name=""/>
        <dsp:cNvSpPr/>
      </dsp:nvSpPr>
      <dsp:spPr>
        <a:xfrm>
          <a:off x="779841" y="1691138"/>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cap="none"/>
            <a:t>CRM are also at risk of </a:t>
          </a:r>
          <a:r>
            <a:rPr lang="en-GB" sz="1700" kern="1200" cap="none">
              <a:latin typeface="Aptos Display" panose="02110004020202020204"/>
            </a:rPr>
            <a:t>cyber-attacks</a:t>
          </a:r>
          <a:r>
            <a:rPr lang="en-GB" sz="1700" kern="1200" cap="none"/>
            <a:t> and phishing, so ensuring payment details and employee details are secure with strong password access (The UK Government, 2025).</a:t>
          </a:r>
          <a:endParaRPr lang="en-US" sz="1700" kern="1200" cap="none"/>
        </a:p>
      </dsp:txBody>
      <dsp:txXfrm>
        <a:off x="779841" y="1691138"/>
        <a:ext cx="9470632" cy="675187"/>
      </dsp:txXfrm>
    </dsp:sp>
    <dsp:sp modelId="{13D0F072-3DC9-4F09-AFEA-3F9017A93968}">
      <dsp:nvSpPr>
        <dsp:cNvPr id="0" name=""/>
        <dsp:cNvSpPr/>
      </dsp:nvSpPr>
      <dsp:spPr>
        <a:xfrm>
          <a:off x="0" y="2535123"/>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4233AB-BBDB-43CF-90C7-86CF041F7E2E}">
      <dsp:nvSpPr>
        <dsp:cNvPr id="0" name=""/>
        <dsp:cNvSpPr/>
      </dsp:nvSpPr>
      <dsp:spPr>
        <a:xfrm>
          <a:off x="204244" y="2687040"/>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CCF873-E70B-43AF-99F0-A36840986B2F}">
      <dsp:nvSpPr>
        <dsp:cNvPr id="0" name=""/>
        <dsp:cNvSpPr/>
      </dsp:nvSpPr>
      <dsp:spPr>
        <a:xfrm>
          <a:off x="779841" y="2535123"/>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Employee training will be considered when implementing secure systems to so that these risks are unlikely to happen (Oracle, 2025).</a:t>
          </a:r>
          <a:endParaRPr lang="en-US" sz="1700" kern="1200"/>
        </a:p>
      </dsp:txBody>
      <dsp:txXfrm>
        <a:off x="779841" y="2535123"/>
        <a:ext cx="9470632" cy="675187"/>
      </dsp:txXfrm>
    </dsp:sp>
    <dsp:sp modelId="{E6F38323-A967-4E25-A810-EE626051FEA6}">
      <dsp:nvSpPr>
        <dsp:cNvPr id="0" name=""/>
        <dsp:cNvSpPr/>
      </dsp:nvSpPr>
      <dsp:spPr>
        <a:xfrm>
          <a:off x="0" y="3379107"/>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D58DC-B2C5-4B66-991B-DB90F088BF8E}">
      <dsp:nvSpPr>
        <dsp:cNvPr id="0" name=""/>
        <dsp:cNvSpPr/>
      </dsp:nvSpPr>
      <dsp:spPr>
        <a:xfrm>
          <a:off x="204244" y="3531024"/>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F9D245-0916-4BAE-8330-E81B3976B742}">
      <dsp:nvSpPr>
        <dsp:cNvPr id="0" name=""/>
        <dsp:cNvSpPr/>
      </dsp:nvSpPr>
      <dsp:spPr>
        <a:xfrm>
          <a:off x="779841" y="3379107"/>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Algorithmic bias data should be avoided, with DEI in practice with fairness across the TGI team. Biased allocation can lead to or seem unfair towards employees and customers.</a:t>
          </a:r>
          <a:endParaRPr lang="en-US" sz="1700" kern="1200"/>
        </a:p>
      </dsp:txBody>
      <dsp:txXfrm>
        <a:off x="779841" y="3379107"/>
        <a:ext cx="9470632" cy="675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0F5249-A960-B727-3541-BD811CFF95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311FC0D-6004-C042-C059-D29A78F76E3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C9FFD5-E964-412D-90DA-49FCFA34E5B5}" type="datetimeFigureOut">
              <a:rPr lang="en-GB" smtClean="0"/>
              <a:t>14/06/2026</a:t>
            </a:fld>
            <a:endParaRPr lang="en-GB"/>
          </a:p>
        </p:txBody>
      </p:sp>
      <p:sp>
        <p:nvSpPr>
          <p:cNvPr id="4" name="Footer Placeholder 3">
            <a:extLst>
              <a:ext uri="{FF2B5EF4-FFF2-40B4-BE49-F238E27FC236}">
                <a16:creationId xmlns:a16="http://schemas.microsoft.com/office/drawing/2014/main" id="{8F926AF9-9D67-1EFA-5CD6-774C4B764E9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36676C2-A27F-724C-76FC-E6F9D1888D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A5498F-032D-4596-8D5A-CB404B0C45B6}" type="slidenum">
              <a:rPr lang="en-GB" smtClean="0"/>
              <a:t>‹#›</a:t>
            </a:fld>
            <a:endParaRPr lang="en-GB"/>
          </a:p>
        </p:txBody>
      </p:sp>
    </p:spTree>
    <p:extLst>
      <p:ext uri="{BB962C8B-B14F-4D97-AF65-F5344CB8AC3E}">
        <p14:creationId xmlns:p14="http://schemas.microsoft.com/office/powerpoint/2010/main" val="1281479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97C4EE-330B-426F-90B4-55B1926FF794}"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F8371-B426-4115-8EC2-B04F17FA97E2}" type="slidenum">
              <a:rPr lang="en-GB" smtClean="0"/>
              <a:t>‹#›</a:t>
            </a:fld>
            <a:endParaRPr lang="en-GB"/>
          </a:p>
        </p:txBody>
      </p:sp>
    </p:spTree>
    <p:extLst>
      <p:ext uri="{BB962C8B-B14F-4D97-AF65-F5344CB8AC3E}">
        <p14:creationId xmlns:p14="http://schemas.microsoft.com/office/powerpoint/2010/main" val="3831611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DF8371-B426-4115-8EC2-B04F17FA97E2}" type="slidenum">
              <a:rPr lang="en-GB" smtClean="0"/>
              <a:t>3</a:t>
            </a:fld>
            <a:endParaRPr lang="en-GB"/>
          </a:p>
        </p:txBody>
      </p:sp>
    </p:spTree>
    <p:extLst>
      <p:ext uri="{BB962C8B-B14F-4D97-AF65-F5344CB8AC3E}">
        <p14:creationId xmlns:p14="http://schemas.microsoft.com/office/powerpoint/2010/main" val="2568053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9AE17-9A76-F133-386C-7709602388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9A8A99-0F16-E444-6E0E-2559CDD0CB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667EDB-F141-310E-90AB-491BB5F5891C}"/>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A8EC1F58-77BC-7E15-BACF-A5B50DB20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2CDB2-044A-46A3-49DA-5A60067A85D4}"/>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198308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BAAF5-CCAF-2E84-964D-42D5C281F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BB6427-563D-40D6-3EBD-132FC2411D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B2EAD4-0258-4282-B1F7-45F7CD881CB8}"/>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8B8B8077-D286-847B-C54F-4CBB02820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832A5-AADA-0B89-DD9D-274A34166471}"/>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60168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E5F3-D25A-DB2A-BDED-781ED6C61A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8BDC78-6192-D21B-729C-007B99500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84BE0D-77EE-1B02-2EB3-531F73B9F316}"/>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016A0FBA-630C-B18A-B26D-6ECBDC4FE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2B3CD1-0972-89AA-7EB9-1CB72BE7EB23}"/>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1231145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8486-1047-7372-CB1B-A7EF307718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1D42D6-DCF9-EFA5-C0BD-C362665A5E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1FA0BB-104C-321A-83B5-A33619D103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A104C-8DD7-1D6E-8786-C3FF5AAF11BE}"/>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ED50954A-C6ED-0744-14C7-CF08B1A95B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27D00-5024-AD97-7F41-BD3CCC8EC55C}"/>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67377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53DD-BAFC-E08C-C917-691BAA8A47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4114BA-A871-9EAC-B33F-E310C148D2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F84498-3469-AE77-FBB4-8F8C48ECA4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576B92-44DF-FF7D-CAC8-B29DF46E0C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788667-14A3-FF47-82F1-D5900683C7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D1BB97-8596-0B03-B477-ACDFC244D07A}"/>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8" name="Footer Placeholder 7">
            <a:extLst>
              <a:ext uri="{FF2B5EF4-FFF2-40B4-BE49-F238E27FC236}">
                <a16:creationId xmlns:a16="http://schemas.microsoft.com/office/drawing/2014/main" id="{B6359ED1-AD26-EFEE-2369-2D73FBF52E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54F8A3-C6AD-1F2A-CC58-3874FF35FFD2}"/>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991589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601D-F45E-B39B-D8B1-4B4268046E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EBA196-B644-4878-EE16-16486ABC6A84}"/>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4" name="Footer Placeholder 3">
            <a:extLst>
              <a:ext uri="{FF2B5EF4-FFF2-40B4-BE49-F238E27FC236}">
                <a16:creationId xmlns:a16="http://schemas.microsoft.com/office/drawing/2014/main" id="{BEE3EF06-627E-B6E9-5386-AA563C6B2A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8A3641-D042-CC03-1654-5CF566178066}"/>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633157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40D91A-FDCF-A384-F4F8-B65EE5EB2569}"/>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3" name="Footer Placeholder 2">
            <a:extLst>
              <a:ext uri="{FF2B5EF4-FFF2-40B4-BE49-F238E27FC236}">
                <a16:creationId xmlns:a16="http://schemas.microsoft.com/office/drawing/2014/main" id="{E6F68ECF-FD1C-8275-8667-5F1FBC6DC7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E97347-7831-F919-EA4C-58D2FEBD4816}"/>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907571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512C0-5BFD-5C8A-AFD7-C496B72F99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2CFF57-735C-C0CD-31D9-3C7FB38D35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B1B7C2-EDCE-3E55-C3E9-8A5677BBBF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FDE96-830E-1F15-BC73-8CFAAE941A25}"/>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B21F462A-0819-B1AA-A43C-A6A9989A48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404F98-711A-43B3-C15B-644CAB277018}"/>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3614292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E4D1-76CE-9EFC-3753-17F1E74A3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3C3836-254B-BE80-931A-27AA686C77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956D2-D509-A7A1-8F86-637355B40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CECA08-9696-D7BC-C1C0-2D004AB52F88}"/>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1A182245-5E70-1C55-2FB6-452907EF66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4EC81-8C75-A7AD-F5C6-DD1B24F55EF3}"/>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3188246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C94EF-EB58-52CD-1988-0678A561FB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6FC297-7400-6F1B-F850-2942C497D5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5DC27B-A086-9447-7641-873A99E1A3CB}"/>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92CEFA6D-CA5A-677E-EB5C-564BA15604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ED3B0E-5D2D-C930-D548-6A2FB6C0D098}"/>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389460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741CB7-E44C-0FD6-B68E-C1EA55F5B0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475127-7080-098F-E351-607C2B431E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96C52-F48D-9692-27F7-0F58A7704D01}"/>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D4E0FC28-DA7A-15EF-A4FB-36F572A5ED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C21904-07DC-BAEC-0EC0-5D8D733FF874}"/>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418773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70ED31-7620-034A-E4F1-76A98A4A4F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7FDF0A-16CE-1139-E2A1-324ECA769C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D9C2E-8F38-C183-FA31-CB4C7BA58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DF27D2E6-DD4E-2AFF-D34A-7F0081A83A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5BAC5D-CA6C-F243-6DD0-97CCFC7D0D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79A49E-74A9-4A91-A95A-D4B4D7435106}" type="slidenum">
              <a:rPr lang="en-GB" smtClean="0"/>
              <a:t>‹#›</a:t>
            </a:fld>
            <a:endParaRPr lang="en-GB"/>
          </a:p>
        </p:txBody>
      </p:sp>
    </p:spTree>
    <p:extLst>
      <p:ext uri="{BB962C8B-B14F-4D97-AF65-F5344CB8AC3E}">
        <p14:creationId xmlns:p14="http://schemas.microsoft.com/office/powerpoint/2010/main" val="3946341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wtsd.ac.uk/programme-courses/postgraduate-pgce/history-and-archaeology/latin-part-time-part-time-distance"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uowtsd-my.sharepoint.com/:p:/g/personal/2408720_student_uwtsd_ac_uk/IQDcDwzyRT9sTZHccRps2qqXAa81reQzo6PGGl3J_zRn71c?email=2412449%40student.uwtsd.ac.uk&amp;e=uEEi44"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hyperlink" Target="https://www.logo.dev/search/brands/tgifridays.com" TargetMode="External"/><Relationship Id="rId5" Type="http://schemas.openxmlformats.org/officeDocument/2006/relationships/diagramQuickStyle" Target="../diagrams/quickStyle1.xml"/><Relationship Id="rId10" Type="http://schemas.openxmlformats.org/officeDocument/2006/relationships/image" Target="../media/image9.png"/><Relationship Id="rId4" Type="http://schemas.openxmlformats.org/officeDocument/2006/relationships/diagramLayout" Target="../diagrams/layout1.xml"/><Relationship Id="rId9" Type="http://schemas.openxmlformats.org/officeDocument/2006/relationships/hyperlink" Target="https://anakjajan.com/tag/tgi-fridays-indonesi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Layout" Target="../slideLayouts/slideLayout2.xml"/><Relationship Id="rId4" Type="http://schemas.openxmlformats.org/officeDocument/2006/relationships/hyperlink" Target="https://theinfosphere.org/T.G.I._Friday's"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nyonita-nibbles.co.uk/2017/08/manchester-gluten-free-restaurants.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gifridays.co.uk" TargetMode="External"/><Relationship Id="rId2" Type="http://schemas.openxmlformats.org/officeDocument/2006/relationships/hyperlink" Target="https://www.oracle.com/uk/crm/what-is-crm/" TargetMode="External"/><Relationship Id="rId1" Type="http://schemas.openxmlformats.org/officeDocument/2006/relationships/slideLayout" Target="../slideLayouts/slideLayout2.xml"/><Relationship Id="rId4" Type="http://schemas.openxmlformats.org/officeDocument/2006/relationships/hyperlink" Target="https://www.gov.uk/data-prot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49365-A7D5-DE88-3A68-D02F338C3E9C}"/>
              </a:ext>
            </a:extLst>
          </p:cNvPr>
          <p:cNvSpPr>
            <a:spLocks noGrp="1"/>
          </p:cNvSpPr>
          <p:nvPr>
            <p:ph type="ctrTitle"/>
          </p:nvPr>
        </p:nvSpPr>
        <p:spPr>
          <a:xfrm>
            <a:off x="4853988" y="320041"/>
            <a:ext cx="6707084" cy="3892668"/>
          </a:xfrm>
        </p:spPr>
        <p:txBody>
          <a:bodyPr>
            <a:normAutofit/>
          </a:bodyPr>
          <a:lstStyle/>
          <a:p>
            <a:pPr algn="l"/>
            <a:br>
              <a:rPr lang="en-GB" sz="4600"/>
            </a:br>
            <a:r>
              <a:rPr lang="en-GB" sz="4600"/>
              <a:t>Managing Business Information</a:t>
            </a:r>
            <a:br>
              <a:rPr lang="en-GB" sz="4600"/>
            </a:br>
            <a:r>
              <a:rPr lang="en-GB" sz="4600"/>
              <a:t>Lecturer: Chinomso </a:t>
            </a:r>
            <a:r>
              <a:rPr lang="en-GB" sz="4600" err="1"/>
              <a:t>Nwagboso</a:t>
            </a:r>
            <a:br>
              <a:rPr lang="en-GB" sz="4600"/>
            </a:br>
            <a:r>
              <a:rPr lang="en-GB" sz="4600"/>
              <a:t>LCLM: 5004 Presentation</a:t>
            </a:r>
          </a:p>
        </p:txBody>
      </p:sp>
      <p:sp>
        <p:nvSpPr>
          <p:cNvPr id="3" name="Subtitle 2">
            <a:extLst>
              <a:ext uri="{FF2B5EF4-FFF2-40B4-BE49-F238E27FC236}">
                <a16:creationId xmlns:a16="http://schemas.microsoft.com/office/drawing/2014/main" id="{81D2E872-ECD4-D607-58B0-79F1717D26C6}"/>
              </a:ext>
            </a:extLst>
          </p:cNvPr>
          <p:cNvSpPr>
            <a:spLocks noGrp="1"/>
          </p:cNvSpPr>
          <p:nvPr>
            <p:ph type="subTitle" idx="1"/>
          </p:nvPr>
        </p:nvSpPr>
        <p:spPr>
          <a:xfrm>
            <a:off x="4853699" y="4631161"/>
            <a:ext cx="6707366" cy="1569486"/>
          </a:xfrm>
        </p:spPr>
        <p:txBody>
          <a:bodyPr vert="horz" lIns="91440" tIns="45720" rIns="91440" bIns="45720" rtlCol="0" anchor="t">
            <a:normAutofit/>
          </a:bodyPr>
          <a:lstStyle/>
          <a:p>
            <a:pPr algn="l"/>
            <a:r>
              <a:rPr lang="en-GB" b="1"/>
              <a:t>Zena Samuels: 2408720</a:t>
            </a:r>
          </a:p>
          <a:p>
            <a:pPr algn="l"/>
            <a:r>
              <a:rPr lang="en-GB" b="1"/>
              <a:t>Julie Clarke: 2412449</a:t>
            </a:r>
          </a:p>
          <a:p>
            <a:pPr algn="l"/>
            <a:r>
              <a:rPr lang="en-GB" b="1" err="1"/>
              <a:t>Akuvi</a:t>
            </a:r>
            <a:r>
              <a:rPr lang="en-GB" b="1"/>
              <a:t> </a:t>
            </a:r>
            <a:r>
              <a:rPr lang="en-GB" b="1" err="1"/>
              <a:t>Dotse</a:t>
            </a:r>
            <a:r>
              <a:rPr lang="en-GB" b="1"/>
              <a:t>: 2421474</a:t>
            </a:r>
          </a:p>
        </p:txBody>
      </p:sp>
      <p:pic>
        <p:nvPicPr>
          <p:cNvPr id="5" name="Picture 4">
            <a:extLst>
              <a:ext uri="{FF2B5EF4-FFF2-40B4-BE49-F238E27FC236}">
                <a16:creationId xmlns:a16="http://schemas.microsoft.com/office/drawing/2014/main" id="{EA5BE01A-12AC-7322-94DF-7B9465FEF6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040" y="2196998"/>
            <a:ext cx="4087368" cy="2145868"/>
          </a:xfrm>
          <a:prstGeom prst="rect">
            <a:avLst/>
          </a:prstGeom>
        </p:spPr>
      </p:pic>
      <p:sp>
        <p:nvSpPr>
          <p:cNvPr id="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DE2BD93-98C2-5D9C-58B1-428B7F70E3C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hlinkClick r:id="rId4"/>
              </a:rPr>
              <a:t>Presentation LCLM 5004 Managin Buisiness Info.pptx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01021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00B44-D6C7-03C6-0750-C5FBED565421}"/>
              </a:ext>
            </a:extLst>
          </p:cNvPr>
          <p:cNvSpPr>
            <a:spLocks noGrp="1"/>
          </p:cNvSpPr>
          <p:nvPr>
            <p:ph type="title"/>
          </p:nvPr>
        </p:nvSpPr>
        <p:spPr>
          <a:xfrm>
            <a:off x="6094105" y="802955"/>
            <a:ext cx="4977976" cy="1454051"/>
          </a:xfrm>
        </p:spPr>
        <p:txBody>
          <a:bodyPr>
            <a:normAutofit/>
          </a:bodyPr>
          <a:lstStyle/>
          <a:p>
            <a:r>
              <a:rPr lang="en-GB" sz="3600" b="1" u="sng">
                <a:solidFill>
                  <a:schemeClr val="tx2"/>
                </a:solidFill>
              </a:rPr>
              <a:t>Introduction</a:t>
            </a:r>
          </a:p>
        </p:txBody>
      </p:sp>
      <p:pic>
        <p:nvPicPr>
          <p:cNvPr id="18" name="Graphic 17" descr="Burger and Drink">
            <a:extLst>
              <a:ext uri="{FF2B5EF4-FFF2-40B4-BE49-F238E27FC236}">
                <a16:creationId xmlns:a16="http://schemas.microsoft.com/office/drawing/2014/main" id="{43A4EB1F-B042-3715-A657-5C29D9B7628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2" name="Content Placeholder 2">
            <a:extLst>
              <a:ext uri="{FF2B5EF4-FFF2-40B4-BE49-F238E27FC236}">
                <a16:creationId xmlns:a16="http://schemas.microsoft.com/office/drawing/2014/main" id="{A667D6D6-AC66-8628-009D-1D6BAB7EBD62}"/>
              </a:ext>
            </a:extLst>
          </p:cNvPr>
          <p:cNvSpPr>
            <a:spLocks noGrp="1"/>
          </p:cNvSpPr>
          <p:nvPr>
            <p:ph idx="1"/>
          </p:nvPr>
        </p:nvSpPr>
        <p:spPr>
          <a:xfrm>
            <a:off x="6029683" y="1425678"/>
            <a:ext cx="4977578" cy="4969590"/>
          </a:xfrm>
        </p:spPr>
        <p:txBody>
          <a:bodyPr anchor="ctr">
            <a:normAutofit/>
          </a:bodyPr>
          <a:lstStyle/>
          <a:p>
            <a:pPr marL="0" indent="0">
              <a:buNone/>
            </a:pPr>
            <a:endParaRPr lang="en-GB" sz="1400">
              <a:solidFill>
                <a:schemeClr val="tx2"/>
              </a:solidFill>
            </a:endParaRPr>
          </a:p>
          <a:p>
            <a:pPr marL="0" indent="0">
              <a:buNone/>
            </a:pPr>
            <a:r>
              <a:rPr lang="en-GB" sz="1600">
                <a:solidFill>
                  <a:schemeClr val="tx2"/>
                </a:solidFill>
              </a:rPr>
              <a:t>We are the consulting team for the hot spot food diner TGI Fridays.</a:t>
            </a:r>
          </a:p>
          <a:p>
            <a:pPr marL="0" indent="0">
              <a:buNone/>
            </a:pPr>
            <a:r>
              <a:rPr lang="en-GB" sz="1600">
                <a:solidFill>
                  <a:schemeClr val="tx2"/>
                </a:solidFill>
              </a:rPr>
              <a:t>This presentation will cover Information systems that will be suitable to implement into the nationwide popular franchise.</a:t>
            </a:r>
          </a:p>
          <a:p>
            <a:pPr marL="0" indent="0">
              <a:buNone/>
            </a:pPr>
            <a:r>
              <a:rPr lang="en-GB" sz="1600">
                <a:solidFill>
                  <a:schemeClr val="tx2"/>
                </a:solidFill>
              </a:rPr>
              <a:t>Founded in 1965 by Alan Stillman, TGI was first launched in New York. Where it quickly became the meeting place for the local lovers of the TGI brand.</a:t>
            </a:r>
          </a:p>
          <a:p>
            <a:pPr marL="0" indent="0">
              <a:buNone/>
            </a:pPr>
            <a:r>
              <a:rPr lang="en-GB" sz="1600">
                <a:solidFill>
                  <a:schemeClr val="tx2"/>
                </a:solidFill>
              </a:rPr>
              <a:t>Known for its red and white American concept, TGI became the place to be for great food, bougee cocktails and legendary customer service.</a:t>
            </a:r>
          </a:p>
          <a:p>
            <a:pPr marL="0" indent="0">
              <a:buNone/>
            </a:pPr>
            <a:r>
              <a:rPr lang="en-GB" sz="1600">
                <a:solidFill>
                  <a:schemeClr val="tx2"/>
                </a:solidFill>
              </a:rPr>
              <a:t>The iconic restaurant marked the beginning of a nationwide love affair with the brand expanding across the UK, opening its first location in Birmingham in 1986. TGI Fridays UK. (2025)</a:t>
            </a: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07436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526F6-789E-F705-E923-F4D68B58536D}"/>
              </a:ext>
            </a:extLst>
          </p:cNvPr>
          <p:cNvSpPr>
            <a:spLocks noGrp="1"/>
          </p:cNvSpPr>
          <p:nvPr>
            <p:ph type="title"/>
          </p:nvPr>
        </p:nvSpPr>
        <p:spPr>
          <a:xfrm>
            <a:off x="658761" y="345810"/>
            <a:ext cx="5300001" cy="1325563"/>
          </a:xfrm>
        </p:spPr>
        <p:txBody>
          <a:bodyPr>
            <a:normAutofit/>
          </a:bodyPr>
          <a:lstStyle/>
          <a:p>
            <a:r>
              <a:rPr lang="en-GB" b="1" u="sng"/>
              <a:t>TGI Outline:</a:t>
            </a:r>
          </a:p>
        </p:txBody>
      </p:sp>
      <p:graphicFrame>
        <p:nvGraphicFramePr>
          <p:cNvPr id="19" name="Content Placeholder 2">
            <a:extLst>
              <a:ext uri="{FF2B5EF4-FFF2-40B4-BE49-F238E27FC236}">
                <a16:creationId xmlns:a16="http://schemas.microsoft.com/office/drawing/2014/main" id="{1FE9AFB6-1C49-2BC2-9E49-D2A5CCDEAA38}"/>
              </a:ext>
            </a:extLst>
          </p:cNvPr>
          <p:cNvGraphicFramePr>
            <a:graphicFrameLocks noGrp="1"/>
          </p:cNvGraphicFramePr>
          <p:nvPr>
            <p:ph idx="1"/>
            <p:extLst>
              <p:ext uri="{D42A27DB-BD31-4B8C-83A1-F6EECF244321}">
                <p14:modId xmlns:p14="http://schemas.microsoft.com/office/powerpoint/2010/main" val="2643869112"/>
              </p:ext>
            </p:extLst>
          </p:nvPr>
        </p:nvGraphicFramePr>
        <p:xfrm>
          <a:off x="658761" y="1671373"/>
          <a:ext cx="5120561" cy="4926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Oval 1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90D4F999-8393-CA2B-3594-3DD1E3E6B4C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778" r="28878"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7" name="Arc 1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81F5953B-A689-EB63-BE22-459F9B23162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7842" r="-2" b="6688"/>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495469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954A8-9F7D-90CD-E594-CE51717B1F50}"/>
              </a:ext>
            </a:extLst>
          </p:cNvPr>
          <p:cNvSpPr>
            <a:spLocks noGrp="1"/>
          </p:cNvSpPr>
          <p:nvPr>
            <p:ph type="title"/>
          </p:nvPr>
        </p:nvSpPr>
        <p:spPr>
          <a:xfrm>
            <a:off x="6090574" y="150725"/>
            <a:ext cx="4977976" cy="2100355"/>
          </a:xfrm>
        </p:spPr>
        <p:txBody>
          <a:bodyPr>
            <a:normAutofit/>
          </a:bodyPr>
          <a:lstStyle/>
          <a:p>
            <a:r>
              <a:rPr lang="en-GB" sz="3600" b="1" u="sng">
                <a:solidFill>
                  <a:schemeClr val="tx2"/>
                </a:solidFill>
              </a:rPr>
              <a:t>Types of Information Systems:</a:t>
            </a:r>
            <a:br>
              <a:rPr lang="en-GB" sz="3600" b="1" u="sng">
                <a:solidFill>
                  <a:schemeClr val="tx2"/>
                </a:solidFill>
              </a:rPr>
            </a:br>
            <a:endParaRPr lang="en-GB" sz="3600" b="1" u="sng">
              <a:solidFill>
                <a:schemeClr val="tx2"/>
              </a:solidFill>
            </a:endParaRPr>
          </a:p>
        </p:txBody>
      </p:sp>
      <p:pic>
        <p:nvPicPr>
          <p:cNvPr id="7" name="Graphic 6" descr="Hierarchy">
            <a:extLst>
              <a:ext uri="{FF2B5EF4-FFF2-40B4-BE49-F238E27FC236}">
                <a16:creationId xmlns:a16="http://schemas.microsoft.com/office/drawing/2014/main" id="{1EE1A5B5-516F-4209-53F2-0E5083E13A0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9D313C4F-C3DF-07C0-5936-79E2F0695B7A}"/>
              </a:ext>
            </a:extLst>
          </p:cNvPr>
          <p:cNvSpPr>
            <a:spLocks noGrp="1"/>
          </p:cNvSpPr>
          <p:nvPr>
            <p:ph idx="1"/>
          </p:nvPr>
        </p:nvSpPr>
        <p:spPr>
          <a:xfrm>
            <a:off x="6090574" y="2566218"/>
            <a:ext cx="4977578" cy="3494753"/>
          </a:xfrm>
        </p:spPr>
        <p:txBody>
          <a:bodyPr anchor="ctr">
            <a:normAutofit fontScale="25000" lnSpcReduction="20000"/>
          </a:bodyPr>
          <a:lstStyle/>
          <a:p>
            <a:pPr marL="0" indent="0">
              <a:buNone/>
            </a:pPr>
            <a:endParaRPr lang="en-GB" sz="1800">
              <a:solidFill>
                <a:schemeClr val="tx2"/>
              </a:solidFill>
            </a:endParaRPr>
          </a:p>
          <a:p>
            <a:pPr marL="0" indent="0">
              <a:buNone/>
            </a:pPr>
            <a:endParaRPr lang="en-GB" sz="2900">
              <a:solidFill>
                <a:schemeClr val="tx2"/>
              </a:solidFill>
            </a:endParaRPr>
          </a:p>
          <a:p>
            <a:pPr marL="0" indent="0">
              <a:buNone/>
            </a:pPr>
            <a:r>
              <a:rPr lang="en-GB" sz="6400">
                <a:solidFill>
                  <a:schemeClr val="tx2"/>
                </a:solidFill>
              </a:rPr>
              <a:t>Information systems are vital within the business as they are used as integrated components for communication when, collecting, storing and  processing data information.</a:t>
            </a:r>
          </a:p>
          <a:p>
            <a:pPr marL="0" indent="0">
              <a:buNone/>
            </a:pPr>
            <a:r>
              <a:rPr lang="en-GB" sz="6400">
                <a:solidFill>
                  <a:schemeClr val="tx2"/>
                </a:solidFill>
              </a:rPr>
              <a:t>They all distribute information to support decision making and organisational control (Laudon and Laudon 2022)</a:t>
            </a:r>
          </a:p>
          <a:p>
            <a:pPr marL="0" indent="0">
              <a:buNone/>
            </a:pPr>
            <a:endParaRPr lang="en-GB" sz="6400">
              <a:solidFill>
                <a:schemeClr val="tx2"/>
              </a:solidFill>
            </a:endParaRPr>
          </a:p>
          <a:p>
            <a:pPr marL="0" indent="0">
              <a:buNone/>
            </a:pPr>
            <a:r>
              <a:rPr lang="en-GB" sz="6400">
                <a:solidFill>
                  <a:schemeClr val="tx2"/>
                </a:solidFill>
              </a:rPr>
              <a:t>Management information (MIS):- looks at how data is managed.</a:t>
            </a:r>
          </a:p>
          <a:p>
            <a:pPr marL="0" indent="0">
              <a:buNone/>
            </a:pPr>
            <a:r>
              <a:rPr lang="en-GB" sz="6400">
                <a:solidFill>
                  <a:schemeClr val="tx2"/>
                </a:solidFill>
              </a:rPr>
              <a:t>Customer Relation Management( CRM):- Involves customer data and interaction.</a:t>
            </a:r>
          </a:p>
          <a:p>
            <a:pPr marL="0" indent="0">
              <a:buNone/>
            </a:pPr>
            <a:r>
              <a:rPr lang="en-GB" sz="6400">
                <a:solidFill>
                  <a:schemeClr val="tx2"/>
                </a:solidFill>
              </a:rPr>
              <a:t>Transaction processing (TPS):-  handles daily routine transactions.</a:t>
            </a:r>
          </a:p>
          <a:p>
            <a:pPr marL="0" indent="0">
              <a:buNone/>
            </a:pPr>
            <a:r>
              <a:rPr lang="en-GB" sz="6400">
                <a:solidFill>
                  <a:schemeClr val="tx2"/>
                </a:solidFill>
              </a:rPr>
              <a:t>Decision Support (DSS):- Supports decision making using analytical tools.</a:t>
            </a:r>
          </a:p>
          <a:p>
            <a:pPr marL="0" indent="0">
              <a:buNone/>
            </a:pPr>
            <a:r>
              <a:rPr lang="en-GB" sz="6400">
                <a:solidFill>
                  <a:schemeClr val="tx2"/>
                </a:solidFill>
              </a:rPr>
              <a:t>Executive support (ESS):- contributes to executive’s high-level insights.</a:t>
            </a:r>
          </a:p>
          <a:p>
            <a:pPr marL="0" indent="0">
              <a:buNone/>
            </a:pPr>
            <a:r>
              <a:rPr lang="en-GB" sz="6400">
                <a:solidFill>
                  <a:schemeClr val="tx2"/>
                </a:solidFill>
              </a:rPr>
              <a:t>Business Intelligence  (BI):-  For analytics and data- driven tools.</a:t>
            </a:r>
          </a:p>
          <a:p>
            <a:pPr marL="0" indent="0">
              <a:buNone/>
            </a:pPr>
            <a:endParaRPr lang="en-GB" sz="6400">
              <a:solidFill>
                <a:schemeClr val="tx2"/>
              </a:solidFill>
            </a:endParaRPr>
          </a:p>
          <a:p>
            <a:endParaRPr lang="en-GB" sz="6400">
              <a:solidFill>
                <a:schemeClr val="tx2"/>
              </a:solidFill>
            </a:endParaRPr>
          </a:p>
          <a:p>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6785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FFF30-6707-1DBB-7F88-536E46A4DBFE}"/>
              </a:ext>
            </a:extLst>
          </p:cNvPr>
          <p:cNvSpPr>
            <a:spLocks noGrp="1"/>
          </p:cNvSpPr>
          <p:nvPr>
            <p:ph type="title"/>
          </p:nvPr>
        </p:nvSpPr>
        <p:spPr>
          <a:xfrm>
            <a:off x="640080" y="329184"/>
            <a:ext cx="6894576" cy="1783080"/>
          </a:xfrm>
        </p:spPr>
        <p:txBody>
          <a:bodyPr anchor="b">
            <a:normAutofit/>
          </a:bodyPr>
          <a:lstStyle/>
          <a:p>
            <a:r>
              <a:rPr lang="en-GB" sz="5400" b="1" u="sng"/>
              <a:t>TGI Fridays suitable Information Systems</a:t>
            </a:r>
          </a:p>
        </p:txBody>
      </p:sp>
      <p:sp>
        <p:nvSpPr>
          <p:cNvPr id="4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75DB9-EDE4-4838-3B33-90F34B5863A2}"/>
              </a:ext>
            </a:extLst>
          </p:cNvPr>
          <p:cNvSpPr>
            <a:spLocks noGrp="1"/>
          </p:cNvSpPr>
          <p:nvPr>
            <p:ph idx="1"/>
          </p:nvPr>
        </p:nvSpPr>
        <p:spPr>
          <a:xfrm>
            <a:off x="640080" y="2706624"/>
            <a:ext cx="6894576" cy="3483864"/>
          </a:xfrm>
        </p:spPr>
        <p:txBody>
          <a:bodyPr>
            <a:normAutofit/>
          </a:bodyPr>
          <a:lstStyle/>
          <a:p>
            <a:endParaRPr lang="en-GB" sz="1700"/>
          </a:p>
          <a:p>
            <a:r>
              <a:rPr lang="en-GB" sz="1700"/>
              <a:t>CRM, holding information such as customer reviews and preferences, highlighting feedback.</a:t>
            </a:r>
          </a:p>
          <a:p>
            <a:r>
              <a:rPr lang="en-GB" sz="1700"/>
              <a:t>POS, Introducing a hub for kitchen assistants monitoring order transactions with efficiency reducing any errors.</a:t>
            </a:r>
          </a:p>
          <a:p>
            <a:r>
              <a:rPr lang="en-GB" sz="1700"/>
              <a:t>TPS, focusing on day-to-day revenue transactions.</a:t>
            </a:r>
          </a:p>
          <a:p>
            <a:r>
              <a:rPr lang="en-GB" sz="1700"/>
              <a:t>MIS, gathers TPS into a structed format for managers to have a clear concept ( Laudon, K.C. and Laudon, J.P. 2022)</a:t>
            </a:r>
            <a:r>
              <a:rPr lang="en-GB" sz="1700" i="1"/>
              <a:t>.</a:t>
            </a:r>
          </a:p>
          <a:p>
            <a:r>
              <a:rPr lang="en-GB" sz="1700"/>
              <a:t>DSS, assist managers is decision making and operation forecast.</a:t>
            </a:r>
          </a:p>
        </p:txBody>
      </p:sp>
      <p:pic>
        <p:nvPicPr>
          <p:cNvPr id="7" name="Graphic 6" descr="Cycle with People">
            <a:extLst>
              <a:ext uri="{FF2B5EF4-FFF2-40B4-BE49-F238E27FC236}">
                <a16:creationId xmlns:a16="http://schemas.microsoft.com/office/drawing/2014/main" id="{DF9F0AFF-89A1-449E-F277-A999D59DB9B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55963" y="329183"/>
            <a:ext cx="3429969" cy="3429969"/>
          </a:xfrm>
          <a:prstGeom prst="rect">
            <a:avLst/>
          </a:prstGeom>
        </p:spPr>
      </p:pic>
      <p:pic>
        <p:nvPicPr>
          <p:cNvPr id="5" name="Picture 4">
            <a:extLst>
              <a:ext uri="{FF2B5EF4-FFF2-40B4-BE49-F238E27FC236}">
                <a16:creationId xmlns:a16="http://schemas.microsoft.com/office/drawing/2014/main" id="{EF887FC7-D57D-AA17-6444-97BEFF01D9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63840" y="4387059"/>
            <a:ext cx="3995928" cy="1560539"/>
          </a:xfrm>
          <a:prstGeom prst="rect">
            <a:avLst/>
          </a:prstGeom>
        </p:spPr>
      </p:pic>
    </p:spTree>
    <p:extLst>
      <p:ext uri="{BB962C8B-B14F-4D97-AF65-F5344CB8AC3E}">
        <p14:creationId xmlns:p14="http://schemas.microsoft.com/office/powerpoint/2010/main" val="175085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F28F9-8002-EB90-60F4-04BF17E6038E}"/>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rPr>
              <a:t>Information Systems defined</a:t>
            </a:r>
          </a:p>
        </p:txBody>
      </p:sp>
      <p:graphicFrame>
        <p:nvGraphicFramePr>
          <p:cNvPr id="23" name="Content Placeholder 2">
            <a:extLst>
              <a:ext uri="{FF2B5EF4-FFF2-40B4-BE49-F238E27FC236}">
                <a16:creationId xmlns:a16="http://schemas.microsoft.com/office/drawing/2014/main" id="{7F1B0F05-B8EF-C3C0-574D-3D445BFB5BA6}"/>
              </a:ext>
            </a:extLst>
          </p:cNvPr>
          <p:cNvGraphicFramePr>
            <a:graphicFrameLocks noGrp="1"/>
          </p:cNvGraphicFramePr>
          <p:nvPr>
            <p:ph idx="1"/>
            <p:extLst>
              <p:ext uri="{D42A27DB-BD31-4B8C-83A1-F6EECF244321}">
                <p14:modId xmlns:p14="http://schemas.microsoft.com/office/powerpoint/2010/main" val="3929899470"/>
              </p:ext>
            </p:extLst>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4C888BD-9539-058D-CF33-4078EE3921DF}"/>
              </a:ext>
            </a:extLst>
          </p:cNvPr>
          <p:cNvSpPr txBox="1"/>
          <p:nvPr/>
        </p:nvSpPr>
        <p:spPr>
          <a:xfrm>
            <a:off x="4807211" y="5919019"/>
            <a:ext cx="3648531" cy="307777"/>
          </a:xfrm>
          <a:prstGeom prst="rect">
            <a:avLst/>
          </a:prstGeom>
          <a:noFill/>
        </p:spPr>
        <p:txBody>
          <a:bodyPr wrap="square" rtlCol="0">
            <a:spAutoFit/>
          </a:bodyPr>
          <a:lstStyle/>
          <a:p>
            <a:r>
              <a:rPr lang="en-GB" sz="1200"/>
              <a:t>(</a:t>
            </a:r>
            <a:r>
              <a:rPr lang="en-GB" sz="1400"/>
              <a:t>El Archi. Y and </a:t>
            </a:r>
            <a:r>
              <a:rPr lang="en-GB" sz="1400" err="1"/>
              <a:t>Benbba</a:t>
            </a:r>
            <a:r>
              <a:rPr lang="en-GB" sz="1400"/>
              <a:t>. B., 2023)</a:t>
            </a:r>
          </a:p>
        </p:txBody>
      </p:sp>
    </p:spTree>
    <p:extLst>
      <p:ext uri="{BB962C8B-B14F-4D97-AF65-F5344CB8AC3E}">
        <p14:creationId xmlns:p14="http://schemas.microsoft.com/office/powerpoint/2010/main" val="3848423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BB297-68D9-BA72-E9DC-81FC26CDB3B5}"/>
              </a:ext>
            </a:extLst>
          </p:cNvPr>
          <p:cNvSpPr>
            <a:spLocks noGrp="1"/>
          </p:cNvSpPr>
          <p:nvPr>
            <p:ph type="title"/>
          </p:nvPr>
        </p:nvSpPr>
        <p:spPr>
          <a:xfrm>
            <a:off x="840658" y="374957"/>
            <a:ext cx="10515600" cy="1325563"/>
          </a:xfrm>
        </p:spPr>
        <p:txBody>
          <a:bodyPr/>
          <a:lstStyle/>
          <a:p>
            <a:r>
              <a:rPr lang="en-GB" b="1" u="sng"/>
              <a:t>Ethical Considerations:</a:t>
            </a:r>
          </a:p>
        </p:txBody>
      </p:sp>
      <p:graphicFrame>
        <p:nvGraphicFramePr>
          <p:cNvPr id="7" name="Content Placeholder 2">
            <a:extLst>
              <a:ext uri="{FF2B5EF4-FFF2-40B4-BE49-F238E27FC236}">
                <a16:creationId xmlns:a16="http://schemas.microsoft.com/office/drawing/2014/main" id="{F115A2AC-A82B-63D7-F8EB-2ADF748BBF85}"/>
              </a:ext>
            </a:extLst>
          </p:cNvPr>
          <p:cNvGraphicFramePr>
            <a:graphicFrameLocks noGrp="1"/>
          </p:cNvGraphicFramePr>
          <p:nvPr>
            <p:ph idx="1"/>
            <p:extLst>
              <p:ext uri="{D42A27DB-BD31-4B8C-83A1-F6EECF244321}">
                <p14:modId xmlns:p14="http://schemas.microsoft.com/office/powerpoint/2010/main" val="384932545"/>
              </p:ext>
            </p:extLst>
          </p:nvPr>
        </p:nvGraphicFramePr>
        <p:xfrm>
          <a:off x="631891" y="2009669"/>
          <a:ext cx="10250474" cy="4057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496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8BF98-3D29-CE0B-BB56-817B04164F03}"/>
              </a:ext>
            </a:extLst>
          </p:cNvPr>
          <p:cNvSpPr>
            <a:spLocks noGrp="1"/>
          </p:cNvSpPr>
          <p:nvPr>
            <p:ph type="title"/>
          </p:nvPr>
        </p:nvSpPr>
        <p:spPr>
          <a:xfrm>
            <a:off x="1268360" y="1"/>
            <a:ext cx="10085439" cy="1739850"/>
          </a:xfrm>
        </p:spPr>
        <p:txBody>
          <a:bodyPr/>
          <a:lstStyle/>
          <a:p>
            <a:r>
              <a:rPr lang="en-GB" b="1" u="sng"/>
              <a:t>(IS) Real World Studies</a:t>
            </a:r>
          </a:p>
        </p:txBody>
      </p:sp>
      <p:graphicFrame>
        <p:nvGraphicFramePr>
          <p:cNvPr id="4" name="Content Placeholder 3">
            <a:extLst>
              <a:ext uri="{FF2B5EF4-FFF2-40B4-BE49-F238E27FC236}">
                <a16:creationId xmlns:a16="http://schemas.microsoft.com/office/drawing/2014/main" id="{0A282E4D-0581-4D7D-5573-284985ADDE11}"/>
              </a:ext>
            </a:extLst>
          </p:cNvPr>
          <p:cNvGraphicFramePr>
            <a:graphicFrameLocks noGrp="1"/>
          </p:cNvGraphicFramePr>
          <p:nvPr>
            <p:ph idx="1"/>
            <p:extLst>
              <p:ext uri="{D42A27DB-BD31-4B8C-83A1-F6EECF244321}">
                <p14:modId xmlns:p14="http://schemas.microsoft.com/office/powerpoint/2010/main" val="3072920032"/>
              </p:ext>
            </p:extLst>
          </p:nvPr>
        </p:nvGraphicFramePr>
        <p:xfrm>
          <a:off x="1268361" y="1563329"/>
          <a:ext cx="9491157" cy="3412834"/>
        </p:xfrm>
        <a:graphic>
          <a:graphicData uri="http://schemas.openxmlformats.org/drawingml/2006/table">
            <a:tbl>
              <a:tblPr firstRow="1" bandRow="1">
                <a:tableStyleId>{5C22544A-7EE6-4342-B048-85BDC9FD1C3A}</a:tableStyleId>
              </a:tblPr>
              <a:tblGrid>
                <a:gridCol w="1964881">
                  <a:extLst>
                    <a:ext uri="{9D8B030D-6E8A-4147-A177-3AD203B41FA5}">
                      <a16:colId xmlns:a16="http://schemas.microsoft.com/office/drawing/2014/main" val="193642665"/>
                    </a:ext>
                  </a:extLst>
                </a:gridCol>
                <a:gridCol w="1881569">
                  <a:extLst>
                    <a:ext uri="{9D8B030D-6E8A-4147-A177-3AD203B41FA5}">
                      <a16:colId xmlns:a16="http://schemas.microsoft.com/office/drawing/2014/main" val="2184555000"/>
                    </a:ext>
                  </a:extLst>
                </a:gridCol>
                <a:gridCol w="1867425">
                  <a:extLst>
                    <a:ext uri="{9D8B030D-6E8A-4147-A177-3AD203B41FA5}">
                      <a16:colId xmlns:a16="http://schemas.microsoft.com/office/drawing/2014/main" val="515927628"/>
                    </a:ext>
                  </a:extLst>
                </a:gridCol>
                <a:gridCol w="1903208">
                  <a:extLst>
                    <a:ext uri="{9D8B030D-6E8A-4147-A177-3AD203B41FA5}">
                      <a16:colId xmlns:a16="http://schemas.microsoft.com/office/drawing/2014/main" val="1110273457"/>
                    </a:ext>
                  </a:extLst>
                </a:gridCol>
                <a:gridCol w="1874074">
                  <a:extLst>
                    <a:ext uri="{9D8B030D-6E8A-4147-A177-3AD203B41FA5}">
                      <a16:colId xmlns:a16="http://schemas.microsoft.com/office/drawing/2014/main" val="4145649938"/>
                    </a:ext>
                  </a:extLst>
                </a:gridCol>
              </a:tblGrid>
              <a:tr h="363663">
                <a:tc>
                  <a:txBody>
                    <a:bodyPr/>
                    <a:lstStyle/>
                    <a:p>
                      <a:r>
                        <a:rPr lang="en-GB"/>
                        <a:t>Company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systems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challenges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Solution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96197317"/>
                  </a:ext>
                </a:extLst>
              </a:tr>
              <a:tr h="943142">
                <a:tc>
                  <a:txBody>
                    <a:bodyPr/>
                    <a:lstStyle/>
                    <a:p>
                      <a:r>
                        <a:rPr lang="en-GB" b="1"/>
                        <a:t>CRM Restaurants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POS and CRM reservations.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Disconnected customer data and menu orders errors.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Main CRM receiving data for POS.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Improved service, returning customers.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35888813"/>
                  </a:ext>
                </a:extLst>
              </a:tr>
              <a:tr h="943142">
                <a:tc>
                  <a:txBody>
                    <a:bodyPr/>
                    <a:lstStyle/>
                    <a:p>
                      <a:r>
                        <a:rPr lang="en-GB" b="1"/>
                        <a:t>Pizza Hut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Food hub ordering,</a:t>
                      </a:r>
                    </a:p>
                    <a:p>
                      <a:r>
                        <a:rPr lang="en-GB" sz="1400"/>
                        <a:t>Tracking and CRM.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Order and delivery discrepancies, competition</a:t>
                      </a:r>
                      <a:r>
                        <a:rPr lang="en-GB"/>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Fast track, real time orders and seamless channel.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Brand contrast, Sales growth, strong digital platform.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67747287"/>
                  </a:ext>
                </a:extLst>
              </a:tr>
              <a:tr h="1160790">
                <a:tc>
                  <a:txBody>
                    <a:bodyPr/>
                    <a:lstStyle/>
                    <a:p>
                      <a:r>
                        <a:rPr lang="en-GB" b="1"/>
                        <a:t>Costa Coffee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Mobile App Users, CRM, POS and analytics.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Waiting times, long queues,  merging data, customer loyalty.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POS loyalty rewards, eco friendly system</a:t>
                      </a:r>
                      <a:r>
                        <a:rPr lang="en-GB"/>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Online app signal strength, increased loyalty users and revenue.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4362664"/>
                  </a:ext>
                </a:extLst>
              </a:tr>
            </a:tbl>
          </a:graphicData>
        </a:graphic>
      </p:graphicFrame>
      <p:sp>
        <p:nvSpPr>
          <p:cNvPr id="5" name="TextBox 4">
            <a:extLst>
              <a:ext uri="{FF2B5EF4-FFF2-40B4-BE49-F238E27FC236}">
                <a16:creationId xmlns:a16="http://schemas.microsoft.com/office/drawing/2014/main" id="{A03D1B19-7D83-30C5-0040-A694F12B2682}"/>
              </a:ext>
            </a:extLst>
          </p:cNvPr>
          <p:cNvSpPr txBox="1"/>
          <p:nvPr/>
        </p:nvSpPr>
        <p:spPr>
          <a:xfrm>
            <a:off x="1150374" y="5314335"/>
            <a:ext cx="9724105" cy="1323439"/>
          </a:xfrm>
          <a:prstGeom prst="rect">
            <a:avLst/>
          </a:prstGeom>
          <a:noFill/>
        </p:spPr>
        <p:txBody>
          <a:bodyPr wrap="square" rtlCol="0">
            <a:spAutoFit/>
          </a:bodyPr>
          <a:lstStyle/>
          <a:p>
            <a:r>
              <a:rPr lang="en-GB" sz="1600"/>
              <a:t>Operational efficiency  can have a great impact on business performance with updated (IS) implementation and digital platforms (Seun, et al., 2023). It can reduce customer dissatisfaction, negative feedback and waiting times, Increasing business turn over and highlighting the brand. Strong analytics capability supports improved menus, ethical consideration amongst customers and  employees avoiding algorithmic biased decisions (</a:t>
            </a:r>
            <a:r>
              <a:rPr lang="en-GB" sz="1600" err="1"/>
              <a:t>Bahangulu</a:t>
            </a:r>
            <a:r>
              <a:rPr lang="en-GB" sz="1600"/>
              <a:t>, J.K and  Owusu- Berko, L., 2025). </a:t>
            </a:r>
          </a:p>
        </p:txBody>
      </p:sp>
    </p:spTree>
    <p:extLst>
      <p:ext uri="{BB962C8B-B14F-4D97-AF65-F5344CB8AC3E}">
        <p14:creationId xmlns:p14="http://schemas.microsoft.com/office/powerpoint/2010/main" val="3450099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324ECA-34B4-D4FC-C05B-DDA751341C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832" r="10740" b="-1"/>
          <a:stretch>
            <a:fillRect/>
          </a:stretch>
        </p:blipFill>
        <p:spPr>
          <a:xfrm>
            <a:off x="-3047"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B1A57-5C42-0FCE-6A5F-64960F30DAB7}"/>
              </a:ext>
            </a:extLst>
          </p:cNvPr>
          <p:cNvSpPr>
            <a:spLocks noGrp="1"/>
          </p:cNvSpPr>
          <p:nvPr>
            <p:ph type="title"/>
          </p:nvPr>
        </p:nvSpPr>
        <p:spPr>
          <a:xfrm>
            <a:off x="7531610" y="226142"/>
            <a:ext cx="3822189" cy="1170039"/>
          </a:xfrm>
        </p:spPr>
        <p:txBody>
          <a:bodyPr>
            <a:normAutofit/>
          </a:bodyPr>
          <a:lstStyle/>
          <a:p>
            <a:r>
              <a:rPr lang="en-GB" sz="4000" b="1" u="sng"/>
              <a:t>Conclusion:</a:t>
            </a:r>
          </a:p>
        </p:txBody>
      </p:sp>
      <p:sp>
        <p:nvSpPr>
          <p:cNvPr id="3" name="Content Placeholder 2">
            <a:extLst>
              <a:ext uri="{FF2B5EF4-FFF2-40B4-BE49-F238E27FC236}">
                <a16:creationId xmlns:a16="http://schemas.microsoft.com/office/drawing/2014/main" id="{548AB29A-D58C-0306-C15C-30E9A766C646}"/>
              </a:ext>
            </a:extLst>
          </p:cNvPr>
          <p:cNvSpPr>
            <a:spLocks noGrp="1"/>
          </p:cNvSpPr>
          <p:nvPr>
            <p:ph idx="1"/>
          </p:nvPr>
        </p:nvSpPr>
        <p:spPr>
          <a:xfrm>
            <a:off x="7531610" y="1494502"/>
            <a:ext cx="4235010" cy="5230763"/>
          </a:xfrm>
        </p:spPr>
        <p:txBody>
          <a:bodyPr vert="horz" lIns="91440" tIns="45720" rIns="91440" bIns="45720" rtlCol="0" anchor="t">
            <a:normAutofit fontScale="47500" lnSpcReduction="20000"/>
          </a:bodyPr>
          <a:lstStyle/>
          <a:p>
            <a:r>
              <a:rPr lang="en-GB" sz="3400"/>
              <a:t>The success of TGI Fridays is dependent on information systems. Client relationship management systems, helps increase client loyalty, transaction processing, aids daily productivity and executive management structure. </a:t>
            </a:r>
          </a:p>
          <a:p>
            <a:r>
              <a:rPr lang="en-GB" sz="3400"/>
              <a:t> (IS) gives managers insightful information. When combined and monitored  effectively these techniques enhance productivity and improve a smooth  operation service.</a:t>
            </a:r>
          </a:p>
          <a:p>
            <a:r>
              <a:rPr lang="en-GB" sz="3400"/>
              <a:t>TGI Fridays have  many advantages, but they also need to Implement Improved  POS and CRM systems. Along with solving ethical issues such as security, privacy, employee surveillance, and artificial intelligence (Mariani, M and Wirtz J, 2023).</a:t>
            </a:r>
          </a:p>
          <a:p>
            <a:r>
              <a:rPr lang="en-GB" sz="3400"/>
              <a:t> The business can keep improving client experiences and staying competitive in the restaurant sector by implementing a prudent and integrated approach towards technology.</a:t>
            </a:r>
          </a:p>
          <a:p>
            <a:r>
              <a:rPr lang="en-GB" sz="3400"/>
              <a:t>Information systems records company daily performance and can expand the enterprise when used correctly with adequate staff training and effective enterprise resource planning.</a:t>
            </a:r>
          </a:p>
          <a:p>
            <a:pPr marL="0" indent="0">
              <a:buNone/>
            </a:pPr>
            <a:endParaRPr lang="en-GB" sz="3400"/>
          </a:p>
          <a:p>
            <a:endParaRPr lang="en-GB" sz="1100"/>
          </a:p>
        </p:txBody>
      </p:sp>
    </p:spTree>
    <p:extLst>
      <p:ext uri="{BB962C8B-B14F-4D97-AF65-F5344CB8AC3E}">
        <p14:creationId xmlns:p14="http://schemas.microsoft.com/office/powerpoint/2010/main" val="1265239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Close up image of hands applauding">
            <a:extLst>
              <a:ext uri="{FF2B5EF4-FFF2-40B4-BE49-F238E27FC236}">
                <a16:creationId xmlns:a16="http://schemas.microsoft.com/office/drawing/2014/main" id="{000A554F-1E76-9910-930C-2F2E643FFD5E}"/>
              </a:ext>
            </a:extLst>
          </p:cNvPr>
          <p:cNvPicPr>
            <a:picLocks noChangeAspect="1"/>
          </p:cNvPicPr>
          <p:nvPr/>
        </p:nvPicPr>
        <p:blipFill>
          <a:blip r:embed="rId2">
            <a:alphaModFix amt="50000"/>
          </a:blip>
          <a:srcRect t="638" r="-1" b="15070"/>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F131F6F2-70F8-B15C-0863-F20115E9B922}"/>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Thank You For Listening</a:t>
            </a:r>
          </a:p>
        </p:txBody>
      </p:sp>
      <p:sp>
        <p:nvSpPr>
          <p:cNvPr id="6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0031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30874-3606-8B9C-EE4F-0F9CC855CEE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References.</a:t>
            </a:r>
          </a:p>
        </p:txBody>
      </p:sp>
      <p:sp>
        <p:nvSpPr>
          <p:cNvPr id="17" name="Content Placeholder 2">
            <a:extLst>
              <a:ext uri="{FF2B5EF4-FFF2-40B4-BE49-F238E27FC236}">
                <a16:creationId xmlns:a16="http://schemas.microsoft.com/office/drawing/2014/main" id="{D098483C-22EE-7E1E-B2FB-241AC80F2DCF}"/>
              </a:ext>
            </a:extLst>
          </p:cNvPr>
          <p:cNvSpPr>
            <a:spLocks noGrp="1"/>
          </p:cNvSpPr>
          <p:nvPr>
            <p:ph idx="1"/>
          </p:nvPr>
        </p:nvSpPr>
        <p:spPr>
          <a:xfrm>
            <a:off x="6213192" y="1150374"/>
            <a:ext cx="5152412" cy="5520814"/>
          </a:xfrm>
        </p:spPr>
        <p:txBody>
          <a:bodyPr anchor="ctr">
            <a:normAutofit/>
          </a:bodyPr>
          <a:lstStyle/>
          <a:p>
            <a:endParaRPr lang="en-GB" sz="1200"/>
          </a:p>
          <a:p>
            <a:r>
              <a:rPr lang="en-GB" sz="1200" err="1"/>
              <a:t>Bahangulu</a:t>
            </a:r>
            <a:r>
              <a:rPr lang="en-GB" sz="1200"/>
              <a:t>, J.K. and Owusu-Berko, L., 2025. Algorithmic bias, data ethics, and governance: Ensuring fairness, transparency and compliance in AI-powered business analytics applications. </a:t>
            </a:r>
            <a:r>
              <a:rPr lang="en-GB" sz="1200" i="1"/>
              <a:t>World Journal of Advanced Research and Reviews</a:t>
            </a:r>
            <a:r>
              <a:rPr lang="en-GB" sz="1200"/>
              <a:t>, </a:t>
            </a:r>
            <a:r>
              <a:rPr lang="en-GB" sz="1200" i="1"/>
              <a:t>25</a:t>
            </a:r>
            <a:r>
              <a:rPr lang="en-GB" sz="1200"/>
              <a:t>(2), pp.1746-1763</a:t>
            </a:r>
          </a:p>
          <a:p>
            <a:r>
              <a:rPr lang="en-GB" sz="1200"/>
              <a:t>El Archi, Y. and </a:t>
            </a:r>
            <a:r>
              <a:rPr lang="en-GB" sz="1200" err="1"/>
              <a:t>Benbba</a:t>
            </a:r>
            <a:r>
              <a:rPr lang="en-GB" sz="1200"/>
              <a:t>, B., 2023. The applications of technology acceptance models in tourism and hospitality research: A systematic literature review. </a:t>
            </a:r>
            <a:r>
              <a:rPr lang="en-GB" sz="1200" i="1"/>
              <a:t>Journal of Environmental Management &amp; Tourism</a:t>
            </a:r>
            <a:r>
              <a:rPr lang="en-GB" sz="1200"/>
              <a:t>, </a:t>
            </a:r>
            <a:r>
              <a:rPr lang="en-GB" sz="1200" i="1"/>
              <a:t>14</a:t>
            </a:r>
            <a:r>
              <a:rPr lang="en-GB" sz="1200"/>
              <a:t>(2), pp.379-391.</a:t>
            </a:r>
          </a:p>
          <a:p>
            <a:r>
              <a:rPr lang="en-GB" sz="1200"/>
              <a:t>Laudon, K.C. and Laudon, J.P. (2022)</a:t>
            </a:r>
            <a:r>
              <a:rPr lang="en-GB" sz="1200" i="1"/>
              <a:t> Managing the digital firm. </a:t>
            </a:r>
            <a:r>
              <a:rPr lang="en-GB" sz="1200"/>
              <a:t>Harlow: Pearson</a:t>
            </a:r>
          </a:p>
          <a:p>
            <a:r>
              <a:rPr lang="en-GB" sz="1200"/>
              <a:t>Mariani, M. and Wirtz, J., 2023. A critical reflection on analytics and artificial intelligence-based analytics in hospitality and tourism management research. </a:t>
            </a:r>
            <a:r>
              <a:rPr lang="en-GB" sz="1200" i="1"/>
              <a:t>International Journal of Contemporary Hospitality Management</a:t>
            </a:r>
            <a:r>
              <a:rPr lang="en-GB" sz="1200"/>
              <a:t>, </a:t>
            </a:r>
            <a:r>
              <a:rPr lang="en-GB" sz="1200" i="1"/>
              <a:t>35</a:t>
            </a:r>
            <a:r>
              <a:rPr lang="en-GB" sz="1200"/>
              <a:t>(8), pp.2929-2943.</a:t>
            </a:r>
          </a:p>
          <a:p>
            <a:r>
              <a:rPr lang="en-GB" sz="1200"/>
              <a:t>Oracle. (2025) </a:t>
            </a:r>
            <a:r>
              <a:rPr lang="en-GB" sz="1200" i="1"/>
              <a:t>What is Customer Relationship Management (CRM)?</a:t>
            </a:r>
            <a:r>
              <a:rPr lang="en-GB" sz="1200"/>
              <a:t> Available at: </a:t>
            </a:r>
            <a:r>
              <a:rPr lang="en-GB" sz="1200">
                <a:hlinkClick r:id="rId2"/>
              </a:rPr>
              <a:t>https://www.oracle.com/uk/crm/what-is-crm/</a:t>
            </a:r>
            <a:endParaRPr lang="en-GB" sz="1200"/>
          </a:p>
          <a:p>
            <a:r>
              <a:rPr lang="en-GB" sz="1200"/>
              <a:t>Seun, E.B.I.E.S.U.W.A., Babajide, G.E.G.E.L.E.S.O., Taye, F.A.L.A.N.A., Aderonke, A.D.E.G.B.E.N.J.O. and Olabode, B.A.M.I.S.I.L.E., 2023. Impact of information systems on operational efficiency: A comprehensive analysis. </a:t>
            </a:r>
            <a:r>
              <a:rPr lang="en-GB" sz="1200" i="1"/>
              <a:t>Indian journal of computer science and engineering</a:t>
            </a:r>
            <a:r>
              <a:rPr lang="en-GB" sz="1200"/>
              <a:t>, </a:t>
            </a:r>
            <a:r>
              <a:rPr lang="en-GB" sz="1200" i="1"/>
              <a:t>14</a:t>
            </a:r>
            <a:r>
              <a:rPr lang="en-GB" sz="1200"/>
              <a:t>(4), pp.661-673.</a:t>
            </a:r>
          </a:p>
          <a:p>
            <a:r>
              <a:rPr lang="en-GB" sz="1200"/>
              <a:t>TGI Fridays UK. (2025) </a:t>
            </a:r>
            <a:r>
              <a:rPr lang="en-GB" sz="1200" i="1"/>
              <a:t>TGI Fridays UK</a:t>
            </a:r>
            <a:r>
              <a:rPr lang="en-GB" sz="1200"/>
              <a:t>. Available at: </a:t>
            </a:r>
            <a:r>
              <a:rPr lang="en-GB" sz="1200">
                <a:hlinkClick r:id="rId3"/>
              </a:rPr>
              <a:t>https://www.tgifridays.co.uk</a:t>
            </a:r>
            <a:r>
              <a:rPr lang="en-GB" sz="1200"/>
              <a:t> </a:t>
            </a:r>
          </a:p>
          <a:p>
            <a:r>
              <a:rPr lang="en-GB" sz="1200"/>
              <a:t>The UK Government. (2025) </a:t>
            </a:r>
            <a:r>
              <a:rPr lang="en-GB" sz="1200" i="1"/>
              <a:t>Guide to the UK General Data Protection Regulation (UK GDPR)</a:t>
            </a:r>
            <a:r>
              <a:rPr lang="en-GB" sz="1200"/>
              <a:t>. Available at: </a:t>
            </a:r>
            <a:r>
              <a:rPr lang="en-GB" sz="1200">
                <a:hlinkClick r:id="rId4"/>
              </a:rPr>
              <a:t>https://www.gov.uk/data-protection</a:t>
            </a:r>
            <a:r>
              <a:rPr lang="en-GB" sz="1200"/>
              <a:t> </a:t>
            </a:r>
          </a:p>
          <a:p>
            <a:endParaRPr lang="en-GB" sz="1200"/>
          </a:p>
          <a:p>
            <a:endParaRPr lang="en-GB" sz="1200"/>
          </a:p>
          <a:p>
            <a:endParaRPr lang="en-GB" sz="1200"/>
          </a:p>
          <a:p>
            <a:endParaRPr lang="en-GB" sz="2000"/>
          </a:p>
        </p:txBody>
      </p:sp>
    </p:spTree>
    <p:extLst>
      <p:ext uri="{BB962C8B-B14F-4D97-AF65-F5344CB8AC3E}">
        <p14:creationId xmlns:p14="http://schemas.microsoft.com/office/powerpoint/2010/main" val="3484990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fd2fb15f7b73022c6f66157b313d3c6c">
  <xsd:schema xmlns:xsd="http://www.w3.org/2001/XMLSchema" xmlns:xs="http://www.w3.org/2001/XMLSchema" xmlns:p="http://schemas.microsoft.com/office/2006/metadata/properties" xmlns:ns3="0085e1a2-9cbf-4b92-866b-21f3c89040b6" targetNamespace="http://schemas.microsoft.com/office/2006/metadata/properties" ma:root="true" ma:fieldsID="77848790a88cbd0ca2dbb9286522beb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E0816E5D-EC0E-4E93-9BC5-DDE86673A00B}">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A766877-D552-442B-85C1-243F132B3745}">
  <ds:schemaRefs>
    <ds:schemaRef ds:uri="http://schemas.microsoft.com/sharepoint/v3/contenttype/forms"/>
  </ds:schemaRefs>
</ds:datastoreItem>
</file>

<file path=customXml/itemProps3.xml><?xml version="1.0" encoding="utf-8"?>
<ds:datastoreItem xmlns:ds="http://schemas.openxmlformats.org/officeDocument/2006/customXml" ds:itemID="{0A1826D2-78F4-46D5-92C3-4A2B1D018D0E}">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0085e1a2-9cbf-4b92-866b-21f3c89040b6"/>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1463</Words>
  <Application>Microsoft Office PowerPoint</Application>
  <PresentationFormat>Widescreen</PresentationFormat>
  <Paragraphs>97</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Managing Business Information Lecturer: Chinomso Nwagboso LCLM: 5004 Presentation</vt:lpstr>
      <vt:lpstr>Introduction</vt:lpstr>
      <vt:lpstr>TGI Outline:</vt:lpstr>
      <vt:lpstr>Types of Information Systems: </vt:lpstr>
      <vt:lpstr>TGI Fridays suitable Information Systems</vt:lpstr>
      <vt:lpstr>Information Systems defined</vt:lpstr>
      <vt:lpstr>Ethical Considerations:</vt:lpstr>
      <vt:lpstr>(IS) Real World Studies</vt:lpstr>
      <vt:lpstr>Conclusion:</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Zena Samuels (2408720)</dc:creator>
  <cp:lastModifiedBy>Julie Clarke (2412449)</cp:lastModifiedBy>
  <cp:revision>2</cp:revision>
  <dcterms:created xsi:type="dcterms:W3CDTF">2026-06-05T21:25:40Z</dcterms:created>
  <dcterms:modified xsi:type="dcterms:W3CDTF">2026-06-14T18:07:45Z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