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99FF66"/>
    <a:srgbClr val="FFFFCC"/>
    <a:srgbClr val="FFFF9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70" d="100"/>
          <a:sy n="70" d="100"/>
        </p:scale>
        <p:origin x="-714" y="-7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4B97A033-0238-4945-8064-C02901A58050}" type="datetimeFigureOut">
              <a:rPr lang="en-GB"/>
              <a:pPr>
                <a:defRPr/>
              </a:pPr>
              <a:t>12/01/2018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3703F4D6-1553-4FEA-8F5D-EEF4EB437052}"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extLst>
          </p:cNvPr>
          <p:cNvSpPr>
            <a:spLocks noGrp="1"/>
          </p:cNvSpPr>
          <p:nvPr>
            <p:ph type="dt" sz="half" idx="10"/>
          </p:nvPr>
        </p:nvSpPr>
        <p:spPr/>
        <p:txBody>
          <a:bodyPr/>
          <a:lstStyle>
            <a:lvl1pPr>
              <a:defRPr/>
            </a:lvl1pPr>
          </a:lstStyle>
          <a:p>
            <a:pPr>
              <a:defRPr/>
            </a:pPr>
            <a:fld id="{B41A9726-DE99-40E8-9579-62AF4E650B5A}" type="datetimeFigureOut">
              <a:rPr lang="en-GB"/>
              <a:pPr>
                <a:defRPr/>
              </a:pPr>
              <a:t>12/01/2018</a:t>
            </a:fld>
            <a:endParaRPr lang="en-GB"/>
          </a:p>
        </p:txBody>
      </p:sp>
      <p:sp>
        <p:nvSpPr>
          <p:cNvPr id="5"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extLst>
          </p:cNvPr>
          <p:cNvSpPr>
            <a:spLocks noGrp="1"/>
          </p:cNvSpPr>
          <p:nvPr>
            <p:ph type="sldNum" sz="quarter" idx="12"/>
          </p:nvPr>
        </p:nvSpPr>
        <p:spPr/>
        <p:txBody>
          <a:bodyPr/>
          <a:lstStyle>
            <a:lvl1pPr>
              <a:defRPr/>
            </a:lvl1pPr>
          </a:lstStyle>
          <a:p>
            <a:pPr>
              <a:defRPr/>
            </a:pPr>
            <a:fld id="{E7A8C30E-4414-44B0-BD00-49406EB2636D}"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extLst>
          </p:cNvPr>
          <p:cNvSpPr>
            <a:spLocks noGrp="1"/>
          </p:cNvSpPr>
          <p:nvPr>
            <p:ph type="dt" sz="half" idx="10"/>
          </p:nvPr>
        </p:nvSpPr>
        <p:spPr/>
        <p:txBody>
          <a:bodyPr/>
          <a:lstStyle>
            <a:lvl1pPr>
              <a:defRPr/>
            </a:lvl1pPr>
          </a:lstStyle>
          <a:p>
            <a:pPr>
              <a:defRPr/>
            </a:pPr>
            <a:fld id="{58793A9C-6539-4485-966A-D29794E44119}" type="datetimeFigureOut">
              <a:rPr lang="en-GB"/>
              <a:pPr>
                <a:defRPr/>
              </a:pPr>
              <a:t>12/01/2018</a:t>
            </a:fld>
            <a:endParaRPr lang="en-GB"/>
          </a:p>
        </p:txBody>
      </p:sp>
      <p:sp>
        <p:nvSpPr>
          <p:cNvPr id="5"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extLst>
          </p:cNvPr>
          <p:cNvSpPr>
            <a:spLocks noGrp="1"/>
          </p:cNvSpPr>
          <p:nvPr>
            <p:ph type="sldNum" sz="quarter" idx="12"/>
          </p:nvPr>
        </p:nvSpPr>
        <p:spPr/>
        <p:txBody>
          <a:bodyPr/>
          <a:lstStyle>
            <a:lvl1pPr>
              <a:defRPr/>
            </a:lvl1pPr>
          </a:lstStyle>
          <a:p>
            <a:pPr>
              <a:defRPr/>
            </a:pPr>
            <a:fld id="{281F50A2-7DBA-4803-8A29-E5ADD194FAC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extLst>
          </p:cNvPr>
          <p:cNvSpPr>
            <a:spLocks noGrp="1"/>
          </p:cNvSpPr>
          <p:nvPr>
            <p:ph type="dt" sz="half" idx="10"/>
          </p:nvPr>
        </p:nvSpPr>
        <p:spPr/>
        <p:txBody>
          <a:bodyPr/>
          <a:lstStyle>
            <a:lvl1pPr>
              <a:defRPr/>
            </a:lvl1pPr>
          </a:lstStyle>
          <a:p>
            <a:pPr>
              <a:defRPr/>
            </a:pPr>
            <a:fld id="{33053FFC-52CC-49A0-89B9-FDD1D08CD51F}" type="datetimeFigureOut">
              <a:rPr lang="en-GB"/>
              <a:pPr>
                <a:defRPr/>
              </a:pPr>
              <a:t>12/01/2018</a:t>
            </a:fld>
            <a:endParaRPr lang="en-GB"/>
          </a:p>
        </p:txBody>
      </p:sp>
      <p:sp>
        <p:nvSpPr>
          <p:cNvPr id="5"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extLst>
          </p:cNvPr>
          <p:cNvSpPr>
            <a:spLocks noGrp="1"/>
          </p:cNvSpPr>
          <p:nvPr>
            <p:ph type="sldNum" sz="quarter" idx="12"/>
          </p:nvPr>
        </p:nvSpPr>
        <p:spPr/>
        <p:txBody>
          <a:bodyPr/>
          <a:lstStyle>
            <a:lvl1pPr>
              <a:defRPr/>
            </a:lvl1pPr>
          </a:lstStyle>
          <a:p>
            <a:pPr>
              <a:defRPr/>
            </a:pPr>
            <a:fld id="{0D72EC74-CD70-4634-A0F3-5AC24444B62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extLst>
          </p:cNvPr>
          <p:cNvSpPr>
            <a:spLocks noGrp="1"/>
          </p:cNvSpPr>
          <p:nvPr>
            <p:ph type="dt" sz="half" idx="10"/>
          </p:nvPr>
        </p:nvSpPr>
        <p:spPr/>
        <p:txBody>
          <a:bodyPr/>
          <a:lstStyle>
            <a:lvl1pPr>
              <a:defRPr/>
            </a:lvl1pPr>
          </a:lstStyle>
          <a:p>
            <a:pPr>
              <a:defRPr/>
            </a:pPr>
            <a:fld id="{028FB4E3-4516-4978-BF48-86431C5C488C}" type="datetimeFigureOut">
              <a:rPr lang="en-GB"/>
              <a:pPr>
                <a:defRPr/>
              </a:pPr>
              <a:t>12/01/2018</a:t>
            </a:fld>
            <a:endParaRPr lang="en-GB"/>
          </a:p>
        </p:txBody>
      </p:sp>
      <p:sp>
        <p:nvSpPr>
          <p:cNvPr id="6"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extLst>
          </p:cNvPr>
          <p:cNvSpPr>
            <a:spLocks noGrp="1"/>
          </p:cNvSpPr>
          <p:nvPr>
            <p:ph type="sldNum" sz="quarter" idx="12"/>
          </p:nvPr>
        </p:nvSpPr>
        <p:spPr/>
        <p:txBody>
          <a:bodyPr/>
          <a:lstStyle>
            <a:lvl1pPr>
              <a:defRPr/>
            </a:lvl1pPr>
          </a:lstStyle>
          <a:p>
            <a:pPr>
              <a:defRPr/>
            </a:pPr>
            <a:fld id="{F8F46C93-5412-4E67-A1DC-5C985091CE9A}"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extLst>
          </p:cNvPr>
          <p:cNvSpPr>
            <a:spLocks noGrp="1"/>
          </p:cNvSpPr>
          <p:nvPr>
            <p:ph type="dt" sz="half" idx="10"/>
          </p:nvPr>
        </p:nvSpPr>
        <p:spPr/>
        <p:txBody>
          <a:bodyPr/>
          <a:lstStyle>
            <a:lvl1pPr>
              <a:defRPr/>
            </a:lvl1pPr>
          </a:lstStyle>
          <a:p>
            <a:pPr>
              <a:defRPr/>
            </a:pPr>
            <a:fld id="{EC75BDEC-D399-4F78-81EB-34C7BFD726A7}" type="datetimeFigureOut">
              <a:rPr lang="en-GB"/>
              <a:pPr>
                <a:defRPr/>
              </a:pPr>
              <a:t>12/01/2018</a:t>
            </a:fld>
            <a:endParaRPr lang="en-GB"/>
          </a:p>
        </p:txBody>
      </p:sp>
      <p:sp>
        <p:nvSpPr>
          <p:cNvPr id="8"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extLst>
          </p:cNvPr>
          <p:cNvSpPr>
            <a:spLocks noGrp="1"/>
          </p:cNvSpPr>
          <p:nvPr>
            <p:ph type="sldNum" sz="quarter" idx="12"/>
          </p:nvPr>
        </p:nvSpPr>
        <p:spPr/>
        <p:txBody>
          <a:bodyPr/>
          <a:lstStyle>
            <a:lvl1pPr>
              <a:defRPr/>
            </a:lvl1pPr>
          </a:lstStyle>
          <a:p>
            <a:pPr>
              <a:defRPr/>
            </a:pPr>
            <a:fld id="{FF95D4BC-14C8-4AF8-89D4-F4B7D9F22520}"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extLst>
          </p:cNvPr>
          <p:cNvSpPr>
            <a:spLocks noGrp="1"/>
          </p:cNvSpPr>
          <p:nvPr>
            <p:ph type="dt" sz="half" idx="10"/>
          </p:nvPr>
        </p:nvSpPr>
        <p:spPr/>
        <p:txBody>
          <a:bodyPr/>
          <a:lstStyle>
            <a:lvl1pPr>
              <a:defRPr/>
            </a:lvl1pPr>
          </a:lstStyle>
          <a:p>
            <a:pPr>
              <a:defRPr/>
            </a:pPr>
            <a:fld id="{1CB18881-FEF4-4A1A-AD95-BF3D9083D55C}" type="datetimeFigureOut">
              <a:rPr lang="en-GB"/>
              <a:pPr>
                <a:defRPr/>
              </a:pPr>
              <a:t>12/01/2018</a:t>
            </a:fld>
            <a:endParaRPr lang="en-GB"/>
          </a:p>
        </p:txBody>
      </p:sp>
      <p:sp>
        <p:nvSpPr>
          <p:cNvPr id="4"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extLst>
          </p:cNvPr>
          <p:cNvSpPr>
            <a:spLocks noGrp="1"/>
          </p:cNvSpPr>
          <p:nvPr>
            <p:ph type="sldNum" sz="quarter" idx="12"/>
          </p:nvPr>
        </p:nvSpPr>
        <p:spPr/>
        <p:txBody>
          <a:bodyPr/>
          <a:lstStyle>
            <a:lvl1pPr>
              <a:defRPr/>
            </a:lvl1pPr>
          </a:lstStyle>
          <a:p>
            <a:pPr>
              <a:defRPr/>
            </a:pPr>
            <a:fld id="{C023A7F8-CE14-413D-962F-04D5E0E7E0B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extLst>
          </p:cNvPr>
          <p:cNvSpPr>
            <a:spLocks noGrp="1"/>
          </p:cNvSpPr>
          <p:nvPr>
            <p:ph type="dt" sz="half" idx="10"/>
          </p:nvPr>
        </p:nvSpPr>
        <p:spPr/>
        <p:txBody>
          <a:bodyPr/>
          <a:lstStyle>
            <a:lvl1pPr>
              <a:defRPr/>
            </a:lvl1pPr>
          </a:lstStyle>
          <a:p>
            <a:pPr>
              <a:defRPr/>
            </a:pPr>
            <a:fld id="{875F1D85-5CBB-4E59-AC25-AF3E1E7D870B}" type="datetimeFigureOut">
              <a:rPr lang="en-GB"/>
              <a:pPr>
                <a:defRPr/>
              </a:pPr>
              <a:t>12/01/2018</a:t>
            </a:fld>
            <a:endParaRPr lang="en-GB"/>
          </a:p>
        </p:txBody>
      </p:sp>
      <p:sp>
        <p:nvSpPr>
          <p:cNvPr id="3"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extLst>
          </p:cNvPr>
          <p:cNvSpPr>
            <a:spLocks noGrp="1"/>
          </p:cNvSpPr>
          <p:nvPr>
            <p:ph type="sldNum" sz="quarter" idx="12"/>
          </p:nvPr>
        </p:nvSpPr>
        <p:spPr/>
        <p:txBody>
          <a:bodyPr/>
          <a:lstStyle>
            <a:lvl1pPr>
              <a:defRPr/>
            </a:lvl1pPr>
          </a:lstStyle>
          <a:p>
            <a:pPr>
              <a:defRPr/>
            </a:pPr>
            <a:fld id="{01A25460-5BE9-4523-B10D-F30041C41150}"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extLst>
          </p:cNvPr>
          <p:cNvSpPr>
            <a:spLocks noGrp="1"/>
          </p:cNvSpPr>
          <p:nvPr>
            <p:ph type="dt" sz="half" idx="10"/>
          </p:nvPr>
        </p:nvSpPr>
        <p:spPr/>
        <p:txBody>
          <a:bodyPr/>
          <a:lstStyle>
            <a:lvl1pPr>
              <a:defRPr/>
            </a:lvl1pPr>
          </a:lstStyle>
          <a:p>
            <a:pPr>
              <a:defRPr/>
            </a:pPr>
            <a:fld id="{EDC0C234-4127-476C-839F-3A6CAE37BB0B}" type="datetimeFigureOut">
              <a:rPr lang="en-GB"/>
              <a:pPr>
                <a:defRPr/>
              </a:pPr>
              <a:t>12/01/2018</a:t>
            </a:fld>
            <a:endParaRPr lang="en-GB"/>
          </a:p>
        </p:txBody>
      </p:sp>
      <p:sp>
        <p:nvSpPr>
          <p:cNvPr id="6"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extLst>
          </p:cNvPr>
          <p:cNvSpPr>
            <a:spLocks noGrp="1"/>
          </p:cNvSpPr>
          <p:nvPr>
            <p:ph type="sldNum" sz="quarter" idx="12"/>
          </p:nvPr>
        </p:nvSpPr>
        <p:spPr/>
        <p:txBody>
          <a:bodyPr/>
          <a:lstStyle>
            <a:lvl1pPr>
              <a:defRPr/>
            </a:lvl1pPr>
          </a:lstStyle>
          <a:p>
            <a:pPr>
              <a:defRPr/>
            </a:pPr>
            <a:fld id="{87646B87-B660-4406-9759-DE7B7AC6C7B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extLst>
          </p:cNvPr>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a:extLst>
              <a:ext uri="{FF2B5EF4-FFF2-40B4-BE49-F238E27FC236}"/>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extLst>
          </p:cNvPr>
          <p:cNvSpPr>
            <a:spLocks noGrp="1"/>
          </p:cNvSpPr>
          <p:nvPr>
            <p:ph type="dt" sz="half" idx="10"/>
          </p:nvPr>
        </p:nvSpPr>
        <p:spPr/>
        <p:txBody>
          <a:bodyPr/>
          <a:lstStyle>
            <a:lvl1pPr>
              <a:defRPr/>
            </a:lvl1pPr>
          </a:lstStyle>
          <a:p>
            <a:pPr>
              <a:defRPr/>
            </a:pPr>
            <a:fld id="{CAF1F596-0CA9-4101-8B55-11F9032496CA}" type="datetimeFigureOut">
              <a:rPr lang="en-GB"/>
              <a:pPr>
                <a:defRPr/>
              </a:pPr>
              <a:t>12/01/2018</a:t>
            </a:fld>
            <a:endParaRPr lang="en-GB"/>
          </a:p>
        </p:txBody>
      </p:sp>
      <p:sp>
        <p:nvSpPr>
          <p:cNvPr id="6"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extLst>
          </p:cNvPr>
          <p:cNvSpPr>
            <a:spLocks noGrp="1"/>
          </p:cNvSpPr>
          <p:nvPr>
            <p:ph type="sldNum" sz="quarter" idx="12"/>
          </p:nvPr>
        </p:nvSpPr>
        <p:spPr/>
        <p:txBody>
          <a:bodyPr/>
          <a:lstStyle>
            <a:lvl1pPr>
              <a:defRPr/>
            </a:lvl1pPr>
          </a:lstStyle>
          <a:p>
            <a:pPr>
              <a:defRPr/>
            </a:pPr>
            <a:fld id="{763DC77C-EDD9-40BB-8127-AC7061BAC99F}"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extLst>
          </p:cNvPr>
          <p:cNvSpPr>
            <a:spLocks noGrp="1"/>
          </p:cNvSpPr>
          <p:nvPr>
            <p:ph type="dt" sz="half" idx="10"/>
          </p:nvPr>
        </p:nvSpPr>
        <p:spPr/>
        <p:txBody>
          <a:bodyPr/>
          <a:lstStyle>
            <a:lvl1pPr>
              <a:defRPr/>
            </a:lvl1pPr>
          </a:lstStyle>
          <a:p>
            <a:pPr>
              <a:defRPr/>
            </a:pPr>
            <a:fld id="{32404380-7B79-4F7D-8E3B-429B2DD95838}" type="datetimeFigureOut">
              <a:rPr lang="en-GB"/>
              <a:pPr>
                <a:defRPr/>
              </a:pPr>
              <a:t>12/01/2018</a:t>
            </a:fld>
            <a:endParaRPr lang="en-GB"/>
          </a:p>
        </p:txBody>
      </p:sp>
      <p:sp>
        <p:nvSpPr>
          <p:cNvPr id="5"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extLst>
          </p:cNvPr>
          <p:cNvSpPr>
            <a:spLocks noGrp="1"/>
          </p:cNvSpPr>
          <p:nvPr>
            <p:ph type="sldNum" sz="quarter" idx="12"/>
          </p:nvPr>
        </p:nvSpPr>
        <p:spPr/>
        <p:txBody>
          <a:bodyPr/>
          <a:lstStyle>
            <a:lvl1pPr>
              <a:defRPr/>
            </a:lvl1pPr>
          </a:lstStyle>
          <a:p>
            <a:pPr>
              <a:defRPr/>
            </a:pPr>
            <a:fld id="{47B341D1-B319-44F1-AFD2-34A2FB046D1D}"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extLst>
          </p:cNvPr>
          <p:cNvSpPr>
            <a:spLocks noGrp="1"/>
          </p:cNvSpPr>
          <p:nvPr>
            <p:ph type="dt" sz="half" idx="10"/>
          </p:nvPr>
        </p:nvSpPr>
        <p:spPr/>
        <p:txBody>
          <a:bodyPr/>
          <a:lstStyle>
            <a:lvl1pPr>
              <a:defRPr/>
            </a:lvl1pPr>
          </a:lstStyle>
          <a:p>
            <a:pPr>
              <a:defRPr/>
            </a:pPr>
            <a:fld id="{8889A168-1882-46AD-9028-B81BAD842EDC}" type="datetimeFigureOut">
              <a:rPr lang="en-GB"/>
              <a:pPr>
                <a:defRPr/>
              </a:pPr>
              <a:t>12/01/2018</a:t>
            </a:fld>
            <a:endParaRPr lang="en-GB"/>
          </a:p>
        </p:txBody>
      </p:sp>
      <p:sp>
        <p:nvSpPr>
          <p:cNvPr id="5" name="Footer Placeholder 4">
            <a:extLst>
              <a:ext uri="{FF2B5EF4-FFF2-40B4-BE49-F238E27FC236}"/>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extLst>
          </p:cNvPr>
          <p:cNvSpPr>
            <a:spLocks noGrp="1"/>
          </p:cNvSpPr>
          <p:nvPr>
            <p:ph type="sldNum" sz="quarter" idx="12"/>
          </p:nvPr>
        </p:nvSpPr>
        <p:spPr/>
        <p:txBody>
          <a:bodyPr/>
          <a:lstStyle>
            <a:lvl1pPr>
              <a:defRPr/>
            </a:lvl1pPr>
          </a:lstStyle>
          <a:p>
            <a:pPr>
              <a:defRPr/>
            </a:pPr>
            <a:fld id="{ACAF9EEB-CAA4-4BC9-A3D7-2A2A8931CDB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38200" y="365125"/>
            <a:ext cx="10515600"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838200" y="1825625"/>
            <a:ext cx="10515600"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a:extLst>
              <a:ext uri="{FF2B5EF4-FFF2-40B4-BE49-F238E27FC236}"/>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410B996F-AEA2-47FC-B23F-1B1658D1DC99}" type="datetimeFigureOut">
              <a:rPr lang="en-GB"/>
              <a:pPr>
                <a:defRPr/>
              </a:pPr>
              <a:t>12/01/2018</a:t>
            </a:fld>
            <a:endParaRPr lang="en-GB"/>
          </a:p>
        </p:txBody>
      </p:sp>
      <p:sp>
        <p:nvSpPr>
          <p:cNvPr id="5" name="Footer Placeholder 4">
            <a:extLst>
              <a:ext uri="{FF2B5EF4-FFF2-40B4-BE49-F238E27FC236}"/>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a:ext uri="{FF2B5EF4-FFF2-40B4-BE49-F238E27FC236}"/>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513496E2-4360-4221-B2A2-3901C48DF7C3}"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itchFamily="34" charset="0"/>
        </a:defRPr>
      </a:lvl2pPr>
      <a:lvl3pPr algn="l" rtl="0" fontAlgn="base">
        <a:lnSpc>
          <a:spcPct val="90000"/>
        </a:lnSpc>
        <a:spcBef>
          <a:spcPct val="0"/>
        </a:spcBef>
        <a:spcAft>
          <a:spcPct val="0"/>
        </a:spcAft>
        <a:defRPr sz="4400">
          <a:solidFill>
            <a:schemeClr val="tx1"/>
          </a:solidFill>
          <a:latin typeface="Calibri Light" pitchFamily="34" charset="0"/>
        </a:defRPr>
      </a:lvl3pPr>
      <a:lvl4pPr algn="l" rtl="0" fontAlgn="base">
        <a:lnSpc>
          <a:spcPct val="90000"/>
        </a:lnSpc>
        <a:spcBef>
          <a:spcPct val="0"/>
        </a:spcBef>
        <a:spcAft>
          <a:spcPct val="0"/>
        </a:spcAft>
        <a:defRPr sz="4400">
          <a:solidFill>
            <a:schemeClr val="tx1"/>
          </a:solidFill>
          <a:latin typeface="Calibri Light" pitchFamily="34" charset="0"/>
        </a:defRPr>
      </a:lvl4pPr>
      <a:lvl5pPr algn="l" rtl="0" fontAlgn="base">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help.seesaw.me/hc/en-us/articles/203816959-Seesaw-Icon-and-Logo" TargetMode="External"/><Relationship Id="rId3" Type="http://schemas.openxmlformats.org/officeDocument/2006/relationships/hyperlink" Target="http://www.itv.com/news/westcountry/2017-04-27/a-mile-a-day-helps-you-work-rest-and-play/" TargetMode="External"/><Relationship Id="rId7" Type="http://schemas.openxmlformats.org/officeDocument/2006/relationships/hyperlink" Target="https://drive.google.com/file/d/0B0RGKdJLym9SZmg2aE9fbk9UQm8/view" TargetMode="External"/><Relationship Id="rId2" Type="http://schemas.openxmlformats.org/officeDocument/2006/relationships/hyperlink" Target="https://thedailymile.co.uk/about/" TargetMode="External"/><Relationship Id="rId1" Type="http://schemas.openxmlformats.org/officeDocument/2006/relationships/slideLayout" Target="../slideLayouts/slideLayout2.xml"/><Relationship Id="rId6" Type="http://schemas.openxmlformats.org/officeDocument/2006/relationships/hyperlink" Target="https://web.seesaw.me/" TargetMode="External"/><Relationship Id="rId5" Type="http://schemas.openxmlformats.org/officeDocument/2006/relationships/hyperlink" Target="http://www.simplypsychology.org/maslow.html" TargetMode="External"/><Relationship Id="rId10" Type="http://schemas.openxmlformats.org/officeDocument/2006/relationships/hyperlink" Target="http://sport.wales/media/144469/creating%20an%20active%20wales.pdf" TargetMode="External"/><Relationship Id="rId4" Type="http://schemas.openxmlformats.org/officeDocument/2006/relationships/hyperlink" Target="http://www.simplypsychology.org/behaviorism.html" TargetMode="External"/><Relationship Id="rId9" Type="http://schemas.openxmlformats.org/officeDocument/2006/relationships/hyperlink" Target="http://edglossary.org/hidden-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extLst>
          </p:cNvPr>
          <p:cNvSpPr txBox="1"/>
          <p:nvPr/>
        </p:nvSpPr>
        <p:spPr>
          <a:xfrm>
            <a:off x="3838575" y="30163"/>
            <a:ext cx="4530725" cy="830262"/>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algn="ctr" fontAlgn="auto">
              <a:spcBef>
                <a:spcPts val="0"/>
              </a:spcBef>
              <a:spcAft>
                <a:spcPts val="0"/>
              </a:spcAft>
              <a:defRPr/>
            </a:pPr>
            <a:r>
              <a:rPr lang="en-GB" sz="2400" b="1" u="sng" dirty="0">
                <a:latin typeface="+mj-lt"/>
              </a:rPr>
              <a:t>The Hidden Curriculum</a:t>
            </a:r>
          </a:p>
          <a:p>
            <a:pPr algn="ctr" fontAlgn="auto">
              <a:spcBef>
                <a:spcPts val="0"/>
              </a:spcBef>
              <a:spcAft>
                <a:spcPts val="0"/>
              </a:spcAft>
              <a:defRPr/>
            </a:pPr>
            <a:r>
              <a:rPr lang="en-GB" sz="1200" i="1" dirty="0"/>
              <a:t>“the unwritten, unofficial, and often unintended lessons, values, and perspectives that students learn in school</a:t>
            </a:r>
            <a:r>
              <a:rPr lang="en-GB" sz="1200" dirty="0"/>
              <a:t>.” (</a:t>
            </a:r>
            <a:r>
              <a:rPr lang="en-GB" sz="1200" dirty="0" err="1"/>
              <a:t>Edglossary</a:t>
            </a:r>
            <a:r>
              <a:rPr lang="en-GB" sz="1200" dirty="0"/>
              <a:t>, 2015).</a:t>
            </a:r>
            <a:endParaRPr lang="en-GB" b="1" dirty="0">
              <a:latin typeface="+mj-lt"/>
            </a:endParaRPr>
          </a:p>
        </p:txBody>
      </p:sp>
      <p:sp>
        <p:nvSpPr>
          <p:cNvPr id="6" name="TextBox 5">
            <a:extLst>
              <a:ext uri="{FF2B5EF4-FFF2-40B4-BE49-F238E27FC236}"/>
            </a:extLst>
          </p:cNvPr>
          <p:cNvSpPr txBox="1"/>
          <p:nvPr/>
        </p:nvSpPr>
        <p:spPr>
          <a:xfrm>
            <a:off x="3968521" y="976743"/>
            <a:ext cx="4314496" cy="5755422"/>
          </a:xfrm>
          <a:prstGeom prst="rect">
            <a:avLst/>
          </a:prstGeom>
          <a:solidFill>
            <a:schemeClr val="accent5">
              <a:lumMod val="40000"/>
              <a:lumOff val="60000"/>
            </a:schemeClr>
          </a:solidFill>
          <a:ln w="28575">
            <a:solidFill>
              <a:schemeClr val="accent5">
                <a:lumMod val="75000"/>
              </a:schemeClr>
            </a:solidFill>
          </a:ln>
          <a:effectLst>
            <a:glow rad="228600">
              <a:schemeClr val="accent1">
                <a:satMod val="175000"/>
                <a:alpha val="40000"/>
              </a:schemeClr>
            </a:glow>
          </a:effectLst>
        </p:spPr>
        <p:txBody>
          <a:bodyPr>
            <a:spAutoFit/>
          </a:bodyPr>
          <a:lstStyle/>
          <a:p>
            <a:pPr fontAlgn="auto">
              <a:spcBef>
                <a:spcPts val="0"/>
              </a:spcBef>
              <a:spcAft>
                <a:spcPts val="0"/>
              </a:spcAft>
              <a:defRPr/>
            </a:pPr>
            <a:r>
              <a:rPr lang="en-GB" sz="2000" b="1" u="sng" dirty="0">
                <a:latin typeface="+mj-lt"/>
                <a:cs typeface="+mn-cs"/>
              </a:rPr>
              <a:t>School Newsletters</a:t>
            </a:r>
          </a:p>
          <a:p>
            <a:pPr fontAlgn="auto">
              <a:spcBef>
                <a:spcPts val="0"/>
              </a:spcBef>
              <a:spcAft>
                <a:spcPts val="0"/>
              </a:spcAft>
              <a:defRPr/>
            </a:pPr>
            <a:r>
              <a:rPr lang="en-GB" sz="1300" dirty="0">
                <a:latin typeface="+mn-lt"/>
                <a:cs typeface="+mn-cs"/>
              </a:rPr>
              <a:t>School A produces an informative newsletter once a month for parents, carers and other family members of the pupils in the school. Each newsletter (along with all other letters sent home) displays the bilingual school motto:</a:t>
            </a:r>
          </a:p>
          <a:p>
            <a:pPr algn="ctr" fontAlgn="auto">
              <a:spcBef>
                <a:spcPts val="0"/>
              </a:spcBef>
              <a:spcAft>
                <a:spcPts val="0"/>
              </a:spcAft>
              <a:defRPr/>
            </a:pPr>
            <a:r>
              <a:rPr lang="en-GB" sz="1200" i="1" dirty="0">
                <a:latin typeface="+mn-lt"/>
                <a:cs typeface="+mn-cs"/>
              </a:rPr>
              <a:t>“Smile together, Play together, Learn together” </a:t>
            </a:r>
          </a:p>
          <a:p>
            <a:pPr algn="ctr" fontAlgn="auto">
              <a:spcBef>
                <a:spcPts val="0"/>
              </a:spcBef>
              <a:spcAft>
                <a:spcPts val="0"/>
              </a:spcAft>
              <a:defRPr/>
            </a:pPr>
            <a:r>
              <a:rPr lang="en-GB" sz="1200" i="1" dirty="0">
                <a:latin typeface="+mn-lt"/>
                <a:cs typeface="+mn-cs"/>
              </a:rPr>
              <a:t>“</a:t>
            </a:r>
            <a:r>
              <a:rPr lang="en-GB" sz="1200" i="1" dirty="0" err="1">
                <a:latin typeface="+mn-lt"/>
                <a:cs typeface="+mn-cs"/>
              </a:rPr>
              <a:t>Gwenu</a:t>
            </a:r>
            <a:r>
              <a:rPr lang="en-GB" sz="1200" i="1" dirty="0">
                <a:latin typeface="+mn-lt"/>
                <a:cs typeface="+mn-cs"/>
              </a:rPr>
              <a:t> </a:t>
            </a:r>
            <a:r>
              <a:rPr lang="en-GB" sz="1200" i="1" dirty="0" err="1">
                <a:latin typeface="+mn-lt"/>
                <a:cs typeface="+mn-cs"/>
              </a:rPr>
              <a:t>gyda’n</a:t>
            </a:r>
            <a:r>
              <a:rPr lang="en-GB" sz="1200" i="1" dirty="0">
                <a:latin typeface="+mn-lt"/>
                <a:cs typeface="+mn-cs"/>
              </a:rPr>
              <a:t> </a:t>
            </a:r>
            <a:r>
              <a:rPr lang="en-GB" sz="1200" i="1" dirty="0" err="1">
                <a:latin typeface="+mn-lt"/>
                <a:cs typeface="+mn-cs"/>
              </a:rPr>
              <a:t>gilydd</a:t>
            </a:r>
            <a:r>
              <a:rPr lang="en-GB" sz="1200" i="1" dirty="0">
                <a:latin typeface="+mn-lt"/>
                <a:cs typeface="+mn-cs"/>
              </a:rPr>
              <a:t>, </a:t>
            </a:r>
            <a:r>
              <a:rPr lang="en-GB" sz="1200" i="1" dirty="0" err="1">
                <a:latin typeface="+mn-lt"/>
                <a:cs typeface="+mn-cs"/>
              </a:rPr>
              <a:t>Chwarae</a:t>
            </a:r>
            <a:r>
              <a:rPr lang="en-GB" sz="1200" i="1" dirty="0">
                <a:latin typeface="+mn-lt"/>
                <a:cs typeface="+mn-cs"/>
              </a:rPr>
              <a:t> </a:t>
            </a:r>
            <a:r>
              <a:rPr lang="en-GB" sz="1200" i="1" dirty="0" err="1">
                <a:latin typeface="+mn-lt"/>
                <a:cs typeface="+mn-cs"/>
              </a:rPr>
              <a:t>gyda’n</a:t>
            </a:r>
            <a:r>
              <a:rPr lang="en-GB" sz="1200" i="1" dirty="0">
                <a:latin typeface="+mn-lt"/>
                <a:cs typeface="+mn-cs"/>
              </a:rPr>
              <a:t> </a:t>
            </a:r>
            <a:r>
              <a:rPr lang="en-GB" sz="1200" i="1" dirty="0" err="1">
                <a:latin typeface="+mn-lt"/>
                <a:cs typeface="+mn-cs"/>
              </a:rPr>
              <a:t>gilydd</a:t>
            </a:r>
            <a:r>
              <a:rPr lang="en-GB" sz="1200" i="1" dirty="0">
                <a:latin typeface="+mn-lt"/>
                <a:cs typeface="+mn-cs"/>
              </a:rPr>
              <a:t>, </a:t>
            </a:r>
            <a:r>
              <a:rPr lang="en-GB" sz="1200" i="1" dirty="0" err="1">
                <a:latin typeface="+mn-lt"/>
                <a:cs typeface="+mn-cs"/>
              </a:rPr>
              <a:t>Dysgu</a:t>
            </a:r>
            <a:r>
              <a:rPr lang="en-GB" sz="1200" i="1" dirty="0">
                <a:latin typeface="+mn-lt"/>
                <a:cs typeface="+mn-cs"/>
              </a:rPr>
              <a:t> </a:t>
            </a:r>
            <a:r>
              <a:rPr lang="en-GB" sz="1200" i="1" dirty="0" err="1">
                <a:latin typeface="+mn-lt"/>
                <a:cs typeface="+mn-cs"/>
              </a:rPr>
              <a:t>gyda’n</a:t>
            </a:r>
            <a:r>
              <a:rPr lang="en-GB" sz="1200" i="1" dirty="0">
                <a:latin typeface="+mn-lt"/>
                <a:cs typeface="+mn-cs"/>
              </a:rPr>
              <a:t> </a:t>
            </a:r>
            <a:r>
              <a:rPr lang="en-GB" sz="1200" i="1" dirty="0" err="1">
                <a:latin typeface="+mn-lt"/>
                <a:cs typeface="+mn-cs"/>
              </a:rPr>
              <a:t>gilydd</a:t>
            </a:r>
            <a:r>
              <a:rPr lang="en-GB" sz="1200" i="1" dirty="0">
                <a:latin typeface="+mn-lt"/>
                <a:cs typeface="+mn-cs"/>
              </a:rPr>
              <a:t>”. </a:t>
            </a:r>
            <a:endParaRPr lang="en-GB" sz="1200" dirty="0">
              <a:latin typeface="+mn-lt"/>
              <a:cs typeface="+mn-cs"/>
            </a:endParaRPr>
          </a:p>
          <a:p>
            <a:pPr fontAlgn="auto">
              <a:spcBef>
                <a:spcPts val="0"/>
              </a:spcBef>
              <a:spcAft>
                <a:spcPts val="0"/>
              </a:spcAft>
              <a:defRPr/>
            </a:pPr>
            <a:r>
              <a:rPr lang="en-GB" sz="1300" dirty="0">
                <a:latin typeface="+mn-lt"/>
                <a:cs typeface="+mn-cs"/>
              </a:rPr>
              <a:t>The newsletter will include the school’s ‘value of the month’ which changes each month, and works on an annual rota. All morning services are then based on the value to develop children’s understanding and principles of behaviour in accordance to the value.</a:t>
            </a:r>
          </a:p>
          <a:p>
            <a:pPr fontAlgn="auto">
              <a:spcBef>
                <a:spcPts val="0"/>
              </a:spcBef>
              <a:spcAft>
                <a:spcPts val="0"/>
              </a:spcAft>
              <a:defRPr/>
            </a:pPr>
            <a:r>
              <a:rPr lang="en-GB" sz="1300" dirty="0">
                <a:latin typeface="+mn-lt"/>
                <a:cs typeface="+mn-cs"/>
              </a:rPr>
              <a:t>They also inform parents of the after school clubs available to the pupils that term and any upcoming events that the children and/or parents can be involved with. Recent achievements within the school are publicised on the newsletter to show recognition and appreciation from the school.</a:t>
            </a: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a:p>
            <a:pPr fontAlgn="auto">
              <a:spcBef>
                <a:spcPts val="0"/>
              </a:spcBef>
              <a:spcAft>
                <a:spcPts val="0"/>
              </a:spcAft>
              <a:defRPr/>
            </a:pPr>
            <a:endParaRPr lang="en-GB" sz="1300" dirty="0">
              <a:latin typeface="+mn-lt"/>
              <a:cs typeface="+mn-cs"/>
            </a:endParaRPr>
          </a:p>
        </p:txBody>
      </p:sp>
      <p:sp>
        <p:nvSpPr>
          <p:cNvPr id="7" name="TextBox 6">
            <a:extLst>
              <a:ext uri="{FF2B5EF4-FFF2-40B4-BE49-F238E27FC236}"/>
            </a:extLst>
          </p:cNvPr>
          <p:cNvSpPr txBox="1"/>
          <p:nvPr/>
        </p:nvSpPr>
        <p:spPr>
          <a:xfrm>
            <a:off x="127272" y="931179"/>
            <a:ext cx="3657600" cy="4847481"/>
          </a:xfrm>
          <a:prstGeom prst="rect">
            <a:avLst/>
          </a:prstGeom>
          <a:solidFill>
            <a:srgbClr val="FFFFCC"/>
          </a:solidFill>
          <a:effectLst>
            <a:glow rad="228600">
              <a:schemeClr val="accent4">
                <a:satMod val="175000"/>
                <a:alpha val="40000"/>
              </a:schemeClr>
            </a:glow>
          </a:effectLst>
        </p:spPr>
        <p:txBody>
          <a:bodyPr>
            <a:spAutoFit/>
          </a:bodyPr>
          <a:lstStyle/>
          <a:p>
            <a:pPr fontAlgn="auto">
              <a:spcBef>
                <a:spcPts val="0"/>
              </a:spcBef>
              <a:spcAft>
                <a:spcPts val="0"/>
              </a:spcAft>
              <a:defRPr/>
            </a:pPr>
            <a:r>
              <a:rPr lang="en-GB" sz="2000" b="1" u="sng" dirty="0">
                <a:latin typeface="+mj-lt"/>
                <a:cs typeface="+mn-cs"/>
              </a:rPr>
              <a:t>Seesaw</a:t>
            </a:r>
          </a:p>
          <a:p>
            <a:pPr fontAlgn="auto">
              <a:spcBef>
                <a:spcPts val="0"/>
              </a:spcBef>
              <a:spcAft>
                <a:spcPts val="0"/>
              </a:spcAft>
              <a:defRPr/>
            </a:pPr>
            <a:r>
              <a:rPr lang="en-GB" sz="1300" dirty="0">
                <a:latin typeface="+mn-lt"/>
                <a:cs typeface="+mn-cs"/>
              </a:rPr>
              <a:t>Seesaw is an online application that creates digital portfolios for learners. It empowers pupils and engages families. Seesaw promotes independence by allowing children to upload their work, photographs, videos and voice recordings to their personal profile which is linked to their parents’ devices at home through a secure and confidential QR code. Families then have an insight into their child’s school day and can support learning from home. It is an easy way to document pupil learning and encourage communication between teachers and parents/carers, creating an effective home-school link. </a:t>
            </a:r>
          </a:p>
          <a:p>
            <a:pPr algn="ctr" fontAlgn="auto">
              <a:spcBef>
                <a:spcPts val="0"/>
              </a:spcBef>
              <a:spcAft>
                <a:spcPts val="0"/>
              </a:spcAft>
              <a:defRPr/>
            </a:pPr>
            <a:r>
              <a:rPr lang="en-GB" sz="1400" i="1" dirty="0">
                <a:latin typeface="+mn-lt"/>
                <a:cs typeface="+mn-cs"/>
              </a:rPr>
              <a:t>“99% of teachers would recommend Seesaw to a colleague and plan to use it in their classroom again this year.” (Seesaw, no date).</a:t>
            </a:r>
          </a:p>
          <a:p>
            <a:pPr fontAlgn="auto">
              <a:spcBef>
                <a:spcPts val="0"/>
              </a:spcBef>
              <a:spcAft>
                <a:spcPts val="0"/>
              </a:spcAft>
              <a:defRPr/>
            </a:pPr>
            <a:r>
              <a:rPr lang="en-GB" sz="1300" dirty="0">
                <a:latin typeface="+mn-lt"/>
                <a:cs typeface="+mn-cs"/>
              </a:rPr>
              <a:t>However, the Local Educational Authority (LEA) advises schools not to use the app because they state that photographs of children should only be stored on platforms that conform to EU data protection standards, whereas the servers of  Seesaw are based in America (Powys, 2017).</a:t>
            </a:r>
          </a:p>
        </p:txBody>
      </p:sp>
      <p:sp>
        <p:nvSpPr>
          <p:cNvPr id="8" name="TextBox 7">
            <a:extLst>
              <a:ext uri="{FF2B5EF4-FFF2-40B4-BE49-F238E27FC236}"/>
            </a:extLst>
          </p:cNvPr>
          <p:cNvSpPr txBox="1"/>
          <p:nvPr/>
        </p:nvSpPr>
        <p:spPr>
          <a:xfrm>
            <a:off x="8369252" y="997571"/>
            <a:ext cx="3756488" cy="5201424"/>
          </a:xfrm>
          <a:prstGeom prst="rect">
            <a:avLst/>
          </a:prstGeom>
          <a:solidFill>
            <a:srgbClr val="CCFF99"/>
          </a:solidFill>
          <a:effectLst>
            <a:glow rad="228600">
              <a:schemeClr val="accent6">
                <a:satMod val="175000"/>
                <a:alpha val="40000"/>
              </a:schemeClr>
            </a:glow>
          </a:effectLst>
        </p:spPr>
        <p:txBody>
          <a:bodyPr>
            <a:spAutoFit/>
          </a:bodyPr>
          <a:lstStyle/>
          <a:p>
            <a:r>
              <a:rPr lang="en-GB" sz="2000" b="1" u="sng">
                <a:latin typeface="Calibri Light" pitchFamily="34" charset="0"/>
              </a:rPr>
              <a:t>Daily Mile</a:t>
            </a:r>
          </a:p>
          <a:p>
            <a:r>
              <a:rPr lang="en-GB" sz="1300">
                <a:latin typeface="Calibri" pitchFamily="34" charset="0"/>
              </a:rPr>
              <a:t>School A registered to take part in The Daily Mile back in 2017 and was the first school within the county to launch the initiative. The aim of The Daily Mile is to improve the physical, mental health and wellbeing, social and emotional development of children by encouraging them to walk, jog or run a mile per day. Each class completes their mile at a convenient time in their school day. </a:t>
            </a:r>
          </a:p>
          <a:p>
            <a:r>
              <a:rPr lang="en-GB" sz="1300">
                <a:latin typeface="Calibri" pitchFamily="34" charset="0"/>
              </a:rPr>
              <a:t>Research has shown that the impact of this initiative can be transformational, increasing attainment and interest in health and well-being. (The Daily Mile, no date). </a:t>
            </a:r>
          </a:p>
          <a:p>
            <a:r>
              <a:rPr lang="en-GB" sz="1300">
                <a:latin typeface="Calibri" pitchFamily="34" charset="0"/>
              </a:rPr>
              <a:t>Tom Hall, Head of Education at Active Gloucestershire, has expressed that a short break from curriculum in the fresh air can bring so many benefits to both pupils and teachers by helping them become more confident, alert, productive and healthy (ITV, 2017).</a:t>
            </a:r>
          </a:p>
          <a:p>
            <a:r>
              <a:rPr lang="en-GB" sz="1300">
                <a:latin typeface="Calibri" pitchFamily="34" charset="0"/>
              </a:rPr>
              <a:t>In 2009, The Welsh Government produced the document ‘Creating an Active Wales’ with the vision of improving the fitness of the Welsh population. One of their strategic aims was to </a:t>
            </a:r>
            <a:r>
              <a:rPr lang="en-GB" sz="1300" i="1">
                <a:latin typeface="Calibri" pitchFamily="34" charset="0"/>
              </a:rPr>
              <a:t>“support children and young people to live active lives and become active adults.”</a:t>
            </a:r>
            <a:r>
              <a:rPr lang="en-GB" sz="1300">
                <a:latin typeface="Calibri" pitchFamily="34" charset="0"/>
              </a:rPr>
              <a:t> (Welsh Government, 2009).</a:t>
            </a:r>
          </a:p>
        </p:txBody>
      </p:sp>
      <p:sp>
        <p:nvSpPr>
          <p:cNvPr id="9" name="TextBox 8">
            <a:extLst>
              <a:ext uri="{FF2B5EF4-FFF2-40B4-BE49-F238E27FC236}"/>
            </a:extLst>
          </p:cNvPr>
          <p:cNvSpPr txBox="1"/>
          <p:nvPr/>
        </p:nvSpPr>
        <p:spPr>
          <a:xfrm>
            <a:off x="4054475" y="4826000"/>
            <a:ext cx="4122738" cy="1893888"/>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a:spAutoFit/>
          </a:bodyPr>
          <a:lstStyle/>
          <a:p>
            <a:pPr algn="ctr" fontAlgn="auto">
              <a:spcBef>
                <a:spcPts val="0"/>
              </a:spcBef>
              <a:spcAft>
                <a:spcPts val="0"/>
              </a:spcAft>
              <a:defRPr/>
            </a:pPr>
            <a:r>
              <a:rPr lang="en-GB" sz="1300" dirty="0" err="1">
                <a:solidFill>
                  <a:schemeClr val="accent1">
                    <a:lumMod val="50000"/>
                  </a:schemeClr>
                </a:solidFill>
              </a:rPr>
              <a:t>Burrhus</a:t>
            </a:r>
            <a:r>
              <a:rPr lang="en-GB" sz="1300" dirty="0">
                <a:solidFill>
                  <a:schemeClr val="accent1">
                    <a:lumMod val="50000"/>
                  </a:schemeClr>
                </a:solidFill>
              </a:rPr>
              <a:t> Skinner’s behaviourist theory of operant conditioning suggested that behaviour is modified through punishments and reward systems. Whereas humanist theorist Abraham Maslow disagreed and instead believed that “</a:t>
            </a:r>
            <a:r>
              <a:rPr lang="en-GB" sz="1300" i="1" dirty="0">
                <a:solidFill>
                  <a:schemeClr val="accent1">
                    <a:lumMod val="50000"/>
                  </a:schemeClr>
                </a:solidFill>
              </a:rPr>
              <a:t>people possess a set of motivation systems unrelated to rewards or unconscious desires” </a:t>
            </a:r>
            <a:r>
              <a:rPr lang="en-GB" sz="1300" dirty="0">
                <a:solidFill>
                  <a:schemeClr val="accent1">
                    <a:lumMod val="50000"/>
                  </a:schemeClr>
                </a:solidFill>
              </a:rPr>
              <a:t>(McLeod, 2016). But on the whole, having effective home-school partnership promotes consistency in supporting children’s learning, development and behaviour. </a:t>
            </a:r>
          </a:p>
        </p:txBody>
      </p:sp>
      <p:pic>
        <p:nvPicPr>
          <p:cNvPr id="14348" name="Picture 9"/>
          <p:cNvPicPr>
            <a:picLocks noChangeAspect="1"/>
          </p:cNvPicPr>
          <p:nvPr/>
        </p:nvPicPr>
        <p:blipFill>
          <a:blip r:embed="rId2"/>
          <a:srcRect l="50000" t="31375" r="24884" b="40303"/>
          <a:stretch>
            <a:fillRect/>
          </a:stretch>
        </p:blipFill>
        <p:spPr bwMode="auto">
          <a:xfrm>
            <a:off x="1252538" y="5800725"/>
            <a:ext cx="1522412" cy="966788"/>
          </a:xfrm>
          <a:prstGeom prst="rect">
            <a:avLst/>
          </a:prstGeom>
          <a:noFill/>
          <a:ln w="9525">
            <a:noFill/>
            <a:miter lim="800000"/>
            <a:headEnd/>
            <a:tailEnd/>
          </a:ln>
        </p:spPr>
      </p:pic>
      <p:pic>
        <p:nvPicPr>
          <p:cNvPr id="14349" name="Picture 2" descr="Image result for seesaw"/>
          <p:cNvPicPr>
            <a:picLocks noChangeAspect="1" noChangeArrowheads="1"/>
          </p:cNvPicPr>
          <p:nvPr/>
        </p:nvPicPr>
        <p:blipFill>
          <a:blip r:embed="rId3"/>
          <a:srcRect/>
          <a:stretch>
            <a:fillRect/>
          </a:stretch>
        </p:blipFill>
        <p:spPr bwMode="auto">
          <a:xfrm>
            <a:off x="1252538" y="-1588"/>
            <a:ext cx="1354137" cy="781051"/>
          </a:xfrm>
          <a:prstGeom prst="rect">
            <a:avLst/>
          </a:prstGeom>
          <a:noFill/>
          <a:ln w="9525">
            <a:noFill/>
            <a:miter lim="800000"/>
            <a:headEnd/>
            <a:tailEnd/>
          </a:ln>
        </p:spPr>
      </p:pic>
      <p:sp>
        <p:nvSpPr>
          <p:cNvPr id="14350" name="TextBox 10"/>
          <p:cNvSpPr txBox="1">
            <a:spLocks noChangeArrowheads="1"/>
          </p:cNvSpPr>
          <p:nvPr/>
        </p:nvSpPr>
        <p:spPr bwMode="auto">
          <a:xfrm>
            <a:off x="2438400" y="631825"/>
            <a:ext cx="1192213" cy="276225"/>
          </a:xfrm>
          <a:prstGeom prst="rect">
            <a:avLst/>
          </a:prstGeom>
          <a:noFill/>
          <a:ln w="9525">
            <a:noFill/>
            <a:miter lim="800000"/>
            <a:headEnd/>
            <a:tailEnd/>
          </a:ln>
        </p:spPr>
        <p:txBody>
          <a:bodyPr>
            <a:spAutoFit/>
          </a:bodyPr>
          <a:lstStyle/>
          <a:p>
            <a:r>
              <a:rPr lang="en-GB" sz="1200">
                <a:latin typeface="Calibri" pitchFamily="34" charset="0"/>
              </a:rPr>
              <a:t>(Seesaw, 2015).</a:t>
            </a:r>
          </a:p>
        </p:txBody>
      </p:sp>
      <p:sp>
        <p:nvSpPr>
          <p:cNvPr id="14351" name="TextBox 11"/>
          <p:cNvSpPr txBox="1">
            <a:spLocks noChangeArrowheads="1"/>
          </p:cNvSpPr>
          <p:nvPr/>
        </p:nvSpPr>
        <p:spPr bwMode="auto">
          <a:xfrm>
            <a:off x="2636838" y="6586538"/>
            <a:ext cx="1377950" cy="554037"/>
          </a:xfrm>
          <a:prstGeom prst="rect">
            <a:avLst/>
          </a:prstGeom>
          <a:noFill/>
          <a:ln w="9525">
            <a:noFill/>
            <a:miter lim="800000"/>
            <a:headEnd/>
            <a:tailEnd/>
          </a:ln>
        </p:spPr>
        <p:txBody>
          <a:bodyPr>
            <a:spAutoFit/>
          </a:bodyPr>
          <a:lstStyle/>
          <a:p>
            <a:r>
              <a:rPr lang="en-GB" sz="1200">
                <a:latin typeface="Calibri" pitchFamily="34" charset="0"/>
              </a:rPr>
              <a:t>(Seesaw, no date).</a:t>
            </a:r>
          </a:p>
          <a:p>
            <a:endParaRPr lang="en-GB">
              <a:latin typeface="Calibri" pitchFamily="34" charset="0"/>
            </a:endParaRPr>
          </a:p>
        </p:txBody>
      </p:sp>
      <p:pic>
        <p:nvPicPr>
          <p:cNvPr id="14352" name="Picture 16"/>
          <p:cNvPicPr>
            <a:picLocks noChangeAspect="1"/>
          </p:cNvPicPr>
          <p:nvPr/>
        </p:nvPicPr>
        <p:blipFill>
          <a:blip r:embed="rId4"/>
          <a:srcRect l="6847" t="10164" r="76421" b="72571"/>
          <a:stretch>
            <a:fillRect/>
          </a:stretch>
        </p:blipFill>
        <p:spPr bwMode="auto">
          <a:xfrm>
            <a:off x="9698038" y="0"/>
            <a:ext cx="1493837" cy="866775"/>
          </a:xfrm>
          <a:prstGeom prst="rect">
            <a:avLst/>
          </a:prstGeom>
          <a:noFill/>
          <a:ln w="9525">
            <a:noFill/>
            <a:miter lim="800000"/>
            <a:headEnd/>
            <a:tailEnd/>
          </a:ln>
        </p:spPr>
      </p:pic>
      <p:sp>
        <p:nvSpPr>
          <p:cNvPr id="14353" name="TextBox 17"/>
          <p:cNvSpPr txBox="1">
            <a:spLocks noChangeArrowheads="1"/>
          </p:cNvSpPr>
          <p:nvPr/>
        </p:nvSpPr>
        <p:spPr bwMode="auto">
          <a:xfrm>
            <a:off x="10429875" y="619125"/>
            <a:ext cx="1749425" cy="276225"/>
          </a:xfrm>
          <a:prstGeom prst="rect">
            <a:avLst/>
          </a:prstGeom>
          <a:noFill/>
          <a:ln w="9525">
            <a:noFill/>
            <a:miter lim="800000"/>
            <a:headEnd/>
            <a:tailEnd/>
          </a:ln>
        </p:spPr>
        <p:txBody>
          <a:bodyPr>
            <a:spAutoFit/>
          </a:bodyPr>
          <a:lstStyle/>
          <a:p>
            <a:r>
              <a:rPr lang="en-GB" sz="1200">
                <a:latin typeface="Calibri" pitchFamily="34" charset="0"/>
              </a:rPr>
              <a:t>(The Daily Mile, no date).</a:t>
            </a:r>
          </a:p>
        </p:txBody>
      </p:sp>
      <p:pic>
        <p:nvPicPr>
          <p:cNvPr id="14354" name="Picture 10" descr="Image result for two thirds of people"/>
          <p:cNvPicPr>
            <a:picLocks noChangeAspect="1" noChangeArrowheads="1"/>
          </p:cNvPicPr>
          <p:nvPr/>
        </p:nvPicPr>
        <p:blipFill>
          <a:blip r:embed="rId5"/>
          <a:srcRect/>
          <a:stretch>
            <a:fillRect/>
          </a:stretch>
        </p:blipFill>
        <p:spPr bwMode="auto">
          <a:xfrm>
            <a:off x="11431588" y="6305550"/>
            <a:ext cx="779462" cy="493713"/>
          </a:xfrm>
          <a:prstGeom prst="rect">
            <a:avLst/>
          </a:prstGeom>
          <a:noFill/>
          <a:ln w="9525">
            <a:noFill/>
            <a:miter lim="800000"/>
            <a:headEnd/>
            <a:tailEnd/>
          </a:ln>
        </p:spPr>
      </p:pic>
      <p:sp>
        <p:nvSpPr>
          <p:cNvPr id="14355" name="TextBox 18"/>
          <p:cNvSpPr txBox="1">
            <a:spLocks noChangeArrowheads="1"/>
          </p:cNvSpPr>
          <p:nvPr/>
        </p:nvSpPr>
        <p:spPr bwMode="auto">
          <a:xfrm>
            <a:off x="8323263" y="6165850"/>
            <a:ext cx="3311525" cy="969963"/>
          </a:xfrm>
          <a:prstGeom prst="rect">
            <a:avLst/>
          </a:prstGeom>
          <a:noFill/>
          <a:ln w="9525">
            <a:noFill/>
            <a:miter lim="800000"/>
            <a:headEnd/>
            <a:tailEnd/>
          </a:ln>
        </p:spPr>
        <p:txBody>
          <a:bodyPr>
            <a:spAutoFit/>
          </a:bodyPr>
          <a:lstStyle/>
          <a:p>
            <a:r>
              <a:rPr lang="en-GB" sz="1300" i="1">
                <a:latin typeface="Calibri" pitchFamily="34" charset="0"/>
              </a:rPr>
              <a:t>“A study of 10,000 primary school children across the U.K. found that two thirds of them lacked basic fitness.” </a:t>
            </a:r>
            <a:r>
              <a:rPr lang="en-GB" sz="1300">
                <a:latin typeface="Calibri" pitchFamily="34" charset="0"/>
              </a:rPr>
              <a:t>(Fit For Sport Ltd, 2015).</a:t>
            </a:r>
          </a:p>
          <a:p>
            <a:endParaRPr lang="en-GB">
              <a:latin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extLst>
          </p:cNvPr>
          <p:cNvSpPr>
            <a:spLocks noGrp="1" noRot="1" noChangeAspect="1" noMove="1" noResize="1" noEditPoints="1" noAdjustHandles="1" noChangeArrowheads="1" noChangeShapeType="1" noTextEdit="1"/>
          </p:cNvSpPr>
          <p:nvPr/>
        </p:nvSpPr>
        <p:spPr bwMode="ltGray">
          <a:xfrm>
            <a:off x="322263" y="320675"/>
            <a:ext cx="11547475" cy="621665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cxnSp>
        <p:nvCxnSpPr>
          <p:cNvPr id="10" name="Straight Connector 9">
            <a:extLst>
              <a:ext uri="{FF2B5EF4-FFF2-40B4-BE49-F238E27FC236}"/>
            </a:extLst>
          </p:cNvPr>
          <p:cNvCxnSpPr>
            <a:cxnSpLocks noGrp="1" noRot="1" noChangeAspect="1" noMove="1" noResize="1" noEditPoints="1" noAdjustHandles="1" noChangeArrowheads="1" noChangeShapeType="1"/>
          </p:cNvCxnSpPr>
          <p:nvPr/>
        </p:nvCxnSpPr>
        <p:spPr>
          <a:xfrm>
            <a:off x="4654550"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5364" name="Title 1"/>
          <p:cNvSpPr>
            <a:spLocks noGrp="1"/>
          </p:cNvSpPr>
          <p:nvPr>
            <p:ph type="title"/>
          </p:nvPr>
        </p:nvSpPr>
        <p:spPr>
          <a:xfrm>
            <a:off x="838200" y="963613"/>
            <a:ext cx="3494088" cy="4930775"/>
          </a:xfrm>
        </p:spPr>
        <p:txBody>
          <a:bodyPr/>
          <a:lstStyle/>
          <a:p>
            <a:pPr algn="r"/>
            <a:r>
              <a:rPr lang="en-GB" u="sng" smtClean="0">
                <a:solidFill>
                  <a:schemeClr val="accent1"/>
                </a:solidFill>
              </a:rPr>
              <a:t>References</a:t>
            </a:r>
          </a:p>
        </p:txBody>
      </p:sp>
      <p:sp>
        <p:nvSpPr>
          <p:cNvPr id="3" name="Content Placeholder 2">
            <a:extLst>
              <a:ext uri="{FF2B5EF4-FFF2-40B4-BE49-F238E27FC236}"/>
            </a:extLst>
          </p:cNvPr>
          <p:cNvSpPr>
            <a:spLocks noGrp="1"/>
          </p:cNvSpPr>
          <p:nvPr>
            <p:ph idx="1"/>
          </p:nvPr>
        </p:nvSpPr>
        <p:spPr>
          <a:xfrm>
            <a:off x="4967288" y="320675"/>
            <a:ext cx="6765925" cy="5995988"/>
          </a:xfrm>
        </p:spPr>
        <p:txBody>
          <a:bodyPr rtlCol="0" anchor="ctr">
            <a:normAutofit fontScale="85000" lnSpcReduction="20000"/>
          </a:bodyPr>
          <a:lstStyle/>
          <a:p>
            <a:pPr marL="0" indent="0" fontAlgn="auto">
              <a:spcAft>
                <a:spcPts val="0"/>
              </a:spcAft>
              <a:buFont typeface="Arial" panose="020B0604020202020204" pitchFamily="34" charset="0"/>
              <a:buNone/>
              <a:defRPr/>
            </a:pPr>
            <a:endParaRPr lang="en-GB" sz="1200" dirty="0"/>
          </a:p>
          <a:p>
            <a:pPr marL="0" indent="0" fontAlgn="auto">
              <a:spcAft>
                <a:spcPts val="0"/>
              </a:spcAft>
              <a:buFont typeface="Arial" panose="020B0604020202020204" pitchFamily="34" charset="0"/>
              <a:buNone/>
              <a:defRPr/>
            </a:pPr>
            <a:r>
              <a:rPr lang="en-GB" sz="1600" dirty="0"/>
              <a:t>Fit For Sport Ltd. (May 2015). </a:t>
            </a:r>
            <a:r>
              <a:rPr lang="en-GB" sz="1600" i="1" dirty="0"/>
              <a:t>The Daily Mile Works.</a:t>
            </a:r>
            <a:r>
              <a:rPr lang="en-GB" sz="1600" dirty="0"/>
              <a:t> Available at: </a:t>
            </a:r>
            <a:r>
              <a:rPr lang="en-GB" sz="1600" dirty="0">
                <a:hlinkClick r:id="rId2"/>
              </a:rPr>
              <a:t>https://thedailymile.co.uk/about/</a:t>
            </a:r>
            <a:r>
              <a:rPr lang="en-GB" sz="1600" dirty="0"/>
              <a:t> (Accessed: 11 January 2018).</a:t>
            </a:r>
          </a:p>
          <a:p>
            <a:pPr marL="0" indent="0" fontAlgn="auto">
              <a:spcAft>
                <a:spcPts val="0"/>
              </a:spcAft>
              <a:buFont typeface="Arial" panose="020B0604020202020204" pitchFamily="34" charset="0"/>
              <a:buNone/>
              <a:defRPr/>
            </a:pPr>
            <a:r>
              <a:rPr lang="en-GB" sz="1600" dirty="0"/>
              <a:t>ITV News. (27 April 2017). </a:t>
            </a:r>
            <a:r>
              <a:rPr lang="en-GB" sz="1600" i="1" dirty="0"/>
              <a:t>A Mile a Day Helps You Work, Rest and Play.</a:t>
            </a:r>
            <a:r>
              <a:rPr lang="en-GB" sz="1600" dirty="0"/>
              <a:t> [Online]. Available at: </a:t>
            </a:r>
            <a:r>
              <a:rPr lang="en-GB" sz="1600" dirty="0">
                <a:hlinkClick r:id="rId3"/>
              </a:rPr>
              <a:t>http://www.itv.com/news/westcountry/2017-04-27/a-mile-a-day-helps-you-work-rest-and-play/</a:t>
            </a:r>
            <a:r>
              <a:rPr lang="en-GB" sz="1600" dirty="0"/>
              <a:t> (Accessed: 11 January 2018). </a:t>
            </a:r>
          </a:p>
          <a:p>
            <a:pPr marL="0" indent="0" fontAlgn="auto">
              <a:spcAft>
                <a:spcPts val="0"/>
              </a:spcAft>
              <a:buFont typeface="Arial" panose="020B0604020202020204" pitchFamily="34" charset="0"/>
              <a:buNone/>
              <a:defRPr/>
            </a:pPr>
            <a:r>
              <a:rPr lang="en-GB" sz="1600" dirty="0"/>
              <a:t>McLeod, S. (2016). </a:t>
            </a:r>
            <a:r>
              <a:rPr lang="en-GB" sz="1600" i="1" dirty="0"/>
              <a:t>Behaviourist Approach.</a:t>
            </a:r>
            <a:r>
              <a:rPr lang="en-GB" sz="1600" dirty="0"/>
              <a:t> Available at:  </a:t>
            </a:r>
            <a:r>
              <a:rPr lang="en-GB" sz="1600" u="sng" dirty="0">
                <a:hlinkClick r:id="rId4"/>
              </a:rPr>
              <a:t>www.simplypsychology.org/behaviorism.html</a:t>
            </a:r>
            <a:r>
              <a:rPr lang="en-GB" sz="1600" dirty="0"/>
              <a:t> (Accessed: 11 January 2018).</a:t>
            </a:r>
          </a:p>
          <a:p>
            <a:pPr marL="0" indent="0" fontAlgn="auto">
              <a:spcAft>
                <a:spcPts val="0"/>
              </a:spcAft>
              <a:buFont typeface="Arial" panose="020B0604020202020204" pitchFamily="34" charset="0"/>
              <a:buNone/>
              <a:defRPr/>
            </a:pPr>
            <a:r>
              <a:rPr lang="en-GB" sz="1600" dirty="0"/>
              <a:t>McLeod, S. (2016). </a:t>
            </a:r>
            <a:r>
              <a:rPr lang="en-GB" sz="1600" i="1" dirty="0"/>
              <a:t>Maslow's Hierarchy of Needs.</a:t>
            </a:r>
            <a:r>
              <a:rPr lang="en-GB" sz="1600" dirty="0"/>
              <a:t> Available at: </a:t>
            </a:r>
            <a:r>
              <a:rPr lang="en-GB" sz="1600" u="sng" dirty="0">
                <a:hlinkClick r:id="rId5"/>
              </a:rPr>
              <a:t>www.simplypsychology.org/maslow.html</a:t>
            </a:r>
            <a:r>
              <a:rPr lang="en-GB" sz="1600" dirty="0"/>
              <a:t> (Accessed: 11 January 2018).</a:t>
            </a:r>
          </a:p>
          <a:p>
            <a:pPr marL="0" indent="0" fontAlgn="auto">
              <a:spcAft>
                <a:spcPts val="0"/>
              </a:spcAft>
              <a:buFont typeface="Arial" panose="020B0604020202020204" pitchFamily="34" charset="0"/>
              <a:buNone/>
              <a:defRPr/>
            </a:pPr>
            <a:r>
              <a:rPr lang="en-GB" sz="1600" dirty="0"/>
              <a:t>Pound, L. (2014) </a:t>
            </a:r>
            <a:r>
              <a:rPr lang="en-GB" sz="1600" i="1" dirty="0"/>
              <a:t>How Children Learn.</a:t>
            </a:r>
            <a:r>
              <a:rPr lang="en-GB" sz="1600" dirty="0"/>
              <a:t> London: Practical Pre-School Books. </a:t>
            </a:r>
          </a:p>
          <a:p>
            <a:pPr marL="0" indent="0" fontAlgn="auto">
              <a:spcAft>
                <a:spcPts val="0"/>
              </a:spcAft>
              <a:buFont typeface="Arial" panose="020B0604020202020204" pitchFamily="34" charset="0"/>
              <a:buNone/>
              <a:defRPr/>
            </a:pPr>
            <a:r>
              <a:rPr lang="en-GB" sz="1600" dirty="0"/>
              <a:t>Powys Education Department. (October 2017) </a:t>
            </a:r>
            <a:r>
              <a:rPr lang="en-GB" sz="1600" i="1" dirty="0"/>
              <a:t>Powys Foundation Phase Safeguarding Information.</a:t>
            </a:r>
            <a:endParaRPr lang="en-GB" sz="1600" dirty="0"/>
          </a:p>
          <a:p>
            <a:pPr marL="0" indent="0" fontAlgn="auto">
              <a:spcAft>
                <a:spcPts val="0"/>
              </a:spcAft>
              <a:buFont typeface="Arial" panose="020B0604020202020204" pitchFamily="34" charset="0"/>
              <a:buNone/>
              <a:defRPr/>
            </a:pPr>
            <a:r>
              <a:rPr lang="en-GB" sz="1600" dirty="0"/>
              <a:t>Seesaw. (No Date). </a:t>
            </a:r>
            <a:r>
              <a:rPr lang="en-GB" sz="1600" i="1" dirty="0"/>
              <a:t>Empower Students and Engage Families with Seesaw.</a:t>
            </a:r>
            <a:r>
              <a:rPr lang="en-GB" sz="1600" dirty="0"/>
              <a:t> Available at: </a:t>
            </a:r>
            <a:r>
              <a:rPr lang="en-GB" sz="1600" dirty="0">
                <a:hlinkClick r:id="rId6"/>
              </a:rPr>
              <a:t>https://web.seesaw.me/</a:t>
            </a:r>
            <a:r>
              <a:rPr lang="en-GB" sz="1600" dirty="0"/>
              <a:t> (Accessed: 11 January 2018). </a:t>
            </a:r>
          </a:p>
          <a:p>
            <a:pPr marL="0" indent="0" fontAlgn="auto">
              <a:spcAft>
                <a:spcPts val="0"/>
              </a:spcAft>
              <a:buFont typeface="Arial" panose="020B0604020202020204" pitchFamily="34" charset="0"/>
              <a:buNone/>
              <a:defRPr/>
            </a:pPr>
            <a:r>
              <a:rPr lang="en-GB" sz="1600" dirty="0"/>
              <a:t>Seesaw. (No Date). </a:t>
            </a:r>
            <a:r>
              <a:rPr lang="en-GB" sz="1600" i="1" dirty="0"/>
              <a:t>Seesaw Efficacy Study. </a:t>
            </a:r>
            <a:r>
              <a:rPr lang="en-GB" sz="1600" dirty="0"/>
              <a:t>[Online]. Available at: </a:t>
            </a:r>
            <a:r>
              <a:rPr lang="en-GB" sz="1600" dirty="0">
                <a:hlinkClick r:id="rId7"/>
              </a:rPr>
              <a:t>https://drive.google.com/file/d/0B0RGKdJLym9SZmg2aE9fbk9UQm8/view</a:t>
            </a:r>
            <a:r>
              <a:rPr lang="en-GB" sz="1600" dirty="0"/>
              <a:t> (Accessed: 11 January 2018).</a:t>
            </a:r>
          </a:p>
          <a:p>
            <a:pPr marL="0" indent="0" fontAlgn="auto">
              <a:spcAft>
                <a:spcPts val="0"/>
              </a:spcAft>
              <a:buFont typeface="Arial" panose="020B0604020202020204" pitchFamily="34" charset="0"/>
              <a:buNone/>
              <a:defRPr/>
            </a:pPr>
            <a:r>
              <a:rPr lang="en-GB" sz="1600" dirty="0" err="1"/>
              <a:t>Sjogreen</a:t>
            </a:r>
            <a:r>
              <a:rPr lang="en-GB" sz="1600" dirty="0"/>
              <a:t>, C. (10 March 2015). </a:t>
            </a:r>
            <a:r>
              <a:rPr lang="en-GB" sz="1600" i="1" dirty="0"/>
              <a:t>Seesaw Icon and Logo.</a:t>
            </a:r>
            <a:r>
              <a:rPr lang="en-GB" sz="1600" dirty="0"/>
              <a:t> Available at: </a:t>
            </a:r>
            <a:r>
              <a:rPr lang="en-GB" sz="1600" dirty="0">
                <a:hlinkClick r:id="rId8"/>
              </a:rPr>
              <a:t>https://help.seesaw.me/hc/en-us/articles/203816959-Seesaw-Icon-and-Logo</a:t>
            </a:r>
            <a:r>
              <a:rPr lang="en-GB" sz="1600" dirty="0"/>
              <a:t> (Accessed: 11 January 2018).</a:t>
            </a:r>
          </a:p>
          <a:p>
            <a:pPr marL="0" indent="0" fontAlgn="auto">
              <a:spcAft>
                <a:spcPts val="0"/>
              </a:spcAft>
              <a:buFont typeface="Arial" panose="020B0604020202020204" pitchFamily="34" charset="0"/>
              <a:buNone/>
              <a:defRPr/>
            </a:pPr>
            <a:r>
              <a:rPr lang="en-GB" sz="1600" dirty="0"/>
              <a:t>The Daily Mile. (No Date). </a:t>
            </a:r>
            <a:r>
              <a:rPr lang="en-GB" sz="1600" i="1" dirty="0"/>
              <a:t>About The Daily Mile.</a:t>
            </a:r>
            <a:r>
              <a:rPr lang="en-GB" sz="1600" dirty="0"/>
              <a:t> Available at: </a:t>
            </a:r>
            <a:r>
              <a:rPr lang="en-GB" sz="1600" dirty="0">
                <a:hlinkClick r:id="rId2"/>
              </a:rPr>
              <a:t>https://thedailymile.co.uk/about/</a:t>
            </a:r>
            <a:r>
              <a:rPr lang="en-GB" sz="1600" dirty="0"/>
              <a:t> (Accessed: 11 January 2018). </a:t>
            </a:r>
          </a:p>
          <a:p>
            <a:pPr marL="0" indent="0" fontAlgn="auto">
              <a:spcAft>
                <a:spcPts val="0"/>
              </a:spcAft>
              <a:buFont typeface="Arial" panose="020B0604020202020204" pitchFamily="34" charset="0"/>
              <a:buNone/>
              <a:defRPr/>
            </a:pPr>
            <a:r>
              <a:rPr lang="en-GB" sz="1600" dirty="0"/>
              <a:t>The Glossary of Education Reform. (13 July 2015). </a:t>
            </a:r>
            <a:r>
              <a:rPr lang="en-GB" sz="1600" i="1" dirty="0"/>
              <a:t>Hidden Curriculum.</a:t>
            </a:r>
            <a:r>
              <a:rPr lang="en-GB" sz="1600" dirty="0"/>
              <a:t> Available at: </a:t>
            </a:r>
            <a:r>
              <a:rPr lang="en-GB" sz="1600" dirty="0">
                <a:hlinkClick r:id="rId9"/>
              </a:rPr>
              <a:t>http://edglossary.org/hidden-curriculum/</a:t>
            </a:r>
            <a:r>
              <a:rPr lang="en-GB" sz="1600" dirty="0"/>
              <a:t> (Accessed: 11 January 2018).</a:t>
            </a:r>
          </a:p>
          <a:p>
            <a:pPr marL="0" indent="0" fontAlgn="auto">
              <a:spcAft>
                <a:spcPts val="0"/>
              </a:spcAft>
              <a:buFont typeface="Arial" panose="020B0604020202020204" pitchFamily="34" charset="0"/>
              <a:buNone/>
              <a:defRPr/>
            </a:pPr>
            <a:r>
              <a:rPr lang="en-GB" sz="1600" dirty="0"/>
              <a:t>Welsh Government. (December 2009). </a:t>
            </a:r>
            <a:r>
              <a:rPr lang="en-GB" sz="1600" i="1" dirty="0"/>
              <a:t>Creating An Active Wales.</a:t>
            </a:r>
            <a:r>
              <a:rPr lang="en-GB" sz="1600" dirty="0"/>
              <a:t> [Online]. Available at: </a:t>
            </a:r>
            <a:r>
              <a:rPr lang="en-GB" sz="1600" dirty="0">
                <a:hlinkClick r:id="rId10"/>
              </a:rPr>
              <a:t>http://sport.wales/media/144469/creating%20an%20active%20wales.pdf</a:t>
            </a:r>
            <a:r>
              <a:rPr lang="en-GB" sz="1600" dirty="0"/>
              <a:t> (Accessed: 11 January 2018).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1581</TotalTime>
  <Words>788</Words>
  <Application>Microsoft Office PowerPoint</Application>
  <PresentationFormat>Custom</PresentationFormat>
  <Paragraphs>43</Paragraphs>
  <Slides>2</Slides>
  <Notes>0</Notes>
  <HiddenSlides>0</HiddenSlides>
  <MMClips>0</MMClips>
  <ScaleCrop>false</ScaleCrop>
  <HeadingPairs>
    <vt:vector size="6" baseType="variant">
      <vt:variant>
        <vt:lpstr>Fonts Used</vt:lpstr>
      </vt:variant>
      <vt:variant>
        <vt:i4>3</vt:i4>
      </vt:variant>
      <vt:variant>
        <vt:lpstr>Design Template</vt:lpstr>
      </vt:variant>
      <vt:variant>
        <vt:i4>1</vt:i4>
      </vt:variant>
      <vt:variant>
        <vt:lpstr>Slide Titles</vt:lpstr>
      </vt:variant>
      <vt:variant>
        <vt:i4>2</vt:i4>
      </vt:variant>
    </vt:vector>
  </HeadingPairs>
  <TitlesOfParts>
    <vt:vector size="6" baseType="lpstr">
      <vt:lpstr>Calibri</vt:lpstr>
      <vt:lpstr>Arial</vt:lpstr>
      <vt:lpstr>Calibri Light</vt:lpstr>
      <vt:lpstr>Office Theme</vt:lpstr>
      <vt:lpstr>Slide 1</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Carly Rees (1402232)</dc:creator>
  <cp:lastModifiedBy>Carly</cp:lastModifiedBy>
  <cp:revision>48</cp:revision>
  <dcterms:created xsi:type="dcterms:W3CDTF">2018-01-11T11:09:29Z</dcterms:created>
  <dcterms:modified xsi:type="dcterms:W3CDTF">2018-01-12T16:53:43Z</dcterms:modified>
</cp:coreProperties>
</file>