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3.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4.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ink/ink1.xml" ContentType="application/inkml+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ink/ink2.xml" ContentType="application/inkml+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ink/ink3.xml" ContentType="application/inkml+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ink/ink4.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83" r:id="rId4"/>
    <p:sldMasterId id="2147483695" r:id="rId5"/>
  </p:sldMasterIdLst>
  <p:notesMasterIdLst>
    <p:notesMasterId r:id="rId88"/>
  </p:notesMasterIdLst>
  <p:sldIdLst>
    <p:sldId id="258" r:id="rId6"/>
    <p:sldId id="343" r:id="rId7"/>
    <p:sldId id="259" r:id="rId8"/>
    <p:sldId id="287" r:id="rId9"/>
    <p:sldId id="256" r:id="rId10"/>
    <p:sldId id="257" r:id="rId11"/>
    <p:sldId id="261" r:id="rId12"/>
    <p:sldId id="262" r:id="rId13"/>
    <p:sldId id="270" r:id="rId14"/>
    <p:sldId id="308" r:id="rId15"/>
    <p:sldId id="309" r:id="rId16"/>
    <p:sldId id="313" r:id="rId17"/>
    <p:sldId id="378" r:id="rId18"/>
    <p:sldId id="316" r:id="rId19"/>
    <p:sldId id="314" r:id="rId20"/>
    <p:sldId id="315" r:id="rId21"/>
    <p:sldId id="380" r:id="rId22"/>
    <p:sldId id="394" r:id="rId23"/>
    <p:sldId id="282" r:id="rId24"/>
    <p:sldId id="379" r:id="rId25"/>
    <p:sldId id="318" r:id="rId26"/>
    <p:sldId id="317" r:id="rId27"/>
    <p:sldId id="336" r:id="rId28"/>
    <p:sldId id="264" r:id="rId29"/>
    <p:sldId id="265" r:id="rId30"/>
    <p:sldId id="271" r:id="rId31"/>
    <p:sldId id="300" r:id="rId32"/>
    <p:sldId id="298" r:id="rId33"/>
    <p:sldId id="263" r:id="rId34"/>
    <p:sldId id="301" r:id="rId35"/>
    <p:sldId id="302" r:id="rId36"/>
    <p:sldId id="303" r:id="rId37"/>
    <p:sldId id="323" r:id="rId38"/>
    <p:sldId id="325" r:id="rId39"/>
    <p:sldId id="326" r:id="rId40"/>
    <p:sldId id="324" r:id="rId41"/>
    <p:sldId id="320" r:id="rId42"/>
    <p:sldId id="381" r:id="rId43"/>
    <p:sldId id="382" r:id="rId44"/>
    <p:sldId id="383" r:id="rId45"/>
    <p:sldId id="384" r:id="rId46"/>
    <p:sldId id="327" r:id="rId47"/>
    <p:sldId id="377" r:id="rId48"/>
    <p:sldId id="312" r:id="rId49"/>
    <p:sldId id="310" r:id="rId50"/>
    <p:sldId id="268" r:id="rId51"/>
    <p:sldId id="267" r:id="rId52"/>
    <p:sldId id="304" r:id="rId53"/>
    <p:sldId id="305" r:id="rId54"/>
    <p:sldId id="332" r:id="rId55"/>
    <p:sldId id="331" r:id="rId56"/>
    <p:sldId id="321" r:id="rId57"/>
    <p:sldId id="385" r:id="rId58"/>
    <p:sldId id="330" r:id="rId59"/>
    <p:sldId id="311" r:id="rId60"/>
    <p:sldId id="386" r:id="rId61"/>
    <p:sldId id="393" r:id="rId62"/>
    <p:sldId id="328" r:id="rId63"/>
    <p:sldId id="387" r:id="rId64"/>
    <p:sldId id="388" r:id="rId65"/>
    <p:sldId id="266" r:id="rId66"/>
    <p:sldId id="269" r:id="rId67"/>
    <p:sldId id="306" r:id="rId68"/>
    <p:sldId id="307" r:id="rId69"/>
    <p:sldId id="333" r:id="rId70"/>
    <p:sldId id="322" r:id="rId71"/>
    <p:sldId id="334" r:id="rId72"/>
    <p:sldId id="335" r:id="rId73"/>
    <p:sldId id="319" r:id="rId74"/>
    <p:sldId id="389" r:id="rId75"/>
    <p:sldId id="390" r:id="rId76"/>
    <p:sldId id="391" r:id="rId77"/>
    <p:sldId id="329" r:id="rId78"/>
    <p:sldId id="339" r:id="rId79"/>
    <p:sldId id="340" r:id="rId80"/>
    <p:sldId id="341" r:id="rId81"/>
    <p:sldId id="342" r:id="rId82"/>
    <p:sldId id="283" r:id="rId83"/>
    <p:sldId id="392" r:id="rId84"/>
    <p:sldId id="337" r:id="rId85"/>
    <p:sldId id="289" r:id="rId86"/>
    <p:sldId id="338" r:id="rId8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C8BD2"/>
    <a:srgbClr val="E8D7FB"/>
    <a:srgbClr val="8FC1C2"/>
    <a:srgbClr val="F0FCB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78B861-A677-4340-9344-1AF4689C79A9}" v="234" dt="2024-12-08T19:50:48.380"/>
    <p1510:client id="{2A275420-5CFA-45F5-BBD2-10F1193F13EF}" v="4" dt="2024-12-09T09:27:48.5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8149" autoAdjust="0"/>
  </p:normalViewPr>
  <p:slideViewPr>
    <p:cSldViewPr snapToGrid="0">
      <p:cViewPr varScale="1">
        <p:scale>
          <a:sx n="81" d="100"/>
          <a:sy n="81" d="100"/>
        </p:scale>
        <p:origin x="744" y="90"/>
      </p:cViewPr>
      <p:guideLst/>
    </p:cSldViewPr>
  </p:slideViewPr>
  <p:notesTextViewPr>
    <p:cViewPr>
      <p:scale>
        <a:sx n="1" d="1"/>
        <a:sy n="1" d="1"/>
      </p:scale>
      <p:origin x="0" y="0"/>
    </p:cViewPr>
  </p:notesTextViewPr>
  <p:sorterViewPr>
    <p:cViewPr>
      <p:scale>
        <a:sx n="30" d="100"/>
        <a:sy n="30" d="100"/>
      </p:scale>
      <p:origin x="0" y="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slide" Target="slides/slide79.xml"/><Relationship Id="rId89" Type="http://schemas.openxmlformats.org/officeDocument/2006/relationships/presProps" Target="presProps.xml"/><Relationship Id="rId16" Type="http://schemas.openxmlformats.org/officeDocument/2006/relationships/slide" Target="slides/slide11.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5" Type="http://schemas.openxmlformats.org/officeDocument/2006/relationships/slideMaster" Target="slideMasters/slideMaster5.xml"/><Relationship Id="rId90" Type="http://schemas.openxmlformats.org/officeDocument/2006/relationships/viewProps" Target="viewProps.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80" Type="http://schemas.openxmlformats.org/officeDocument/2006/relationships/slide" Target="slides/slide75.xml"/><Relationship Id="rId85" Type="http://schemas.openxmlformats.org/officeDocument/2006/relationships/slide" Target="slides/slide80.xml"/><Relationship Id="rId93" Type="http://schemas.microsoft.com/office/2015/10/relationships/revisionInfo" Target="revisionInfo.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slide" Target="slides/slide54.xml"/><Relationship Id="rId67" Type="http://schemas.openxmlformats.org/officeDocument/2006/relationships/slide" Target="slides/slide62.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slide" Target="slides/slide57.xml"/><Relationship Id="rId70" Type="http://schemas.openxmlformats.org/officeDocument/2006/relationships/slide" Target="slides/slide65.xml"/><Relationship Id="rId75" Type="http://schemas.openxmlformats.org/officeDocument/2006/relationships/slide" Target="slides/slide70.xml"/><Relationship Id="rId83" Type="http://schemas.openxmlformats.org/officeDocument/2006/relationships/slide" Target="slides/slide78.xml"/><Relationship Id="rId88" Type="http://schemas.openxmlformats.org/officeDocument/2006/relationships/notesMaster" Target="notesMasters/notesMaster1.xml"/><Relationship Id="rId9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slide" Target="slides/slide55.xml"/><Relationship Id="rId65" Type="http://schemas.openxmlformats.org/officeDocument/2006/relationships/slide" Target="slides/slide60.xml"/><Relationship Id="rId73" Type="http://schemas.openxmlformats.org/officeDocument/2006/relationships/slide" Target="slides/slide68.xml"/><Relationship Id="rId78" Type="http://schemas.openxmlformats.org/officeDocument/2006/relationships/slide" Target="slides/slide73.xml"/><Relationship Id="rId81" Type="http://schemas.openxmlformats.org/officeDocument/2006/relationships/slide" Target="slides/slide76.xml"/><Relationship Id="rId86" Type="http://schemas.openxmlformats.org/officeDocument/2006/relationships/slide" Target="slides/slide81.xml"/><Relationship Id="rId4" Type="http://schemas.openxmlformats.org/officeDocument/2006/relationships/slideMaster" Target="slideMasters/slideMaster4.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tableStyles" Target="tableStyles.xml"/><Relationship Id="rId2" Type="http://schemas.openxmlformats.org/officeDocument/2006/relationships/slideMaster" Target="slideMasters/slideMaster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01T16:46:05.651"/>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0 0,'7'0,"7"0,8 0,6 0,11 0,10 0,4 0,-2 0,15 0,27 0,10 0,11 0,11 0,9 0,5 0,-9 0,-13 0,-10 0,-16 0,-11 0,-8 0,-3 6,-1 3,-1-2,7 0,3-3,7-1,1-1,-2-8,-9-2,-17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01T16:46:05.651"/>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0 0,'7'0,"7"0,8 0,6 0,11 0,10 0,4 0,-2 0,15 0,27 0,10 0,11 0,11 0,9 0,5 0,-9 0,-13 0,-10 0,-16 0,-11 0,-8 0,-3 6,-1 3,-1-2,7 0,3-3,7-1,1-1,-2-8,-9-2,-17 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01T16:46:05.651"/>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0 0,'7'0,"7"0,8 0,6 0,11 0,10 0,4 0,-2 0,15 0,27 0,10 0,11 0,11 0,9 0,5 0,-9 0,-13 0,-10 0,-16 0,-11 0,-8 0,-3 6,-1 3,-1-2,7 0,3-3,7-1,1-1,-2-8,-9-2,-17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3-02-01T16:46:05.651"/>
    </inkml:context>
    <inkml:brush xml:id="br0">
      <inkml:brushProperty name="width" value="0.1" units="cm"/>
      <inkml:brushProperty name="height" value="0.6" units="cm"/>
      <inkml:brushProperty name="color" value="#849398"/>
      <inkml:brushProperty name="ignorePressure" value="1"/>
      <inkml:brushProperty name="inkEffects" value="pencil"/>
    </inkml:brush>
  </inkml:definitions>
  <inkml:trace contextRef="#ctx0" brushRef="#br0">0 0,'7'0,"7"0,8 0,6 0,11 0,10 0,4 0,-2 0,15 0,27 0,10 0,11 0,11 0,9 0,5 0,-9 0,-13 0,-10 0,-16 0,-11 0,-8 0,-3 6,-1 3,-1-2,7 0,3-3,7-1,1-1,-2-8,-9-2,-17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A49B4CD-A6A5-428E-8FF1-6574EB9BED61}" type="datetimeFigureOut">
              <a:rPr lang="en-GB" smtClean="0"/>
              <a:t>21/11/2025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0C912D-9800-4D47-A46E-0E8E6D659B83}" type="slidenum">
              <a:rPr lang="en-GB" smtClean="0"/>
              <a:t>‹#›</a:t>
            </a:fld>
            <a:endParaRPr lang="en-GB"/>
          </a:p>
        </p:txBody>
      </p:sp>
    </p:spTree>
    <p:extLst>
      <p:ext uri="{BB962C8B-B14F-4D97-AF65-F5344CB8AC3E}">
        <p14:creationId xmlns:p14="http://schemas.microsoft.com/office/powerpoint/2010/main" val="11206416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Behaviourism </a:t>
            </a:r>
            <a:r>
              <a:rPr lang="en-GB" dirty="0"/>
              <a:t>can form the foundation to a more complex cognitive process – </a:t>
            </a:r>
            <a:r>
              <a:rPr lang="en-GB" dirty="0" err="1"/>
              <a:t>eg</a:t>
            </a:r>
            <a:r>
              <a:rPr lang="en-GB" dirty="0"/>
              <a:t> Asian culture still see repetitive skills acquisition as necessary to develop creativity INCREMENTAL INNOVATION</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F17D1BF-5D92-4F87-A9D9-DBFFD9F289B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233957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Many human </a:t>
            </a:r>
            <a:r>
              <a:rPr lang="en-US" dirty="0" err="1"/>
              <a:t>behaviours</a:t>
            </a:r>
            <a:r>
              <a:rPr lang="en-US" dirty="0"/>
              <a:t> still relate to the theory </a:t>
            </a:r>
            <a:r>
              <a:rPr lang="en-US" dirty="0" err="1"/>
              <a:t>eg</a:t>
            </a:r>
            <a:r>
              <a:rPr lang="en-US" dirty="0"/>
              <a:t> </a:t>
            </a:r>
            <a:r>
              <a:rPr lang="en-US" dirty="0" err="1"/>
              <a:t>Maths</a:t>
            </a:r>
            <a:r>
              <a:rPr lang="en-US" dirty="0"/>
              <a:t> lessons.</a:t>
            </a:r>
            <a:endParaRPr lang="en-GB" dirty="0"/>
          </a:p>
        </p:txBody>
      </p:sp>
      <p:sp>
        <p:nvSpPr>
          <p:cNvPr id="4" name="Slide Number Placeholder 3"/>
          <p:cNvSpPr>
            <a:spLocks noGrp="1"/>
          </p:cNvSpPr>
          <p:nvPr>
            <p:ph type="sldNum" sz="quarter" idx="5"/>
          </p:nvPr>
        </p:nvSpPr>
        <p:spPr/>
        <p:txBody>
          <a:bodyPr/>
          <a:lstStyle/>
          <a:p>
            <a:fld id="{2C0C912D-9800-4D47-A46E-0E8E6D659B83}" type="slidenum">
              <a:rPr lang="en-GB" smtClean="0"/>
              <a:t>20</a:t>
            </a:fld>
            <a:endParaRPr lang="en-GB"/>
          </a:p>
        </p:txBody>
      </p:sp>
    </p:spTree>
    <p:extLst>
      <p:ext uri="{BB962C8B-B14F-4D97-AF65-F5344CB8AC3E}">
        <p14:creationId xmlns:p14="http://schemas.microsoft.com/office/powerpoint/2010/main" val="34448076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3"/>
        <p:cNvGrpSpPr/>
        <p:nvPr/>
      </p:nvGrpSpPr>
      <p:grpSpPr>
        <a:xfrm>
          <a:off x="0" y="0"/>
          <a:ext cx="0" cy="0"/>
          <a:chOff x="0" y="0"/>
          <a:chExt cx="0" cy="0"/>
        </a:xfrm>
      </p:grpSpPr>
      <p:sp>
        <p:nvSpPr>
          <p:cNvPr id="994" name="Google Shape;994;g35f391192_0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5" name="Google Shape;995;g35f391192_0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21136932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Teaching students to think about their thinking remains vital for fostering independent learners, particularly in self-directed online learning environments.</a:t>
            </a:r>
            <a:endParaRPr lang="en-GB" dirty="0"/>
          </a:p>
        </p:txBody>
      </p:sp>
      <p:sp>
        <p:nvSpPr>
          <p:cNvPr id="4" name="Slide Number Placeholder 3"/>
          <p:cNvSpPr>
            <a:spLocks noGrp="1"/>
          </p:cNvSpPr>
          <p:nvPr>
            <p:ph type="sldNum" sz="quarter" idx="5"/>
          </p:nvPr>
        </p:nvSpPr>
        <p:spPr/>
        <p:txBody>
          <a:bodyPr/>
          <a:lstStyle/>
          <a:p>
            <a:fld id="{2C0C912D-9800-4D47-A46E-0E8E6D659B83}" type="slidenum">
              <a:rPr lang="en-GB" smtClean="0"/>
              <a:t>39</a:t>
            </a:fld>
            <a:endParaRPr lang="en-GB"/>
          </a:p>
        </p:txBody>
      </p:sp>
    </p:spTree>
    <p:extLst>
      <p:ext uri="{BB962C8B-B14F-4D97-AF65-F5344CB8AC3E}">
        <p14:creationId xmlns:p14="http://schemas.microsoft.com/office/powerpoint/2010/main" val="4449872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Schemas - Understanding how children organize knowledge helps educators build on prior learning</a:t>
            </a:r>
            <a:endParaRPr lang="en-GB" dirty="0"/>
          </a:p>
        </p:txBody>
      </p:sp>
      <p:sp>
        <p:nvSpPr>
          <p:cNvPr id="4" name="Slide Number Placeholder 3"/>
          <p:cNvSpPr>
            <a:spLocks noGrp="1"/>
          </p:cNvSpPr>
          <p:nvPr>
            <p:ph type="sldNum" sz="quarter" idx="5"/>
          </p:nvPr>
        </p:nvSpPr>
        <p:spPr/>
        <p:txBody>
          <a:bodyPr/>
          <a:lstStyle/>
          <a:p>
            <a:fld id="{2C0C912D-9800-4D47-A46E-0E8E6D659B83}" type="slidenum">
              <a:rPr lang="en-GB" smtClean="0"/>
              <a:t>40</a:t>
            </a:fld>
            <a:endParaRPr lang="en-GB"/>
          </a:p>
        </p:txBody>
      </p:sp>
    </p:spTree>
    <p:extLst>
      <p:ext uri="{BB962C8B-B14F-4D97-AF65-F5344CB8AC3E}">
        <p14:creationId xmlns:p14="http://schemas.microsoft.com/office/powerpoint/2010/main" val="25217956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Cognitivism highlights the importance of memory, attention, and problem-solving, which are essential skills in navigating the information-rich digital age e.g., filtering reliable online sources</a:t>
            </a:r>
            <a:endParaRPr lang="en-GB" dirty="0"/>
          </a:p>
        </p:txBody>
      </p:sp>
      <p:sp>
        <p:nvSpPr>
          <p:cNvPr id="4" name="Slide Number Placeholder 3"/>
          <p:cNvSpPr>
            <a:spLocks noGrp="1"/>
          </p:cNvSpPr>
          <p:nvPr>
            <p:ph type="sldNum" sz="quarter" idx="5"/>
          </p:nvPr>
        </p:nvSpPr>
        <p:spPr/>
        <p:txBody>
          <a:bodyPr/>
          <a:lstStyle/>
          <a:p>
            <a:fld id="{2C0C912D-9800-4D47-A46E-0E8E6D659B83}" type="slidenum">
              <a:rPr lang="en-GB" smtClean="0"/>
              <a:t>41</a:t>
            </a:fld>
            <a:endParaRPr lang="en-GB"/>
          </a:p>
        </p:txBody>
      </p:sp>
    </p:spTree>
    <p:extLst>
      <p:ext uri="{BB962C8B-B14F-4D97-AF65-F5344CB8AC3E}">
        <p14:creationId xmlns:p14="http://schemas.microsoft.com/office/powerpoint/2010/main" val="32580285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Constructivism's emphasis on hands-on learning is reflected in project-based approaches also in Higher Education there is now a move towards more Apprenticeship Degrees</a:t>
            </a:r>
            <a:endParaRPr lang="en-GB" dirty="0"/>
          </a:p>
        </p:txBody>
      </p:sp>
      <p:sp>
        <p:nvSpPr>
          <p:cNvPr id="4" name="Slide Number Placeholder 3"/>
          <p:cNvSpPr>
            <a:spLocks noGrp="1"/>
          </p:cNvSpPr>
          <p:nvPr>
            <p:ph type="sldNum" sz="quarter" idx="5"/>
          </p:nvPr>
        </p:nvSpPr>
        <p:spPr/>
        <p:txBody>
          <a:bodyPr/>
          <a:lstStyle/>
          <a:p>
            <a:fld id="{2C0C912D-9800-4D47-A46E-0E8E6D659B83}" type="slidenum">
              <a:rPr lang="en-GB" smtClean="0"/>
              <a:t>54</a:t>
            </a:fld>
            <a:endParaRPr lang="en-GB"/>
          </a:p>
        </p:txBody>
      </p:sp>
    </p:spTree>
    <p:extLst>
      <p:ext uri="{BB962C8B-B14F-4D97-AF65-F5344CB8AC3E}">
        <p14:creationId xmlns:p14="http://schemas.microsoft.com/office/powerpoint/2010/main" val="16215413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Constructivism stresses learning in authentic contexts, seen in students exploring environmental science through local conservation projects</a:t>
            </a:r>
            <a:endParaRPr lang="en-GB" dirty="0"/>
          </a:p>
        </p:txBody>
      </p:sp>
      <p:sp>
        <p:nvSpPr>
          <p:cNvPr id="4" name="Slide Number Placeholder 3"/>
          <p:cNvSpPr>
            <a:spLocks noGrp="1"/>
          </p:cNvSpPr>
          <p:nvPr>
            <p:ph type="sldNum" sz="quarter" idx="5"/>
          </p:nvPr>
        </p:nvSpPr>
        <p:spPr/>
        <p:txBody>
          <a:bodyPr/>
          <a:lstStyle/>
          <a:p>
            <a:fld id="{2C0C912D-9800-4D47-A46E-0E8E6D659B83}" type="slidenum">
              <a:rPr lang="en-GB" smtClean="0"/>
              <a:t>55</a:t>
            </a:fld>
            <a:endParaRPr lang="en-GB"/>
          </a:p>
        </p:txBody>
      </p:sp>
    </p:spTree>
    <p:extLst>
      <p:ext uri="{BB962C8B-B14F-4D97-AF65-F5344CB8AC3E}">
        <p14:creationId xmlns:p14="http://schemas.microsoft.com/office/powerpoint/2010/main" val="37417013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Authentic Learning in Higher Education Degree Apprenticeship</a:t>
            </a:r>
          </a:p>
        </p:txBody>
      </p:sp>
      <p:sp>
        <p:nvSpPr>
          <p:cNvPr id="4" name="Slide Number Placeholder 3"/>
          <p:cNvSpPr>
            <a:spLocks noGrp="1"/>
          </p:cNvSpPr>
          <p:nvPr>
            <p:ph type="sldNum" sz="quarter" idx="5"/>
          </p:nvPr>
        </p:nvSpPr>
        <p:spPr/>
        <p:txBody>
          <a:bodyPr/>
          <a:lstStyle/>
          <a:p>
            <a:fld id="{2C0C912D-9800-4D47-A46E-0E8E6D659B83}" type="slidenum">
              <a:rPr lang="en-GB" smtClean="0"/>
              <a:t>56</a:t>
            </a:fld>
            <a:endParaRPr lang="en-GB"/>
          </a:p>
        </p:txBody>
      </p:sp>
    </p:spTree>
    <p:extLst>
      <p:ext uri="{BB962C8B-B14F-4D97-AF65-F5344CB8AC3E}">
        <p14:creationId xmlns:p14="http://schemas.microsoft.com/office/powerpoint/2010/main" val="33674091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Constructivist theory views failure as a natural part of the learning process, encouraging learners to reflect, adapt, and try again to deepen understanding and build problem-solving skills.</a:t>
            </a:r>
            <a:endParaRPr lang="en-GB" dirty="0"/>
          </a:p>
        </p:txBody>
      </p:sp>
      <p:sp>
        <p:nvSpPr>
          <p:cNvPr id="4" name="Slide Number Placeholder 3"/>
          <p:cNvSpPr>
            <a:spLocks noGrp="1"/>
          </p:cNvSpPr>
          <p:nvPr>
            <p:ph type="sldNum" sz="quarter" idx="5"/>
          </p:nvPr>
        </p:nvSpPr>
        <p:spPr/>
        <p:txBody>
          <a:bodyPr/>
          <a:lstStyle/>
          <a:p>
            <a:fld id="{2C0C912D-9800-4D47-A46E-0E8E6D659B83}" type="slidenum">
              <a:rPr lang="en-GB" smtClean="0"/>
              <a:t>57</a:t>
            </a:fld>
            <a:endParaRPr lang="en-GB"/>
          </a:p>
        </p:txBody>
      </p:sp>
    </p:spTree>
    <p:extLst>
      <p:ext uri="{BB962C8B-B14F-4D97-AF65-F5344CB8AC3E}">
        <p14:creationId xmlns:p14="http://schemas.microsoft.com/office/powerpoint/2010/main" val="26955806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Teachers, parents, and influencers act as models, encouraging behaviors such as eco-friendly practices or digital citizenship.</a:t>
            </a:r>
            <a:endParaRPr lang="en-GB" dirty="0"/>
          </a:p>
        </p:txBody>
      </p:sp>
      <p:sp>
        <p:nvSpPr>
          <p:cNvPr id="4" name="Slide Number Placeholder 3"/>
          <p:cNvSpPr>
            <a:spLocks noGrp="1"/>
          </p:cNvSpPr>
          <p:nvPr>
            <p:ph type="sldNum" sz="quarter" idx="5"/>
          </p:nvPr>
        </p:nvSpPr>
        <p:spPr/>
        <p:txBody>
          <a:bodyPr/>
          <a:lstStyle/>
          <a:p>
            <a:fld id="{2C0C912D-9800-4D47-A46E-0E8E6D659B83}" type="slidenum">
              <a:rPr lang="en-GB" smtClean="0"/>
              <a:t>70</a:t>
            </a:fld>
            <a:endParaRPr lang="en-GB"/>
          </a:p>
        </p:txBody>
      </p:sp>
    </p:spTree>
    <p:extLst>
      <p:ext uri="{BB962C8B-B14F-4D97-AF65-F5344CB8AC3E}">
        <p14:creationId xmlns:p14="http://schemas.microsoft.com/office/powerpoint/2010/main" val="8887876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It highlights the impact of peer influence in shaping skills and attitudes through interactions on platforms like TikTok or collaborative gaming.</a:t>
            </a:r>
            <a:endParaRPr lang="en-GB" dirty="0"/>
          </a:p>
        </p:txBody>
      </p:sp>
      <p:sp>
        <p:nvSpPr>
          <p:cNvPr id="4" name="Slide Number Placeholder 3"/>
          <p:cNvSpPr>
            <a:spLocks noGrp="1"/>
          </p:cNvSpPr>
          <p:nvPr>
            <p:ph type="sldNum" sz="quarter" idx="5"/>
          </p:nvPr>
        </p:nvSpPr>
        <p:spPr/>
        <p:txBody>
          <a:bodyPr/>
          <a:lstStyle/>
          <a:p>
            <a:fld id="{2C0C912D-9800-4D47-A46E-0E8E6D659B83}" type="slidenum">
              <a:rPr lang="en-GB" smtClean="0"/>
              <a:t>71</a:t>
            </a:fld>
            <a:endParaRPr lang="en-GB"/>
          </a:p>
        </p:txBody>
      </p:sp>
    </p:spTree>
    <p:extLst>
      <p:ext uri="{BB962C8B-B14F-4D97-AF65-F5344CB8AC3E}">
        <p14:creationId xmlns:p14="http://schemas.microsoft.com/office/powerpoint/2010/main" val="41221607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Social learning theory explains how children mimic behaviors seen on platforms like YouTube</a:t>
            </a:r>
            <a:endParaRPr lang="en-GB" dirty="0"/>
          </a:p>
        </p:txBody>
      </p:sp>
      <p:sp>
        <p:nvSpPr>
          <p:cNvPr id="4" name="Slide Number Placeholder 3"/>
          <p:cNvSpPr>
            <a:spLocks noGrp="1"/>
          </p:cNvSpPr>
          <p:nvPr>
            <p:ph type="sldNum" sz="quarter" idx="5"/>
          </p:nvPr>
        </p:nvSpPr>
        <p:spPr/>
        <p:txBody>
          <a:bodyPr/>
          <a:lstStyle/>
          <a:p>
            <a:fld id="{2C0C912D-9800-4D47-A46E-0E8E6D659B83}" type="slidenum">
              <a:rPr lang="en-GB" smtClean="0"/>
              <a:t>72</a:t>
            </a:fld>
            <a:endParaRPr lang="en-GB"/>
          </a:p>
        </p:txBody>
      </p:sp>
    </p:spTree>
    <p:extLst>
      <p:ext uri="{BB962C8B-B14F-4D97-AF65-F5344CB8AC3E}">
        <p14:creationId xmlns:p14="http://schemas.microsoft.com/office/powerpoint/2010/main" val="13324726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F59FF7-ABD7-C702-0ED3-B9259F43A0B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6F619D5-AC1C-6E57-BF8B-38A811D37E4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128F6C1-CC90-6A2D-F0C0-1B1B681369D5}"/>
              </a:ext>
            </a:extLst>
          </p:cNvPr>
          <p:cNvSpPr>
            <a:spLocks noGrp="1"/>
          </p:cNvSpPr>
          <p:nvPr>
            <p:ph type="dt" sz="half" idx="10"/>
          </p:nvPr>
        </p:nvSpPr>
        <p:spPr/>
        <p:txBody>
          <a:bodyPr/>
          <a:lstStyle/>
          <a:p>
            <a:fld id="{E388CD0E-B605-4327-867F-B5C1361F939F}" type="datetimeFigureOut">
              <a:rPr lang="en-GB" smtClean="0"/>
              <a:t>21/11/2025</a:t>
            </a:fld>
            <a:endParaRPr lang="en-GB"/>
          </a:p>
        </p:txBody>
      </p:sp>
      <p:sp>
        <p:nvSpPr>
          <p:cNvPr id="5" name="Footer Placeholder 4">
            <a:extLst>
              <a:ext uri="{FF2B5EF4-FFF2-40B4-BE49-F238E27FC236}">
                <a16:creationId xmlns:a16="http://schemas.microsoft.com/office/drawing/2014/main" id="{26C7BBF0-DB1F-A53E-3025-F9480CCEAE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03F0DD-6845-D696-8B57-B1F75AD24C45}"/>
              </a:ext>
            </a:extLst>
          </p:cNvPr>
          <p:cNvSpPr>
            <a:spLocks noGrp="1"/>
          </p:cNvSpPr>
          <p:nvPr>
            <p:ph type="sldNum" sz="quarter" idx="12"/>
          </p:nvPr>
        </p:nvSpPr>
        <p:spPr/>
        <p:txBody>
          <a:bodyPr/>
          <a:lstStyle/>
          <a:p>
            <a:fld id="{E4ABD2A5-6AF2-49ED-BB72-5777F502CA52}" type="slidenum">
              <a:rPr lang="en-GB" smtClean="0"/>
              <a:t>‹#›</a:t>
            </a:fld>
            <a:endParaRPr lang="en-GB"/>
          </a:p>
        </p:txBody>
      </p:sp>
    </p:spTree>
    <p:extLst>
      <p:ext uri="{BB962C8B-B14F-4D97-AF65-F5344CB8AC3E}">
        <p14:creationId xmlns:p14="http://schemas.microsoft.com/office/powerpoint/2010/main" val="1758098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214C60-E099-A681-988C-F92A366184A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C6DD83C-2CAA-E590-C54B-E3D0801782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1819BE-FF55-31C7-5E3E-81962481208B}"/>
              </a:ext>
            </a:extLst>
          </p:cNvPr>
          <p:cNvSpPr>
            <a:spLocks noGrp="1"/>
          </p:cNvSpPr>
          <p:nvPr>
            <p:ph type="dt" sz="half" idx="10"/>
          </p:nvPr>
        </p:nvSpPr>
        <p:spPr/>
        <p:txBody>
          <a:bodyPr/>
          <a:lstStyle/>
          <a:p>
            <a:fld id="{E388CD0E-B605-4327-867F-B5C1361F939F}" type="datetimeFigureOut">
              <a:rPr lang="en-GB" smtClean="0"/>
              <a:t>21/11/2025</a:t>
            </a:fld>
            <a:endParaRPr lang="en-GB"/>
          </a:p>
        </p:txBody>
      </p:sp>
      <p:sp>
        <p:nvSpPr>
          <p:cNvPr id="5" name="Footer Placeholder 4">
            <a:extLst>
              <a:ext uri="{FF2B5EF4-FFF2-40B4-BE49-F238E27FC236}">
                <a16:creationId xmlns:a16="http://schemas.microsoft.com/office/drawing/2014/main" id="{6ECB7CC7-DC52-C633-9F08-59AC39D71B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3AEB98-FFBB-A8A4-B14A-20A165B68909}"/>
              </a:ext>
            </a:extLst>
          </p:cNvPr>
          <p:cNvSpPr>
            <a:spLocks noGrp="1"/>
          </p:cNvSpPr>
          <p:nvPr>
            <p:ph type="sldNum" sz="quarter" idx="12"/>
          </p:nvPr>
        </p:nvSpPr>
        <p:spPr/>
        <p:txBody>
          <a:bodyPr/>
          <a:lstStyle/>
          <a:p>
            <a:fld id="{E4ABD2A5-6AF2-49ED-BB72-5777F502CA52}" type="slidenum">
              <a:rPr lang="en-GB" smtClean="0"/>
              <a:t>‹#›</a:t>
            </a:fld>
            <a:endParaRPr lang="en-GB"/>
          </a:p>
        </p:txBody>
      </p:sp>
    </p:spTree>
    <p:extLst>
      <p:ext uri="{BB962C8B-B14F-4D97-AF65-F5344CB8AC3E}">
        <p14:creationId xmlns:p14="http://schemas.microsoft.com/office/powerpoint/2010/main" val="6715512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A9780-BBAF-0B78-EFC4-53145719E6F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5ACE739-452A-8A68-F89B-154584312FC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0A8CC8-F62B-3EC6-8317-D58DF62207A1}"/>
              </a:ext>
            </a:extLst>
          </p:cNvPr>
          <p:cNvSpPr>
            <a:spLocks noGrp="1"/>
          </p:cNvSpPr>
          <p:nvPr>
            <p:ph type="dt" sz="half" idx="10"/>
          </p:nvPr>
        </p:nvSpPr>
        <p:spPr/>
        <p:txBody>
          <a:bodyPr/>
          <a:lstStyle/>
          <a:p>
            <a:fld id="{E388CD0E-B605-4327-867F-B5C1361F939F}" type="datetimeFigureOut">
              <a:rPr lang="en-GB" smtClean="0"/>
              <a:t>21/11/2025</a:t>
            </a:fld>
            <a:endParaRPr lang="en-GB"/>
          </a:p>
        </p:txBody>
      </p:sp>
      <p:sp>
        <p:nvSpPr>
          <p:cNvPr id="5" name="Footer Placeholder 4">
            <a:extLst>
              <a:ext uri="{FF2B5EF4-FFF2-40B4-BE49-F238E27FC236}">
                <a16:creationId xmlns:a16="http://schemas.microsoft.com/office/drawing/2014/main" id="{64307B91-FDD3-B0C6-6DCC-0A210DB33A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E9A51B-A2A0-C19D-CFB7-5470F6E720CF}"/>
              </a:ext>
            </a:extLst>
          </p:cNvPr>
          <p:cNvSpPr>
            <a:spLocks noGrp="1"/>
          </p:cNvSpPr>
          <p:nvPr>
            <p:ph type="sldNum" sz="quarter" idx="12"/>
          </p:nvPr>
        </p:nvSpPr>
        <p:spPr/>
        <p:txBody>
          <a:bodyPr/>
          <a:lstStyle/>
          <a:p>
            <a:fld id="{E4ABD2A5-6AF2-49ED-BB72-5777F502CA52}" type="slidenum">
              <a:rPr lang="en-GB" smtClean="0"/>
              <a:t>‹#›</a:t>
            </a:fld>
            <a:endParaRPr lang="en-GB"/>
          </a:p>
        </p:txBody>
      </p:sp>
    </p:spTree>
    <p:extLst>
      <p:ext uri="{BB962C8B-B14F-4D97-AF65-F5344CB8AC3E}">
        <p14:creationId xmlns:p14="http://schemas.microsoft.com/office/powerpoint/2010/main" val="42831561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E2E11-8481-5899-933C-226ED16681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AB92E0C-58E4-7E88-686B-106B3018756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9A1F9A6-FF7D-0DAC-E4C3-A1418202FB3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324DA58-B0C7-F92D-171A-BD432A2C2790}"/>
              </a:ext>
            </a:extLst>
          </p:cNvPr>
          <p:cNvSpPr>
            <a:spLocks noGrp="1"/>
          </p:cNvSpPr>
          <p:nvPr>
            <p:ph type="dt" sz="half" idx="10"/>
          </p:nvPr>
        </p:nvSpPr>
        <p:spPr/>
        <p:txBody>
          <a:bodyPr/>
          <a:lstStyle/>
          <a:p>
            <a:fld id="{E388CD0E-B605-4327-867F-B5C1361F939F}" type="datetimeFigureOut">
              <a:rPr lang="en-GB" smtClean="0"/>
              <a:t>21/11/2025</a:t>
            </a:fld>
            <a:endParaRPr lang="en-GB"/>
          </a:p>
        </p:txBody>
      </p:sp>
      <p:sp>
        <p:nvSpPr>
          <p:cNvPr id="6" name="Footer Placeholder 5">
            <a:extLst>
              <a:ext uri="{FF2B5EF4-FFF2-40B4-BE49-F238E27FC236}">
                <a16:creationId xmlns:a16="http://schemas.microsoft.com/office/drawing/2014/main" id="{752A5365-414E-2C22-3BA0-6CEED2ACEA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C40E4F-D47F-E4BA-F9BA-8A4396B9DC54}"/>
              </a:ext>
            </a:extLst>
          </p:cNvPr>
          <p:cNvSpPr>
            <a:spLocks noGrp="1"/>
          </p:cNvSpPr>
          <p:nvPr>
            <p:ph type="sldNum" sz="quarter" idx="12"/>
          </p:nvPr>
        </p:nvSpPr>
        <p:spPr/>
        <p:txBody>
          <a:bodyPr/>
          <a:lstStyle/>
          <a:p>
            <a:fld id="{E4ABD2A5-6AF2-49ED-BB72-5777F502CA52}" type="slidenum">
              <a:rPr lang="en-GB" smtClean="0"/>
              <a:t>‹#›</a:t>
            </a:fld>
            <a:endParaRPr lang="en-GB"/>
          </a:p>
        </p:txBody>
      </p:sp>
    </p:spTree>
    <p:extLst>
      <p:ext uri="{BB962C8B-B14F-4D97-AF65-F5344CB8AC3E}">
        <p14:creationId xmlns:p14="http://schemas.microsoft.com/office/powerpoint/2010/main" val="29621114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392F4-7B33-7E28-3E06-6C3523AB76C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0167F2-E100-9685-C3C6-79C6A685321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453837B-880F-9B13-03C0-7DD521E94E0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00EFDF1-431B-C181-A0D8-949CEF2027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534AC51-4017-0799-796C-4937A67D328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7928826-41E0-4D47-B401-78A5B878BB00}"/>
              </a:ext>
            </a:extLst>
          </p:cNvPr>
          <p:cNvSpPr>
            <a:spLocks noGrp="1"/>
          </p:cNvSpPr>
          <p:nvPr>
            <p:ph type="dt" sz="half" idx="10"/>
          </p:nvPr>
        </p:nvSpPr>
        <p:spPr/>
        <p:txBody>
          <a:bodyPr/>
          <a:lstStyle/>
          <a:p>
            <a:fld id="{E388CD0E-B605-4327-867F-B5C1361F939F}" type="datetimeFigureOut">
              <a:rPr lang="en-GB" smtClean="0"/>
              <a:t>21/11/2025</a:t>
            </a:fld>
            <a:endParaRPr lang="en-GB"/>
          </a:p>
        </p:txBody>
      </p:sp>
      <p:sp>
        <p:nvSpPr>
          <p:cNvPr id="8" name="Footer Placeholder 7">
            <a:extLst>
              <a:ext uri="{FF2B5EF4-FFF2-40B4-BE49-F238E27FC236}">
                <a16:creationId xmlns:a16="http://schemas.microsoft.com/office/drawing/2014/main" id="{59887736-7BD6-0D27-A60D-33FD4C78A6C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06EFEBB-24D6-353B-4782-4CE88E1943A2}"/>
              </a:ext>
            </a:extLst>
          </p:cNvPr>
          <p:cNvSpPr>
            <a:spLocks noGrp="1"/>
          </p:cNvSpPr>
          <p:nvPr>
            <p:ph type="sldNum" sz="quarter" idx="12"/>
          </p:nvPr>
        </p:nvSpPr>
        <p:spPr/>
        <p:txBody>
          <a:bodyPr/>
          <a:lstStyle/>
          <a:p>
            <a:fld id="{E4ABD2A5-6AF2-49ED-BB72-5777F502CA52}" type="slidenum">
              <a:rPr lang="en-GB" smtClean="0"/>
              <a:t>‹#›</a:t>
            </a:fld>
            <a:endParaRPr lang="en-GB"/>
          </a:p>
        </p:txBody>
      </p:sp>
    </p:spTree>
    <p:extLst>
      <p:ext uri="{BB962C8B-B14F-4D97-AF65-F5344CB8AC3E}">
        <p14:creationId xmlns:p14="http://schemas.microsoft.com/office/powerpoint/2010/main" val="4026301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29CB2-3099-F9A1-8ADD-2781DFBA60D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EFD5DB-2F19-B48F-1BCE-C715E874BDBA}"/>
              </a:ext>
            </a:extLst>
          </p:cNvPr>
          <p:cNvSpPr>
            <a:spLocks noGrp="1"/>
          </p:cNvSpPr>
          <p:nvPr>
            <p:ph type="dt" sz="half" idx="10"/>
          </p:nvPr>
        </p:nvSpPr>
        <p:spPr/>
        <p:txBody>
          <a:bodyPr/>
          <a:lstStyle/>
          <a:p>
            <a:fld id="{E388CD0E-B605-4327-867F-B5C1361F939F}" type="datetimeFigureOut">
              <a:rPr lang="en-GB" smtClean="0"/>
              <a:t>21/11/2025</a:t>
            </a:fld>
            <a:endParaRPr lang="en-GB"/>
          </a:p>
        </p:txBody>
      </p:sp>
      <p:sp>
        <p:nvSpPr>
          <p:cNvPr id="4" name="Footer Placeholder 3">
            <a:extLst>
              <a:ext uri="{FF2B5EF4-FFF2-40B4-BE49-F238E27FC236}">
                <a16:creationId xmlns:a16="http://schemas.microsoft.com/office/drawing/2014/main" id="{120F0653-E224-0C6C-A6F8-B3CB351223C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82B0CDD-6707-633B-A063-A3F6C1AF073C}"/>
              </a:ext>
            </a:extLst>
          </p:cNvPr>
          <p:cNvSpPr>
            <a:spLocks noGrp="1"/>
          </p:cNvSpPr>
          <p:nvPr>
            <p:ph type="sldNum" sz="quarter" idx="12"/>
          </p:nvPr>
        </p:nvSpPr>
        <p:spPr/>
        <p:txBody>
          <a:bodyPr/>
          <a:lstStyle/>
          <a:p>
            <a:fld id="{E4ABD2A5-6AF2-49ED-BB72-5777F502CA52}" type="slidenum">
              <a:rPr lang="en-GB" smtClean="0"/>
              <a:t>‹#›</a:t>
            </a:fld>
            <a:endParaRPr lang="en-GB"/>
          </a:p>
        </p:txBody>
      </p:sp>
    </p:spTree>
    <p:extLst>
      <p:ext uri="{BB962C8B-B14F-4D97-AF65-F5344CB8AC3E}">
        <p14:creationId xmlns:p14="http://schemas.microsoft.com/office/powerpoint/2010/main" val="14126906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40A8878-7B79-4175-2F65-46102CEECA71}"/>
              </a:ext>
            </a:extLst>
          </p:cNvPr>
          <p:cNvSpPr>
            <a:spLocks noGrp="1"/>
          </p:cNvSpPr>
          <p:nvPr>
            <p:ph type="dt" sz="half" idx="10"/>
          </p:nvPr>
        </p:nvSpPr>
        <p:spPr/>
        <p:txBody>
          <a:bodyPr/>
          <a:lstStyle/>
          <a:p>
            <a:fld id="{E388CD0E-B605-4327-867F-B5C1361F939F}" type="datetimeFigureOut">
              <a:rPr lang="en-GB" smtClean="0"/>
              <a:t>21/11/2025</a:t>
            </a:fld>
            <a:endParaRPr lang="en-GB"/>
          </a:p>
        </p:txBody>
      </p:sp>
      <p:sp>
        <p:nvSpPr>
          <p:cNvPr id="3" name="Footer Placeholder 2">
            <a:extLst>
              <a:ext uri="{FF2B5EF4-FFF2-40B4-BE49-F238E27FC236}">
                <a16:creationId xmlns:a16="http://schemas.microsoft.com/office/drawing/2014/main" id="{B97EF32D-FA5E-6633-6434-2ACF383554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A727406-842F-2C7D-D414-5AE5BAA5AEF0}"/>
              </a:ext>
            </a:extLst>
          </p:cNvPr>
          <p:cNvSpPr>
            <a:spLocks noGrp="1"/>
          </p:cNvSpPr>
          <p:nvPr>
            <p:ph type="sldNum" sz="quarter" idx="12"/>
          </p:nvPr>
        </p:nvSpPr>
        <p:spPr/>
        <p:txBody>
          <a:bodyPr/>
          <a:lstStyle/>
          <a:p>
            <a:fld id="{E4ABD2A5-6AF2-49ED-BB72-5777F502CA52}" type="slidenum">
              <a:rPr lang="en-GB" smtClean="0"/>
              <a:t>‹#›</a:t>
            </a:fld>
            <a:endParaRPr lang="en-GB"/>
          </a:p>
        </p:txBody>
      </p:sp>
    </p:spTree>
    <p:extLst>
      <p:ext uri="{BB962C8B-B14F-4D97-AF65-F5344CB8AC3E}">
        <p14:creationId xmlns:p14="http://schemas.microsoft.com/office/powerpoint/2010/main" val="12351330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DE7145-0D60-92C4-C5D7-73EE63A336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99C069F-985B-331D-227A-FB00237FB15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95299C-E479-D1EE-63E9-187D214093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9FFFCBD-8787-8C12-4FFD-19C56F1C160C}"/>
              </a:ext>
            </a:extLst>
          </p:cNvPr>
          <p:cNvSpPr>
            <a:spLocks noGrp="1"/>
          </p:cNvSpPr>
          <p:nvPr>
            <p:ph type="dt" sz="half" idx="10"/>
          </p:nvPr>
        </p:nvSpPr>
        <p:spPr/>
        <p:txBody>
          <a:bodyPr/>
          <a:lstStyle/>
          <a:p>
            <a:fld id="{E388CD0E-B605-4327-867F-B5C1361F939F}" type="datetimeFigureOut">
              <a:rPr lang="en-GB" smtClean="0"/>
              <a:t>21/11/2025</a:t>
            </a:fld>
            <a:endParaRPr lang="en-GB"/>
          </a:p>
        </p:txBody>
      </p:sp>
      <p:sp>
        <p:nvSpPr>
          <p:cNvPr id="6" name="Footer Placeholder 5">
            <a:extLst>
              <a:ext uri="{FF2B5EF4-FFF2-40B4-BE49-F238E27FC236}">
                <a16:creationId xmlns:a16="http://schemas.microsoft.com/office/drawing/2014/main" id="{63205825-9DC1-2F7B-B5F4-84FCD87526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22E1E6-0C46-09D2-425B-E302B59CB2DD}"/>
              </a:ext>
            </a:extLst>
          </p:cNvPr>
          <p:cNvSpPr>
            <a:spLocks noGrp="1"/>
          </p:cNvSpPr>
          <p:nvPr>
            <p:ph type="sldNum" sz="quarter" idx="12"/>
          </p:nvPr>
        </p:nvSpPr>
        <p:spPr/>
        <p:txBody>
          <a:bodyPr/>
          <a:lstStyle/>
          <a:p>
            <a:fld id="{E4ABD2A5-6AF2-49ED-BB72-5777F502CA52}" type="slidenum">
              <a:rPr lang="en-GB" smtClean="0"/>
              <a:t>‹#›</a:t>
            </a:fld>
            <a:endParaRPr lang="en-GB"/>
          </a:p>
        </p:txBody>
      </p:sp>
    </p:spTree>
    <p:extLst>
      <p:ext uri="{BB962C8B-B14F-4D97-AF65-F5344CB8AC3E}">
        <p14:creationId xmlns:p14="http://schemas.microsoft.com/office/powerpoint/2010/main" val="28067088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A7B55-A070-E150-BEF9-E23FC8ED8F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665815D-EDAE-FAE7-0FE8-757279E5ACC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C10487B-A376-CCD6-9831-3BF5DF8211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DA5ABE-CA01-C104-9982-AC87DE5E05DE}"/>
              </a:ext>
            </a:extLst>
          </p:cNvPr>
          <p:cNvSpPr>
            <a:spLocks noGrp="1"/>
          </p:cNvSpPr>
          <p:nvPr>
            <p:ph type="dt" sz="half" idx="10"/>
          </p:nvPr>
        </p:nvSpPr>
        <p:spPr/>
        <p:txBody>
          <a:bodyPr/>
          <a:lstStyle/>
          <a:p>
            <a:fld id="{E388CD0E-B605-4327-867F-B5C1361F939F}" type="datetimeFigureOut">
              <a:rPr lang="en-GB" smtClean="0"/>
              <a:t>21/11/2025</a:t>
            </a:fld>
            <a:endParaRPr lang="en-GB"/>
          </a:p>
        </p:txBody>
      </p:sp>
      <p:sp>
        <p:nvSpPr>
          <p:cNvPr id="6" name="Footer Placeholder 5">
            <a:extLst>
              <a:ext uri="{FF2B5EF4-FFF2-40B4-BE49-F238E27FC236}">
                <a16:creationId xmlns:a16="http://schemas.microsoft.com/office/drawing/2014/main" id="{78F428DE-9BE9-6349-C361-41DA9E260A3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650690-D1D7-2FD3-69C1-D3AFBF729BC3}"/>
              </a:ext>
            </a:extLst>
          </p:cNvPr>
          <p:cNvSpPr>
            <a:spLocks noGrp="1"/>
          </p:cNvSpPr>
          <p:nvPr>
            <p:ph type="sldNum" sz="quarter" idx="12"/>
          </p:nvPr>
        </p:nvSpPr>
        <p:spPr/>
        <p:txBody>
          <a:bodyPr/>
          <a:lstStyle/>
          <a:p>
            <a:fld id="{E4ABD2A5-6AF2-49ED-BB72-5777F502CA52}" type="slidenum">
              <a:rPr lang="en-GB" smtClean="0"/>
              <a:t>‹#›</a:t>
            </a:fld>
            <a:endParaRPr lang="en-GB"/>
          </a:p>
        </p:txBody>
      </p:sp>
    </p:spTree>
    <p:extLst>
      <p:ext uri="{BB962C8B-B14F-4D97-AF65-F5344CB8AC3E}">
        <p14:creationId xmlns:p14="http://schemas.microsoft.com/office/powerpoint/2010/main" val="922058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2C53C-C2CE-2F03-7FE0-2FAAA6B4E4A1}"/>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B18174-BF5C-1373-1D9D-8212A9E3109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0A6B75-A477-1554-DEDE-C56B6F0BFFA8}"/>
              </a:ext>
            </a:extLst>
          </p:cNvPr>
          <p:cNvSpPr>
            <a:spLocks noGrp="1"/>
          </p:cNvSpPr>
          <p:nvPr>
            <p:ph type="dt" sz="half" idx="10"/>
          </p:nvPr>
        </p:nvSpPr>
        <p:spPr/>
        <p:txBody>
          <a:bodyPr/>
          <a:lstStyle/>
          <a:p>
            <a:fld id="{E388CD0E-B605-4327-867F-B5C1361F939F}" type="datetimeFigureOut">
              <a:rPr lang="en-GB" smtClean="0"/>
              <a:t>21/11/2025</a:t>
            </a:fld>
            <a:endParaRPr lang="en-GB"/>
          </a:p>
        </p:txBody>
      </p:sp>
      <p:sp>
        <p:nvSpPr>
          <p:cNvPr id="5" name="Footer Placeholder 4">
            <a:extLst>
              <a:ext uri="{FF2B5EF4-FFF2-40B4-BE49-F238E27FC236}">
                <a16:creationId xmlns:a16="http://schemas.microsoft.com/office/drawing/2014/main" id="{C7999E5E-268F-482D-D336-4660F1A613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49E0AB-9DBD-4E2F-E5F8-B0AB50D99464}"/>
              </a:ext>
            </a:extLst>
          </p:cNvPr>
          <p:cNvSpPr>
            <a:spLocks noGrp="1"/>
          </p:cNvSpPr>
          <p:nvPr>
            <p:ph type="sldNum" sz="quarter" idx="12"/>
          </p:nvPr>
        </p:nvSpPr>
        <p:spPr/>
        <p:txBody>
          <a:bodyPr/>
          <a:lstStyle/>
          <a:p>
            <a:fld id="{E4ABD2A5-6AF2-49ED-BB72-5777F502CA52}" type="slidenum">
              <a:rPr lang="en-GB" smtClean="0"/>
              <a:t>‹#›</a:t>
            </a:fld>
            <a:endParaRPr lang="en-GB"/>
          </a:p>
        </p:txBody>
      </p:sp>
    </p:spTree>
    <p:extLst>
      <p:ext uri="{BB962C8B-B14F-4D97-AF65-F5344CB8AC3E}">
        <p14:creationId xmlns:p14="http://schemas.microsoft.com/office/powerpoint/2010/main" val="51153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595479-8A24-CA86-B0CC-9AC083870D4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929444-2D47-AF42-4C2A-7972B6CCF6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50441F-14FB-0959-2421-525600E5CFC6}"/>
              </a:ext>
            </a:extLst>
          </p:cNvPr>
          <p:cNvSpPr>
            <a:spLocks noGrp="1"/>
          </p:cNvSpPr>
          <p:nvPr>
            <p:ph type="dt" sz="half" idx="10"/>
          </p:nvPr>
        </p:nvSpPr>
        <p:spPr/>
        <p:txBody>
          <a:bodyPr/>
          <a:lstStyle/>
          <a:p>
            <a:fld id="{E388CD0E-B605-4327-867F-B5C1361F939F}" type="datetimeFigureOut">
              <a:rPr lang="en-GB" smtClean="0"/>
              <a:t>21/11/2025</a:t>
            </a:fld>
            <a:endParaRPr lang="en-GB"/>
          </a:p>
        </p:txBody>
      </p:sp>
      <p:sp>
        <p:nvSpPr>
          <p:cNvPr id="5" name="Footer Placeholder 4">
            <a:extLst>
              <a:ext uri="{FF2B5EF4-FFF2-40B4-BE49-F238E27FC236}">
                <a16:creationId xmlns:a16="http://schemas.microsoft.com/office/drawing/2014/main" id="{CBEA0F3A-20BD-9114-7F11-2C32A0B543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D9F16C-0921-A7A8-7833-7CFCCFAB5221}"/>
              </a:ext>
            </a:extLst>
          </p:cNvPr>
          <p:cNvSpPr>
            <a:spLocks noGrp="1"/>
          </p:cNvSpPr>
          <p:nvPr>
            <p:ph type="sldNum" sz="quarter" idx="12"/>
          </p:nvPr>
        </p:nvSpPr>
        <p:spPr/>
        <p:txBody>
          <a:bodyPr/>
          <a:lstStyle/>
          <a:p>
            <a:fld id="{E4ABD2A5-6AF2-49ED-BB72-5777F502CA52}" type="slidenum">
              <a:rPr lang="en-GB" smtClean="0"/>
              <a:t>‹#›</a:t>
            </a:fld>
            <a:endParaRPr lang="en-GB"/>
          </a:p>
        </p:txBody>
      </p:sp>
    </p:spTree>
    <p:extLst>
      <p:ext uri="{BB962C8B-B14F-4D97-AF65-F5344CB8AC3E}">
        <p14:creationId xmlns:p14="http://schemas.microsoft.com/office/powerpoint/2010/main" val="31896023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18B7-7F68-4CC9-8291-332587FA31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181D6BB-0446-49E8-8677-EADF274E95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35AEE24-534A-40F1-99E4-00B7D5FD9124}"/>
              </a:ext>
            </a:extLst>
          </p:cNvPr>
          <p:cNvSpPr>
            <a:spLocks noGrp="1"/>
          </p:cNvSpPr>
          <p:nvPr>
            <p:ph type="dt" sz="half" idx="10"/>
          </p:nvPr>
        </p:nvSpPr>
        <p:spPr/>
        <p:txBody>
          <a:bodyPr/>
          <a:lstStyle/>
          <a:p>
            <a:fld id="{DECF21A4-E71B-4D3A-AF45-E989C23A7BB1}" type="datetimeFigureOut">
              <a:rPr lang="en-US" smtClean="0"/>
              <a:t>11/21/2025</a:t>
            </a:fld>
            <a:endParaRPr lang="en-US"/>
          </a:p>
        </p:txBody>
      </p:sp>
      <p:sp>
        <p:nvSpPr>
          <p:cNvPr id="5" name="Footer Placeholder 4">
            <a:extLst>
              <a:ext uri="{FF2B5EF4-FFF2-40B4-BE49-F238E27FC236}">
                <a16:creationId xmlns:a16="http://schemas.microsoft.com/office/drawing/2014/main" id="{CD594011-48FF-493D-8286-F62D345525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80EFCD-7E72-4882-86DC-2F371D7D9516}"/>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23450023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334F3-0709-471B-A734-C4B404F55B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795016-AF78-4708-9C5F-21110C197B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EA2D1-B124-4454-AFDC-EA60A14BA121}"/>
              </a:ext>
            </a:extLst>
          </p:cNvPr>
          <p:cNvSpPr>
            <a:spLocks noGrp="1"/>
          </p:cNvSpPr>
          <p:nvPr>
            <p:ph type="dt" sz="half" idx="10"/>
          </p:nvPr>
        </p:nvSpPr>
        <p:spPr/>
        <p:txBody>
          <a:bodyPr/>
          <a:lstStyle/>
          <a:p>
            <a:fld id="{DECF21A4-E71B-4D3A-AF45-E989C23A7BB1}" type="datetimeFigureOut">
              <a:rPr lang="en-US" smtClean="0"/>
              <a:t>11/21/2025</a:t>
            </a:fld>
            <a:endParaRPr lang="en-US"/>
          </a:p>
        </p:txBody>
      </p:sp>
      <p:sp>
        <p:nvSpPr>
          <p:cNvPr id="5" name="Footer Placeholder 4">
            <a:extLst>
              <a:ext uri="{FF2B5EF4-FFF2-40B4-BE49-F238E27FC236}">
                <a16:creationId xmlns:a16="http://schemas.microsoft.com/office/drawing/2014/main" id="{B4F58000-F9D7-4A53-A6C5-E5E8154226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D22AAD-0D08-4F47-8D5A-EFE29017E8DD}"/>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41127269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36159-1280-4EE9-96D3-A56BD58266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BA27A78-1874-488A-B215-7D763D3381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84BB3D1-3138-4B69-BF5D-4B1A213451CA}"/>
              </a:ext>
            </a:extLst>
          </p:cNvPr>
          <p:cNvSpPr>
            <a:spLocks noGrp="1"/>
          </p:cNvSpPr>
          <p:nvPr>
            <p:ph type="dt" sz="half" idx="10"/>
          </p:nvPr>
        </p:nvSpPr>
        <p:spPr/>
        <p:txBody>
          <a:bodyPr/>
          <a:lstStyle/>
          <a:p>
            <a:fld id="{DECF21A4-E71B-4D3A-AF45-E989C23A7BB1}" type="datetimeFigureOut">
              <a:rPr lang="en-US" smtClean="0"/>
              <a:t>11/21/2025</a:t>
            </a:fld>
            <a:endParaRPr lang="en-US"/>
          </a:p>
        </p:txBody>
      </p:sp>
      <p:sp>
        <p:nvSpPr>
          <p:cNvPr id="5" name="Footer Placeholder 4">
            <a:extLst>
              <a:ext uri="{FF2B5EF4-FFF2-40B4-BE49-F238E27FC236}">
                <a16:creationId xmlns:a16="http://schemas.microsoft.com/office/drawing/2014/main" id="{0EFF90C5-31F4-4A22-AC00-3FB5ED291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1F787E-B946-4091-ABC6-F9DB06BBEE34}"/>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31420185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CAA11-CC97-44E5-AE4D-808FD741A06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83AB6CB-9460-4BCA-86C5-5F26357AB80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9FAB0F6-401D-4BAF-A300-65AD684DF9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4561BBA-B185-4B45-B152-3D320E15F550}"/>
              </a:ext>
            </a:extLst>
          </p:cNvPr>
          <p:cNvSpPr>
            <a:spLocks noGrp="1"/>
          </p:cNvSpPr>
          <p:nvPr>
            <p:ph type="dt" sz="half" idx="10"/>
          </p:nvPr>
        </p:nvSpPr>
        <p:spPr/>
        <p:txBody>
          <a:bodyPr/>
          <a:lstStyle/>
          <a:p>
            <a:fld id="{DECF21A4-E71B-4D3A-AF45-E989C23A7BB1}" type="datetimeFigureOut">
              <a:rPr lang="en-US" smtClean="0"/>
              <a:t>11/21/2025</a:t>
            </a:fld>
            <a:endParaRPr lang="en-US"/>
          </a:p>
        </p:txBody>
      </p:sp>
      <p:sp>
        <p:nvSpPr>
          <p:cNvPr id="6" name="Footer Placeholder 5">
            <a:extLst>
              <a:ext uri="{FF2B5EF4-FFF2-40B4-BE49-F238E27FC236}">
                <a16:creationId xmlns:a16="http://schemas.microsoft.com/office/drawing/2014/main" id="{D61CD760-96AC-4821-A56B-0B805F2FAD4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750665-D5B5-4D0B-B2F0-CB6B027CDEC7}"/>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10239722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A47C3-C498-415A-A057-E19BCEB5F28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BF6677F-2712-4810-A3AA-56FA75386D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871B54A-6775-4978-8E19-32694C9B5E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DBA1303-B245-476D-BD02-A4E4A359F6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8E898F-5B79-46F1-89C1-F827997CC4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B417A4D-2EC9-4294-BFF4-EAE22EE1099A}"/>
              </a:ext>
            </a:extLst>
          </p:cNvPr>
          <p:cNvSpPr>
            <a:spLocks noGrp="1"/>
          </p:cNvSpPr>
          <p:nvPr>
            <p:ph type="dt" sz="half" idx="10"/>
          </p:nvPr>
        </p:nvSpPr>
        <p:spPr/>
        <p:txBody>
          <a:bodyPr/>
          <a:lstStyle/>
          <a:p>
            <a:fld id="{DECF21A4-E71B-4D3A-AF45-E989C23A7BB1}" type="datetimeFigureOut">
              <a:rPr lang="en-US" smtClean="0"/>
              <a:t>11/21/2025</a:t>
            </a:fld>
            <a:endParaRPr lang="en-US"/>
          </a:p>
        </p:txBody>
      </p:sp>
      <p:sp>
        <p:nvSpPr>
          <p:cNvPr id="8" name="Footer Placeholder 7">
            <a:extLst>
              <a:ext uri="{FF2B5EF4-FFF2-40B4-BE49-F238E27FC236}">
                <a16:creationId xmlns:a16="http://schemas.microsoft.com/office/drawing/2014/main" id="{6150E317-3602-42A1-BB7F-0184072E8D5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CE2C97-E26C-4A8B-93A0-B01E2C7F4522}"/>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22853713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F68FC-5755-447A-8D7F-9ADED3E994A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AB50287-81AA-46CA-8CB3-53A7F8313741}"/>
              </a:ext>
            </a:extLst>
          </p:cNvPr>
          <p:cNvSpPr>
            <a:spLocks noGrp="1"/>
          </p:cNvSpPr>
          <p:nvPr>
            <p:ph type="dt" sz="half" idx="10"/>
          </p:nvPr>
        </p:nvSpPr>
        <p:spPr/>
        <p:txBody>
          <a:bodyPr/>
          <a:lstStyle/>
          <a:p>
            <a:fld id="{DECF21A4-E71B-4D3A-AF45-E989C23A7BB1}" type="datetimeFigureOut">
              <a:rPr lang="en-US" smtClean="0"/>
              <a:t>11/21/2025</a:t>
            </a:fld>
            <a:endParaRPr lang="en-US"/>
          </a:p>
        </p:txBody>
      </p:sp>
      <p:sp>
        <p:nvSpPr>
          <p:cNvPr id="4" name="Footer Placeholder 3">
            <a:extLst>
              <a:ext uri="{FF2B5EF4-FFF2-40B4-BE49-F238E27FC236}">
                <a16:creationId xmlns:a16="http://schemas.microsoft.com/office/drawing/2014/main" id="{2F1BA4AA-02C9-459E-9362-3DA60E3B597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B2A2C8F-DBB4-4235-A67E-FB4039D9AA24}"/>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32565650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6ACAA5-F8E7-46E9-8BA7-A510948B62CC}"/>
              </a:ext>
            </a:extLst>
          </p:cNvPr>
          <p:cNvSpPr>
            <a:spLocks noGrp="1"/>
          </p:cNvSpPr>
          <p:nvPr>
            <p:ph type="dt" sz="half" idx="10"/>
          </p:nvPr>
        </p:nvSpPr>
        <p:spPr/>
        <p:txBody>
          <a:bodyPr/>
          <a:lstStyle/>
          <a:p>
            <a:fld id="{DECF21A4-E71B-4D3A-AF45-E989C23A7BB1}" type="datetimeFigureOut">
              <a:rPr lang="en-US" smtClean="0"/>
              <a:t>11/21/2025</a:t>
            </a:fld>
            <a:endParaRPr lang="en-US"/>
          </a:p>
        </p:txBody>
      </p:sp>
      <p:sp>
        <p:nvSpPr>
          <p:cNvPr id="3" name="Footer Placeholder 2">
            <a:extLst>
              <a:ext uri="{FF2B5EF4-FFF2-40B4-BE49-F238E27FC236}">
                <a16:creationId xmlns:a16="http://schemas.microsoft.com/office/drawing/2014/main" id="{D1F2DEE8-5654-4DCA-A8D0-D883E52B6FB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0B179A5-4329-4057-9DEB-5B6E3AD1183F}"/>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4198124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1DA80-336B-4DBB-91A1-6E3E4B3C20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840D456-F0A3-4789-A310-A23F01B2EC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B8A8B05-7071-44D4-80F7-3E8191C9A4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D8562E-E6F1-449B-909C-98426BA86B36}"/>
              </a:ext>
            </a:extLst>
          </p:cNvPr>
          <p:cNvSpPr>
            <a:spLocks noGrp="1"/>
          </p:cNvSpPr>
          <p:nvPr>
            <p:ph type="dt" sz="half" idx="10"/>
          </p:nvPr>
        </p:nvSpPr>
        <p:spPr/>
        <p:txBody>
          <a:bodyPr/>
          <a:lstStyle/>
          <a:p>
            <a:fld id="{DECF21A4-E71B-4D3A-AF45-E989C23A7BB1}" type="datetimeFigureOut">
              <a:rPr lang="en-US" smtClean="0"/>
              <a:t>11/21/2025</a:t>
            </a:fld>
            <a:endParaRPr lang="en-US"/>
          </a:p>
        </p:txBody>
      </p:sp>
      <p:sp>
        <p:nvSpPr>
          <p:cNvPr id="6" name="Footer Placeholder 5">
            <a:extLst>
              <a:ext uri="{FF2B5EF4-FFF2-40B4-BE49-F238E27FC236}">
                <a16:creationId xmlns:a16="http://schemas.microsoft.com/office/drawing/2014/main" id="{7EB47A9A-FB08-407B-A73A-0AC513F0FD5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FF841F-796A-4FE6-B5E0-C8A4986793EE}"/>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155838919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D474D-6779-4C23-BD3C-82F5DC3E3E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21096C-E430-49C7-A801-21C0BD95DC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024828F-334F-4A50-850D-10684F2452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3293F4-2B70-4BB5-A982-219E4133E251}"/>
              </a:ext>
            </a:extLst>
          </p:cNvPr>
          <p:cNvSpPr>
            <a:spLocks noGrp="1"/>
          </p:cNvSpPr>
          <p:nvPr>
            <p:ph type="dt" sz="half" idx="10"/>
          </p:nvPr>
        </p:nvSpPr>
        <p:spPr/>
        <p:txBody>
          <a:bodyPr/>
          <a:lstStyle/>
          <a:p>
            <a:fld id="{DECF21A4-E71B-4D3A-AF45-E989C23A7BB1}" type="datetimeFigureOut">
              <a:rPr lang="en-US" smtClean="0"/>
              <a:t>11/21/2025</a:t>
            </a:fld>
            <a:endParaRPr lang="en-US"/>
          </a:p>
        </p:txBody>
      </p:sp>
      <p:sp>
        <p:nvSpPr>
          <p:cNvPr id="6" name="Footer Placeholder 5">
            <a:extLst>
              <a:ext uri="{FF2B5EF4-FFF2-40B4-BE49-F238E27FC236}">
                <a16:creationId xmlns:a16="http://schemas.microsoft.com/office/drawing/2014/main" id="{C4F9A86F-B378-4759-B50E-2E0BFAE624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A95BDC-FC58-4638-AA59-A3DA9931FD3D}"/>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15035674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47D73-EDDA-49A6-BA12-1CA980DA9B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189B82E-4CA1-47A5-B133-FBD4D8A8398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8A267F-D142-4D04-9F03-6CB099E6FA32}"/>
              </a:ext>
            </a:extLst>
          </p:cNvPr>
          <p:cNvSpPr>
            <a:spLocks noGrp="1"/>
          </p:cNvSpPr>
          <p:nvPr>
            <p:ph type="dt" sz="half" idx="10"/>
          </p:nvPr>
        </p:nvSpPr>
        <p:spPr/>
        <p:txBody>
          <a:bodyPr/>
          <a:lstStyle/>
          <a:p>
            <a:fld id="{DECF21A4-E71B-4D3A-AF45-E989C23A7BB1}" type="datetimeFigureOut">
              <a:rPr lang="en-US" smtClean="0"/>
              <a:t>11/21/2025</a:t>
            </a:fld>
            <a:endParaRPr lang="en-US"/>
          </a:p>
        </p:txBody>
      </p:sp>
      <p:sp>
        <p:nvSpPr>
          <p:cNvPr id="5" name="Footer Placeholder 4">
            <a:extLst>
              <a:ext uri="{FF2B5EF4-FFF2-40B4-BE49-F238E27FC236}">
                <a16:creationId xmlns:a16="http://schemas.microsoft.com/office/drawing/2014/main" id="{705127CA-154D-4E90-B776-A2EE71F78D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5F0BA5-F4EE-4282-B111-76B869BE267D}"/>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256605411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56E92A-52E0-4710-BDEF-0A153468540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A240E1-5EB0-47FD-AA37-BF945D136C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A14243-F1E4-487A-ABEC-30516A01DF2B}"/>
              </a:ext>
            </a:extLst>
          </p:cNvPr>
          <p:cNvSpPr>
            <a:spLocks noGrp="1"/>
          </p:cNvSpPr>
          <p:nvPr>
            <p:ph type="dt" sz="half" idx="10"/>
          </p:nvPr>
        </p:nvSpPr>
        <p:spPr/>
        <p:txBody>
          <a:bodyPr/>
          <a:lstStyle/>
          <a:p>
            <a:fld id="{DECF21A4-E71B-4D3A-AF45-E989C23A7BB1}" type="datetimeFigureOut">
              <a:rPr lang="en-US" smtClean="0"/>
              <a:t>11/21/2025</a:t>
            </a:fld>
            <a:endParaRPr lang="en-US"/>
          </a:p>
        </p:txBody>
      </p:sp>
      <p:sp>
        <p:nvSpPr>
          <p:cNvPr id="5" name="Footer Placeholder 4">
            <a:extLst>
              <a:ext uri="{FF2B5EF4-FFF2-40B4-BE49-F238E27FC236}">
                <a16:creationId xmlns:a16="http://schemas.microsoft.com/office/drawing/2014/main" id="{AC358244-98FD-472D-AB8C-075F71C10B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998D5A-820D-4519-967F-33320971CBAB}"/>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333735613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1435100" y="2484800"/>
            <a:ext cx="6616800" cy="1888400"/>
          </a:xfrm>
          <a:prstGeom prst="rect">
            <a:avLst/>
          </a:prstGeom>
        </p:spPr>
        <p:txBody>
          <a:bodyPr spcFirstLastPara="1" wrap="square" lIns="0" tIns="0" rIns="0" bIns="0" anchor="ctr" anchorCtr="0">
            <a:noAutofit/>
          </a:bodyPr>
          <a:lstStyle>
            <a:lvl1pPr lvl="0">
              <a:lnSpc>
                <a:spcPct val="90000"/>
              </a:lnSpc>
              <a:spcBef>
                <a:spcPts val="0"/>
              </a:spcBef>
              <a:spcAft>
                <a:spcPts val="0"/>
              </a:spcAft>
              <a:buSzPts val="4800"/>
              <a:buNone/>
              <a:defRPr/>
            </a:lvl1pPr>
            <a:lvl2pPr lvl="1">
              <a:lnSpc>
                <a:spcPct val="90000"/>
              </a:lnSpc>
              <a:spcBef>
                <a:spcPts val="0"/>
              </a:spcBef>
              <a:spcAft>
                <a:spcPts val="0"/>
              </a:spcAft>
              <a:buSzPts val="4800"/>
              <a:buNone/>
              <a:defRPr/>
            </a:lvl2pPr>
            <a:lvl3pPr lvl="2">
              <a:lnSpc>
                <a:spcPct val="90000"/>
              </a:lnSpc>
              <a:spcBef>
                <a:spcPts val="0"/>
              </a:spcBef>
              <a:spcAft>
                <a:spcPts val="0"/>
              </a:spcAft>
              <a:buSzPts val="4800"/>
              <a:buNone/>
              <a:defRPr/>
            </a:lvl3pPr>
            <a:lvl4pPr lvl="3">
              <a:lnSpc>
                <a:spcPct val="90000"/>
              </a:lnSpc>
              <a:spcBef>
                <a:spcPts val="0"/>
              </a:spcBef>
              <a:spcAft>
                <a:spcPts val="0"/>
              </a:spcAft>
              <a:buSzPts val="4800"/>
              <a:buNone/>
              <a:defRPr/>
            </a:lvl4pPr>
            <a:lvl5pPr lvl="4">
              <a:lnSpc>
                <a:spcPct val="90000"/>
              </a:lnSpc>
              <a:spcBef>
                <a:spcPts val="0"/>
              </a:spcBef>
              <a:spcAft>
                <a:spcPts val="0"/>
              </a:spcAft>
              <a:buSzPts val="4800"/>
              <a:buNone/>
              <a:defRPr/>
            </a:lvl5pPr>
            <a:lvl6pPr lvl="5">
              <a:lnSpc>
                <a:spcPct val="90000"/>
              </a:lnSpc>
              <a:spcBef>
                <a:spcPts val="0"/>
              </a:spcBef>
              <a:spcAft>
                <a:spcPts val="0"/>
              </a:spcAft>
              <a:buSzPts val="4800"/>
              <a:buNone/>
              <a:defRPr/>
            </a:lvl6pPr>
            <a:lvl7pPr lvl="6">
              <a:lnSpc>
                <a:spcPct val="90000"/>
              </a:lnSpc>
              <a:spcBef>
                <a:spcPts val="0"/>
              </a:spcBef>
              <a:spcAft>
                <a:spcPts val="0"/>
              </a:spcAft>
              <a:buSzPts val="4800"/>
              <a:buNone/>
              <a:defRPr/>
            </a:lvl7pPr>
            <a:lvl8pPr lvl="7">
              <a:lnSpc>
                <a:spcPct val="90000"/>
              </a:lnSpc>
              <a:spcBef>
                <a:spcPts val="0"/>
              </a:spcBef>
              <a:spcAft>
                <a:spcPts val="0"/>
              </a:spcAft>
              <a:buSzPts val="4800"/>
              <a:buNone/>
              <a:defRPr/>
            </a:lvl8pPr>
            <a:lvl9pPr lvl="8">
              <a:lnSpc>
                <a:spcPct val="90000"/>
              </a:lnSpc>
              <a:spcBef>
                <a:spcPts val="0"/>
              </a:spcBef>
              <a:spcAft>
                <a:spcPts val="0"/>
              </a:spcAft>
              <a:buSzPts val="4800"/>
              <a:buNone/>
              <a:defRPr/>
            </a:lvl9pPr>
          </a:lstStyle>
          <a:p>
            <a:endParaRPr/>
          </a:p>
        </p:txBody>
      </p:sp>
      <p:sp>
        <p:nvSpPr>
          <p:cNvPr id="11" name="Google Shape;11;p2"/>
          <p:cNvSpPr/>
          <p:nvPr/>
        </p:nvSpPr>
        <p:spPr>
          <a:xfrm rot="5400000">
            <a:off x="-404500" y="2889207"/>
            <a:ext cx="1888400" cy="1079600"/>
          </a:xfrm>
          <a:prstGeom prst="triangle">
            <a:avLst>
              <a:gd name="adj" fmla="val 50000"/>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51880047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Subtitle">
  <p:cSld name="Subtitle">
    <p:spTree>
      <p:nvGrpSpPr>
        <p:cNvPr id="1" name="Shape 12"/>
        <p:cNvGrpSpPr/>
        <p:nvPr/>
      </p:nvGrpSpPr>
      <p:grpSpPr>
        <a:xfrm>
          <a:off x="0" y="0"/>
          <a:ext cx="0" cy="0"/>
          <a:chOff x="0" y="0"/>
          <a:chExt cx="0" cy="0"/>
        </a:xfrm>
      </p:grpSpPr>
      <p:sp>
        <p:nvSpPr>
          <p:cNvPr id="13" name="Google Shape;13;p3"/>
          <p:cNvSpPr txBox="1">
            <a:spLocks noGrp="1"/>
          </p:cNvSpPr>
          <p:nvPr>
            <p:ph type="ctrTitle"/>
          </p:nvPr>
        </p:nvSpPr>
        <p:spPr>
          <a:xfrm>
            <a:off x="1447800" y="2708033"/>
            <a:ext cx="6235600" cy="1546400"/>
          </a:xfrm>
          <a:prstGeom prst="rect">
            <a:avLst/>
          </a:prstGeom>
        </p:spPr>
        <p:txBody>
          <a:bodyPr spcFirstLastPara="1" wrap="square" lIns="0" tIns="0" rIns="0" bIns="0" anchor="b" anchorCtr="0">
            <a:noAutofit/>
          </a:bodyPr>
          <a:lstStyle>
            <a:lvl1pPr lvl="0" rtl="0">
              <a:spcBef>
                <a:spcPts val="0"/>
              </a:spcBef>
              <a:spcAft>
                <a:spcPts val="0"/>
              </a:spcAft>
              <a:buSzPts val="4800"/>
              <a:buNone/>
              <a:defRPr sz="6400"/>
            </a:lvl1pPr>
            <a:lvl2pPr lvl="1" rtl="0">
              <a:spcBef>
                <a:spcPts val="0"/>
              </a:spcBef>
              <a:spcAft>
                <a:spcPts val="0"/>
              </a:spcAft>
              <a:buSzPts val="4800"/>
              <a:buNone/>
              <a:defRPr sz="6400"/>
            </a:lvl2pPr>
            <a:lvl3pPr lvl="2" rtl="0">
              <a:spcBef>
                <a:spcPts val="0"/>
              </a:spcBef>
              <a:spcAft>
                <a:spcPts val="0"/>
              </a:spcAft>
              <a:buSzPts val="4800"/>
              <a:buNone/>
              <a:defRPr sz="6400"/>
            </a:lvl3pPr>
            <a:lvl4pPr lvl="3" rtl="0">
              <a:spcBef>
                <a:spcPts val="0"/>
              </a:spcBef>
              <a:spcAft>
                <a:spcPts val="0"/>
              </a:spcAft>
              <a:buSzPts val="4800"/>
              <a:buNone/>
              <a:defRPr sz="6400"/>
            </a:lvl4pPr>
            <a:lvl5pPr lvl="4" rtl="0">
              <a:spcBef>
                <a:spcPts val="0"/>
              </a:spcBef>
              <a:spcAft>
                <a:spcPts val="0"/>
              </a:spcAft>
              <a:buSzPts val="4800"/>
              <a:buNone/>
              <a:defRPr sz="6400"/>
            </a:lvl5pPr>
            <a:lvl6pPr lvl="5" rtl="0">
              <a:spcBef>
                <a:spcPts val="0"/>
              </a:spcBef>
              <a:spcAft>
                <a:spcPts val="0"/>
              </a:spcAft>
              <a:buSzPts val="4800"/>
              <a:buNone/>
              <a:defRPr sz="6400"/>
            </a:lvl6pPr>
            <a:lvl7pPr lvl="6" rtl="0">
              <a:spcBef>
                <a:spcPts val="0"/>
              </a:spcBef>
              <a:spcAft>
                <a:spcPts val="0"/>
              </a:spcAft>
              <a:buSzPts val="4800"/>
              <a:buNone/>
              <a:defRPr sz="6400"/>
            </a:lvl7pPr>
            <a:lvl8pPr lvl="7" rtl="0">
              <a:spcBef>
                <a:spcPts val="0"/>
              </a:spcBef>
              <a:spcAft>
                <a:spcPts val="0"/>
              </a:spcAft>
              <a:buSzPts val="4800"/>
              <a:buNone/>
              <a:defRPr sz="6400"/>
            </a:lvl8pPr>
            <a:lvl9pPr lvl="8" rtl="0">
              <a:spcBef>
                <a:spcPts val="0"/>
              </a:spcBef>
              <a:spcAft>
                <a:spcPts val="0"/>
              </a:spcAft>
              <a:buSzPts val="4800"/>
              <a:buNone/>
              <a:defRPr sz="6400"/>
            </a:lvl9pPr>
          </a:lstStyle>
          <a:p>
            <a:endParaRPr/>
          </a:p>
        </p:txBody>
      </p:sp>
      <p:sp>
        <p:nvSpPr>
          <p:cNvPr id="14" name="Google Shape;14;p3"/>
          <p:cNvSpPr txBox="1">
            <a:spLocks noGrp="1"/>
          </p:cNvSpPr>
          <p:nvPr>
            <p:ph type="subTitle" idx="1"/>
          </p:nvPr>
        </p:nvSpPr>
        <p:spPr>
          <a:xfrm>
            <a:off x="1447800" y="4383635"/>
            <a:ext cx="6235600" cy="511600"/>
          </a:xfrm>
          <a:prstGeom prst="rect">
            <a:avLst/>
          </a:prstGeom>
        </p:spPr>
        <p:txBody>
          <a:bodyPr spcFirstLastPara="1" wrap="square" lIns="0" tIns="0" rIns="0" bIns="0" anchor="t" anchorCtr="0">
            <a:noAutofit/>
          </a:bodyPr>
          <a:lstStyle>
            <a:lvl1pPr lvl="0" rtl="0">
              <a:spcBef>
                <a:spcPts val="0"/>
              </a:spcBef>
              <a:spcAft>
                <a:spcPts val="0"/>
              </a:spcAft>
              <a:buClr>
                <a:schemeClr val="dk2"/>
              </a:buClr>
              <a:buSzPts val="1800"/>
              <a:buNone/>
              <a:defRPr>
                <a:solidFill>
                  <a:schemeClr val="dk2"/>
                </a:solidFill>
              </a:defRPr>
            </a:lvl1pPr>
            <a:lvl2pPr lvl="1" rtl="0">
              <a:spcBef>
                <a:spcPts val="0"/>
              </a:spcBef>
              <a:spcAft>
                <a:spcPts val="0"/>
              </a:spcAft>
              <a:buClr>
                <a:schemeClr val="dk2"/>
              </a:buClr>
              <a:buSzPts val="3000"/>
              <a:buNone/>
              <a:defRPr sz="4000">
                <a:solidFill>
                  <a:schemeClr val="dk2"/>
                </a:solidFill>
              </a:defRPr>
            </a:lvl2pPr>
            <a:lvl3pPr lvl="2" rtl="0">
              <a:spcBef>
                <a:spcPts val="0"/>
              </a:spcBef>
              <a:spcAft>
                <a:spcPts val="0"/>
              </a:spcAft>
              <a:buClr>
                <a:schemeClr val="dk2"/>
              </a:buClr>
              <a:buSzPts val="3000"/>
              <a:buNone/>
              <a:defRPr sz="4000">
                <a:solidFill>
                  <a:schemeClr val="dk2"/>
                </a:solidFill>
              </a:defRPr>
            </a:lvl3pPr>
            <a:lvl4pPr lvl="3" rtl="0">
              <a:spcBef>
                <a:spcPts val="0"/>
              </a:spcBef>
              <a:spcAft>
                <a:spcPts val="0"/>
              </a:spcAft>
              <a:buClr>
                <a:schemeClr val="dk2"/>
              </a:buClr>
              <a:buSzPts val="3000"/>
              <a:buNone/>
              <a:defRPr sz="4000">
                <a:solidFill>
                  <a:schemeClr val="dk2"/>
                </a:solidFill>
              </a:defRPr>
            </a:lvl4pPr>
            <a:lvl5pPr lvl="4" rtl="0">
              <a:spcBef>
                <a:spcPts val="0"/>
              </a:spcBef>
              <a:spcAft>
                <a:spcPts val="0"/>
              </a:spcAft>
              <a:buClr>
                <a:schemeClr val="dk2"/>
              </a:buClr>
              <a:buSzPts val="3000"/>
              <a:buNone/>
              <a:defRPr sz="4000">
                <a:solidFill>
                  <a:schemeClr val="dk2"/>
                </a:solidFill>
              </a:defRPr>
            </a:lvl5pPr>
            <a:lvl6pPr lvl="5" rtl="0">
              <a:spcBef>
                <a:spcPts val="0"/>
              </a:spcBef>
              <a:spcAft>
                <a:spcPts val="0"/>
              </a:spcAft>
              <a:buClr>
                <a:schemeClr val="dk2"/>
              </a:buClr>
              <a:buSzPts val="3000"/>
              <a:buNone/>
              <a:defRPr sz="4000">
                <a:solidFill>
                  <a:schemeClr val="dk2"/>
                </a:solidFill>
              </a:defRPr>
            </a:lvl6pPr>
            <a:lvl7pPr lvl="6" rtl="0">
              <a:spcBef>
                <a:spcPts val="0"/>
              </a:spcBef>
              <a:spcAft>
                <a:spcPts val="0"/>
              </a:spcAft>
              <a:buClr>
                <a:schemeClr val="dk2"/>
              </a:buClr>
              <a:buSzPts val="3000"/>
              <a:buNone/>
              <a:defRPr sz="4000">
                <a:solidFill>
                  <a:schemeClr val="dk2"/>
                </a:solidFill>
              </a:defRPr>
            </a:lvl7pPr>
            <a:lvl8pPr lvl="7" rtl="0">
              <a:spcBef>
                <a:spcPts val="0"/>
              </a:spcBef>
              <a:spcAft>
                <a:spcPts val="0"/>
              </a:spcAft>
              <a:buClr>
                <a:schemeClr val="dk2"/>
              </a:buClr>
              <a:buSzPts val="3000"/>
              <a:buNone/>
              <a:defRPr sz="4000">
                <a:solidFill>
                  <a:schemeClr val="dk2"/>
                </a:solidFill>
              </a:defRPr>
            </a:lvl8pPr>
            <a:lvl9pPr lvl="8" rtl="0">
              <a:spcBef>
                <a:spcPts val="0"/>
              </a:spcBef>
              <a:spcAft>
                <a:spcPts val="0"/>
              </a:spcAft>
              <a:buClr>
                <a:schemeClr val="dk2"/>
              </a:buClr>
              <a:buSzPts val="3000"/>
              <a:buNone/>
              <a:defRPr sz="4000">
                <a:solidFill>
                  <a:schemeClr val="dk2"/>
                </a:solidFill>
              </a:defRPr>
            </a:lvl9pPr>
          </a:lstStyle>
          <a:p>
            <a:endParaRPr/>
          </a:p>
        </p:txBody>
      </p:sp>
      <p:sp>
        <p:nvSpPr>
          <p:cNvPr id="15" name="Google Shape;15;p3"/>
          <p:cNvSpPr/>
          <p:nvPr/>
        </p:nvSpPr>
        <p:spPr>
          <a:xfrm rot="5400000">
            <a:off x="-404500" y="2889207"/>
            <a:ext cx="1888400" cy="1079600"/>
          </a:xfrm>
          <a:prstGeom prst="triangle">
            <a:avLst>
              <a:gd name="adj" fmla="val 50000"/>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Tree>
    <p:extLst>
      <p:ext uri="{BB962C8B-B14F-4D97-AF65-F5344CB8AC3E}">
        <p14:creationId xmlns:p14="http://schemas.microsoft.com/office/powerpoint/2010/main" val="122485872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Quote">
  <p:cSld name="Quote">
    <p:bg>
      <p:bgPr>
        <a:gradFill>
          <a:gsLst>
            <a:gs pos="0">
              <a:schemeClr val="accent1"/>
            </a:gs>
            <a:gs pos="50000">
              <a:schemeClr val="accent1"/>
            </a:gs>
            <a:gs pos="100000">
              <a:schemeClr val="accent2"/>
            </a:gs>
          </a:gsLst>
          <a:lin ang="16200038" scaled="0"/>
        </a:gradFill>
        <a:effectLst/>
      </p:bgPr>
    </p:bg>
    <p:spTree>
      <p:nvGrpSpPr>
        <p:cNvPr id="1" name="Shape 16"/>
        <p:cNvGrpSpPr/>
        <p:nvPr/>
      </p:nvGrpSpPr>
      <p:grpSpPr>
        <a:xfrm>
          <a:off x="0" y="0"/>
          <a:ext cx="0" cy="0"/>
          <a:chOff x="0" y="0"/>
          <a:chExt cx="0" cy="0"/>
        </a:xfrm>
      </p:grpSpPr>
      <p:sp>
        <p:nvSpPr>
          <p:cNvPr id="17" name="Google Shape;17;p4"/>
          <p:cNvSpPr/>
          <p:nvPr/>
        </p:nvSpPr>
        <p:spPr>
          <a:xfrm flipH="1">
            <a:off x="11582400" y="6233133"/>
            <a:ext cx="624800" cy="624800"/>
          </a:xfrm>
          <a:prstGeom prst="rtTriangle">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8" name="Google Shape;18;p4"/>
          <p:cNvSpPr/>
          <p:nvPr/>
        </p:nvSpPr>
        <p:spPr>
          <a:xfrm rot="5400000">
            <a:off x="-404500" y="1236540"/>
            <a:ext cx="1888400" cy="1079600"/>
          </a:xfrm>
          <a:prstGeom prst="triangle">
            <a:avLst>
              <a:gd name="adj" fmla="val 50000"/>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19" name="Google Shape;19;p4"/>
          <p:cNvSpPr txBox="1">
            <a:spLocks noGrp="1"/>
          </p:cNvSpPr>
          <p:nvPr>
            <p:ph type="body" idx="1"/>
          </p:nvPr>
        </p:nvSpPr>
        <p:spPr>
          <a:xfrm>
            <a:off x="1385400" y="1371100"/>
            <a:ext cx="6323600" cy="4773200"/>
          </a:xfrm>
          <a:prstGeom prst="rect">
            <a:avLst/>
          </a:prstGeom>
        </p:spPr>
        <p:txBody>
          <a:bodyPr spcFirstLastPara="1" wrap="square" lIns="0" tIns="0" rIns="0" bIns="0" anchor="t" anchorCtr="0">
            <a:noAutofit/>
          </a:bodyPr>
          <a:lstStyle>
            <a:lvl1pPr marL="609585" lvl="0" indent="-575719" rtl="0">
              <a:spcBef>
                <a:spcPts val="800"/>
              </a:spcBef>
              <a:spcAft>
                <a:spcPts val="0"/>
              </a:spcAft>
              <a:buClr>
                <a:schemeClr val="lt1"/>
              </a:buClr>
              <a:buSzPts val="3200"/>
              <a:buChar char="▸"/>
              <a:defRPr sz="4267">
                <a:solidFill>
                  <a:schemeClr val="lt1"/>
                </a:solidFill>
              </a:defRPr>
            </a:lvl1pPr>
            <a:lvl2pPr marL="1219170" lvl="1" indent="-575719" rtl="0">
              <a:spcBef>
                <a:spcPts val="800"/>
              </a:spcBef>
              <a:spcAft>
                <a:spcPts val="0"/>
              </a:spcAft>
              <a:buClr>
                <a:schemeClr val="lt1"/>
              </a:buClr>
              <a:buSzPts val="3200"/>
              <a:buChar char="▹"/>
              <a:defRPr sz="4267">
                <a:solidFill>
                  <a:schemeClr val="lt1"/>
                </a:solidFill>
              </a:defRPr>
            </a:lvl2pPr>
            <a:lvl3pPr marL="1828754" lvl="2" indent="-575719" rtl="0">
              <a:spcBef>
                <a:spcPts val="800"/>
              </a:spcBef>
              <a:spcAft>
                <a:spcPts val="0"/>
              </a:spcAft>
              <a:buClr>
                <a:schemeClr val="lt1"/>
              </a:buClr>
              <a:buSzPts val="3200"/>
              <a:buChar char="▹"/>
              <a:defRPr sz="4267">
                <a:solidFill>
                  <a:schemeClr val="lt1"/>
                </a:solidFill>
              </a:defRPr>
            </a:lvl3pPr>
            <a:lvl4pPr marL="2438339" lvl="3" indent="-575719" rtl="0">
              <a:spcBef>
                <a:spcPts val="800"/>
              </a:spcBef>
              <a:spcAft>
                <a:spcPts val="0"/>
              </a:spcAft>
              <a:buClr>
                <a:schemeClr val="lt1"/>
              </a:buClr>
              <a:buSzPts val="3200"/>
              <a:buChar char="▹"/>
              <a:defRPr sz="4267">
                <a:solidFill>
                  <a:schemeClr val="lt1"/>
                </a:solidFill>
              </a:defRPr>
            </a:lvl4pPr>
            <a:lvl5pPr marL="3047924" lvl="4" indent="-575719" rtl="0">
              <a:spcBef>
                <a:spcPts val="800"/>
              </a:spcBef>
              <a:spcAft>
                <a:spcPts val="0"/>
              </a:spcAft>
              <a:buClr>
                <a:schemeClr val="lt1"/>
              </a:buClr>
              <a:buSzPts val="3200"/>
              <a:buChar char="▹"/>
              <a:defRPr sz="4267">
                <a:solidFill>
                  <a:schemeClr val="lt1"/>
                </a:solidFill>
              </a:defRPr>
            </a:lvl5pPr>
            <a:lvl6pPr marL="3657509" lvl="5" indent="-575719" rtl="0">
              <a:spcBef>
                <a:spcPts val="800"/>
              </a:spcBef>
              <a:spcAft>
                <a:spcPts val="0"/>
              </a:spcAft>
              <a:buClr>
                <a:schemeClr val="lt1"/>
              </a:buClr>
              <a:buSzPts val="3200"/>
              <a:buChar char="▹"/>
              <a:defRPr sz="4267">
                <a:solidFill>
                  <a:schemeClr val="lt1"/>
                </a:solidFill>
              </a:defRPr>
            </a:lvl6pPr>
            <a:lvl7pPr marL="4267093" lvl="6" indent="-575719" rtl="0">
              <a:spcBef>
                <a:spcPts val="800"/>
              </a:spcBef>
              <a:spcAft>
                <a:spcPts val="0"/>
              </a:spcAft>
              <a:buClr>
                <a:schemeClr val="lt1"/>
              </a:buClr>
              <a:buSzPts val="3200"/>
              <a:buChar char="▹"/>
              <a:defRPr sz="4267">
                <a:solidFill>
                  <a:schemeClr val="lt1"/>
                </a:solidFill>
              </a:defRPr>
            </a:lvl7pPr>
            <a:lvl8pPr marL="4876678" lvl="7" indent="-575719" rtl="0">
              <a:spcBef>
                <a:spcPts val="800"/>
              </a:spcBef>
              <a:spcAft>
                <a:spcPts val="0"/>
              </a:spcAft>
              <a:buClr>
                <a:schemeClr val="lt1"/>
              </a:buClr>
              <a:buSzPts val="3200"/>
              <a:buChar char="▹"/>
              <a:defRPr sz="4267">
                <a:solidFill>
                  <a:schemeClr val="lt1"/>
                </a:solidFill>
              </a:defRPr>
            </a:lvl8pPr>
            <a:lvl9pPr marL="5486263" lvl="8" indent="-575719">
              <a:spcBef>
                <a:spcPts val="800"/>
              </a:spcBef>
              <a:spcAft>
                <a:spcPts val="0"/>
              </a:spcAft>
              <a:buClr>
                <a:schemeClr val="lt1"/>
              </a:buClr>
              <a:buSzPts val="3200"/>
              <a:buChar char="▹"/>
              <a:defRPr sz="4267">
                <a:solidFill>
                  <a:schemeClr val="lt1"/>
                </a:solidFill>
              </a:defRPr>
            </a:lvl9pPr>
          </a:lstStyle>
          <a:p>
            <a:endParaRPr/>
          </a:p>
        </p:txBody>
      </p:sp>
      <p:sp>
        <p:nvSpPr>
          <p:cNvPr id="20" name="Google Shape;20;p4"/>
          <p:cNvSpPr txBox="1"/>
          <p:nvPr/>
        </p:nvSpPr>
        <p:spPr>
          <a:xfrm>
            <a:off x="25400" y="1245033"/>
            <a:ext cx="708000" cy="871600"/>
          </a:xfrm>
          <a:prstGeom prst="rect">
            <a:avLst/>
          </a:prstGeom>
          <a:noFill/>
          <a:ln>
            <a:noFill/>
          </a:ln>
        </p:spPr>
        <p:txBody>
          <a:bodyPr spcFirstLastPara="1" wrap="square" lIns="0" tIns="0" rIns="0" bIns="0" anchor="t" anchorCtr="0">
            <a:noAutofit/>
          </a:bodyPr>
          <a:lstStyle/>
          <a:p>
            <a:pPr marL="0" lvl="0" indent="0" algn="ctr" rtl="0">
              <a:spcBef>
                <a:spcPts val="0"/>
              </a:spcBef>
              <a:spcAft>
                <a:spcPts val="0"/>
              </a:spcAft>
              <a:buNone/>
            </a:pPr>
            <a:r>
              <a:rPr lang="en" sz="11466" b="1">
                <a:solidFill>
                  <a:schemeClr val="accent2"/>
                </a:solidFill>
                <a:latin typeface="Raleway"/>
                <a:ea typeface="Raleway"/>
                <a:cs typeface="Raleway"/>
                <a:sym typeface="Raleway"/>
              </a:rPr>
              <a:t>“</a:t>
            </a:r>
            <a:endParaRPr sz="11466" b="1">
              <a:solidFill>
                <a:schemeClr val="accent2"/>
              </a:solidFill>
              <a:latin typeface="Raleway"/>
              <a:ea typeface="Raleway"/>
              <a:cs typeface="Raleway"/>
              <a:sym typeface="Raleway"/>
            </a:endParaRPr>
          </a:p>
        </p:txBody>
      </p:sp>
      <p:sp>
        <p:nvSpPr>
          <p:cNvPr id="21" name="Google Shape;21;p4"/>
          <p:cNvSpPr txBox="1">
            <a:spLocks noGrp="1"/>
          </p:cNvSpPr>
          <p:nvPr>
            <p:ph type="sldNum" idx="12"/>
          </p:nvPr>
        </p:nvSpPr>
        <p:spPr>
          <a:xfrm>
            <a:off x="11532033" y="6182333"/>
            <a:ext cx="609200" cy="624800"/>
          </a:xfrm>
          <a:prstGeom prst="rect">
            <a:avLst/>
          </a:prstGeom>
        </p:spPr>
        <p:txBody>
          <a:bodyPr spcFirstLastPara="1" wrap="square" lIns="0" tIns="0" rIns="0" bIns="0" anchor="b" anchorCtr="0">
            <a:noAutofit/>
          </a:bodyPr>
          <a:lstStyle>
            <a:lvl1pPr lvl="0">
              <a:buNone/>
              <a:defRPr>
                <a:solidFill>
                  <a:schemeClr val="accent2"/>
                </a:solidFill>
              </a:defRPr>
            </a:lvl1pPr>
            <a:lvl2pPr lvl="1">
              <a:buNone/>
              <a:defRPr>
                <a:solidFill>
                  <a:schemeClr val="accent2"/>
                </a:solidFill>
              </a:defRPr>
            </a:lvl2pPr>
            <a:lvl3pPr lvl="2">
              <a:buNone/>
              <a:defRPr>
                <a:solidFill>
                  <a:schemeClr val="accent2"/>
                </a:solidFill>
              </a:defRPr>
            </a:lvl3pPr>
            <a:lvl4pPr lvl="3">
              <a:buNone/>
              <a:defRPr>
                <a:solidFill>
                  <a:schemeClr val="accent2"/>
                </a:solidFill>
              </a:defRPr>
            </a:lvl4pPr>
            <a:lvl5pPr lvl="4">
              <a:buNone/>
              <a:defRPr>
                <a:solidFill>
                  <a:schemeClr val="accent2"/>
                </a:solidFill>
              </a:defRPr>
            </a:lvl5pPr>
            <a:lvl6pPr lvl="5">
              <a:buNone/>
              <a:defRPr>
                <a:solidFill>
                  <a:schemeClr val="accent2"/>
                </a:solidFill>
              </a:defRPr>
            </a:lvl6pPr>
            <a:lvl7pPr lvl="6">
              <a:buNone/>
              <a:defRPr>
                <a:solidFill>
                  <a:schemeClr val="accent2"/>
                </a:solidFill>
              </a:defRPr>
            </a:lvl7pPr>
            <a:lvl8pPr lvl="7">
              <a:buNone/>
              <a:defRPr>
                <a:solidFill>
                  <a:schemeClr val="accent2"/>
                </a:solidFill>
              </a:defRPr>
            </a:lvl8pPr>
            <a:lvl9pPr lvl="8">
              <a:buNone/>
              <a:defRPr>
                <a:solidFill>
                  <a:schemeClr val="accent2"/>
                </a:solidFil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18373752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Title + 1 column" type="tx">
  <p:cSld name="Title + 1 column">
    <p:spTree>
      <p:nvGrpSpPr>
        <p:cNvPr id="1" name="Shape 22"/>
        <p:cNvGrpSpPr/>
        <p:nvPr/>
      </p:nvGrpSpPr>
      <p:grpSpPr>
        <a:xfrm>
          <a:off x="0" y="0"/>
          <a:ext cx="0" cy="0"/>
          <a:chOff x="0" y="0"/>
          <a:chExt cx="0" cy="0"/>
        </a:xfrm>
      </p:grpSpPr>
      <p:sp>
        <p:nvSpPr>
          <p:cNvPr id="23" name="Google Shape;23;p5"/>
          <p:cNvSpPr/>
          <p:nvPr/>
        </p:nvSpPr>
        <p:spPr>
          <a:xfrm flipH="1">
            <a:off x="11582400" y="6233133"/>
            <a:ext cx="624800" cy="624800"/>
          </a:xfrm>
          <a:prstGeom prst="rtTriangle">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4" name="Google Shape;24;p5"/>
          <p:cNvSpPr/>
          <p:nvPr/>
        </p:nvSpPr>
        <p:spPr>
          <a:xfrm rot="5400000">
            <a:off x="-133800" y="965980"/>
            <a:ext cx="624800" cy="357200"/>
          </a:xfrm>
          <a:prstGeom prst="triangle">
            <a:avLst>
              <a:gd name="adj" fmla="val 50000"/>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25" name="Google Shape;25;p5"/>
          <p:cNvSpPr txBox="1">
            <a:spLocks noGrp="1"/>
          </p:cNvSpPr>
          <p:nvPr>
            <p:ph type="title"/>
          </p:nvPr>
        </p:nvSpPr>
        <p:spPr>
          <a:xfrm>
            <a:off x="609600" y="807467"/>
            <a:ext cx="7521200" cy="1443600"/>
          </a:xfrm>
          <a:prstGeom prst="rect">
            <a:avLst/>
          </a:prstGeom>
        </p:spPr>
        <p:txBody>
          <a:bodyPr spcFirstLastPara="1" wrap="square" lIns="0" tIns="0" rIns="0" bIns="0" anchor="t" anchorCtr="0">
            <a:noAutofit/>
          </a:bodyPr>
          <a:lstStyle>
            <a:lvl1pPr lvl="0">
              <a:spcBef>
                <a:spcPts val="0"/>
              </a:spcBef>
              <a:spcAft>
                <a:spcPts val="0"/>
              </a:spcAft>
              <a:buSzPts val="4800"/>
              <a:buNone/>
              <a:defRPr/>
            </a:lvl1pPr>
            <a:lvl2pPr lvl="1">
              <a:spcBef>
                <a:spcPts val="0"/>
              </a:spcBef>
              <a:spcAft>
                <a:spcPts val="0"/>
              </a:spcAft>
              <a:buSzPts val="4800"/>
              <a:buNone/>
              <a:defRPr/>
            </a:lvl2pPr>
            <a:lvl3pPr lvl="2">
              <a:spcBef>
                <a:spcPts val="0"/>
              </a:spcBef>
              <a:spcAft>
                <a:spcPts val="0"/>
              </a:spcAft>
              <a:buSzPts val="4800"/>
              <a:buNone/>
              <a:defRPr/>
            </a:lvl3pPr>
            <a:lvl4pPr lvl="3">
              <a:spcBef>
                <a:spcPts val="0"/>
              </a:spcBef>
              <a:spcAft>
                <a:spcPts val="0"/>
              </a:spcAft>
              <a:buSzPts val="4800"/>
              <a:buNone/>
              <a:defRPr/>
            </a:lvl4pPr>
            <a:lvl5pPr lvl="4">
              <a:spcBef>
                <a:spcPts val="0"/>
              </a:spcBef>
              <a:spcAft>
                <a:spcPts val="0"/>
              </a:spcAft>
              <a:buSzPts val="4800"/>
              <a:buNone/>
              <a:defRPr/>
            </a:lvl5pPr>
            <a:lvl6pPr lvl="5">
              <a:spcBef>
                <a:spcPts val="0"/>
              </a:spcBef>
              <a:spcAft>
                <a:spcPts val="0"/>
              </a:spcAft>
              <a:buSzPts val="4800"/>
              <a:buNone/>
              <a:defRPr/>
            </a:lvl6pPr>
            <a:lvl7pPr lvl="6">
              <a:spcBef>
                <a:spcPts val="0"/>
              </a:spcBef>
              <a:spcAft>
                <a:spcPts val="0"/>
              </a:spcAft>
              <a:buSzPts val="4800"/>
              <a:buNone/>
              <a:defRPr/>
            </a:lvl7pPr>
            <a:lvl8pPr lvl="7">
              <a:spcBef>
                <a:spcPts val="0"/>
              </a:spcBef>
              <a:spcAft>
                <a:spcPts val="0"/>
              </a:spcAft>
              <a:buSzPts val="4800"/>
              <a:buNone/>
              <a:defRPr/>
            </a:lvl8pPr>
            <a:lvl9pPr lvl="8">
              <a:spcBef>
                <a:spcPts val="0"/>
              </a:spcBef>
              <a:spcAft>
                <a:spcPts val="0"/>
              </a:spcAft>
              <a:buSzPts val="4800"/>
              <a:buNone/>
              <a:defRPr/>
            </a:lvl9pPr>
          </a:lstStyle>
          <a:p>
            <a:endParaRPr/>
          </a:p>
        </p:txBody>
      </p:sp>
      <p:sp>
        <p:nvSpPr>
          <p:cNvPr id="26" name="Google Shape;26;p5"/>
          <p:cNvSpPr txBox="1">
            <a:spLocks noGrp="1"/>
          </p:cNvSpPr>
          <p:nvPr>
            <p:ph type="body" idx="1"/>
          </p:nvPr>
        </p:nvSpPr>
        <p:spPr>
          <a:xfrm>
            <a:off x="609600" y="2661000"/>
            <a:ext cx="7521200" cy="3521200"/>
          </a:xfrm>
          <a:prstGeom prst="rect">
            <a:avLst/>
          </a:prstGeom>
        </p:spPr>
        <p:txBody>
          <a:bodyPr spcFirstLastPara="1" wrap="square" lIns="0" tIns="0" rIns="0" bIns="0" anchor="t" anchorCtr="0">
            <a:noAutofit/>
          </a:bodyPr>
          <a:lstStyle>
            <a:lvl1pPr marL="609585" lvl="0" indent="-457189">
              <a:spcBef>
                <a:spcPts val="800"/>
              </a:spcBef>
              <a:spcAft>
                <a:spcPts val="0"/>
              </a:spcAft>
              <a:buSzPts val="1800"/>
              <a:buChar char="▸"/>
              <a:defRPr/>
            </a:lvl1pPr>
            <a:lvl2pPr marL="1219170" lvl="1" indent="-457189">
              <a:spcBef>
                <a:spcPts val="800"/>
              </a:spcBef>
              <a:spcAft>
                <a:spcPts val="0"/>
              </a:spcAft>
              <a:buSzPts val="1800"/>
              <a:buChar char="▹"/>
              <a:defRPr/>
            </a:lvl2pPr>
            <a:lvl3pPr marL="1828754" lvl="2" indent="-457189">
              <a:spcBef>
                <a:spcPts val="800"/>
              </a:spcBef>
              <a:spcAft>
                <a:spcPts val="0"/>
              </a:spcAft>
              <a:buSzPts val="1800"/>
              <a:buChar char="▹"/>
              <a:defRPr/>
            </a:lvl3pPr>
            <a:lvl4pPr marL="2438339" lvl="3" indent="-474121">
              <a:spcBef>
                <a:spcPts val="800"/>
              </a:spcBef>
              <a:spcAft>
                <a:spcPts val="0"/>
              </a:spcAft>
              <a:buSzPts val="2000"/>
              <a:buChar char="▹"/>
              <a:defRPr/>
            </a:lvl4pPr>
            <a:lvl5pPr marL="3047924" lvl="4" indent="-474121">
              <a:spcBef>
                <a:spcPts val="800"/>
              </a:spcBef>
              <a:spcAft>
                <a:spcPts val="0"/>
              </a:spcAft>
              <a:buSzPts val="2000"/>
              <a:buChar char="▹"/>
              <a:defRPr/>
            </a:lvl5pPr>
            <a:lvl6pPr marL="3657509" lvl="5" indent="-474121">
              <a:spcBef>
                <a:spcPts val="800"/>
              </a:spcBef>
              <a:spcAft>
                <a:spcPts val="0"/>
              </a:spcAft>
              <a:buSzPts val="2000"/>
              <a:buChar char="▹"/>
              <a:defRPr/>
            </a:lvl6pPr>
            <a:lvl7pPr marL="4267093" lvl="6" indent="-474121">
              <a:spcBef>
                <a:spcPts val="800"/>
              </a:spcBef>
              <a:spcAft>
                <a:spcPts val="0"/>
              </a:spcAft>
              <a:buSzPts val="2000"/>
              <a:buChar char="▹"/>
              <a:defRPr/>
            </a:lvl7pPr>
            <a:lvl8pPr marL="4876678" lvl="7" indent="-474121">
              <a:spcBef>
                <a:spcPts val="800"/>
              </a:spcBef>
              <a:spcAft>
                <a:spcPts val="0"/>
              </a:spcAft>
              <a:buSzPts val="2000"/>
              <a:buChar char="▹"/>
              <a:defRPr/>
            </a:lvl8pPr>
            <a:lvl9pPr marL="5486263" lvl="8" indent="-474121">
              <a:spcBef>
                <a:spcPts val="800"/>
              </a:spcBef>
              <a:spcAft>
                <a:spcPts val="0"/>
              </a:spcAft>
              <a:buSzPts val="2000"/>
              <a:buChar char="▹"/>
              <a:defRPr/>
            </a:lvl9pPr>
          </a:lstStyle>
          <a:p>
            <a:endParaRPr/>
          </a:p>
        </p:txBody>
      </p:sp>
      <p:sp>
        <p:nvSpPr>
          <p:cNvPr id="27" name="Google Shape;27;p5"/>
          <p:cNvSpPr txBox="1">
            <a:spLocks noGrp="1"/>
          </p:cNvSpPr>
          <p:nvPr>
            <p:ph type="sldNum" idx="12"/>
          </p:nvPr>
        </p:nvSpPr>
        <p:spPr>
          <a:xfrm>
            <a:off x="11532033" y="6182333"/>
            <a:ext cx="609200" cy="624800"/>
          </a:xfrm>
          <a:prstGeom prst="rect">
            <a:avLst/>
          </a:prstGeom>
        </p:spPr>
        <p:txBody>
          <a:bodyPr spcFirstLastPara="1" wrap="square" lIns="0" tIns="0" rIns="0" bIns="0" anchor="b"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8443743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Title + 2 columns" type="twoColTx">
  <p:cSld name="Title + 2 columns">
    <p:spTree>
      <p:nvGrpSpPr>
        <p:cNvPr id="1" name="Shape 28"/>
        <p:cNvGrpSpPr/>
        <p:nvPr/>
      </p:nvGrpSpPr>
      <p:grpSpPr>
        <a:xfrm>
          <a:off x="0" y="0"/>
          <a:ext cx="0" cy="0"/>
          <a:chOff x="0" y="0"/>
          <a:chExt cx="0" cy="0"/>
        </a:xfrm>
      </p:grpSpPr>
      <p:sp>
        <p:nvSpPr>
          <p:cNvPr id="29" name="Google Shape;29;p6"/>
          <p:cNvSpPr/>
          <p:nvPr/>
        </p:nvSpPr>
        <p:spPr>
          <a:xfrm flipH="1">
            <a:off x="11582400" y="6233133"/>
            <a:ext cx="624800" cy="624800"/>
          </a:xfrm>
          <a:prstGeom prst="rtTriangle">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0" name="Google Shape;30;p6"/>
          <p:cNvSpPr/>
          <p:nvPr/>
        </p:nvSpPr>
        <p:spPr>
          <a:xfrm rot="5400000">
            <a:off x="-133800" y="965980"/>
            <a:ext cx="624800" cy="357200"/>
          </a:xfrm>
          <a:prstGeom prst="triangle">
            <a:avLst>
              <a:gd name="adj" fmla="val 50000"/>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1" name="Google Shape;31;p6"/>
          <p:cNvSpPr txBox="1">
            <a:spLocks noGrp="1"/>
          </p:cNvSpPr>
          <p:nvPr>
            <p:ph type="title"/>
          </p:nvPr>
        </p:nvSpPr>
        <p:spPr>
          <a:xfrm>
            <a:off x="609600" y="807467"/>
            <a:ext cx="7521200" cy="1443600"/>
          </a:xfrm>
          <a:prstGeom prst="rect">
            <a:avLst/>
          </a:prstGeom>
        </p:spPr>
        <p:txBody>
          <a:bodyPr spcFirstLastPara="1" wrap="square" lIns="0" tIns="0" rIns="0" bIns="0" anchor="t" anchorCtr="0">
            <a:noAutofit/>
          </a:bodyPr>
          <a:lstStyle>
            <a:lvl1pPr lvl="0">
              <a:spcBef>
                <a:spcPts val="0"/>
              </a:spcBef>
              <a:spcAft>
                <a:spcPts val="0"/>
              </a:spcAft>
              <a:buSzPts val="4800"/>
              <a:buNone/>
              <a:defRPr/>
            </a:lvl1pPr>
            <a:lvl2pPr lvl="1">
              <a:spcBef>
                <a:spcPts val="0"/>
              </a:spcBef>
              <a:spcAft>
                <a:spcPts val="0"/>
              </a:spcAft>
              <a:buSzPts val="4800"/>
              <a:buNone/>
              <a:defRPr/>
            </a:lvl2pPr>
            <a:lvl3pPr lvl="2">
              <a:spcBef>
                <a:spcPts val="0"/>
              </a:spcBef>
              <a:spcAft>
                <a:spcPts val="0"/>
              </a:spcAft>
              <a:buSzPts val="4800"/>
              <a:buNone/>
              <a:defRPr/>
            </a:lvl3pPr>
            <a:lvl4pPr lvl="3">
              <a:spcBef>
                <a:spcPts val="0"/>
              </a:spcBef>
              <a:spcAft>
                <a:spcPts val="0"/>
              </a:spcAft>
              <a:buSzPts val="4800"/>
              <a:buNone/>
              <a:defRPr/>
            </a:lvl4pPr>
            <a:lvl5pPr lvl="4">
              <a:spcBef>
                <a:spcPts val="0"/>
              </a:spcBef>
              <a:spcAft>
                <a:spcPts val="0"/>
              </a:spcAft>
              <a:buSzPts val="4800"/>
              <a:buNone/>
              <a:defRPr/>
            </a:lvl5pPr>
            <a:lvl6pPr lvl="5">
              <a:spcBef>
                <a:spcPts val="0"/>
              </a:spcBef>
              <a:spcAft>
                <a:spcPts val="0"/>
              </a:spcAft>
              <a:buSzPts val="4800"/>
              <a:buNone/>
              <a:defRPr/>
            </a:lvl6pPr>
            <a:lvl7pPr lvl="6">
              <a:spcBef>
                <a:spcPts val="0"/>
              </a:spcBef>
              <a:spcAft>
                <a:spcPts val="0"/>
              </a:spcAft>
              <a:buSzPts val="4800"/>
              <a:buNone/>
              <a:defRPr/>
            </a:lvl7pPr>
            <a:lvl8pPr lvl="7">
              <a:spcBef>
                <a:spcPts val="0"/>
              </a:spcBef>
              <a:spcAft>
                <a:spcPts val="0"/>
              </a:spcAft>
              <a:buSzPts val="4800"/>
              <a:buNone/>
              <a:defRPr/>
            </a:lvl8pPr>
            <a:lvl9pPr lvl="8">
              <a:spcBef>
                <a:spcPts val="0"/>
              </a:spcBef>
              <a:spcAft>
                <a:spcPts val="0"/>
              </a:spcAft>
              <a:buSzPts val="4800"/>
              <a:buNone/>
              <a:defRPr/>
            </a:lvl9pPr>
          </a:lstStyle>
          <a:p>
            <a:endParaRPr/>
          </a:p>
        </p:txBody>
      </p:sp>
      <p:sp>
        <p:nvSpPr>
          <p:cNvPr id="32" name="Google Shape;32;p6"/>
          <p:cNvSpPr txBox="1">
            <a:spLocks noGrp="1"/>
          </p:cNvSpPr>
          <p:nvPr>
            <p:ph type="body" idx="1"/>
          </p:nvPr>
        </p:nvSpPr>
        <p:spPr>
          <a:xfrm>
            <a:off x="609600" y="2661000"/>
            <a:ext cx="3576800" cy="3572000"/>
          </a:xfrm>
          <a:prstGeom prst="rect">
            <a:avLst/>
          </a:prstGeom>
        </p:spPr>
        <p:txBody>
          <a:bodyPr spcFirstLastPara="1" wrap="square" lIns="0" tIns="0" rIns="0" bIns="0" anchor="t" anchorCtr="0">
            <a:noAutofit/>
          </a:bodyPr>
          <a:lstStyle>
            <a:lvl1pPr marL="609585" lvl="0" indent="-457189">
              <a:spcBef>
                <a:spcPts val="800"/>
              </a:spcBef>
              <a:spcAft>
                <a:spcPts val="0"/>
              </a:spcAft>
              <a:buSzPts val="1800"/>
              <a:buChar char="▸"/>
              <a:defRPr sz="2400"/>
            </a:lvl1pPr>
            <a:lvl2pPr marL="1219170" lvl="1" indent="-457189">
              <a:spcBef>
                <a:spcPts val="800"/>
              </a:spcBef>
              <a:spcAft>
                <a:spcPts val="0"/>
              </a:spcAft>
              <a:buSzPts val="1800"/>
              <a:buChar char="▹"/>
              <a:defRPr sz="2400"/>
            </a:lvl2pPr>
            <a:lvl3pPr marL="1828754" lvl="2" indent="-457189">
              <a:spcBef>
                <a:spcPts val="800"/>
              </a:spcBef>
              <a:spcAft>
                <a:spcPts val="0"/>
              </a:spcAft>
              <a:buSzPts val="1800"/>
              <a:buChar char="▹"/>
              <a:defRPr sz="2400"/>
            </a:lvl3pPr>
            <a:lvl4pPr marL="2438339" lvl="3" indent="-457189">
              <a:spcBef>
                <a:spcPts val="800"/>
              </a:spcBef>
              <a:spcAft>
                <a:spcPts val="0"/>
              </a:spcAft>
              <a:buSzPts val="1800"/>
              <a:buChar char="▹"/>
              <a:defRPr sz="2400"/>
            </a:lvl4pPr>
            <a:lvl5pPr marL="3047924" lvl="4" indent="-457189">
              <a:spcBef>
                <a:spcPts val="800"/>
              </a:spcBef>
              <a:spcAft>
                <a:spcPts val="0"/>
              </a:spcAft>
              <a:buSzPts val="1800"/>
              <a:buChar char="▹"/>
              <a:defRPr sz="2400"/>
            </a:lvl5pPr>
            <a:lvl6pPr marL="3657509" lvl="5" indent="-457189">
              <a:spcBef>
                <a:spcPts val="800"/>
              </a:spcBef>
              <a:spcAft>
                <a:spcPts val="0"/>
              </a:spcAft>
              <a:buSzPts val="1800"/>
              <a:buChar char="▹"/>
              <a:defRPr sz="2400"/>
            </a:lvl6pPr>
            <a:lvl7pPr marL="4267093" lvl="6" indent="-457189">
              <a:spcBef>
                <a:spcPts val="800"/>
              </a:spcBef>
              <a:spcAft>
                <a:spcPts val="0"/>
              </a:spcAft>
              <a:buSzPts val="1800"/>
              <a:buChar char="▹"/>
              <a:defRPr sz="2400"/>
            </a:lvl7pPr>
            <a:lvl8pPr marL="4876678" lvl="7" indent="-457189">
              <a:spcBef>
                <a:spcPts val="800"/>
              </a:spcBef>
              <a:spcAft>
                <a:spcPts val="0"/>
              </a:spcAft>
              <a:buSzPts val="1800"/>
              <a:buChar char="▹"/>
              <a:defRPr sz="2400"/>
            </a:lvl8pPr>
            <a:lvl9pPr marL="5486263" lvl="8" indent="-457189">
              <a:spcBef>
                <a:spcPts val="800"/>
              </a:spcBef>
              <a:spcAft>
                <a:spcPts val="0"/>
              </a:spcAft>
              <a:buSzPts val="1800"/>
              <a:buChar char="▹"/>
              <a:defRPr sz="2400"/>
            </a:lvl9pPr>
          </a:lstStyle>
          <a:p>
            <a:endParaRPr/>
          </a:p>
        </p:txBody>
      </p:sp>
      <p:sp>
        <p:nvSpPr>
          <p:cNvPr id="33" name="Google Shape;33;p6"/>
          <p:cNvSpPr txBox="1">
            <a:spLocks noGrp="1"/>
          </p:cNvSpPr>
          <p:nvPr>
            <p:ph type="body" idx="2"/>
          </p:nvPr>
        </p:nvSpPr>
        <p:spPr>
          <a:xfrm>
            <a:off x="4554104" y="2661000"/>
            <a:ext cx="3576800" cy="3572000"/>
          </a:xfrm>
          <a:prstGeom prst="rect">
            <a:avLst/>
          </a:prstGeom>
        </p:spPr>
        <p:txBody>
          <a:bodyPr spcFirstLastPara="1" wrap="square" lIns="0" tIns="0" rIns="0" bIns="0" anchor="t" anchorCtr="0">
            <a:noAutofit/>
          </a:bodyPr>
          <a:lstStyle>
            <a:lvl1pPr marL="609585" lvl="0" indent="-457189">
              <a:spcBef>
                <a:spcPts val="800"/>
              </a:spcBef>
              <a:spcAft>
                <a:spcPts val="0"/>
              </a:spcAft>
              <a:buSzPts val="1800"/>
              <a:buChar char="▸"/>
              <a:defRPr sz="2400"/>
            </a:lvl1pPr>
            <a:lvl2pPr marL="1219170" lvl="1" indent="-457189">
              <a:spcBef>
                <a:spcPts val="800"/>
              </a:spcBef>
              <a:spcAft>
                <a:spcPts val="0"/>
              </a:spcAft>
              <a:buSzPts val="1800"/>
              <a:buChar char="▹"/>
              <a:defRPr sz="2400"/>
            </a:lvl2pPr>
            <a:lvl3pPr marL="1828754" lvl="2" indent="-457189">
              <a:spcBef>
                <a:spcPts val="800"/>
              </a:spcBef>
              <a:spcAft>
                <a:spcPts val="0"/>
              </a:spcAft>
              <a:buSzPts val="1800"/>
              <a:buChar char="▹"/>
              <a:defRPr sz="2400"/>
            </a:lvl3pPr>
            <a:lvl4pPr marL="2438339" lvl="3" indent="-457189">
              <a:spcBef>
                <a:spcPts val="800"/>
              </a:spcBef>
              <a:spcAft>
                <a:spcPts val="0"/>
              </a:spcAft>
              <a:buSzPts val="1800"/>
              <a:buChar char="▹"/>
              <a:defRPr sz="2400"/>
            </a:lvl4pPr>
            <a:lvl5pPr marL="3047924" lvl="4" indent="-457189">
              <a:spcBef>
                <a:spcPts val="800"/>
              </a:spcBef>
              <a:spcAft>
                <a:spcPts val="0"/>
              </a:spcAft>
              <a:buSzPts val="1800"/>
              <a:buChar char="▹"/>
              <a:defRPr sz="2400"/>
            </a:lvl5pPr>
            <a:lvl6pPr marL="3657509" lvl="5" indent="-457189">
              <a:spcBef>
                <a:spcPts val="800"/>
              </a:spcBef>
              <a:spcAft>
                <a:spcPts val="0"/>
              </a:spcAft>
              <a:buSzPts val="1800"/>
              <a:buChar char="▹"/>
              <a:defRPr sz="2400"/>
            </a:lvl6pPr>
            <a:lvl7pPr marL="4267093" lvl="6" indent="-457189">
              <a:spcBef>
                <a:spcPts val="800"/>
              </a:spcBef>
              <a:spcAft>
                <a:spcPts val="0"/>
              </a:spcAft>
              <a:buSzPts val="1800"/>
              <a:buChar char="▹"/>
              <a:defRPr sz="2400"/>
            </a:lvl7pPr>
            <a:lvl8pPr marL="4876678" lvl="7" indent="-457189">
              <a:spcBef>
                <a:spcPts val="800"/>
              </a:spcBef>
              <a:spcAft>
                <a:spcPts val="0"/>
              </a:spcAft>
              <a:buSzPts val="1800"/>
              <a:buChar char="▹"/>
              <a:defRPr sz="2400"/>
            </a:lvl8pPr>
            <a:lvl9pPr marL="5486263" lvl="8" indent="-457189">
              <a:spcBef>
                <a:spcPts val="800"/>
              </a:spcBef>
              <a:spcAft>
                <a:spcPts val="0"/>
              </a:spcAft>
              <a:buSzPts val="1800"/>
              <a:buChar char="▹"/>
              <a:defRPr sz="2400"/>
            </a:lvl9pPr>
          </a:lstStyle>
          <a:p>
            <a:endParaRPr/>
          </a:p>
        </p:txBody>
      </p:sp>
      <p:sp>
        <p:nvSpPr>
          <p:cNvPr id="34" name="Google Shape;34;p6"/>
          <p:cNvSpPr txBox="1">
            <a:spLocks noGrp="1"/>
          </p:cNvSpPr>
          <p:nvPr>
            <p:ph type="sldNum" idx="12"/>
          </p:nvPr>
        </p:nvSpPr>
        <p:spPr>
          <a:xfrm>
            <a:off x="11532033" y="6182333"/>
            <a:ext cx="609200" cy="624800"/>
          </a:xfrm>
          <a:prstGeom prst="rect">
            <a:avLst/>
          </a:prstGeom>
        </p:spPr>
        <p:txBody>
          <a:bodyPr spcFirstLastPara="1" wrap="square" lIns="0" tIns="0" rIns="0" bIns="0" anchor="b"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239835193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 3 columns">
  <p:cSld name="Title + 3 columns">
    <p:spTree>
      <p:nvGrpSpPr>
        <p:cNvPr id="1" name="Shape 35"/>
        <p:cNvGrpSpPr/>
        <p:nvPr/>
      </p:nvGrpSpPr>
      <p:grpSpPr>
        <a:xfrm>
          <a:off x="0" y="0"/>
          <a:ext cx="0" cy="0"/>
          <a:chOff x="0" y="0"/>
          <a:chExt cx="0" cy="0"/>
        </a:xfrm>
      </p:grpSpPr>
      <p:sp>
        <p:nvSpPr>
          <p:cNvPr id="36" name="Google Shape;36;p7"/>
          <p:cNvSpPr/>
          <p:nvPr/>
        </p:nvSpPr>
        <p:spPr>
          <a:xfrm flipH="1">
            <a:off x="11582400" y="6233133"/>
            <a:ext cx="624800" cy="624800"/>
          </a:xfrm>
          <a:prstGeom prst="rtTriangle">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7" name="Google Shape;37;p7"/>
          <p:cNvSpPr/>
          <p:nvPr/>
        </p:nvSpPr>
        <p:spPr>
          <a:xfrm rot="5400000">
            <a:off x="-133800" y="965980"/>
            <a:ext cx="624800" cy="357200"/>
          </a:xfrm>
          <a:prstGeom prst="triangle">
            <a:avLst>
              <a:gd name="adj" fmla="val 50000"/>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38" name="Google Shape;38;p7"/>
          <p:cNvSpPr txBox="1">
            <a:spLocks noGrp="1"/>
          </p:cNvSpPr>
          <p:nvPr>
            <p:ph type="title"/>
          </p:nvPr>
        </p:nvSpPr>
        <p:spPr>
          <a:xfrm>
            <a:off x="609600" y="807467"/>
            <a:ext cx="7521200" cy="1443600"/>
          </a:xfrm>
          <a:prstGeom prst="rect">
            <a:avLst/>
          </a:prstGeom>
        </p:spPr>
        <p:txBody>
          <a:bodyPr spcFirstLastPara="1" wrap="square" lIns="0" tIns="0" rIns="0" bIns="0" anchor="t" anchorCtr="0">
            <a:noAutofit/>
          </a:bodyPr>
          <a:lstStyle>
            <a:lvl1pPr lvl="0" rtl="0">
              <a:spcBef>
                <a:spcPts val="0"/>
              </a:spcBef>
              <a:spcAft>
                <a:spcPts val="0"/>
              </a:spcAft>
              <a:buSzPts val="4800"/>
              <a:buNone/>
              <a:defRPr/>
            </a:lvl1pPr>
            <a:lvl2pPr lvl="1" rtl="0">
              <a:spcBef>
                <a:spcPts val="0"/>
              </a:spcBef>
              <a:spcAft>
                <a:spcPts val="0"/>
              </a:spcAft>
              <a:buSzPts val="4800"/>
              <a:buNone/>
              <a:defRPr/>
            </a:lvl2pPr>
            <a:lvl3pPr lvl="2" rtl="0">
              <a:spcBef>
                <a:spcPts val="0"/>
              </a:spcBef>
              <a:spcAft>
                <a:spcPts val="0"/>
              </a:spcAft>
              <a:buSzPts val="4800"/>
              <a:buNone/>
              <a:defRPr/>
            </a:lvl3pPr>
            <a:lvl4pPr lvl="3" rtl="0">
              <a:spcBef>
                <a:spcPts val="0"/>
              </a:spcBef>
              <a:spcAft>
                <a:spcPts val="0"/>
              </a:spcAft>
              <a:buSzPts val="4800"/>
              <a:buNone/>
              <a:defRPr/>
            </a:lvl4pPr>
            <a:lvl5pPr lvl="4" rtl="0">
              <a:spcBef>
                <a:spcPts val="0"/>
              </a:spcBef>
              <a:spcAft>
                <a:spcPts val="0"/>
              </a:spcAft>
              <a:buSzPts val="4800"/>
              <a:buNone/>
              <a:defRPr/>
            </a:lvl5pPr>
            <a:lvl6pPr lvl="5" rtl="0">
              <a:spcBef>
                <a:spcPts val="0"/>
              </a:spcBef>
              <a:spcAft>
                <a:spcPts val="0"/>
              </a:spcAft>
              <a:buSzPts val="4800"/>
              <a:buNone/>
              <a:defRPr/>
            </a:lvl6pPr>
            <a:lvl7pPr lvl="6" rtl="0">
              <a:spcBef>
                <a:spcPts val="0"/>
              </a:spcBef>
              <a:spcAft>
                <a:spcPts val="0"/>
              </a:spcAft>
              <a:buSzPts val="4800"/>
              <a:buNone/>
              <a:defRPr/>
            </a:lvl7pPr>
            <a:lvl8pPr lvl="7" rtl="0">
              <a:spcBef>
                <a:spcPts val="0"/>
              </a:spcBef>
              <a:spcAft>
                <a:spcPts val="0"/>
              </a:spcAft>
              <a:buSzPts val="4800"/>
              <a:buNone/>
              <a:defRPr/>
            </a:lvl8pPr>
            <a:lvl9pPr lvl="8" rtl="0">
              <a:spcBef>
                <a:spcPts val="0"/>
              </a:spcBef>
              <a:spcAft>
                <a:spcPts val="0"/>
              </a:spcAft>
              <a:buSzPts val="4800"/>
              <a:buNone/>
              <a:defRPr/>
            </a:lvl9pPr>
          </a:lstStyle>
          <a:p>
            <a:endParaRPr/>
          </a:p>
        </p:txBody>
      </p:sp>
      <p:sp>
        <p:nvSpPr>
          <p:cNvPr id="39" name="Google Shape;39;p7"/>
          <p:cNvSpPr txBox="1">
            <a:spLocks noGrp="1"/>
          </p:cNvSpPr>
          <p:nvPr>
            <p:ph type="body" idx="1"/>
          </p:nvPr>
        </p:nvSpPr>
        <p:spPr>
          <a:xfrm>
            <a:off x="609600" y="2661000"/>
            <a:ext cx="3418000" cy="3572000"/>
          </a:xfrm>
          <a:prstGeom prst="rect">
            <a:avLst/>
          </a:prstGeom>
        </p:spPr>
        <p:txBody>
          <a:bodyPr spcFirstLastPara="1" wrap="square" lIns="0" tIns="0" rIns="0" bIns="0" anchor="t" anchorCtr="0">
            <a:noAutofit/>
          </a:bodyPr>
          <a:lstStyle>
            <a:lvl1pPr marL="609585" lvl="0" indent="-440256" rtl="0">
              <a:spcBef>
                <a:spcPts val="800"/>
              </a:spcBef>
              <a:spcAft>
                <a:spcPts val="0"/>
              </a:spcAft>
              <a:buSzPts val="1600"/>
              <a:buChar char="▸"/>
              <a:defRPr sz="2133"/>
            </a:lvl1pPr>
            <a:lvl2pPr marL="1219170" lvl="1" indent="-440256" rtl="0">
              <a:spcBef>
                <a:spcPts val="800"/>
              </a:spcBef>
              <a:spcAft>
                <a:spcPts val="0"/>
              </a:spcAft>
              <a:buSzPts val="1600"/>
              <a:buChar char="▹"/>
              <a:defRPr sz="2133"/>
            </a:lvl2pPr>
            <a:lvl3pPr marL="1828754" lvl="2" indent="-440256" rtl="0">
              <a:spcBef>
                <a:spcPts val="800"/>
              </a:spcBef>
              <a:spcAft>
                <a:spcPts val="0"/>
              </a:spcAft>
              <a:buSzPts val="1600"/>
              <a:buChar char="▹"/>
              <a:defRPr sz="2133"/>
            </a:lvl3pPr>
            <a:lvl4pPr marL="2438339" lvl="3" indent="-440256" rtl="0">
              <a:spcBef>
                <a:spcPts val="800"/>
              </a:spcBef>
              <a:spcAft>
                <a:spcPts val="0"/>
              </a:spcAft>
              <a:buSzPts val="1600"/>
              <a:buChar char="▹"/>
              <a:defRPr sz="2133"/>
            </a:lvl4pPr>
            <a:lvl5pPr marL="3047924" lvl="4" indent="-440256" rtl="0">
              <a:spcBef>
                <a:spcPts val="800"/>
              </a:spcBef>
              <a:spcAft>
                <a:spcPts val="0"/>
              </a:spcAft>
              <a:buSzPts val="1600"/>
              <a:buChar char="▹"/>
              <a:defRPr sz="2133"/>
            </a:lvl5pPr>
            <a:lvl6pPr marL="3657509" lvl="5" indent="-440256" rtl="0">
              <a:spcBef>
                <a:spcPts val="800"/>
              </a:spcBef>
              <a:spcAft>
                <a:spcPts val="0"/>
              </a:spcAft>
              <a:buSzPts val="1600"/>
              <a:buChar char="▹"/>
              <a:defRPr sz="2133"/>
            </a:lvl6pPr>
            <a:lvl7pPr marL="4267093" lvl="6" indent="-440256" rtl="0">
              <a:spcBef>
                <a:spcPts val="800"/>
              </a:spcBef>
              <a:spcAft>
                <a:spcPts val="0"/>
              </a:spcAft>
              <a:buSzPts val="1600"/>
              <a:buChar char="▹"/>
              <a:defRPr sz="2133"/>
            </a:lvl7pPr>
            <a:lvl8pPr marL="4876678" lvl="7" indent="-440256" rtl="0">
              <a:spcBef>
                <a:spcPts val="800"/>
              </a:spcBef>
              <a:spcAft>
                <a:spcPts val="0"/>
              </a:spcAft>
              <a:buSzPts val="1600"/>
              <a:buChar char="▹"/>
              <a:defRPr sz="2133"/>
            </a:lvl8pPr>
            <a:lvl9pPr marL="5486263" lvl="8" indent="-440256" rtl="0">
              <a:spcBef>
                <a:spcPts val="800"/>
              </a:spcBef>
              <a:spcAft>
                <a:spcPts val="0"/>
              </a:spcAft>
              <a:buSzPts val="1600"/>
              <a:buChar char="▹"/>
              <a:defRPr sz="2133"/>
            </a:lvl9pPr>
          </a:lstStyle>
          <a:p>
            <a:endParaRPr/>
          </a:p>
        </p:txBody>
      </p:sp>
      <p:sp>
        <p:nvSpPr>
          <p:cNvPr id="40" name="Google Shape;40;p7"/>
          <p:cNvSpPr txBox="1">
            <a:spLocks noGrp="1"/>
          </p:cNvSpPr>
          <p:nvPr>
            <p:ph type="body" idx="2"/>
          </p:nvPr>
        </p:nvSpPr>
        <p:spPr>
          <a:xfrm>
            <a:off x="4387000" y="2661000"/>
            <a:ext cx="3418000" cy="3572000"/>
          </a:xfrm>
          <a:prstGeom prst="rect">
            <a:avLst/>
          </a:prstGeom>
        </p:spPr>
        <p:txBody>
          <a:bodyPr spcFirstLastPara="1" wrap="square" lIns="0" tIns="0" rIns="0" bIns="0" anchor="t" anchorCtr="0">
            <a:noAutofit/>
          </a:bodyPr>
          <a:lstStyle>
            <a:lvl1pPr marL="609585" lvl="0" indent="-440256" rtl="0">
              <a:spcBef>
                <a:spcPts val="800"/>
              </a:spcBef>
              <a:spcAft>
                <a:spcPts val="0"/>
              </a:spcAft>
              <a:buSzPts val="1600"/>
              <a:buChar char="▸"/>
              <a:defRPr sz="2133"/>
            </a:lvl1pPr>
            <a:lvl2pPr marL="1219170" lvl="1" indent="-440256" rtl="0">
              <a:spcBef>
                <a:spcPts val="800"/>
              </a:spcBef>
              <a:spcAft>
                <a:spcPts val="0"/>
              </a:spcAft>
              <a:buSzPts val="1600"/>
              <a:buChar char="▹"/>
              <a:defRPr sz="2133"/>
            </a:lvl2pPr>
            <a:lvl3pPr marL="1828754" lvl="2" indent="-440256" rtl="0">
              <a:spcBef>
                <a:spcPts val="800"/>
              </a:spcBef>
              <a:spcAft>
                <a:spcPts val="0"/>
              </a:spcAft>
              <a:buSzPts val="1600"/>
              <a:buChar char="▹"/>
              <a:defRPr sz="2133"/>
            </a:lvl3pPr>
            <a:lvl4pPr marL="2438339" lvl="3" indent="-440256" rtl="0">
              <a:spcBef>
                <a:spcPts val="800"/>
              </a:spcBef>
              <a:spcAft>
                <a:spcPts val="0"/>
              </a:spcAft>
              <a:buSzPts val="1600"/>
              <a:buChar char="▹"/>
              <a:defRPr sz="2133"/>
            </a:lvl4pPr>
            <a:lvl5pPr marL="3047924" lvl="4" indent="-440256" rtl="0">
              <a:spcBef>
                <a:spcPts val="800"/>
              </a:spcBef>
              <a:spcAft>
                <a:spcPts val="0"/>
              </a:spcAft>
              <a:buSzPts val="1600"/>
              <a:buChar char="▹"/>
              <a:defRPr sz="2133"/>
            </a:lvl5pPr>
            <a:lvl6pPr marL="3657509" lvl="5" indent="-440256" rtl="0">
              <a:spcBef>
                <a:spcPts val="800"/>
              </a:spcBef>
              <a:spcAft>
                <a:spcPts val="0"/>
              </a:spcAft>
              <a:buSzPts val="1600"/>
              <a:buChar char="▹"/>
              <a:defRPr sz="2133"/>
            </a:lvl6pPr>
            <a:lvl7pPr marL="4267093" lvl="6" indent="-440256" rtl="0">
              <a:spcBef>
                <a:spcPts val="800"/>
              </a:spcBef>
              <a:spcAft>
                <a:spcPts val="0"/>
              </a:spcAft>
              <a:buSzPts val="1600"/>
              <a:buChar char="▹"/>
              <a:defRPr sz="2133"/>
            </a:lvl7pPr>
            <a:lvl8pPr marL="4876678" lvl="7" indent="-440256" rtl="0">
              <a:spcBef>
                <a:spcPts val="800"/>
              </a:spcBef>
              <a:spcAft>
                <a:spcPts val="0"/>
              </a:spcAft>
              <a:buSzPts val="1600"/>
              <a:buChar char="▹"/>
              <a:defRPr sz="2133"/>
            </a:lvl8pPr>
            <a:lvl9pPr marL="5486263" lvl="8" indent="-440256" rtl="0">
              <a:spcBef>
                <a:spcPts val="800"/>
              </a:spcBef>
              <a:spcAft>
                <a:spcPts val="0"/>
              </a:spcAft>
              <a:buSzPts val="1600"/>
              <a:buChar char="▹"/>
              <a:defRPr sz="2133"/>
            </a:lvl9pPr>
          </a:lstStyle>
          <a:p>
            <a:endParaRPr/>
          </a:p>
        </p:txBody>
      </p:sp>
      <p:sp>
        <p:nvSpPr>
          <p:cNvPr id="41" name="Google Shape;41;p7"/>
          <p:cNvSpPr txBox="1">
            <a:spLocks noGrp="1"/>
          </p:cNvSpPr>
          <p:nvPr>
            <p:ph type="body" idx="3"/>
          </p:nvPr>
        </p:nvSpPr>
        <p:spPr>
          <a:xfrm>
            <a:off x="8164400" y="2661000"/>
            <a:ext cx="3418000" cy="3572000"/>
          </a:xfrm>
          <a:prstGeom prst="rect">
            <a:avLst/>
          </a:prstGeom>
        </p:spPr>
        <p:txBody>
          <a:bodyPr spcFirstLastPara="1" wrap="square" lIns="0" tIns="0" rIns="0" bIns="0" anchor="t" anchorCtr="0">
            <a:noAutofit/>
          </a:bodyPr>
          <a:lstStyle>
            <a:lvl1pPr marL="609585" lvl="0" indent="-440256" rtl="0">
              <a:spcBef>
                <a:spcPts val="800"/>
              </a:spcBef>
              <a:spcAft>
                <a:spcPts val="0"/>
              </a:spcAft>
              <a:buSzPts val="1600"/>
              <a:buChar char="▸"/>
              <a:defRPr sz="2133"/>
            </a:lvl1pPr>
            <a:lvl2pPr marL="1219170" lvl="1" indent="-440256" rtl="0">
              <a:spcBef>
                <a:spcPts val="800"/>
              </a:spcBef>
              <a:spcAft>
                <a:spcPts val="0"/>
              </a:spcAft>
              <a:buSzPts val="1600"/>
              <a:buChar char="▹"/>
              <a:defRPr sz="2133"/>
            </a:lvl2pPr>
            <a:lvl3pPr marL="1828754" lvl="2" indent="-440256" rtl="0">
              <a:spcBef>
                <a:spcPts val="800"/>
              </a:spcBef>
              <a:spcAft>
                <a:spcPts val="0"/>
              </a:spcAft>
              <a:buSzPts val="1600"/>
              <a:buChar char="▹"/>
              <a:defRPr sz="2133"/>
            </a:lvl3pPr>
            <a:lvl4pPr marL="2438339" lvl="3" indent="-440256" rtl="0">
              <a:spcBef>
                <a:spcPts val="800"/>
              </a:spcBef>
              <a:spcAft>
                <a:spcPts val="0"/>
              </a:spcAft>
              <a:buSzPts val="1600"/>
              <a:buChar char="▹"/>
              <a:defRPr sz="2133"/>
            </a:lvl4pPr>
            <a:lvl5pPr marL="3047924" lvl="4" indent="-440256" rtl="0">
              <a:spcBef>
                <a:spcPts val="800"/>
              </a:spcBef>
              <a:spcAft>
                <a:spcPts val="0"/>
              </a:spcAft>
              <a:buSzPts val="1600"/>
              <a:buChar char="▹"/>
              <a:defRPr sz="2133"/>
            </a:lvl5pPr>
            <a:lvl6pPr marL="3657509" lvl="5" indent="-440256" rtl="0">
              <a:spcBef>
                <a:spcPts val="800"/>
              </a:spcBef>
              <a:spcAft>
                <a:spcPts val="0"/>
              </a:spcAft>
              <a:buSzPts val="1600"/>
              <a:buChar char="▹"/>
              <a:defRPr sz="2133"/>
            </a:lvl6pPr>
            <a:lvl7pPr marL="4267093" lvl="6" indent="-440256" rtl="0">
              <a:spcBef>
                <a:spcPts val="800"/>
              </a:spcBef>
              <a:spcAft>
                <a:spcPts val="0"/>
              </a:spcAft>
              <a:buSzPts val="1600"/>
              <a:buChar char="▹"/>
              <a:defRPr sz="2133"/>
            </a:lvl7pPr>
            <a:lvl8pPr marL="4876678" lvl="7" indent="-440256" rtl="0">
              <a:spcBef>
                <a:spcPts val="800"/>
              </a:spcBef>
              <a:spcAft>
                <a:spcPts val="0"/>
              </a:spcAft>
              <a:buSzPts val="1600"/>
              <a:buChar char="▹"/>
              <a:defRPr sz="2133"/>
            </a:lvl8pPr>
            <a:lvl9pPr marL="5486263" lvl="8" indent="-440256" rtl="0">
              <a:spcBef>
                <a:spcPts val="800"/>
              </a:spcBef>
              <a:spcAft>
                <a:spcPts val="0"/>
              </a:spcAft>
              <a:buSzPts val="1600"/>
              <a:buChar char="▹"/>
              <a:defRPr sz="2133"/>
            </a:lvl9pPr>
          </a:lstStyle>
          <a:p>
            <a:endParaRPr/>
          </a:p>
        </p:txBody>
      </p:sp>
      <p:sp>
        <p:nvSpPr>
          <p:cNvPr id="42" name="Google Shape;42;p7"/>
          <p:cNvSpPr txBox="1">
            <a:spLocks noGrp="1"/>
          </p:cNvSpPr>
          <p:nvPr>
            <p:ph type="sldNum" idx="12"/>
          </p:nvPr>
        </p:nvSpPr>
        <p:spPr>
          <a:xfrm>
            <a:off x="11532033" y="6182333"/>
            <a:ext cx="609200" cy="624800"/>
          </a:xfrm>
          <a:prstGeom prst="rect">
            <a:avLst/>
          </a:prstGeom>
        </p:spPr>
        <p:txBody>
          <a:bodyPr spcFirstLastPara="1" wrap="square" lIns="0" tIns="0" rIns="0" bIns="0" anchor="b"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11400631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matchingName="Title only" type="titleOnly">
  <p:cSld name="Title only">
    <p:spTree>
      <p:nvGrpSpPr>
        <p:cNvPr id="1" name="Shape 43"/>
        <p:cNvGrpSpPr/>
        <p:nvPr/>
      </p:nvGrpSpPr>
      <p:grpSpPr>
        <a:xfrm>
          <a:off x="0" y="0"/>
          <a:ext cx="0" cy="0"/>
          <a:chOff x="0" y="0"/>
          <a:chExt cx="0" cy="0"/>
        </a:xfrm>
      </p:grpSpPr>
      <p:sp>
        <p:nvSpPr>
          <p:cNvPr id="44" name="Google Shape;44;p8"/>
          <p:cNvSpPr/>
          <p:nvPr/>
        </p:nvSpPr>
        <p:spPr>
          <a:xfrm flipH="1">
            <a:off x="11582400" y="6233133"/>
            <a:ext cx="624800" cy="624800"/>
          </a:xfrm>
          <a:prstGeom prst="rtTriangle">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5" name="Google Shape;45;p8"/>
          <p:cNvSpPr/>
          <p:nvPr/>
        </p:nvSpPr>
        <p:spPr>
          <a:xfrm rot="5400000">
            <a:off x="-133800" y="965980"/>
            <a:ext cx="624800" cy="357200"/>
          </a:xfrm>
          <a:prstGeom prst="triangle">
            <a:avLst>
              <a:gd name="adj" fmla="val 50000"/>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46" name="Google Shape;46;p8"/>
          <p:cNvSpPr txBox="1">
            <a:spLocks noGrp="1"/>
          </p:cNvSpPr>
          <p:nvPr>
            <p:ph type="title"/>
          </p:nvPr>
        </p:nvSpPr>
        <p:spPr>
          <a:xfrm>
            <a:off x="609600" y="807467"/>
            <a:ext cx="7521200" cy="1443600"/>
          </a:xfrm>
          <a:prstGeom prst="rect">
            <a:avLst/>
          </a:prstGeom>
        </p:spPr>
        <p:txBody>
          <a:bodyPr spcFirstLastPara="1" wrap="square" lIns="0" tIns="0" rIns="0" bIns="0" anchor="t" anchorCtr="0">
            <a:noAutofit/>
          </a:bodyPr>
          <a:lstStyle>
            <a:lvl1pPr lvl="0">
              <a:spcBef>
                <a:spcPts val="0"/>
              </a:spcBef>
              <a:spcAft>
                <a:spcPts val="0"/>
              </a:spcAft>
              <a:buSzPts val="4800"/>
              <a:buNone/>
              <a:defRPr/>
            </a:lvl1pPr>
            <a:lvl2pPr lvl="1">
              <a:spcBef>
                <a:spcPts val="0"/>
              </a:spcBef>
              <a:spcAft>
                <a:spcPts val="0"/>
              </a:spcAft>
              <a:buSzPts val="4800"/>
              <a:buNone/>
              <a:defRPr/>
            </a:lvl2pPr>
            <a:lvl3pPr lvl="2">
              <a:spcBef>
                <a:spcPts val="0"/>
              </a:spcBef>
              <a:spcAft>
                <a:spcPts val="0"/>
              </a:spcAft>
              <a:buSzPts val="4800"/>
              <a:buNone/>
              <a:defRPr/>
            </a:lvl3pPr>
            <a:lvl4pPr lvl="3">
              <a:spcBef>
                <a:spcPts val="0"/>
              </a:spcBef>
              <a:spcAft>
                <a:spcPts val="0"/>
              </a:spcAft>
              <a:buSzPts val="4800"/>
              <a:buNone/>
              <a:defRPr/>
            </a:lvl4pPr>
            <a:lvl5pPr lvl="4">
              <a:spcBef>
                <a:spcPts val="0"/>
              </a:spcBef>
              <a:spcAft>
                <a:spcPts val="0"/>
              </a:spcAft>
              <a:buSzPts val="4800"/>
              <a:buNone/>
              <a:defRPr/>
            </a:lvl5pPr>
            <a:lvl6pPr lvl="5">
              <a:spcBef>
                <a:spcPts val="0"/>
              </a:spcBef>
              <a:spcAft>
                <a:spcPts val="0"/>
              </a:spcAft>
              <a:buSzPts val="4800"/>
              <a:buNone/>
              <a:defRPr/>
            </a:lvl6pPr>
            <a:lvl7pPr lvl="6">
              <a:spcBef>
                <a:spcPts val="0"/>
              </a:spcBef>
              <a:spcAft>
                <a:spcPts val="0"/>
              </a:spcAft>
              <a:buSzPts val="4800"/>
              <a:buNone/>
              <a:defRPr/>
            </a:lvl7pPr>
            <a:lvl8pPr lvl="7">
              <a:spcBef>
                <a:spcPts val="0"/>
              </a:spcBef>
              <a:spcAft>
                <a:spcPts val="0"/>
              </a:spcAft>
              <a:buSzPts val="4800"/>
              <a:buNone/>
              <a:defRPr/>
            </a:lvl8pPr>
            <a:lvl9pPr lvl="8">
              <a:spcBef>
                <a:spcPts val="0"/>
              </a:spcBef>
              <a:spcAft>
                <a:spcPts val="0"/>
              </a:spcAft>
              <a:buSzPts val="4800"/>
              <a:buNone/>
              <a:defRPr/>
            </a:lvl9pPr>
          </a:lstStyle>
          <a:p>
            <a:endParaRPr/>
          </a:p>
        </p:txBody>
      </p:sp>
      <p:sp>
        <p:nvSpPr>
          <p:cNvPr id="47" name="Google Shape;47;p8"/>
          <p:cNvSpPr txBox="1">
            <a:spLocks noGrp="1"/>
          </p:cNvSpPr>
          <p:nvPr>
            <p:ph type="sldNum" idx="12"/>
          </p:nvPr>
        </p:nvSpPr>
        <p:spPr>
          <a:xfrm>
            <a:off x="11532033" y="6182333"/>
            <a:ext cx="609200" cy="624800"/>
          </a:xfrm>
          <a:prstGeom prst="rect">
            <a:avLst/>
          </a:prstGeom>
        </p:spPr>
        <p:txBody>
          <a:bodyPr spcFirstLastPara="1" wrap="square" lIns="0" tIns="0" rIns="0" bIns="0" anchor="b"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6836522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matchingName="Caption">
  <p:cSld name="Caption">
    <p:spTree>
      <p:nvGrpSpPr>
        <p:cNvPr id="1" name="Shape 48"/>
        <p:cNvGrpSpPr/>
        <p:nvPr/>
      </p:nvGrpSpPr>
      <p:grpSpPr>
        <a:xfrm>
          <a:off x="0" y="0"/>
          <a:ext cx="0" cy="0"/>
          <a:chOff x="0" y="0"/>
          <a:chExt cx="0" cy="0"/>
        </a:xfrm>
      </p:grpSpPr>
      <p:sp>
        <p:nvSpPr>
          <p:cNvPr id="49" name="Google Shape;49;p9"/>
          <p:cNvSpPr/>
          <p:nvPr/>
        </p:nvSpPr>
        <p:spPr>
          <a:xfrm flipH="1">
            <a:off x="11582400" y="6233133"/>
            <a:ext cx="624800" cy="624800"/>
          </a:xfrm>
          <a:prstGeom prst="rtTriangle">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0" name="Google Shape;50;p9"/>
          <p:cNvSpPr/>
          <p:nvPr/>
        </p:nvSpPr>
        <p:spPr>
          <a:xfrm rot="5400000">
            <a:off x="-133800" y="5931680"/>
            <a:ext cx="624800" cy="357200"/>
          </a:xfrm>
          <a:prstGeom prst="triangle">
            <a:avLst>
              <a:gd name="adj" fmla="val 50000"/>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1" name="Google Shape;51;p9"/>
          <p:cNvSpPr txBox="1">
            <a:spLocks noGrp="1"/>
          </p:cNvSpPr>
          <p:nvPr>
            <p:ph type="body" idx="1"/>
          </p:nvPr>
        </p:nvSpPr>
        <p:spPr>
          <a:xfrm>
            <a:off x="609600" y="5875079"/>
            <a:ext cx="10972800" cy="692800"/>
          </a:xfrm>
          <a:prstGeom prst="rect">
            <a:avLst/>
          </a:prstGeom>
        </p:spPr>
        <p:txBody>
          <a:bodyPr spcFirstLastPara="1" wrap="square" lIns="0" tIns="0" rIns="0" bIns="0" anchor="t" anchorCtr="0">
            <a:noAutofit/>
          </a:bodyPr>
          <a:lstStyle>
            <a:lvl1pPr marL="609585" lvl="0" indent="-304792">
              <a:spcBef>
                <a:spcPts val="480"/>
              </a:spcBef>
              <a:spcAft>
                <a:spcPts val="0"/>
              </a:spcAft>
              <a:buSzPts val="1800"/>
              <a:buNone/>
              <a:defRPr sz="2400"/>
            </a:lvl1pPr>
          </a:lstStyle>
          <a:p>
            <a:endParaRPr/>
          </a:p>
        </p:txBody>
      </p:sp>
      <p:sp>
        <p:nvSpPr>
          <p:cNvPr id="52" name="Google Shape;52;p9"/>
          <p:cNvSpPr txBox="1">
            <a:spLocks noGrp="1"/>
          </p:cNvSpPr>
          <p:nvPr>
            <p:ph type="sldNum" idx="12"/>
          </p:nvPr>
        </p:nvSpPr>
        <p:spPr>
          <a:xfrm>
            <a:off x="11532033" y="6182333"/>
            <a:ext cx="609200" cy="624800"/>
          </a:xfrm>
          <a:prstGeom prst="rect">
            <a:avLst/>
          </a:prstGeom>
        </p:spPr>
        <p:txBody>
          <a:bodyPr spcFirstLastPara="1" wrap="square" lIns="0" tIns="0" rIns="0" bIns="0" anchor="b"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109454802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10"/>
          <p:cNvSpPr/>
          <p:nvPr/>
        </p:nvSpPr>
        <p:spPr>
          <a:xfrm flipH="1">
            <a:off x="11582400" y="6233133"/>
            <a:ext cx="624800" cy="624800"/>
          </a:xfrm>
          <a:prstGeom prst="rtTriangle">
            <a:avLst/>
          </a:prstGeom>
          <a:solidFill>
            <a:schemeClr val="accen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5" name="Google Shape;55;p10"/>
          <p:cNvSpPr txBox="1">
            <a:spLocks noGrp="1"/>
          </p:cNvSpPr>
          <p:nvPr>
            <p:ph type="sldNum" idx="12"/>
          </p:nvPr>
        </p:nvSpPr>
        <p:spPr>
          <a:xfrm>
            <a:off x="11532033" y="6182333"/>
            <a:ext cx="609200" cy="624800"/>
          </a:xfrm>
          <a:prstGeom prst="rect">
            <a:avLst/>
          </a:prstGeom>
        </p:spPr>
        <p:txBody>
          <a:bodyPr spcFirstLastPara="1" wrap="square" lIns="0" tIns="0" rIns="0" bIns="0" anchor="b"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4100100165"/>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matchingName="Blank dark">
  <p:cSld name="Blank dark">
    <p:bg>
      <p:bgPr>
        <a:gradFill>
          <a:gsLst>
            <a:gs pos="0">
              <a:schemeClr val="accent1"/>
            </a:gs>
            <a:gs pos="50000">
              <a:schemeClr val="accent1"/>
            </a:gs>
            <a:gs pos="100000">
              <a:schemeClr val="accent2"/>
            </a:gs>
          </a:gsLst>
          <a:lin ang="16200038" scaled="0"/>
        </a:gradFill>
        <a:effectLst/>
      </p:bgPr>
    </p:bg>
    <p:spTree>
      <p:nvGrpSpPr>
        <p:cNvPr id="1" name="Shape 56"/>
        <p:cNvGrpSpPr/>
        <p:nvPr/>
      </p:nvGrpSpPr>
      <p:grpSpPr>
        <a:xfrm>
          <a:off x="0" y="0"/>
          <a:ext cx="0" cy="0"/>
          <a:chOff x="0" y="0"/>
          <a:chExt cx="0" cy="0"/>
        </a:xfrm>
      </p:grpSpPr>
      <p:sp>
        <p:nvSpPr>
          <p:cNvPr id="57" name="Google Shape;57;p11"/>
          <p:cNvSpPr/>
          <p:nvPr/>
        </p:nvSpPr>
        <p:spPr>
          <a:xfrm flipH="1">
            <a:off x="11582400" y="6233133"/>
            <a:ext cx="624800" cy="624800"/>
          </a:xfrm>
          <a:prstGeom prst="rtTriangle">
            <a:avLst/>
          </a:prstGeom>
          <a:solidFill>
            <a:schemeClr val="lt1"/>
          </a:solidFill>
          <a:ln>
            <a:noFill/>
          </a:ln>
        </p:spPr>
        <p:txBody>
          <a:bodyPr spcFirstLastPara="1" wrap="square" lIns="121900" tIns="121900" rIns="121900" bIns="121900" anchor="ctr" anchorCtr="0">
            <a:noAutofit/>
          </a:bodyPr>
          <a:lstStyle/>
          <a:p>
            <a:pPr marL="0" lvl="0" indent="0" algn="l" rtl="0">
              <a:spcBef>
                <a:spcPts val="0"/>
              </a:spcBef>
              <a:spcAft>
                <a:spcPts val="0"/>
              </a:spcAft>
              <a:buNone/>
            </a:pPr>
            <a:endParaRPr sz="2400"/>
          </a:p>
        </p:txBody>
      </p:sp>
      <p:sp>
        <p:nvSpPr>
          <p:cNvPr id="58" name="Google Shape;58;p11"/>
          <p:cNvSpPr txBox="1">
            <a:spLocks noGrp="1"/>
          </p:cNvSpPr>
          <p:nvPr>
            <p:ph type="sldNum" idx="12"/>
          </p:nvPr>
        </p:nvSpPr>
        <p:spPr>
          <a:xfrm>
            <a:off x="11532033" y="6182333"/>
            <a:ext cx="609200" cy="624800"/>
          </a:xfrm>
          <a:prstGeom prst="rect">
            <a:avLst/>
          </a:prstGeom>
        </p:spPr>
        <p:txBody>
          <a:bodyPr spcFirstLastPara="1" wrap="square" lIns="0" tIns="0" rIns="0" bIns="0" anchor="b" anchorCtr="0">
            <a:noAutofit/>
          </a:bodyPr>
          <a:lstStyle>
            <a:lvl1pPr lvl="0" rtl="0">
              <a:buNone/>
              <a:defRPr>
                <a:solidFill>
                  <a:schemeClr val="accent2"/>
                </a:solidFill>
              </a:defRPr>
            </a:lvl1pPr>
            <a:lvl2pPr lvl="1" rtl="0">
              <a:buNone/>
              <a:defRPr>
                <a:solidFill>
                  <a:schemeClr val="accent2"/>
                </a:solidFill>
              </a:defRPr>
            </a:lvl2pPr>
            <a:lvl3pPr lvl="2" rtl="0">
              <a:buNone/>
              <a:defRPr>
                <a:solidFill>
                  <a:schemeClr val="accent2"/>
                </a:solidFill>
              </a:defRPr>
            </a:lvl3pPr>
            <a:lvl4pPr lvl="3" rtl="0">
              <a:buNone/>
              <a:defRPr>
                <a:solidFill>
                  <a:schemeClr val="accent2"/>
                </a:solidFill>
              </a:defRPr>
            </a:lvl4pPr>
            <a:lvl5pPr lvl="4" rtl="0">
              <a:buNone/>
              <a:defRPr>
                <a:solidFill>
                  <a:schemeClr val="accent2"/>
                </a:solidFill>
              </a:defRPr>
            </a:lvl5pPr>
            <a:lvl6pPr lvl="5" rtl="0">
              <a:buNone/>
              <a:defRPr>
                <a:solidFill>
                  <a:schemeClr val="accent2"/>
                </a:solidFill>
              </a:defRPr>
            </a:lvl6pPr>
            <a:lvl7pPr lvl="6" rtl="0">
              <a:buNone/>
              <a:defRPr>
                <a:solidFill>
                  <a:schemeClr val="accent2"/>
                </a:solidFill>
              </a:defRPr>
            </a:lvl7pPr>
            <a:lvl8pPr lvl="7" rtl="0">
              <a:buNone/>
              <a:defRPr>
                <a:solidFill>
                  <a:schemeClr val="accent2"/>
                </a:solidFill>
              </a:defRPr>
            </a:lvl8pPr>
            <a:lvl9pPr lvl="8" rtl="0">
              <a:buNone/>
              <a:defRPr>
                <a:solidFill>
                  <a:schemeClr val="accent2"/>
                </a:solidFill>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42914333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B297F92-A6F5-4993-9CEB-AF4531DE5FF9}" type="datetimeFigureOut">
              <a:rPr lang="en-GB" smtClean="0"/>
              <a:t>21/11/2025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B447C5B-3AD6-4709-828C-ADE3E4B55A37}" type="slidenum">
              <a:rPr lang="en-GB" smtClean="0"/>
              <a:t>‹#›</a:t>
            </a:fld>
            <a:endParaRPr lang="en-GB" dirty="0"/>
          </a:p>
        </p:txBody>
      </p:sp>
    </p:spTree>
    <p:extLst>
      <p:ext uri="{BB962C8B-B14F-4D97-AF65-F5344CB8AC3E}">
        <p14:creationId xmlns:p14="http://schemas.microsoft.com/office/powerpoint/2010/main" val="121499816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B297F92-A6F5-4993-9CEB-AF4531DE5FF9}" type="datetimeFigureOut">
              <a:rPr lang="en-GB" smtClean="0"/>
              <a:t>21/11/2025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B447C5B-3AD6-4709-828C-ADE3E4B55A37}" type="slidenum">
              <a:rPr lang="en-GB" smtClean="0"/>
              <a:t>‹#›</a:t>
            </a:fld>
            <a:endParaRPr lang="en-GB" dirty="0"/>
          </a:p>
        </p:txBody>
      </p:sp>
    </p:spTree>
    <p:extLst>
      <p:ext uri="{BB962C8B-B14F-4D97-AF65-F5344CB8AC3E}">
        <p14:creationId xmlns:p14="http://schemas.microsoft.com/office/powerpoint/2010/main" val="246689175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DB297F92-A6F5-4993-9CEB-AF4531DE5FF9}" type="datetimeFigureOut">
              <a:rPr lang="en-GB" smtClean="0"/>
              <a:t>21/11/2025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B447C5B-3AD6-4709-828C-ADE3E4B55A37}" type="slidenum">
              <a:rPr lang="en-GB" smtClean="0"/>
              <a:t>‹#›</a:t>
            </a:fld>
            <a:endParaRPr lang="en-GB" dirty="0"/>
          </a:p>
        </p:txBody>
      </p:sp>
    </p:spTree>
    <p:extLst>
      <p:ext uri="{BB962C8B-B14F-4D97-AF65-F5344CB8AC3E}">
        <p14:creationId xmlns:p14="http://schemas.microsoft.com/office/powerpoint/2010/main" val="119975838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B297F92-A6F5-4993-9CEB-AF4531DE5FF9}" type="datetimeFigureOut">
              <a:rPr lang="en-GB" smtClean="0"/>
              <a:t>21/11/2025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B447C5B-3AD6-4709-828C-ADE3E4B55A37}" type="slidenum">
              <a:rPr lang="en-GB" smtClean="0"/>
              <a:t>‹#›</a:t>
            </a:fld>
            <a:endParaRPr lang="en-GB" dirty="0"/>
          </a:p>
        </p:txBody>
      </p:sp>
    </p:spTree>
    <p:extLst>
      <p:ext uri="{BB962C8B-B14F-4D97-AF65-F5344CB8AC3E}">
        <p14:creationId xmlns:p14="http://schemas.microsoft.com/office/powerpoint/2010/main" val="51379996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B297F92-A6F5-4993-9CEB-AF4531DE5FF9}" type="datetimeFigureOut">
              <a:rPr lang="en-GB" smtClean="0"/>
              <a:t>21/11/2025</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BB447C5B-3AD6-4709-828C-ADE3E4B55A37}" type="slidenum">
              <a:rPr lang="en-GB" smtClean="0"/>
              <a:t>‹#›</a:t>
            </a:fld>
            <a:endParaRPr lang="en-GB" dirty="0"/>
          </a:p>
        </p:txBody>
      </p:sp>
    </p:spTree>
    <p:extLst>
      <p:ext uri="{BB962C8B-B14F-4D97-AF65-F5344CB8AC3E}">
        <p14:creationId xmlns:p14="http://schemas.microsoft.com/office/powerpoint/2010/main" val="233049940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B297F92-A6F5-4993-9CEB-AF4531DE5FF9}" type="datetimeFigureOut">
              <a:rPr lang="en-GB" smtClean="0"/>
              <a:t>21/11/2025</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BB447C5B-3AD6-4709-828C-ADE3E4B55A37}" type="slidenum">
              <a:rPr lang="en-GB" smtClean="0"/>
              <a:t>‹#›</a:t>
            </a:fld>
            <a:endParaRPr lang="en-GB" dirty="0"/>
          </a:p>
        </p:txBody>
      </p:sp>
    </p:spTree>
    <p:extLst>
      <p:ext uri="{BB962C8B-B14F-4D97-AF65-F5344CB8AC3E}">
        <p14:creationId xmlns:p14="http://schemas.microsoft.com/office/powerpoint/2010/main" val="336628355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297F92-A6F5-4993-9CEB-AF4531DE5FF9}" type="datetimeFigureOut">
              <a:rPr lang="en-GB" smtClean="0"/>
              <a:t>21/11/2025</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BB447C5B-3AD6-4709-828C-ADE3E4B55A37}" type="slidenum">
              <a:rPr lang="en-GB" smtClean="0"/>
              <a:t>‹#›</a:t>
            </a:fld>
            <a:endParaRPr lang="en-GB" dirty="0"/>
          </a:p>
        </p:txBody>
      </p:sp>
    </p:spTree>
    <p:extLst>
      <p:ext uri="{BB962C8B-B14F-4D97-AF65-F5344CB8AC3E}">
        <p14:creationId xmlns:p14="http://schemas.microsoft.com/office/powerpoint/2010/main" val="276246661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B297F92-A6F5-4993-9CEB-AF4531DE5FF9}" type="datetimeFigureOut">
              <a:rPr lang="en-GB" smtClean="0"/>
              <a:t>21/11/2025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B447C5B-3AD6-4709-828C-ADE3E4B55A37}" type="slidenum">
              <a:rPr lang="en-GB" smtClean="0"/>
              <a:t>‹#›</a:t>
            </a:fld>
            <a:endParaRPr lang="en-GB" dirty="0"/>
          </a:p>
        </p:txBody>
      </p:sp>
    </p:spTree>
    <p:extLst>
      <p:ext uri="{BB962C8B-B14F-4D97-AF65-F5344CB8AC3E}">
        <p14:creationId xmlns:p14="http://schemas.microsoft.com/office/powerpoint/2010/main" val="1203368300"/>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DB297F92-A6F5-4993-9CEB-AF4531DE5FF9}" type="datetimeFigureOut">
              <a:rPr lang="en-GB" smtClean="0"/>
              <a:t>21/11/2025</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BB447C5B-3AD6-4709-828C-ADE3E4B55A37}" type="slidenum">
              <a:rPr lang="en-GB" smtClean="0"/>
              <a:t>‹#›</a:t>
            </a:fld>
            <a:endParaRPr lang="en-GB" dirty="0"/>
          </a:p>
        </p:txBody>
      </p:sp>
    </p:spTree>
    <p:extLst>
      <p:ext uri="{BB962C8B-B14F-4D97-AF65-F5344CB8AC3E}">
        <p14:creationId xmlns:p14="http://schemas.microsoft.com/office/powerpoint/2010/main" val="314786561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B297F92-A6F5-4993-9CEB-AF4531DE5FF9}" type="datetimeFigureOut">
              <a:rPr lang="en-GB" smtClean="0"/>
              <a:t>21/11/2025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B447C5B-3AD6-4709-828C-ADE3E4B55A37}" type="slidenum">
              <a:rPr lang="en-GB" smtClean="0"/>
              <a:t>‹#›</a:t>
            </a:fld>
            <a:endParaRPr lang="en-GB" dirty="0"/>
          </a:p>
        </p:txBody>
      </p:sp>
    </p:spTree>
    <p:extLst>
      <p:ext uri="{BB962C8B-B14F-4D97-AF65-F5344CB8AC3E}">
        <p14:creationId xmlns:p14="http://schemas.microsoft.com/office/powerpoint/2010/main" val="3523291868"/>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B297F92-A6F5-4993-9CEB-AF4531DE5FF9}" type="datetimeFigureOut">
              <a:rPr lang="en-GB" smtClean="0"/>
              <a:t>21/11/2025</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BB447C5B-3AD6-4709-828C-ADE3E4B55A37}" type="slidenum">
              <a:rPr lang="en-GB" smtClean="0"/>
              <a:t>‹#›</a:t>
            </a:fld>
            <a:endParaRPr lang="en-GB" dirty="0"/>
          </a:p>
        </p:txBody>
      </p:sp>
    </p:spTree>
    <p:extLst>
      <p:ext uri="{BB962C8B-B14F-4D97-AF65-F5344CB8AC3E}">
        <p14:creationId xmlns:p14="http://schemas.microsoft.com/office/powerpoint/2010/main" val="312822806"/>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3B92C-691E-3D61-CBF2-F3827159407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4AA5E79-7B73-DDA7-7CD5-388069F7E5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DC7F8BE6-B0F1-9EE7-ED07-FE7586980AA8}"/>
              </a:ext>
            </a:extLst>
          </p:cNvPr>
          <p:cNvSpPr>
            <a:spLocks noGrp="1"/>
          </p:cNvSpPr>
          <p:nvPr>
            <p:ph type="dt" sz="half" idx="10"/>
          </p:nvPr>
        </p:nvSpPr>
        <p:spPr/>
        <p:txBody>
          <a:bodyPr/>
          <a:lstStyle/>
          <a:p>
            <a:fld id="{67AFA0CB-B532-9F45-8850-AF3493B0B253}" type="datetimeFigureOut">
              <a:rPr lang="en-US" smtClean="0"/>
              <a:t>11/21/2025</a:t>
            </a:fld>
            <a:endParaRPr lang="en-US"/>
          </a:p>
        </p:txBody>
      </p:sp>
      <p:sp>
        <p:nvSpPr>
          <p:cNvPr id="5" name="Footer Placeholder 4">
            <a:extLst>
              <a:ext uri="{FF2B5EF4-FFF2-40B4-BE49-F238E27FC236}">
                <a16:creationId xmlns:a16="http://schemas.microsoft.com/office/drawing/2014/main" id="{0AD3E90F-5D63-228F-0C8D-E6287B9D61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08811B-D8C3-2B0A-E210-0D8CD0663482}"/>
              </a:ext>
            </a:extLst>
          </p:cNvPr>
          <p:cNvSpPr>
            <a:spLocks noGrp="1"/>
          </p:cNvSpPr>
          <p:nvPr>
            <p:ph type="sldNum" sz="quarter" idx="12"/>
          </p:nvPr>
        </p:nvSpPr>
        <p:spPr/>
        <p:txBody>
          <a:bodyPr/>
          <a:lstStyle/>
          <a:p>
            <a:fld id="{FE9C0332-B563-A84F-8ED2-C85D17AADC01}" type="slidenum">
              <a:rPr lang="en-US" smtClean="0"/>
              <a:t>‹#›</a:t>
            </a:fld>
            <a:endParaRPr lang="en-US"/>
          </a:p>
        </p:txBody>
      </p:sp>
    </p:spTree>
    <p:extLst>
      <p:ext uri="{BB962C8B-B14F-4D97-AF65-F5344CB8AC3E}">
        <p14:creationId xmlns:p14="http://schemas.microsoft.com/office/powerpoint/2010/main" val="55298522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79BC9-3196-E30A-DADB-9B90964FB0A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34FB9CD-DC59-424E-3183-69270128FF5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13D8672-648A-C795-22CE-8A6E55419BD4}"/>
              </a:ext>
            </a:extLst>
          </p:cNvPr>
          <p:cNvSpPr>
            <a:spLocks noGrp="1"/>
          </p:cNvSpPr>
          <p:nvPr>
            <p:ph type="dt" sz="half" idx="10"/>
          </p:nvPr>
        </p:nvSpPr>
        <p:spPr/>
        <p:txBody>
          <a:bodyPr/>
          <a:lstStyle/>
          <a:p>
            <a:fld id="{67AFA0CB-B532-9F45-8850-AF3493B0B253}" type="datetimeFigureOut">
              <a:rPr lang="en-US" smtClean="0"/>
              <a:t>11/21/2025</a:t>
            </a:fld>
            <a:endParaRPr lang="en-US"/>
          </a:p>
        </p:txBody>
      </p:sp>
      <p:sp>
        <p:nvSpPr>
          <p:cNvPr id="5" name="Footer Placeholder 4">
            <a:extLst>
              <a:ext uri="{FF2B5EF4-FFF2-40B4-BE49-F238E27FC236}">
                <a16:creationId xmlns:a16="http://schemas.microsoft.com/office/drawing/2014/main" id="{0424C942-2BA2-12AD-6F7F-9D682724D7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7040993-32A7-7206-E447-586A6EBF4013}"/>
              </a:ext>
            </a:extLst>
          </p:cNvPr>
          <p:cNvSpPr>
            <a:spLocks noGrp="1"/>
          </p:cNvSpPr>
          <p:nvPr>
            <p:ph type="sldNum" sz="quarter" idx="12"/>
          </p:nvPr>
        </p:nvSpPr>
        <p:spPr/>
        <p:txBody>
          <a:bodyPr/>
          <a:lstStyle/>
          <a:p>
            <a:fld id="{FE9C0332-B563-A84F-8ED2-C85D17AADC01}" type="slidenum">
              <a:rPr lang="en-US" smtClean="0"/>
              <a:t>‹#›</a:t>
            </a:fld>
            <a:endParaRPr lang="en-US"/>
          </a:p>
        </p:txBody>
      </p:sp>
    </p:spTree>
    <p:extLst>
      <p:ext uri="{BB962C8B-B14F-4D97-AF65-F5344CB8AC3E}">
        <p14:creationId xmlns:p14="http://schemas.microsoft.com/office/powerpoint/2010/main" val="254540391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9A22C-6340-2B38-C6CD-053BDA08EA1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C305119-254B-BC99-63A0-65D843CD153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2CDE70D-C927-6F08-0559-45C019D17230}"/>
              </a:ext>
            </a:extLst>
          </p:cNvPr>
          <p:cNvSpPr>
            <a:spLocks noGrp="1"/>
          </p:cNvSpPr>
          <p:nvPr>
            <p:ph type="dt" sz="half" idx="10"/>
          </p:nvPr>
        </p:nvSpPr>
        <p:spPr/>
        <p:txBody>
          <a:bodyPr/>
          <a:lstStyle/>
          <a:p>
            <a:fld id="{67AFA0CB-B532-9F45-8850-AF3493B0B253}" type="datetimeFigureOut">
              <a:rPr lang="en-US" smtClean="0"/>
              <a:t>11/21/2025</a:t>
            </a:fld>
            <a:endParaRPr lang="en-US"/>
          </a:p>
        </p:txBody>
      </p:sp>
      <p:sp>
        <p:nvSpPr>
          <p:cNvPr id="5" name="Footer Placeholder 4">
            <a:extLst>
              <a:ext uri="{FF2B5EF4-FFF2-40B4-BE49-F238E27FC236}">
                <a16:creationId xmlns:a16="http://schemas.microsoft.com/office/drawing/2014/main" id="{07EA4CC7-2383-F2D4-D597-79F9B1E63CF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6C3E02-44A6-3383-92CC-9A0C1779AF74}"/>
              </a:ext>
            </a:extLst>
          </p:cNvPr>
          <p:cNvSpPr>
            <a:spLocks noGrp="1"/>
          </p:cNvSpPr>
          <p:nvPr>
            <p:ph type="sldNum" sz="quarter" idx="12"/>
          </p:nvPr>
        </p:nvSpPr>
        <p:spPr/>
        <p:txBody>
          <a:bodyPr/>
          <a:lstStyle/>
          <a:p>
            <a:fld id="{FE9C0332-B563-A84F-8ED2-C85D17AADC01}" type="slidenum">
              <a:rPr lang="en-US" smtClean="0"/>
              <a:t>‹#›</a:t>
            </a:fld>
            <a:endParaRPr lang="en-US"/>
          </a:p>
        </p:txBody>
      </p:sp>
    </p:spTree>
    <p:extLst>
      <p:ext uri="{BB962C8B-B14F-4D97-AF65-F5344CB8AC3E}">
        <p14:creationId xmlns:p14="http://schemas.microsoft.com/office/powerpoint/2010/main" val="90102788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7AC3E-233F-8A0E-354A-5CBCCB29136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B58F1DE-309A-F38F-8E83-2407E205A59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66206F9-80CA-C2A8-CC63-801A7A1BAEA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C1715FB-6C7C-1CB1-9308-AB1F52DB4292}"/>
              </a:ext>
            </a:extLst>
          </p:cNvPr>
          <p:cNvSpPr>
            <a:spLocks noGrp="1"/>
          </p:cNvSpPr>
          <p:nvPr>
            <p:ph type="dt" sz="half" idx="10"/>
          </p:nvPr>
        </p:nvSpPr>
        <p:spPr/>
        <p:txBody>
          <a:bodyPr/>
          <a:lstStyle/>
          <a:p>
            <a:fld id="{67AFA0CB-B532-9F45-8850-AF3493B0B253}" type="datetimeFigureOut">
              <a:rPr lang="en-US" smtClean="0"/>
              <a:t>11/21/2025</a:t>
            </a:fld>
            <a:endParaRPr lang="en-US"/>
          </a:p>
        </p:txBody>
      </p:sp>
      <p:sp>
        <p:nvSpPr>
          <p:cNvPr id="6" name="Footer Placeholder 5">
            <a:extLst>
              <a:ext uri="{FF2B5EF4-FFF2-40B4-BE49-F238E27FC236}">
                <a16:creationId xmlns:a16="http://schemas.microsoft.com/office/drawing/2014/main" id="{1C56B4E5-28C6-07CB-A362-F2B7445E52C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F0520AB-37C1-EB28-08BF-6DAC13DBFE3D}"/>
              </a:ext>
            </a:extLst>
          </p:cNvPr>
          <p:cNvSpPr>
            <a:spLocks noGrp="1"/>
          </p:cNvSpPr>
          <p:nvPr>
            <p:ph type="sldNum" sz="quarter" idx="12"/>
          </p:nvPr>
        </p:nvSpPr>
        <p:spPr/>
        <p:txBody>
          <a:bodyPr/>
          <a:lstStyle/>
          <a:p>
            <a:fld id="{FE9C0332-B563-A84F-8ED2-C85D17AADC01}" type="slidenum">
              <a:rPr lang="en-US" smtClean="0"/>
              <a:t>‹#›</a:t>
            </a:fld>
            <a:endParaRPr lang="en-US"/>
          </a:p>
        </p:txBody>
      </p:sp>
    </p:spTree>
    <p:extLst>
      <p:ext uri="{BB962C8B-B14F-4D97-AF65-F5344CB8AC3E}">
        <p14:creationId xmlns:p14="http://schemas.microsoft.com/office/powerpoint/2010/main" val="113660590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42F398-22C7-5E02-DD25-A6BE4C6012F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65CB3A8-37E6-E792-5558-0DBC44AA34A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4B73F6E-83E2-C76B-FC79-2863AE985B7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D97A239-B0D8-4381-6DD8-8EB0155B71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5E3BE6E-700A-29F3-5156-688868B68D9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4E9C904-7CEB-A0B1-E382-2B022960BC8A}"/>
              </a:ext>
            </a:extLst>
          </p:cNvPr>
          <p:cNvSpPr>
            <a:spLocks noGrp="1"/>
          </p:cNvSpPr>
          <p:nvPr>
            <p:ph type="dt" sz="half" idx="10"/>
          </p:nvPr>
        </p:nvSpPr>
        <p:spPr/>
        <p:txBody>
          <a:bodyPr/>
          <a:lstStyle/>
          <a:p>
            <a:fld id="{67AFA0CB-B532-9F45-8850-AF3493B0B253}" type="datetimeFigureOut">
              <a:rPr lang="en-US" smtClean="0"/>
              <a:t>11/21/2025</a:t>
            </a:fld>
            <a:endParaRPr lang="en-US"/>
          </a:p>
        </p:txBody>
      </p:sp>
      <p:sp>
        <p:nvSpPr>
          <p:cNvPr id="8" name="Footer Placeholder 7">
            <a:extLst>
              <a:ext uri="{FF2B5EF4-FFF2-40B4-BE49-F238E27FC236}">
                <a16:creationId xmlns:a16="http://schemas.microsoft.com/office/drawing/2014/main" id="{FC70CF85-362B-9260-C8E8-51A0D3B0611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9A5E9F5-1F11-811C-7603-01A6DB3ACE6A}"/>
              </a:ext>
            </a:extLst>
          </p:cNvPr>
          <p:cNvSpPr>
            <a:spLocks noGrp="1"/>
          </p:cNvSpPr>
          <p:nvPr>
            <p:ph type="sldNum" sz="quarter" idx="12"/>
          </p:nvPr>
        </p:nvSpPr>
        <p:spPr/>
        <p:txBody>
          <a:bodyPr/>
          <a:lstStyle/>
          <a:p>
            <a:fld id="{FE9C0332-B563-A84F-8ED2-C85D17AADC01}" type="slidenum">
              <a:rPr lang="en-US" smtClean="0"/>
              <a:t>‹#›</a:t>
            </a:fld>
            <a:endParaRPr lang="en-US"/>
          </a:p>
        </p:txBody>
      </p:sp>
    </p:spTree>
    <p:extLst>
      <p:ext uri="{BB962C8B-B14F-4D97-AF65-F5344CB8AC3E}">
        <p14:creationId xmlns:p14="http://schemas.microsoft.com/office/powerpoint/2010/main" val="125322148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E2849-AD67-D9C8-B821-BA91307987F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0963C99-EF05-4893-408E-2E2DBFE9B74B}"/>
              </a:ext>
            </a:extLst>
          </p:cNvPr>
          <p:cNvSpPr>
            <a:spLocks noGrp="1"/>
          </p:cNvSpPr>
          <p:nvPr>
            <p:ph type="dt" sz="half" idx="10"/>
          </p:nvPr>
        </p:nvSpPr>
        <p:spPr/>
        <p:txBody>
          <a:bodyPr/>
          <a:lstStyle/>
          <a:p>
            <a:fld id="{67AFA0CB-B532-9F45-8850-AF3493B0B253}" type="datetimeFigureOut">
              <a:rPr lang="en-US" smtClean="0"/>
              <a:t>11/21/2025</a:t>
            </a:fld>
            <a:endParaRPr lang="en-US"/>
          </a:p>
        </p:txBody>
      </p:sp>
      <p:sp>
        <p:nvSpPr>
          <p:cNvPr id="4" name="Footer Placeholder 3">
            <a:extLst>
              <a:ext uri="{FF2B5EF4-FFF2-40B4-BE49-F238E27FC236}">
                <a16:creationId xmlns:a16="http://schemas.microsoft.com/office/drawing/2014/main" id="{05D0DA28-118D-5F44-9273-DC3776FABC4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B227BDC-D247-509B-40AF-725BA0F0C5AE}"/>
              </a:ext>
            </a:extLst>
          </p:cNvPr>
          <p:cNvSpPr>
            <a:spLocks noGrp="1"/>
          </p:cNvSpPr>
          <p:nvPr>
            <p:ph type="sldNum" sz="quarter" idx="12"/>
          </p:nvPr>
        </p:nvSpPr>
        <p:spPr/>
        <p:txBody>
          <a:bodyPr/>
          <a:lstStyle/>
          <a:p>
            <a:fld id="{FE9C0332-B563-A84F-8ED2-C85D17AADC01}" type="slidenum">
              <a:rPr lang="en-US" smtClean="0"/>
              <a:t>‹#›</a:t>
            </a:fld>
            <a:endParaRPr lang="en-US"/>
          </a:p>
        </p:txBody>
      </p:sp>
    </p:spTree>
    <p:extLst>
      <p:ext uri="{BB962C8B-B14F-4D97-AF65-F5344CB8AC3E}">
        <p14:creationId xmlns:p14="http://schemas.microsoft.com/office/powerpoint/2010/main" val="221240024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AF96245-EE9F-1EB6-0095-B6AA0C49E093}"/>
              </a:ext>
            </a:extLst>
          </p:cNvPr>
          <p:cNvSpPr>
            <a:spLocks noGrp="1"/>
          </p:cNvSpPr>
          <p:nvPr>
            <p:ph type="dt" sz="half" idx="10"/>
          </p:nvPr>
        </p:nvSpPr>
        <p:spPr/>
        <p:txBody>
          <a:bodyPr/>
          <a:lstStyle/>
          <a:p>
            <a:fld id="{67AFA0CB-B532-9F45-8850-AF3493B0B253}" type="datetimeFigureOut">
              <a:rPr lang="en-US" smtClean="0"/>
              <a:t>11/21/2025</a:t>
            </a:fld>
            <a:endParaRPr lang="en-US"/>
          </a:p>
        </p:txBody>
      </p:sp>
      <p:sp>
        <p:nvSpPr>
          <p:cNvPr id="3" name="Footer Placeholder 2">
            <a:extLst>
              <a:ext uri="{FF2B5EF4-FFF2-40B4-BE49-F238E27FC236}">
                <a16:creationId xmlns:a16="http://schemas.microsoft.com/office/drawing/2014/main" id="{65F674F7-E433-E87C-5AF5-EE25EDB765C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E7C5EE4-7919-8270-17C9-6140087D534E}"/>
              </a:ext>
            </a:extLst>
          </p:cNvPr>
          <p:cNvSpPr>
            <a:spLocks noGrp="1"/>
          </p:cNvSpPr>
          <p:nvPr>
            <p:ph type="sldNum" sz="quarter" idx="12"/>
          </p:nvPr>
        </p:nvSpPr>
        <p:spPr/>
        <p:txBody>
          <a:bodyPr/>
          <a:lstStyle/>
          <a:p>
            <a:fld id="{FE9C0332-B563-A84F-8ED2-C85D17AADC01}" type="slidenum">
              <a:rPr lang="en-US" smtClean="0"/>
              <a:t>‹#›</a:t>
            </a:fld>
            <a:endParaRPr lang="en-US"/>
          </a:p>
        </p:txBody>
      </p:sp>
    </p:spTree>
    <p:extLst>
      <p:ext uri="{BB962C8B-B14F-4D97-AF65-F5344CB8AC3E}">
        <p14:creationId xmlns:p14="http://schemas.microsoft.com/office/powerpoint/2010/main" val="125468592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8E0A2-EC4D-C13E-A7A2-39FD72F25AD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641214E-6F4E-C1D9-8401-67010A7BB00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5F7E831-F507-2FD2-781A-F7F6DA5941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0DBDE9F-F216-EDC4-AAA3-65F9031ECEE4}"/>
              </a:ext>
            </a:extLst>
          </p:cNvPr>
          <p:cNvSpPr>
            <a:spLocks noGrp="1"/>
          </p:cNvSpPr>
          <p:nvPr>
            <p:ph type="dt" sz="half" idx="10"/>
          </p:nvPr>
        </p:nvSpPr>
        <p:spPr/>
        <p:txBody>
          <a:bodyPr/>
          <a:lstStyle/>
          <a:p>
            <a:fld id="{67AFA0CB-B532-9F45-8850-AF3493B0B253}" type="datetimeFigureOut">
              <a:rPr lang="en-US" smtClean="0"/>
              <a:t>11/21/2025</a:t>
            </a:fld>
            <a:endParaRPr lang="en-US"/>
          </a:p>
        </p:txBody>
      </p:sp>
      <p:sp>
        <p:nvSpPr>
          <p:cNvPr id="6" name="Footer Placeholder 5">
            <a:extLst>
              <a:ext uri="{FF2B5EF4-FFF2-40B4-BE49-F238E27FC236}">
                <a16:creationId xmlns:a16="http://schemas.microsoft.com/office/drawing/2014/main" id="{2DBCE4B9-C048-D0CE-5207-9BA45BFCEE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10C3D16-9E81-E89F-37ED-29CA0DE499AB}"/>
              </a:ext>
            </a:extLst>
          </p:cNvPr>
          <p:cNvSpPr>
            <a:spLocks noGrp="1"/>
          </p:cNvSpPr>
          <p:nvPr>
            <p:ph type="sldNum" sz="quarter" idx="12"/>
          </p:nvPr>
        </p:nvSpPr>
        <p:spPr/>
        <p:txBody>
          <a:bodyPr/>
          <a:lstStyle/>
          <a:p>
            <a:fld id="{FE9C0332-B563-A84F-8ED2-C85D17AADC01}" type="slidenum">
              <a:rPr lang="en-US" smtClean="0"/>
              <a:t>‹#›</a:t>
            </a:fld>
            <a:endParaRPr lang="en-US"/>
          </a:p>
        </p:txBody>
      </p:sp>
    </p:spTree>
    <p:extLst>
      <p:ext uri="{BB962C8B-B14F-4D97-AF65-F5344CB8AC3E}">
        <p14:creationId xmlns:p14="http://schemas.microsoft.com/office/powerpoint/2010/main" val="239300558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08CB5-0FF7-65D8-3FED-CFED81B4D6E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758BE70-EF02-1294-7EE9-5A43184A5A3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C97857C-BB33-5614-8A2C-C649108954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D94C3F2-118F-51B3-C849-EF0825E36F46}"/>
              </a:ext>
            </a:extLst>
          </p:cNvPr>
          <p:cNvSpPr>
            <a:spLocks noGrp="1"/>
          </p:cNvSpPr>
          <p:nvPr>
            <p:ph type="dt" sz="half" idx="10"/>
          </p:nvPr>
        </p:nvSpPr>
        <p:spPr/>
        <p:txBody>
          <a:bodyPr/>
          <a:lstStyle/>
          <a:p>
            <a:fld id="{67AFA0CB-B532-9F45-8850-AF3493B0B253}" type="datetimeFigureOut">
              <a:rPr lang="en-US" smtClean="0"/>
              <a:t>11/21/2025</a:t>
            </a:fld>
            <a:endParaRPr lang="en-US"/>
          </a:p>
        </p:txBody>
      </p:sp>
      <p:sp>
        <p:nvSpPr>
          <p:cNvPr id="6" name="Footer Placeholder 5">
            <a:extLst>
              <a:ext uri="{FF2B5EF4-FFF2-40B4-BE49-F238E27FC236}">
                <a16:creationId xmlns:a16="http://schemas.microsoft.com/office/drawing/2014/main" id="{30A75CC7-E8C3-DB20-67E1-8C44A35D5A5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098EE81-9D68-B1AB-6957-7BF4B2D71114}"/>
              </a:ext>
            </a:extLst>
          </p:cNvPr>
          <p:cNvSpPr>
            <a:spLocks noGrp="1"/>
          </p:cNvSpPr>
          <p:nvPr>
            <p:ph type="sldNum" sz="quarter" idx="12"/>
          </p:nvPr>
        </p:nvSpPr>
        <p:spPr/>
        <p:txBody>
          <a:bodyPr/>
          <a:lstStyle/>
          <a:p>
            <a:fld id="{FE9C0332-B563-A84F-8ED2-C85D17AADC01}" type="slidenum">
              <a:rPr lang="en-US" smtClean="0"/>
              <a:t>‹#›</a:t>
            </a:fld>
            <a:endParaRPr lang="en-US"/>
          </a:p>
        </p:txBody>
      </p:sp>
    </p:spTree>
    <p:extLst>
      <p:ext uri="{BB962C8B-B14F-4D97-AF65-F5344CB8AC3E}">
        <p14:creationId xmlns:p14="http://schemas.microsoft.com/office/powerpoint/2010/main" val="2778757974"/>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1F9D9-2926-79F2-E29E-122A0273F84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4E8A5C3-851D-6378-3193-415ECBE5BAD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D2A20BC-4FFF-9D78-E4D7-8C960FC12140}"/>
              </a:ext>
            </a:extLst>
          </p:cNvPr>
          <p:cNvSpPr>
            <a:spLocks noGrp="1"/>
          </p:cNvSpPr>
          <p:nvPr>
            <p:ph type="dt" sz="half" idx="10"/>
          </p:nvPr>
        </p:nvSpPr>
        <p:spPr/>
        <p:txBody>
          <a:bodyPr/>
          <a:lstStyle/>
          <a:p>
            <a:fld id="{67AFA0CB-B532-9F45-8850-AF3493B0B253}" type="datetimeFigureOut">
              <a:rPr lang="en-US" smtClean="0"/>
              <a:t>11/21/2025</a:t>
            </a:fld>
            <a:endParaRPr lang="en-US"/>
          </a:p>
        </p:txBody>
      </p:sp>
      <p:sp>
        <p:nvSpPr>
          <p:cNvPr id="5" name="Footer Placeholder 4">
            <a:extLst>
              <a:ext uri="{FF2B5EF4-FFF2-40B4-BE49-F238E27FC236}">
                <a16:creationId xmlns:a16="http://schemas.microsoft.com/office/drawing/2014/main" id="{14C09A9C-A4B2-14AE-6649-4C64D5C122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17F8DA-871F-31E7-D572-BDE3EE57A285}"/>
              </a:ext>
            </a:extLst>
          </p:cNvPr>
          <p:cNvSpPr>
            <a:spLocks noGrp="1"/>
          </p:cNvSpPr>
          <p:nvPr>
            <p:ph type="sldNum" sz="quarter" idx="12"/>
          </p:nvPr>
        </p:nvSpPr>
        <p:spPr/>
        <p:txBody>
          <a:bodyPr/>
          <a:lstStyle/>
          <a:p>
            <a:fld id="{FE9C0332-B563-A84F-8ED2-C85D17AADC01}" type="slidenum">
              <a:rPr lang="en-US" smtClean="0"/>
              <a:t>‹#›</a:t>
            </a:fld>
            <a:endParaRPr lang="en-US"/>
          </a:p>
        </p:txBody>
      </p:sp>
    </p:spTree>
    <p:extLst>
      <p:ext uri="{BB962C8B-B14F-4D97-AF65-F5344CB8AC3E}">
        <p14:creationId xmlns:p14="http://schemas.microsoft.com/office/powerpoint/2010/main" val="106002949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7455269-695E-F5E6-4C96-79185142A74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44518CE-E217-C39C-43C5-CECFB1AE743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8EB427-B891-EC94-030D-F97D65C0E790}"/>
              </a:ext>
            </a:extLst>
          </p:cNvPr>
          <p:cNvSpPr>
            <a:spLocks noGrp="1"/>
          </p:cNvSpPr>
          <p:nvPr>
            <p:ph type="dt" sz="half" idx="10"/>
          </p:nvPr>
        </p:nvSpPr>
        <p:spPr/>
        <p:txBody>
          <a:bodyPr/>
          <a:lstStyle/>
          <a:p>
            <a:fld id="{67AFA0CB-B532-9F45-8850-AF3493B0B253}" type="datetimeFigureOut">
              <a:rPr lang="en-US" smtClean="0"/>
              <a:t>11/21/2025</a:t>
            </a:fld>
            <a:endParaRPr lang="en-US"/>
          </a:p>
        </p:txBody>
      </p:sp>
      <p:sp>
        <p:nvSpPr>
          <p:cNvPr id="5" name="Footer Placeholder 4">
            <a:extLst>
              <a:ext uri="{FF2B5EF4-FFF2-40B4-BE49-F238E27FC236}">
                <a16:creationId xmlns:a16="http://schemas.microsoft.com/office/drawing/2014/main" id="{AAD3CEE4-9935-92D7-7B19-220D416AA0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B8EAB57-5CB6-A130-E5D4-0606013F3104}"/>
              </a:ext>
            </a:extLst>
          </p:cNvPr>
          <p:cNvSpPr>
            <a:spLocks noGrp="1"/>
          </p:cNvSpPr>
          <p:nvPr>
            <p:ph type="sldNum" sz="quarter" idx="12"/>
          </p:nvPr>
        </p:nvSpPr>
        <p:spPr/>
        <p:txBody>
          <a:bodyPr/>
          <a:lstStyle/>
          <a:p>
            <a:fld id="{FE9C0332-B563-A84F-8ED2-C85D17AADC01}" type="slidenum">
              <a:rPr lang="en-US" smtClean="0"/>
              <a:t>‹#›</a:t>
            </a:fld>
            <a:endParaRPr lang="en-US"/>
          </a:p>
        </p:txBody>
      </p:sp>
    </p:spTree>
    <p:extLst>
      <p:ext uri="{BB962C8B-B14F-4D97-AF65-F5344CB8AC3E}">
        <p14:creationId xmlns:p14="http://schemas.microsoft.com/office/powerpoint/2010/main" val="3689678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theme" Target="../theme/theme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0.xml"/><Relationship Id="rId3" Type="http://schemas.openxmlformats.org/officeDocument/2006/relationships/slideLayout" Target="../slideLayouts/slideLayout35.xml"/><Relationship Id="rId7" Type="http://schemas.openxmlformats.org/officeDocument/2006/relationships/slideLayout" Target="../slideLayouts/slideLayout39.xml"/><Relationship Id="rId12" Type="http://schemas.openxmlformats.org/officeDocument/2006/relationships/theme" Target="../theme/theme4.xml"/><Relationship Id="rId2" Type="http://schemas.openxmlformats.org/officeDocument/2006/relationships/slideLayout" Target="../slideLayouts/slideLayout34.xml"/><Relationship Id="rId1" Type="http://schemas.openxmlformats.org/officeDocument/2006/relationships/slideLayout" Target="../slideLayouts/slideLayout33.xml"/><Relationship Id="rId6" Type="http://schemas.openxmlformats.org/officeDocument/2006/relationships/slideLayout" Target="../slideLayouts/slideLayout38.xml"/><Relationship Id="rId11" Type="http://schemas.openxmlformats.org/officeDocument/2006/relationships/slideLayout" Target="../slideLayouts/slideLayout43.xml"/><Relationship Id="rId5" Type="http://schemas.openxmlformats.org/officeDocument/2006/relationships/slideLayout" Target="../slideLayouts/slideLayout37.xml"/><Relationship Id="rId10" Type="http://schemas.openxmlformats.org/officeDocument/2006/relationships/slideLayout" Target="../slideLayouts/slideLayout42.xml"/><Relationship Id="rId4" Type="http://schemas.openxmlformats.org/officeDocument/2006/relationships/slideLayout" Target="../slideLayouts/slideLayout36.xml"/><Relationship Id="rId9" Type="http://schemas.openxmlformats.org/officeDocument/2006/relationships/slideLayout" Target="../slideLayouts/slideLayout41.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1.xml"/><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theme" Target="../theme/theme5.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DABE9F-A9A8-B882-CA9E-B96DCCC2FA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7F5083A-0AF4-7138-18CE-6CCACF9DCA2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3C7457-AB2C-81C0-3D3A-F3888AADE4C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388CD0E-B605-4327-867F-B5C1361F939F}" type="datetimeFigureOut">
              <a:rPr lang="en-GB" smtClean="0"/>
              <a:t>21/11/2025</a:t>
            </a:fld>
            <a:endParaRPr lang="en-GB"/>
          </a:p>
        </p:txBody>
      </p:sp>
      <p:sp>
        <p:nvSpPr>
          <p:cNvPr id="5" name="Footer Placeholder 4">
            <a:extLst>
              <a:ext uri="{FF2B5EF4-FFF2-40B4-BE49-F238E27FC236}">
                <a16:creationId xmlns:a16="http://schemas.microsoft.com/office/drawing/2014/main" id="{FFCCE2A8-DF7F-7E08-CE47-2FA2073A54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C7D3201-35F8-D6BB-2829-537EE9DCA28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4ABD2A5-6AF2-49ED-BB72-5777F502CA52}" type="slidenum">
              <a:rPr lang="en-GB" smtClean="0"/>
              <a:t>‹#›</a:t>
            </a:fld>
            <a:endParaRPr lang="en-GB"/>
          </a:p>
        </p:txBody>
      </p:sp>
    </p:spTree>
    <p:extLst>
      <p:ext uri="{BB962C8B-B14F-4D97-AF65-F5344CB8AC3E}">
        <p14:creationId xmlns:p14="http://schemas.microsoft.com/office/powerpoint/2010/main" val="5332130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80BC3B-525F-4038-9330-0729879F91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9629186-93D7-46FA-AE02-36D9426043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BF1CEB-0530-4996-BAEF-2E6A04DAD6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CF21A4-E71B-4D3A-AF45-E989C23A7BB1}" type="datetimeFigureOut">
              <a:rPr lang="en-US" smtClean="0"/>
              <a:t>11/21/2025</a:t>
            </a:fld>
            <a:endParaRPr lang="en-US"/>
          </a:p>
        </p:txBody>
      </p:sp>
      <p:sp>
        <p:nvSpPr>
          <p:cNvPr id="5" name="Footer Placeholder 4">
            <a:extLst>
              <a:ext uri="{FF2B5EF4-FFF2-40B4-BE49-F238E27FC236}">
                <a16:creationId xmlns:a16="http://schemas.microsoft.com/office/drawing/2014/main" id="{C8DCFF3D-7353-4B4D-9E75-FA835E06E7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382C8D6-8B0B-4982-9EE4-AA823C69C3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AF1B4E-90EC-4A51-B6E5-B702C054ECB0}" type="slidenum">
              <a:rPr lang="en-US" smtClean="0"/>
              <a:t>‹#›</a:t>
            </a:fld>
            <a:endParaRPr lang="en-US"/>
          </a:p>
        </p:txBody>
      </p:sp>
    </p:spTree>
    <p:extLst>
      <p:ext uri="{BB962C8B-B14F-4D97-AF65-F5344CB8AC3E}">
        <p14:creationId xmlns:p14="http://schemas.microsoft.com/office/powerpoint/2010/main" val="39447315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a:gsLst>
            <a:gs pos="0">
              <a:schemeClr val="lt1"/>
            </a:gs>
            <a:gs pos="50000">
              <a:schemeClr val="lt1"/>
            </a:gs>
            <a:gs pos="100000">
              <a:schemeClr val="lt2"/>
            </a:gs>
          </a:gsLst>
          <a:lin ang="16200038" scaled="0"/>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609600" y="807467"/>
            <a:ext cx="7521200" cy="1443600"/>
          </a:xfrm>
          <a:prstGeom prst="rect">
            <a:avLst/>
          </a:prstGeom>
          <a:noFill/>
          <a:ln>
            <a:noFill/>
          </a:ln>
        </p:spPr>
        <p:txBody>
          <a:bodyPr spcFirstLastPara="1" wrap="square" lIns="0" tIns="0" rIns="0" bIns="0" anchor="t" anchorCtr="0">
            <a:noAutofit/>
          </a:bodyPr>
          <a:lstStyle>
            <a:lvl1pPr lvl="0">
              <a:lnSpc>
                <a:spcPct val="80000"/>
              </a:lnSpc>
              <a:spcBef>
                <a:spcPts val="0"/>
              </a:spcBef>
              <a:spcAft>
                <a:spcPts val="0"/>
              </a:spcAft>
              <a:buClr>
                <a:schemeClr val="accent2"/>
              </a:buClr>
              <a:buSzPts val="4800"/>
              <a:buFont typeface="Raleway Thin"/>
              <a:buNone/>
              <a:defRPr sz="4800">
                <a:solidFill>
                  <a:schemeClr val="accent2"/>
                </a:solidFill>
                <a:latin typeface="Raleway Thin"/>
                <a:ea typeface="Raleway Thin"/>
                <a:cs typeface="Raleway Thin"/>
                <a:sym typeface="Raleway Thin"/>
              </a:defRPr>
            </a:lvl1pPr>
            <a:lvl2pPr lvl="1">
              <a:lnSpc>
                <a:spcPct val="80000"/>
              </a:lnSpc>
              <a:spcBef>
                <a:spcPts val="0"/>
              </a:spcBef>
              <a:spcAft>
                <a:spcPts val="0"/>
              </a:spcAft>
              <a:buClr>
                <a:schemeClr val="accent2"/>
              </a:buClr>
              <a:buSzPts val="4800"/>
              <a:buFont typeface="Raleway Thin"/>
              <a:buNone/>
              <a:defRPr sz="4800">
                <a:solidFill>
                  <a:schemeClr val="accent2"/>
                </a:solidFill>
                <a:latin typeface="Raleway Thin"/>
                <a:ea typeface="Raleway Thin"/>
                <a:cs typeface="Raleway Thin"/>
                <a:sym typeface="Raleway Thin"/>
              </a:defRPr>
            </a:lvl2pPr>
            <a:lvl3pPr lvl="2">
              <a:lnSpc>
                <a:spcPct val="80000"/>
              </a:lnSpc>
              <a:spcBef>
                <a:spcPts val="0"/>
              </a:spcBef>
              <a:spcAft>
                <a:spcPts val="0"/>
              </a:spcAft>
              <a:buClr>
                <a:schemeClr val="accent2"/>
              </a:buClr>
              <a:buSzPts val="4800"/>
              <a:buFont typeface="Raleway Thin"/>
              <a:buNone/>
              <a:defRPr sz="4800">
                <a:solidFill>
                  <a:schemeClr val="accent2"/>
                </a:solidFill>
                <a:latin typeface="Raleway Thin"/>
                <a:ea typeface="Raleway Thin"/>
                <a:cs typeface="Raleway Thin"/>
                <a:sym typeface="Raleway Thin"/>
              </a:defRPr>
            </a:lvl3pPr>
            <a:lvl4pPr lvl="3">
              <a:lnSpc>
                <a:spcPct val="80000"/>
              </a:lnSpc>
              <a:spcBef>
                <a:spcPts val="0"/>
              </a:spcBef>
              <a:spcAft>
                <a:spcPts val="0"/>
              </a:spcAft>
              <a:buClr>
                <a:schemeClr val="accent2"/>
              </a:buClr>
              <a:buSzPts val="4800"/>
              <a:buFont typeface="Raleway Thin"/>
              <a:buNone/>
              <a:defRPr sz="4800">
                <a:solidFill>
                  <a:schemeClr val="accent2"/>
                </a:solidFill>
                <a:latin typeface="Raleway Thin"/>
                <a:ea typeface="Raleway Thin"/>
                <a:cs typeface="Raleway Thin"/>
                <a:sym typeface="Raleway Thin"/>
              </a:defRPr>
            </a:lvl4pPr>
            <a:lvl5pPr lvl="4">
              <a:lnSpc>
                <a:spcPct val="80000"/>
              </a:lnSpc>
              <a:spcBef>
                <a:spcPts val="0"/>
              </a:spcBef>
              <a:spcAft>
                <a:spcPts val="0"/>
              </a:spcAft>
              <a:buClr>
                <a:schemeClr val="accent2"/>
              </a:buClr>
              <a:buSzPts val="4800"/>
              <a:buFont typeface="Raleway Thin"/>
              <a:buNone/>
              <a:defRPr sz="4800">
                <a:solidFill>
                  <a:schemeClr val="accent2"/>
                </a:solidFill>
                <a:latin typeface="Raleway Thin"/>
                <a:ea typeface="Raleway Thin"/>
                <a:cs typeface="Raleway Thin"/>
                <a:sym typeface="Raleway Thin"/>
              </a:defRPr>
            </a:lvl5pPr>
            <a:lvl6pPr lvl="5">
              <a:lnSpc>
                <a:spcPct val="80000"/>
              </a:lnSpc>
              <a:spcBef>
                <a:spcPts val="0"/>
              </a:spcBef>
              <a:spcAft>
                <a:spcPts val="0"/>
              </a:spcAft>
              <a:buClr>
                <a:schemeClr val="accent2"/>
              </a:buClr>
              <a:buSzPts val="4800"/>
              <a:buFont typeface="Raleway Thin"/>
              <a:buNone/>
              <a:defRPr sz="4800">
                <a:solidFill>
                  <a:schemeClr val="accent2"/>
                </a:solidFill>
                <a:latin typeface="Raleway Thin"/>
                <a:ea typeface="Raleway Thin"/>
                <a:cs typeface="Raleway Thin"/>
                <a:sym typeface="Raleway Thin"/>
              </a:defRPr>
            </a:lvl6pPr>
            <a:lvl7pPr lvl="6">
              <a:lnSpc>
                <a:spcPct val="80000"/>
              </a:lnSpc>
              <a:spcBef>
                <a:spcPts val="0"/>
              </a:spcBef>
              <a:spcAft>
                <a:spcPts val="0"/>
              </a:spcAft>
              <a:buClr>
                <a:schemeClr val="accent2"/>
              </a:buClr>
              <a:buSzPts val="4800"/>
              <a:buFont typeface="Raleway Thin"/>
              <a:buNone/>
              <a:defRPr sz="4800">
                <a:solidFill>
                  <a:schemeClr val="accent2"/>
                </a:solidFill>
                <a:latin typeface="Raleway Thin"/>
                <a:ea typeface="Raleway Thin"/>
                <a:cs typeface="Raleway Thin"/>
                <a:sym typeface="Raleway Thin"/>
              </a:defRPr>
            </a:lvl7pPr>
            <a:lvl8pPr lvl="7">
              <a:lnSpc>
                <a:spcPct val="80000"/>
              </a:lnSpc>
              <a:spcBef>
                <a:spcPts val="0"/>
              </a:spcBef>
              <a:spcAft>
                <a:spcPts val="0"/>
              </a:spcAft>
              <a:buClr>
                <a:schemeClr val="accent2"/>
              </a:buClr>
              <a:buSzPts val="4800"/>
              <a:buFont typeface="Raleway Thin"/>
              <a:buNone/>
              <a:defRPr sz="4800">
                <a:solidFill>
                  <a:schemeClr val="accent2"/>
                </a:solidFill>
                <a:latin typeface="Raleway Thin"/>
                <a:ea typeface="Raleway Thin"/>
                <a:cs typeface="Raleway Thin"/>
                <a:sym typeface="Raleway Thin"/>
              </a:defRPr>
            </a:lvl8pPr>
            <a:lvl9pPr lvl="8">
              <a:lnSpc>
                <a:spcPct val="80000"/>
              </a:lnSpc>
              <a:spcBef>
                <a:spcPts val="0"/>
              </a:spcBef>
              <a:spcAft>
                <a:spcPts val="0"/>
              </a:spcAft>
              <a:buClr>
                <a:schemeClr val="accent2"/>
              </a:buClr>
              <a:buSzPts val="4800"/>
              <a:buFont typeface="Raleway Thin"/>
              <a:buNone/>
              <a:defRPr sz="4800">
                <a:solidFill>
                  <a:schemeClr val="accent2"/>
                </a:solidFill>
                <a:latin typeface="Raleway Thin"/>
                <a:ea typeface="Raleway Thin"/>
                <a:cs typeface="Raleway Thin"/>
                <a:sym typeface="Raleway Thin"/>
              </a:defRPr>
            </a:lvl9pPr>
          </a:lstStyle>
          <a:p>
            <a:endParaRPr/>
          </a:p>
        </p:txBody>
      </p:sp>
      <p:sp>
        <p:nvSpPr>
          <p:cNvPr id="7" name="Google Shape;7;p1"/>
          <p:cNvSpPr txBox="1">
            <a:spLocks noGrp="1"/>
          </p:cNvSpPr>
          <p:nvPr>
            <p:ph type="body" idx="1"/>
          </p:nvPr>
        </p:nvSpPr>
        <p:spPr>
          <a:xfrm>
            <a:off x="609600" y="2661000"/>
            <a:ext cx="7521200" cy="3572000"/>
          </a:xfrm>
          <a:prstGeom prst="rect">
            <a:avLst/>
          </a:prstGeom>
          <a:noFill/>
          <a:ln>
            <a:noFill/>
          </a:ln>
        </p:spPr>
        <p:txBody>
          <a:bodyPr spcFirstLastPara="1" wrap="square" lIns="0" tIns="0" rIns="0" bIns="0" anchor="t" anchorCtr="0">
            <a:noAutofit/>
          </a:bodyPr>
          <a:lstStyle>
            <a:lvl1pPr marL="457200" lvl="0" indent="-342900">
              <a:lnSpc>
                <a:spcPct val="110000"/>
              </a:lnSpc>
              <a:spcBef>
                <a:spcPts val="600"/>
              </a:spcBef>
              <a:spcAft>
                <a:spcPts val="0"/>
              </a:spcAft>
              <a:buClr>
                <a:schemeClr val="accent1"/>
              </a:buClr>
              <a:buSzPts val="1800"/>
              <a:buFont typeface="Barlow Light"/>
              <a:buChar char="▸"/>
              <a:defRPr sz="2000">
                <a:solidFill>
                  <a:schemeClr val="dk1"/>
                </a:solidFill>
                <a:latin typeface="Barlow Light"/>
                <a:ea typeface="Barlow Light"/>
                <a:cs typeface="Barlow Light"/>
                <a:sym typeface="Barlow Light"/>
              </a:defRPr>
            </a:lvl1pPr>
            <a:lvl2pPr marL="914400" lvl="1" indent="-342900">
              <a:lnSpc>
                <a:spcPct val="110000"/>
              </a:lnSpc>
              <a:spcBef>
                <a:spcPts val="600"/>
              </a:spcBef>
              <a:spcAft>
                <a:spcPts val="0"/>
              </a:spcAft>
              <a:buClr>
                <a:schemeClr val="accent1"/>
              </a:buClr>
              <a:buSzPts val="1800"/>
              <a:buFont typeface="Barlow Light"/>
              <a:buChar char="▹"/>
              <a:defRPr sz="2000">
                <a:solidFill>
                  <a:schemeClr val="dk1"/>
                </a:solidFill>
                <a:latin typeface="Barlow Light"/>
                <a:ea typeface="Barlow Light"/>
                <a:cs typeface="Barlow Light"/>
                <a:sym typeface="Barlow Light"/>
              </a:defRPr>
            </a:lvl2pPr>
            <a:lvl3pPr marL="1371600" lvl="2" indent="-342900">
              <a:lnSpc>
                <a:spcPct val="110000"/>
              </a:lnSpc>
              <a:spcBef>
                <a:spcPts val="600"/>
              </a:spcBef>
              <a:spcAft>
                <a:spcPts val="0"/>
              </a:spcAft>
              <a:buClr>
                <a:schemeClr val="accent1"/>
              </a:buClr>
              <a:buSzPts val="1800"/>
              <a:buFont typeface="Barlow Light"/>
              <a:buChar char="▹"/>
              <a:defRPr sz="2000">
                <a:solidFill>
                  <a:schemeClr val="dk1"/>
                </a:solidFill>
                <a:latin typeface="Barlow Light"/>
                <a:ea typeface="Barlow Light"/>
                <a:cs typeface="Barlow Light"/>
                <a:sym typeface="Barlow Light"/>
              </a:defRPr>
            </a:lvl3pPr>
            <a:lvl4pPr marL="1828800" lvl="3" indent="-355600">
              <a:lnSpc>
                <a:spcPct val="110000"/>
              </a:lnSpc>
              <a:spcBef>
                <a:spcPts val="600"/>
              </a:spcBef>
              <a:spcAft>
                <a:spcPts val="0"/>
              </a:spcAft>
              <a:buClr>
                <a:schemeClr val="dk1"/>
              </a:buClr>
              <a:buSzPts val="2000"/>
              <a:buFont typeface="Barlow Light"/>
              <a:buChar char="▹"/>
              <a:defRPr sz="2000">
                <a:solidFill>
                  <a:schemeClr val="dk1"/>
                </a:solidFill>
                <a:latin typeface="Barlow Light"/>
                <a:ea typeface="Barlow Light"/>
                <a:cs typeface="Barlow Light"/>
                <a:sym typeface="Barlow Light"/>
              </a:defRPr>
            </a:lvl4pPr>
            <a:lvl5pPr marL="2286000" lvl="4" indent="-355600">
              <a:lnSpc>
                <a:spcPct val="110000"/>
              </a:lnSpc>
              <a:spcBef>
                <a:spcPts val="600"/>
              </a:spcBef>
              <a:spcAft>
                <a:spcPts val="0"/>
              </a:spcAft>
              <a:buClr>
                <a:schemeClr val="dk1"/>
              </a:buClr>
              <a:buSzPts val="2000"/>
              <a:buFont typeface="Barlow Light"/>
              <a:buChar char="▹"/>
              <a:defRPr sz="2000">
                <a:solidFill>
                  <a:schemeClr val="dk1"/>
                </a:solidFill>
                <a:latin typeface="Barlow Light"/>
                <a:ea typeface="Barlow Light"/>
                <a:cs typeface="Barlow Light"/>
                <a:sym typeface="Barlow Light"/>
              </a:defRPr>
            </a:lvl5pPr>
            <a:lvl6pPr marL="2743200" lvl="5" indent="-355600">
              <a:lnSpc>
                <a:spcPct val="110000"/>
              </a:lnSpc>
              <a:spcBef>
                <a:spcPts val="600"/>
              </a:spcBef>
              <a:spcAft>
                <a:spcPts val="0"/>
              </a:spcAft>
              <a:buClr>
                <a:schemeClr val="dk1"/>
              </a:buClr>
              <a:buSzPts val="2000"/>
              <a:buFont typeface="Barlow Light"/>
              <a:buChar char="▹"/>
              <a:defRPr sz="2000">
                <a:solidFill>
                  <a:schemeClr val="dk1"/>
                </a:solidFill>
                <a:latin typeface="Barlow Light"/>
                <a:ea typeface="Barlow Light"/>
                <a:cs typeface="Barlow Light"/>
                <a:sym typeface="Barlow Light"/>
              </a:defRPr>
            </a:lvl6pPr>
            <a:lvl7pPr marL="3200400" lvl="6" indent="-355600">
              <a:lnSpc>
                <a:spcPct val="110000"/>
              </a:lnSpc>
              <a:spcBef>
                <a:spcPts val="600"/>
              </a:spcBef>
              <a:spcAft>
                <a:spcPts val="0"/>
              </a:spcAft>
              <a:buClr>
                <a:schemeClr val="dk1"/>
              </a:buClr>
              <a:buSzPts val="2000"/>
              <a:buFont typeface="Barlow Light"/>
              <a:buChar char="▹"/>
              <a:defRPr sz="2000">
                <a:solidFill>
                  <a:schemeClr val="dk1"/>
                </a:solidFill>
                <a:latin typeface="Barlow Light"/>
                <a:ea typeface="Barlow Light"/>
                <a:cs typeface="Barlow Light"/>
                <a:sym typeface="Barlow Light"/>
              </a:defRPr>
            </a:lvl7pPr>
            <a:lvl8pPr marL="3657600" lvl="7" indent="-355600">
              <a:lnSpc>
                <a:spcPct val="110000"/>
              </a:lnSpc>
              <a:spcBef>
                <a:spcPts val="600"/>
              </a:spcBef>
              <a:spcAft>
                <a:spcPts val="0"/>
              </a:spcAft>
              <a:buClr>
                <a:schemeClr val="dk1"/>
              </a:buClr>
              <a:buSzPts val="2000"/>
              <a:buFont typeface="Barlow Light"/>
              <a:buChar char="▹"/>
              <a:defRPr sz="2000">
                <a:solidFill>
                  <a:schemeClr val="dk1"/>
                </a:solidFill>
                <a:latin typeface="Barlow Light"/>
                <a:ea typeface="Barlow Light"/>
                <a:cs typeface="Barlow Light"/>
                <a:sym typeface="Barlow Light"/>
              </a:defRPr>
            </a:lvl8pPr>
            <a:lvl9pPr marL="4114800" lvl="8" indent="-355600">
              <a:lnSpc>
                <a:spcPct val="110000"/>
              </a:lnSpc>
              <a:spcBef>
                <a:spcPts val="600"/>
              </a:spcBef>
              <a:spcAft>
                <a:spcPts val="0"/>
              </a:spcAft>
              <a:buClr>
                <a:schemeClr val="dk1"/>
              </a:buClr>
              <a:buSzPts val="2000"/>
              <a:buFont typeface="Barlow Light"/>
              <a:buChar char="▹"/>
              <a:defRPr sz="2000">
                <a:solidFill>
                  <a:schemeClr val="dk1"/>
                </a:solidFill>
                <a:latin typeface="Barlow Light"/>
                <a:ea typeface="Barlow Light"/>
                <a:cs typeface="Barlow Light"/>
                <a:sym typeface="Barlow Light"/>
              </a:defRPr>
            </a:lvl9pPr>
          </a:lstStyle>
          <a:p>
            <a:endParaRPr/>
          </a:p>
        </p:txBody>
      </p:sp>
      <p:sp>
        <p:nvSpPr>
          <p:cNvPr id="8" name="Google Shape;8;p1"/>
          <p:cNvSpPr txBox="1">
            <a:spLocks noGrp="1"/>
          </p:cNvSpPr>
          <p:nvPr>
            <p:ph type="sldNum" idx="12"/>
          </p:nvPr>
        </p:nvSpPr>
        <p:spPr>
          <a:xfrm>
            <a:off x="11532033" y="6182333"/>
            <a:ext cx="609200" cy="624800"/>
          </a:xfrm>
          <a:prstGeom prst="rect">
            <a:avLst/>
          </a:prstGeom>
          <a:noFill/>
          <a:ln>
            <a:noFill/>
          </a:ln>
        </p:spPr>
        <p:txBody>
          <a:bodyPr spcFirstLastPara="1" wrap="square" lIns="0" tIns="0" rIns="0" bIns="0" anchor="b" anchorCtr="0">
            <a:noAutofit/>
          </a:bodyPr>
          <a:lstStyle>
            <a:lvl1pPr lvl="0" algn="r">
              <a:buNone/>
              <a:defRPr sz="1600">
                <a:solidFill>
                  <a:schemeClr val="lt1"/>
                </a:solidFill>
                <a:latin typeface="Barlow Light"/>
                <a:ea typeface="Barlow Light"/>
                <a:cs typeface="Barlow Light"/>
                <a:sym typeface="Barlow Light"/>
              </a:defRPr>
            </a:lvl1pPr>
            <a:lvl2pPr lvl="1" algn="r">
              <a:buNone/>
              <a:defRPr sz="1600">
                <a:solidFill>
                  <a:schemeClr val="lt1"/>
                </a:solidFill>
                <a:latin typeface="Barlow Light"/>
                <a:ea typeface="Barlow Light"/>
                <a:cs typeface="Barlow Light"/>
                <a:sym typeface="Barlow Light"/>
              </a:defRPr>
            </a:lvl2pPr>
            <a:lvl3pPr lvl="2" algn="r">
              <a:buNone/>
              <a:defRPr sz="1600">
                <a:solidFill>
                  <a:schemeClr val="lt1"/>
                </a:solidFill>
                <a:latin typeface="Barlow Light"/>
                <a:ea typeface="Barlow Light"/>
                <a:cs typeface="Barlow Light"/>
                <a:sym typeface="Barlow Light"/>
              </a:defRPr>
            </a:lvl3pPr>
            <a:lvl4pPr lvl="3" algn="r">
              <a:buNone/>
              <a:defRPr sz="1600">
                <a:solidFill>
                  <a:schemeClr val="lt1"/>
                </a:solidFill>
                <a:latin typeface="Barlow Light"/>
                <a:ea typeface="Barlow Light"/>
                <a:cs typeface="Barlow Light"/>
                <a:sym typeface="Barlow Light"/>
              </a:defRPr>
            </a:lvl4pPr>
            <a:lvl5pPr lvl="4" algn="r">
              <a:buNone/>
              <a:defRPr sz="1600">
                <a:solidFill>
                  <a:schemeClr val="lt1"/>
                </a:solidFill>
                <a:latin typeface="Barlow Light"/>
                <a:ea typeface="Barlow Light"/>
                <a:cs typeface="Barlow Light"/>
                <a:sym typeface="Barlow Light"/>
              </a:defRPr>
            </a:lvl5pPr>
            <a:lvl6pPr lvl="5" algn="r">
              <a:buNone/>
              <a:defRPr sz="1600">
                <a:solidFill>
                  <a:schemeClr val="lt1"/>
                </a:solidFill>
                <a:latin typeface="Barlow Light"/>
                <a:ea typeface="Barlow Light"/>
                <a:cs typeface="Barlow Light"/>
                <a:sym typeface="Barlow Light"/>
              </a:defRPr>
            </a:lvl6pPr>
            <a:lvl7pPr lvl="6" algn="r">
              <a:buNone/>
              <a:defRPr sz="1600">
                <a:solidFill>
                  <a:schemeClr val="lt1"/>
                </a:solidFill>
                <a:latin typeface="Barlow Light"/>
                <a:ea typeface="Barlow Light"/>
                <a:cs typeface="Barlow Light"/>
                <a:sym typeface="Barlow Light"/>
              </a:defRPr>
            </a:lvl7pPr>
            <a:lvl8pPr lvl="7" algn="r">
              <a:buNone/>
              <a:defRPr sz="1600">
                <a:solidFill>
                  <a:schemeClr val="lt1"/>
                </a:solidFill>
                <a:latin typeface="Barlow Light"/>
                <a:ea typeface="Barlow Light"/>
                <a:cs typeface="Barlow Light"/>
                <a:sym typeface="Barlow Light"/>
              </a:defRPr>
            </a:lvl8pPr>
            <a:lvl9pPr lvl="8" algn="r">
              <a:buNone/>
              <a:defRPr sz="1600">
                <a:solidFill>
                  <a:schemeClr val="lt1"/>
                </a:solidFill>
                <a:latin typeface="Barlow Light"/>
                <a:ea typeface="Barlow Light"/>
                <a:cs typeface="Barlow Light"/>
                <a:sym typeface="Barlow Light"/>
              </a:defRPr>
            </a:lvl9pPr>
          </a:lstStyle>
          <a:p>
            <a:fld id="{00000000-1234-1234-1234-123412341234}" type="slidenum">
              <a:rPr lang="en" smtClean="0"/>
              <a:pPr/>
              <a:t>‹#›</a:t>
            </a:fld>
            <a:endParaRPr lang="en"/>
          </a:p>
        </p:txBody>
      </p:sp>
    </p:spTree>
    <p:extLst>
      <p:ext uri="{BB962C8B-B14F-4D97-AF65-F5344CB8AC3E}">
        <p14:creationId xmlns:p14="http://schemas.microsoft.com/office/powerpoint/2010/main" val="3597774048"/>
      </p:ext>
    </p:extLst>
  </p:cSld>
  <p:clrMap bg1="lt1" tx1="dk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Lst>
  <p:transition>
    <p:fade thruBlk="1"/>
  </p:transition>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867" b="0" i="0" u="none" strike="noStrike" cap="none">
          <a:solidFill>
            <a:srgbClr val="000000"/>
          </a:solidFill>
          <a:latin typeface="Arial"/>
          <a:ea typeface="Arial"/>
          <a:cs typeface="Arial"/>
          <a:sym typeface="Arial"/>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297F92-A6F5-4993-9CEB-AF4531DE5FF9}" type="datetimeFigureOut">
              <a:rPr lang="en-GB" smtClean="0"/>
              <a:t>21/11/2025</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447C5B-3AD6-4709-828C-ADE3E4B55A37}" type="slidenum">
              <a:rPr lang="en-GB" smtClean="0"/>
              <a:t>‹#›</a:t>
            </a:fld>
            <a:endParaRPr lang="en-GB" dirty="0"/>
          </a:p>
        </p:txBody>
      </p:sp>
    </p:spTree>
    <p:extLst>
      <p:ext uri="{BB962C8B-B14F-4D97-AF65-F5344CB8AC3E}">
        <p14:creationId xmlns:p14="http://schemas.microsoft.com/office/powerpoint/2010/main" val="4235405950"/>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40FA811-615F-0D46-8A63-67FA5977E5A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B8ECE88-B1C3-ADCE-D9FD-3BB5B1F43F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A0830E4-3C2B-BF4E-1266-53540EC33D5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7AFA0CB-B532-9F45-8850-AF3493B0B253}" type="datetimeFigureOut">
              <a:rPr lang="en-US" smtClean="0"/>
              <a:t>11/21/2025</a:t>
            </a:fld>
            <a:endParaRPr lang="en-US"/>
          </a:p>
        </p:txBody>
      </p:sp>
      <p:sp>
        <p:nvSpPr>
          <p:cNvPr id="5" name="Footer Placeholder 4">
            <a:extLst>
              <a:ext uri="{FF2B5EF4-FFF2-40B4-BE49-F238E27FC236}">
                <a16:creationId xmlns:a16="http://schemas.microsoft.com/office/drawing/2014/main" id="{59DBA339-F8BF-1CC2-D75C-1AFAC475D5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46375F7-3A4F-3FF2-6233-EC0674692A5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E9C0332-B563-A84F-8ED2-C85D17AADC01}" type="slidenum">
              <a:rPr lang="en-US" smtClean="0"/>
              <a:t>‹#›</a:t>
            </a:fld>
            <a:endParaRPr lang="en-US"/>
          </a:p>
        </p:txBody>
      </p:sp>
    </p:spTree>
    <p:extLst>
      <p:ext uri="{BB962C8B-B14F-4D97-AF65-F5344CB8AC3E}">
        <p14:creationId xmlns:p14="http://schemas.microsoft.com/office/powerpoint/2010/main" val="1804301637"/>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8.svg"/></Relationships>
</file>

<file path=ppt/slides/_rels/slide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2.xml"/><Relationship Id="rId1" Type="http://schemas.openxmlformats.org/officeDocument/2006/relationships/video" Target="https://www.youtube.com/embed/-XttvR7NxHw?feature=oembed"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4.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xml"/><Relationship Id="rId1" Type="http://schemas.openxmlformats.org/officeDocument/2006/relationships/slideLayout" Target="../slideLayouts/slideLayout34.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xml"/><Relationship Id="rId1" Type="http://schemas.openxmlformats.org/officeDocument/2006/relationships/slideLayout" Target="../slideLayouts/slideLayout34.xml"/></Relationships>
</file>

<file path=ppt/slides/_rels/slide21.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170.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xml"/><Relationship Id="rId1" Type="http://schemas.openxmlformats.org/officeDocument/2006/relationships/slideLayout" Target="../slideLayouts/slideLayout28.xml"/></Relationships>
</file>

<file path=ppt/slides/_rels/slide2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42.xml.rels><?xml version="1.0" encoding="UTF-8" standalone="yes"?>
<Relationships xmlns="http://schemas.openxmlformats.org/package/2006/relationships"><Relationship Id="rId3" Type="http://schemas.openxmlformats.org/officeDocument/2006/relationships/customXml" Target="../ink/ink2.xml"/><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240.png"/></Relationships>
</file>

<file path=ppt/slides/_rels/slide4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image" Target="../media/image39.png"/></Relationships>
</file>

<file path=ppt/slides/_rels/slide57.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HF5m8WGbzdM?feature=oembed" TargetMode="External"/><Relationship Id="rId4" Type="http://schemas.openxmlformats.org/officeDocument/2006/relationships/image" Target="../media/image41.jpeg"/></Relationships>
</file>

<file path=ppt/slides/_rels/slide58.xml.rels><?xml version="1.0" encoding="UTF-8" standalone="yes"?>
<Relationships xmlns="http://schemas.openxmlformats.org/package/2006/relationships"><Relationship Id="rId3" Type="http://schemas.openxmlformats.org/officeDocument/2006/relationships/customXml" Target="../ink/ink3.xml"/><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240.png"/></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3" Type="http://schemas.openxmlformats.org/officeDocument/2006/relationships/customXml" Target="../ink/ink4.xml"/><Relationship Id="rId2" Type="http://schemas.openxmlformats.org/officeDocument/2006/relationships/image" Target="../media/image12.png"/><Relationship Id="rId1" Type="http://schemas.openxmlformats.org/officeDocument/2006/relationships/slideLayout" Target="../slideLayouts/slideLayout2.xml"/><Relationship Id="rId4" Type="http://schemas.openxmlformats.org/officeDocument/2006/relationships/image" Target="../media/image240.png"/></Relationships>
</file>

<file path=ppt/slides/_rels/slide74.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79.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3.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1AC0E-7195-4ACF-AA0A-5E2923A987F7}"/>
              </a:ext>
            </a:extLst>
          </p:cNvPr>
          <p:cNvSpPr>
            <a:spLocks noGrp="1"/>
          </p:cNvSpPr>
          <p:nvPr>
            <p:ph type="ctrTitle"/>
          </p:nvPr>
        </p:nvSpPr>
        <p:spPr>
          <a:xfrm>
            <a:off x="4197094" y="4058029"/>
            <a:ext cx="7863981" cy="1684680"/>
          </a:xfrm>
        </p:spPr>
        <p:txBody>
          <a:bodyPr anchor="t">
            <a:normAutofit fontScale="90000"/>
          </a:bodyPr>
          <a:lstStyle/>
          <a:p>
            <a:pPr algn="l"/>
            <a:r>
              <a:rPr lang="en-US" sz="4400">
                <a:latin typeface="Franklin Gothic Book" panose="020B0503020102020204" pitchFamily="34" charset="0"/>
                <a:cs typeface="Segoe UI" panose="020B0502040204020203" pitchFamily="34" charset="0"/>
              </a:rPr>
              <a:t>ECES7004 Principles of Pedagogy, </a:t>
            </a:r>
            <a:br>
              <a:rPr lang="en-US" sz="4400">
                <a:latin typeface="Franklin Gothic Book" panose="020B0503020102020204" pitchFamily="34" charset="0"/>
                <a:cs typeface="Segoe UI" panose="020B0502040204020203" pitchFamily="34" charset="0"/>
              </a:rPr>
            </a:br>
            <a:r>
              <a:rPr lang="en-US" sz="4400">
                <a:latin typeface="Franklin Gothic Book" panose="020B0503020102020204" pitchFamily="34" charset="0"/>
                <a:cs typeface="Segoe UI" panose="020B0502040204020203" pitchFamily="34" charset="0"/>
              </a:rPr>
              <a:t>Teaching &amp; Learning</a:t>
            </a:r>
            <a:br>
              <a:rPr lang="en-US" sz="4400">
                <a:latin typeface="Franklin Gothic Book" panose="020B0503020102020204" pitchFamily="34" charset="0"/>
                <a:cs typeface="Segoe UI" panose="020B0502040204020203" pitchFamily="34" charset="0"/>
              </a:rPr>
            </a:br>
            <a:br>
              <a:rPr lang="en-US" sz="4400">
                <a:latin typeface="Franklin Gothic Book" panose="020B0503020102020204" pitchFamily="34" charset="0"/>
                <a:cs typeface="Segoe UI" panose="020B0502040204020203" pitchFamily="34" charset="0"/>
              </a:rPr>
            </a:br>
            <a:r>
              <a:rPr lang="en-US" sz="4400">
                <a:latin typeface="Franklin Gothic Book" panose="020B0503020102020204" pitchFamily="34" charset="0"/>
                <a:cs typeface="Segoe UI" panose="020B0502040204020203" pitchFamily="34" charset="0"/>
              </a:rPr>
              <a:t>Dr. Huw Griffiths			</a:t>
            </a:r>
          </a:p>
        </p:txBody>
      </p:sp>
      <p:sp>
        <p:nvSpPr>
          <p:cNvPr id="29" name="Freeform: Shape 28">
            <a:extLst>
              <a:ext uri="{FF2B5EF4-FFF2-40B4-BE49-F238E27FC236}">
                <a16:creationId xmlns:a16="http://schemas.microsoft.com/office/drawing/2014/main" id="{F6E384F5-137A-40B1-97F0-694CC6ECD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22218"/>
            <a:ext cx="3730752"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EBA87361-6D30-46E4-834B-719CF5905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8332"/>
            <a:ext cx="3564638" cy="4569668"/>
          </a:xfrm>
          <a:custGeom>
            <a:avLst/>
            <a:gdLst>
              <a:gd name="connsiteX0" fmla="*/ 640080 w 3564638"/>
              <a:gd name="connsiteY0" fmla="*/ 0 h 4569668"/>
              <a:gd name="connsiteX1" fmla="*/ 3564638 w 3564638"/>
              <a:gd name="connsiteY1" fmla="*/ 2924558 h 4569668"/>
              <a:gd name="connsiteX2" fmla="*/ 3065170 w 3564638"/>
              <a:gd name="connsiteY2" fmla="*/ 4559707 h 4569668"/>
              <a:gd name="connsiteX3" fmla="*/ 3057720 w 3564638"/>
              <a:gd name="connsiteY3" fmla="*/ 4569668 h 4569668"/>
              <a:gd name="connsiteX4" fmla="*/ 0 w 3564638"/>
              <a:gd name="connsiteY4" fmla="*/ 4569668 h 4569668"/>
              <a:gd name="connsiteX5" fmla="*/ 0 w 3564638"/>
              <a:gd name="connsiteY5" fmla="*/ 72448 h 4569668"/>
              <a:gd name="connsiteX6" fmla="*/ 50679 w 3564638"/>
              <a:gd name="connsiteY6" fmla="*/ 59417 h 4569668"/>
              <a:gd name="connsiteX7" fmla="*/ 640080 w 3564638"/>
              <a:gd name="connsiteY7" fmla="*/ 0 h 4569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9DBC4630-03DA-474F-BBCB-BA3AE6B31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982" y="-4332"/>
            <a:ext cx="4242816"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D89DB1C0-FEEC-4CB6-88B2-F9C5562E09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574" y="0"/>
            <a:ext cx="3913632" cy="2285234"/>
          </a:xfrm>
          <a:custGeom>
            <a:avLst/>
            <a:gdLst>
              <a:gd name="connsiteX0" fmla="*/ 29691 w 3913632"/>
              <a:gd name="connsiteY0" fmla="*/ 0 h 2285234"/>
              <a:gd name="connsiteX1" fmla="*/ 3883942 w 3913632"/>
              <a:gd name="connsiteY1" fmla="*/ 0 h 2285234"/>
              <a:gd name="connsiteX2" fmla="*/ 3903529 w 3913632"/>
              <a:gd name="connsiteY2" fmla="*/ 128345 h 2285234"/>
              <a:gd name="connsiteX3" fmla="*/ 3913632 w 3913632"/>
              <a:gd name="connsiteY3" fmla="*/ 328418 h 2285234"/>
              <a:gd name="connsiteX4" fmla="*/ 1956816 w 3913632"/>
              <a:gd name="connsiteY4" fmla="*/ 2285234 h 2285234"/>
              <a:gd name="connsiteX5" fmla="*/ 0 w 3913632"/>
              <a:gd name="connsiteY5" fmla="*/ 328418 h 2285234"/>
              <a:gd name="connsiteX6" fmla="*/ 10103 w 3913632"/>
              <a:gd name="connsiteY6" fmla="*/ 128345 h 2285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Graphic 8" descr="Open Book">
            <a:extLst>
              <a:ext uri="{FF2B5EF4-FFF2-40B4-BE49-F238E27FC236}">
                <a16:creationId xmlns:a16="http://schemas.microsoft.com/office/drawing/2014/main" id="{93E427C7-0218-4592-82DA-2431E4BF875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385250" y="164573"/>
            <a:ext cx="1636279" cy="1636279"/>
          </a:xfrm>
          <a:prstGeom prst="rect">
            <a:avLst/>
          </a:prstGeom>
        </p:spPr>
      </p:pic>
      <p:sp>
        <p:nvSpPr>
          <p:cNvPr id="37" name="Oval 36">
            <a:extLst>
              <a:ext uri="{FF2B5EF4-FFF2-40B4-BE49-F238E27FC236}">
                <a16:creationId xmlns:a16="http://schemas.microsoft.com/office/drawing/2014/main" id="{78418A25-6EAC-4140-BFE6-284E1925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117" y="615908"/>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Oval 38">
            <a:extLst>
              <a:ext uri="{FF2B5EF4-FFF2-40B4-BE49-F238E27FC236}">
                <a16:creationId xmlns:a16="http://schemas.microsoft.com/office/drawing/2014/main" id="{08163D1C-ED91-4D5F-A33B-CF1256B27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67709" y="780500"/>
            <a:ext cx="2852928" cy="285292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Graphic 4" descr="Chat">
            <a:extLst>
              <a:ext uri="{FF2B5EF4-FFF2-40B4-BE49-F238E27FC236}">
                <a16:creationId xmlns:a16="http://schemas.microsoft.com/office/drawing/2014/main" id="{EB71843F-0A0B-4317-B205-4B0A0B97C0FD}"/>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980302" y="1293093"/>
            <a:ext cx="1827742" cy="1827742"/>
          </a:xfrm>
          <a:prstGeom prst="rect">
            <a:avLst/>
          </a:prstGeom>
        </p:spPr>
      </p:pic>
      <p:pic>
        <p:nvPicPr>
          <p:cNvPr id="7" name="Graphic 6" descr="Blackboard">
            <a:extLst>
              <a:ext uri="{FF2B5EF4-FFF2-40B4-BE49-F238E27FC236}">
                <a16:creationId xmlns:a16="http://schemas.microsoft.com/office/drawing/2014/main" id="{2696A1A4-8E43-47F6-A6DC-A9ADAB053D8B}"/>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30924" y="3621724"/>
            <a:ext cx="2594886" cy="2594886"/>
          </a:xfrm>
          <a:prstGeom prst="rect">
            <a:avLst/>
          </a:prstGeom>
        </p:spPr>
      </p:pic>
      <p:sp>
        <p:nvSpPr>
          <p:cNvPr id="41" name="Freeform: Shape 40">
            <a:extLst>
              <a:ext uri="{FF2B5EF4-FFF2-40B4-BE49-F238E27FC236}">
                <a16:creationId xmlns:a16="http://schemas.microsoft.com/office/drawing/2014/main" id="{31103AB2-C090-458F-B752-294F23AFA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2568" y="-4331"/>
            <a:ext cx="3439432" cy="3785157"/>
          </a:xfrm>
          <a:custGeom>
            <a:avLst/>
            <a:gdLst>
              <a:gd name="connsiteX0" fmla="*/ 198262 w 3439432"/>
              <a:gd name="connsiteY0" fmla="*/ 0 h 3785157"/>
              <a:gd name="connsiteX1" fmla="*/ 3439432 w 3439432"/>
              <a:gd name="connsiteY1" fmla="*/ 0 h 3785157"/>
              <a:gd name="connsiteX2" fmla="*/ 3439432 w 3439432"/>
              <a:gd name="connsiteY2" fmla="*/ 3697836 h 3785157"/>
              <a:gd name="connsiteX3" fmla="*/ 3318024 w 3439432"/>
              <a:gd name="connsiteY3" fmla="*/ 3729054 h 3785157"/>
              <a:gd name="connsiteX4" fmla="*/ 2761488 w 3439432"/>
              <a:gd name="connsiteY4" fmla="*/ 3785157 h 3785157"/>
              <a:gd name="connsiteX5" fmla="*/ 0 w 3439432"/>
              <a:gd name="connsiteY5" fmla="*/ 1023669 h 3785157"/>
              <a:gd name="connsiteX6" fmla="*/ 124151 w 3439432"/>
              <a:gd name="connsiteY6" fmla="*/ 202487 h 378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785157">
                <a:moveTo>
                  <a:pt x="198262" y="0"/>
                </a:moveTo>
                <a:lnTo>
                  <a:pt x="3439432" y="0"/>
                </a:lnTo>
                <a:lnTo>
                  <a:pt x="3439432" y="3697836"/>
                </a:lnTo>
                <a:lnTo>
                  <a:pt x="3318024" y="3729054"/>
                </a:lnTo>
                <a:cubicBezTo>
                  <a:pt x="3138258" y="3765839"/>
                  <a:pt x="2952129" y="3785157"/>
                  <a:pt x="2761488" y="3785157"/>
                </a:cubicBezTo>
                <a:cubicBezTo>
                  <a:pt x="1236360" y="3785157"/>
                  <a:pt x="0" y="2548797"/>
                  <a:pt x="0" y="1023669"/>
                </a:cubicBezTo>
                <a:cubicBezTo>
                  <a:pt x="0" y="737708"/>
                  <a:pt x="43466" y="461898"/>
                  <a:pt x="124151" y="20248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3" name="Freeform: Shape 42">
            <a:extLst>
              <a:ext uri="{FF2B5EF4-FFF2-40B4-BE49-F238E27FC236}">
                <a16:creationId xmlns:a16="http://schemas.microsoft.com/office/drawing/2014/main" id="{83D471F3-782A-4BA1-9CAB-FF5CDF0A7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8761" y="-4332"/>
            <a:ext cx="3273238" cy="3618965"/>
          </a:xfrm>
          <a:custGeom>
            <a:avLst/>
            <a:gdLst>
              <a:gd name="connsiteX0" fmla="*/ 210437 w 3273238"/>
              <a:gd name="connsiteY0" fmla="*/ 0 h 3618965"/>
              <a:gd name="connsiteX1" fmla="*/ 3273238 w 3273238"/>
              <a:gd name="connsiteY1" fmla="*/ 0 h 3618965"/>
              <a:gd name="connsiteX2" fmla="*/ 3273238 w 3273238"/>
              <a:gd name="connsiteY2" fmla="*/ 3526409 h 3618965"/>
              <a:gd name="connsiteX3" fmla="*/ 3118338 w 3273238"/>
              <a:gd name="connsiteY3" fmla="*/ 3566238 h 3618965"/>
              <a:gd name="connsiteX4" fmla="*/ 2595295 w 3273238"/>
              <a:gd name="connsiteY4" fmla="*/ 3618965 h 3618965"/>
              <a:gd name="connsiteX5" fmla="*/ 0 w 3273238"/>
              <a:gd name="connsiteY5" fmla="*/ 1023670 h 3618965"/>
              <a:gd name="connsiteX6" fmla="*/ 203951 w 3273238"/>
              <a:gd name="connsiteY6" fmla="*/ 13464 h 3618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73238" h="3618965">
                <a:moveTo>
                  <a:pt x="210437" y="0"/>
                </a:moveTo>
                <a:lnTo>
                  <a:pt x="3273238" y="0"/>
                </a:lnTo>
                <a:lnTo>
                  <a:pt x="3273238" y="3526409"/>
                </a:lnTo>
                <a:lnTo>
                  <a:pt x="3118338" y="3566238"/>
                </a:lnTo>
                <a:cubicBezTo>
                  <a:pt x="2949390" y="3600810"/>
                  <a:pt x="2774463" y="3618965"/>
                  <a:pt x="2595295" y="3618965"/>
                </a:cubicBezTo>
                <a:cubicBezTo>
                  <a:pt x="1161953" y="3618965"/>
                  <a:pt x="0" y="2457012"/>
                  <a:pt x="0" y="1023670"/>
                </a:cubicBezTo>
                <a:cubicBezTo>
                  <a:pt x="0" y="665335"/>
                  <a:pt x="72622" y="323961"/>
                  <a:pt x="203951" y="13464"/>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Graphic 10" descr="Books on Shelf">
            <a:extLst>
              <a:ext uri="{FF2B5EF4-FFF2-40B4-BE49-F238E27FC236}">
                <a16:creationId xmlns:a16="http://schemas.microsoft.com/office/drawing/2014/main" id="{18A239E6-97C0-4A74-8E7A-C9FD39A8C92C}"/>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9725024" y="327889"/>
            <a:ext cx="2260711" cy="2260711"/>
          </a:xfrm>
          <a:prstGeom prst="rect">
            <a:avLst/>
          </a:prstGeom>
        </p:spPr>
      </p:pic>
    </p:spTree>
    <p:extLst>
      <p:ext uri="{BB962C8B-B14F-4D97-AF65-F5344CB8AC3E}">
        <p14:creationId xmlns:p14="http://schemas.microsoft.com/office/powerpoint/2010/main" val="32239897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19F3A65-16FA-83FB-D9D0-70989316054A}"/>
              </a:ext>
            </a:extLst>
          </p:cNvPr>
          <p:cNvPicPr>
            <a:picLocks noChangeAspect="1"/>
          </p:cNvPicPr>
          <p:nvPr/>
        </p:nvPicPr>
        <p:blipFill>
          <a:blip r:embed="rId2"/>
          <a:stretch>
            <a:fillRect/>
          </a:stretch>
        </p:blipFill>
        <p:spPr>
          <a:xfrm>
            <a:off x="375439" y="628349"/>
            <a:ext cx="11441123" cy="5086651"/>
          </a:xfrm>
          <a:prstGeom prst="rect">
            <a:avLst/>
          </a:prstGeom>
        </p:spPr>
      </p:pic>
    </p:spTree>
    <p:extLst>
      <p:ext uri="{BB962C8B-B14F-4D97-AF65-F5344CB8AC3E}">
        <p14:creationId xmlns:p14="http://schemas.microsoft.com/office/powerpoint/2010/main" val="12140773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19F3A65-16FA-83FB-D9D0-70989316054A}"/>
              </a:ext>
            </a:extLst>
          </p:cNvPr>
          <p:cNvPicPr>
            <a:picLocks noChangeAspect="1"/>
          </p:cNvPicPr>
          <p:nvPr/>
        </p:nvPicPr>
        <p:blipFill>
          <a:blip r:embed="rId2"/>
          <a:stretch>
            <a:fillRect/>
          </a:stretch>
        </p:blipFill>
        <p:spPr>
          <a:xfrm>
            <a:off x="375439" y="628349"/>
            <a:ext cx="11441122" cy="5086651"/>
          </a:xfrm>
          <a:prstGeom prst="rect">
            <a:avLst/>
          </a:prstGeom>
        </p:spPr>
      </p:pic>
      <p:pic>
        <p:nvPicPr>
          <p:cNvPr id="3" name="Picture 2">
            <a:extLst>
              <a:ext uri="{FF2B5EF4-FFF2-40B4-BE49-F238E27FC236}">
                <a16:creationId xmlns:a16="http://schemas.microsoft.com/office/drawing/2014/main" id="{B8F8A44F-215A-B35D-1A00-B7E6922C1FF3}"/>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0377389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95934B61-3BA3-5611-A082-BBB33E7540A7}"/>
              </a:ext>
            </a:extLst>
          </p:cNvPr>
          <p:cNvGraphicFramePr>
            <a:graphicFrameLocks noGrp="1"/>
          </p:cNvGraphicFramePr>
          <p:nvPr/>
        </p:nvGraphicFramePr>
        <p:xfrm>
          <a:off x="958338" y="2306533"/>
          <a:ext cx="10397247" cy="4217483"/>
        </p:xfrm>
        <a:graphic>
          <a:graphicData uri="http://schemas.openxmlformats.org/drawingml/2006/table">
            <a:tbl>
              <a:tblPr firstRow="1" bandRow="1">
                <a:tableStyleId>{5C22544A-7EE6-4342-B048-85BDC9FD1C3A}</a:tableStyleId>
              </a:tblPr>
              <a:tblGrid>
                <a:gridCol w="2599312">
                  <a:extLst>
                    <a:ext uri="{9D8B030D-6E8A-4147-A177-3AD203B41FA5}">
                      <a16:colId xmlns:a16="http://schemas.microsoft.com/office/drawing/2014/main" val="963666824"/>
                    </a:ext>
                  </a:extLst>
                </a:gridCol>
                <a:gridCol w="2599312">
                  <a:extLst>
                    <a:ext uri="{9D8B030D-6E8A-4147-A177-3AD203B41FA5}">
                      <a16:colId xmlns:a16="http://schemas.microsoft.com/office/drawing/2014/main" val="1366188220"/>
                    </a:ext>
                  </a:extLst>
                </a:gridCol>
                <a:gridCol w="2725220">
                  <a:extLst>
                    <a:ext uri="{9D8B030D-6E8A-4147-A177-3AD203B41FA5}">
                      <a16:colId xmlns:a16="http://schemas.microsoft.com/office/drawing/2014/main" val="3568357199"/>
                    </a:ext>
                  </a:extLst>
                </a:gridCol>
                <a:gridCol w="2473403">
                  <a:extLst>
                    <a:ext uri="{9D8B030D-6E8A-4147-A177-3AD203B41FA5}">
                      <a16:colId xmlns:a16="http://schemas.microsoft.com/office/drawing/2014/main" val="979221809"/>
                    </a:ext>
                  </a:extLst>
                </a:gridCol>
              </a:tblGrid>
              <a:tr h="4217483">
                <a:tc>
                  <a:txBody>
                    <a:bodyPr/>
                    <a:lstStyle/>
                    <a:p>
                      <a:pPr algn="ctr"/>
                      <a:r>
                        <a:rPr lang="en-GB" sz="2800" dirty="0"/>
                        <a:t>Behaviourism</a:t>
                      </a:r>
                    </a:p>
                    <a:p>
                      <a:pPr algn="ctr"/>
                      <a:endParaRPr lang="en-GB" sz="2800" dirty="0"/>
                    </a:p>
                    <a:p>
                      <a:pPr algn="ctr"/>
                      <a:r>
                        <a:rPr lang="en-GB" sz="1900" dirty="0"/>
                        <a:t>Definition/Description</a:t>
                      </a:r>
                    </a:p>
                    <a:p>
                      <a:pPr algn="ctr"/>
                      <a:endParaRPr lang="en-GB" sz="1900" dirty="0"/>
                    </a:p>
                    <a:p>
                      <a:pPr algn="ctr"/>
                      <a:r>
                        <a:rPr lang="en-GB" sz="1900" dirty="0"/>
                        <a:t>Development</a:t>
                      </a:r>
                    </a:p>
                    <a:p>
                      <a:pPr algn="ctr"/>
                      <a:endParaRPr lang="en-GB" sz="1900" dirty="0"/>
                    </a:p>
                    <a:p>
                      <a:pPr algn="ctr"/>
                      <a:r>
                        <a:rPr lang="en-GB" sz="1900" dirty="0"/>
                        <a:t>Principles</a:t>
                      </a:r>
                    </a:p>
                    <a:p>
                      <a:pPr algn="ctr"/>
                      <a:endParaRPr lang="en-GB" sz="1900" dirty="0"/>
                    </a:p>
                    <a:p>
                      <a:pPr algn="ctr"/>
                      <a:r>
                        <a:rPr lang="en-GB" sz="1900" dirty="0"/>
                        <a:t>Theorists</a:t>
                      </a:r>
                    </a:p>
                    <a:p>
                      <a:pPr algn="ctr"/>
                      <a:endParaRPr lang="en-GB" sz="1900" dirty="0"/>
                    </a:p>
                    <a:p>
                      <a:pPr algn="ctr"/>
                      <a:r>
                        <a:rPr lang="en-GB" sz="1900" dirty="0"/>
                        <a:t>Criticism</a:t>
                      </a:r>
                    </a:p>
                  </a:txBody>
                  <a:tcPr>
                    <a:solidFill>
                      <a:schemeClr val="bg2">
                        <a:lumMod val="10000"/>
                      </a:schemeClr>
                    </a:solidFill>
                  </a:tcPr>
                </a:tc>
                <a:tc>
                  <a:txBody>
                    <a:bodyPr/>
                    <a:lstStyle/>
                    <a:p>
                      <a:pPr algn="ctr"/>
                      <a:r>
                        <a:rPr lang="en-GB" sz="2800" dirty="0"/>
                        <a:t>Cognitivism</a:t>
                      </a:r>
                    </a:p>
                    <a:p>
                      <a:pPr algn="ctr"/>
                      <a:endParaRPr lang="en-GB" sz="2800" dirty="0"/>
                    </a:p>
                    <a:p>
                      <a:pPr algn="ctr"/>
                      <a:r>
                        <a:rPr lang="en-GB" sz="1900" dirty="0"/>
                        <a:t>Definition/Description</a:t>
                      </a:r>
                    </a:p>
                    <a:p>
                      <a:pPr algn="ctr"/>
                      <a:endParaRPr lang="en-GB" sz="1900" dirty="0"/>
                    </a:p>
                    <a:p>
                      <a:pPr algn="ctr"/>
                      <a:r>
                        <a:rPr lang="en-GB" sz="1900" dirty="0"/>
                        <a:t>Development</a:t>
                      </a:r>
                    </a:p>
                    <a:p>
                      <a:pPr algn="ctr"/>
                      <a:endParaRPr lang="en-GB" sz="1900" dirty="0"/>
                    </a:p>
                    <a:p>
                      <a:pPr algn="ctr"/>
                      <a:r>
                        <a:rPr lang="en-GB" sz="1900" dirty="0"/>
                        <a:t>Principles</a:t>
                      </a:r>
                    </a:p>
                    <a:p>
                      <a:pPr algn="ctr"/>
                      <a:endParaRPr lang="en-GB" sz="1900" dirty="0"/>
                    </a:p>
                    <a:p>
                      <a:pPr algn="ctr"/>
                      <a:r>
                        <a:rPr lang="en-GB" sz="1900" dirty="0"/>
                        <a:t>Theorists</a:t>
                      </a:r>
                    </a:p>
                    <a:p>
                      <a:pPr algn="ctr"/>
                      <a:endParaRPr lang="en-GB" sz="1900" dirty="0"/>
                    </a:p>
                    <a:p>
                      <a:pPr algn="ctr"/>
                      <a:r>
                        <a:rPr lang="en-GB" sz="1900" dirty="0"/>
                        <a:t>Criticism</a:t>
                      </a:r>
                    </a:p>
                    <a:p>
                      <a:pPr algn="ctr"/>
                      <a:endParaRPr lang="en-GB" sz="2300" dirty="0"/>
                    </a:p>
                  </a:txBody>
                  <a:tcPr>
                    <a:solidFill>
                      <a:schemeClr val="bg2">
                        <a:lumMod val="10000"/>
                      </a:schemeClr>
                    </a:solidFill>
                  </a:tcPr>
                </a:tc>
                <a:tc>
                  <a:txBody>
                    <a:bodyPr/>
                    <a:lstStyle/>
                    <a:p>
                      <a:pPr algn="ctr"/>
                      <a:r>
                        <a:rPr lang="en-GB" sz="2800" dirty="0"/>
                        <a:t>Constructivism</a:t>
                      </a:r>
                    </a:p>
                    <a:p>
                      <a:pPr algn="ctr"/>
                      <a:endParaRPr lang="en-GB" sz="2800" dirty="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900" b="1" i="0" u="none" strike="noStrike" kern="1200" cap="none" spc="0" normalizeH="0" baseline="0" noProof="0" dirty="0">
                          <a:ln>
                            <a:noFill/>
                          </a:ln>
                          <a:solidFill>
                            <a:prstClr val="white"/>
                          </a:solidFill>
                          <a:effectLst/>
                          <a:uLnTx/>
                          <a:uFillTx/>
                          <a:latin typeface="+mn-lt"/>
                          <a:ea typeface="+mn-ea"/>
                          <a:cs typeface="+mn-cs"/>
                        </a:rPr>
                        <a:t>Definition/Description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900" b="1" i="0" u="none" strike="noStrike" kern="1200" cap="none" spc="0" normalizeH="0" baseline="0" noProof="0" dirty="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900" b="1" i="0" u="none" strike="noStrike" kern="1200" cap="none" spc="0" normalizeH="0" baseline="0" noProof="0" dirty="0">
                          <a:ln>
                            <a:noFill/>
                          </a:ln>
                          <a:solidFill>
                            <a:prstClr val="white"/>
                          </a:solidFill>
                          <a:effectLst/>
                          <a:uLnTx/>
                          <a:uFillTx/>
                          <a:latin typeface="+mn-lt"/>
                          <a:ea typeface="+mn-ea"/>
                          <a:cs typeface="+mn-cs"/>
                        </a:rPr>
                        <a:t>Development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900" b="1" i="0" u="none" strike="noStrike" kern="1200" cap="none" spc="0" normalizeH="0" baseline="0" noProof="0" dirty="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900" b="1" i="0" u="none" strike="noStrike" kern="1200" cap="none" spc="0" normalizeH="0" baseline="0" noProof="0" dirty="0">
                          <a:ln>
                            <a:noFill/>
                          </a:ln>
                          <a:solidFill>
                            <a:prstClr val="white"/>
                          </a:solidFill>
                          <a:effectLst/>
                          <a:uLnTx/>
                          <a:uFillTx/>
                          <a:latin typeface="+mn-lt"/>
                          <a:ea typeface="+mn-ea"/>
                          <a:cs typeface="+mn-cs"/>
                        </a:rPr>
                        <a:t>Principles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900" b="1" i="0" u="none" strike="noStrike" kern="1200" cap="none" spc="0" normalizeH="0" baseline="0" noProof="0" dirty="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900" b="1" i="0" u="none" strike="noStrike" kern="1200" cap="none" spc="0" normalizeH="0" baseline="0" noProof="0" dirty="0">
                          <a:ln>
                            <a:noFill/>
                          </a:ln>
                          <a:solidFill>
                            <a:prstClr val="white"/>
                          </a:solidFill>
                          <a:effectLst/>
                          <a:uLnTx/>
                          <a:uFillTx/>
                          <a:latin typeface="+mn-lt"/>
                          <a:ea typeface="+mn-ea"/>
                          <a:cs typeface="+mn-cs"/>
                        </a:rPr>
                        <a:t>Theorists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900" b="1" i="0" u="none" strike="noStrike" kern="1200" cap="none" spc="0" normalizeH="0" baseline="0" noProof="0" dirty="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900" b="1" i="0" u="none" strike="noStrike" kern="1200" cap="none" spc="0" normalizeH="0" baseline="0" noProof="0" dirty="0">
                          <a:ln>
                            <a:noFill/>
                          </a:ln>
                          <a:solidFill>
                            <a:prstClr val="white"/>
                          </a:solidFill>
                          <a:effectLst/>
                          <a:uLnTx/>
                          <a:uFillTx/>
                          <a:latin typeface="+mn-lt"/>
                          <a:ea typeface="+mn-ea"/>
                          <a:cs typeface="+mn-cs"/>
                        </a:rPr>
                        <a:t>Criticism</a:t>
                      </a:r>
                    </a:p>
                    <a:p>
                      <a:pPr algn="ctr"/>
                      <a:endParaRPr lang="en-GB" sz="2300" dirty="0"/>
                    </a:p>
                  </a:txBody>
                  <a:tcPr>
                    <a:solidFill>
                      <a:schemeClr val="bg2">
                        <a:lumMod val="10000"/>
                      </a:schemeClr>
                    </a:solidFill>
                  </a:tcPr>
                </a:tc>
                <a:tc>
                  <a:txBody>
                    <a:bodyPr/>
                    <a:lstStyle/>
                    <a:p>
                      <a:pPr algn="ctr"/>
                      <a:r>
                        <a:rPr lang="en-GB" sz="2800" dirty="0"/>
                        <a:t>Social Learning</a:t>
                      </a:r>
                    </a:p>
                    <a:p>
                      <a:pPr algn="ctr"/>
                      <a:endParaRPr lang="en-GB" sz="2800" dirty="0"/>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900" b="1" i="0" u="none" strike="noStrike" kern="1200" cap="none" spc="0" normalizeH="0" baseline="0" noProof="0" dirty="0">
                          <a:ln>
                            <a:noFill/>
                          </a:ln>
                          <a:solidFill>
                            <a:prstClr val="white"/>
                          </a:solidFill>
                          <a:effectLst/>
                          <a:uLnTx/>
                          <a:uFillTx/>
                          <a:latin typeface="+mn-lt"/>
                          <a:ea typeface="+mn-ea"/>
                          <a:cs typeface="+mn-cs"/>
                        </a:rPr>
                        <a:t>Definition/Description</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900" b="1" i="0" u="none" strike="noStrike" kern="1200" cap="none" spc="0" normalizeH="0" baseline="0" noProof="0" dirty="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900" b="1" i="0" u="none" strike="noStrike" kern="1200" cap="none" spc="0" normalizeH="0" baseline="0" noProof="0" dirty="0">
                          <a:ln>
                            <a:noFill/>
                          </a:ln>
                          <a:solidFill>
                            <a:prstClr val="white"/>
                          </a:solidFill>
                          <a:effectLst/>
                          <a:uLnTx/>
                          <a:uFillTx/>
                          <a:latin typeface="+mn-lt"/>
                          <a:ea typeface="+mn-ea"/>
                          <a:cs typeface="+mn-cs"/>
                        </a:rPr>
                        <a:t>Development</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900" b="1" i="0" u="none" strike="noStrike" kern="1200" cap="none" spc="0" normalizeH="0" baseline="0" noProof="0" dirty="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900" b="1" i="0" u="none" strike="noStrike" kern="1200" cap="none" spc="0" normalizeH="0" baseline="0" noProof="0" dirty="0">
                          <a:ln>
                            <a:noFill/>
                          </a:ln>
                          <a:solidFill>
                            <a:prstClr val="white"/>
                          </a:solidFill>
                          <a:effectLst/>
                          <a:uLnTx/>
                          <a:uFillTx/>
                          <a:latin typeface="+mn-lt"/>
                          <a:ea typeface="+mn-ea"/>
                          <a:cs typeface="+mn-cs"/>
                        </a:rPr>
                        <a:t>Principles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900" b="1" i="0" u="none" strike="noStrike" kern="1200" cap="none" spc="0" normalizeH="0" baseline="0" noProof="0" dirty="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900" b="1" i="0" u="none" strike="noStrike" kern="1200" cap="none" spc="0" normalizeH="0" baseline="0" noProof="0" dirty="0">
                          <a:ln>
                            <a:noFill/>
                          </a:ln>
                          <a:solidFill>
                            <a:prstClr val="white"/>
                          </a:solidFill>
                          <a:effectLst/>
                          <a:uLnTx/>
                          <a:uFillTx/>
                          <a:latin typeface="+mn-lt"/>
                          <a:ea typeface="+mn-ea"/>
                          <a:cs typeface="+mn-cs"/>
                        </a:rPr>
                        <a:t>Theorists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900" b="1" i="0" u="none" strike="noStrike" kern="1200" cap="none" spc="0" normalizeH="0" baseline="0" noProof="0" dirty="0">
                        <a:ln>
                          <a:noFill/>
                        </a:ln>
                        <a:solidFill>
                          <a:prstClr val="white"/>
                        </a:solidFill>
                        <a:effectLst/>
                        <a:uLnTx/>
                        <a:uFillTx/>
                        <a:latin typeface="+mn-lt"/>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900" b="1" i="0" u="none" strike="noStrike" kern="1200" cap="none" spc="0" normalizeH="0" baseline="0" noProof="0" dirty="0">
                          <a:ln>
                            <a:noFill/>
                          </a:ln>
                          <a:solidFill>
                            <a:prstClr val="white"/>
                          </a:solidFill>
                          <a:effectLst/>
                          <a:uLnTx/>
                          <a:uFillTx/>
                          <a:latin typeface="+mn-lt"/>
                          <a:ea typeface="+mn-ea"/>
                          <a:cs typeface="+mn-cs"/>
                        </a:rPr>
                        <a:t>Criticism</a:t>
                      </a:r>
                    </a:p>
                    <a:p>
                      <a:pPr algn="ctr"/>
                      <a:endParaRPr lang="en-GB" sz="2300" dirty="0"/>
                    </a:p>
                  </a:txBody>
                  <a:tcPr>
                    <a:solidFill>
                      <a:schemeClr val="bg2">
                        <a:lumMod val="10000"/>
                      </a:schemeClr>
                    </a:solidFill>
                  </a:tcPr>
                </a:tc>
                <a:extLst>
                  <a:ext uri="{0D108BD9-81ED-4DB2-BD59-A6C34878D82A}">
                    <a16:rowId xmlns:a16="http://schemas.microsoft.com/office/drawing/2014/main" val="4040909981"/>
                  </a:ext>
                </a:extLst>
              </a:tr>
            </a:tbl>
          </a:graphicData>
        </a:graphic>
      </p:graphicFrame>
      <p:sp>
        <p:nvSpPr>
          <p:cNvPr id="2" name="TextBox 1">
            <a:extLst>
              <a:ext uri="{FF2B5EF4-FFF2-40B4-BE49-F238E27FC236}">
                <a16:creationId xmlns:a16="http://schemas.microsoft.com/office/drawing/2014/main" id="{662CD3AB-73CB-BDC4-22EA-28E90D2C83B7}"/>
              </a:ext>
            </a:extLst>
          </p:cNvPr>
          <p:cNvSpPr txBox="1"/>
          <p:nvPr/>
        </p:nvSpPr>
        <p:spPr>
          <a:xfrm>
            <a:off x="802641" y="100284"/>
            <a:ext cx="10708640" cy="2062103"/>
          </a:xfrm>
          <a:prstGeom prst="rect">
            <a:avLst/>
          </a:prstGeom>
          <a:noFill/>
        </p:spPr>
        <p:txBody>
          <a:bodyPr wrap="square" rtlCol="0">
            <a:spAutoFit/>
          </a:bodyPr>
          <a:lstStyle/>
          <a:p>
            <a:pPr defTabSz="914377">
              <a:defRPr/>
            </a:pPr>
            <a:r>
              <a:rPr lang="en-GB" sz="4400" b="1" u="sng" dirty="0">
                <a:solidFill>
                  <a:srgbClr val="002060"/>
                </a:solidFill>
                <a:latin typeface="Calibri" panose="020F0502020204030204"/>
                <a:cs typeface="Arial"/>
                <a:sym typeface="Arial"/>
              </a:rPr>
              <a:t>Task for NEXT WEEK</a:t>
            </a:r>
          </a:p>
          <a:p>
            <a:pPr defTabSz="914377">
              <a:defRPr/>
            </a:pPr>
            <a:endParaRPr lang="en-GB" sz="1200" dirty="0">
              <a:solidFill>
                <a:prstClr val="black"/>
              </a:solidFill>
              <a:latin typeface="Calibri" panose="020F0502020204030204"/>
              <a:cs typeface="Arial"/>
              <a:sym typeface="Arial"/>
            </a:endParaRPr>
          </a:p>
          <a:p>
            <a:pPr defTabSz="914377">
              <a:defRPr/>
            </a:pPr>
            <a:r>
              <a:rPr lang="en-GB" sz="2400" dirty="0">
                <a:solidFill>
                  <a:prstClr val="black"/>
                </a:solidFill>
                <a:latin typeface="Calibri" panose="020F0502020204030204"/>
                <a:cs typeface="Arial"/>
                <a:sym typeface="Arial"/>
              </a:rPr>
              <a:t>1). As a group make a presentation on the following educationalist theorists.</a:t>
            </a:r>
          </a:p>
          <a:p>
            <a:pPr defTabSz="914377">
              <a:defRPr/>
            </a:pPr>
            <a:r>
              <a:rPr lang="en-GB" sz="2400" dirty="0">
                <a:solidFill>
                  <a:prstClr val="black"/>
                </a:solidFill>
                <a:latin typeface="Calibri" panose="020F0502020204030204"/>
                <a:cs typeface="Arial"/>
                <a:sym typeface="Arial"/>
              </a:rPr>
              <a:t>2). I also encourage you to research the other theorists because this will help you in your essay.</a:t>
            </a:r>
          </a:p>
        </p:txBody>
      </p:sp>
    </p:spTree>
    <p:extLst>
      <p:ext uri="{BB962C8B-B14F-4D97-AF65-F5344CB8AC3E}">
        <p14:creationId xmlns:p14="http://schemas.microsoft.com/office/powerpoint/2010/main" val="21953104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D3871FE-F9EB-9A21-9025-C53E674A57B9}"/>
              </a:ext>
            </a:extLst>
          </p:cNvPr>
          <p:cNvPicPr>
            <a:picLocks noChangeAspect="1"/>
          </p:cNvPicPr>
          <p:nvPr/>
        </p:nvPicPr>
        <p:blipFill rotWithShape="1">
          <a:blip r:embed="rId2"/>
          <a:srcRect t="1" b="-405"/>
          <a:stretch/>
        </p:blipFill>
        <p:spPr>
          <a:xfrm>
            <a:off x="36051" y="0"/>
            <a:ext cx="12119898" cy="4927600"/>
          </a:xfrm>
          <a:prstGeom prst="rect">
            <a:avLst/>
          </a:prstGeom>
        </p:spPr>
      </p:pic>
      <p:sp>
        <p:nvSpPr>
          <p:cNvPr id="5" name="TextBox 4">
            <a:extLst>
              <a:ext uri="{FF2B5EF4-FFF2-40B4-BE49-F238E27FC236}">
                <a16:creationId xmlns:a16="http://schemas.microsoft.com/office/drawing/2014/main" id="{B404A0E4-D145-7E46-DD37-DBD2CF9E634B}"/>
              </a:ext>
            </a:extLst>
          </p:cNvPr>
          <p:cNvSpPr txBox="1"/>
          <p:nvPr/>
        </p:nvSpPr>
        <p:spPr>
          <a:xfrm>
            <a:off x="873760" y="5069840"/>
            <a:ext cx="10820400" cy="1569660"/>
          </a:xfrm>
          <a:prstGeom prst="rect">
            <a:avLst/>
          </a:prstGeom>
          <a:noFill/>
        </p:spPr>
        <p:txBody>
          <a:bodyPr wrap="square" rtlCol="0">
            <a:spAutoFit/>
          </a:bodyPr>
          <a:lstStyle/>
          <a:p>
            <a:r>
              <a:rPr lang="en-GB" sz="4800" b="1"/>
              <a:t>Behaviourism				Cognitivism</a:t>
            </a:r>
          </a:p>
          <a:p>
            <a:r>
              <a:rPr lang="en-GB" sz="4800" b="1"/>
              <a:t>Constructivism			Social Learning</a:t>
            </a:r>
          </a:p>
        </p:txBody>
      </p:sp>
    </p:spTree>
    <p:extLst>
      <p:ext uri="{BB962C8B-B14F-4D97-AF65-F5344CB8AC3E}">
        <p14:creationId xmlns:p14="http://schemas.microsoft.com/office/powerpoint/2010/main" val="2302795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8BFEC88-7908-7B7E-1E45-29463C388E1F}"/>
              </a:ext>
            </a:extLst>
          </p:cNvPr>
          <p:cNvPicPr>
            <a:picLocks noChangeAspect="1"/>
          </p:cNvPicPr>
          <p:nvPr/>
        </p:nvPicPr>
        <p:blipFill rotWithShape="1">
          <a:blip r:embed="rId2"/>
          <a:srcRect l="32467" t="45039" r="39597" b="7644"/>
          <a:stretch/>
        </p:blipFill>
        <p:spPr>
          <a:xfrm>
            <a:off x="761999" y="1981200"/>
            <a:ext cx="4883085" cy="4267200"/>
          </a:xfrm>
          <a:prstGeom prst="rect">
            <a:avLst/>
          </a:prstGeom>
        </p:spPr>
      </p:pic>
      <p:sp>
        <p:nvSpPr>
          <p:cNvPr id="6" name="TextBox 5">
            <a:extLst>
              <a:ext uri="{FF2B5EF4-FFF2-40B4-BE49-F238E27FC236}">
                <a16:creationId xmlns:a16="http://schemas.microsoft.com/office/drawing/2014/main" id="{3C2EFA0C-F49F-AAAD-57BF-4D12CA1F1260}"/>
              </a:ext>
            </a:extLst>
          </p:cNvPr>
          <p:cNvSpPr txBox="1"/>
          <p:nvPr/>
        </p:nvSpPr>
        <p:spPr>
          <a:xfrm>
            <a:off x="497840" y="406400"/>
            <a:ext cx="10820400" cy="1200329"/>
          </a:xfrm>
          <a:prstGeom prst="rect">
            <a:avLst/>
          </a:prstGeom>
          <a:noFill/>
        </p:spPr>
        <p:txBody>
          <a:bodyPr wrap="square" rtlCol="0">
            <a:spAutoFit/>
          </a:bodyPr>
          <a:lstStyle/>
          <a:p>
            <a:r>
              <a:rPr lang="en-GB" sz="7200" b="1" u="sng"/>
              <a:t>Behaviourism</a:t>
            </a:r>
            <a:r>
              <a:rPr lang="en-GB" sz="4800" b="1" u="sng"/>
              <a:t>	</a:t>
            </a:r>
            <a:r>
              <a:rPr lang="en-GB" sz="4800" b="1"/>
              <a:t>			</a:t>
            </a:r>
          </a:p>
        </p:txBody>
      </p:sp>
      <p:sp>
        <p:nvSpPr>
          <p:cNvPr id="7" name="TextBox 6">
            <a:extLst>
              <a:ext uri="{FF2B5EF4-FFF2-40B4-BE49-F238E27FC236}">
                <a16:creationId xmlns:a16="http://schemas.microsoft.com/office/drawing/2014/main" id="{A806EDD5-AF4E-474E-5F0A-794B7F2CE6C8}"/>
              </a:ext>
            </a:extLst>
          </p:cNvPr>
          <p:cNvSpPr txBox="1"/>
          <p:nvPr/>
        </p:nvSpPr>
        <p:spPr>
          <a:xfrm>
            <a:off x="6268720" y="1434842"/>
            <a:ext cx="5283200" cy="5016758"/>
          </a:xfrm>
          <a:prstGeom prst="rect">
            <a:avLst/>
          </a:prstGeom>
          <a:noFill/>
        </p:spPr>
        <p:txBody>
          <a:bodyPr wrap="square" rtlCol="0">
            <a:spAutoFit/>
          </a:bodyPr>
          <a:lstStyle/>
          <a:p>
            <a:pPr algn="just"/>
            <a:r>
              <a:rPr lang="en-GB" sz="3200" b="1"/>
              <a:t>Whenever a mobile phone rings on a bus or train people check whether it’s their phone. This is clear example of near automatic response. </a:t>
            </a:r>
          </a:p>
          <a:p>
            <a:pPr algn="just"/>
            <a:r>
              <a:rPr lang="en-GB" sz="3200" b="1"/>
              <a:t>It illustrates perfectly one of the main laws underlying behaviourism – the bond between stimulus and response. </a:t>
            </a:r>
          </a:p>
        </p:txBody>
      </p:sp>
    </p:spTree>
    <p:extLst>
      <p:ext uri="{BB962C8B-B14F-4D97-AF65-F5344CB8AC3E}">
        <p14:creationId xmlns:p14="http://schemas.microsoft.com/office/powerpoint/2010/main" val="9261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8BFEC88-7908-7B7E-1E45-29463C388E1F}"/>
              </a:ext>
            </a:extLst>
          </p:cNvPr>
          <p:cNvPicPr>
            <a:picLocks noChangeAspect="1"/>
          </p:cNvPicPr>
          <p:nvPr/>
        </p:nvPicPr>
        <p:blipFill rotWithShape="1">
          <a:blip r:embed="rId2"/>
          <a:srcRect l="69305" t="44194" r="7954" b="13841"/>
          <a:stretch/>
        </p:blipFill>
        <p:spPr>
          <a:xfrm>
            <a:off x="8219440" y="2152880"/>
            <a:ext cx="3741420" cy="3562119"/>
          </a:xfrm>
          <a:prstGeom prst="rect">
            <a:avLst/>
          </a:prstGeom>
        </p:spPr>
      </p:pic>
      <p:sp>
        <p:nvSpPr>
          <p:cNvPr id="2" name="TextBox 1">
            <a:extLst>
              <a:ext uri="{FF2B5EF4-FFF2-40B4-BE49-F238E27FC236}">
                <a16:creationId xmlns:a16="http://schemas.microsoft.com/office/drawing/2014/main" id="{22871EAC-71E4-4FB8-EDD0-2CE2761B47C9}"/>
              </a:ext>
            </a:extLst>
          </p:cNvPr>
          <p:cNvSpPr txBox="1"/>
          <p:nvPr/>
        </p:nvSpPr>
        <p:spPr>
          <a:xfrm>
            <a:off x="955040" y="173505"/>
            <a:ext cx="10820400" cy="1938992"/>
          </a:xfrm>
          <a:prstGeom prst="rect">
            <a:avLst/>
          </a:prstGeom>
          <a:noFill/>
        </p:spPr>
        <p:txBody>
          <a:bodyPr wrap="square" rtlCol="0">
            <a:spAutoFit/>
          </a:bodyPr>
          <a:lstStyle/>
          <a:p>
            <a:pPr algn="ctr"/>
            <a:r>
              <a:rPr lang="en-GB" sz="7200" b="1" u="sng"/>
              <a:t>Behaviourism Definition</a:t>
            </a:r>
            <a:r>
              <a:rPr lang="en-GB" sz="4800" b="1"/>
              <a:t>			</a:t>
            </a:r>
          </a:p>
        </p:txBody>
      </p:sp>
      <p:sp>
        <p:nvSpPr>
          <p:cNvPr id="3" name="TextBox 2">
            <a:extLst>
              <a:ext uri="{FF2B5EF4-FFF2-40B4-BE49-F238E27FC236}">
                <a16:creationId xmlns:a16="http://schemas.microsoft.com/office/drawing/2014/main" id="{3472914E-4DD6-58BF-3397-7A0A76174F9C}"/>
              </a:ext>
            </a:extLst>
          </p:cNvPr>
          <p:cNvSpPr txBox="1"/>
          <p:nvPr/>
        </p:nvSpPr>
        <p:spPr>
          <a:xfrm>
            <a:off x="325120" y="1568321"/>
            <a:ext cx="7528560" cy="5139869"/>
          </a:xfrm>
          <a:prstGeom prst="rect">
            <a:avLst/>
          </a:prstGeom>
          <a:noFill/>
        </p:spPr>
        <p:txBody>
          <a:bodyPr wrap="square" rtlCol="0">
            <a:spAutoFit/>
          </a:bodyPr>
          <a:lstStyle/>
          <a:p>
            <a:pPr algn="just"/>
            <a:r>
              <a:rPr lang="en-GB" sz="3200" b="1"/>
              <a:t>Behaviourists define learning as a relatively permanent change in behaviour as the result of experience. </a:t>
            </a:r>
          </a:p>
          <a:p>
            <a:pPr algn="just"/>
            <a:endParaRPr lang="en-GB" sz="3200" b="1"/>
          </a:p>
          <a:p>
            <a:pPr algn="just"/>
            <a:r>
              <a:rPr lang="en-GB" sz="3200" b="1"/>
              <a:t>This change in behaviour is always observable with some behaviourists arguing that if no observable change happens, no learning occurred.</a:t>
            </a:r>
          </a:p>
          <a:p>
            <a:pPr algn="just"/>
            <a:endParaRPr lang="en-GB" sz="3200" b="1"/>
          </a:p>
          <a:p>
            <a:pPr algn="just"/>
            <a:r>
              <a:rPr lang="en-GB" sz="4000" b="1">
                <a:solidFill>
                  <a:srgbClr val="FF0000"/>
                </a:solidFill>
              </a:rPr>
              <a:t>Can you think of examples of this?</a:t>
            </a:r>
          </a:p>
        </p:txBody>
      </p:sp>
    </p:spTree>
    <p:extLst>
      <p:ext uri="{BB962C8B-B14F-4D97-AF65-F5344CB8AC3E}">
        <p14:creationId xmlns:p14="http://schemas.microsoft.com/office/powerpoint/2010/main" val="443333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45DE749-EE48-28C0-719A-7C0419666D2C}"/>
              </a:ext>
            </a:extLst>
          </p:cNvPr>
          <p:cNvPicPr>
            <a:picLocks noChangeAspect="1"/>
          </p:cNvPicPr>
          <p:nvPr/>
        </p:nvPicPr>
        <p:blipFill rotWithShape="1">
          <a:blip r:embed="rId2"/>
          <a:srcRect l="25524" t="1" r="21663" b="51452"/>
          <a:stretch/>
        </p:blipFill>
        <p:spPr>
          <a:xfrm>
            <a:off x="0" y="1"/>
            <a:ext cx="3928056" cy="1462154"/>
          </a:xfrm>
          <a:prstGeom prst="rect">
            <a:avLst/>
          </a:prstGeom>
        </p:spPr>
      </p:pic>
      <p:sp>
        <p:nvSpPr>
          <p:cNvPr id="6" name="TextBox 5">
            <a:extLst>
              <a:ext uri="{FF2B5EF4-FFF2-40B4-BE49-F238E27FC236}">
                <a16:creationId xmlns:a16="http://schemas.microsoft.com/office/drawing/2014/main" id="{F37260DB-794C-268B-7796-C6ABAD2FFD51}"/>
              </a:ext>
            </a:extLst>
          </p:cNvPr>
          <p:cNvSpPr txBox="1"/>
          <p:nvPr/>
        </p:nvSpPr>
        <p:spPr>
          <a:xfrm>
            <a:off x="4393845" y="419741"/>
            <a:ext cx="5576552" cy="1200329"/>
          </a:xfrm>
          <a:prstGeom prst="rect">
            <a:avLst/>
          </a:prstGeom>
          <a:noFill/>
        </p:spPr>
        <p:txBody>
          <a:bodyPr wrap="square" rtlCol="0">
            <a:spAutoFit/>
          </a:bodyPr>
          <a:lstStyle/>
          <a:p>
            <a:r>
              <a:rPr lang="en-GB" sz="7200" b="1" u="sng"/>
              <a:t>Development</a:t>
            </a:r>
          </a:p>
        </p:txBody>
      </p:sp>
      <p:sp>
        <p:nvSpPr>
          <p:cNvPr id="7" name="TextBox 6">
            <a:extLst>
              <a:ext uri="{FF2B5EF4-FFF2-40B4-BE49-F238E27FC236}">
                <a16:creationId xmlns:a16="http://schemas.microsoft.com/office/drawing/2014/main" id="{508B89E5-1A2E-7026-B250-F2ECD05F5213}"/>
              </a:ext>
            </a:extLst>
          </p:cNvPr>
          <p:cNvSpPr txBox="1"/>
          <p:nvPr/>
        </p:nvSpPr>
        <p:spPr>
          <a:xfrm>
            <a:off x="669702" y="1986841"/>
            <a:ext cx="11075830" cy="2431435"/>
          </a:xfrm>
          <a:prstGeom prst="rect">
            <a:avLst/>
          </a:prstGeom>
          <a:noFill/>
        </p:spPr>
        <p:txBody>
          <a:bodyPr wrap="square" rtlCol="0">
            <a:spAutoFit/>
          </a:bodyPr>
          <a:lstStyle/>
          <a:p>
            <a:pPr algn="just"/>
            <a:r>
              <a:rPr lang="en-GB" sz="2800" b="1"/>
              <a:t>Behaviourism developed at the end of the nineteenth century when Ivan Pavlov investigated animals automatic responses to stimuli.</a:t>
            </a:r>
          </a:p>
          <a:p>
            <a:pPr algn="just"/>
            <a:endParaRPr lang="en-GB" sz="1200" b="1"/>
          </a:p>
          <a:p>
            <a:pPr algn="just"/>
            <a:r>
              <a:rPr lang="en-GB" sz="2800" b="1"/>
              <a:t>This explains how people learn involuntary response – important in developing fears and phobias - spiders</a:t>
            </a:r>
          </a:p>
          <a:p>
            <a:pPr algn="just"/>
            <a:endParaRPr lang="en-GB" sz="2800" b="1"/>
          </a:p>
        </p:txBody>
      </p:sp>
      <p:pic>
        <p:nvPicPr>
          <p:cNvPr id="1026" name="Picture 2" descr="Ivan Pavlov">
            <a:extLst>
              <a:ext uri="{FF2B5EF4-FFF2-40B4-BE49-F238E27FC236}">
                <a16:creationId xmlns:a16="http://schemas.microsoft.com/office/drawing/2014/main" id="{450EA5DA-2E02-B7ED-BD57-961D9D10DC1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4486" y="4236612"/>
            <a:ext cx="6446261" cy="26213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81167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Pavlov's Theory of Classical Conditioning (See link below for &quot;What is Psychology?&quot;)">
            <a:hlinkClick r:id="" action="ppaction://media"/>
            <a:extLst>
              <a:ext uri="{FF2B5EF4-FFF2-40B4-BE49-F238E27FC236}">
                <a16:creationId xmlns:a16="http://schemas.microsoft.com/office/drawing/2014/main" id="{BBD2F442-67A9-94B8-1FDE-DD1C3D98FA58}"/>
              </a:ext>
            </a:extLst>
          </p:cNvPr>
          <p:cNvPicPr>
            <a:picLocks noRot="1" noChangeAspect="1"/>
          </p:cNvPicPr>
          <p:nvPr>
            <a:videoFile r:link="rId1"/>
          </p:nvPr>
        </p:nvPicPr>
        <p:blipFill>
          <a:blip r:embed="rId3"/>
          <a:stretch>
            <a:fillRect/>
          </a:stretch>
        </p:blipFill>
        <p:spPr>
          <a:xfrm>
            <a:off x="961547" y="528034"/>
            <a:ext cx="10152921" cy="5736401"/>
          </a:xfrm>
          <a:prstGeom prst="rect">
            <a:avLst/>
          </a:prstGeom>
        </p:spPr>
      </p:pic>
    </p:spTree>
    <p:extLst>
      <p:ext uri="{BB962C8B-B14F-4D97-AF65-F5344CB8AC3E}">
        <p14:creationId xmlns:p14="http://schemas.microsoft.com/office/powerpoint/2010/main" val="34918580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481B775-86EE-BD0F-F3D6-036D2FB7E2E2}"/>
              </a:ext>
            </a:extLst>
          </p:cNvPr>
          <p:cNvPicPr>
            <a:picLocks noChangeAspect="1"/>
          </p:cNvPicPr>
          <p:nvPr/>
        </p:nvPicPr>
        <p:blipFill rotWithShape="1">
          <a:blip r:embed="rId2"/>
          <a:srcRect t="9711" r="63531" b="34657"/>
          <a:stretch/>
        </p:blipFill>
        <p:spPr>
          <a:xfrm>
            <a:off x="9189708" y="0"/>
            <a:ext cx="3002291" cy="1854558"/>
          </a:xfrm>
          <a:prstGeom prst="rect">
            <a:avLst/>
          </a:prstGeom>
        </p:spPr>
      </p:pic>
      <p:sp>
        <p:nvSpPr>
          <p:cNvPr id="5" name="TextBox 4">
            <a:extLst>
              <a:ext uri="{FF2B5EF4-FFF2-40B4-BE49-F238E27FC236}">
                <a16:creationId xmlns:a16="http://schemas.microsoft.com/office/drawing/2014/main" id="{964D56C9-24E9-D4E7-733E-5B03C7E55ED0}"/>
              </a:ext>
            </a:extLst>
          </p:cNvPr>
          <p:cNvSpPr txBox="1"/>
          <p:nvPr/>
        </p:nvSpPr>
        <p:spPr>
          <a:xfrm>
            <a:off x="194254" y="746562"/>
            <a:ext cx="8995454" cy="1107996"/>
          </a:xfrm>
          <a:prstGeom prst="rect">
            <a:avLst/>
          </a:prstGeom>
          <a:noFill/>
        </p:spPr>
        <p:txBody>
          <a:bodyPr wrap="square" rtlCol="0">
            <a:spAutoFit/>
          </a:bodyPr>
          <a:lstStyle/>
          <a:p>
            <a:r>
              <a:rPr lang="en-GB" sz="6600" b="1" u="sng"/>
              <a:t>Principle of Behavio</a:t>
            </a:r>
            <a:r>
              <a:rPr lang="en-GB" sz="6000" b="1" u="sng"/>
              <a:t>urism </a:t>
            </a:r>
          </a:p>
        </p:txBody>
      </p:sp>
      <p:sp>
        <p:nvSpPr>
          <p:cNvPr id="8" name="TextBox 7">
            <a:extLst>
              <a:ext uri="{FF2B5EF4-FFF2-40B4-BE49-F238E27FC236}">
                <a16:creationId xmlns:a16="http://schemas.microsoft.com/office/drawing/2014/main" id="{AD5E45D5-96F5-FCBB-5CBD-04A8D296560B}"/>
              </a:ext>
            </a:extLst>
          </p:cNvPr>
          <p:cNvSpPr txBox="1"/>
          <p:nvPr/>
        </p:nvSpPr>
        <p:spPr>
          <a:xfrm>
            <a:off x="927279" y="2318197"/>
            <a:ext cx="10728101" cy="3170099"/>
          </a:xfrm>
          <a:prstGeom prst="rect">
            <a:avLst/>
          </a:prstGeom>
          <a:noFill/>
        </p:spPr>
        <p:txBody>
          <a:bodyPr wrap="square" rtlCol="0">
            <a:spAutoFit/>
          </a:bodyPr>
          <a:lstStyle/>
          <a:p>
            <a:r>
              <a:rPr lang="en-GB" sz="4000" b="1"/>
              <a:t>Classical Behaviourists </a:t>
            </a:r>
            <a:r>
              <a:rPr lang="en-GB" sz="2800" b="1"/>
              <a:t>argued that - 	</a:t>
            </a:r>
          </a:p>
          <a:p>
            <a:r>
              <a:rPr lang="en-GB" sz="2800" b="1"/>
              <a:t>						</a:t>
            </a:r>
            <a:r>
              <a:rPr lang="en-GB" sz="3200" b="1"/>
              <a:t>Reinforcement</a:t>
            </a:r>
          </a:p>
          <a:p>
            <a:r>
              <a:rPr lang="en-GB" sz="3200" b="1"/>
              <a:t>						Generalization</a:t>
            </a:r>
          </a:p>
          <a:p>
            <a:r>
              <a:rPr lang="en-GB" sz="3200" b="1"/>
              <a:t>						Drives</a:t>
            </a:r>
          </a:p>
          <a:p>
            <a:endParaRPr lang="en-GB" sz="3200" b="1"/>
          </a:p>
          <a:p>
            <a:r>
              <a:rPr lang="en-GB" sz="3200" b="1"/>
              <a:t>Were the processes that drove forward behaviourist learning</a:t>
            </a:r>
          </a:p>
        </p:txBody>
      </p:sp>
    </p:spTree>
    <p:extLst>
      <p:ext uri="{BB962C8B-B14F-4D97-AF65-F5344CB8AC3E}">
        <p14:creationId xmlns:p14="http://schemas.microsoft.com/office/powerpoint/2010/main" val="38905755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D4694E0D-AF31-DFE4-FF3D-47B7352E95B4}"/>
              </a:ext>
            </a:extLst>
          </p:cNvPr>
          <p:cNvGraphicFramePr>
            <a:graphicFrameLocks noGrp="1"/>
          </p:cNvGraphicFramePr>
          <p:nvPr>
            <p:extLst>
              <p:ext uri="{D42A27DB-BD31-4B8C-83A1-F6EECF244321}">
                <p14:modId xmlns:p14="http://schemas.microsoft.com/office/powerpoint/2010/main" val="595873700"/>
              </p:ext>
            </p:extLst>
          </p:nvPr>
        </p:nvGraphicFramePr>
        <p:xfrm>
          <a:off x="244698" y="346350"/>
          <a:ext cx="11552350" cy="6124445"/>
        </p:xfrm>
        <a:graphic>
          <a:graphicData uri="http://schemas.openxmlformats.org/drawingml/2006/table">
            <a:tbl>
              <a:tblPr firstRow="1" bandRow="1">
                <a:tableStyleId>{073A0DAA-6AF3-43AB-8588-CEC1D06C72B9}</a:tableStyleId>
              </a:tblPr>
              <a:tblGrid>
                <a:gridCol w="1302797">
                  <a:extLst>
                    <a:ext uri="{9D8B030D-6E8A-4147-A177-3AD203B41FA5}">
                      <a16:colId xmlns:a16="http://schemas.microsoft.com/office/drawing/2014/main" val="677629914"/>
                    </a:ext>
                  </a:extLst>
                </a:gridCol>
                <a:gridCol w="3474786">
                  <a:extLst>
                    <a:ext uri="{9D8B030D-6E8A-4147-A177-3AD203B41FA5}">
                      <a16:colId xmlns:a16="http://schemas.microsoft.com/office/drawing/2014/main" val="417998220"/>
                    </a:ext>
                  </a:extLst>
                </a:gridCol>
                <a:gridCol w="3413381">
                  <a:extLst>
                    <a:ext uri="{9D8B030D-6E8A-4147-A177-3AD203B41FA5}">
                      <a16:colId xmlns:a16="http://schemas.microsoft.com/office/drawing/2014/main" val="327016020"/>
                    </a:ext>
                  </a:extLst>
                </a:gridCol>
                <a:gridCol w="3361386">
                  <a:extLst>
                    <a:ext uri="{9D8B030D-6E8A-4147-A177-3AD203B41FA5}">
                      <a16:colId xmlns:a16="http://schemas.microsoft.com/office/drawing/2014/main" val="2026953025"/>
                    </a:ext>
                  </a:extLst>
                </a:gridCol>
              </a:tblGrid>
              <a:tr h="645804">
                <a:tc>
                  <a:txBody>
                    <a:bodyPr/>
                    <a:lstStyle/>
                    <a:p>
                      <a:r>
                        <a:rPr lang="en-GB"/>
                        <a:t>Process</a:t>
                      </a:r>
                    </a:p>
                  </a:txBody>
                  <a:tcPr/>
                </a:tc>
                <a:tc>
                  <a:txBody>
                    <a:bodyPr/>
                    <a:lstStyle/>
                    <a:p>
                      <a:pPr algn="ctr"/>
                      <a:r>
                        <a:rPr lang="en-GB" sz="2800" u="sng"/>
                        <a:t>Reinforcement</a:t>
                      </a:r>
                    </a:p>
                  </a:txBody>
                  <a:tcPr/>
                </a:tc>
                <a:tc>
                  <a:txBody>
                    <a:bodyPr/>
                    <a:lstStyle/>
                    <a:p>
                      <a:pPr algn="ctr"/>
                      <a:r>
                        <a:rPr lang="en-GB" sz="2800" u="sng"/>
                        <a:t>Generalization</a:t>
                      </a:r>
                    </a:p>
                  </a:txBody>
                  <a:tcPr/>
                </a:tc>
                <a:tc>
                  <a:txBody>
                    <a:bodyPr/>
                    <a:lstStyle/>
                    <a:p>
                      <a:pPr algn="ctr"/>
                      <a:r>
                        <a:rPr lang="en-GB" sz="2800" u="sng"/>
                        <a:t>Drives</a:t>
                      </a:r>
                    </a:p>
                  </a:txBody>
                  <a:tcPr/>
                </a:tc>
                <a:extLst>
                  <a:ext uri="{0D108BD9-81ED-4DB2-BD59-A6C34878D82A}">
                    <a16:rowId xmlns:a16="http://schemas.microsoft.com/office/drawing/2014/main" val="690993039"/>
                  </a:ext>
                </a:extLst>
              </a:tr>
              <a:tr h="914595">
                <a:tc>
                  <a:txBody>
                    <a:bodyPr/>
                    <a:lstStyle/>
                    <a:p>
                      <a:r>
                        <a:rPr lang="en-GB"/>
                        <a:t>Theorist</a:t>
                      </a:r>
                    </a:p>
                  </a:txBody>
                  <a:tcPr/>
                </a:tc>
                <a:tc>
                  <a:txBody>
                    <a:bodyPr/>
                    <a:lstStyle/>
                    <a:p>
                      <a:pPr algn="ctr"/>
                      <a:r>
                        <a:rPr lang="en-GB" sz="2400" b="1"/>
                        <a:t>Edward Thorndike (1911)</a:t>
                      </a:r>
                    </a:p>
                  </a:txBody>
                  <a:tcPr/>
                </a:tc>
                <a:tc>
                  <a:txBody>
                    <a:bodyPr/>
                    <a:lstStyle/>
                    <a:p>
                      <a:pPr algn="ctr"/>
                      <a:r>
                        <a:rPr lang="en-GB" sz="2400" b="1"/>
                        <a:t>John Watson (1930)</a:t>
                      </a:r>
                    </a:p>
                  </a:txBody>
                  <a:tcPr/>
                </a:tc>
                <a:tc>
                  <a:txBody>
                    <a:bodyPr/>
                    <a:lstStyle/>
                    <a:p>
                      <a:pPr algn="ctr"/>
                      <a:r>
                        <a:rPr lang="en-GB" sz="2400" b="1"/>
                        <a:t>Clark Hall (1943)</a:t>
                      </a:r>
                    </a:p>
                  </a:txBody>
                  <a:tcPr/>
                </a:tc>
                <a:extLst>
                  <a:ext uri="{0D108BD9-81ED-4DB2-BD59-A6C34878D82A}">
                    <a16:rowId xmlns:a16="http://schemas.microsoft.com/office/drawing/2014/main" val="1374372526"/>
                  </a:ext>
                </a:extLst>
              </a:tr>
              <a:tr h="1449765">
                <a:tc>
                  <a:txBody>
                    <a:bodyPr/>
                    <a:lstStyle/>
                    <a:p>
                      <a:r>
                        <a:rPr lang="en-GB"/>
                        <a:t>Explanation</a:t>
                      </a:r>
                    </a:p>
                  </a:txBody>
                  <a:tcPr/>
                </a:tc>
                <a:tc>
                  <a:txBody>
                    <a:bodyPr/>
                    <a:lstStyle/>
                    <a:p>
                      <a:pPr algn="just"/>
                      <a:r>
                        <a:rPr lang="en-GB" sz="2000"/>
                        <a:t>Thorndike argued that the role of experience was important in strengthening or weakening learning.</a:t>
                      </a:r>
                    </a:p>
                  </a:txBody>
                  <a:tcPr/>
                </a:tc>
                <a:tc>
                  <a:txBody>
                    <a:bodyPr/>
                    <a:lstStyle/>
                    <a:p>
                      <a:pPr algn="just"/>
                      <a:r>
                        <a:rPr lang="en-GB" sz="2000"/>
                        <a:t>Began to include emotional responses into behaviourism and demonstrated the principle of generalization. </a:t>
                      </a:r>
                    </a:p>
                  </a:txBody>
                  <a:tcPr/>
                </a:tc>
                <a:tc>
                  <a:txBody>
                    <a:bodyPr/>
                    <a:lstStyle/>
                    <a:p>
                      <a:pPr algn="just"/>
                      <a:r>
                        <a:rPr lang="en-GB" sz="2000"/>
                        <a:t>Hall believed in Darwinism and argued that behaviourism is guided towards maximising the chances of survival.</a:t>
                      </a:r>
                    </a:p>
                  </a:txBody>
                  <a:tcPr/>
                </a:tc>
                <a:extLst>
                  <a:ext uri="{0D108BD9-81ED-4DB2-BD59-A6C34878D82A}">
                    <a16:rowId xmlns:a16="http://schemas.microsoft.com/office/drawing/2014/main" val="2096921451"/>
                  </a:ext>
                </a:extLst>
              </a:tr>
              <a:tr h="1901760">
                <a:tc>
                  <a:txBody>
                    <a:bodyPr/>
                    <a:lstStyle/>
                    <a:p>
                      <a:pPr algn="just"/>
                      <a:r>
                        <a:rPr lang="en-GB" sz="2000"/>
                        <a:t>Example</a:t>
                      </a:r>
                    </a:p>
                  </a:txBody>
                  <a:tcPr/>
                </a:tc>
                <a:tc>
                  <a:txBody>
                    <a:bodyPr/>
                    <a:lstStyle/>
                    <a:p>
                      <a:pPr algn="just"/>
                      <a:r>
                        <a:rPr lang="en-GB" sz="2000"/>
                        <a:t>Thorndike created puzzles for animals so they could learn to escape through trial and error.</a:t>
                      </a:r>
                    </a:p>
                  </a:txBody>
                  <a:tcPr/>
                </a:tc>
                <a:tc>
                  <a:txBody>
                    <a:bodyPr/>
                    <a:lstStyle/>
                    <a:p>
                      <a:pPr algn="just"/>
                      <a:r>
                        <a:rPr lang="en-GB" sz="2000"/>
                        <a:t>His best known experiment was ‘Little Albert’ which showed how fears can be conditioned – fear white rats subsequently feared white rabbits and white furry toys. </a:t>
                      </a:r>
                    </a:p>
                  </a:txBody>
                  <a:tcPr/>
                </a:tc>
                <a:tc>
                  <a:txBody>
                    <a:bodyPr/>
                    <a:lstStyle/>
                    <a:p>
                      <a:pPr algn="just"/>
                      <a:r>
                        <a:rPr lang="en-GB" sz="2000"/>
                        <a:t>Humans are driven by needs – hunger, thirst and sleep. Drives motivate behaviour.</a:t>
                      </a:r>
                    </a:p>
                  </a:txBody>
                  <a:tcPr/>
                </a:tc>
                <a:extLst>
                  <a:ext uri="{0D108BD9-81ED-4DB2-BD59-A6C34878D82A}">
                    <a16:rowId xmlns:a16="http://schemas.microsoft.com/office/drawing/2014/main" val="1334290055"/>
                  </a:ext>
                </a:extLst>
              </a:tr>
              <a:tr h="1194041">
                <a:tc>
                  <a:txBody>
                    <a:bodyPr/>
                    <a:lstStyle/>
                    <a:p>
                      <a:pPr algn="just"/>
                      <a:endParaRPr lang="en-GB" sz="2000"/>
                    </a:p>
                  </a:txBody>
                  <a:tcPr/>
                </a:tc>
                <a:tc>
                  <a:txBody>
                    <a:bodyPr/>
                    <a:lstStyle/>
                    <a:p>
                      <a:pPr algn="just"/>
                      <a:r>
                        <a:rPr lang="en-GB" sz="2000"/>
                        <a:t>Thorndike believed that rewarding correct responses strengthened learning</a:t>
                      </a:r>
                    </a:p>
                  </a:txBody>
                  <a:tcPr/>
                </a:tc>
                <a:tc>
                  <a:txBody>
                    <a:bodyPr/>
                    <a:lstStyle/>
                    <a:p>
                      <a:pPr algn="just"/>
                      <a:r>
                        <a:rPr lang="en-GB" sz="2000"/>
                        <a:t>‘Give me a healthy infant and he could be trained to be a </a:t>
                      </a:r>
                      <a:r>
                        <a:rPr lang="en-GB" sz="2000" err="1"/>
                        <a:t>Dr.</a:t>
                      </a:r>
                      <a:r>
                        <a:rPr lang="en-GB" sz="2000"/>
                        <a:t>, lawyer, artist or mechanic.’</a:t>
                      </a:r>
                    </a:p>
                  </a:txBody>
                  <a:tcPr/>
                </a:tc>
                <a:tc>
                  <a:txBody>
                    <a:bodyPr/>
                    <a:lstStyle/>
                    <a:p>
                      <a:pPr algn="just"/>
                      <a:r>
                        <a:rPr lang="en-GB" sz="2000"/>
                        <a:t>Hall argued that drive combines with habit as two key characteristics. </a:t>
                      </a:r>
                    </a:p>
                  </a:txBody>
                  <a:tcPr/>
                </a:tc>
                <a:extLst>
                  <a:ext uri="{0D108BD9-81ED-4DB2-BD59-A6C34878D82A}">
                    <a16:rowId xmlns:a16="http://schemas.microsoft.com/office/drawing/2014/main" val="256459145"/>
                  </a:ext>
                </a:extLst>
              </a:tr>
            </a:tbl>
          </a:graphicData>
        </a:graphic>
      </p:graphicFrame>
    </p:spTree>
    <p:extLst>
      <p:ext uri="{BB962C8B-B14F-4D97-AF65-F5344CB8AC3E}">
        <p14:creationId xmlns:p14="http://schemas.microsoft.com/office/powerpoint/2010/main" val="16662199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7E31D-9301-1FBC-ABFF-F45409F85FC1}"/>
              </a:ext>
            </a:extLst>
          </p:cNvPr>
          <p:cNvSpPr>
            <a:spLocks noGrp="1"/>
          </p:cNvSpPr>
          <p:nvPr>
            <p:ph type="title"/>
          </p:nvPr>
        </p:nvSpPr>
        <p:spPr>
          <a:xfrm>
            <a:off x="838200" y="365125"/>
            <a:ext cx="4326228" cy="1325563"/>
          </a:xfrm>
        </p:spPr>
        <p:txBody>
          <a:bodyPr>
            <a:normAutofit/>
          </a:bodyPr>
          <a:lstStyle/>
          <a:p>
            <a:r>
              <a:rPr lang="en-GB" sz="4000" b="1" u="sng">
                <a:latin typeface="+mn-lt"/>
              </a:rPr>
              <a:t>Neo Behaviourists</a:t>
            </a:r>
          </a:p>
        </p:txBody>
      </p:sp>
      <p:sp>
        <p:nvSpPr>
          <p:cNvPr id="3" name="Content Placeholder 2">
            <a:extLst>
              <a:ext uri="{FF2B5EF4-FFF2-40B4-BE49-F238E27FC236}">
                <a16:creationId xmlns:a16="http://schemas.microsoft.com/office/drawing/2014/main" id="{9F80DA35-D4F7-73A7-77D7-813A08F94E25}"/>
              </a:ext>
            </a:extLst>
          </p:cNvPr>
          <p:cNvSpPr>
            <a:spLocks noGrp="1"/>
          </p:cNvSpPr>
          <p:nvPr>
            <p:ph idx="1"/>
          </p:nvPr>
        </p:nvSpPr>
        <p:spPr>
          <a:xfrm>
            <a:off x="838200" y="1758346"/>
            <a:ext cx="10515600" cy="4734529"/>
          </a:xfrm>
        </p:spPr>
        <p:txBody>
          <a:bodyPr/>
          <a:lstStyle/>
          <a:p>
            <a:pPr marL="0" indent="0" algn="just">
              <a:buNone/>
            </a:pPr>
            <a:r>
              <a:rPr lang="en-GB"/>
              <a:t>Following a great deal of criticism of the classical behaviourist ideas, neo-behaviourists emerged who believed that classical conditioning does not completely explain behaviour, there is a cognitive element as well. </a:t>
            </a:r>
          </a:p>
          <a:p>
            <a:pPr marL="0" indent="0" algn="just">
              <a:buNone/>
            </a:pPr>
            <a:endParaRPr lang="en-GB"/>
          </a:p>
          <a:p>
            <a:pPr marL="0" indent="0" algn="just">
              <a:buNone/>
            </a:pPr>
            <a:r>
              <a:rPr lang="en-GB"/>
              <a:t>But neo-behaviourists continued to argue that behaviour remained an important part of education </a:t>
            </a:r>
          </a:p>
          <a:p>
            <a:pPr marL="0" indent="0" algn="just">
              <a:buNone/>
            </a:pPr>
            <a:r>
              <a:rPr lang="en-GB"/>
              <a:t>		e.g.  the smile of approval to pupils for working hard or 			credits to degree students</a:t>
            </a:r>
          </a:p>
          <a:p>
            <a:pPr marL="0" indent="0" algn="just">
              <a:buNone/>
            </a:pPr>
            <a:endParaRPr lang="en-GB"/>
          </a:p>
          <a:p>
            <a:pPr marL="0" indent="0" algn="just">
              <a:buNone/>
            </a:pPr>
            <a:endParaRPr lang="en-GB"/>
          </a:p>
        </p:txBody>
      </p:sp>
      <p:pic>
        <p:nvPicPr>
          <p:cNvPr id="4" name="Picture 3">
            <a:extLst>
              <a:ext uri="{FF2B5EF4-FFF2-40B4-BE49-F238E27FC236}">
                <a16:creationId xmlns:a16="http://schemas.microsoft.com/office/drawing/2014/main" id="{58875630-0EE8-C373-F985-E5E5CF89375C}"/>
              </a:ext>
            </a:extLst>
          </p:cNvPr>
          <p:cNvPicPr>
            <a:picLocks noChangeAspect="1"/>
          </p:cNvPicPr>
          <p:nvPr/>
        </p:nvPicPr>
        <p:blipFill>
          <a:blip r:embed="rId2"/>
          <a:stretch>
            <a:fillRect/>
          </a:stretch>
        </p:blipFill>
        <p:spPr>
          <a:xfrm>
            <a:off x="9450195" y="0"/>
            <a:ext cx="2741806" cy="1690688"/>
          </a:xfrm>
          <a:prstGeom prst="rect">
            <a:avLst/>
          </a:prstGeom>
        </p:spPr>
      </p:pic>
    </p:spTree>
    <p:extLst>
      <p:ext uri="{BB962C8B-B14F-4D97-AF65-F5344CB8AC3E}">
        <p14:creationId xmlns:p14="http://schemas.microsoft.com/office/powerpoint/2010/main" val="26347184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8BFEC88-7908-7B7E-1E45-29463C388E1F}"/>
              </a:ext>
            </a:extLst>
          </p:cNvPr>
          <p:cNvPicPr>
            <a:picLocks noChangeAspect="1"/>
          </p:cNvPicPr>
          <p:nvPr/>
        </p:nvPicPr>
        <p:blipFill rotWithShape="1">
          <a:blip r:embed="rId2"/>
          <a:srcRect l="69305" t="44194" r="7954" b="13841"/>
          <a:stretch/>
        </p:blipFill>
        <p:spPr>
          <a:xfrm>
            <a:off x="9141944" y="2612571"/>
            <a:ext cx="2818915" cy="2683824"/>
          </a:xfrm>
          <a:prstGeom prst="rect">
            <a:avLst/>
          </a:prstGeom>
        </p:spPr>
      </p:pic>
      <p:sp>
        <p:nvSpPr>
          <p:cNvPr id="2" name="TextBox 1">
            <a:extLst>
              <a:ext uri="{FF2B5EF4-FFF2-40B4-BE49-F238E27FC236}">
                <a16:creationId xmlns:a16="http://schemas.microsoft.com/office/drawing/2014/main" id="{22871EAC-71E4-4FB8-EDD0-2CE2761B47C9}"/>
              </a:ext>
            </a:extLst>
          </p:cNvPr>
          <p:cNvSpPr txBox="1"/>
          <p:nvPr/>
        </p:nvSpPr>
        <p:spPr>
          <a:xfrm>
            <a:off x="463138" y="0"/>
            <a:ext cx="11728862" cy="1754326"/>
          </a:xfrm>
          <a:prstGeom prst="rect">
            <a:avLst/>
          </a:prstGeom>
          <a:noFill/>
        </p:spPr>
        <p:txBody>
          <a:bodyPr wrap="square" rtlCol="0">
            <a:spAutoFit/>
          </a:bodyPr>
          <a:lstStyle/>
          <a:p>
            <a:pPr algn="ctr"/>
            <a:r>
              <a:rPr lang="en-GB" sz="5400" b="1" u="sng" dirty="0"/>
              <a:t>Behaviourism &amp; Neo Behaviourism Definition</a:t>
            </a:r>
            <a:r>
              <a:rPr lang="en-GB" sz="4800" b="1" dirty="0"/>
              <a:t>			</a:t>
            </a:r>
          </a:p>
        </p:txBody>
      </p:sp>
      <p:sp>
        <p:nvSpPr>
          <p:cNvPr id="3" name="TextBox 2">
            <a:extLst>
              <a:ext uri="{FF2B5EF4-FFF2-40B4-BE49-F238E27FC236}">
                <a16:creationId xmlns:a16="http://schemas.microsoft.com/office/drawing/2014/main" id="{3472914E-4DD6-58BF-3397-7A0A76174F9C}"/>
              </a:ext>
            </a:extLst>
          </p:cNvPr>
          <p:cNvSpPr txBox="1"/>
          <p:nvPr/>
        </p:nvSpPr>
        <p:spPr>
          <a:xfrm>
            <a:off x="463138" y="2125683"/>
            <a:ext cx="8146472" cy="4401205"/>
          </a:xfrm>
          <a:prstGeom prst="rect">
            <a:avLst/>
          </a:prstGeom>
          <a:noFill/>
        </p:spPr>
        <p:txBody>
          <a:bodyPr wrap="square" rtlCol="0">
            <a:spAutoFit/>
          </a:bodyPr>
          <a:lstStyle/>
          <a:p>
            <a:pPr algn="just"/>
            <a:r>
              <a:rPr lang="en-US" sz="2800" b="1" dirty="0"/>
              <a:t>Behaviorists view learning as a direct result of stimulus-response associations, emphasizing observable behaviors and external reinforcement in shaping student actions. </a:t>
            </a:r>
          </a:p>
          <a:p>
            <a:pPr algn="just"/>
            <a:endParaRPr lang="en-US" sz="2800" b="1" dirty="0"/>
          </a:p>
          <a:p>
            <a:pPr algn="just"/>
            <a:r>
              <a:rPr lang="en-US" sz="2800" b="1" dirty="0"/>
              <a:t>Neo-behaviorists build on this foundation but incorporate other variables, such as cognitive processes and intrinsic motivations (</a:t>
            </a:r>
            <a:r>
              <a:rPr lang="en-US" sz="2800" dirty="0"/>
              <a:t>personal interest or enjoyment</a:t>
            </a:r>
            <a:r>
              <a:rPr lang="en-US" sz="2800" b="1" dirty="0"/>
              <a:t>), acknowledging that internal factors can influence how learners respond to stimuli.</a:t>
            </a:r>
            <a:endParaRPr lang="en-GB" sz="2800" b="1" dirty="0">
              <a:solidFill>
                <a:srgbClr val="FF0000"/>
              </a:solidFill>
            </a:endParaRPr>
          </a:p>
        </p:txBody>
      </p:sp>
    </p:spTree>
    <p:extLst>
      <p:ext uri="{BB962C8B-B14F-4D97-AF65-F5344CB8AC3E}">
        <p14:creationId xmlns:p14="http://schemas.microsoft.com/office/powerpoint/2010/main" val="31253810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97E31D-9301-1FBC-ABFF-F45409F85FC1}"/>
              </a:ext>
            </a:extLst>
          </p:cNvPr>
          <p:cNvSpPr>
            <a:spLocks noGrp="1"/>
          </p:cNvSpPr>
          <p:nvPr>
            <p:ph type="title"/>
          </p:nvPr>
        </p:nvSpPr>
        <p:spPr>
          <a:xfrm>
            <a:off x="838200" y="-227303"/>
            <a:ext cx="4326228" cy="1325563"/>
          </a:xfrm>
        </p:spPr>
        <p:txBody>
          <a:bodyPr>
            <a:normAutofit/>
          </a:bodyPr>
          <a:lstStyle/>
          <a:p>
            <a:r>
              <a:rPr lang="en-GB" sz="4000" b="1" u="sng">
                <a:latin typeface="+mn-lt"/>
              </a:rPr>
              <a:t>Neo Behaviourists</a:t>
            </a:r>
          </a:p>
        </p:txBody>
      </p:sp>
      <p:sp>
        <p:nvSpPr>
          <p:cNvPr id="3" name="Content Placeholder 2">
            <a:extLst>
              <a:ext uri="{FF2B5EF4-FFF2-40B4-BE49-F238E27FC236}">
                <a16:creationId xmlns:a16="http://schemas.microsoft.com/office/drawing/2014/main" id="{9F80DA35-D4F7-73A7-77D7-813A08F94E25}"/>
              </a:ext>
            </a:extLst>
          </p:cNvPr>
          <p:cNvSpPr>
            <a:spLocks noGrp="1"/>
          </p:cNvSpPr>
          <p:nvPr>
            <p:ph idx="1"/>
          </p:nvPr>
        </p:nvSpPr>
        <p:spPr>
          <a:xfrm>
            <a:off x="661652" y="1354879"/>
            <a:ext cx="10868696" cy="5151549"/>
          </a:xfrm>
        </p:spPr>
        <p:txBody>
          <a:bodyPr>
            <a:normAutofit lnSpcReduction="10000"/>
          </a:bodyPr>
          <a:lstStyle/>
          <a:p>
            <a:pPr marL="0" indent="0" algn="just">
              <a:buNone/>
            </a:pPr>
            <a:r>
              <a:rPr lang="en-GB" b="1"/>
              <a:t>Recognised the importance of learner characteristics such as –</a:t>
            </a:r>
          </a:p>
          <a:p>
            <a:pPr marL="0" indent="0" algn="just">
              <a:buNone/>
            </a:pPr>
            <a:r>
              <a:rPr lang="en-GB"/>
              <a:t>				</a:t>
            </a:r>
            <a:r>
              <a:rPr lang="en-GB" sz="4000"/>
              <a:t>Personality</a:t>
            </a:r>
          </a:p>
          <a:p>
            <a:pPr marL="0" indent="0" algn="just">
              <a:buNone/>
            </a:pPr>
            <a:r>
              <a:rPr lang="en-GB" sz="4000"/>
              <a:t>				Motivation</a:t>
            </a:r>
          </a:p>
          <a:p>
            <a:pPr marL="0" indent="0" algn="just">
              <a:buNone/>
            </a:pPr>
            <a:r>
              <a:rPr lang="en-GB" sz="4000"/>
              <a:t>				Habit</a:t>
            </a:r>
          </a:p>
          <a:p>
            <a:pPr marL="0" indent="0" algn="just">
              <a:buNone/>
            </a:pPr>
            <a:r>
              <a:rPr lang="en-GB" b="1"/>
              <a:t>e.g. students develop self-control, set goals, monitor performance, monitor tendency for lateness.</a:t>
            </a:r>
          </a:p>
          <a:p>
            <a:pPr marL="0" indent="0" algn="just">
              <a:buNone/>
            </a:pPr>
            <a:endParaRPr lang="en-GB" b="1"/>
          </a:p>
          <a:p>
            <a:pPr marL="0" indent="0" algn="just">
              <a:buNone/>
            </a:pPr>
            <a:r>
              <a:rPr lang="en-GB" b="1"/>
              <a:t>Neo-behaviourist </a:t>
            </a:r>
            <a:r>
              <a:rPr lang="en-GB" sz="3600" b="1"/>
              <a:t>Benjamin Bloom </a:t>
            </a:r>
            <a:r>
              <a:rPr lang="en-GB" b="1"/>
              <a:t>developed a model linking external and internal behaviour and believed in </a:t>
            </a:r>
            <a:r>
              <a:rPr lang="en-GB" sz="3600" b="1">
                <a:highlight>
                  <a:srgbClr val="FFFF00"/>
                </a:highlight>
              </a:rPr>
              <a:t>hierarchical behaviour.</a:t>
            </a:r>
            <a:endParaRPr lang="en-GB" b="1">
              <a:highlight>
                <a:srgbClr val="FFFF00"/>
              </a:highlight>
            </a:endParaRPr>
          </a:p>
          <a:p>
            <a:pPr marL="0" indent="0" algn="just">
              <a:buNone/>
            </a:pPr>
            <a:endParaRPr lang="en-GB"/>
          </a:p>
          <a:p>
            <a:pPr marL="0" indent="0" algn="just">
              <a:buNone/>
            </a:pPr>
            <a:endParaRPr lang="en-GB"/>
          </a:p>
        </p:txBody>
      </p:sp>
      <p:pic>
        <p:nvPicPr>
          <p:cNvPr id="4" name="Picture 3">
            <a:extLst>
              <a:ext uri="{FF2B5EF4-FFF2-40B4-BE49-F238E27FC236}">
                <a16:creationId xmlns:a16="http://schemas.microsoft.com/office/drawing/2014/main" id="{BCB8B17F-E3AD-87BC-99CE-E9B68623FDBE}"/>
              </a:ext>
            </a:extLst>
          </p:cNvPr>
          <p:cNvPicPr>
            <a:picLocks noChangeAspect="1"/>
          </p:cNvPicPr>
          <p:nvPr/>
        </p:nvPicPr>
        <p:blipFill>
          <a:blip r:embed="rId2"/>
          <a:stretch>
            <a:fillRect/>
          </a:stretch>
        </p:blipFill>
        <p:spPr>
          <a:xfrm>
            <a:off x="9865217" y="0"/>
            <a:ext cx="2326783" cy="1434772"/>
          </a:xfrm>
          <a:prstGeom prst="rect">
            <a:avLst/>
          </a:prstGeom>
        </p:spPr>
      </p:pic>
    </p:spTree>
    <p:extLst>
      <p:ext uri="{BB962C8B-B14F-4D97-AF65-F5344CB8AC3E}">
        <p14:creationId xmlns:p14="http://schemas.microsoft.com/office/powerpoint/2010/main" val="18511213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Bloom's Taxonomy | Center for Teaching | Vanderbilt University">
            <a:extLst>
              <a:ext uri="{FF2B5EF4-FFF2-40B4-BE49-F238E27FC236}">
                <a16:creationId xmlns:a16="http://schemas.microsoft.com/office/drawing/2014/main" id="{B8693ADE-1CBD-CC48-61F0-E134F40ACCB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4901"/>
          <a:stretch/>
        </p:blipFill>
        <p:spPr bwMode="auto">
          <a:xfrm>
            <a:off x="540912" y="301058"/>
            <a:ext cx="10934163" cy="62414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75050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E1613-FD9A-E401-2C64-A488B13AB9F4}"/>
              </a:ext>
            </a:extLst>
          </p:cNvPr>
          <p:cNvSpPr>
            <a:spLocks noGrp="1"/>
          </p:cNvSpPr>
          <p:nvPr>
            <p:ph type="title"/>
          </p:nvPr>
        </p:nvSpPr>
        <p:spPr>
          <a:xfrm>
            <a:off x="387440" y="159063"/>
            <a:ext cx="10515600" cy="1325563"/>
          </a:xfrm>
        </p:spPr>
        <p:txBody>
          <a:bodyPr>
            <a:normAutofit/>
          </a:bodyPr>
          <a:lstStyle/>
          <a:p>
            <a:r>
              <a:rPr lang="en-GB" sz="6600" b="1" u="sng">
                <a:latin typeface="+mn-lt"/>
              </a:rPr>
              <a:t>CRITICICISM</a:t>
            </a:r>
          </a:p>
        </p:txBody>
      </p:sp>
      <p:pic>
        <p:nvPicPr>
          <p:cNvPr id="4" name="Picture 3">
            <a:extLst>
              <a:ext uri="{FF2B5EF4-FFF2-40B4-BE49-F238E27FC236}">
                <a16:creationId xmlns:a16="http://schemas.microsoft.com/office/drawing/2014/main" id="{FB532268-678E-2586-06ED-97AB656A3AFB}"/>
              </a:ext>
            </a:extLst>
          </p:cNvPr>
          <p:cNvPicPr>
            <a:picLocks noChangeAspect="1"/>
          </p:cNvPicPr>
          <p:nvPr/>
        </p:nvPicPr>
        <p:blipFill rotWithShape="1">
          <a:blip r:embed="rId2"/>
          <a:srcRect t="52395" r="71928"/>
          <a:stretch/>
        </p:blipFill>
        <p:spPr>
          <a:xfrm>
            <a:off x="229905" y="1484626"/>
            <a:ext cx="4754219" cy="4810259"/>
          </a:xfrm>
          <a:prstGeom prst="rect">
            <a:avLst/>
          </a:prstGeom>
        </p:spPr>
      </p:pic>
      <p:sp>
        <p:nvSpPr>
          <p:cNvPr id="5" name="TextBox 4">
            <a:extLst>
              <a:ext uri="{FF2B5EF4-FFF2-40B4-BE49-F238E27FC236}">
                <a16:creationId xmlns:a16="http://schemas.microsoft.com/office/drawing/2014/main" id="{02B83F8C-8823-ECF4-0408-4544323B7D5C}"/>
              </a:ext>
            </a:extLst>
          </p:cNvPr>
          <p:cNvSpPr txBox="1"/>
          <p:nvPr/>
        </p:nvSpPr>
        <p:spPr>
          <a:xfrm>
            <a:off x="5095741" y="635739"/>
            <a:ext cx="7096259" cy="6063198"/>
          </a:xfrm>
          <a:prstGeom prst="rect">
            <a:avLst/>
          </a:prstGeom>
          <a:noFill/>
        </p:spPr>
        <p:txBody>
          <a:bodyPr wrap="square" rtlCol="0">
            <a:spAutoFit/>
          </a:bodyPr>
          <a:lstStyle/>
          <a:p>
            <a:pPr marL="342900" indent="-342900">
              <a:buFont typeface="Arial" panose="020B0604020202020204" pitchFamily="34" charset="0"/>
              <a:buChar char="•"/>
            </a:pPr>
            <a:r>
              <a:rPr lang="en-GB" sz="2800" b="1"/>
              <a:t>Behaviourism linked to power and control</a:t>
            </a:r>
          </a:p>
          <a:p>
            <a:pPr marL="342900" indent="-342900">
              <a:buFont typeface="Arial" panose="020B0604020202020204" pitchFamily="34" charset="0"/>
              <a:buChar char="•"/>
            </a:pPr>
            <a:r>
              <a:rPr lang="en-GB" sz="2800" b="1"/>
              <a:t>Animal testing</a:t>
            </a:r>
          </a:p>
          <a:p>
            <a:pPr marL="342900" indent="-342900">
              <a:buFont typeface="Arial" panose="020B0604020202020204" pitchFamily="34" charset="0"/>
              <a:buChar char="•"/>
            </a:pPr>
            <a:r>
              <a:rPr lang="en-GB" sz="2800" b="1"/>
              <a:t>Associated with outdated industrial training</a:t>
            </a:r>
          </a:p>
          <a:p>
            <a:pPr marL="342900" indent="-342900">
              <a:buFont typeface="Arial" panose="020B0604020202020204" pitchFamily="34" charset="0"/>
              <a:buChar char="•"/>
            </a:pPr>
            <a:r>
              <a:rPr lang="en-GB" sz="2800" b="1"/>
              <a:t>Doesn’t consider people’s ability to take action.</a:t>
            </a:r>
          </a:p>
          <a:p>
            <a:pPr marL="342900" indent="-342900">
              <a:buFont typeface="Arial" panose="020B0604020202020204" pitchFamily="34" charset="0"/>
              <a:buChar char="•"/>
            </a:pPr>
            <a:r>
              <a:rPr lang="en-GB" sz="2800" b="1"/>
              <a:t>Anti-humanist – doesn’t consider freedom of choice.</a:t>
            </a:r>
          </a:p>
          <a:p>
            <a:pPr marL="342900" indent="-342900">
              <a:buFont typeface="Arial" panose="020B0604020202020204" pitchFamily="34" charset="0"/>
              <a:buChar char="•"/>
            </a:pPr>
            <a:r>
              <a:rPr lang="en-GB" sz="2800" b="1"/>
              <a:t>Doesn’t consider enough social, economic, political conditions.</a:t>
            </a:r>
          </a:p>
          <a:p>
            <a:pPr marL="342900" indent="-342900">
              <a:buFont typeface="Arial" panose="020B0604020202020204" pitchFamily="34" charset="0"/>
              <a:buChar char="•"/>
            </a:pPr>
            <a:r>
              <a:rPr lang="en-GB" sz="2800" b="1"/>
              <a:t>Doesn’t consider inherited intelligence and personality.</a:t>
            </a:r>
          </a:p>
          <a:p>
            <a:pPr marL="342900" indent="-342900">
              <a:buFont typeface="Arial" panose="020B0604020202020204" pitchFamily="34" charset="0"/>
              <a:buChar char="•"/>
            </a:pPr>
            <a:r>
              <a:rPr lang="en-GB" sz="2800" b="1"/>
              <a:t>Doesn’t promote deep learning.</a:t>
            </a:r>
          </a:p>
          <a:p>
            <a:pPr marL="342900" indent="-342900">
              <a:buFont typeface="Arial" panose="020B0604020202020204" pitchFamily="34" charset="0"/>
              <a:buChar char="•"/>
            </a:pPr>
            <a:r>
              <a:rPr lang="en-GB" sz="2800" b="1"/>
              <a:t>Doesn’t consider creativity.</a:t>
            </a:r>
          </a:p>
          <a:p>
            <a:pPr marL="342900" indent="-342900">
              <a:buFont typeface="Arial" panose="020B0604020202020204" pitchFamily="34" charset="0"/>
              <a:buChar char="•"/>
            </a:pPr>
            <a:endParaRPr lang="en-GB" sz="2400" b="1"/>
          </a:p>
        </p:txBody>
      </p:sp>
    </p:spTree>
    <p:extLst>
      <p:ext uri="{BB962C8B-B14F-4D97-AF65-F5344CB8AC3E}">
        <p14:creationId xmlns:p14="http://schemas.microsoft.com/office/powerpoint/2010/main" val="3560407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large pile of garbage&#10;&#10;Description automatically generated">
            <a:extLst>
              <a:ext uri="{FF2B5EF4-FFF2-40B4-BE49-F238E27FC236}">
                <a16:creationId xmlns:a16="http://schemas.microsoft.com/office/drawing/2014/main" id="{8851808F-3CDD-C8F3-5161-AFA8108396BF}"/>
              </a:ext>
            </a:extLst>
          </p:cNvPr>
          <p:cNvPicPr>
            <a:picLocks noChangeAspect="1"/>
          </p:cNvPicPr>
          <p:nvPr/>
        </p:nvPicPr>
        <p:blipFill>
          <a:blip r:embed="rId2"/>
          <a:srcRect t="1573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C8B4DC-33F0-44CA-C7AB-A4CA3B51FF4B}"/>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b="1">
                <a:solidFill>
                  <a:srgbClr val="FFFFFF"/>
                </a:solidFill>
              </a:rPr>
              <a:t>Do you therefore believe that behaviourism is no longer important?</a:t>
            </a:r>
          </a:p>
        </p:txBody>
      </p:sp>
    </p:spTree>
    <p:extLst>
      <p:ext uri="{BB962C8B-B14F-4D97-AF65-F5344CB8AC3E}">
        <p14:creationId xmlns:p14="http://schemas.microsoft.com/office/powerpoint/2010/main" val="121298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Coexist Vector Art, Icons, and Graphics for Free Download">
            <a:extLst>
              <a:ext uri="{FF2B5EF4-FFF2-40B4-BE49-F238E27FC236}">
                <a16:creationId xmlns:a16="http://schemas.microsoft.com/office/drawing/2014/main" id="{DC89469D-7A48-BA4B-052C-AF938EC6EF0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7751"/>
          <a:stretch/>
        </p:blipFill>
        <p:spPr bwMode="auto">
          <a:xfrm>
            <a:off x="4104837" y="880024"/>
            <a:ext cx="6743631" cy="596876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7E3A10A4-AFE4-BF8B-A5AB-78C2107019C2}"/>
              </a:ext>
            </a:extLst>
          </p:cNvPr>
          <p:cNvSpPr txBox="1"/>
          <p:nvPr/>
        </p:nvSpPr>
        <p:spPr>
          <a:xfrm>
            <a:off x="5325917" y="464525"/>
            <a:ext cx="3982326"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a:noFill/>
                </a:ln>
                <a:solidFill>
                  <a:prstClr val="black"/>
                </a:solidFill>
                <a:effectLst/>
                <a:uLnTx/>
                <a:uFillTx/>
                <a:latin typeface="Calibri" panose="020F0502020204030204"/>
                <a:ea typeface="+mn-ea"/>
                <a:cs typeface="+mn-cs"/>
              </a:rPr>
              <a:t>Constructivism</a:t>
            </a:r>
          </a:p>
        </p:txBody>
      </p:sp>
      <p:sp>
        <p:nvSpPr>
          <p:cNvPr id="5" name="TextBox 4">
            <a:extLst>
              <a:ext uri="{FF2B5EF4-FFF2-40B4-BE49-F238E27FC236}">
                <a16:creationId xmlns:a16="http://schemas.microsoft.com/office/drawing/2014/main" id="{5C353892-2920-76A5-981E-7D3DA931E2AA}"/>
              </a:ext>
            </a:extLst>
          </p:cNvPr>
          <p:cNvSpPr txBox="1"/>
          <p:nvPr/>
        </p:nvSpPr>
        <p:spPr>
          <a:xfrm rot="19112806">
            <a:off x="2615632" y="1865814"/>
            <a:ext cx="3292631"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a:noFill/>
                </a:ln>
                <a:solidFill>
                  <a:prstClr val="black"/>
                </a:solidFill>
                <a:effectLst/>
                <a:uLnTx/>
                <a:uFillTx/>
                <a:latin typeface="Calibri" panose="020F0502020204030204"/>
                <a:ea typeface="+mn-ea"/>
                <a:cs typeface="+mn-cs"/>
              </a:rPr>
              <a:t>Cognitivism</a:t>
            </a:r>
          </a:p>
        </p:txBody>
      </p:sp>
      <p:sp>
        <p:nvSpPr>
          <p:cNvPr id="6" name="TextBox 5">
            <a:extLst>
              <a:ext uri="{FF2B5EF4-FFF2-40B4-BE49-F238E27FC236}">
                <a16:creationId xmlns:a16="http://schemas.microsoft.com/office/drawing/2014/main" id="{D67EC624-A3BC-B538-2F01-75BE34AA0358}"/>
              </a:ext>
            </a:extLst>
          </p:cNvPr>
          <p:cNvSpPr txBox="1"/>
          <p:nvPr/>
        </p:nvSpPr>
        <p:spPr>
          <a:xfrm rot="2383968">
            <a:off x="8645288" y="2156934"/>
            <a:ext cx="3982326"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a:noFill/>
                </a:ln>
                <a:solidFill>
                  <a:prstClr val="black"/>
                </a:solidFill>
                <a:effectLst/>
                <a:uLnTx/>
                <a:uFillTx/>
                <a:latin typeface="Calibri" panose="020F0502020204030204"/>
                <a:ea typeface="+mn-ea"/>
                <a:cs typeface="+mn-cs"/>
              </a:rPr>
              <a:t>Social Learning</a:t>
            </a:r>
          </a:p>
        </p:txBody>
      </p:sp>
      <p:sp>
        <p:nvSpPr>
          <p:cNvPr id="7" name="TextBox 6">
            <a:extLst>
              <a:ext uri="{FF2B5EF4-FFF2-40B4-BE49-F238E27FC236}">
                <a16:creationId xmlns:a16="http://schemas.microsoft.com/office/drawing/2014/main" id="{E44352D5-C7EC-455B-AC69-599B40EC7F2F}"/>
              </a:ext>
            </a:extLst>
          </p:cNvPr>
          <p:cNvSpPr txBox="1"/>
          <p:nvPr/>
        </p:nvSpPr>
        <p:spPr>
          <a:xfrm>
            <a:off x="110348" y="4593771"/>
            <a:ext cx="5985652" cy="216982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3500" b="1" i="0" u="sng" strike="noStrike" kern="1200" cap="none" spc="0" normalizeH="0" baseline="0" noProof="0" dirty="0">
                <a:ln>
                  <a:noFill/>
                </a:ln>
                <a:solidFill>
                  <a:prstClr val="black"/>
                </a:solidFill>
                <a:effectLst/>
                <a:uLnTx/>
                <a:uFillTx/>
                <a:latin typeface="Calibri" panose="020F0502020204030204"/>
                <a:ea typeface="+mn-ea"/>
                <a:cs typeface="+mn-cs"/>
              </a:rPr>
              <a:t>Co-exist</a:t>
            </a:r>
          </a:p>
        </p:txBody>
      </p:sp>
      <p:sp>
        <p:nvSpPr>
          <p:cNvPr id="8" name="TextBox 7">
            <a:extLst>
              <a:ext uri="{FF2B5EF4-FFF2-40B4-BE49-F238E27FC236}">
                <a16:creationId xmlns:a16="http://schemas.microsoft.com/office/drawing/2014/main" id="{651C19EC-7E30-4681-6F93-70B3DFDE4B95}"/>
              </a:ext>
            </a:extLst>
          </p:cNvPr>
          <p:cNvSpPr txBox="1"/>
          <p:nvPr/>
        </p:nvSpPr>
        <p:spPr>
          <a:xfrm>
            <a:off x="8560130" y="6046189"/>
            <a:ext cx="3721811"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4800" b="1" i="0" u="none" strike="noStrike" kern="1200" cap="none" spc="0" normalizeH="0" baseline="0" noProof="0" dirty="0">
                <a:ln>
                  <a:noFill/>
                </a:ln>
                <a:solidFill>
                  <a:prstClr val="black"/>
                </a:solidFill>
                <a:effectLst/>
                <a:uLnTx/>
                <a:uFillTx/>
                <a:latin typeface="Calibri" panose="020F0502020204030204"/>
                <a:ea typeface="+mn-ea"/>
                <a:cs typeface="+mn-cs"/>
              </a:rPr>
              <a:t>Behaviorism</a:t>
            </a:r>
          </a:p>
        </p:txBody>
      </p:sp>
    </p:spTree>
    <p:extLst>
      <p:ext uri="{BB962C8B-B14F-4D97-AF65-F5344CB8AC3E}">
        <p14:creationId xmlns:p14="http://schemas.microsoft.com/office/powerpoint/2010/main" val="3418252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l="5555" b="-446"/>
          <a:stretch/>
        </p:blipFill>
        <p:spPr>
          <a:xfrm>
            <a:off x="0" y="0"/>
            <a:ext cx="12192000" cy="6908800"/>
          </a:xfrm>
          <a:prstGeom prst="rect">
            <a:avLst/>
          </a:prstGeom>
        </p:spPr>
      </p:pic>
      <p:sp>
        <p:nvSpPr>
          <p:cNvPr id="5" name="TextBox 4"/>
          <p:cNvSpPr txBox="1"/>
          <p:nvPr/>
        </p:nvSpPr>
        <p:spPr>
          <a:xfrm>
            <a:off x="5977465" y="1456267"/>
            <a:ext cx="5655735" cy="1938992"/>
          </a:xfrm>
          <a:prstGeom prst="rect">
            <a:avLst/>
          </a:prstGeom>
          <a:solidFill>
            <a:srgbClr val="002060"/>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1" i="0" u="sng"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Incremental Innovation </a:t>
            </a:r>
            <a:r>
              <a:rPr kumimoji="0" lang="en-GB" sz="24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a:t>
            </a: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denotes the idea that what drives forward innovation is gaining deeper knowledge leading to a series of small improvements. E.g. James Dyson </a:t>
            </a:r>
          </a:p>
        </p:txBody>
      </p:sp>
      <p:sp>
        <p:nvSpPr>
          <p:cNvPr id="6" name="TextBox 5"/>
          <p:cNvSpPr txBox="1"/>
          <p:nvPr/>
        </p:nvSpPr>
        <p:spPr>
          <a:xfrm>
            <a:off x="5977464" y="3882030"/>
            <a:ext cx="5655735" cy="1938992"/>
          </a:xfrm>
          <a:prstGeom prst="rect">
            <a:avLst/>
          </a:prstGeom>
          <a:solidFill>
            <a:srgbClr val="002060"/>
          </a:solidFill>
        </p:spPr>
        <p:txBody>
          <a:bodyPr wrap="square" rtlCol="0">
            <a:spAutoFit/>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kumimoji="0" lang="en-GB" sz="2400" b="1" i="0" u="sng"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Recombinant Innovation </a:t>
            </a:r>
            <a:r>
              <a:rPr kumimoji="0" lang="en-GB" sz="2400" b="0"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 taking two ideas, from different fields, previously unrelated and fusing them together or bridging between two domains to open up new seams of possibility.  </a:t>
            </a:r>
          </a:p>
        </p:txBody>
      </p:sp>
    </p:spTree>
    <p:extLst>
      <p:ext uri="{BB962C8B-B14F-4D97-AF65-F5344CB8AC3E}">
        <p14:creationId xmlns:p14="http://schemas.microsoft.com/office/powerpoint/2010/main" val="4073081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AD1A8ED7-F34A-D715-9396-DD09D59B79F3}"/>
              </a:ext>
            </a:extLst>
          </p:cNvPr>
          <p:cNvPicPr>
            <a:picLocks noGrp="1" noChangeAspect="1"/>
          </p:cNvPicPr>
          <p:nvPr>
            <p:ph idx="1"/>
          </p:nvPr>
        </p:nvPicPr>
        <p:blipFill>
          <a:blip r:embed="rId3"/>
          <a:stretch>
            <a:fillRect/>
          </a:stretch>
        </p:blipFill>
        <p:spPr>
          <a:xfrm>
            <a:off x="643467" y="702733"/>
            <a:ext cx="10905066" cy="5452533"/>
          </a:xfrm>
          <a:prstGeom prst="rect">
            <a:avLst/>
          </a:prstGeom>
        </p:spPr>
      </p:pic>
    </p:spTree>
    <p:extLst>
      <p:ext uri="{BB962C8B-B14F-4D97-AF65-F5344CB8AC3E}">
        <p14:creationId xmlns:p14="http://schemas.microsoft.com/office/powerpoint/2010/main" val="33588172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A43EED2-0BFE-D22A-7649-1C34C2998AF4}"/>
              </a:ext>
            </a:extLst>
          </p:cNvPr>
          <p:cNvPicPr>
            <a:picLocks noChangeAspect="1"/>
          </p:cNvPicPr>
          <p:nvPr/>
        </p:nvPicPr>
        <p:blipFill>
          <a:blip r:embed="rId2"/>
          <a:stretch>
            <a:fillRect/>
          </a:stretch>
        </p:blipFill>
        <p:spPr>
          <a:xfrm>
            <a:off x="36723" y="0"/>
            <a:ext cx="12118554" cy="6858000"/>
          </a:xfrm>
          <a:prstGeom prst="rect">
            <a:avLst/>
          </a:prstGeom>
        </p:spPr>
      </p:pic>
      <mc:AlternateContent xmlns:mc="http://schemas.openxmlformats.org/markup-compatibility/2006" xmlns:p14="http://schemas.microsoft.com/office/powerpoint/2010/main" xmlns:aink="http://schemas.microsoft.com/office/drawing/2016/ink">
        <mc:Choice Requires="p14 aink">
          <p:contentPart p14:bwMode="auto" r:id="rId3">
            <p14:nvContentPartPr>
              <p14:cNvPr id="6" name="Ink 5">
                <a:extLst>
                  <a:ext uri="{FF2B5EF4-FFF2-40B4-BE49-F238E27FC236}">
                    <a16:creationId xmlns:a16="http://schemas.microsoft.com/office/drawing/2014/main" id="{CDF413D3-7D9D-5EE4-D2AC-13721DBDF7E9}"/>
                  </a:ext>
                </a:extLst>
              </p14:cNvPr>
              <p14:cNvContentPartPr/>
              <p14:nvPr/>
            </p14:nvContentPartPr>
            <p14:xfrm>
              <a:off x="9864685" y="6117308"/>
              <a:ext cx="854280" cy="13680"/>
            </p14:xfrm>
          </p:contentPart>
        </mc:Choice>
        <mc:Fallback xmlns="">
          <p:pic>
            <p:nvPicPr>
              <p:cNvPr id="6" name="Ink 5">
                <a:extLst>
                  <a:ext uri="{FF2B5EF4-FFF2-40B4-BE49-F238E27FC236}">
                    <a16:creationId xmlns:a16="http://schemas.microsoft.com/office/drawing/2014/main" id="{CDF413D3-7D9D-5EE4-D2AC-13721DBDF7E9}"/>
                  </a:ext>
                </a:extLst>
              </p:cNvPr>
              <p:cNvPicPr/>
              <p:nvPr/>
            </p:nvPicPr>
            <p:blipFill>
              <a:blip r:embed="rId4"/>
              <a:stretch>
                <a:fillRect/>
              </a:stretch>
            </p:blipFill>
            <p:spPr>
              <a:xfrm>
                <a:off x="9846685" y="6009308"/>
                <a:ext cx="889920" cy="229320"/>
              </a:xfrm>
              <a:prstGeom prst="rect">
                <a:avLst/>
              </a:prstGeom>
            </p:spPr>
          </p:pic>
        </mc:Fallback>
      </mc:AlternateContent>
      <p:sp>
        <p:nvSpPr>
          <p:cNvPr id="7" name="Rectangle 6">
            <a:extLst>
              <a:ext uri="{FF2B5EF4-FFF2-40B4-BE49-F238E27FC236}">
                <a16:creationId xmlns:a16="http://schemas.microsoft.com/office/drawing/2014/main" id="{F8CBF81C-D4F5-5D0A-362F-BD34628A3D20}"/>
              </a:ext>
            </a:extLst>
          </p:cNvPr>
          <p:cNvSpPr/>
          <p:nvPr/>
        </p:nvSpPr>
        <p:spPr>
          <a:xfrm>
            <a:off x="9504608" y="5840303"/>
            <a:ext cx="2125014" cy="581370"/>
          </a:xfrm>
          <a:prstGeom prst="rect">
            <a:avLst/>
          </a:prstGeom>
          <a:solidFill>
            <a:srgbClr val="8FC1C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3E4E56A-0384-B488-BFA9-79D632F5657E}"/>
              </a:ext>
            </a:extLst>
          </p:cNvPr>
          <p:cNvSpPr/>
          <p:nvPr/>
        </p:nvSpPr>
        <p:spPr>
          <a:xfrm>
            <a:off x="4314424" y="0"/>
            <a:ext cx="3580326" cy="2150772"/>
          </a:xfrm>
          <a:prstGeom prst="rect">
            <a:avLst/>
          </a:prstGeom>
          <a:solidFill>
            <a:srgbClr val="F0FCB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8659EE4C-754D-932C-CA49-1774DEDB0FD5}"/>
              </a:ext>
            </a:extLst>
          </p:cNvPr>
          <p:cNvSpPr/>
          <p:nvPr/>
        </p:nvSpPr>
        <p:spPr>
          <a:xfrm>
            <a:off x="4314425" y="-157552"/>
            <a:ext cx="3580326" cy="2554545"/>
          </a:xfrm>
          <a:prstGeom prst="rect">
            <a:avLst/>
          </a:prstGeom>
          <a:noFill/>
        </p:spPr>
        <p:txBody>
          <a:bodyPr wrap="square" lIns="91440" tIns="45720" rIns="91440" bIns="45720">
            <a:spAutoFit/>
          </a:bodyPr>
          <a:lstStyle/>
          <a:p>
            <a:pPr algn="ctr"/>
            <a:r>
              <a:rPr lang="en-US" sz="8000" b="1" cap="none" spc="0">
                <a:ln w="9525">
                  <a:solidFill>
                    <a:schemeClr val="bg1"/>
                  </a:solidFill>
                  <a:prstDash val="solid"/>
                </a:ln>
                <a:solidFill>
                  <a:srgbClr val="AC8BD2"/>
                </a:solidFill>
                <a:effectLst>
                  <a:outerShdw blurRad="12700" dist="38100" dir="2700000" algn="tl" rotWithShape="0">
                    <a:schemeClr val="accent5">
                      <a:lumMod val="60000"/>
                      <a:lumOff val="40000"/>
                    </a:schemeClr>
                  </a:outerShdw>
                </a:effectLst>
              </a:rPr>
              <a:t>Key </a:t>
            </a:r>
          </a:p>
          <a:p>
            <a:pPr algn="ctr"/>
            <a:r>
              <a:rPr lang="en-US" sz="8000" b="1" cap="none" spc="0">
                <a:ln w="9525">
                  <a:solidFill>
                    <a:schemeClr val="bg1"/>
                  </a:solidFill>
                  <a:prstDash val="solid"/>
                </a:ln>
                <a:solidFill>
                  <a:srgbClr val="AC8BD2"/>
                </a:solidFill>
                <a:effectLst>
                  <a:outerShdw blurRad="12700" dist="38100" dir="2700000" algn="tl" rotWithShape="0">
                    <a:schemeClr val="accent5">
                      <a:lumMod val="60000"/>
                      <a:lumOff val="40000"/>
                    </a:schemeClr>
                  </a:outerShdw>
                </a:effectLst>
              </a:rPr>
              <a:t>Ideas</a:t>
            </a:r>
          </a:p>
        </p:txBody>
      </p:sp>
    </p:spTree>
    <p:extLst>
      <p:ext uri="{BB962C8B-B14F-4D97-AF65-F5344CB8AC3E}">
        <p14:creationId xmlns:p14="http://schemas.microsoft.com/office/powerpoint/2010/main" val="17223874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EB338-1C98-75B0-08D7-186FE560700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E69CAF6-6424-C9CD-404E-ECC0A9F6C3C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88451003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EB338-1C98-75B0-08D7-186FE560700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E69CAF6-6424-C9CD-404E-ECC0A9F6C3C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4969691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8BFEC88-7908-7B7E-1E45-29463C388E1F}"/>
              </a:ext>
            </a:extLst>
          </p:cNvPr>
          <p:cNvPicPr>
            <a:picLocks noChangeAspect="1"/>
          </p:cNvPicPr>
          <p:nvPr/>
        </p:nvPicPr>
        <p:blipFill rotWithShape="1">
          <a:blip r:embed="rId2"/>
          <a:srcRect l="32467" t="45039" r="39597" b="7644"/>
          <a:stretch/>
        </p:blipFill>
        <p:spPr>
          <a:xfrm>
            <a:off x="761999" y="1981200"/>
            <a:ext cx="4883085" cy="4267200"/>
          </a:xfrm>
          <a:prstGeom prst="rect">
            <a:avLst/>
          </a:prstGeom>
        </p:spPr>
      </p:pic>
      <p:sp>
        <p:nvSpPr>
          <p:cNvPr id="6" name="TextBox 5">
            <a:extLst>
              <a:ext uri="{FF2B5EF4-FFF2-40B4-BE49-F238E27FC236}">
                <a16:creationId xmlns:a16="http://schemas.microsoft.com/office/drawing/2014/main" id="{3C2EFA0C-F49F-AAAD-57BF-4D12CA1F1260}"/>
              </a:ext>
            </a:extLst>
          </p:cNvPr>
          <p:cNvSpPr txBox="1"/>
          <p:nvPr/>
        </p:nvSpPr>
        <p:spPr>
          <a:xfrm>
            <a:off x="685800" y="406400"/>
            <a:ext cx="10820400" cy="1200329"/>
          </a:xfrm>
          <a:prstGeom prst="rect">
            <a:avLst/>
          </a:prstGeom>
          <a:noFill/>
        </p:spPr>
        <p:txBody>
          <a:bodyPr wrap="square" rtlCol="0">
            <a:spAutoFit/>
          </a:bodyPr>
          <a:lstStyle/>
          <a:p>
            <a:r>
              <a:rPr lang="en-GB" sz="7200" b="1" u="sng">
                <a:solidFill>
                  <a:schemeClr val="accent1">
                    <a:lumMod val="75000"/>
                  </a:schemeClr>
                </a:solidFill>
              </a:rPr>
              <a:t>Cognitivism</a:t>
            </a:r>
            <a:r>
              <a:rPr lang="en-GB" sz="4800" b="1" u="sng">
                <a:solidFill>
                  <a:schemeClr val="accent1">
                    <a:lumMod val="75000"/>
                  </a:schemeClr>
                </a:solidFill>
              </a:rPr>
              <a:t>	</a:t>
            </a:r>
            <a:r>
              <a:rPr lang="en-GB" sz="4800" b="1"/>
              <a:t>			</a:t>
            </a:r>
          </a:p>
        </p:txBody>
      </p:sp>
      <p:sp>
        <p:nvSpPr>
          <p:cNvPr id="7" name="TextBox 6">
            <a:extLst>
              <a:ext uri="{FF2B5EF4-FFF2-40B4-BE49-F238E27FC236}">
                <a16:creationId xmlns:a16="http://schemas.microsoft.com/office/drawing/2014/main" id="{A806EDD5-AF4E-474E-5F0A-794B7F2CE6C8}"/>
              </a:ext>
            </a:extLst>
          </p:cNvPr>
          <p:cNvSpPr txBox="1"/>
          <p:nvPr/>
        </p:nvSpPr>
        <p:spPr>
          <a:xfrm>
            <a:off x="5920990" y="1606729"/>
            <a:ext cx="5927574" cy="4524315"/>
          </a:xfrm>
          <a:prstGeom prst="rect">
            <a:avLst/>
          </a:prstGeom>
          <a:noFill/>
        </p:spPr>
        <p:txBody>
          <a:bodyPr wrap="square" rtlCol="0">
            <a:spAutoFit/>
          </a:bodyPr>
          <a:lstStyle/>
          <a:p>
            <a:pPr algn="just"/>
            <a:r>
              <a:rPr lang="en-GB" sz="3200" b="1">
                <a:solidFill>
                  <a:schemeClr val="accent1">
                    <a:lumMod val="75000"/>
                  </a:schemeClr>
                </a:solidFill>
              </a:rPr>
              <a:t>How is it that if someone speaks your name, you immediately hear it even though you are not consciously listening?</a:t>
            </a:r>
          </a:p>
          <a:p>
            <a:pPr algn="just"/>
            <a:endParaRPr lang="en-GB" sz="3200" b="1">
              <a:solidFill>
                <a:schemeClr val="accent1">
                  <a:lumMod val="75000"/>
                </a:schemeClr>
              </a:solidFill>
            </a:endParaRPr>
          </a:p>
          <a:p>
            <a:pPr algn="just"/>
            <a:r>
              <a:rPr lang="en-GB" sz="3200" b="1">
                <a:solidFill>
                  <a:schemeClr val="accent1">
                    <a:lumMod val="75000"/>
                  </a:schemeClr>
                </a:solidFill>
              </a:rPr>
              <a:t>Certain automatic brain processes have taken place for this to occur and these processes are studied by cognitive psychologists</a:t>
            </a:r>
          </a:p>
        </p:txBody>
      </p:sp>
    </p:spTree>
    <p:extLst>
      <p:ext uri="{BB962C8B-B14F-4D97-AF65-F5344CB8AC3E}">
        <p14:creationId xmlns:p14="http://schemas.microsoft.com/office/powerpoint/2010/main" val="9341731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8BFEC88-7908-7B7E-1E45-29463C388E1F}"/>
              </a:ext>
            </a:extLst>
          </p:cNvPr>
          <p:cNvPicPr>
            <a:picLocks noChangeAspect="1"/>
          </p:cNvPicPr>
          <p:nvPr/>
        </p:nvPicPr>
        <p:blipFill rotWithShape="1">
          <a:blip r:embed="rId2"/>
          <a:srcRect l="69305" t="44194" r="7954" b="13841"/>
          <a:stretch/>
        </p:blipFill>
        <p:spPr>
          <a:xfrm>
            <a:off x="8242300" y="1932193"/>
            <a:ext cx="3741420" cy="3562119"/>
          </a:xfrm>
          <a:prstGeom prst="rect">
            <a:avLst/>
          </a:prstGeom>
        </p:spPr>
      </p:pic>
      <p:sp>
        <p:nvSpPr>
          <p:cNvPr id="2" name="TextBox 1">
            <a:extLst>
              <a:ext uri="{FF2B5EF4-FFF2-40B4-BE49-F238E27FC236}">
                <a16:creationId xmlns:a16="http://schemas.microsoft.com/office/drawing/2014/main" id="{22871EAC-71E4-4FB8-EDD0-2CE2761B47C9}"/>
              </a:ext>
            </a:extLst>
          </p:cNvPr>
          <p:cNvSpPr txBox="1"/>
          <p:nvPr/>
        </p:nvSpPr>
        <p:spPr>
          <a:xfrm>
            <a:off x="1371600" y="173505"/>
            <a:ext cx="10820400" cy="1938992"/>
          </a:xfrm>
          <a:prstGeom prst="rect">
            <a:avLst/>
          </a:prstGeom>
          <a:noFill/>
        </p:spPr>
        <p:txBody>
          <a:bodyPr wrap="square" rtlCol="0">
            <a:spAutoFit/>
          </a:bodyPr>
          <a:lstStyle/>
          <a:p>
            <a:pPr algn="ctr"/>
            <a:r>
              <a:rPr lang="en-GB" sz="7200" b="1" u="sng">
                <a:solidFill>
                  <a:schemeClr val="accent1">
                    <a:lumMod val="75000"/>
                  </a:schemeClr>
                </a:solidFill>
              </a:rPr>
              <a:t>Cognitivism Definition</a:t>
            </a:r>
            <a:r>
              <a:rPr lang="en-GB" sz="4800" b="1"/>
              <a:t>			</a:t>
            </a:r>
          </a:p>
        </p:txBody>
      </p:sp>
      <p:sp>
        <p:nvSpPr>
          <p:cNvPr id="3" name="TextBox 2">
            <a:extLst>
              <a:ext uri="{FF2B5EF4-FFF2-40B4-BE49-F238E27FC236}">
                <a16:creationId xmlns:a16="http://schemas.microsoft.com/office/drawing/2014/main" id="{3472914E-4DD6-58BF-3397-7A0A76174F9C}"/>
              </a:ext>
            </a:extLst>
          </p:cNvPr>
          <p:cNvSpPr txBox="1"/>
          <p:nvPr/>
        </p:nvSpPr>
        <p:spPr>
          <a:xfrm>
            <a:off x="232571" y="1413774"/>
            <a:ext cx="7801449" cy="5416868"/>
          </a:xfrm>
          <a:prstGeom prst="rect">
            <a:avLst/>
          </a:prstGeom>
          <a:noFill/>
        </p:spPr>
        <p:txBody>
          <a:bodyPr wrap="square" rtlCol="0">
            <a:spAutoFit/>
          </a:bodyPr>
          <a:lstStyle/>
          <a:p>
            <a:pPr algn="just"/>
            <a:r>
              <a:rPr lang="en-GB" sz="3200" b="1">
                <a:solidFill>
                  <a:schemeClr val="accent1">
                    <a:lumMod val="75000"/>
                  </a:schemeClr>
                </a:solidFill>
              </a:rPr>
              <a:t>Cognitivism is the study of mental processes such as sensation, perception, attention, encoding and memory. Behaviourists were reluctant to study cognition because it occurs inside the brain.</a:t>
            </a:r>
          </a:p>
          <a:p>
            <a:pPr algn="just"/>
            <a:endParaRPr lang="en-GB" sz="2000" b="1">
              <a:solidFill>
                <a:schemeClr val="accent1">
                  <a:lumMod val="75000"/>
                </a:schemeClr>
              </a:solidFill>
            </a:endParaRPr>
          </a:p>
          <a:p>
            <a:pPr algn="just"/>
            <a:r>
              <a:rPr lang="en-GB" sz="3200" b="1">
                <a:solidFill>
                  <a:schemeClr val="accent1">
                    <a:lumMod val="75000"/>
                  </a:schemeClr>
                </a:solidFill>
              </a:rPr>
              <a:t>If teachers understand how learners process information they can design learner experiences that optimize this activity</a:t>
            </a:r>
          </a:p>
          <a:p>
            <a:pPr algn="just"/>
            <a:endParaRPr lang="en-GB" b="1"/>
          </a:p>
          <a:p>
            <a:pPr algn="just"/>
            <a:r>
              <a:rPr lang="en-GB" sz="4000" b="1">
                <a:solidFill>
                  <a:srgbClr val="FF0000"/>
                </a:solidFill>
              </a:rPr>
              <a:t>Can you think of examples of this?</a:t>
            </a:r>
          </a:p>
        </p:txBody>
      </p:sp>
    </p:spTree>
    <p:extLst>
      <p:ext uri="{BB962C8B-B14F-4D97-AF65-F5344CB8AC3E}">
        <p14:creationId xmlns:p14="http://schemas.microsoft.com/office/powerpoint/2010/main" val="17390151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45DE749-EE48-28C0-719A-7C0419666D2C}"/>
              </a:ext>
            </a:extLst>
          </p:cNvPr>
          <p:cNvPicPr>
            <a:picLocks noChangeAspect="1"/>
          </p:cNvPicPr>
          <p:nvPr/>
        </p:nvPicPr>
        <p:blipFill rotWithShape="1">
          <a:blip r:embed="rId2"/>
          <a:srcRect l="25524" t="1" r="21663" b="51452"/>
          <a:stretch/>
        </p:blipFill>
        <p:spPr>
          <a:xfrm>
            <a:off x="0" y="1"/>
            <a:ext cx="3928056" cy="1462154"/>
          </a:xfrm>
          <a:prstGeom prst="rect">
            <a:avLst/>
          </a:prstGeom>
        </p:spPr>
      </p:pic>
      <p:sp>
        <p:nvSpPr>
          <p:cNvPr id="6" name="TextBox 5">
            <a:extLst>
              <a:ext uri="{FF2B5EF4-FFF2-40B4-BE49-F238E27FC236}">
                <a16:creationId xmlns:a16="http://schemas.microsoft.com/office/drawing/2014/main" id="{F37260DB-794C-268B-7796-C6ABAD2FFD51}"/>
              </a:ext>
            </a:extLst>
          </p:cNvPr>
          <p:cNvSpPr txBox="1"/>
          <p:nvPr/>
        </p:nvSpPr>
        <p:spPr>
          <a:xfrm>
            <a:off x="4393845" y="419741"/>
            <a:ext cx="5576552" cy="1200329"/>
          </a:xfrm>
          <a:prstGeom prst="rect">
            <a:avLst/>
          </a:prstGeom>
          <a:noFill/>
        </p:spPr>
        <p:txBody>
          <a:bodyPr wrap="square" rtlCol="0">
            <a:spAutoFit/>
          </a:bodyPr>
          <a:lstStyle/>
          <a:p>
            <a:r>
              <a:rPr lang="en-GB" sz="7200" b="1" u="sng">
                <a:solidFill>
                  <a:schemeClr val="accent1">
                    <a:lumMod val="75000"/>
                  </a:schemeClr>
                </a:solidFill>
              </a:rPr>
              <a:t>Development</a:t>
            </a:r>
          </a:p>
        </p:txBody>
      </p:sp>
      <p:sp>
        <p:nvSpPr>
          <p:cNvPr id="7" name="TextBox 6">
            <a:extLst>
              <a:ext uri="{FF2B5EF4-FFF2-40B4-BE49-F238E27FC236}">
                <a16:creationId xmlns:a16="http://schemas.microsoft.com/office/drawing/2014/main" id="{508B89E5-1A2E-7026-B250-F2ECD05F5213}"/>
              </a:ext>
            </a:extLst>
          </p:cNvPr>
          <p:cNvSpPr txBox="1"/>
          <p:nvPr/>
        </p:nvSpPr>
        <p:spPr>
          <a:xfrm>
            <a:off x="656823" y="2295934"/>
            <a:ext cx="11075830" cy="3662541"/>
          </a:xfrm>
          <a:prstGeom prst="rect">
            <a:avLst/>
          </a:prstGeom>
          <a:noFill/>
        </p:spPr>
        <p:txBody>
          <a:bodyPr wrap="square" rtlCol="0">
            <a:spAutoFit/>
          </a:bodyPr>
          <a:lstStyle/>
          <a:p>
            <a:pPr algn="just"/>
            <a:r>
              <a:rPr lang="en-GB" sz="3600" b="1">
                <a:solidFill>
                  <a:schemeClr val="accent1">
                    <a:lumMod val="75000"/>
                  </a:schemeClr>
                </a:solidFill>
              </a:rPr>
              <a:t>Four factors influenced the development of cognitivism.</a:t>
            </a:r>
          </a:p>
          <a:p>
            <a:pPr algn="just"/>
            <a:endParaRPr lang="en-GB" sz="2800" b="1">
              <a:solidFill>
                <a:schemeClr val="accent1">
                  <a:lumMod val="75000"/>
                </a:schemeClr>
              </a:solidFill>
            </a:endParaRPr>
          </a:p>
          <a:p>
            <a:pPr marL="514350" indent="-514350" algn="just">
              <a:buFont typeface="+mj-lt"/>
              <a:buAutoNum type="arabicPeriod"/>
            </a:pPr>
            <a:r>
              <a:rPr lang="en-GB" sz="2800" b="1">
                <a:solidFill>
                  <a:schemeClr val="accent1">
                    <a:lumMod val="75000"/>
                  </a:schemeClr>
                </a:solidFill>
              </a:rPr>
              <a:t>The development of experimental psychology</a:t>
            </a:r>
            <a:endParaRPr lang="en-GB" sz="2400" b="1">
              <a:solidFill>
                <a:schemeClr val="accent1">
                  <a:lumMod val="75000"/>
                </a:schemeClr>
              </a:solidFill>
            </a:endParaRPr>
          </a:p>
          <a:p>
            <a:pPr marL="514350" indent="-514350" algn="just">
              <a:buFont typeface="+mj-lt"/>
              <a:buAutoNum type="arabicPeriod"/>
            </a:pPr>
            <a:r>
              <a:rPr lang="en-GB" sz="2800" b="1">
                <a:solidFill>
                  <a:schemeClr val="accent1">
                    <a:lumMod val="75000"/>
                  </a:schemeClr>
                </a:solidFill>
              </a:rPr>
              <a:t>The shift from an interest in behaviourism to what was happening in the brain.</a:t>
            </a:r>
          </a:p>
          <a:p>
            <a:pPr marL="514350" indent="-514350" algn="just">
              <a:buFont typeface="+mj-lt"/>
              <a:buAutoNum type="arabicPeriod"/>
            </a:pPr>
            <a:r>
              <a:rPr lang="en-GB" sz="2800" b="1">
                <a:solidFill>
                  <a:schemeClr val="accent1">
                    <a:lumMod val="75000"/>
                  </a:schemeClr>
                </a:solidFill>
              </a:rPr>
              <a:t>Language acquisition</a:t>
            </a:r>
          </a:p>
          <a:p>
            <a:pPr marL="514350" indent="-514350" algn="just">
              <a:buFont typeface="+mj-lt"/>
              <a:buAutoNum type="arabicPeriod"/>
            </a:pPr>
            <a:r>
              <a:rPr lang="en-GB" sz="2800" b="1">
                <a:solidFill>
                  <a:schemeClr val="accent1">
                    <a:lumMod val="75000"/>
                  </a:schemeClr>
                </a:solidFill>
              </a:rPr>
              <a:t>Development of computers and artificial intelligence.</a:t>
            </a:r>
          </a:p>
          <a:p>
            <a:pPr algn="just"/>
            <a:endParaRPr lang="en-GB" sz="2800" b="1"/>
          </a:p>
        </p:txBody>
      </p:sp>
    </p:spTree>
    <p:extLst>
      <p:ext uri="{BB962C8B-B14F-4D97-AF65-F5344CB8AC3E}">
        <p14:creationId xmlns:p14="http://schemas.microsoft.com/office/powerpoint/2010/main" val="103457839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45DE749-EE48-28C0-719A-7C0419666D2C}"/>
              </a:ext>
            </a:extLst>
          </p:cNvPr>
          <p:cNvPicPr>
            <a:picLocks noChangeAspect="1"/>
          </p:cNvPicPr>
          <p:nvPr/>
        </p:nvPicPr>
        <p:blipFill rotWithShape="1">
          <a:blip r:embed="rId2"/>
          <a:srcRect l="25524" t="1" r="21663" b="51452"/>
          <a:stretch/>
        </p:blipFill>
        <p:spPr>
          <a:xfrm>
            <a:off x="0" y="1"/>
            <a:ext cx="3928056" cy="1462154"/>
          </a:xfrm>
          <a:prstGeom prst="rect">
            <a:avLst/>
          </a:prstGeom>
        </p:spPr>
      </p:pic>
      <p:sp>
        <p:nvSpPr>
          <p:cNvPr id="7" name="TextBox 6">
            <a:extLst>
              <a:ext uri="{FF2B5EF4-FFF2-40B4-BE49-F238E27FC236}">
                <a16:creationId xmlns:a16="http://schemas.microsoft.com/office/drawing/2014/main" id="{508B89E5-1A2E-7026-B250-F2ECD05F5213}"/>
              </a:ext>
            </a:extLst>
          </p:cNvPr>
          <p:cNvSpPr txBox="1"/>
          <p:nvPr/>
        </p:nvSpPr>
        <p:spPr>
          <a:xfrm>
            <a:off x="437882" y="1845173"/>
            <a:ext cx="11449317" cy="3847207"/>
          </a:xfrm>
          <a:prstGeom prst="rect">
            <a:avLst/>
          </a:prstGeom>
          <a:noFill/>
        </p:spPr>
        <p:txBody>
          <a:bodyPr wrap="square" rtlCol="0">
            <a:spAutoFit/>
          </a:bodyPr>
          <a:lstStyle/>
          <a:p>
            <a:pPr algn="just"/>
            <a:endParaRPr lang="en-GB" sz="2800" b="1">
              <a:solidFill>
                <a:schemeClr val="accent1">
                  <a:lumMod val="75000"/>
                </a:schemeClr>
              </a:solidFill>
            </a:endParaRPr>
          </a:p>
          <a:p>
            <a:pPr marL="514350" indent="-514350" algn="just">
              <a:buFont typeface="+mj-lt"/>
              <a:buAutoNum type="arabicPeriod"/>
            </a:pPr>
            <a:r>
              <a:rPr lang="en-GB" sz="4400" b="1">
                <a:solidFill>
                  <a:schemeClr val="accent1">
                    <a:lumMod val="75000"/>
                  </a:schemeClr>
                </a:solidFill>
              </a:rPr>
              <a:t>The development of experimental psychology</a:t>
            </a:r>
          </a:p>
          <a:p>
            <a:pPr algn="just"/>
            <a:endParaRPr lang="en-GB" sz="2400" b="1">
              <a:solidFill>
                <a:schemeClr val="accent1">
                  <a:lumMod val="75000"/>
                </a:schemeClr>
              </a:solidFill>
            </a:endParaRPr>
          </a:p>
          <a:p>
            <a:pPr algn="just"/>
            <a:r>
              <a:rPr lang="en-GB" sz="2800" b="1">
                <a:solidFill>
                  <a:schemeClr val="accent1">
                    <a:lumMod val="75000"/>
                  </a:schemeClr>
                </a:solidFill>
              </a:rPr>
              <a:t>Built on the work of the psychologist Frederic Bartlett who looked at the development of memory and Schema building</a:t>
            </a:r>
          </a:p>
          <a:p>
            <a:pPr algn="just"/>
            <a:endParaRPr lang="en-GB" sz="2800" b="1">
              <a:solidFill>
                <a:schemeClr val="accent1">
                  <a:lumMod val="75000"/>
                </a:schemeClr>
              </a:solidFill>
            </a:endParaRPr>
          </a:p>
          <a:p>
            <a:pPr algn="ctr"/>
            <a:r>
              <a:rPr lang="en-GB" sz="3600" b="1">
                <a:solidFill>
                  <a:schemeClr val="accent1">
                    <a:lumMod val="75000"/>
                  </a:schemeClr>
                </a:solidFill>
              </a:rPr>
              <a:t>Short &amp; Long Term Memory</a:t>
            </a:r>
          </a:p>
          <a:p>
            <a:pPr algn="just"/>
            <a:endParaRPr lang="en-GB" sz="2800" b="1"/>
          </a:p>
        </p:txBody>
      </p:sp>
    </p:spTree>
    <p:extLst>
      <p:ext uri="{BB962C8B-B14F-4D97-AF65-F5344CB8AC3E}">
        <p14:creationId xmlns:p14="http://schemas.microsoft.com/office/powerpoint/2010/main" val="28894807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996"/>
        <p:cNvGrpSpPr/>
        <p:nvPr/>
      </p:nvGrpSpPr>
      <p:grpSpPr>
        <a:xfrm>
          <a:off x="0" y="0"/>
          <a:ext cx="0" cy="0"/>
          <a:chOff x="0" y="0"/>
          <a:chExt cx="0" cy="0"/>
        </a:xfrm>
      </p:grpSpPr>
      <p:sp>
        <p:nvSpPr>
          <p:cNvPr id="997" name="Google Shape;997;p20"/>
          <p:cNvSpPr txBox="1">
            <a:spLocks noGrp="1"/>
          </p:cNvSpPr>
          <p:nvPr>
            <p:ph type="title"/>
          </p:nvPr>
        </p:nvSpPr>
        <p:spPr>
          <a:xfrm>
            <a:off x="790122" y="633494"/>
            <a:ext cx="10826244" cy="3091839"/>
          </a:xfrm>
          <a:prstGeom prst="rect">
            <a:avLst/>
          </a:prstGeom>
        </p:spPr>
        <p:txBody>
          <a:bodyPr spcFirstLastPara="1" wrap="square" lIns="0" tIns="0" rIns="0" bIns="0" anchor="t" anchorCtr="0">
            <a:noAutofit/>
          </a:bodyPr>
          <a:lstStyle/>
          <a:p>
            <a:pPr algn="just"/>
            <a:r>
              <a:rPr lang="en-US" sz="3200">
                <a:latin typeface="Raleway Medium" pitchFamily="2" charset="0"/>
              </a:rPr>
              <a:t>Schemas are like files in your brain. They’re a system of organizing the information our brains are bombarded with every day. We remember and understand new information by connecting it with files that already exist in our brains. We can better remember and understand new information if we have more files, or schemas. </a:t>
            </a:r>
          </a:p>
        </p:txBody>
      </p:sp>
      <p:sp>
        <p:nvSpPr>
          <p:cNvPr id="1001" name="Google Shape;1001;p20"/>
          <p:cNvSpPr txBox="1">
            <a:spLocks noGrp="1"/>
          </p:cNvSpPr>
          <p:nvPr>
            <p:ph type="sldNum" idx="12"/>
          </p:nvPr>
        </p:nvSpPr>
        <p:spPr>
          <a:xfrm>
            <a:off x="11532033" y="6182333"/>
            <a:ext cx="609200" cy="624800"/>
          </a:xfrm>
          <a:prstGeom prst="rect">
            <a:avLst/>
          </a:prstGeom>
        </p:spPr>
        <p:txBody>
          <a:bodyPr spcFirstLastPara="1" wrap="square" lIns="0" tIns="0" rIns="0" bIns="0" anchor="b" anchorCtr="0">
            <a:noAutofit/>
          </a:bodyPr>
          <a:lstStyle/>
          <a:p>
            <a:pPr defTabSz="1219170">
              <a:buClr>
                <a:srgbClr val="000000"/>
              </a:buClr>
            </a:pPr>
            <a:fld id="{00000000-1234-1234-1234-123412341234}" type="slidenum">
              <a:rPr lang="en" kern="0">
                <a:solidFill>
                  <a:srgbClr val="FFFFFF"/>
                </a:solidFill>
              </a:rPr>
              <a:pPr defTabSz="1219170">
                <a:buClr>
                  <a:srgbClr val="000000"/>
                </a:buClr>
              </a:pPr>
              <a:t>28</a:t>
            </a:fld>
            <a:endParaRPr kern="0">
              <a:solidFill>
                <a:srgbClr val="FFFFFF"/>
              </a:solidFill>
            </a:endParaRPr>
          </a:p>
        </p:txBody>
      </p:sp>
      <p:pic>
        <p:nvPicPr>
          <p:cNvPr id="9" name="Picture 8">
            <a:extLst>
              <a:ext uri="{FF2B5EF4-FFF2-40B4-BE49-F238E27FC236}">
                <a16:creationId xmlns:a16="http://schemas.microsoft.com/office/drawing/2014/main" id="{AD3D1628-4D07-2A1B-E2DA-B6BD8877E318}"/>
              </a:ext>
            </a:extLst>
          </p:cNvPr>
          <p:cNvPicPr>
            <a:picLocks noChangeAspect="1"/>
          </p:cNvPicPr>
          <p:nvPr/>
        </p:nvPicPr>
        <p:blipFill rotWithShape="1">
          <a:blip r:embed="rId3"/>
          <a:srcRect t="1483" r="1069" b="-1"/>
          <a:stretch/>
        </p:blipFill>
        <p:spPr>
          <a:xfrm>
            <a:off x="2393244" y="3356166"/>
            <a:ext cx="7620000" cy="3331183"/>
          </a:xfrm>
          <a:prstGeom prst="rect">
            <a:avLst/>
          </a:prstGeom>
        </p:spPr>
      </p:pic>
    </p:spTree>
    <p:extLst>
      <p:ext uri="{BB962C8B-B14F-4D97-AF65-F5344CB8AC3E}">
        <p14:creationId xmlns:p14="http://schemas.microsoft.com/office/powerpoint/2010/main" val="16818317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012AC837-13B7-3C2E-B1C4-710FAB42DB40}"/>
              </a:ext>
            </a:extLst>
          </p:cNvPr>
          <p:cNvPicPr>
            <a:picLocks noChangeAspect="1"/>
          </p:cNvPicPr>
          <p:nvPr/>
        </p:nvPicPr>
        <p:blipFill>
          <a:blip r:embed="rId2"/>
          <a:stretch>
            <a:fillRect/>
          </a:stretch>
        </p:blipFill>
        <p:spPr>
          <a:xfrm>
            <a:off x="0" y="0"/>
            <a:ext cx="12192000" cy="6849160"/>
          </a:xfrm>
          <a:prstGeom prst="rect">
            <a:avLst/>
          </a:prstGeom>
        </p:spPr>
      </p:pic>
    </p:spTree>
    <p:extLst>
      <p:ext uri="{BB962C8B-B14F-4D97-AF65-F5344CB8AC3E}">
        <p14:creationId xmlns:p14="http://schemas.microsoft.com/office/powerpoint/2010/main" val="14833175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45DE749-EE48-28C0-719A-7C0419666D2C}"/>
              </a:ext>
            </a:extLst>
          </p:cNvPr>
          <p:cNvPicPr>
            <a:picLocks noChangeAspect="1"/>
          </p:cNvPicPr>
          <p:nvPr/>
        </p:nvPicPr>
        <p:blipFill rotWithShape="1">
          <a:blip r:embed="rId2"/>
          <a:srcRect l="25524" t="1" r="21663" b="51452"/>
          <a:stretch/>
        </p:blipFill>
        <p:spPr>
          <a:xfrm>
            <a:off x="0" y="1"/>
            <a:ext cx="3928056" cy="1462154"/>
          </a:xfrm>
          <a:prstGeom prst="rect">
            <a:avLst/>
          </a:prstGeom>
        </p:spPr>
      </p:pic>
      <p:sp>
        <p:nvSpPr>
          <p:cNvPr id="7" name="TextBox 6">
            <a:extLst>
              <a:ext uri="{FF2B5EF4-FFF2-40B4-BE49-F238E27FC236}">
                <a16:creationId xmlns:a16="http://schemas.microsoft.com/office/drawing/2014/main" id="{508B89E5-1A2E-7026-B250-F2ECD05F5213}"/>
              </a:ext>
            </a:extLst>
          </p:cNvPr>
          <p:cNvSpPr txBox="1"/>
          <p:nvPr/>
        </p:nvSpPr>
        <p:spPr>
          <a:xfrm>
            <a:off x="371341" y="2244418"/>
            <a:ext cx="11449317" cy="3970318"/>
          </a:xfrm>
          <a:prstGeom prst="rect">
            <a:avLst/>
          </a:prstGeom>
          <a:noFill/>
        </p:spPr>
        <p:txBody>
          <a:bodyPr wrap="square" rtlCol="0">
            <a:spAutoFit/>
          </a:bodyPr>
          <a:lstStyle/>
          <a:p>
            <a:pPr algn="just"/>
            <a:endParaRPr lang="en-GB" sz="2800" b="1">
              <a:solidFill>
                <a:schemeClr val="accent1">
                  <a:lumMod val="75000"/>
                </a:schemeClr>
              </a:solidFill>
            </a:endParaRPr>
          </a:p>
          <a:p>
            <a:pPr algn="just"/>
            <a:r>
              <a:rPr lang="en-GB" sz="4400" b="1">
                <a:solidFill>
                  <a:schemeClr val="accent1">
                    <a:lumMod val="75000"/>
                  </a:schemeClr>
                </a:solidFill>
              </a:rPr>
              <a:t>2. Shift from Behaviourism to Cognitivism</a:t>
            </a:r>
          </a:p>
          <a:p>
            <a:pPr algn="just"/>
            <a:endParaRPr lang="en-GB" sz="2400" b="1">
              <a:solidFill>
                <a:schemeClr val="accent1">
                  <a:lumMod val="75000"/>
                </a:schemeClr>
              </a:solidFill>
            </a:endParaRPr>
          </a:p>
          <a:p>
            <a:pPr algn="just"/>
            <a:r>
              <a:rPr lang="en-GB" sz="2800" b="1">
                <a:solidFill>
                  <a:schemeClr val="accent1">
                    <a:lumMod val="75000"/>
                  </a:schemeClr>
                </a:solidFill>
              </a:rPr>
              <a:t>Behaviourism saw that not all learning could be explained by simple stimulus and reinforcement.</a:t>
            </a:r>
          </a:p>
          <a:p>
            <a:pPr algn="just"/>
            <a:endParaRPr lang="en-GB" sz="1600" b="1">
              <a:solidFill>
                <a:schemeClr val="accent1">
                  <a:lumMod val="75000"/>
                </a:schemeClr>
              </a:solidFill>
            </a:endParaRPr>
          </a:p>
          <a:p>
            <a:pPr algn="just"/>
            <a:r>
              <a:rPr lang="en-GB" sz="2800" b="1">
                <a:solidFill>
                  <a:schemeClr val="accent1">
                    <a:lumMod val="75000"/>
                  </a:schemeClr>
                </a:solidFill>
              </a:rPr>
              <a:t>In 1927 Kohler studied chimps and saw them problem solve through thinking.</a:t>
            </a:r>
          </a:p>
          <a:p>
            <a:pPr algn="just"/>
            <a:endParaRPr lang="en-GB" sz="2800" b="1"/>
          </a:p>
        </p:txBody>
      </p:sp>
      <p:pic>
        <p:nvPicPr>
          <p:cNvPr id="2" name="Picture 1">
            <a:extLst>
              <a:ext uri="{FF2B5EF4-FFF2-40B4-BE49-F238E27FC236}">
                <a16:creationId xmlns:a16="http://schemas.microsoft.com/office/drawing/2014/main" id="{CAC5299A-39DF-6E24-F003-CBF9809361A2}"/>
              </a:ext>
            </a:extLst>
          </p:cNvPr>
          <p:cNvPicPr>
            <a:picLocks noChangeAspect="1"/>
          </p:cNvPicPr>
          <p:nvPr/>
        </p:nvPicPr>
        <p:blipFill rotWithShape="1">
          <a:blip r:embed="rId3"/>
          <a:srcRect b="8916"/>
          <a:stretch/>
        </p:blipFill>
        <p:spPr>
          <a:xfrm>
            <a:off x="8538693" y="60720"/>
            <a:ext cx="2531705" cy="2465383"/>
          </a:xfrm>
          <a:prstGeom prst="rect">
            <a:avLst/>
          </a:prstGeom>
        </p:spPr>
      </p:pic>
    </p:spTree>
    <p:extLst>
      <p:ext uri="{BB962C8B-B14F-4D97-AF65-F5344CB8AC3E}">
        <p14:creationId xmlns:p14="http://schemas.microsoft.com/office/powerpoint/2010/main" val="22873407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45DE749-EE48-28C0-719A-7C0419666D2C}"/>
              </a:ext>
            </a:extLst>
          </p:cNvPr>
          <p:cNvPicPr>
            <a:picLocks noChangeAspect="1"/>
          </p:cNvPicPr>
          <p:nvPr/>
        </p:nvPicPr>
        <p:blipFill rotWithShape="1">
          <a:blip r:embed="rId2"/>
          <a:srcRect l="25524" t="1" r="21663" b="51452"/>
          <a:stretch/>
        </p:blipFill>
        <p:spPr>
          <a:xfrm>
            <a:off x="0" y="1"/>
            <a:ext cx="3928056" cy="1462154"/>
          </a:xfrm>
          <a:prstGeom prst="rect">
            <a:avLst/>
          </a:prstGeom>
        </p:spPr>
      </p:pic>
      <p:sp>
        <p:nvSpPr>
          <p:cNvPr id="7" name="TextBox 6">
            <a:extLst>
              <a:ext uri="{FF2B5EF4-FFF2-40B4-BE49-F238E27FC236}">
                <a16:creationId xmlns:a16="http://schemas.microsoft.com/office/drawing/2014/main" id="{508B89E5-1A2E-7026-B250-F2ECD05F5213}"/>
              </a:ext>
            </a:extLst>
          </p:cNvPr>
          <p:cNvSpPr txBox="1"/>
          <p:nvPr/>
        </p:nvSpPr>
        <p:spPr>
          <a:xfrm>
            <a:off x="371341" y="2630784"/>
            <a:ext cx="11449317" cy="3293209"/>
          </a:xfrm>
          <a:prstGeom prst="rect">
            <a:avLst/>
          </a:prstGeom>
          <a:noFill/>
        </p:spPr>
        <p:txBody>
          <a:bodyPr wrap="square" rtlCol="0">
            <a:spAutoFit/>
          </a:bodyPr>
          <a:lstStyle/>
          <a:p>
            <a:pPr algn="just"/>
            <a:endParaRPr lang="en-GB" sz="2800" b="1">
              <a:solidFill>
                <a:schemeClr val="accent1">
                  <a:lumMod val="75000"/>
                </a:schemeClr>
              </a:solidFill>
            </a:endParaRPr>
          </a:p>
          <a:p>
            <a:pPr algn="just"/>
            <a:r>
              <a:rPr lang="en-GB" sz="4400" b="1">
                <a:solidFill>
                  <a:schemeClr val="accent1">
                    <a:lumMod val="75000"/>
                  </a:schemeClr>
                </a:solidFill>
              </a:rPr>
              <a:t>3. Language acquisition</a:t>
            </a:r>
          </a:p>
          <a:p>
            <a:pPr algn="just"/>
            <a:endParaRPr lang="en-GB" sz="2400" b="1">
              <a:solidFill>
                <a:schemeClr val="accent1">
                  <a:lumMod val="75000"/>
                </a:schemeClr>
              </a:solidFill>
            </a:endParaRPr>
          </a:p>
          <a:p>
            <a:pPr algn="just"/>
            <a:r>
              <a:rPr lang="en-GB" sz="2800" b="1" err="1">
                <a:solidFill>
                  <a:schemeClr val="accent1">
                    <a:lumMod val="75000"/>
                  </a:schemeClr>
                </a:solidFill>
              </a:rPr>
              <a:t>Naom</a:t>
            </a:r>
            <a:r>
              <a:rPr lang="en-GB" sz="2800" b="1">
                <a:solidFill>
                  <a:schemeClr val="accent1">
                    <a:lumMod val="75000"/>
                  </a:schemeClr>
                </a:solidFill>
              </a:rPr>
              <a:t> Chomsky argued that people learnt a language not just through stimulus response  - children develop sentences they have never heard before.</a:t>
            </a:r>
          </a:p>
          <a:p>
            <a:pPr algn="just"/>
            <a:endParaRPr lang="en-GB" sz="2800" b="1"/>
          </a:p>
        </p:txBody>
      </p:sp>
      <p:pic>
        <p:nvPicPr>
          <p:cNvPr id="3" name="Picture 2">
            <a:extLst>
              <a:ext uri="{FF2B5EF4-FFF2-40B4-BE49-F238E27FC236}">
                <a16:creationId xmlns:a16="http://schemas.microsoft.com/office/drawing/2014/main" id="{06D91046-7BBE-3F6E-775F-9446A8796FB1}"/>
              </a:ext>
            </a:extLst>
          </p:cNvPr>
          <p:cNvPicPr>
            <a:picLocks noChangeAspect="1"/>
          </p:cNvPicPr>
          <p:nvPr/>
        </p:nvPicPr>
        <p:blipFill rotWithShape="1">
          <a:blip r:embed="rId3"/>
          <a:srcRect l="19069" r="14225"/>
          <a:stretch/>
        </p:blipFill>
        <p:spPr>
          <a:xfrm>
            <a:off x="7534140" y="202584"/>
            <a:ext cx="4056845" cy="3405705"/>
          </a:xfrm>
          <a:prstGeom prst="rect">
            <a:avLst/>
          </a:prstGeom>
        </p:spPr>
      </p:pic>
    </p:spTree>
    <p:extLst>
      <p:ext uri="{BB962C8B-B14F-4D97-AF65-F5344CB8AC3E}">
        <p14:creationId xmlns:p14="http://schemas.microsoft.com/office/powerpoint/2010/main" val="14066985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45DE749-EE48-28C0-719A-7C0419666D2C}"/>
              </a:ext>
            </a:extLst>
          </p:cNvPr>
          <p:cNvPicPr>
            <a:picLocks noChangeAspect="1"/>
          </p:cNvPicPr>
          <p:nvPr/>
        </p:nvPicPr>
        <p:blipFill rotWithShape="1">
          <a:blip r:embed="rId2"/>
          <a:srcRect l="25524" t="1" r="21663" b="51452"/>
          <a:stretch/>
        </p:blipFill>
        <p:spPr>
          <a:xfrm>
            <a:off x="0" y="1"/>
            <a:ext cx="3928056" cy="1462154"/>
          </a:xfrm>
          <a:prstGeom prst="rect">
            <a:avLst/>
          </a:prstGeom>
        </p:spPr>
      </p:pic>
      <p:sp>
        <p:nvSpPr>
          <p:cNvPr id="7" name="TextBox 6">
            <a:extLst>
              <a:ext uri="{FF2B5EF4-FFF2-40B4-BE49-F238E27FC236}">
                <a16:creationId xmlns:a16="http://schemas.microsoft.com/office/drawing/2014/main" id="{508B89E5-1A2E-7026-B250-F2ECD05F5213}"/>
              </a:ext>
            </a:extLst>
          </p:cNvPr>
          <p:cNvSpPr txBox="1"/>
          <p:nvPr/>
        </p:nvSpPr>
        <p:spPr>
          <a:xfrm>
            <a:off x="371341" y="3261848"/>
            <a:ext cx="11449317" cy="2862322"/>
          </a:xfrm>
          <a:prstGeom prst="rect">
            <a:avLst/>
          </a:prstGeom>
          <a:noFill/>
        </p:spPr>
        <p:txBody>
          <a:bodyPr wrap="square" rtlCol="0">
            <a:spAutoFit/>
          </a:bodyPr>
          <a:lstStyle/>
          <a:p>
            <a:pPr algn="just"/>
            <a:endParaRPr lang="en-GB" sz="2800" b="1">
              <a:solidFill>
                <a:schemeClr val="accent1">
                  <a:lumMod val="75000"/>
                </a:schemeClr>
              </a:solidFill>
            </a:endParaRPr>
          </a:p>
          <a:p>
            <a:pPr algn="just"/>
            <a:r>
              <a:rPr lang="en-GB" sz="4400" b="1">
                <a:solidFill>
                  <a:schemeClr val="accent1">
                    <a:lumMod val="75000"/>
                  </a:schemeClr>
                </a:solidFill>
              </a:rPr>
              <a:t>4. Computers and Artificial Intelligence</a:t>
            </a:r>
          </a:p>
          <a:p>
            <a:pPr algn="just"/>
            <a:endParaRPr lang="en-GB" sz="2400" b="1">
              <a:solidFill>
                <a:schemeClr val="accent1">
                  <a:lumMod val="75000"/>
                </a:schemeClr>
              </a:solidFill>
            </a:endParaRPr>
          </a:p>
          <a:p>
            <a:pPr algn="just"/>
            <a:r>
              <a:rPr lang="en-GB" sz="2800" b="1">
                <a:solidFill>
                  <a:schemeClr val="accent1">
                    <a:lumMod val="75000"/>
                  </a:schemeClr>
                </a:solidFill>
              </a:rPr>
              <a:t>Computers scientists in the 1950’s began studying how machines learn this led cognitivists to view the brain as a computing device.</a:t>
            </a:r>
          </a:p>
          <a:p>
            <a:pPr algn="just"/>
            <a:endParaRPr lang="en-GB" sz="2800" b="1"/>
          </a:p>
        </p:txBody>
      </p:sp>
      <p:pic>
        <p:nvPicPr>
          <p:cNvPr id="2" name="Picture 1">
            <a:extLst>
              <a:ext uri="{FF2B5EF4-FFF2-40B4-BE49-F238E27FC236}">
                <a16:creationId xmlns:a16="http://schemas.microsoft.com/office/drawing/2014/main" id="{EC0097CD-9E06-E7EE-F680-6DD28A40DB77}"/>
              </a:ext>
            </a:extLst>
          </p:cNvPr>
          <p:cNvPicPr>
            <a:picLocks noChangeAspect="1"/>
          </p:cNvPicPr>
          <p:nvPr/>
        </p:nvPicPr>
        <p:blipFill>
          <a:blip r:embed="rId3"/>
          <a:stretch>
            <a:fillRect/>
          </a:stretch>
        </p:blipFill>
        <p:spPr>
          <a:xfrm>
            <a:off x="7856113" y="67614"/>
            <a:ext cx="4335887" cy="3572180"/>
          </a:xfrm>
          <a:prstGeom prst="rect">
            <a:avLst/>
          </a:prstGeom>
        </p:spPr>
      </p:pic>
    </p:spTree>
    <p:extLst>
      <p:ext uri="{BB962C8B-B14F-4D97-AF65-F5344CB8AC3E}">
        <p14:creationId xmlns:p14="http://schemas.microsoft.com/office/powerpoint/2010/main" val="39988909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481B775-86EE-BD0F-F3D6-036D2FB7E2E2}"/>
              </a:ext>
            </a:extLst>
          </p:cNvPr>
          <p:cNvPicPr>
            <a:picLocks noChangeAspect="1"/>
          </p:cNvPicPr>
          <p:nvPr/>
        </p:nvPicPr>
        <p:blipFill rotWithShape="1">
          <a:blip r:embed="rId2"/>
          <a:srcRect t="9711" r="63531" b="34657"/>
          <a:stretch/>
        </p:blipFill>
        <p:spPr>
          <a:xfrm>
            <a:off x="9189708" y="0"/>
            <a:ext cx="3002291" cy="1854558"/>
          </a:xfrm>
          <a:prstGeom prst="rect">
            <a:avLst/>
          </a:prstGeom>
        </p:spPr>
      </p:pic>
      <p:sp>
        <p:nvSpPr>
          <p:cNvPr id="5" name="TextBox 4">
            <a:extLst>
              <a:ext uri="{FF2B5EF4-FFF2-40B4-BE49-F238E27FC236}">
                <a16:creationId xmlns:a16="http://schemas.microsoft.com/office/drawing/2014/main" id="{964D56C9-24E9-D4E7-733E-5B03C7E55ED0}"/>
              </a:ext>
            </a:extLst>
          </p:cNvPr>
          <p:cNvSpPr txBox="1"/>
          <p:nvPr/>
        </p:nvSpPr>
        <p:spPr>
          <a:xfrm>
            <a:off x="194254" y="746562"/>
            <a:ext cx="8995454" cy="1107996"/>
          </a:xfrm>
          <a:prstGeom prst="rect">
            <a:avLst/>
          </a:prstGeom>
          <a:noFill/>
        </p:spPr>
        <p:txBody>
          <a:bodyPr wrap="square" rtlCol="0">
            <a:spAutoFit/>
          </a:bodyPr>
          <a:lstStyle/>
          <a:p>
            <a:r>
              <a:rPr lang="en-GB" sz="6600" b="1" u="sng">
                <a:solidFill>
                  <a:schemeClr val="accent1">
                    <a:lumMod val="75000"/>
                  </a:schemeClr>
                </a:solidFill>
              </a:rPr>
              <a:t>Principle of Cognitivism </a:t>
            </a:r>
            <a:r>
              <a:rPr lang="en-GB" sz="6000" b="1" u="sng">
                <a:solidFill>
                  <a:schemeClr val="accent1">
                    <a:lumMod val="75000"/>
                  </a:schemeClr>
                </a:solidFill>
              </a:rPr>
              <a:t> </a:t>
            </a:r>
          </a:p>
        </p:txBody>
      </p:sp>
      <p:sp>
        <p:nvSpPr>
          <p:cNvPr id="8" name="TextBox 7">
            <a:extLst>
              <a:ext uri="{FF2B5EF4-FFF2-40B4-BE49-F238E27FC236}">
                <a16:creationId xmlns:a16="http://schemas.microsoft.com/office/drawing/2014/main" id="{AD5E45D5-96F5-FCBB-5CBD-04A8D296560B}"/>
              </a:ext>
            </a:extLst>
          </p:cNvPr>
          <p:cNvSpPr txBox="1"/>
          <p:nvPr/>
        </p:nvSpPr>
        <p:spPr>
          <a:xfrm>
            <a:off x="2086377" y="2331076"/>
            <a:ext cx="8995455" cy="4278094"/>
          </a:xfrm>
          <a:prstGeom prst="rect">
            <a:avLst/>
          </a:prstGeom>
          <a:noFill/>
        </p:spPr>
        <p:txBody>
          <a:bodyPr wrap="square" rtlCol="0">
            <a:spAutoFit/>
          </a:bodyPr>
          <a:lstStyle/>
          <a:p>
            <a:r>
              <a:rPr lang="en-GB" sz="4000" b="1">
                <a:solidFill>
                  <a:schemeClr val="accent1">
                    <a:lumMod val="75000"/>
                  </a:schemeClr>
                </a:solidFill>
              </a:rPr>
              <a:t>The basic processes involved in cognition are</a:t>
            </a:r>
          </a:p>
          <a:p>
            <a:pPr marL="571500" indent="-571500" algn="just">
              <a:buFont typeface="Arial" panose="020B0604020202020204" pitchFamily="34" charset="0"/>
              <a:buChar char="•"/>
            </a:pPr>
            <a:r>
              <a:rPr lang="en-GB" sz="4000" b="1">
                <a:solidFill>
                  <a:schemeClr val="accent1">
                    <a:lumMod val="75000"/>
                  </a:schemeClr>
                </a:solidFill>
              </a:rPr>
              <a:t>Sensation </a:t>
            </a:r>
          </a:p>
          <a:p>
            <a:pPr marL="571500" indent="-571500" algn="just">
              <a:buFont typeface="Arial" panose="020B0604020202020204" pitchFamily="34" charset="0"/>
              <a:buChar char="•"/>
            </a:pPr>
            <a:r>
              <a:rPr lang="en-GB" sz="4000" b="1">
                <a:solidFill>
                  <a:schemeClr val="accent1">
                    <a:lumMod val="75000"/>
                  </a:schemeClr>
                </a:solidFill>
              </a:rPr>
              <a:t>Perception</a:t>
            </a:r>
          </a:p>
          <a:p>
            <a:pPr marL="571500" indent="-571500" algn="just">
              <a:buFont typeface="Arial" panose="020B0604020202020204" pitchFamily="34" charset="0"/>
              <a:buChar char="•"/>
            </a:pPr>
            <a:r>
              <a:rPr lang="en-GB" sz="4000" b="1">
                <a:solidFill>
                  <a:schemeClr val="accent1">
                    <a:lumMod val="75000"/>
                  </a:schemeClr>
                </a:solidFill>
              </a:rPr>
              <a:t>Attention</a:t>
            </a:r>
          </a:p>
          <a:p>
            <a:pPr marL="571500" indent="-571500" algn="just">
              <a:buFont typeface="Arial" panose="020B0604020202020204" pitchFamily="34" charset="0"/>
              <a:buChar char="•"/>
            </a:pPr>
            <a:r>
              <a:rPr lang="en-GB" sz="4000" b="1">
                <a:solidFill>
                  <a:schemeClr val="accent1">
                    <a:lumMod val="75000"/>
                  </a:schemeClr>
                </a:solidFill>
              </a:rPr>
              <a:t>Memory</a:t>
            </a:r>
          </a:p>
          <a:p>
            <a:pPr marL="571500" indent="-571500">
              <a:buFont typeface="Arial" panose="020B0604020202020204" pitchFamily="34" charset="0"/>
              <a:buChar char="•"/>
            </a:pPr>
            <a:endParaRPr lang="en-GB" sz="3200" b="1">
              <a:solidFill>
                <a:schemeClr val="accent1">
                  <a:lumMod val="75000"/>
                </a:schemeClr>
              </a:solidFill>
            </a:endParaRPr>
          </a:p>
        </p:txBody>
      </p:sp>
    </p:spTree>
    <p:extLst>
      <p:ext uri="{BB962C8B-B14F-4D97-AF65-F5344CB8AC3E}">
        <p14:creationId xmlns:p14="http://schemas.microsoft.com/office/powerpoint/2010/main" val="218783262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4">
            <a:extLst>
              <a:ext uri="{FF2B5EF4-FFF2-40B4-BE49-F238E27FC236}">
                <a16:creationId xmlns:a16="http://schemas.microsoft.com/office/drawing/2014/main" id="{90CE6A8C-0C88-DE0A-E770-DD5EB3C3DE45}"/>
              </a:ext>
            </a:extLst>
          </p:cNvPr>
          <p:cNvGraphicFramePr>
            <a:graphicFrameLocks noGrp="1"/>
          </p:cNvGraphicFramePr>
          <p:nvPr>
            <p:extLst>
              <p:ext uri="{D42A27DB-BD31-4B8C-83A1-F6EECF244321}">
                <p14:modId xmlns:p14="http://schemas.microsoft.com/office/powerpoint/2010/main" val="3899503770"/>
              </p:ext>
            </p:extLst>
          </p:nvPr>
        </p:nvGraphicFramePr>
        <p:xfrm>
          <a:off x="658969" y="409052"/>
          <a:ext cx="10874061" cy="6039896"/>
        </p:xfrm>
        <a:graphic>
          <a:graphicData uri="http://schemas.openxmlformats.org/drawingml/2006/table">
            <a:tbl>
              <a:tblPr firstRow="1" bandRow="1">
                <a:tableStyleId>{5C22544A-7EE6-4342-B048-85BDC9FD1C3A}</a:tableStyleId>
              </a:tblPr>
              <a:tblGrid>
                <a:gridCol w="1377213">
                  <a:extLst>
                    <a:ext uri="{9D8B030D-6E8A-4147-A177-3AD203B41FA5}">
                      <a16:colId xmlns:a16="http://schemas.microsoft.com/office/drawing/2014/main" val="677629914"/>
                    </a:ext>
                  </a:extLst>
                </a:gridCol>
                <a:gridCol w="4727301">
                  <a:extLst>
                    <a:ext uri="{9D8B030D-6E8A-4147-A177-3AD203B41FA5}">
                      <a16:colId xmlns:a16="http://schemas.microsoft.com/office/drawing/2014/main" val="417998220"/>
                    </a:ext>
                  </a:extLst>
                </a:gridCol>
                <a:gridCol w="4769547">
                  <a:extLst>
                    <a:ext uri="{9D8B030D-6E8A-4147-A177-3AD203B41FA5}">
                      <a16:colId xmlns:a16="http://schemas.microsoft.com/office/drawing/2014/main" val="327016020"/>
                    </a:ext>
                  </a:extLst>
                </a:gridCol>
              </a:tblGrid>
              <a:tr h="654902">
                <a:tc>
                  <a:txBody>
                    <a:bodyPr/>
                    <a:lstStyle/>
                    <a:p>
                      <a:r>
                        <a:rPr lang="en-GB" err="1"/>
                        <a:t>Proces</a:t>
                      </a:r>
                      <a:endParaRPr lang="en-GB"/>
                    </a:p>
                  </a:txBody>
                  <a:tcPr/>
                </a:tc>
                <a:tc>
                  <a:txBody>
                    <a:bodyPr/>
                    <a:lstStyle/>
                    <a:p>
                      <a:pPr algn="ctr"/>
                      <a:r>
                        <a:rPr lang="en-GB" sz="2800" u="sng"/>
                        <a:t>Sensation</a:t>
                      </a:r>
                    </a:p>
                  </a:txBody>
                  <a:tcPr/>
                </a:tc>
                <a:tc>
                  <a:txBody>
                    <a:bodyPr/>
                    <a:lstStyle/>
                    <a:p>
                      <a:pPr algn="ctr"/>
                      <a:r>
                        <a:rPr lang="en-GB" sz="2800" u="sng"/>
                        <a:t>Perception</a:t>
                      </a:r>
                    </a:p>
                  </a:txBody>
                  <a:tcPr/>
                </a:tc>
                <a:extLst>
                  <a:ext uri="{0D108BD9-81ED-4DB2-BD59-A6C34878D82A}">
                    <a16:rowId xmlns:a16="http://schemas.microsoft.com/office/drawing/2014/main" val="690993039"/>
                  </a:ext>
                </a:extLst>
              </a:tr>
              <a:tr h="540117">
                <a:tc>
                  <a:txBody>
                    <a:bodyPr/>
                    <a:lstStyle/>
                    <a:p>
                      <a:r>
                        <a:rPr lang="en-GB"/>
                        <a:t>Theorist</a:t>
                      </a:r>
                    </a:p>
                  </a:txBody>
                  <a:tcPr/>
                </a:tc>
                <a:tc>
                  <a:txBody>
                    <a:bodyPr/>
                    <a:lstStyle/>
                    <a:p>
                      <a:pPr algn="ctr"/>
                      <a:r>
                        <a:rPr lang="en-GB" sz="2400" b="1"/>
                        <a:t>Allan </a:t>
                      </a:r>
                      <a:r>
                        <a:rPr lang="en-GB" sz="2400" b="1" err="1"/>
                        <a:t>Paivio</a:t>
                      </a:r>
                      <a:r>
                        <a:rPr lang="en-GB" sz="2400" b="1"/>
                        <a:t> (1986)</a:t>
                      </a:r>
                    </a:p>
                  </a:txBody>
                  <a:tcPr/>
                </a:tc>
                <a:tc>
                  <a:txBody>
                    <a:bodyPr/>
                    <a:lstStyle/>
                    <a:p>
                      <a:pPr algn="ctr"/>
                      <a:r>
                        <a:rPr lang="en-GB" sz="2400" b="1"/>
                        <a:t>John Gibson (1950)</a:t>
                      </a:r>
                    </a:p>
                  </a:txBody>
                  <a:tcPr/>
                </a:tc>
                <a:extLst>
                  <a:ext uri="{0D108BD9-81ED-4DB2-BD59-A6C34878D82A}">
                    <a16:rowId xmlns:a16="http://schemas.microsoft.com/office/drawing/2014/main" val="1374372526"/>
                  </a:ext>
                </a:extLst>
              </a:tr>
              <a:tr h="1279777">
                <a:tc>
                  <a:txBody>
                    <a:bodyPr/>
                    <a:lstStyle/>
                    <a:p>
                      <a:r>
                        <a:rPr lang="en-GB"/>
                        <a:t>Explanation</a:t>
                      </a:r>
                    </a:p>
                  </a:txBody>
                  <a:tcPr/>
                </a:tc>
                <a:tc>
                  <a:txBody>
                    <a:bodyPr/>
                    <a:lstStyle/>
                    <a:p>
                      <a:pPr algn="just"/>
                      <a:r>
                        <a:rPr lang="en-GB" sz="2000" err="1"/>
                        <a:t>Paivio</a:t>
                      </a:r>
                      <a:r>
                        <a:rPr lang="en-GB" sz="2000"/>
                        <a:t> argues that teachers should consider carefully the amount and type of information they present and the speed they present.</a:t>
                      </a:r>
                    </a:p>
                  </a:txBody>
                  <a:tcPr/>
                </a:tc>
                <a:tc>
                  <a:txBody>
                    <a:bodyPr/>
                    <a:lstStyle/>
                    <a:p>
                      <a:pPr algn="just"/>
                      <a:r>
                        <a:rPr lang="en-GB" sz="2000"/>
                        <a:t>Information-processing is both ‘bottom-up’ and ‘top-down’ </a:t>
                      </a:r>
                    </a:p>
                  </a:txBody>
                  <a:tcPr/>
                </a:tc>
                <a:extLst>
                  <a:ext uri="{0D108BD9-81ED-4DB2-BD59-A6C34878D82A}">
                    <a16:rowId xmlns:a16="http://schemas.microsoft.com/office/drawing/2014/main" val="2096921451"/>
                  </a:ext>
                </a:extLst>
              </a:tr>
              <a:tr h="1401471">
                <a:tc>
                  <a:txBody>
                    <a:bodyPr/>
                    <a:lstStyle/>
                    <a:p>
                      <a:pPr algn="just"/>
                      <a:endParaRPr lang="en-GB" sz="2000"/>
                    </a:p>
                  </a:txBody>
                  <a:tcPr/>
                </a:tc>
                <a:tc>
                  <a:txBody>
                    <a:bodyPr/>
                    <a:lstStyle/>
                    <a:p>
                      <a:pPr algn="just"/>
                      <a:r>
                        <a:rPr lang="en-GB" sz="2000"/>
                        <a:t>Mind processes visual and auditory travel along different channels.</a:t>
                      </a:r>
                    </a:p>
                  </a:txBody>
                  <a:tcPr/>
                </a:tc>
                <a:tc>
                  <a:txBody>
                    <a:bodyPr/>
                    <a:lstStyle/>
                    <a:p>
                      <a:pPr algn="just"/>
                      <a:r>
                        <a:rPr lang="en-GB" sz="2000"/>
                        <a:t>Bottom up – All information is provided by sensory stimulus</a:t>
                      </a:r>
                    </a:p>
                    <a:p>
                      <a:pPr algn="just"/>
                      <a:r>
                        <a:rPr lang="en-GB" sz="2000"/>
                        <a:t>Top down – contextual knowledge and reasoning to make sense of sensory input</a:t>
                      </a:r>
                    </a:p>
                  </a:txBody>
                  <a:tcPr/>
                </a:tc>
                <a:extLst>
                  <a:ext uri="{0D108BD9-81ED-4DB2-BD59-A6C34878D82A}">
                    <a16:rowId xmlns:a16="http://schemas.microsoft.com/office/drawing/2014/main" val="1334290055"/>
                  </a:ext>
                </a:extLst>
              </a:tr>
              <a:tr h="2132766">
                <a:tc>
                  <a:txBody>
                    <a:bodyPr/>
                    <a:lstStyle/>
                    <a:p>
                      <a:pPr algn="just"/>
                      <a:endParaRPr lang="en-GB" sz="2000"/>
                    </a:p>
                  </a:txBody>
                  <a:tcPr/>
                </a:tc>
                <a:tc>
                  <a:txBody>
                    <a:bodyPr/>
                    <a:lstStyle/>
                    <a:p>
                      <a:pPr algn="just"/>
                      <a:r>
                        <a:rPr lang="en-GB" sz="2000"/>
                        <a:t>Information should be presented in more than one sensory mode – videos, songs to have dual coding.</a:t>
                      </a:r>
                    </a:p>
                  </a:txBody>
                  <a:tcPr/>
                </a:tc>
                <a:tc>
                  <a:txBody>
                    <a:bodyPr/>
                    <a:lstStyle/>
                    <a:p>
                      <a:pPr algn="just"/>
                      <a:r>
                        <a:rPr lang="en-GB" sz="2000"/>
                        <a:t>Importance of CONTEXT</a:t>
                      </a:r>
                    </a:p>
                    <a:p>
                      <a:pPr marL="342900" indent="-342900" algn="just">
                        <a:buFont typeface="Arial" panose="020B0604020202020204" pitchFamily="34" charset="0"/>
                        <a:buChar char="•"/>
                      </a:pPr>
                      <a:r>
                        <a:rPr lang="en-GB" sz="2000"/>
                        <a:t>Place knowledge in context (rabbit/duck)</a:t>
                      </a:r>
                    </a:p>
                    <a:p>
                      <a:pPr marL="342900" indent="-342900" algn="just">
                        <a:buFont typeface="Arial" panose="020B0604020202020204" pitchFamily="34" charset="0"/>
                        <a:buChar char="•"/>
                      </a:pPr>
                      <a:r>
                        <a:rPr lang="en-GB" sz="2000"/>
                        <a:t>Present material in structural form e.g. diagrams and stories</a:t>
                      </a:r>
                    </a:p>
                    <a:p>
                      <a:pPr marL="342900" indent="-342900" algn="just">
                        <a:buFont typeface="Arial" panose="020B0604020202020204" pitchFamily="34" charset="0"/>
                        <a:buChar char="•"/>
                      </a:pPr>
                      <a:r>
                        <a:rPr lang="en-GB" sz="2000"/>
                        <a:t>Review knowledge – see relationships between old and new</a:t>
                      </a:r>
                    </a:p>
                  </a:txBody>
                  <a:tcPr/>
                </a:tc>
                <a:extLst>
                  <a:ext uri="{0D108BD9-81ED-4DB2-BD59-A6C34878D82A}">
                    <a16:rowId xmlns:a16="http://schemas.microsoft.com/office/drawing/2014/main" val="256459145"/>
                  </a:ext>
                </a:extLst>
              </a:tr>
            </a:tbl>
          </a:graphicData>
        </a:graphic>
      </p:graphicFrame>
    </p:spTree>
    <p:extLst>
      <p:ext uri="{BB962C8B-B14F-4D97-AF65-F5344CB8AC3E}">
        <p14:creationId xmlns:p14="http://schemas.microsoft.com/office/powerpoint/2010/main" val="90544317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D21A8B4-E63A-AB76-45E3-293E132657A3}"/>
              </a:ext>
            </a:extLst>
          </p:cNvPr>
          <p:cNvPicPr>
            <a:picLocks noChangeAspect="1"/>
          </p:cNvPicPr>
          <p:nvPr/>
        </p:nvPicPr>
        <p:blipFill>
          <a:blip r:embed="rId2"/>
          <a:stretch>
            <a:fillRect/>
          </a:stretch>
        </p:blipFill>
        <p:spPr>
          <a:xfrm>
            <a:off x="2381956" y="643467"/>
            <a:ext cx="7972657" cy="5979493"/>
          </a:xfrm>
          <a:prstGeom prst="rect">
            <a:avLst/>
          </a:prstGeom>
          <a:ln>
            <a:noFill/>
          </a:ln>
        </p:spPr>
      </p:pic>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0178783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4">
            <a:extLst>
              <a:ext uri="{FF2B5EF4-FFF2-40B4-BE49-F238E27FC236}">
                <a16:creationId xmlns:a16="http://schemas.microsoft.com/office/drawing/2014/main" id="{81B12294-F96B-2822-C1C3-6162FC5131B3}"/>
              </a:ext>
            </a:extLst>
          </p:cNvPr>
          <p:cNvGraphicFramePr>
            <a:graphicFrameLocks noGrp="1"/>
          </p:cNvGraphicFramePr>
          <p:nvPr>
            <p:extLst>
              <p:ext uri="{D42A27DB-BD31-4B8C-83A1-F6EECF244321}">
                <p14:modId xmlns:p14="http://schemas.microsoft.com/office/powerpoint/2010/main" val="3618892840"/>
              </p:ext>
            </p:extLst>
          </p:nvPr>
        </p:nvGraphicFramePr>
        <p:xfrm>
          <a:off x="658969" y="409052"/>
          <a:ext cx="10874061" cy="6253865"/>
        </p:xfrm>
        <a:graphic>
          <a:graphicData uri="http://schemas.openxmlformats.org/drawingml/2006/table">
            <a:tbl>
              <a:tblPr firstRow="1" bandRow="1">
                <a:tableStyleId>{5C22544A-7EE6-4342-B048-85BDC9FD1C3A}</a:tableStyleId>
              </a:tblPr>
              <a:tblGrid>
                <a:gridCol w="1377213">
                  <a:extLst>
                    <a:ext uri="{9D8B030D-6E8A-4147-A177-3AD203B41FA5}">
                      <a16:colId xmlns:a16="http://schemas.microsoft.com/office/drawing/2014/main" val="677629914"/>
                    </a:ext>
                  </a:extLst>
                </a:gridCol>
                <a:gridCol w="4727301">
                  <a:extLst>
                    <a:ext uri="{9D8B030D-6E8A-4147-A177-3AD203B41FA5}">
                      <a16:colId xmlns:a16="http://schemas.microsoft.com/office/drawing/2014/main" val="417998220"/>
                    </a:ext>
                  </a:extLst>
                </a:gridCol>
                <a:gridCol w="4769547">
                  <a:extLst>
                    <a:ext uri="{9D8B030D-6E8A-4147-A177-3AD203B41FA5}">
                      <a16:colId xmlns:a16="http://schemas.microsoft.com/office/drawing/2014/main" val="327016020"/>
                    </a:ext>
                  </a:extLst>
                </a:gridCol>
              </a:tblGrid>
              <a:tr h="654902">
                <a:tc>
                  <a:txBody>
                    <a:bodyPr/>
                    <a:lstStyle/>
                    <a:p>
                      <a:r>
                        <a:rPr lang="en-GB" err="1"/>
                        <a:t>Proces</a:t>
                      </a:r>
                      <a:endParaRPr lang="en-GB"/>
                    </a:p>
                  </a:txBody>
                  <a:tcPr/>
                </a:tc>
                <a:tc>
                  <a:txBody>
                    <a:bodyPr/>
                    <a:lstStyle/>
                    <a:p>
                      <a:pPr algn="ctr"/>
                      <a:r>
                        <a:rPr lang="en-GB" sz="2800" u="sng"/>
                        <a:t>Attention</a:t>
                      </a:r>
                    </a:p>
                  </a:txBody>
                  <a:tcPr/>
                </a:tc>
                <a:tc>
                  <a:txBody>
                    <a:bodyPr/>
                    <a:lstStyle/>
                    <a:p>
                      <a:pPr algn="ctr"/>
                      <a:r>
                        <a:rPr lang="en-GB" sz="2800" u="sng"/>
                        <a:t>Memory</a:t>
                      </a:r>
                    </a:p>
                  </a:txBody>
                  <a:tcPr/>
                </a:tc>
                <a:extLst>
                  <a:ext uri="{0D108BD9-81ED-4DB2-BD59-A6C34878D82A}">
                    <a16:rowId xmlns:a16="http://schemas.microsoft.com/office/drawing/2014/main" val="690993039"/>
                  </a:ext>
                </a:extLst>
              </a:tr>
              <a:tr h="540117">
                <a:tc>
                  <a:txBody>
                    <a:bodyPr/>
                    <a:lstStyle/>
                    <a:p>
                      <a:r>
                        <a:rPr lang="en-GB"/>
                        <a:t>Theorist</a:t>
                      </a:r>
                    </a:p>
                  </a:txBody>
                  <a:tcPr/>
                </a:tc>
                <a:tc>
                  <a:txBody>
                    <a:bodyPr/>
                    <a:lstStyle/>
                    <a:p>
                      <a:pPr algn="ctr"/>
                      <a:r>
                        <a:rPr lang="en-GB" sz="2400" b="1"/>
                        <a:t>John Keller (1986)</a:t>
                      </a:r>
                    </a:p>
                  </a:txBody>
                  <a:tcPr/>
                </a:tc>
                <a:tc>
                  <a:txBody>
                    <a:bodyPr/>
                    <a:lstStyle/>
                    <a:p>
                      <a:pPr algn="ctr"/>
                      <a:r>
                        <a:rPr lang="en-GB" sz="2400" b="1"/>
                        <a:t>Daniel Kahneman (1972)</a:t>
                      </a:r>
                    </a:p>
                  </a:txBody>
                  <a:tcPr/>
                </a:tc>
                <a:extLst>
                  <a:ext uri="{0D108BD9-81ED-4DB2-BD59-A6C34878D82A}">
                    <a16:rowId xmlns:a16="http://schemas.microsoft.com/office/drawing/2014/main" val="1374372526"/>
                  </a:ext>
                </a:extLst>
              </a:tr>
              <a:tr h="1279777">
                <a:tc>
                  <a:txBody>
                    <a:bodyPr/>
                    <a:lstStyle/>
                    <a:p>
                      <a:r>
                        <a:rPr lang="en-GB"/>
                        <a:t>Explanation</a:t>
                      </a:r>
                    </a:p>
                  </a:txBody>
                  <a:tcPr/>
                </a:tc>
                <a:tc>
                  <a:txBody>
                    <a:bodyPr/>
                    <a:lstStyle/>
                    <a:p>
                      <a:pPr algn="just"/>
                      <a:r>
                        <a:rPr lang="en-GB" sz="2000"/>
                        <a:t>Teachers worry about how to direct learners attention from other sensory things such as mobile phones, computers or television.</a:t>
                      </a:r>
                    </a:p>
                  </a:txBody>
                  <a:tcPr/>
                </a:tc>
                <a:tc>
                  <a:txBody>
                    <a:bodyPr/>
                    <a:lstStyle/>
                    <a:p>
                      <a:pPr algn="just"/>
                      <a:r>
                        <a:rPr lang="en-GB" sz="2000"/>
                        <a:t>Memory is our ability to recall and retain information. There are two types of memory Short Term Memory (STM) and Long Term Memory (LTM)</a:t>
                      </a:r>
                    </a:p>
                  </a:txBody>
                  <a:tcPr/>
                </a:tc>
                <a:extLst>
                  <a:ext uri="{0D108BD9-81ED-4DB2-BD59-A6C34878D82A}">
                    <a16:rowId xmlns:a16="http://schemas.microsoft.com/office/drawing/2014/main" val="2096921451"/>
                  </a:ext>
                </a:extLst>
              </a:tr>
              <a:tr h="1401471">
                <a:tc>
                  <a:txBody>
                    <a:bodyPr/>
                    <a:lstStyle/>
                    <a:p>
                      <a:pPr algn="just"/>
                      <a:endParaRPr lang="en-GB" sz="2000"/>
                    </a:p>
                  </a:txBody>
                  <a:tcPr/>
                </a:tc>
                <a:tc>
                  <a:txBody>
                    <a:bodyPr/>
                    <a:lstStyle/>
                    <a:p>
                      <a:pPr algn="just"/>
                      <a:r>
                        <a:rPr lang="en-GB" sz="2000"/>
                        <a:t>Keller notes four categories – attention, relevance, confidence and satisfaction</a:t>
                      </a:r>
                    </a:p>
                  </a:txBody>
                  <a:tcPr/>
                </a:tc>
                <a:tc>
                  <a:txBody>
                    <a:bodyPr/>
                    <a:lstStyle/>
                    <a:p>
                      <a:pPr algn="just"/>
                      <a:r>
                        <a:rPr lang="en-GB" sz="2000"/>
                        <a:t>Short Term Memory (STM)</a:t>
                      </a:r>
                    </a:p>
                    <a:p>
                      <a:pPr marL="342900" indent="-342900" algn="just">
                        <a:buFont typeface="Arial" panose="020B0604020202020204" pitchFamily="34" charset="0"/>
                        <a:buChar char="•"/>
                      </a:pPr>
                      <a:r>
                        <a:rPr lang="en-GB" sz="2000"/>
                        <a:t>Limited capacity</a:t>
                      </a:r>
                    </a:p>
                    <a:p>
                      <a:pPr marL="342900" indent="-342900" algn="just">
                        <a:buFont typeface="Arial" panose="020B0604020202020204" pitchFamily="34" charset="0"/>
                        <a:buChar char="•"/>
                      </a:pPr>
                      <a:r>
                        <a:rPr lang="en-GB" sz="2000"/>
                        <a:t>Groups items into chunks</a:t>
                      </a:r>
                    </a:p>
                    <a:p>
                      <a:pPr marL="342900" indent="-342900" algn="just">
                        <a:buFont typeface="Arial" panose="020B0604020202020204" pitchFamily="34" charset="0"/>
                        <a:buChar char="•"/>
                      </a:pPr>
                      <a:r>
                        <a:rPr lang="en-GB" sz="2000"/>
                        <a:t>Working memory – organises material</a:t>
                      </a:r>
                    </a:p>
                    <a:p>
                      <a:pPr marL="342900" indent="-342900" algn="just">
                        <a:buFont typeface="Arial" panose="020B0604020202020204" pitchFamily="34" charset="0"/>
                        <a:buChar char="•"/>
                      </a:pPr>
                      <a:r>
                        <a:rPr lang="en-GB" sz="2000"/>
                        <a:t>Tells learners what’s important</a:t>
                      </a:r>
                    </a:p>
                  </a:txBody>
                  <a:tcPr/>
                </a:tc>
                <a:extLst>
                  <a:ext uri="{0D108BD9-81ED-4DB2-BD59-A6C34878D82A}">
                    <a16:rowId xmlns:a16="http://schemas.microsoft.com/office/drawing/2014/main" val="1334290055"/>
                  </a:ext>
                </a:extLst>
              </a:tr>
              <a:tr h="2132766">
                <a:tc>
                  <a:txBody>
                    <a:bodyPr/>
                    <a:lstStyle/>
                    <a:p>
                      <a:pPr algn="just"/>
                      <a:endParaRPr lang="en-GB" sz="2000"/>
                    </a:p>
                  </a:txBody>
                  <a:tcPr/>
                </a:tc>
                <a:tc>
                  <a:txBody>
                    <a:bodyPr/>
                    <a:lstStyle/>
                    <a:p>
                      <a:pPr marL="342900" indent="-342900" algn="just">
                        <a:buFont typeface="Arial" panose="020B0604020202020204" pitchFamily="34" charset="0"/>
                        <a:buChar char="•"/>
                      </a:pPr>
                      <a:r>
                        <a:rPr lang="en-GB" sz="2000"/>
                        <a:t>Arouse initial interest – novelty</a:t>
                      </a:r>
                    </a:p>
                    <a:p>
                      <a:pPr marL="342900" indent="-342900" algn="just">
                        <a:buFont typeface="Arial" panose="020B0604020202020204" pitchFamily="34" charset="0"/>
                        <a:buChar char="•"/>
                      </a:pPr>
                      <a:r>
                        <a:rPr lang="en-GB" sz="2000"/>
                        <a:t>Present subject in an interesting way e.g. as a problem.</a:t>
                      </a:r>
                    </a:p>
                    <a:p>
                      <a:pPr marL="342900" indent="-342900" algn="just">
                        <a:buFont typeface="Arial" panose="020B0604020202020204" pitchFamily="34" charset="0"/>
                        <a:buChar char="•"/>
                      </a:pPr>
                      <a:r>
                        <a:rPr lang="en-GB" sz="2000"/>
                        <a:t>Vary teaching methods</a:t>
                      </a:r>
                    </a:p>
                    <a:p>
                      <a:pPr marL="342900" indent="-342900" algn="just">
                        <a:buFont typeface="Arial" panose="020B0604020202020204" pitchFamily="34" charset="0"/>
                        <a:buChar char="•"/>
                      </a:pPr>
                      <a:r>
                        <a:rPr lang="en-GB" sz="2000"/>
                        <a:t>Promote active listening in lectures or presentations.</a:t>
                      </a:r>
                    </a:p>
                  </a:txBody>
                  <a:tcPr/>
                </a:tc>
                <a:tc>
                  <a:txBody>
                    <a:bodyPr/>
                    <a:lstStyle/>
                    <a:p>
                      <a:pPr algn="just"/>
                      <a:r>
                        <a:rPr lang="en-GB" sz="2000"/>
                        <a:t>Long Term Memory (LTM)</a:t>
                      </a:r>
                    </a:p>
                    <a:p>
                      <a:pPr marL="342900" indent="-342900" algn="just">
                        <a:buFont typeface="Arial" panose="020B0604020202020204" pitchFamily="34" charset="0"/>
                        <a:buChar char="•"/>
                      </a:pPr>
                      <a:r>
                        <a:rPr lang="en-GB" sz="2000"/>
                        <a:t>Permanent repository e.g. songs arouse powerful memories.</a:t>
                      </a:r>
                    </a:p>
                    <a:p>
                      <a:pPr marL="342900" indent="-342900" algn="just">
                        <a:buFont typeface="Arial" panose="020B0604020202020204" pitchFamily="34" charset="0"/>
                        <a:buChar char="•"/>
                      </a:pPr>
                      <a:r>
                        <a:rPr lang="en-GB" sz="2000"/>
                        <a:t>Cues are sufficient to recall material exams 1 or 2 words</a:t>
                      </a:r>
                    </a:p>
                    <a:p>
                      <a:pPr marL="342900" indent="-342900" algn="just">
                        <a:buFont typeface="Arial" panose="020B0604020202020204" pitchFamily="34" charset="0"/>
                        <a:buChar char="•"/>
                      </a:pPr>
                      <a:r>
                        <a:rPr lang="en-GB" sz="2000"/>
                        <a:t>Revision techniques.</a:t>
                      </a:r>
                    </a:p>
                  </a:txBody>
                  <a:tcPr/>
                </a:tc>
                <a:extLst>
                  <a:ext uri="{0D108BD9-81ED-4DB2-BD59-A6C34878D82A}">
                    <a16:rowId xmlns:a16="http://schemas.microsoft.com/office/drawing/2014/main" val="256459145"/>
                  </a:ext>
                </a:extLst>
              </a:tr>
            </a:tbl>
          </a:graphicData>
        </a:graphic>
      </p:graphicFrame>
    </p:spTree>
    <p:extLst>
      <p:ext uri="{BB962C8B-B14F-4D97-AF65-F5344CB8AC3E}">
        <p14:creationId xmlns:p14="http://schemas.microsoft.com/office/powerpoint/2010/main" val="292080236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E1613-FD9A-E401-2C64-A488B13AB9F4}"/>
              </a:ext>
            </a:extLst>
          </p:cNvPr>
          <p:cNvSpPr>
            <a:spLocks noGrp="1"/>
          </p:cNvSpPr>
          <p:nvPr>
            <p:ph type="title"/>
          </p:nvPr>
        </p:nvSpPr>
        <p:spPr>
          <a:xfrm>
            <a:off x="387440" y="159063"/>
            <a:ext cx="10515600" cy="1325563"/>
          </a:xfrm>
        </p:spPr>
        <p:txBody>
          <a:bodyPr>
            <a:normAutofit/>
          </a:bodyPr>
          <a:lstStyle/>
          <a:p>
            <a:r>
              <a:rPr lang="en-GB" sz="6600" b="1" u="sng">
                <a:solidFill>
                  <a:schemeClr val="accent1">
                    <a:lumMod val="75000"/>
                  </a:schemeClr>
                </a:solidFill>
                <a:latin typeface="+mn-lt"/>
              </a:rPr>
              <a:t>CRITICICISM</a:t>
            </a:r>
          </a:p>
        </p:txBody>
      </p:sp>
      <p:pic>
        <p:nvPicPr>
          <p:cNvPr id="4" name="Picture 3">
            <a:extLst>
              <a:ext uri="{FF2B5EF4-FFF2-40B4-BE49-F238E27FC236}">
                <a16:creationId xmlns:a16="http://schemas.microsoft.com/office/drawing/2014/main" id="{FB532268-678E-2586-06ED-97AB656A3AFB}"/>
              </a:ext>
            </a:extLst>
          </p:cNvPr>
          <p:cNvPicPr>
            <a:picLocks noChangeAspect="1"/>
          </p:cNvPicPr>
          <p:nvPr/>
        </p:nvPicPr>
        <p:blipFill rotWithShape="1">
          <a:blip r:embed="rId2"/>
          <a:srcRect t="52395" r="71928"/>
          <a:stretch/>
        </p:blipFill>
        <p:spPr>
          <a:xfrm>
            <a:off x="229905" y="1484626"/>
            <a:ext cx="4754219" cy="4810259"/>
          </a:xfrm>
          <a:prstGeom prst="rect">
            <a:avLst/>
          </a:prstGeom>
        </p:spPr>
      </p:pic>
      <p:sp>
        <p:nvSpPr>
          <p:cNvPr id="5" name="TextBox 4">
            <a:extLst>
              <a:ext uri="{FF2B5EF4-FFF2-40B4-BE49-F238E27FC236}">
                <a16:creationId xmlns:a16="http://schemas.microsoft.com/office/drawing/2014/main" id="{02B83F8C-8823-ECF4-0408-4544323B7D5C}"/>
              </a:ext>
            </a:extLst>
          </p:cNvPr>
          <p:cNvSpPr txBox="1"/>
          <p:nvPr/>
        </p:nvSpPr>
        <p:spPr>
          <a:xfrm>
            <a:off x="5095741" y="1484626"/>
            <a:ext cx="7096259" cy="4401205"/>
          </a:xfrm>
          <a:prstGeom prst="rect">
            <a:avLst/>
          </a:prstGeom>
          <a:noFill/>
        </p:spPr>
        <p:txBody>
          <a:bodyPr wrap="square" rtlCol="0">
            <a:spAutoFit/>
          </a:bodyPr>
          <a:lstStyle/>
          <a:p>
            <a:pPr marL="342900" indent="-342900">
              <a:buFont typeface="Arial" panose="020B0604020202020204" pitchFamily="34" charset="0"/>
              <a:buChar char="•"/>
            </a:pPr>
            <a:r>
              <a:rPr lang="en-GB" sz="2800" b="1">
                <a:solidFill>
                  <a:schemeClr val="accent1">
                    <a:lumMod val="75000"/>
                  </a:schemeClr>
                </a:solidFill>
              </a:rPr>
              <a:t>Cognitivism focuses on learning as an individual mental event and therefore ignores the social process.</a:t>
            </a:r>
          </a:p>
          <a:p>
            <a:pPr marL="342900" indent="-342900">
              <a:buFont typeface="Arial" panose="020B0604020202020204" pitchFamily="34" charset="0"/>
              <a:buChar char="•"/>
            </a:pPr>
            <a:r>
              <a:rPr lang="en-GB" sz="2800" b="1">
                <a:solidFill>
                  <a:schemeClr val="accent1">
                    <a:lumMod val="75000"/>
                  </a:schemeClr>
                </a:solidFill>
              </a:rPr>
              <a:t>Emphasises teaching as a technical – rational activity ignores reflective practice  emphasised by constructivism.</a:t>
            </a:r>
          </a:p>
          <a:p>
            <a:pPr marL="342900" indent="-342900">
              <a:buFont typeface="Arial" panose="020B0604020202020204" pitchFamily="34" charset="0"/>
              <a:buChar char="•"/>
            </a:pPr>
            <a:r>
              <a:rPr lang="en-US" sz="2800" b="1">
                <a:solidFill>
                  <a:schemeClr val="accent1">
                    <a:lumMod val="75000"/>
                  </a:schemeClr>
                </a:solidFill>
              </a:rPr>
              <a:t>Only studies our mental response It ignores possible causes for our </a:t>
            </a:r>
            <a:r>
              <a:rPr lang="en-US" sz="2800" b="1" err="1">
                <a:solidFill>
                  <a:schemeClr val="accent1">
                    <a:lumMod val="75000"/>
                  </a:schemeClr>
                </a:solidFill>
              </a:rPr>
              <a:t>behaviour</a:t>
            </a:r>
            <a:r>
              <a:rPr lang="en-US" sz="2800" b="1">
                <a:solidFill>
                  <a:schemeClr val="accent1">
                    <a:lumMod val="75000"/>
                  </a:schemeClr>
                </a:solidFill>
              </a:rPr>
              <a:t> that could have come from our biology.</a:t>
            </a:r>
          </a:p>
          <a:p>
            <a:pPr marL="342900" indent="-342900">
              <a:buFont typeface="Arial" panose="020B0604020202020204" pitchFamily="34" charset="0"/>
              <a:buChar char="•"/>
            </a:pPr>
            <a:r>
              <a:rPr lang="en-US" sz="2800" b="1">
                <a:solidFill>
                  <a:schemeClr val="accent1">
                    <a:lumMod val="75000"/>
                  </a:schemeClr>
                </a:solidFill>
              </a:rPr>
              <a:t>It is not directly observable.</a:t>
            </a:r>
            <a:endParaRPr lang="en-GB" sz="2800" b="1">
              <a:solidFill>
                <a:schemeClr val="accent1">
                  <a:lumMod val="75000"/>
                </a:schemeClr>
              </a:solidFill>
            </a:endParaRPr>
          </a:p>
        </p:txBody>
      </p:sp>
    </p:spTree>
    <p:extLst>
      <p:ext uri="{BB962C8B-B14F-4D97-AF65-F5344CB8AC3E}">
        <p14:creationId xmlns:p14="http://schemas.microsoft.com/office/powerpoint/2010/main" val="30323347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large pile of garbage&#10;&#10;Description automatically generated">
            <a:extLst>
              <a:ext uri="{FF2B5EF4-FFF2-40B4-BE49-F238E27FC236}">
                <a16:creationId xmlns:a16="http://schemas.microsoft.com/office/drawing/2014/main" id="{8851808F-3CDD-C8F3-5161-AFA8108396BF}"/>
              </a:ext>
            </a:extLst>
          </p:cNvPr>
          <p:cNvPicPr>
            <a:picLocks noChangeAspect="1"/>
          </p:cNvPicPr>
          <p:nvPr/>
        </p:nvPicPr>
        <p:blipFill>
          <a:blip r:embed="rId2"/>
          <a:srcRect t="1573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C8B4DC-33F0-44CA-C7AB-A4CA3B51FF4B}"/>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b="1" dirty="0">
                <a:solidFill>
                  <a:srgbClr val="FFFFFF"/>
                </a:solidFill>
              </a:rPr>
              <a:t>Do you therefore believe that cognitivism is no longer important?</a:t>
            </a:r>
          </a:p>
        </p:txBody>
      </p:sp>
    </p:spTree>
    <p:extLst>
      <p:ext uri="{BB962C8B-B14F-4D97-AF65-F5344CB8AC3E}">
        <p14:creationId xmlns:p14="http://schemas.microsoft.com/office/powerpoint/2010/main" val="883253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descr="A person with a brain in her hair&#10;&#10;Description automatically generated">
            <a:extLst>
              <a:ext uri="{FF2B5EF4-FFF2-40B4-BE49-F238E27FC236}">
                <a16:creationId xmlns:a16="http://schemas.microsoft.com/office/drawing/2014/main" id="{AE4E86DA-FDB2-38A7-0005-D421BEE2A762}"/>
              </a:ext>
            </a:extLst>
          </p:cNvPr>
          <p:cNvPicPr>
            <a:picLocks noGrp="1" noChangeAspect="1"/>
          </p:cNvPicPr>
          <p:nvPr>
            <p:ph idx="1"/>
          </p:nvPr>
        </p:nvPicPr>
        <p:blipFill>
          <a:blip r:embed="rId3"/>
          <a:srcRect t="1865" r="1" b="1"/>
          <a:stretch/>
        </p:blipFill>
        <p:spPr>
          <a:xfrm>
            <a:off x="196850" y="173518"/>
            <a:ext cx="11798300" cy="6512763"/>
          </a:xfrm>
          <a:prstGeom prst="rect">
            <a:avLst/>
          </a:prstGeom>
        </p:spPr>
      </p:pic>
    </p:spTree>
    <p:extLst>
      <p:ext uri="{BB962C8B-B14F-4D97-AF65-F5344CB8AC3E}">
        <p14:creationId xmlns:p14="http://schemas.microsoft.com/office/powerpoint/2010/main" val="14083444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388A2D2-1D5A-FCED-6DE6-90181F95823C}"/>
              </a:ext>
            </a:extLst>
          </p:cNvPr>
          <p:cNvPicPr>
            <a:picLocks noGrp="1" noChangeAspect="1"/>
          </p:cNvPicPr>
          <p:nvPr>
            <p:ph idx="1"/>
          </p:nvPr>
        </p:nvPicPr>
        <p:blipFill>
          <a:blip r:embed="rId3"/>
          <a:srcRect l="2077" r="2979"/>
          <a:stretch/>
        </p:blipFill>
        <p:spPr>
          <a:xfrm>
            <a:off x="-93206" y="1"/>
            <a:ext cx="12321584" cy="6858000"/>
          </a:xfrm>
          <a:prstGeom prst="rect">
            <a:avLst/>
          </a:prstGeom>
        </p:spPr>
      </p:pic>
    </p:spTree>
    <p:extLst>
      <p:ext uri="{BB962C8B-B14F-4D97-AF65-F5344CB8AC3E}">
        <p14:creationId xmlns:p14="http://schemas.microsoft.com/office/powerpoint/2010/main" val="33093915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31C49F18-8757-4E87-5C2E-9D6D7B82BA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1" name="Rectangle 10">
              <a:extLst>
                <a:ext uri="{FF2B5EF4-FFF2-40B4-BE49-F238E27FC236}">
                  <a16:creationId xmlns:a16="http://schemas.microsoft.com/office/drawing/2014/main" id="{25C84D91-E5BF-B919-ACEF-4A25262CE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D889E38-27CA-E23F-B646-8D7B4BB17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4">
            <a:extLst>
              <a:ext uri="{FF2B5EF4-FFF2-40B4-BE49-F238E27FC236}">
                <a16:creationId xmlns:a16="http://schemas.microsoft.com/office/drawing/2014/main" id="{319ADD26-9959-A15F-FFDD-AF0298E283F4}"/>
              </a:ext>
            </a:extLst>
          </p:cNvPr>
          <p:cNvPicPr>
            <a:picLocks noChangeAspect="1"/>
          </p:cNvPicPr>
          <p:nvPr/>
        </p:nvPicPr>
        <p:blipFill>
          <a:blip r:embed="rId3"/>
          <a:stretch>
            <a:fillRect/>
          </a:stretch>
        </p:blipFill>
        <p:spPr>
          <a:xfrm>
            <a:off x="-10970" y="-1"/>
            <a:ext cx="8618522" cy="6893751"/>
          </a:xfrm>
          <a:prstGeom prst="rect">
            <a:avLst/>
          </a:prstGeom>
        </p:spPr>
      </p:pic>
      <p:pic>
        <p:nvPicPr>
          <p:cNvPr id="6" name="Picture 5">
            <a:extLst>
              <a:ext uri="{FF2B5EF4-FFF2-40B4-BE49-F238E27FC236}">
                <a16:creationId xmlns:a16="http://schemas.microsoft.com/office/drawing/2014/main" id="{89BDEBF7-E26C-51F4-9E10-BB1ED290F428}"/>
              </a:ext>
            </a:extLst>
          </p:cNvPr>
          <p:cNvPicPr>
            <a:picLocks noChangeAspect="1"/>
          </p:cNvPicPr>
          <p:nvPr/>
        </p:nvPicPr>
        <p:blipFill>
          <a:blip r:embed="rId4"/>
          <a:srcRect r="15200" b="4117"/>
          <a:stretch/>
        </p:blipFill>
        <p:spPr>
          <a:xfrm>
            <a:off x="8168554" y="-1"/>
            <a:ext cx="4033621" cy="2779225"/>
          </a:xfrm>
          <a:prstGeom prst="rect">
            <a:avLst/>
          </a:prstGeom>
        </p:spPr>
      </p:pic>
      <p:pic>
        <p:nvPicPr>
          <p:cNvPr id="7" name="Picture 6">
            <a:extLst>
              <a:ext uri="{FF2B5EF4-FFF2-40B4-BE49-F238E27FC236}">
                <a16:creationId xmlns:a16="http://schemas.microsoft.com/office/drawing/2014/main" id="{369FFC34-9DE4-087C-FCE3-03C5B2F9B422}"/>
              </a:ext>
            </a:extLst>
          </p:cNvPr>
          <p:cNvPicPr>
            <a:picLocks noChangeAspect="1"/>
          </p:cNvPicPr>
          <p:nvPr/>
        </p:nvPicPr>
        <p:blipFill>
          <a:blip r:embed="rId5"/>
          <a:stretch>
            <a:fillRect/>
          </a:stretch>
        </p:blipFill>
        <p:spPr>
          <a:xfrm>
            <a:off x="8158379" y="2499643"/>
            <a:ext cx="4033621" cy="2258827"/>
          </a:xfrm>
          <a:prstGeom prst="rect">
            <a:avLst/>
          </a:prstGeom>
        </p:spPr>
      </p:pic>
      <p:pic>
        <p:nvPicPr>
          <p:cNvPr id="8" name="Picture 7">
            <a:extLst>
              <a:ext uri="{FF2B5EF4-FFF2-40B4-BE49-F238E27FC236}">
                <a16:creationId xmlns:a16="http://schemas.microsoft.com/office/drawing/2014/main" id="{4B5DF545-AE05-2507-9376-719CA4CD1DA4}"/>
              </a:ext>
            </a:extLst>
          </p:cNvPr>
          <p:cNvPicPr>
            <a:picLocks noChangeAspect="1"/>
          </p:cNvPicPr>
          <p:nvPr/>
        </p:nvPicPr>
        <p:blipFill>
          <a:blip r:embed="rId6"/>
          <a:srcRect b="10588"/>
          <a:stretch/>
        </p:blipFill>
        <p:spPr>
          <a:xfrm>
            <a:off x="8278368" y="4758469"/>
            <a:ext cx="3913632" cy="2099531"/>
          </a:xfrm>
          <a:prstGeom prst="rect">
            <a:avLst/>
          </a:prstGeom>
        </p:spPr>
      </p:pic>
    </p:spTree>
    <p:extLst>
      <p:ext uri="{BB962C8B-B14F-4D97-AF65-F5344CB8AC3E}">
        <p14:creationId xmlns:p14="http://schemas.microsoft.com/office/powerpoint/2010/main" val="583975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A43EED2-0BFE-D22A-7649-1C34C2998AF4}"/>
              </a:ext>
            </a:extLst>
          </p:cNvPr>
          <p:cNvPicPr>
            <a:picLocks noChangeAspect="1"/>
          </p:cNvPicPr>
          <p:nvPr/>
        </p:nvPicPr>
        <p:blipFill>
          <a:blip r:embed="rId2"/>
          <a:stretch>
            <a:fillRect/>
          </a:stretch>
        </p:blipFill>
        <p:spPr>
          <a:xfrm>
            <a:off x="36723" y="0"/>
            <a:ext cx="12118554" cy="6858000"/>
          </a:xfrm>
          <a:prstGeom prst="rect">
            <a:avLst/>
          </a:prstGeom>
        </p:spPr>
      </p:pic>
      <mc:AlternateContent xmlns:mc="http://schemas.openxmlformats.org/markup-compatibility/2006" xmlns:p14="http://schemas.microsoft.com/office/powerpoint/2010/main" xmlns:aink="http://schemas.microsoft.com/office/drawing/2016/ink">
        <mc:Choice Requires="p14 aink">
          <p:contentPart p14:bwMode="auto" r:id="rId3">
            <p14:nvContentPartPr>
              <p14:cNvPr id="6" name="Ink 5">
                <a:extLst>
                  <a:ext uri="{FF2B5EF4-FFF2-40B4-BE49-F238E27FC236}">
                    <a16:creationId xmlns:a16="http://schemas.microsoft.com/office/drawing/2014/main" id="{CDF413D3-7D9D-5EE4-D2AC-13721DBDF7E9}"/>
                  </a:ext>
                </a:extLst>
              </p14:cNvPr>
              <p14:cNvContentPartPr/>
              <p14:nvPr/>
            </p14:nvContentPartPr>
            <p14:xfrm>
              <a:off x="9864685" y="6117308"/>
              <a:ext cx="854280" cy="13680"/>
            </p14:xfrm>
          </p:contentPart>
        </mc:Choice>
        <mc:Fallback xmlns="">
          <p:pic>
            <p:nvPicPr>
              <p:cNvPr id="6" name="Ink 5">
                <a:extLst>
                  <a:ext uri="{FF2B5EF4-FFF2-40B4-BE49-F238E27FC236}">
                    <a16:creationId xmlns:a16="http://schemas.microsoft.com/office/drawing/2014/main" id="{CDF413D3-7D9D-5EE4-D2AC-13721DBDF7E9}"/>
                  </a:ext>
                </a:extLst>
              </p:cNvPr>
              <p:cNvPicPr/>
              <p:nvPr/>
            </p:nvPicPr>
            <p:blipFill>
              <a:blip r:embed="rId4"/>
              <a:stretch>
                <a:fillRect/>
              </a:stretch>
            </p:blipFill>
            <p:spPr>
              <a:xfrm>
                <a:off x="9846685" y="6012077"/>
                <a:ext cx="889920" cy="223791"/>
              </a:xfrm>
              <a:prstGeom prst="rect">
                <a:avLst/>
              </a:prstGeom>
            </p:spPr>
          </p:pic>
        </mc:Fallback>
      </mc:AlternateContent>
      <p:sp>
        <p:nvSpPr>
          <p:cNvPr id="7" name="Rectangle 6">
            <a:extLst>
              <a:ext uri="{FF2B5EF4-FFF2-40B4-BE49-F238E27FC236}">
                <a16:creationId xmlns:a16="http://schemas.microsoft.com/office/drawing/2014/main" id="{F8CBF81C-D4F5-5D0A-362F-BD34628A3D20}"/>
              </a:ext>
            </a:extLst>
          </p:cNvPr>
          <p:cNvSpPr/>
          <p:nvPr/>
        </p:nvSpPr>
        <p:spPr>
          <a:xfrm>
            <a:off x="9504608" y="5840303"/>
            <a:ext cx="2125014" cy="581370"/>
          </a:xfrm>
          <a:prstGeom prst="rect">
            <a:avLst/>
          </a:prstGeom>
          <a:solidFill>
            <a:srgbClr val="8FC1C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3E4E56A-0384-B488-BFA9-79D632F5657E}"/>
              </a:ext>
            </a:extLst>
          </p:cNvPr>
          <p:cNvSpPr/>
          <p:nvPr/>
        </p:nvSpPr>
        <p:spPr>
          <a:xfrm>
            <a:off x="4314424" y="0"/>
            <a:ext cx="3580326" cy="2150772"/>
          </a:xfrm>
          <a:prstGeom prst="rect">
            <a:avLst/>
          </a:prstGeom>
          <a:solidFill>
            <a:srgbClr val="F0FCB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8659EE4C-754D-932C-CA49-1774DEDB0FD5}"/>
              </a:ext>
            </a:extLst>
          </p:cNvPr>
          <p:cNvSpPr/>
          <p:nvPr/>
        </p:nvSpPr>
        <p:spPr>
          <a:xfrm>
            <a:off x="4314425" y="-157552"/>
            <a:ext cx="3580326" cy="2554545"/>
          </a:xfrm>
          <a:prstGeom prst="rect">
            <a:avLst/>
          </a:prstGeom>
          <a:noFill/>
        </p:spPr>
        <p:txBody>
          <a:bodyPr wrap="square" lIns="91440" tIns="45720" rIns="91440" bIns="45720">
            <a:spAutoFit/>
          </a:bodyPr>
          <a:lstStyle/>
          <a:p>
            <a:pPr algn="ctr"/>
            <a:r>
              <a:rPr lang="en-US" sz="8000" b="1" cap="none" spc="0">
                <a:ln w="9525">
                  <a:solidFill>
                    <a:schemeClr val="bg1"/>
                  </a:solidFill>
                  <a:prstDash val="solid"/>
                </a:ln>
                <a:solidFill>
                  <a:srgbClr val="AC8BD2"/>
                </a:solidFill>
                <a:effectLst>
                  <a:outerShdw blurRad="12700" dist="38100" dir="2700000" algn="tl" rotWithShape="0">
                    <a:schemeClr val="accent5">
                      <a:lumMod val="60000"/>
                      <a:lumOff val="40000"/>
                    </a:schemeClr>
                  </a:outerShdw>
                </a:effectLst>
              </a:rPr>
              <a:t>Key </a:t>
            </a:r>
          </a:p>
          <a:p>
            <a:pPr algn="ctr"/>
            <a:r>
              <a:rPr lang="en-US" sz="8000" b="1" cap="none" spc="0">
                <a:ln w="9525">
                  <a:solidFill>
                    <a:schemeClr val="bg1"/>
                  </a:solidFill>
                  <a:prstDash val="solid"/>
                </a:ln>
                <a:solidFill>
                  <a:srgbClr val="AC8BD2"/>
                </a:solidFill>
                <a:effectLst>
                  <a:outerShdw blurRad="12700" dist="38100" dir="2700000" algn="tl" rotWithShape="0">
                    <a:schemeClr val="accent5">
                      <a:lumMod val="60000"/>
                      <a:lumOff val="40000"/>
                    </a:schemeClr>
                  </a:outerShdw>
                </a:effectLst>
              </a:rPr>
              <a:t>Ideas</a:t>
            </a:r>
          </a:p>
        </p:txBody>
      </p:sp>
    </p:spTree>
    <p:extLst>
      <p:ext uri="{BB962C8B-B14F-4D97-AF65-F5344CB8AC3E}">
        <p14:creationId xmlns:p14="http://schemas.microsoft.com/office/powerpoint/2010/main" val="317286341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19CAD-2F8A-A469-500B-B9690488FFD2}"/>
              </a:ext>
            </a:extLst>
          </p:cNvPr>
          <p:cNvSpPr>
            <a:spLocks noGrp="1"/>
          </p:cNvSpPr>
          <p:nvPr>
            <p:ph type="title"/>
          </p:nvPr>
        </p:nvSpPr>
        <p:spPr>
          <a:xfrm>
            <a:off x="370703" y="229201"/>
            <a:ext cx="10515600" cy="1325563"/>
          </a:xfrm>
        </p:spPr>
        <p:txBody>
          <a:bodyPr>
            <a:normAutofit/>
          </a:bodyPr>
          <a:lstStyle/>
          <a:p>
            <a:r>
              <a:rPr lang="en-GB" sz="6600" b="1" u="sng" dirty="0">
                <a:latin typeface="+mn-lt"/>
              </a:rPr>
              <a:t>Reflection Time / Talk Time</a:t>
            </a:r>
          </a:p>
        </p:txBody>
      </p:sp>
      <p:pic>
        <p:nvPicPr>
          <p:cNvPr id="4" name="Picture 3">
            <a:extLst>
              <a:ext uri="{FF2B5EF4-FFF2-40B4-BE49-F238E27FC236}">
                <a16:creationId xmlns:a16="http://schemas.microsoft.com/office/drawing/2014/main" id="{A55A0E6B-3796-B0E0-DFEC-2A2CDC825895}"/>
              </a:ext>
            </a:extLst>
          </p:cNvPr>
          <p:cNvPicPr>
            <a:picLocks noChangeAspect="1"/>
          </p:cNvPicPr>
          <p:nvPr/>
        </p:nvPicPr>
        <p:blipFill rotWithShape="1">
          <a:blip r:embed="rId2"/>
          <a:srcRect l="7394" r="14175"/>
          <a:stretch/>
        </p:blipFill>
        <p:spPr>
          <a:xfrm>
            <a:off x="370703" y="1690689"/>
            <a:ext cx="6685007" cy="4794423"/>
          </a:xfrm>
          <a:prstGeom prst="rect">
            <a:avLst/>
          </a:prstGeom>
        </p:spPr>
      </p:pic>
      <p:sp>
        <p:nvSpPr>
          <p:cNvPr id="5" name="TextBox 4">
            <a:extLst>
              <a:ext uri="{FF2B5EF4-FFF2-40B4-BE49-F238E27FC236}">
                <a16:creationId xmlns:a16="http://schemas.microsoft.com/office/drawing/2014/main" id="{BE602DB1-6DAB-0447-E873-D8E6AF635697}"/>
              </a:ext>
            </a:extLst>
          </p:cNvPr>
          <p:cNvSpPr txBox="1"/>
          <p:nvPr/>
        </p:nvSpPr>
        <p:spPr>
          <a:xfrm>
            <a:off x="7475837" y="2582563"/>
            <a:ext cx="4073611" cy="2554545"/>
          </a:xfrm>
          <a:prstGeom prst="rect">
            <a:avLst/>
          </a:prstGeom>
          <a:noFill/>
        </p:spPr>
        <p:txBody>
          <a:bodyPr wrap="square" rtlCol="0">
            <a:spAutoFit/>
          </a:bodyPr>
          <a:lstStyle/>
          <a:p>
            <a:pPr algn="ctr" defTabSz="914377"/>
            <a:r>
              <a:rPr lang="en-GB" sz="4000" b="1" dirty="0">
                <a:solidFill>
                  <a:prstClr val="black"/>
                </a:solidFill>
                <a:latin typeface="Calibri" panose="020F0502020204030204"/>
                <a:cs typeface="Arial"/>
                <a:sym typeface="Arial"/>
              </a:rPr>
              <a:t>Write down three things that you have learnt in today’s meeting.</a:t>
            </a:r>
          </a:p>
        </p:txBody>
      </p:sp>
    </p:spTree>
    <p:extLst>
      <p:ext uri="{BB962C8B-B14F-4D97-AF65-F5344CB8AC3E}">
        <p14:creationId xmlns:p14="http://schemas.microsoft.com/office/powerpoint/2010/main" val="387763362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DE8DB-1C4C-77C1-E614-8F265989495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2538F70-EDB3-2980-6E9A-06A31DF6BEC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74286422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3657C0-AEEF-5CB5-1FA9-0585A4FCC4A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F306352-69D9-2898-B944-FC9DA3DCD66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73894397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8BFEC88-7908-7B7E-1E45-29463C388E1F}"/>
              </a:ext>
            </a:extLst>
          </p:cNvPr>
          <p:cNvPicPr>
            <a:picLocks noChangeAspect="1"/>
          </p:cNvPicPr>
          <p:nvPr/>
        </p:nvPicPr>
        <p:blipFill rotWithShape="1">
          <a:blip r:embed="rId2"/>
          <a:srcRect l="32467" t="45039" r="39597" b="7644"/>
          <a:stretch/>
        </p:blipFill>
        <p:spPr>
          <a:xfrm>
            <a:off x="761999" y="1981200"/>
            <a:ext cx="4883085" cy="4267200"/>
          </a:xfrm>
          <a:prstGeom prst="rect">
            <a:avLst/>
          </a:prstGeom>
        </p:spPr>
      </p:pic>
      <p:sp>
        <p:nvSpPr>
          <p:cNvPr id="6" name="TextBox 5">
            <a:extLst>
              <a:ext uri="{FF2B5EF4-FFF2-40B4-BE49-F238E27FC236}">
                <a16:creationId xmlns:a16="http://schemas.microsoft.com/office/drawing/2014/main" id="{3C2EFA0C-F49F-AAAD-57BF-4D12CA1F1260}"/>
              </a:ext>
            </a:extLst>
          </p:cNvPr>
          <p:cNvSpPr txBox="1"/>
          <p:nvPr/>
        </p:nvSpPr>
        <p:spPr>
          <a:xfrm>
            <a:off x="685800" y="406400"/>
            <a:ext cx="10820400" cy="1200329"/>
          </a:xfrm>
          <a:prstGeom prst="rect">
            <a:avLst/>
          </a:prstGeom>
          <a:noFill/>
        </p:spPr>
        <p:txBody>
          <a:bodyPr wrap="square" rtlCol="0">
            <a:spAutoFit/>
          </a:bodyPr>
          <a:lstStyle/>
          <a:p>
            <a:r>
              <a:rPr lang="en-GB" sz="7200" b="1" u="sng">
                <a:solidFill>
                  <a:schemeClr val="accent2">
                    <a:lumMod val="75000"/>
                  </a:schemeClr>
                </a:solidFill>
              </a:rPr>
              <a:t>Constructivism</a:t>
            </a:r>
            <a:r>
              <a:rPr lang="en-GB" sz="4800" b="1"/>
              <a:t>			</a:t>
            </a:r>
          </a:p>
        </p:txBody>
      </p:sp>
      <p:sp>
        <p:nvSpPr>
          <p:cNvPr id="7" name="TextBox 6">
            <a:extLst>
              <a:ext uri="{FF2B5EF4-FFF2-40B4-BE49-F238E27FC236}">
                <a16:creationId xmlns:a16="http://schemas.microsoft.com/office/drawing/2014/main" id="{A806EDD5-AF4E-474E-5F0A-794B7F2CE6C8}"/>
              </a:ext>
            </a:extLst>
          </p:cNvPr>
          <p:cNvSpPr txBox="1"/>
          <p:nvPr/>
        </p:nvSpPr>
        <p:spPr>
          <a:xfrm>
            <a:off x="5946747" y="2224915"/>
            <a:ext cx="5927574" cy="3539430"/>
          </a:xfrm>
          <a:prstGeom prst="rect">
            <a:avLst/>
          </a:prstGeom>
          <a:noFill/>
        </p:spPr>
        <p:txBody>
          <a:bodyPr wrap="square" rtlCol="0">
            <a:spAutoFit/>
          </a:bodyPr>
          <a:lstStyle/>
          <a:p>
            <a:pPr algn="just"/>
            <a:r>
              <a:rPr lang="en-GB" sz="3200" b="1">
                <a:solidFill>
                  <a:schemeClr val="accent2">
                    <a:lumMod val="75000"/>
                  </a:schemeClr>
                </a:solidFill>
              </a:rPr>
              <a:t>When a student has a </a:t>
            </a:r>
            <a:r>
              <a:rPr lang="en-GB" sz="3200" b="1">
                <a:solidFill>
                  <a:schemeClr val="accent2">
                    <a:lumMod val="75000"/>
                  </a:schemeClr>
                </a:solidFill>
                <a:highlight>
                  <a:srgbClr val="FFFF00"/>
                </a:highlight>
              </a:rPr>
              <a:t>wrong</a:t>
            </a:r>
            <a:r>
              <a:rPr lang="en-GB" sz="3200" b="1">
                <a:solidFill>
                  <a:schemeClr val="accent2">
                    <a:lumMod val="75000"/>
                  </a:schemeClr>
                </a:solidFill>
              </a:rPr>
              <a:t> answer  a teacher might ask him or her to explain how they arrived at the answer.</a:t>
            </a:r>
          </a:p>
          <a:p>
            <a:pPr algn="just"/>
            <a:r>
              <a:rPr lang="en-GB" sz="3200" b="1">
                <a:solidFill>
                  <a:schemeClr val="accent2">
                    <a:lumMod val="75000"/>
                  </a:schemeClr>
                </a:solidFill>
              </a:rPr>
              <a:t>The Constructivist perspective encourages learners to construct meaning. </a:t>
            </a:r>
          </a:p>
        </p:txBody>
      </p:sp>
    </p:spTree>
    <p:extLst>
      <p:ext uri="{BB962C8B-B14F-4D97-AF65-F5344CB8AC3E}">
        <p14:creationId xmlns:p14="http://schemas.microsoft.com/office/powerpoint/2010/main" val="422169429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8BFEC88-7908-7B7E-1E45-29463C388E1F}"/>
              </a:ext>
            </a:extLst>
          </p:cNvPr>
          <p:cNvPicPr>
            <a:picLocks noChangeAspect="1"/>
          </p:cNvPicPr>
          <p:nvPr/>
        </p:nvPicPr>
        <p:blipFill rotWithShape="1">
          <a:blip r:embed="rId2"/>
          <a:srcRect l="69305" t="44194" r="7954" b="13841"/>
          <a:stretch/>
        </p:blipFill>
        <p:spPr>
          <a:xfrm>
            <a:off x="8242300" y="1932193"/>
            <a:ext cx="3741420" cy="3562119"/>
          </a:xfrm>
          <a:prstGeom prst="rect">
            <a:avLst/>
          </a:prstGeom>
        </p:spPr>
      </p:pic>
      <p:sp>
        <p:nvSpPr>
          <p:cNvPr id="2" name="TextBox 1">
            <a:extLst>
              <a:ext uri="{FF2B5EF4-FFF2-40B4-BE49-F238E27FC236}">
                <a16:creationId xmlns:a16="http://schemas.microsoft.com/office/drawing/2014/main" id="{22871EAC-71E4-4FB8-EDD0-2CE2761B47C9}"/>
              </a:ext>
            </a:extLst>
          </p:cNvPr>
          <p:cNvSpPr txBox="1"/>
          <p:nvPr/>
        </p:nvSpPr>
        <p:spPr>
          <a:xfrm>
            <a:off x="1371600" y="173505"/>
            <a:ext cx="10820400" cy="1938992"/>
          </a:xfrm>
          <a:prstGeom prst="rect">
            <a:avLst/>
          </a:prstGeom>
          <a:noFill/>
        </p:spPr>
        <p:txBody>
          <a:bodyPr wrap="square" rtlCol="0">
            <a:spAutoFit/>
          </a:bodyPr>
          <a:lstStyle/>
          <a:p>
            <a:pPr algn="ctr"/>
            <a:r>
              <a:rPr lang="en-GB" sz="7200" b="1" u="sng">
                <a:solidFill>
                  <a:schemeClr val="accent2">
                    <a:lumMod val="75000"/>
                  </a:schemeClr>
                </a:solidFill>
              </a:rPr>
              <a:t>Constructivism Definition</a:t>
            </a:r>
            <a:r>
              <a:rPr lang="en-GB" sz="4800" b="1"/>
              <a:t>			</a:t>
            </a:r>
          </a:p>
        </p:txBody>
      </p:sp>
      <p:sp>
        <p:nvSpPr>
          <p:cNvPr id="3" name="TextBox 2">
            <a:extLst>
              <a:ext uri="{FF2B5EF4-FFF2-40B4-BE49-F238E27FC236}">
                <a16:creationId xmlns:a16="http://schemas.microsoft.com/office/drawing/2014/main" id="{3472914E-4DD6-58BF-3397-7A0A76174F9C}"/>
              </a:ext>
            </a:extLst>
          </p:cNvPr>
          <p:cNvSpPr txBox="1"/>
          <p:nvPr/>
        </p:nvSpPr>
        <p:spPr>
          <a:xfrm>
            <a:off x="385687" y="1689347"/>
            <a:ext cx="7801449" cy="4616648"/>
          </a:xfrm>
          <a:prstGeom prst="rect">
            <a:avLst/>
          </a:prstGeom>
          <a:noFill/>
        </p:spPr>
        <p:txBody>
          <a:bodyPr wrap="square" rtlCol="0">
            <a:spAutoFit/>
          </a:bodyPr>
          <a:lstStyle/>
          <a:p>
            <a:pPr algn="just"/>
            <a:r>
              <a:rPr lang="en-GB" sz="3200" b="1" dirty="0">
                <a:solidFill>
                  <a:schemeClr val="accent2">
                    <a:lumMod val="75000"/>
                  </a:schemeClr>
                </a:solidFill>
              </a:rPr>
              <a:t>Constructivism encourages learners to investigate the origins of a wrong answer, the teacher can uncover the learner’s thinking process, subsequently challenging and refining faulty mental constructs.</a:t>
            </a:r>
          </a:p>
          <a:p>
            <a:pPr algn="just"/>
            <a:endParaRPr lang="en-GB" sz="2000" b="1" dirty="0">
              <a:solidFill>
                <a:schemeClr val="accent2">
                  <a:lumMod val="75000"/>
                </a:schemeClr>
              </a:solidFill>
            </a:endParaRPr>
          </a:p>
          <a:p>
            <a:pPr algn="just"/>
            <a:r>
              <a:rPr lang="en-GB" sz="3200" b="1" dirty="0">
                <a:solidFill>
                  <a:schemeClr val="accent2">
                    <a:lumMod val="75000"/>
                  </a:schemeClr>
                </a:solidFill>
              </a:rPr>
              <a:t>Important to note here that it is difficult to differentiate between constructivism and cognitivism – </a:t>
            </a:r>
            <a:r>
              <a:rPr lang="en-GB" sz="2400" b="1" dirty="0">
                <a:solidFill>
                  <a:schemeClr val="accent2">
                    <a:lumMod val="75000"/>
                  </a:schemeClr>
                </a:solidFill>
              </a:rPr>
              <a:t>this will be discussed later!</a:t>
            </a:r>
          </a:p>
          <a:p>
            <a:pPr algn="just"/>
            <a:endParaRPr lang="en-GB" b="1" dirty="0"/>
          </a:p>
        </p:txBody>
      </p:sp>
    </p:spTree>
    <p:extLst>
      <p:ext uri="{BB962C8B-B14F-4D97-AF65-F5344CB8AC3E}">
        <p14:creationId xmlns:p14="http://schemas.microsoft.com/office/powerpoint/2010/main" val="1385361871"/>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45DE749-EE48-28C0-719A-7C0419666D2C}"/>
              </a:ext>
            </a:extLst>
          </p:cNvPr>
          <p:cNvPicPr>
            <a:picLocks noChangeAspect="1"/>
          </p:cNvPicPr>
          <p:nvPr/>
        </p:nvPicPr>
        <p:blipFill rotWithShape="1">
          <a:blip r:embed="rId2"/>
          <a:srcRect l="25524" t="1" r="21663" b="51452"/>
          <a:stretch/>
        </p:blipFill>
        <p:spPr>
          <a:xfrm>
            <a:off x="0" y="1"/>
            <a:ext cx="3928056" cy="1462154"/>
          </a:xfrm>
          <a:prstGeom prst="rect">
            <a:avLst/>
          </a:prstGeom>
        </p:spPr>
      </p:pic>
      <p:sp>
        <p:nvSpPr>
          <p:cNvPr id="6" name="TextBox 5">
            <a:extLst>
              <a:ext uri="{FF2B5EF4-FFF2-40B4-BE49-F238E27FC236}">
                <a16:creationId xmlns:a16="http://schemas.microsoft.com/office/drawing/2014/main" id="{F37260DB-794C-268B-7796-C6ABAD2FFD51}"/>
              </a:ext>
            </a:extLst>
          </p:cNvPr>
          <p:cNvSpPr txBox="1"/>
          <p:nvPr/>
        </p:nvSpPr>
        <p:spPr>
          <a:xfrm>
            <a:off x="4393845" y="419741"/>
            <a:ext cx="5576552" cy="1200329"/>
          </a:xfrm>
          <a:prstGeom prst="rect">
            <a:avLst/>
          </a:prstGeom>
          <a:noFill/>
        </p:spPr>
        <p:txBody>
          <a:bodyPr wrap="square" rtlCol="0">
            <a:spAutoFit/>
          </a:bodyPr>
          <a:lstStyle/>
          <a:p>
            <a:r>
              <a:rPr lang="en-GB" sz="7200" b="1" u="sng">
                <a:solidFill>
                  <a:schemeClr val="accent2">
                    <a:lumMod val="75000"/>
                  </a:schemeClr>
                </a:solidFill>
              </a:rPr>
              <a:t>Development</a:t>
            </a:r>
          </a:p>
        </p:txBody>
      </p:sp>
      <p:sp>
        <p:nvSpPr>
          <p:cNvPr id="7" name="TextBox 6">
            <a:extLst>
              <a:ext uri="{FF2B5EF4-FFF2-40B4-BE49-F238E27FC236}">
                <a16:creationId xmlns:a16="http://schemas.microsoft.com/office/drawing/2014/main" id="{508B89E5-1A2E-7026-B250-F2ECD05F5213}"/>
              </a:ext>
            </a:extLst>
          </p:cNvPr>
          <p:cNvSpPr txBox="1"/>
          <p:nvPr/>
        </p:nvSpPr>
        <p:spPr>
          <a:xfrm>
            <a:off x="558085" y="1718130"/>
            <a:ext cx="11075830" cy="5139869"/>
          </a:xfrm>
          <a:prstGeom prst="rect">
            <a:avLst/>
          </a:prstGeom>
          <a:noFill/>
        </p:spPr>
        <p:txBody>
          <a:bodyPr wrap="square" rtlCol="0">
            <a:spAutoFit/>
          </a:bodyPr>
          <a:lstStyle/>
          <a:p>
            <a:pPr algn="just"/>
            <a:r>
              <a:rPr lang="en-GB" sz="3600" b="1">
                <a:solidFill>
                  <a:schemeClr val="accent2">
                    <a:lumMod val="75000"/>
                  </a:schemeClr>
                </a:solidFill>
              </a:rPr>
              <a:t>It is very difficult to differentiate between Constructivism and Cognitivism</a:t>
            </a:r>
          </a:p>
          <a:p>
            <a:pPr algn="just"/>
            <a:endParaRPr lang="en-GB" sz="1200" b="1">
              <a:solidFill>
                <a:schemeClr val="accent2">
                  <a:lumMod val="75000"/>
                </a:schemeClr>
              </a:solidFill>
            </a:endParaRPr>
          </a:p>
          <a:p>
            <a:pPr algn="just"/>
            <a:r>
              <a:rPr lang="en-GB" sz="3600" b="1" u="sng">
                <a:solidFill>
                  <a:schemeClr val="accent2">
                    <a:lumMod val="75000"/>
                  </a:schemeClr>
                </a:solidFill>
              </a:rPr>
              <a:t>Simple Explanation</a:t>
            </a:r>
          </a:p>
          <a:p>
            <a:pPr algn="just"/>
            <a:r>
              <a:rPr lang="en-GB" sz="3600" b="1">
                <a:solidFill>
                  <a:schemeClr val="accent2">
                    <a:lumMod val="75000"/>
                  </a:schemeClr>
                </a:solidFill>
              </a:rPr>
              <a:t>	Cognitivism – 		focuses on how information is 					processed </a:t>
            </a:r>
            <a:r>
              <a:rPr lang="en-GB" sz="2000" b="1">
                <a:solidFill>
                  <a:schemeClr val="accent2">
                    <a:lumMod val="75000"/>
                  </a:schemeClr>
                </a:solidFill>
              </a:rPr>
              <a:t>(Remember my close your eyes HOUSE)</a:t>
            </a:r>
          </a:p>
          <a:p>
            <a:pPr algn="just"/>
            <a:r>
              <a:rPr lang="en-GB" sz="2000" b="1">
                <a:solidFill>
                  <a:schemeClr val="accent2">
                    <a:lumMod val="75000"/>
                  </a:schemeClr>
                </a:solidFill>
              </a:rPr>
              <a:t>	</a:t>
            </a:r>
            <a:r>
              <a:rPr lang="en-GB" sz="3600" b="1">
                <a:solidFill>
                  <a:schemeClr val="accent2">
                    <a:lumMod val="75000"/>
                  </a:schemeClr>
                </a:solidFill>
              </a:rPr>
              <a:t>Constructivism -	focuses on what people do with 					the information to develop 						knowledge.</a:t>
            </a:r>
          </a:p>
          <a:p>
            <a:pPr algn="just"/>
            <a:endParaRPr lang="en-GB" sz="2800" b="1" u="sng"/>
          </a:p>
        </p:txBody>
      </p:sp>
    </p:spTree>
    <p:extLst>
      <p:ext uri="{BB962C8B-B14F-4D97-AF65-F5344CB8AC3E}">
        <p14:creationId xmlns:p14="http://schemas.microsoft.com/office/powerpoint/2010/main" val="317169924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45DE749-EE48-28C0-719A-7C0419666D2C}"/>
              </a:ext>
            </a:extLst>
          </p:cNvPr>
          <p:cNvPicPr>
            <a:picLocks noChangeAspect="1"/>
          </p:cNvPicPr>
          <p:nvPr/>
        </p:nvPicPr>
        <p:blipFill rotWithShape="1">
          <a:blip r:embed="rId2"/>
          <a:srcRect l="25524" t="1" r="21663" b="51452"/>
          <a:stretch/>
        </p:blipFill>
        <p:spPr>
          <a:xfrm>
            <a:off x="0" y="1"/>
            <a:ext cx="3928056" cy="1462154"/>
          </a:xfrm>
          <a:prstGeom prst="rect">
            <a:avLst/>
          </a:prstGeom>
        </p:spPr>
      </p:pic>
      <p:sp>
        <p:nvSpPr>
          <p:cNvPr id="7" name="TextBox 6">
            <a:extLst>
              <a:ext uri="{FF2B5EF4-FFF2-40B4-BE49-F238E27FC236}">
                <a16:creationId xmlns:a16="http://schemas.microsoft.com/office/drawing/2014/main" id="{508B89E5-1A2E-7026-B250-F2ECD05F5213}"/>
              </a:ext>
            </a:extLst>
          </p:cNvPr>
          <p:cNvSpPr txBox="1"/>
          <p:nvPr/>
        </p:nvSpPr>
        <p:spPr>
          <a:xfrm>
            <a:off x="519447" y="2106021"/>
            <a:ext cx="11354873" cy="4893647"/>
          </a:xfrm>
          <a:prstGeom prst="rect">
            <a:avLst/>
          </a:prstGeom>
          <a:noFill/>
        </p:spPr>
        <p:txBody>
          <a:bodyPr wrap="square" rtlCol="0">
            <a:spAutoFit/>
          </a:bodyPr>
          <a:lstStyle/>
          <a:p>
            <a:pPr algn="just"/>
            <a:r>
              <a:rPr lang="en-GB" sz="3600" b="1">
                <a:solidFill>
                  <a:schemeClr val="accent2">
                    <a:lumMod val="75000"/>
                  </a:schemeClr>
                </a:solidFill>
              </a:rPr>
              <a:t>People actively build knowledge – </a:t>
            </a:r>
          </a:p>
          <a:p>
            <a:pPr algn="just"/>
            <a:endParaRPr lang="en-GB" sz="2000" b="1">
              <a:solidFill>
                <a:schemeClr val="accent2">
                  <a:lumMod val="75000"/>
                </a:schemeClr>
              </a:solidFill>
            </a:endParaRPr>
          </a:p>
          <a:p>
            <a:pPr algn="just"/>
            <a:r>
              <a:rPr lang="en-GB" sz="3600" b="1">
                <a:solidFill>
                  <a:schemeClr val="accent2">
                    <a:lumMod val="75000"/>
                  </a:schemeClr>
                </a:solidFill>
              </a:rPr>
              <a:t>E.g. Reading –</a:t>
            </a:r>
          </a:p>
          <a:p>
            <a:r>
              <a:rPr lang="en-GB" sz="3600" b="1">
                <a:solidFill>
                  <a:schemeClr val="accent2">
                    <a:lumMod val="75000"/>
                  </a:schemeClr>
                </a:solidFill>
              </a:rPr>
              <a:t>		Cognitivism </a:t>
            </a:r>
            <a:r>
              <a:rPr lang="en-GB" sz="3600">
                <a:solidFill>
                  <a:schemeClr val="accent2">
                    <a:lumMod val="75000"/>
                  </a:schemeClr>
                </a:solidFill>
              </a:rPr>
              <a:t>would say pupils would use 				perception, recognition of shapes, letters and 			recall of sounds from memory to help them	read.</a:t>
            </a:r>
          </a:p>
          <a:p>
            <a:r>
              <a:rPr lang="en-GB" sz="3600">
                <a:solidFill>
                  <a:schemeClr val="accent2">
                    <a:lumMod val="75000"/>
                  </a:schemeClr>
                </a:solidFill>
              </a:rPr>
              <a:t>		</a:t>
            </a:r>
            <a:r>
              <a:rPr lang="en-GB" sz="3600" b="1">
                <a:solidFill>
                  <a:schemeClr val="accent2">
                    <a:lumMod val="75000"/>
                  </a:schemeClr>
                </a:solidFill>
              </a:rPr>
              <a:t>Constructivism</a:t>
            </a:r>
            <a:r>
              <a:rPr lang="en-GB" sz="3600">
                <a:solidFill>
                  <a:schemeClr val="accent2">
                    <a:lumMod val="75000"/>
                  </a:schemeClr>
                </a:solidFill>
              </a:rPr>
              <a:t> would say to understand books 			pupils need to find meaning in the text.</a:t>
            </a:r>
          </a:p>
          <a:p>
            <a:pPr algn="just"/>
            <a:endParaRPr lang="en-GB" sz="1200">
              <a:solidFill>
                <a:schemeClr val="accent2">
                  <a:lumMod val="75000"/>
                </a:schemeClr>
              </a:solidFill>
            </a:endParaRPr>
          </a:p>
          <a:p>
            <a:pPr algn="just"/>
            <a:endParaRPr lang="en-GB" sz="2800" b="1" u="sng"/>
          </a:p>
        </p:txBody>
      </p:sp>
      <p:pic>
        <p:nvPicPr>
          <p:cNvPr id="2" name="Picture 1">
            <a:extLst>
              <a:ext uri="{FF2B5EF4-FFF2-40B4-BE49-F238E27FC236}">
                <a16:creationId xmlns:a16="http://schemas.microsoft.com/office/drawing/2014/main" id="{D50982F7-0BB7-83C4-1770-F7D7C755BACA}"/>
              </a:ext>
            </a:extLst>
          </p:cNvPr>
          <p:cNvPicPr>
            <a:picLocks noChangeAspect="1"/>
          </p:cNvPicPr>
          <p:nvPr/>
        </p:nvPicPr>
        <p:blipFill rotWithShape="1">
          <a:blip r:embed="rId3"/>
          <a:srcRect l="10428" t="7330" b="6124"/>
          <a:stretch/>
        </p:blipFill>
        <p:spPr>
          <a:xfrm>
            <a:off x="7243255" y="0"/>
            <a:ext cx="4948745" cy="3271234"/>
          </a:xfrm>
          <a:prstGeom prst="rect">
            <a:avLst/>
          </a:prstGeom>
        </p:spPr>
      </p:pic>
    </p:spTree>
    <p:extLst>
      <p:ext uri="{BB962C8B-B14F-4D97-AF65-F5344CB8AC3E}">
        <p14:creationId xmlns:p14="http://schemas.microsoft.com/office/powerpoint/2010/main" val="2460621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481B775-86EE-BD0F-F3D6-036D2FB7E2E2}"/>
              </a:ext>
            </a:extLst>
          </p:cNvPr>
          <p:cNvPicPr>
            <a:picLocks noChangeAspect="1"/>
          </p:cNvPicPr>
          <p:nvPr/>
        </p:nvPicPr>
        <p:blipFill rotWithShape="1">
          <a:blip r:embed="rId2"/>
          <a:srcRect t="9711" r="63531" b="34657"/>
          <a:stretch/>
        </p:blipFill>
        <p:spPr>
          <a:xfrm>
            <a:off x="9398201" y="0"/>
            <a:ext cx="2793798" cy="1725769"/>
          </a:xfrm>
          <a:prstGeom prst="rect">
            <a:avLst/>
          </a:prstGeom>
        </p:spPr>
      </p:pic>
      <p:sp>
        <p:nvSpPr>
          <p:cNvPr id="5" name="TextBox 4">
            <a:extLst>
              <a:ext uri="{FF2B5EF4-FFF2-40B4-BE49-F238E27FC236}">
                <a16:creationId xmlns:a16="http://schemas.microsoft.com/office/drawing/2014/main" id="{964D56C9-24E9-D4E7-733E-5B03C7E55ED0}"/>
              </a:ext>
            </a:extLst>
          </p:cNvPr>
          <p:cNvSpPr txBox="1"/>
          <p:nvPr/>
        </p:nvSpPr>
        <p:spPr>
          <a:xfrm>
            <a:off x="-27272" y="746562"/>
            <a:ext cx="9516416" cy="1107996"/>
          </a:xfrm>
          <a:prstGeom prst="rect">
            <a:avLst/>
          </a:prstGeom>
          <a:noFill/>
        </p:spPr>
        <p:txBody>
          <a:bodyPr wrap="square" rtlCol="0">
            <a:spAutoFit/>
          </a:bodyPr>
          <a:lstStyle/>
          <a:p>
            <a:r>
              <a:rPr lang="en-GB" sz="6600" b="1" u="sng">
                <a:solidFill>
                  <a:schemeClr val="accent2">
                    <a:lumMod val="75000"/>
                  </a:schemeClr>
                </a:solidFill>
              </a:rPr>
              <a:t>Principle of Constructivism </a:t>
            </a:r>
            <a:r>
              <a:rPr lang="en-GB" sz="6000" b="1" u="sng">
                <a:solidFill>
                  <a:schemeClr val="accent2">
                    <a:lumMod val="75000"/>
                  </a:schemeClr>
                </a:solidFill>
              </a:rPr>
              <a:t> </a:t>
            </a:r>
          </a:p>
        </p:txBody>
      </p:sp>
      <p:sp>
        <p:nvSpPr>
          <p:cNvPr id="8" name="TextBox 7">
            <a:extLst>
              <a:ext uri="{FF2B5EF4-FFF2-40B4-BE49-F238E27FC236}">
                <a16:creationId xmlns:a16="http://schemas.microsoft.com/office/drawing/2014/main" id="{AD5E45D5-96F5-FCBB-5CBD-04A8D296560B}"/>
              </a:ext>
            </a:extLst>
          </p:cNvPr>
          <p:cNvSpPr txBox="1"/>
          <p:nvPr/>
        </p:nvSpPr>
        <p:spPr>
          <a:xfrm>
            <a:off x="334850" y="2150772"/>
            <a:ext cx="11732654" cy="4339650"/>
          </a:xfrm>
          <a:prstGeom prst="rect">
            <a:avLst/>
          </a:prstGeom>
          <a:noFill/>
        </p:spPr>
        <p:txBody>
          <a:bodyPr wrap="square" rtlCol="0">
            <a:spAutoFit/>
          </a:bodyPr>
          <a:lstStyle/>
          <a:p>
            <a:r>
              <a:rPr lang="en-GB" sz="3600" b="1">
                <a:solidFill>
                  <a:schemeClr val="accent2">
                    <a:lumMod val="75000"/>
                  </a:schemeClr>
                </a:solidFill>
              </a:rPr>
              <a:t>Rather than one theory Constructivism is a broad group of theories that explain knowledge acquisition and learning. </a:t>
            </a:r>
          </a:p>
          <a:p>
            <a:endParaRPr lang="en-GB" sz="2400" b="1">
              <a:solidFill>
                <a:schemeClr val="accent2">
                  <a:lumMod val="75000"/>
                </a:schemeClr>
              </a:solidFill>
            </a:endParaRPr>
          </a:p>
          <a:p>
            <a:r>
              <a:rPr lang="en-GB" sz="3600" b="1">
                <a:solidFill>
                  <a:schemeClr val="accent2">
                    <a:lumMod val="75000"/>
                  </a:schemeClr>
                </a:solidFill>
              </a:rPr>
              <a:t>Here exists the heavyweights of Education studies!!!!</a:t>
            </a:r>
          </a:p>
          <a:p>
            <a:r>
              <a:rPr lang="en-GB" sz="3600" b="1">
                <a:solidFill>
                  <a:schemeClr val="accent2">
                    <a:lumMod val="75000"/>
                  </a:schemeClr>
                </a:solidFill>
              </a:rPr>
              <a:t>The main theories are</a:t>
            </a:r>
          </a:p>
          <a:p>
            <a:pPr marL="571500" indent="-571500">
              <a:buFont typeface="Arial" panose="020B0604020202020204" pitchFamily="34" charset="0"/>
              <a:buChar char="•"/>
            </a:pPr>
            <a:r>
              <a:rPr lang="en-GB" sz="3600" b="1">
                <a:solidFill>
                  <a:schemeClr val="accent2">
                    <a:lumMod val="75000"/>
                  </a:schemeClr>
                </a:solidFill>
              </a:rPr>
              <a:t>Trivial Constructivism		(Piaget/Bruner)</a:t>
            </a:r>
          </a:p>
          <a:p>
            <a:pPr marL="571500" indent="-571500">
              <a:buFont typeface="Arial" panose="020B0604020202020204" pitchFamily="34" charset="0"/>
              <a:buChar char="•"/>
            </a:pPr>
            <a:r>
              <a:rPr lang="en-GB" sz="3600" b="1">
                <a:solidFill>
                  <a:schemeClr val="accent2">
                    <a:lumMod val="75000"/>
                  </a:schemeClr>
                </a:solidFill>
              </a:rPr>
              <a:t>Social Constructivism		(</a:t>
            </a:r>
            <a:r>
              <a:rPr lang="en-GB" sz="3600" b="1" err="1">
                <a:solidFill>
                  <a:schemeClr val="accent2">
                    <a:lumMod val="75000"/>
                  </a:schemeClr>
                </a:solidFill>
              </a:rPr>
              <a:t>Vygostsky</a:t>
            </a:r>
            <a:r>
              <a:rPr lang="en-GB" sz="3600" b="1">
                <a:solidFill>
                  <a:schemeClr val="accent2">
                    <a:lumMod val="75000"/>
                  </a:schemeClr>
                </a:solidFill>
              </a:rPr>
              <a:t>/Bandura)</a:t>
            </a:r>
          </a:p>
          <a:p>
            <a:pPr marL="571500" indent="-571500">
              <a:buFont typeface="Arial" panose="020B0604020202020204" pitchFamily="34" charset="0"/>
              <a:buChar char="•"/>
            </a:pPr>
            <a:r>
              <a:rPr lang="en-GB" sz="3600" b="1">
                <a:solidFill>
                  <a:schemeClr val="accent2">
                    <a:lumMod val="75000"/>
                  </a:schemeClr>
                </a:solidFill>
              </a:rPr>
              <a:t>Critical Constructivism		(</a:t>
            </a:r>
            <a:r>
              <a:rPr lang="en-GB" sz="3600" b="1" err="1">
                <a:solidFill>
                  <a:schemeClr val="accent2">
                    <a:lumMod val="75000"/>
                  </a:schemeClr>
                </a:solidFill>
              </a:rPr>
              <a:t>Faucault</a:t>
            </a:r>
            <a:r>
              <a:rPr lang="en-GB" sz="3600" b="1">
                <a:solidFill>
                  <a:schemeClr val="accent2">
                    <a:lumMod val="75000"/>
                  </a:schemeClr>
                </a:solidFill>
              </a:rPr>
              <a:t>/</a:t>
            </a:r>
            <a:r>
              <a:rPr lang="en-GB" sz="3600" b="1" err="1">
                <a:solidFill>
                  <a:schemeClr val="accent2">
                    <a:lumMod val="75000"/>
                  </a:schemeClr>
                </a:solidFill>
              </a:rPr>
              <a:t>Friere</a:t>
            </a:r>
            <a:r>
              <a:rPr lang="en-GB" sz="3600" b="1">
                <a:solidFill>
                  <a:schemeClr val="accent2">
                    <a:lumMod val="75000"/>
                  </a:schemeClr>
                </a:solidFill>
              </a:rPr>
              <a:t>)</a:t>
            </a:r>
          </a:p>
        </p:txBody>
      </p:sp>
    </p:spTree>
    <p:extLst>
      <p:ext uri="{BB962C8B-B14F-4D97-AF65-F5344CB8AC3E}">
        <p14:creationId xmlns:p14="http://schemas.microsoft.com/office/powerpoint/2010/main" val="27981585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D4694E0D-AF31-DFE4-FF3D-47B7352E95B4}"/>
              </a:ext>
            </a:extLst>
          </p:cNvPr>
          <p:cNvGraphicFramePr>
            <a:graphicFrameLocks noGrp="1"/>
          </p:cNvGraphicFramePr>
          <p:nvPr>
            <p:extLst>
              <p:ext uri="{D42A27DB-BD31-4B8C-83A1-F6EECF244321}">
                <p14:modId xmlns:p14="http://schemas.microsoft.com/office/powerpoint/2010/main" val="1700794000"/>
              </p:ext>
            </p:extLst>
          </p:nvPr>
        </p:nvGraphicFramePr>
        <p:xfrm>
          <a:off x="244697" y="346350"/>
          <a:ext cx="11681139" cy="6241044"/>
        </p:xfrm>
        <a:graphic>
          <a:graphicData uri="http://schemas.openxmlformats.org/drawingml/2006/table">
            <a:tbl>
              <a:tblPr firstRow="1" bandRow="1">
                <a:tableStyleId>{21E4AEA4-8DFA-4A89-87EB-49C32662AFE0}</a:tableStyleId>
              </a:tblPr>
              <a:tblGrid>
                <a:gridCol w="1223495">
                  <a:extLst>
                    <a:ext uri="{9D8B030D-6E8A-4147-A177-3AD203B41FA5}">
                      <a16:colId xmlns:a16="http://schemas.microsoft.com/office/drawing/2014/main" val="677629914"/>
                    </a:ext>
                  </a:extLst>
                </a:gridCol>
                <a:gridCol w="3528811">
                  <a:extLst>
                    <a:ext uri="{9D8B030D-6E8A-4147-A177-3AD203B41FA5}">
                      <a16:colId xmlns:a16="http://schemas.microsoft.com/office/drawing/2014/main" val="417998220"/>
                    </a:ext>
                  </a:extLst>
                </a:gridCol>
                <a:gridCol w="3490174">
                  <a:extLst>
                    <a:ext uri="{9D8B030D-6E8A-4147-A177-3AD203B41FA5}">
                      <a16:colId xmlns:a16="http://schemas.microsoft.com/office/drawing/2014/main" val="327016020"/>
                    </a:ext>
                  </a:extLst>
                </a:gridCol>
                <a:gridCol w="3438659">
                  <a:extLst>
                    <a:ext uri="{9D8B030D-6E8A-4147-A177-3AD203B41FA5}">
                      <a16:colId xmlns:a16="http://schemas.microsoft.com/office/drawing/2014/main" val="2026953025"/>
                    </a:ext>
                  </a:extLst>
                </a:gridCol>
              </a:tblGrid>
              <a:tr h="645804">
                <a:tc>
                  <a:txBody>
                    <a:bodyPr/>
                    <a:lstStyle/>
                    <a:p>
                      <a:r>
                        <a:rPr lang="en-GB"/>
                        <a:t>Theory</a:t>
                      </a:r>
                    </a:p>
                  </a:txBody>
                  <a:tcPr/>
                </a:tc>
                <a:tc>
                  <a:txBody>
                    <a:bodyPr/>
                    <a:lstStyle/>
                    <a:p>
                      <a:pPr algn="ctr"/>
                      <a:r>
                        <a:rPr lang="en-GB" sz="2800" u="sng"/>
                        <a:t>Trivial Constructivism</a:t>
                      </a:r>
                    </a:p>
                  </a:txBody>
                  <a:tcPr/>
                </a:tc>
                <a:tc>
                  <a:txBody>
                    <a:bodyPr/>
                    <a:lstStyle/>
                    <a:p>
                      <a:pPr algn="ctr"/>
                      <a:r>
                        <a:rPr lang="en-GB" sz="2800" u="sng"/>
                        <a:t>Social Constructivism</a:t>
                      </a:r>
                    </a:p>
                  </a:txBody>
                  <a:tcPr/>
                </a:tc>
                <a:tc>
                  <a:txBody>
                    <a:bodyPr/>
                    <a:lstStyle/>
                    <a:p>
                      <a:pPr algn="ctr"/>
                      <a:r>
                        <a:rPr lang="en-GB" sz="2700" u="sng"/>
                        <a:t>Critical Constructivism</a:t>
                      </a:r>
                    </a:p>
                  </a:txBody>
                  <a:tcPr/>
                </a:tc>
                <a:extLst>
                  <a:ext uri="{0D108BD9-81ED-4DB2-BD59-A6C34878D82A}">
                    <a16:rowId xmlns:a16="http://schemas.microsoft.com/office/drawing/2014/main" val="690993039"/>
                  </a:ext>
                </a:extLst>
              </a:tr>
              <a:tr h="914595">
                <a:tc>
                  <a:txBody>
                    <a:bodyPr/>
                    <a:lstStyle/>
                    <a:p>
                      <a:r>
                        <a:rPr lang="en-GB"/>
                        <a:t>Theorist</a:t>
                      </a:r>
                    </a:p>
                  </a:txBody>
                  <a:tcPr/>
                </a:tc>
                <a:tc>
                  <a:txBody>
                    <a:bodyPr/>
                    <a:lstStyle/>
                    <a:p>
                      <a:pPr algn="ctr"/>
                      <a:r>
                        <a:rPr lang="en-GB" sz="2400" b="1"/>
                        <a:t>Jean Piaget (1969)</a:t>
                      </a:r>
                    </a:p>
                  </a:txBody>
                  <a:tcPr/>
                </a:tc>
                <a:tc>
                  <a:txBody>
                    <a:bodyPr/>
                    <a:lstStyle/>
                    <a:p>
                      <a:pPr algn="ctr"/>
                      <a:r>
                        <a:rPr lang="en-GB" sz="2400" b="1"/>
                        <a:t>Lev Vygotsky (1960)</a:t>
                      </a:r>
                    </a:p>
                  </a:txBody>
                  <a:tcPr/>
                </a:tc>
                <a:tc>
                  <a:txBody>
                    <a:bodyPr/>
                    <a:lstStyle/>
                    <a:p>
                      <a:pPr algn="ctr"/>
                      <a:r>
                        <a:rPr lang="en-GB" sz="2400" b="1"/>
                        <a:t>Michael </a:t>
                      </a:r>
                      <a:r>
                        <a:rPr lang="en-GB" sz="2400" b="1" err="1"/>
                        <a:t>Focault</a:t>
                      </a:r>
                      <a:r>
                        <a:rPr lang="en-GB" sz="2400" b="1"/>
                        <a:t> (1977)</a:t>
                      </a:r>
                    </a:p>
                  </a:txBody>
                  <a:tcPr/>
                </a:tc>
                <a:extLst>
                  <a:ext uri="{0D108BD9-81ED-4DB2-BD59-A6C34878D82A}">
                    <a16:rowId xmlns:a16="http://schemas.microsoft.com/office/drawing/2014/main" val="1374372526"/>
                  </a:ext>
                </a:extLst>
              </a:tr>
              <a:tr h="1449765">
                <a:tc>
                  <a:txBody>
                    <a:bodyPr/>
                    <a:lstStyle/>
                    <a:p>
                      <a:r>
                        <a:rPr lang="en-GB"/>
                        <a:t>Explain</a:t>
                      </a:r>
                    </a:p>
                  </a:txBody>
                  <a:tcPr/>
                </a:tc>
                <a:tc>
                  <a:txBody>
                    <a:bodyPr/>
                    <a:lstStyle/>
                    <a:p>
                      <a:pPr algn="just"/>
                      <a:r>
                        <a:rPr lang="en-GB" sz="2000"/>
                        <a:t>Piaget emphasised the importance of discovery learning rather than simply learning conventionally</a:t>
                      </a:r>
                    </a:p>
                  </a:txBody>
                  <a:tcPr/>
                </a:tc>
                <a:tc>
                  <a:txBody>
                    <a:bodyPr/>
                    <a:lstStyle/>
                    <a:p>
                      <a:pPr algn="just"/>
                      <a:r>
                        <a:rPr lang="en-GB" sz="2000"/>
                        <a:t>Vygotsky argued that pupils should receive guided learning and scaffolding.</a:t>
                      </a:r>
                    </a:p>
                  </a:txBody>
                  <a:tcPr/>
                </a:tc>
                <a:tc>
                  <a:txBody>
                    <a:bodyPr/>
                    <a:lstStyle/>
                    <a:p>
                      <a:pPr algn="just"/>
                      <a:r>
                        <a:rPr lang="en-GB" sz="2000"/>
                        <a:t>Critical constructivism suggests the unequal power relationship between educational providers teachers and pupils</a:t>
                      </a:r>
                    </a:p>
                  </a:txBody>
                  <a:tcPr/>
                </a:tc>
                <a:extLst>
                  <a:ext uri="{0D108BD9-81ED-4DB2-BD59-A6C34878D82A}">
                    <a16:rowId xmlns:a16="http://schemas.microsoft.com/office/drawing/2014/main" val="2096921451"/>
                  </a:ext>
                </a:extLst>
              </a:tr>
              <a:tr h="1901760">
                <a:tc>
                  <a:txBody>
                    <a:bodyPr/>
                    <a:lstStyle/>
                    <a:p>
                      <a:pPr algn="just"/>
                      <a:r>
                        <a:rPr lang="en-GB" sz="2000"/>
                        <a:t>Example</a:t>
                      </a:r>
                    </a:p>
                  </a:txBody>
                  <a:tcPr/>
                </a:tc>
                <a:tc>
                  <a:txBody>
                    <a:bodyPr/>
                    <a:lstStyle/>
                    <a:p>
                      <a:pPr algn="just"/>
                      <a:r>
                        <a:rPr lang="en-GB" sz="2000"/>
                        <a:t>Nuffield Mathematics Project (1960)  although recent research argues that it doesn’t work better. Piaget has reservations about formal teaching and learning.</a:t>
                      </a:r>
                    </a:p>
                  </a:txBody>
                  <a:tcPr/>
                </a:tc>
                <a:tc>
                  <a:txBody>
                    <a:bodyPr/>
                    <a:lstStyle/>
                    <a:p>
                      <a:pPr algn="just"/>
                      <a:r>
                        <a:rPr lang="en-GB" sz="2000"/>
                        <a:t>Guided learning- joint knowledge construction and managed discussion.</a:t>
                      </a:r>
                    </a:p>
                    <a:p>
                      <a:pPr algn="just"/>
                      <a:r>
                        <a:rPr lang="en-GB" sz="2000"/>
                        <a:t>Scaffolding – supports which help learners construct new learning.</a:t>
                      </a:r>
                    </a:p>
                  </a:txBody>
                  <a:tcPr/>
                </a:tc>
                <a:tc>
                  <a:txBody>
                    <a:bodyPr/>
                    <a:lstStyle/>
                    <a:p>
                      <a:pPr algn="just"/>
                      <a:r>
                        <a:rPr lang="en-GB" sz="2000"/>
                        <a:t>Particularly true in adult education where ownership of knowledge is contested.</a:t>
                      </a:r>
                    </a:p>
                  </a:txBody>
                  <a:tcPr/>
                </a:tc>
                <a:extLst>
                  <a:ext uri="{0D108BD9-81ED-4DB2-BD59-A6C34878D82A}">
                    <a16:rowId xmlns:a16="http://schemas.microsoft.com/office/drawing/2014/main" val="1334290055"/>
                  </a:ext>
                </a:extLst>
              </a:tr>
              <a:tr h="1194041">
                <a:tc>
                  <a:txBody>
                    <a:bodyPr/>
                    <a:lstStyle/>
                    <a:p>
                      <a:pPr algn="just"/>
                      <a:endParaRPr lang="en-GB" sz="2000"/>
                    </a:p>
                  </a:txBody>
                  <a:tcPr/>
                </a:tc>
                <a:tc>
                  <a:txBody>
                    <a:bodyPr/>
                    <a:lstStyle/>
                    <a:p>
                      <a:pPr algn="just"/>
                      <a:r>
                        <a:rPr lang="en-GB" sz="2000"/>
                        <a:t>Discovery learning develops peer interaction and talk among students and their more likely to talk freely</a:t>
                      </a:r>
                    </a:p>
                  </a:txBody>
                  <a:tcPr/>
                </a:tc>
                <a:tc>
                  <a:txBody>
                    <a:bodyPr/>
                    <a:lstStyle/>
                    <a:p>
                      <a:pPr algn="just"/>
                      <a:r>
                        <a:rPr lang="en-GB" sz="2000"/>
                        <a:t>Scaffolding = challenging activities, resources, mentoring. Support that is gradually withdrawn.</a:t>
                      </a:r>
                    </a:p>
                  </a:txBody>
                  <a:tcPr/>
                </a:tc>
                <a:tc>
                  <a:txBody>
                    <a:bodyPr/>
                    <a:lstStyle/>
                    <a:p>
                      <a:pPr algn="just"/>
                      <a:endParaRPr lang="en-GB" sz="2000"/>
                    </a:p>
                  </a:txBody>
                  <a:tcPr/>
                </a:tc>
                <a:extLst>
                  <a:ext uri="{0D108BD9-81ED-4DB2-BD59-A6C34878D82A}">
                    <a16:rowId xmlns:a16="http://schemas.microsoft.com/office/drawing/2014/main" val="256459145"/>
                  </a:ext>
                </a:extLst>
              </a:tr>
            </a:tbl>
          </a:graphicData>
        </a:graphic>
      </p:graphicFrame>
    </p:spTree>
    <p:extLst>
      <p:ext uri="{BB962C8B-B14F-4D97-AF65-F5344CB8AC3E}">
        <p14:creationId xmlns:p14="http://schemas.microsoft.com/office/powerpoint/2010/main" val="207620025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E1613-FD9A-E401-2C64-A488B13AB9F4}"/>
              </a:ext>
            </a:extLst>
          </p:cNvPr>
          <p:cNvSpPr>
            <a:spLocks noGrp="1"/>
          </p:cNvSpPr>
          <p:nvPr>
            <p:ph type="title"/>
          </p:nvPr>
        </p:nvSpPr>
        <p:spPr>
          <a:xfrm>
            <a:off x="387440" y="159063"/>
            <a:ext cx="10515600" cy="1325563"/>
          </a:xfrm>
        </p:spPr>
        <p:txBody>
          <a:bodyPr>
            <a:normAutofit/>
          </a:bodyPr>
          <a:lstStyle/>
          <a:p>
            <a:r>
              <a:rPr lang="en-GB" sz="6600" b="1" u="sng">
                <a:solidFill>
                  <a:schemeClr val="accent2">
                    <a:lumMod val="75000"/>
                  </a:schemeClr>
                </a:solidFill>
                <a:latin typeface="+mn-lt"/>
              </a:rPr>
              <a:t>CRITICICISM</a:t>
            </a:r>
          </a:p>
        </p:txBody>
      </p:sp>
      <p:pic>
        <p:nvPicPr>
          <p:cNvPr id="4" name="Picture 3">
            <a:extLst>
              <a:ext uri="{FF2B5EF4-FFF2-40B4-BE49-F238E27FC236}">
                <a16:creationId xmlns:a16="http://schemas.microsoft.com/office/drawing/2014/main" id="{FB532268-678E-2586-06ED-97AB656A3AFB}"/>
              </a:ext>
            </a:extLst>
          </p:cNvPr>
          <p:cNvPicPr>
            <a:picLocks noChangeAspect="1"/>
          </p:cNvPicPr>
          <p:nvPr/>
        </p:nvPicPr>
        <p:blipFill rotWithShape="1">
          <a:blip r:embed="rId2"/>
          <a:srcRect t="52395" r="71928"/>
          <a:stretch/>
        </p:blipFill>
        <p:spPr>
          <a:xfrm>
            <a:off x="229905" y="1484626"/>
            <a:ext cx="4754219" cy="4810259"/>
          </a:xfrm>
          <a:prstGeom prst="rect">
            <a:avLst/>
          </a:prstGeom>
        </p:spPr>
      </p:pic>
      <p:sp>
        <p:nvSpPr>
          <p:cNvPr id="5" name="TextBox 4">
            <a:extLst>
              <a:ext uri="{FF2B5EF4-FFF2-40B4-BE49-F238E27FC236}">
                <a16:creationId xmlns:a16="http://schemas.microsoft.com/office/drawing/2014/main" id="{02B83F8C-8823-ECF4-0408-4544323B7D5C}"/>
              </a:ext>
            </a:extLst>
          </p:cNvPr>
          <p:cNvSpPr txBox="1"/>
          <p:nvPr/>
        </p:nvSpPr>
        <p:spPr>
          <a:xfrm>
            <a:off x="5095741" y="635739"/>
            <a:ext cx="6958884" cy="5909310"/>
          </a:xfrm>
          <a:prstGeom prst="rect">
            <a:avLst/>
          </a:prstGeom>
          <a:noFill/>
        </p:spPr>
        <p:txBody>
          <a:bodyPr wrap="square" rtlCol="0">
            <a:spAutoFit/>
          </a:bodyPr>
          <a:lstStyle/>
          <a:p>
            <a:r>
              <a:rPr lang="en-GB" sz="2700" b="1">
                <a:solidFill>
                  <a:schemeClr val="accent2">
                    <a:lumMod val="75000"/>
                  </a:schemeClr>
                </a:solidFill>
              </a:rPr>
              <a:t>Although the theory has existed since the 1960s it’s very difficult to see it in the classroom</a:t>
            </a:r>
          </a:p>
          <a:p>
            <a:pPr marL="457200" indent="-457200">
              <a:buFont typeface="Arial" panose="020B0604020202020204" pitchFamily="34" charset="0"/>
              <a:buChar char="•"/>
            </a:pPr>
            <a:r>
              <a:rPr lang="en-GB" sz="2700" b="1">
                <a:solidFill>
                  <a:schemeClr val="accent2">
                    <a:lumMod val="75000"/>
                  </a:schemeClr>
                </a:solidFill>
              </a:rPr>
              <a:t>Schools follow an imposed curriculum making it difficult for teachers to respond to pupils constructions of knowledge.</a:t>
            </a:r>
          </a:p>
          <a:p>
            <a:pPr marL="457200" indent="-457200">
              <a:buFont typeface="Arial" panose="020B0604020202020204" pitchFamily="34" charset="0"/>
              <a:buChar char="•"/>
            </a:pPr>
            <a:r>
              <a:rPr lang="en-GB" sz="2700" b="1">
                <a:solidFill>
                  <a:schemeClr val="accent2">
                    <a:lumMod val="75000"/>
                  </a:schemeClr>
                </a:solidFill>
              </a:rPr>
              <a:t>Teachers not trained well e.g. Scaffolding</a:t>
            </a:r>
          </a:p>
          <a:p>
            <a:pPr marL="457200" indent="-457200">
              <a:buFont typeface="Arial" panose="020B0604020202020204" pitchFamily="34" charset="0"/>
              <a:buChar char="•"/>
            </a:pPr>
            <a:r>
              <a:rPr lang="en-GB" sz="2700" b="1">
                <a:solidFill>
                  <a:schemeClr val="accent2">
                    <a:lumMod val="75000"/>
                  </a:schemeClr>
                </a:solidFill>
              </a:rPr>
              <a:t>Class size make individual appraisals difficult</a:t>
            </a:r>
          </a:p>
          <a:p>
            <a:pPr marL="457200" indent="-457200">
              <a:buFont typeface="Arial" panose="020B0604020202020204" pitchFamily="34" charset="0"/>
              <a:buChar char="•"/>
            </a:pPr>
            <a:r>
              <a:rPr lang="en-GB" sz="2700" b="1">
                <a:solidFill>
                  <a:schemeClr val="accent2">
                    <a:lumMod val="75000"/>
                  </a:schemeClr>
                </a:solidFill>
              </a:rPr>
              <a:t>Teachers feel classroom discussion inefficient</a:t>
            </a:r>
          </a:p>
          <a:p>
            <a:pPr marL="457200" indent="-457200">
              <a:buFont typeface="Arial" panose="020B0604020202020204" pitchFamily="34" charset="0"/>
              <a:buChar char="•"/>
            </a:pPr>
            <a:r>
              <a:rPr lang="en-GB" sz="2700" b="1">
                <a:solidFill>
                  <a:schemeClr val="accent2">
                    <a:lumMod val="75000"/>
                  </a:schemeClr>
                </a:solidFill>
              </a:rPr>
              <a:t>Teachers applying constructivist principles may have concerns for classroom control and pupil behaviour.</a:t>
            </a:r>
          </a:p>
        </p:txBody>
      </p:sp>
    </p:spTree>
    <p:extLst>
      <p:ext uri="{BB962C8B-B14F-4D97-AF65-F5344CB8AC3E}">
        <p14:creationId xmlns:p14="http://schemas.microsoft.com/office/powerpoint/2010/main" val="1317250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large pile of garbage&#10;&#10;Description automatically generated">
            <a:extLst>
              <a:ext uri="{FF2B5EF4-FFF2-40B4-BE49-F238E27FC236}">
                <a16:creationId xmlns:a16="http://schemas.microsoft.com/office/drawing/2014/main" id="{8851808F-3CDD-C8F3-5161-AFA8108396BF}"/>
              </a:ext>
            </a:extLst>
          </p:cNvPr>
          <p:cNvPicPr>
            <a:picLocks noChangeAspect="1"/>
          </p:cNvPicPr>
          <p:nvPr/>
        </p:nvPicPr>
        <p:blipFill>
          <a:blip r:embed="rId2"/>
          <a:srcRect t="1573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C8B4DC-33F0-44CA-C7AB-A4CA3B51FF4B}"/>
              </a:ext>
            </a:extLst>
          </p:cNvPr>
          <p:cNvSpPr>
            <a:spLocks noGrp="1"/>
          </p:cNvSpPr>
          <p:nvPr>
            <p:ph type="title"/>
          </p:nvPr>
        </p:nvSpPr>
        <p:spPr>
          <a:xfrm>
            <a:off x="1097280" y="325550"/>
            <a:ext cx="10448544"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b="1" dirty="0">
                <a:solidFill>
                  <a:srgbClr val="FFFFFF"/>
                </a:solidFill>
              </a:rPr>
              <a:t>Do you therefore believe that constructivism is no longer important?</a:t>
            </a:r>
          </a:p>
        </p:txBody>
      </p:sp>
    </p:spTree>
    <p:extLst>
      <p:ext uri="{BB962C8B-B14F-4D97-AF65-F5344CB8AC3E}">
        <p14:creationId xmlns:p14="http://schemas.microsoft.com/office/powerpoint/2010/main" val="3751386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C3C30D-B50A-4618-83A9-2F3ADF9D689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021F342-B556-C29B-A2FB-7E590190F592}"/>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0A4A1113-580A-7F71-CFF8-01FEFC782D14}"/>
              </a:ext>
            </a:extLst>
          </p:cNvPr>
          <p:cNvPicPr>
            <a:picLocks noChangeAspect="1"/>
          </p:cNvPicPr>
          <p:nvPr/>
        </p:nvPicPr>
        <p:blipFill>
          <a:blip r:embed="rId3"/>
          <a:stretch>
            <a:fillRect/>
          </a:stretch>
        </p:blipFill>
        <p:spPr>
          <a:xfrm>
            <a:off x="329184" y="7437"/>
            <a:ext cx="11570208" cy="6797093"/>
          </a:xfrm>
          <a:prstGeom prst="rect">
            <a:avLst/>
          </a:prstGeom>
        </p:spPr>
      </p:pic>
    </p:spTree>
    <p:extLst>
      <p:ext uri="{BB962C8B-B14F-4D97-AF65-F5344CB8AC3E}">
        <p14:creationId xmlns:p14="http://schemas.microsoft.com/office/powerpoint/2010/main" val="50030837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a:extLst>
              <a:ext uri="{FF2B5EF4-FFF2-40B4-BE49-F238E27FC236}">
                <a16:creationId xmlns:a16="http://schemas.microsoft.com/office/drawing/2014/main" id="{1C7C2FA0-4066-4003-2B9A-5286225ECC22}"/>
              </a:ext>
            </a:extLst>
          </p:cNvPr>
          <p:cNvPicPr>
            <a:picLocks noGrp="1" noChangeAspect="1"/>
          </p:cNvPicPr>
          <p:nvPr>
            <p:ph idx="1"/>
          </p:nvPr>
        </p:nvPicPr>
        <p:blipFill>
          <a:blip r:embed="rId3"/>
          <a:srcRect t="25014"/>
          <a:stretch/>
        </p:blipFill>
        <p:spPr>
          <a:xfrm>
            <a:off x="20" y="1282"/>
            <a:ext cx="12191980" cy="6856718"/>
          </a:xfrm>
          <a:prstGeom prst="rect">
            <a:avLst/>
          </a:prstGeom>
        </p:spPr>
      </p:pic>
    </p:spTree>
    <p:extLst>
      <p:ext uri="{BB962C8B-B14F-4D97-AF65-F5344CB8AC3E}">
        <p14:creationId xmlns:p14="http://schemas.microsoft.com/office/powerpoint/2010/main" val="78495421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up of a logo&#10;&#10;Description automatically generated">
            <a:extLst>
              <a:ext uri="{FF2B5EF4-FFF2-40B4-BE49-F238E27FC236}">
                <a16:creationId xmlns:a16="http://schemas.microsoft.com/office/drawing/2014/main" id="{39E322C9-80FA-6E63-4D0F-FCAD9B809B69}"/>
              </a:ext>
            </a:extLst>
          </p:cNvPr>
          <p:cNvPicPr>
            <a:picLocks noChangeAspect="1"/>
          </p:cNvPicPr>
          <p:nvPr/>
        </p:nvPicPr>
        <p:blipFill>
          <a:blip r:embed="rId3"/>
          <a:srcRect t="3062"/>
          <a:stretch/>
        </p:blipFill>
        <p:spPr>
          <a:xfrm>
            <a:off x="1672116" y="321734"/>
            <a:ext cx="2996936" cy="2905170"/>
          </a:xfrm>
          <a:prstGeom prst="rect">
            <a:avLst/>
          </a:prstGeom>
        </p:spPr>
      </p:pic>
      <p:pic>
        <p:nvPicPr>
          <p:cNvPr id="5" name="Content Placeholder 4" descr="A person in a blue uniform working on a machine&#10;&#10;Description automatically generated">
            <a:extLst>
              <a:ext uri="{FF2B5EF4-FFF2-40B4-BE49-F238E27FC236}">
                <a16:creationId xmlns:a16="http://schemas.microsoft.com/office/drawing/2014/main" id="{F725809E-E31A-D80F-16F2-9CC7E30D6DC8}"/>
              </a:ext>
            </a:extLst>
          </p:cNvPr>
          <p:cNvPicPr>
            <a:picLocks noGrp="1" noChangeAspect="1"/>
          </p:cNvPicPr>
          <p:nvPr>
            <p:ph idx="1"/>
          </p:nvPr>
        </p:nvPicPr>
        <p:blipFill>
          <a:blip r:embed="rId4"/>
          <a:stretch>
            <a:fillRect/>
          </a:stretch>
        </p:blipFill>
        <p:spPr>
          <a:xfrm>
            <a:off x="541478" y="3631096"/>
            <a:ext cx="5258209" cy="2760560"/>
          </a:xfrm>
          <a:prstGeom prst="rect">
            <a:avLst/>
          </a:prstGeom>
        </p:spPr>
      </p:pic>
      <p:sp>
        <p:nvSpPr>
          <p:cNvPr id="32" name="Rectangle 31">
            <a:extLst>
              <a:ext uri="{FF2B5EF4-FFF2-40B4-BE49-F238E27FC236}">
                <a16:creationId xmlns:a16="http://schemas.microsoft.com/office/drawing/2014/main" id="{799448F2-0E5B-42DA-B2D1-11A14E947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50280"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E8A7552-20E1-4F34-ADAB-C1DB6634D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612648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Men in blue overalls looking at a piece of paper&#10;&#10;Description automatically generated">
            <a:extLst>
              <a:ext uri="{FF2B5EF4-FFF2-40B4-BE49-F238E27FC236}">
                <a16:creationId xmlns:a16="http://schemas.microsoft.com/office/drawing/2014/main" id="{949DA116-306D-CCCF-DB08-ABD2790E4D8A}"/>
              </a:ext>
            </a:extLst>
          </p:cNvPr>
          <p:cNvPicPr>
            <a:picLocks noChangeAspect="1"/>
          </p:cNvPicPr>
          <p:nvPr/>
        </p:nvPicPr>
        <p:blipFill>
          <a:blip r:embed="rId5"/>
          <a:stretch>
            <a:fillRect/>
          </a:stretch>
        </p:blipFill>
        <p:spPr>
          <a:xfrm>
            <a:off x="6514809" y="321734"/>
            <a:ext cx="5013214" cy="6069922"/>
          </a:xfrm>
          <a:prstGeom prst="rect">
            <a:avLst/>
          </a:prstGeom>
        </p:spPr>
      </p:pic>
    </p:spTree>
    <p:extLst>
      <p:ext uri="{BB962C8B-B14F-4D97-AF65-F5344CB8AC3E}">
        <p14:creationId xmlns:p14="http://schemas.microsoft.com/office/powerpoint/2010/main" val="3285257346"/>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Chris Coleman Wales Manager interview after Belgium, Dream and don't be afraid to fail. Motivational">
            <a:hlinkClick r:id="" action="ppaction://media"/>
            <a:extLst>
              <a:ext uri="{FF2B5EF4-FFF2-40B4-BE49-F238E27FC236}">
                <a16:creationId xmlns:a16="http://schemas.microsoft.com/office/drawing/2014/main" id="{0BFF2FB1-7942-6319-9ED1-4DFF825E9F3D}"/>
              </a:ext>
            </a:extLst>
          </p:cNvPr>
          <p:cNvPicPr>
            <a:picLocks noRot="1" noChangeAspect="1"/>
          </p:cNvPicPr>
          <p:nvPr>
            <a:videoFile r:link="rId1"/>
          </p:nvPr>
        </p:nvPicPr>
        <p:blipFill>
          <a:blip r:embed="rId4"/>
          <a:stretch>
            <a:fillRect/>
          </a:stretch>
        </p:blipFill>
        <p:spPr>
          <a:xfrm>
            <a:off x="26988" y="0"/>
            <a:ext cx="12138025" cy="6858000"/>
          </a:xfrm>
          <a:prstGeom prst="rect">
            <a:avLst/>
          </a:prstGeom>
        </p:spPr>
      </p:pic>
    </p:spTree>
    <p:extLst>
      <p:ext uri="{BB962C8B-B14F-4D97-AF65-F5344CB8AC3E}">
        <p14:creationId xmlns:p14="http://schemas.microsoft.com/office/powerpoint/2010/main" val="2154840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A43EED2-0BFE-D22A-7649-1C34C2998AF4}"/>
              </a:ext>
            </a:extLst>
          </p:cNvPr>
          <p:cNvPicPr>
            <a:picLocks noChangeAspect="1"/>
          </p:cNvPicPr>
          <p:nvPr/>
        </p:nvPicPr>
        <p:blipFill>
          <a:blip r:embed="rId2"/>
          <a:stretch>
            <a:fillRect/>
          </a:stretch>
        </p:blipFill>
        <p:spPr>
          <a:xfrm>
            <a:off x="36723" y="0"/>
            <a:ext cx="12118554" cy="6858000"/>
          </a:xfrm>
          <a:prstGeom prst="rect">
            <a:avLst/>
          </a:prstGeom>
        </p:spPr>
      </p:pic>
      <mc:AlternateContent xmlns:mc="http://schemas.openxmlformats.org/markup-compatibility/2006" xmlns:p14="http://schemas.microsoft.com/office/powerpoint/2010/main" xmlns:aink="http://schemas.microsoft.com/office/drawing/2016/ink">
        <mc:Choice Requires="p14 aink">
          <p:contentPart p14:bwMode="auto" r:id="rId3">
            <p14:nvContentPartPr>
              <p14:cNvPr id="6" name="Ink 5">
                <a:extLst>
                  <a:ext uri="{FF2B5EF4-FFF2-40B4-BE49-F238E27FC236}">
                    <a16:creationId xmlns:a16="http://schemas.microsoft.com/office/drawing/2014/main" id="{CDF413D3-7D9D-5EE4-D2AC-13721DBDF7E9}"/>
                  </a:ext>
                </a:extLst>
              </p14:cNvPr>
              <p14:cNvContentPartPr/>
              <p14:nvPr/>
            </p14:nvContentPartPr>
            <p14:xfrm>
              <a:off x="9864685" y="6117308"/>
              <a:ext cx="854280" cy="13680"/>
            </p14:xfrm>
          </p:contentPart>
        </mc:Choice>
        <mc:Fallback xmlns="">
          <p:pic>
            <p:nvPicPr>
              <p:cNvPr id="6" name="Ink 5">
                <a:extLst>
                  <a:ext uri="{FF2B5EF4-FFF2-40B4-BE49-F238E27FC236}">
                    <a16:creationId xmlns:a16="http://schemas.microsoft.com/office/drawing/2014/main" id="{CDF413D3-7D9D-5EE4-D2AC-13721DBDF7E9}"/>
                  </a:ext>
                </a:extLst>
              </p:cNvPr>
              <p:cNvPicPr/>
              <p:nvPr/>
            </p:nvPicPr>
            <p:blipFill>
              <a:blip r:embed="rId4"/>
              <a:stretch>
                <a:fillRect/>
              </a:stretch>
            </p:blipFill>
            <p:spPr>
              <a:xfrm>
                <a:off x="9846685" y="6012077"/>
                <a:ext cx="889920" cy="223791"/>
              </a:xfrm>
              <a:prstGeom prst="rect">
                <a:avLst/>
              </a:prstGeom>
            </p:spPr>
          </p:pic>
        </mc:Fallback>
      </mc:AlternateContent>
      <p:sp>
        <p:nvSpPr>
          <p:cNvPr id="7" name="Rectangle 6">
            <a:extLst>
              <a:ext uri="{FF2B5EF4-FFF2-40B4-BE49-F238E27FC236}">
                <a16:creationId xmlns:a16="http://schemas.microsoft.com/office/drawing/2014/main" id="{F8CBF81C-D4F5-5D0A-362F-BD34628A3D20}"/>
              </a:ext>
            </a:extLst>
          </p:cNvPr>
          <p:cNvSpPr/>
          <p:nvPr/>
        </p:nvSpPr>
        <p:spPr>
          <a:xfrm>
            <a:off x="9504608" y="5840303"/>
            <a:ext cx="2125014" cy="581370"/>
          </a:xfrm>
          <a:prstGeom prst="rect">
            <a:avLst/>
          </a:prstGeom>
          <a:solidFill>
            <a:srgbClr val="8FC1C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3E4E56A-0384-B488-BFA9-79D632F5657E}"/>
              </a:ext>
            </a:extLst>
          </p:cNvPr>
          <p:cNvSpPr/>
          <p:nvPr/>
        </p:nvSpPr>
        <p:spPr>
          <a:xfrm>
            <a:off x="4314424" y="0"/>
            <a:ext cx="3580326" cy="2150772"/>
          </a:xfrm>
          <a:prstGeom prst="rect">
            <a:avLst/>
          </a:prstGeom>
          <a:solidFill>
            <a:srgbClr val="F0FCB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8659EE4C-754D-932C-CA49-1774DEDB0FD5}"/>
              </a:ext>
            </a:extLst>
          </p:cNvPr>
          <p:cNvSpPr/>
          <p:nvPr/>
        </p:nvSpPr>
        <p:spPr>
          <a:xfrm>
            <a:off x="4314425" y="-157552"/>
            <a:ext cx="3580326" cy="2554545"/>
          </a:xfrm>
          <a:prstGeom prst="rect">
            <a:avLst/>
          </a:prstGeom>
          <a:noFill/>
        </p:spPr>
        <p:txBody>
          <a:bodyPr wrap="square" lIns="91440" tIns="45720" rIns="91440" bIns="45720">
            <a:spAutoFit/>
          </a:bodyPr>
          <a:lstStyle/>
          <a:p>
            <a:pPr algn="ctr"/>
            <a:r>
              <a:rPr lang="en-US" sz="8000" b="1" cap="none" spc="0">
                <a:ln w="9525">
                  <a:solidFill>
                    <a:schemeClr val="bg1"/>
                  </a:solidFill>
                  <a:prstDash val="solid"/>
                </a:ln>
                <a:solidFill>
                  <a:srgbClr val="AC8BD2"/>
                </a:solidFill>
                <a:effectLst>
                  <a:outerShdw blurRad="12700" dist="38100" dir="2700000" algn="tl" rotWithShape="0">
                    <a:schemeClr val="accent5">
                      <a:lumMod val="60000"/>
                      <a:lumOff val="40000"/>
                    </a:schemeClr>
                  </a:outerShdw>
                </a:effectLst>
              </a:rPr>
              <a:t>Key </a:t>
            </a:r>
          </a:p>
          <a:p>
            <a:pPr algn="ctr"/>
            <a:r>
              <a:rPr lang="en-US" sz="8000" b="1" cap="none" spc="0">
                <a:ln w="9525">
                  <a:solidFill>
                    <a:schemeClr val="bg1"/>
                  </a:solidFill>
                  <a:prstDash val="solid"/>
                </a:ln>
                <a:solidFill>
                  <a:srgbClr val="AC8BD2"/>
                </a:solidFill>
                <a:effectLst>
                  <a:outerShdw blurRad="12700" dist="38100" dir="2700000" algn="tl" rotWithShape="0">
                    <a:schemeClr val="accent5">
                      <a:lumMod val="60000"/>
                      <a:lumOff val="40000"/>
                    </a:schemeClr>
                  </a:outerShdw>
                </a:effectLst>
              </a:rPr>
              <a:t>Ideas</a:t>
            </a:r>
          </a:p>
        </p:txBody>
      </p:sp>
    </p:spTree>
    <p:extLst>
      <p:ext uri="{BB962C8B-B14F-4D97-AF65-F5344CB8AC3E}">
        <p14:creationId xmlns:p14="http://schemas.microsoft.com/office/powerpoint/2010/main" val="30195358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07E86-6D86-BC0A-C1AA-6F4C758D970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A12A59A-9C5A-267D-3DC6-730F2FA4C1C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40879961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73B997-83DF-FDC7-A1E5-45F290A0B99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AC6F12A-CF83-7031-7AA5-DF7CB85E6031}"/>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15230122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8BFEC88-7908-7B7E-1E45-29463C388E1F}"/>
              </a:ext>
            </a:extLst>
          </p:cNvPr>
          <p:cNvPicPr>
            <a:picLocks noChangeAspect="1"/>
          </p:cNvPicPr>
          <p:nvPr/>
        </p:nvPicPr>
        <p:blipFill rotWithShape="1">
          <a:blip r:embed="rId2"/>
          <a:srcRect l="32467" t="45039" r="39597" b="7644"/>
          <a:stretch/>
        </p:blipFill>
        <p:spPr>
          <a:xfrm>
            <a:off x="761999" y="1981200"/>
            <a:ext cx="4883085" cy="4267200"/>
          </a:xfrm>
          <a:prstGeom prst="rect">
            <a:avLst/>
          </a:prstGeom>
        </p:spPr>
      </p:pic>
      <p:sp>
        <p:nvSpPr>
          <p:cNvPr id="6" name="TextBox 5">
            <a:extLst>
              <a:ext uri="{FF2B5EF4-FFF2-40B4-BE49-F238E27FC236}">
                <a16:creationId xmlns:a16="http://schemas.microsoft.com/office/drawing/2014/main" id="{3C2EFA0C-F49F-AAAD-57BF-4D12CA1F1260}"/>
              </a:ext>
            </a:extLst>
          </p:cNvPr>
          <p:cNvSpPr txBox="1"/>
          <p:nvPr/>
        </p:nvSpPr>
        <p:spPr>
          <a:xfrm>
            <a:off x="685800" y="406400"/>
            <a:ext cx="10820400" cy="1200329"/>
          </a:xfrm>
          <a:prstGeom prst="rect">
            <a:avLst/>
          </a:prstGeom>
          <a:noFill/>
        </p:spPr>
        <p:txBody>
          <a:bodyPr wrap="square" rtlCol="0">
            <a:spAutoFit/>
          </a:bodyPr>
          <a:lstStyle/>
          <a:p>
            <a:r>
              <a:rPr lang="en-GB" sz="7200" b="1" u="sng">
                <a:solidFill>
                  <a:schemeClr val="accent6">
                    <a:lumMod val="75000"/>
                  </a:schemeClr>
                </a:solidFill>
              </a:rPr>
              <a:t>Social Learning</a:t>
            </a:r>
            <a:r>
              <a:rPr lang="en-GB" sz="4800" b="1"/>
              <a:t>			</a:t>
            </a:r>
          </a:p>
        </p:txBody>
      </p:sp>
      <p:sp>
        <p:nvSpPr>
          <p:cNvPr id="7" name="TextBox 6">
            <a:extLst>
              <a:ext uri="{FF2B5EF4-FFF2-40B4-BE49-F238E27FC236}">
                <a16:creationId xmlns:a16="http://schemas.microsoft.com/office/drawing/2014/main" id="{A806EDD5-AF4E-474E-5F0A-794B7F2CE6C8}"/>
              </a:ext>
            </a:extLst>
          </p:cNvPr>
          <p:cNvSpPr txBox="1"/>
          <p:nvPr/>
        </p:nvSpPr>
        <p:spPr>
          <a:xfrm>
            <a:off x="5856595" y="1981200"/>
            <a:ext cx="5927574" cy="3847207"/>
          </a:xfrm>
          <a:prstGeom prst="rect">
            <a:avLst/>
          </a:prstGeom>
          <a:noFill/>
        </p:spPr>
        <p:txBody>
          <a:bodyPr wrap="square" rtlCol="0">
            <a:spAutoFit/>
          </a:bodyPr>
          <a:lstStyle/>
          <a:p>
            <a:pPr algn="just"/>
            <a:r>
              <a:rPr lang="en-GB" sz="3200" b="1">
                <a:solidFill>
                  <a:schemeClr val="accent6">
                    <a:lumMod val="75000"/>
                  </a:schemeClr>
                </a:solidFill>
              </a:rPr>
              <a:t>One of a mother’s greatest concerns when her child goes to school for the first time is that the child will make friends.</a:t>
            </a:r>
          </a:p>
          <a:p>
            <a:pPr algn="just"/>
            <a:endParaRPr lang="en-GB" sz="2000" b="1">
              <a:solidFill>
                <a:schemeClr val="accent6">
                  <a:lumMod val="75000"/>
                </a:schemeClr>
              </a:solidFill>
            </a:endParaRPr>
          </a:p>
          <a:p>
            <a:pPr algn="just"/>
            <a:r>
              <a:rPr lang="en-GB" sz="3200" b="1">
                <a:solidFill>
                  <a:schemeClr val="accent6">
                    <a:lumMod val="75000"/>
                  </a:schemeClr>
                </a:solidFill>
              </a:rPr>
              <a:t>Although learning is a personal process, it usually occurs in a social setting.</a:t>
            </a:r>
          </a:p>
        </p:txBody>
      </p:sp>
    </p:spTree>
    <p:extLst>
      <p:ext uri="{BB962C8B-B14F-4D97-AF65-F5344CB8AC3E}">
        <p14:creationId xmlns:p14="http://schemas.microsoft.com/office/powerpoint/2010/main" val="2005013461"/>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8BFEC88-7908-7B7E-1E45-29463C388E1F}"/>
              </a:ext>
            </a:extLst>
          </p:cNvPr>
          <p:cNvPicPr>
            <a:picLocks noChangeAspect="1"/>
          </p:cNvPicPr>
          <p:nvPr/>
        </p:nvPicPr>
        <p:blipFill rotWithShape="1">
          <a:blip r:embed="rId2"/>
          <a:srcRect l="69305" t="44194" r="7954" b="13841"/>
          <a:stretch/>
        </p:blipFill>
        <p:spPr>
          <a:xfrm>
            <a:off x="8461420" y="1932193"/>
            <a:ext cx="3522300" cy="3562119"/>
          </a:xfrm>
          <a:prstGeom prst="rect">
            <a:avLst/>
          </a:prstGeom>
        </p:spPr>
      </p:pic>
      <p:sp>
        <p:nvSpPr>
          <p:cNvPr id="2" name="TextBox 1">
            <a:extLst>
              <a:ext uri="{FF2B5EF4-FFF2-40B4-BE49-F238E27FC236}">
                <a16:creationId xmlns:a16="http://schemas.microsoft.com/office/drawing/2014/main" id="{22871EAC-71E4-4FB8-EDD0-2CE2761B47C9}"/>
              </a:ext>
            </a:extLst>
          </p:cNvPr>
          <p:cNvSpPr txBox="1"/>
          <p:nvPr/>
        </p:nvSpPr>
        <p:spPr>
          <a:xfrm>
            <a:off x="1371600" y="173505"/>
            <a:ext cx="10820400" cy="1938992"/>
          </a:xfrm>
          <a:prstGeom prst="rect">
            <a:avLst/>
          </a:prstGeom>
          <a:noFill/>
        </p:spPr>
        <p:txBody>
          <a:bodyPr wrap="square" rtlCol="0">
            <a:spAutoFit/>
          </a:bodyPr>
          <a:lstStyle/>
          <a:p>
            <a:pPr algn="ctr"/>
            <a:r>
              <a:rPr lang="en-GB" sz="7200" b="1" u="sng">
                <a:solidFill>
                  <a:schemeClr val="accent6">
                    <a:lumMod val="75000"/>
                  </a:schemeClr>
                </a:solidFill>
              </a:rPr>
              <a:t>Social Learning Definition</a:t>
            </a:r>
            <a:r>
              <a:rPr lang="en-GB" sz="4800" b="1">
                <a:solidFill>
                  <a:schemeClr val="accent6">
                    <a:lumMod val="75000"/>
                  </a:schemeClr>
                </a:solidFill>
              </a:rPr>
              <a:t>	</a:t>
            </a:r>
            <a:r>
              <a:rPr lang="en-GB" sz="4800" b="1"/>
              <a:t>		</a:t>
            </a:r>
          </a:p>
        </p:txBody>
      </p:sp>
      <p:sp>
        <p:nvSpPr>
          <p:cNvPr id="3" name="TextBox 2">
            <a:extLst>
              <a:ext uri="{FF2B5EF4-FFF2-40B4-BE49-F238E27FC236}">
                <a16:creationId xmlns:a16="http://schemas.microsoft.com/office/drawing/2014/main" id="{3472914E-4DD6-58BF-3397-7A0A76174F9C}"/>
              </a:ext>
            </a:extLst>
          </p:cNvPr>
          <p:cNvSpPr txBox="1"/>
          <p:nvPr/>
        </p:nvSpPr>
        <p:spPr>
          <a:xfrm>
            <a:off x="208280" y="1433525"/>
            <a:ext cx="7969197" cy="4339650"/>
          </a:xfrm>
          <a:prstGeom prst="rect">
            <a:avLst/>
          </a:prstGeom>
          <a:noFill/>
        </p:spPr>
        <p:txBody>
          <a:bodyPr wrap="square" rtlCol="0">
            <a:spAutoFit/>
          </a:bodyPr>
          <a:lstStyle/>
          <a:p>
            <a:pPr algn="just"/>
            <a:r>
              <a:rPr lang="en-GB" sz="3200" b="1" dirty="0">
                <a:solidFill>
                  <a:schemeClr val="accent6">
                    <a:lumMod val="75000"/>
                  </a:schemeClr>
                </a:solidFill>
              </a:rPr>
              <a:t>Social learning theorists argue that social life and psychological life interact as part of learning – learning cannot be considered a purely individual activity but done through social groups. Children learn essential social skills by interacting with classmates and adults. </a:t>
            </a:r>
          </a:p>
          <a:p>
            <a:pPr algn="just"/>
            <a:endParaRPr lang="en-GB" sz="1200" b="1" dirty="0"/>
          </a:p>
          <a:p>
            <a:pPr algn="just"/>
            <a:endParaRPr lang="en-GB" sz="4000" b="1" dirty="0">
              <a:solidFill>
                <a:srgbClr val="FF0000"/>
              </a:solidFill>
            </a:endParaRPr>
          </a:p>
        </p:txBody>
      </p:sp>
    </p:spTree>
    <p:extLst>
      <p:ext uri="{BB962C8B-B14F-4D97-AF65-F5344CB8AC3E}">
        <p14:creationId xmlns:p14="http://schemas.microsoft.com/office/powerpoint/2010/main" val="395850005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45DE749-EE48-28C0-719A-7C0419666D2C}"/>
              </a:ext>
            </a:extLst>
          </p:cNvPr>
          <p:cNvPicPr>
            <a:picLocks noChangeAspect="1"/>
          </p:cNvPicPr>
          <p:nvPr/>
        </p:nvPicPr>
        <p:blipFill rotWithShape="1">
          <a:blip r:embed="rId2"/>
          <a:srcRect l="25524" t="1" r="21663" b="51452"/>
          <a:stretch/>
        </p:blipFill>
        <p:spPr>
          <a:xfrm>
            <a:off x="0" y="1"/>
            <a:ext cx="3928056" cy="1462154"/>
          </a:xfrm>
          <a:prstGeom prst="rect">
            <a:avLst/>
          </a:prstGeom>
        </p:spPr>
      </p:pic>
      <p:sp>
        <p:nvSpPr>
          <p:cNvPr id="6" name="TextBox 5">
            <a:extLst>
              <a:ext uri="{FF2B5EF4-FFF2-40B4-BE49-F238E27FC236}">
                <a16:creationId xmlns:a16="http://schemas.microsoft.com/office/drawing/2014/main" id="{F37260DB-794C-268B-7796-C6ABAD2FFD51}"/>
              </a:ext>
            </a:extLst>
          </p:cNvPr>
          <p:cNvSpPr txBox="1"/>
          <p:nvPr/>
        </p:nvSpPr>
        <p:spPr>
          <a:xfrm>
            <a:off x="4393845" y="419741"/>
            <a:ext cx="5576552" cy="1200329"/>
          </a:xfrm>
          <a:prstGeom prst="rect">
            <a:avLst/>
          </a:prstGeom>
          <a:noFill/>
        </p:spPr>
        <p:txBody>
          <a:bodyPr wrap="square" rtlCol="0">
            <a:spAutoFit/>
          </a:bodyPr>
          <a:lstStyle/>
          <a:p>
            <a:r>
              <a:rPr lang="en-GB" sz="7200" b="1" u="sng">
                <a:solidFill>
                  <a:schemeClr val="accent6">
                    <a:lumMod val="75000"/>
                  </a:schemeClr>
                </a:solidFill>
              </a:rPr>
              <a:t>Development</a:t>
            </a:r>
          </a:p>
        </p:txBody>
      </p:sp>
      <p:sp>
        <p:nvSpPr>
          <p:cNvPr id="7" name="TextBox 6">
            <a:extLst>
              <a:ext uri="{FF2B5EF4-FFF2-40B4-BE49-F238E27FC236}">
                <a16:creationId xmlns:a16="http://schemas.microsoft.com/office/drawing/2014/main" id="{508B89E5-1A2E-7026-B250-F2ECD05F5213}"/>
              </a:ext>
            </a:extLst>
          </p:cNvPr>
          <p:cNvSpPr txBox="1"/>
          <p:nvPr/>
        </p:nvSpPr>
        <p:spPr>
          <a:xfrm>
            <a:off x="558085" y="1782395"/>
            <a:ext cx="11075830" cy="5016758"/>
          </a:xfrm>
          <a:prstGeom prst="rect">
            <a:avLst/>
          </a:prstGeom>
          <a:noFill/>
        </p:spPr>
        <p:txBody>
          <a:bodyPr wrap="square" rtlCol="0">
            <a:spAutoFit/>
          </a:bodyPr>
          <a:lstStyle/>
          <a:p>
            <a:pPr algn="just"/>
            <a:r>
              <a:rPr lang="en-GB" sz="3600" b="1">
                <a:solidFill>
                  <a:schemeClr val="accent6">
                    <a:lumMod val="75000"/>
                  </a:schemeClr>
                </a:solidFill>
              </a:rPr>
              <a:t>Both sociological and psychological theories combine to form the field of social learning and began through the work of the sociologist </a:t>
            </a:r>
            <a:r>
              <a:rPr lang="en-GB" sz="4000" b="1" u="sng">
                <a:solidFill>
                  <a:schemeClr val="accent6">
                    <a:lumMod val="75000"/>
                  </a:schemeClr>
                </a:solidFill>
              </a:rPr>
              <a:t>Emile Durkheim </a:t>
            </a:r>
            <a:r>
              <a:rPr lang="en-GB" sz="3600" b="1">
                <a:solidFill>
                  <a:schemeClr val="accent6">
                    <a:lumMod val="75000"/>
                  </a:schemeClr>
                </a:solidFill>
              </a:rPr>
              <a:t>at the end of the nineteenth century.</a:t>
            </a:r>
          </a:p>
          <a:p>
            <a:pPr algn="just"/>
            <a:r>
              <a:rPr lang="en-GB" sz="3600" b="1">
                <a:solidFill>
                  <a:schemeClr val="accent6">
                    <a:lumMod val="75000"/>
                  </a:schemeClr>
                </a:solidFill>
              </a:rPr>
              <a:t>Durkheim argued that – society is more important than 					the individual and the role of 					education is to mould children to 					the norms and needs of society.</a:t>
            </a:r>
          </a:p>
          <a:p>
            <a:pPr algn="just"/>
            <a:endParaRPr lang="en-GB" sz="2800" b="1"/>
          </a:p>
        </p:txBody>
      </p:sp>
    </p:spTree>
    <p:extLst>
      <p:ext uri="{BB962C8B-B14F-4D97-AF65-F5344CB8AC3E}">
        <p14:creationId xmlns:p14="http://schemas.microsoft.com/office/powerpoint/2010/main" val="127663284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45DE749-EE48-28C0-719A-7C0419666D2C}"/>
              </a:ext>
            </a:extLst>
          </p:cNvPr>
          <p:cNvPicPr>
            <a:picLocks noChangeAspect="1"/>
          </p:cNvPicPr>
          <p:nvPr/>
        </p:nvPicPr>
        <p:blipFill rotWithShape="1">
          <a:blip r:embed="rId2"/>
          <a:srcRect l="25524" t="1" r="21663" b="51452"/>
          <a:stretch/>
        </p:blipFill>
        <p:spPr>
          <a:xfrm>
            <a:off x="0" y="1"/>
            <a:ext cx="3928056" cy="1462154"/>
          </a:xfrm>
          <a:prstGeom prst="rect">
            <a:avLst/>
          </a:prstGeom>
        </p:spPr>
      </p:pic>
      <p:pic>
        <p:nvPicPr>
          <p:cNvPr id="2" name="Picture 1">
            <a:extLst>
              <a:ext uri="{FF2B5EF4-FFF2-40B4-BE49-F238E27FC236}">
                <a16:creationId xmlns:a16="http://schemas.microsoft.com/office/drawing/2014/main" id="{FC87F193-B89C-62B6-7F99-DD8F4ACFB7EA}"/>
              </a:ext>
            </a:extLst>
          </p:cNvPr>
          <p:cNvPicPr>
            <a:picLocks noChangeAspect="1"/>
          </p:cNvPicPr>
          <p:nvPr/>
        </p:nvPicPr>
        <p:blipFill rotWithShape="1">
          <a:blip r:embed="rId3"/>
          <a:srcRect l="5314" t="19531" r="5314" b="6666"/>
          <a:stretch/>
        </p:blipFill>
        <p:spPr>
          <a:xfrm>
            <a:off x="9198245" y="0"/>
            <a:ext cx="2937484" cy="3429000"/>
          </a:xfrm>
          <a:prstGeom prst="rect">
            <a:avLst/>
          </a:prstGeom>
        </p:spPr>
      </p:pic>
      <p:sp>
        <p:nvSpPr>
          <p:cNvPr id="3" name="TextBox 2">
            <a:extLst>
              <a:ext uri="{FF2B5EF4-FFF2-40B4-BE49-F238E27FC236}">
                <a16:creationId xmlns:a16="http://schemas.microsoft.com/office/drawing/2014/main" id="{E0A4FC7C-0DD7-B4E5-A2FF-2386EA033900}"/>
              </a:ext>
            </a:extLst>
          </p:cNvPr>
          <p:cNvSpPr txBox="1"/>
          <p:nvPr/>
        </p:nvSpPr>
        <p:spPr>
          <a:xfrm>
            <a:off x="334849" y="1551904"/>
            <a:ext cx="11243257" cy="5386090"/>
          </a:xfrm>
          <a:prstGeom prst="rect">
            <a:avLst/>
          </a:prstGeom>
          <a:noFill/>
        </p:spPr>
        <p:txBody>
          <a:bodyPr wrap="square" rtlCol="0">
            <a:spAutoFit/>
          </a:bodyPr>
          <a:lstStyle/>
          <a:p>
            <a:r>
              <a:rPr lang="en-GB" sz="3600" b="1">
                <a:solidFill>
                  <a:schemeClr val="accent6">
                    <a:lumMod val="75000"/>
                  </a:schemeClr>
                </a:solidFill>
              </a:rPr>
              <a:t>Rather than a child-centred education</a:t>
            </a:r>
          </a:p>
          <a:p>
            <a:r>
              <a:rPr lang="en-GB" sz="3600" b="1">
                <a:solidFill>
                  <a:schemeClr val="accent6">
                    <a:lumMod val="75000"/>
                  </a:schemeClr>
                </a:solidFill>
              </a:rPr>
              <a:t>Durkheim argued that children need to adapt</a:t>
            </a:r>
          </a:p>
          <a:p>
            <a:r>
              <a:rPr lang="en-GB" sz="3600" b="1">
                <a:solidFill>
                  <a:schemeClr val="accent6">
                    <a:lumMod val="75000"/>
                  </a:schemeClr>
                </a:solidFill>
              </a:rPr>
              <a:t>to live in society.</a:t>
            </a:r>
          </a:p>
          <a:p>
            <a:endParaRPr lang="en-GB" sz="800" b="1">
              <a:solidFill>
                <a:schemeClr val="accent6">
                  <a:lumMod val="75000"/>
                </a:schemeClr>
              </a:solidFill>
            </a:endParaRPr>
          </a:p>
          <a:p>
            <a:pPr marL="571500" indent="-571500">
              <a:buFont typeface="Arial" panose="020B0604020202020204" pitchFamily="34" charset="0"/>
              <a:buChar char="•"/>
            </a:pPr>
            <a:r>
              <a:rPr lang="en-GB" sz="3600" b="1">
                <a:solidFill>
                  <a:schemeClr val="accent6">
                    <a:lumMod val="75000"/>
                  </a:schemeClr>
                </a:solidFill>
              </a:rPr>
              <a:t>Curriculum should reflect the culture and aims of the society rather than developing individual talent.</a:t>
            </a:r>
          </a:p>
          <a:p>
            <a:pPr marL="571500" indent="-571500">
              <a:buFont typeface="Arial" panose="020B0604020202020204" pitchFamily="34" charset="0"/>
              <a:buChar char="•"/>
            </a:pPr>
            <a:r>
              <a:rPr lang="en-GB" sz="3600" b="1">
                <a:solidFill>
                  <a:schemeClr val="accent6">
                    <a:lumMod val="75000"/>
                  </a:schemeClr>
                </a:solidFill>
              </a:rPr>
              <a:t>Teachers should enable pupils to become useful members of society</a:t>
            </a:r>
          </a:p>
          <a:p>
            <a:pPr marL="571500" indent="-571500">
              <a:buFont typeface="Arial" panose="020B0604020202020204" pitchFamily="34" charset="0"/>
              <a:buChar char="•"/>
            </a:pPr>
            <a:r>
              <a:rPr lang="en-GB" sz="3600" b="1">
                <a:solidFill>
                  <a:schemeClr val="accent6">
                    <a:lumMod val="75000"/>
                  </a:schemeClr>
                </a:solidFill>
              </a:rPr>
              <a:t>Pupils need to be receptive to values of school and society</a:t>
            </a:r>
          </a:p>
        </p:txBody>
      </p:sp>
    </p:spTree>
    <p:extLst>
      <p:ext uri="{BB962C8B-B14F-4D97-AF65-F5344CB8AC3E}">
        <p14:creationId xmlns:p14="http://schemas.microsoft.com/office/powerpoint/2010/main" val="130347251"/>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481B775-86EE-BD0F-F3D6-036D2FB7E2E2}"/>
              </a:ext>
            </a:extLst>
          </p:cNvPr>
          <p:cNvPicPr>
            <a:picLocks noChangeAspect="1"/>
          </p:cNvPicPr>
          <p:nvPr/>
        </p:nvPicPr>
        <p:blipFill rotWithShape="1">
          <a:blip r:embed="rId2"/>
          <a:srcRect t="9711" r="63531" b="34657"/>
          <a:stretch/>
        </p:blipFill>
        <p:spPr>
          <a:xfrm>
            <a:off x="9478851" y="0"/>
            <a:ext cx="2713148" cy="1725769"/>
          </a:xfrm>
          <a:prstGeom prst="rect">
            <a:avLst/>
          </a:prstGeom>
        </p:spPr>
      </p:pic>
      <p:sp>
        <p:nvSpPr>
          <p:cNvPr id="5" name="TextBox 4">
            <a:extLst>
              <a:ext uri="{FF2B5EF4-FFF2-40B4-BE49-F238E27FC236}">
                <a16:creationId xmlns:a16="http://schemas.microsoft.com/office/drawing/2014/main" id="{964D56C9-24E9-D4E7-733E-5B03C7E55ED0}"/>
              </a:ext>
            </a:extLst>
          </p:cNvPr>
          <p:cNvSpPr txBox="1"/>
          <p:nvPr/>
        </p:nvSpPr>
        <p:spPr>
          <a:xfrm>
            <a:off x="0" y="102618"/>
            <a:ext cx="9789458" cy="1107996"/>
          </a:xfrm>
          <a:prstGeom prst="rect">
            <a:avLst/>
          </a:prstGeom>
          <a:noFill/>
        </p:spPr>
        <p:txBody>
          <a:bodyPr wrap="square" rtlCol="0">
            <a:spAutoFit/>
          </a:bodyPr>
          <a:lstStyle/>
          <a:p>
            <a:r>
              <a:rPr lang="en-GB" sz="6600" b="1" u="sng">
                <a:solidFill>
                  <a:schemeClr val="accent6">
                    <a:lumMod val="75000"/>
                  </a:schemeClr>
                </a:solidFill>
              </a:rPr>
              <a:t>Principle of Social Learning </a:t>
            </a:r>
            <a:r>
              <a:rPr lang="en-GB" sz="6000" b="1" u="sng">
                <a:solidFill>
                  <a:schemeClr val="accent6">
                    <a:lumMod val="75000"/>
                  </a:schemeClr>
                </a:solidFill>
              </a:rPr>
              <a:t> </a:t>
            </a:r>
          </a:p>
        </p:txBody>
      </p:sp>
      <p:sp>
        <p:nvSpPr>
          <p:cNvPr id="8" name="TextBox 7">
            <a:extLst>
              <a:ext uri="{FF2B5EF4-FFF2-40B4-BE49-F238E27FC236}">
                <a16:creationId xmlns:a16="http://schemas.microsoft.com/office/drawing/2014/main" id="{AD5E45D5-96F5-FCBB-5CBD-04A8D296560B}"/>
              </a:ext>
            </a:extLst>
          </p:cNvPr>
          <p:cNvSpPr txBox="1"/>
          <p:nvPr/>
        </p:nvSpPr>
        <p:spPr>
          <a:xfrm>
            <a:off x="592428" y="2466161"/>
            <a:ext cx="11732654" cy="3731791"/>
          </a:xfrm>
          <a:prstGeom prst="rect">
            <a:avLst/>
          </a:prstGeom>
          <a:noFill/>
        </p:spPr>
        <p:txBody>
          <a:bodyPr wrap="square" rtlCol="0">
            <a:spAutoFit/>
          </a:bodyPr>
          <a:lstStyle/>
          <a:p>
            <a:r>
              <a:rPr lang="en-GB" sz="3200" b="1">
                <a:solidFill>
                  <a:schemeClr val="accent6">
                    <a:lumMod val="75000"/>
                  </a:schemeClr>
                </a:solidFill>
              </a:rPr>
              <a:t>The sociologist Charles Cooley identified 3 influential groups that play a vital role in shaping human behaviour and learning –</a:t>
            </a:r>
          </a:p>
          <a:p>
            <a:pPr algn="r"/>
            <a:endParaRPr lang="en-GB" sz="1050" b="1">
              <a:solidFill>
                <a:schemeClr val="accent6">
                  <a:lumMod val="75000"/>
                </a:schemeClr>
              </a:solidFill>
            </a:endParaRPr>
          </a:p>
          <a:p>
            <a:pPr marL="571500" indent="-571500">
              <a:buFont typeface="Arial" panose="020B0604020202020204" pitchFamily="34" charset="0"/>
              <a:buChar char="•"/>
            </a:pPr>
            <a:r>
              <a:rPr lang="en-GB" sz="5400" b="1">
                <a:solidFill>
                  <a:schemeClr val="accent6">
                    <a:lumMod val="75000"/>
                  </a:schemeClr>
                </a:solidFill>
              </a:rPr>
              <a:t>Family</a:t>
            </a:r>
          </a:p>
          <a:p>
            <a:pPr marL="571500" indent="-571500">
              <a:buFont typeface="Arial" panose="020B0604020202020204" pitchFamily="34" charset="0"/>
              <a:buChar char="•"/>
            </a:pPr>
            <a:r>
              <a:rPr lang="en-GB" sz="5400" b="1">
                <a:solidFill>
                  <a:schemeClr val="accent6">
                    <a:lumMod val="75000"/>
                  </a:schemeClr>
                </a:solidFill>
              </a:rPr>
              <a:t>Peers</a:t>
            </a:r>
          </a:p>
          <a:p>
            <a:pPr marL="571500" indent="-571500">
              <a:buFont typeface="Arial" panose="020B0604020202020204" pitchFamily="34" charset="0"/>
              <a:buChar char="•"/>
            </a:pPr>
            <a:r>
              <a:rPr lang="en-GB" sz="5400" b="1">
                <a:solidFill>
                  <a:schemeClr val="accent6">
                    <a:lumMod val="75000"/>
                  </a:schemeClr>
                </a:solidFill>
              </a:rPr>
              <a:t>Community</a:t>
            </a:r>
          </a:p>
        </p:txBody>
      </p:sp>
      <p:sp>
        <p:nvSpPr>
          <p:cNvPr id="2" name="TextBox 1">
            <a:extLst>
              <a:ext uri="{FF2B5EF4-FFF2-40B4-BE49-F238E27FC236}">
                <a16:creationId xmlns:a16="http://schemas.microsoft.com/office/drawing/2014/main" id="{7F9CF860-D1DE-C218-2CEC-9C305884195A}"/>
              </a:ext>
            </a:extLst>
          </p:cNvPr>
          <p:cNvSpPr txBox="1"/>
          <p:nvPr/>
        </p:nvSpPr>
        <p:spPr>
          <a:xfrm>
            <a:off x="592428" y="1416676"/>
            <a:ext cx="5331854" cy="769441"/>
          </a:xfrm>
          <a:prstGeom prst="rect">
            <a:avLst/>
          </a:prstGeom>
          <a:noFill/>
        </p:spPr>
        <p:txBody>
          <a:bodyPr wrap="square" rtlCol="0">
            <a:spAutoFit/>
          </a:bodyPr>
          <a:lstStyle/>
          <a:p>
            <a:r>
              <a:rPr lang="en-GB" sz="4400" b="1" u="sng">
                <a:solidFill>
                  <a:schemeClr val="accent6">
                    <a:lumMod val="75000"/>
                  </a:schemeClr>
                </a:solidFill>
              </a:rPr>
              <a:t>Sociological Aspect</a:t>
            </a:r>
          </a:p>
        </p:txBody>
      </p:sp>
    </p:spTree>
    <p:extLst>
      <p:ext uri="{BB962C8B-B14F-4D97-AF65-F5344CB8AC3E}">
        <p14:creationId xmlns:p14="http://schemas.microsoft.com/office/powerpoint/2010/main" val="123716115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0B804-86C2-B8A2-A8F6-ADB651871DB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19D1257-9451-E070-3DD8-E1698602D17E}"/>
              </a:ext>
            </a:extLst>
          </p:cNvPr>
          <p:cNvSpPr>
            <a:spLocks noGrp="1"/>
          </p:cNvSpPr>
          <p:nvPr>
            <p:ph idx="1"/>
          </p:nvPr>
        </p:nvSpPr>
        <p:spPr/>
        <p:txBody>
          <a:bodyPr/>
          <a:lstStyle/>
          <a:p>
            <a:endParaRPr lang="en-GB"/>
          </a:p>
        </p:txBody>
      </p:sp>
      <p:graphicFrame>
        <p:nvGraphicFramePr>
          <p:cNvPr id="4" name="Table 4">
            <a:extLst>
              <a:ext uri="{FF2B5EF4-FFF2-40B4-BE49-F238E27FC236}">
                <a16:creationId xmlns:a16="http://schemas.microsoft.com/office/drawing/2014/main" id="{4B0F991C-E123-C05D-07CD-6543DFF3F6A3}"/>
              </a:ext>
            </a:extLst>
          </p:cNvPr>
          <p:cNvGraphicFramePr>
            <a:graphicFrameLocks noGrp="1"/>
          </p:cNvGraphicFramePr>
          <p:nvPr>
            <p:extLst>
              <p:ext uri="{D42A27DB-BD31-4B8C-83A1-F6EECF244321}">
                <p14:modId xmlns:p14="http://schemas.microsoft.com/office/powerpoint/2010/main" val="3276715745"/>
              </p:ext>
            </p:extLst>
          </p:nvPr>
        </p:nvGraphicFramePr>
        <p:xfrm>
          <a:off x="244696" y="346349"/>
          <a:ext cx="11500836" cy="6247633"/>
        </p:xfrm>
        <a:graphic>
          <a:graphicData uri="http://schemas.openxmlformats.org/drawingml/2006/table">
            <a:tbl>
              <a:tblPr firstRow="1" bandRow="1">
                <a:tableStyleId>{93296810-A885-4BE3-A3E7-6D5BEEA58F35}</a:tableStyleId>
              </a:tblPr>
              <a:tblGrid>
                <a:gridCol w="3880824">
                  <a:extLst>
                    <a:ext uri="{9D8B030D-6E8A-4147-A177-3AD203B41FA5}">
                      <a16:colId xmlns:a16="http://schemas.microsoft.com/office/drawing/2014/main" val="417998220"/>
                    </a:ext>
                  </a:extLst>
                </a:gridCol>
                <a:gridCol w="3838333">
                  <a:extLst>
                    <a:ext uri="{9D8B030D-6E8A-4147-A177-3AD203B41FA5}">
                      <a16:colId xmlns:a16="http://schemas.microsoft.com/office/drawing/2014/main" val="327016020"/>
                    </a:ext>
                  </a:extLst>
                </a:gridCol>
                <a:gridCol w="3781679">
                  <a:extLst>
                    <a:ext uri="{9D8B030D-6E8A-4147-A177-3AD203B41FA5}">
                      <a16:colId xmlns:a16="http://schemas.microsoft.com/office/drawing/2014/main" val="2026953025"/>
                    </a:ext>
                  </a:extLst>
                </a:gridCol>
              </a:tblGrid>
              <a:tr h="673122">
                <a:tc>
                  <a:txBody>
                    <a:bodyPr/>
                    <a:lstStyle/>
                    <a:p>
                      <a:pPr algn="ctr"/>
                      <a:r>
                        <a:rPr lang="en-GB" sz="2800" u="sng"/>
                        <a:t>Family</a:t>
                      </a:r>
                    </a:p>
                  </a:txBody>
                  <a:tcPr/>
                </a:tc>
                <a:tc>
                  <a:txBody>
                    <a:bodyPr/>
                    <a:lstStyle/>
                    <a:p>
                      <a:pPr algn="ctr"/>
                      <a:r>
                        <a:rPr lang="en-GB" sz="2800" u="sng"/>
                        <a:t>Peer Groups</a:t>
                      </a:r>
                    </a:p>
                  </a:txBody>
                  <a:tcPr/>
                </a:tc>
                <a:tc>
                  <a:txBody>
                    <a:bodyPr/>
                    <a:lstStyle/>
                    <a:p>
                      <a:pPr algn="ctr"/>
                      <a:r>
                        <a:rPr lang="en-GB" sz="2700" u="sng"/>
                        <a:t>Community</a:t>
                      </a:r>
                    </a:p>
                  </a:txBody>
                  <a:tcPr/>
                </a:tc>
                <a:extLst>
                  <a:ext uri="{0D108BD9-81ED-4DB2-BD59-A6C34878D82A}">
                    <a16:rowId xmlns:a16="http://schemas.microsoft.com/office/drawing/2014/main" val="690993039"/>
                  </a:ext>
                </a:extLst>
              </a:tr>
              <a:tr h="2061955">
                <a:tc>
                  <a:txBody>
                    <a:bodyPr/>
                    <a:lstStyle/>
                    <a:p>
                      <a:pPr algn="just"/>
                      <a:r>
                        <a:rPr lang="en-GB" sz="2000" b="0"/>
                        <a:t>Very important in developing early VALUES = behaviour and attitudes</a:t>
                      </a:r>
                    </a:p>
                  </a:txBody>
                  <a:tcPr/>
                </a:tc>
                <a:tc>
                  <a:txBody>
                    <a:bodyPr/>
                    <a:lstStyle/>
                    <a:p>
                      <a:pPr algn="just"/>
                      <a:r>
                        <a:rPr lang="en-GB" sz="2000" b="0"/>
                        <a:t>In peer groups individuals learn to interact, behave and conform in socially acceptable ways</a:t>
                      </a:r>
                    </a:p>
                  </a:txBody>
                  <a:tcPr/>
                </a:tc>
                <a:tc>
                  <a:txBody>
                    <a:bodyPr/>
                    <a:lstStyle/>
                    <a:p>
                      <a:pPr algn="just"/>
                      <a:r>
                        <a:rPr lang="en-GB" sz="2000" b="0"/>
                        <a:t>Community groups may be categorized into different types – Religious groups, Civil Groups (Charites etc), Interest Groups (football supporters) Vocational groups.</a:t>
                      </a:r>
                    </a:p>
                  </a:txBody>
                  <a:tcPr/>
                </a:tc>
                <a:extLst>
                  <a:ext uri="{0D108BD9-81ED-4DB2-BD59-A6C34878D82A}">
                    <a16:rowId xmlns:a16="http://schemas.microsoft.com/office/drawing/2014/main" val="1374372526"/>
                  </a:ext>
                </a:extLst>
              </a:tr>
              <a:tr h="1511090">
                <a:tc>
                  <a:txBody>
                    <a:bodyPr/>
                    <a:lstStyle/>
                    <a:p>
                      <a:pPr algn="just"/>
                      <a:r>
                        <a:rPr lang="en-GB" sz="2000"/>
                        <a:t>In the 18</a:t>
                      </a:r>
                      <a:r>
                        <a:rPr lang="en-GB" sz="2000" baseline="30000"/>
                        <a:t>th</a:t>
                      </a:r>
                      <a:r>
                        <a:rPr lang="en-GB" sz="2000"/>
                        <a:t> Century Rousseau believed that parents were natural educators of children now it’s taken by the state.</a:t>
                      </a:r>
                    </a:p>
                  </a:txBody>
                  <a:tcPr/>
                </a:tc>
                <a:tc>
                  <a:txBody>
                    <a:bodyPr/>
                    <a:lstStyle/>
                    <a:p>
                      <a:pPr algn="just"/>
                      <a:r>
                        <a:rPr lang="en-GB" sz="2000"/>
                        <a:t>Children acquire roles, responsibilities and identities through relationships with peer groups.</a:t>
                      </a:r>
                    </a:p>
                  </a:txBody>
                  <a:tcPr/>
                </a:tc>
                <a:tc>
                  <a:txBody>
                    <a:bodyPr/>
                    <a:lstStyle/>
                    <a:p>
                      <a:pPr algn="just"/>
                      <a:r>
                        <a:rPr lang="en-GB" sz="2000"/>
                        <a:t>Communities such as the above offer members – shared history and values; collective identity; reciprocal obligations and rights.</a:t>
                      </a:r>
                    </a:p>
                  </a:txBody>
                  <a:tcPr/>
                </a:tc>
                <a:extLst>
                  <a:ext uri="{0D108BD9-81ED-4DB2-BD59-A6C34878D82A}">
                    <a16:rowId xmlns:a16="http://schemas.microsoft.com/office/drawing/2014/main" val="2096921451"/>
                  </a:ext>
                </a:extLst>
              </a:tr>
              <a:tr h="2001466">
                <a:tc>
                  <a:txBody>
                    <a:bodyPr/>
                    <a:lstStyle/>
                    <a:p>
                      <a:pPr marL="342900" indent="-342900" algn="just">
                        <a:buFont typeface="Arial" panose="020B0604020202020204" pitchFamily="34" charset="0"/>
                        <a:buChar char="•"/>
                      </a:pPr>
                      <a:r>
                        <a:rPr lang="en-GB" sz="1800"/>
                        <a:t>Make parents welcome in school</a:t>
                      </a:r>
                    </a:p>
                    <a:p>
                      <a:pPr marL="342900" indent="-342900" algn="just">
                        <a:buFont typeface="Arial" panose="020B0604020202020204" pitchFamily="34" charset="0"/>
                        <a:buChar char="•"/>
                      </a:pPr>
                      <a:r>
                        <a:rPr lang="en-GB" sz="1800"/>
                        <a:t>Train parents to help their children</a:t>
                      </a:r>
                    </a:p>
                    <a:p>
                      <a:pPr marL="342900" indent="-342900" algn="just">
                        <a:buFont typeface="Arial" panose="020B0604020202020204" pitchFamily="34" charset="0"/>
                        <a:buChar char="•"/>
                      </a:pPr>
                      <a:r>
                        <a:rPr lang="en-GB" sz="1800"/>
                        <a:t>Give parents an active role in the school</a:t>
                      </a:r>
                    </a:p>
                    <a:p>
                      <a:pPr marL="342900" indent="-342900" algn="just">
                        <a:buFont typeface="Arial" panose="020B0604020202020204" pitchFamily="34" charset="0"/>
                        <a:buChar char="•"/>
                      </a:pPr>
                      <a:r>
                        <a:rPr lang="en-GB" sz="1800"/>
                        <a:t>Involve parents as role models</a:t>
                      </a:r>
                    </a:p>
                    <a:p>
                      <a:pPr marL="342900" indent="-342900" algn="just">
                        <a:buFont typeface="Arial" panose="020B0604020202020204" pitchFamily="34" charset="0"/>
                        <a:buChar char="•"/>
                      </a:pPr>
                      <a:r>
                        <a:rPr lang="en-GB" sz="1800"/>
                        <a:t>Allow parents to visit school often</a:t>
                      </a:r>
                    </a:p>
                  </a:txBody>
                  <a:tcPr/>
                </a:tc>
                <a:tc>
                  <a:txBody>
                    <a:bodyPr/>
                    <a:lstStyle/>
                    <a:p>
                      <a:pPr marL="285750" indent="-285750" algn="just">
                        <a:buFont typeface="Arial" panose="020B0604020202020204" pitchFamily="34" charset="0"/>
                        <a:buChar char="•"/>
                      </a:pPr>
                      <a:r>
                        <a:rPr lang="en-GB" sz="1800"/>
                        <a:t>Vary the composition of groups</a:t>
                      </a:r>
                    </a:p>
                    <a:p>
                      <a:pPr marL="285750" indent="-285750" algn="just">
                        <a:buFont typeface="Arial" panose="020B0604020202020204" pitchFamily="34" charset="0"/>
                        <a:buChar char="•"/>
                      </a:pPr>
                      <a:r>
                        <a:rPr lang="en-GB" sz="1800"/>
                        <a:t>Assign specific roles to group members</a:t>
                      </a:r>
                    </a:p>
                    <a:p>
                      <a:pPr marL="285750" indent="-285750" algn="just">
                        <a:buFont typeface="Arial" panose="020B0604020202020204" pitchFamily="34" charset="0"/>
                        <a:buChar char="•"/>
                      </a:pPr>
                      <a:r>
                        <a:rPr lang="en-GB" sz="1800"/>
                        <a:t>Organise field trips to foster group cohesion</a:t>
                      </a:r>
                    </a:p>
                    <a:p>
                      <a:pPr marL="285750" indent="-285750" algn="just">
                        <a:buFont typeface="Arial" panose="020B0604020202020204" pitchFamily="34" charset="0"/>
                        <a:buChar char="•"/>
                      </a:pPr>
                      <a:r>
                        <a:rPr lang="en-GB" sz="1800"/>
                        <a:t>Create virtual groups.</a:t>
                      </a:r>
                    </a:p>
                  </a:txBody>
                  <a:tcPr/>
                </a:tc>
                <a:tc>
                  <a:txBody>
                    <a:bodyPr/>
                    <a:lstStyle/>
                    <a:p>
                      <a:pPr marL="285750" indent="-285750" algn="just">
                        <a:buFont typeface="Arial" panose="020B0604020202020204" pitchFamily="34" charset="0"/>
                        <a:buChar char="•"/>
                      </a:pPr>
                      <a:r>
                        <a:rPr lang="en-GB" sz="1800"/>
                        <a:t>Create a culture of collaboration</a:t>
                      </a:r>
                    </a:p>
                    <a:p>
                      <a:pPr marL="285750" indent="-285750" algn="just">
                        <a:buFont typeface="Arial" panose="020B0604020202020204" pitchFamily="34" charset="0"/>
                        <a:buChar char="•"/>
                      </a:pPr>
                      <a:r>
                        <a:rPr lang="en-GB" sz="1800"/>
                        <a:t>Share community history, traditions and rituals</a:t>
                      </a:r>
                    </a:p>
                    <a:p>
                      <a:pPr marL="285750" indent="-285750" algn="just">
                        <a:buFont typeface="Arial" panose="020B0604020202020204" pitchFamily="34" charset="0"/>
                        <a:buChar char="•"/>
                      </a:pPr>
                      <a:r>
                        <a:rPr lang="en-GB" sz="1800"/>
                        <a:t>Create an atmosphere where ideas are challenged</a:t>
                      </a:r>
                    </a:p>
                    <a:p>
                      <a:pPr marL="285750" indent="-285750" algn="just">
                        <a:buFont typeface="Arial" panose="020B0604020202020204" pitchFamily="34" charset="0"/>
                        <a:buChar char="•"/>
                      </a:pPr>
                      <a:r>
                        <a:rPr lang="en-GB" sz="1800"/>
                        <a:t>Promote reasoned debate</a:t>
                      </a:r>
                    </a:p>
                  </a:txBody>
                  <a:tcPr/>
                </a:tc>
                <a:extLst>
                  <a:ext uri="{0D108BD9-81ED-4DB2-BD59-A6C34878D82A}">
                    <a16:rowId xmlns:a16="http://schemas.microsoft.com/office/drawing/2014/main" val="1334290055"/>
                  </a:ext>
                </a:extLst>
              </a:tr>
            </a:tbl>
          </a:graphicData>
        </a:graphic>
      </p:graphicFrame>
    </p:spTree>
    <p:extLst>
      <p:ext uri="{BB962C8B-B14F-4D97-AF65-F5344CB8AC3E}">
        <p14:creationId xmlns:p14="http://schemas.microsoft.com/office/powerpoint/2010/main" val="1969152770"/>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481B775-86EE-BD0F-F3D6-036D2FB7E2E2}"/>
              </a:ext>
            </a:extLst>
          </p:cNvPr>
          <p:cNvPicPr>
            <a:picLocks noChangeAspect="1"/>
          </p:cNvPicPr>
          <p:nvPr/>
        </p:nvPicPr>
        <p:blipFill rotWithShape="1">
          <a:blip r:embed="rId2"/>
          <a:srcRect t="9711" r="63531" b="34657"/>
          <a:stretch/>
        </p:blipFill>
        <p:spPr>
          <a:xfrm>
            <a:off x="9478851" y="0"/>
            <a:ext cx="2713148" cy="1725769"/>
          </a:xfrm>
          <a:prstGeom prst="rect">
            <a:avLst/>
          </a:prstGeom>
        </p:spPr>
      </p:pic>
      <p:sp>
        <p:nvSpPr>
          <p:cNvPr id="5" name="TextBox 4">
            <a:extLst>
              <a:ext uri="{FF2B5EF4-FFF2-40B4-BE49-F238E27FC236}">
                <a16:creationId xmlns:a16="http://schemas.microsoft.com/office/drawing/2014/main" id="{964D56C9-24E9-D4E7-733E-5B03C7E55ED0}"/>
              </a:ext>
            </a:extLst>
          </p:cNvPr>
          <p:cNvSpPr txBox="1"/>
          <p:nvPr/>
        </p:nvSpPr>
        <p:spPr>
          <a:xfrm>
            <a:off x="0" y="102618"/>
            <a:ext cx="9789458" cy="1107996"/>
          </a:xfrm>
          <a:prstGeom prst="rect">
            <a:avLst/>
          </a:prstGeom>
          <a:noFill/>
        </p:spPr>
        <p:txBody>
          <a:bodyPr wrap="square" rtlCol="0">
            <a:spAutoFit/>
          </a:bodyPr>
          <a:lstStyle/>
          <a:p>
            <a:r>
              <a:rPr lang="en-GB" sz="6600" b="1" u="sng">
                <a:solidFill>
                  <a:schemeClr val="accent6">
                    <a:lumMod val="75000"/>
                  </a:schemeClr>
                </a:solidFill>
              </a:rPr>
              <a:t>Principle of Social Learning </a:t>
            </a:r>
            <a:r>
              <a:rPr lang="en-GB" sz="6000" b="1" u="sng">
                <a:solidFill>
                  <a:schemeClr val="accent6">
                    <a:lumMod val="75000"/>
                  </a:schemeClr>
                </a:solidFill>
              </a:rPr>
              <a:t> </a:t>
            </a:r>
          </a:p>
        </p:txBody>
      </p:sp>
      <p:sp>
        <p:nvSpPr>
          <p:cNvPr id="8" name="TextBox 7">
            <a:extLst>
              <a:ext uri="{FF2B5EF4-FFF2-40B4-BE49-F238E27FC236}">
                <a16:creationId xmlns:a16="http://schemas.microsoft.com/office/drawing/2014/main" id="{AD5E45D5-96F5-FCBB-5CBD-04A8D296560B}"/>
              </a:ext>
            </a:extLst>
          </p:cNvPr>
          <p:cNvSpPr txBox="1"/>
          <p:nvPr/>
        </p:nvSpPr>
        <p:spPr>
          <a:xfrm>
            <a:off x="1094704" y="2955558"/>
            <a:ext cx="10740980" cy="2739211"/>
          </a:xfrm>
          <a:prstGeom prst="rect">
            <a:avLst/>
          </a:prstGeom>
          <a:noFill/>
        </p:spPr>
        <p:txBody>
          <a:bodyPr wrap="square" rtlCol="0">
            <a:spAutoFit/>
          </a:bodyPr>
          <a:lstStyle/>
          <a:p>
            <a:r>
              <a:rPr lang="en-GB" sz="3200" b="1">
                <a:solidFill>
                  <a:schemeClr val="accent6">
                    <a:lumMod val="75000"/>
                  </a:schemeClr>
                </a:solidFill>
              </a:rPr>
              <a:t>Social psychologists argue that social interactions affect individuals in two ways - </a:t>
            </a:r>
            <a:endParaRPr lang="en-GB" sz="1050" b="1">
              <a:solidFill>
                <a:schemeClr val="accent6">
                  <a:lumMod val="75000"/>
                </a:schemeClr>
              </a:solidFill>
            </a:endParaRPr>
          </a:p>
          <a:p>
            <a:pPr marL="571500" indent="-571500">
              <a:buFont typeface="Arial" panose="020B0604020202020204" pitchFamily="34" charset="0"/>
              <a:buChar char="•"/>
            </a:pPr>
            <a:r>
              <a:rPr lang="en-GB" sz="5400" b="1">
                <a:solidFill>
                  <a:schemeClr val="accent6">
                    <a:lumMod val="75000"/>
                  </a:schemeClr>
                </a:solidFill>
              </a:rPr>
              <a:t>Identity</a:t>
            </a:r>
          </a:p>
          <a:p>
            <a:pPr marL="571500" indent="-571500">
              <a:buFont typeface="Arial" panose="020B0604020202020204" pitchFamily="34" charset="0"/>
              <a:buChar char="•"/>
            </a:pPr>
            <a:r>
              <a:rPr lang="en-GB" sz="5400" b="1">
                <a:solidFill>
                  <a:schemeClr val="accent6">
                    <a:lumMod val="75000"/>
                  </a:schemeClr>
                </a:solidFill>
              </a:rPr>
              <a:t>Self-esteem</a:t>
            </a:r>
          </a:p>
        </p:txBody>
      </p:sp>
      <p:sp>
        <p:nvSpPr>
          <p:cNvPr id="2" name="TextBox 1">
            <a:extLst>
              <a:ext uri="{FF2B5EF4-FFF2-40B4-BE49-F238E27FC236}">
                <a16:creationId xmlns:a16="http://schemas.microsoft.com/office/drawing/2014/main" id="{7F9CF860-D1DE-C218-2CEC-9C305884195A}"/>
              </a:ext>
            </a:extLst>
          </p:cNvPr>
          <p:cNvSpPr txBox="1"/>
          <p:nvPr/>
        </p:nvSpPr>
        <p:spPr>
          <a:xfrm>
            <a:off x="592428" y="1416676"/>
            <a:ext cx="5331854" cy="769441"/>
          </a:xfrm>
          <a:prstGeom prst="rect">
            <a:avLst/>
          </a:prstGeom>
          <a:noFill/>
        </p:spPr>
        <p:txBody>
          <a:bodyPr wrap="square" rtlCol="0">
            <a:spAutoFit/>
          </a:bodyPr>
          <a:lstStyle/>
          <a:p>
            <a:r>
              <a:rPr lang="en-GB" sz="4400" b="1" u="sng">
                <a:solidFill>
                  <a:schemeClr val="accent6">
                    <a:lumMod val="75000"/>
                  </a:schemeClr>
                </a:solidFill>
              </a:rPr>
              <a:t> Psychological Aspect</a:t>
            </a:r>
          </a:p>
        </p:txBody>
      </p:sp>
    </p:spTree>
    <p:extLst>
      <p:ext uri="{BB962C8B-B14F-4D97-AF65-F5344CB8AC3E}">
        <p14:creationId xmlns:p14="http://schemas.microsoft.com/office/powerpoint/2010/main" val="375322837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0B804-86C2-B8A2-A8F6-ADB651871DB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19D1257-9451-E070-3DD8-E1698602D17E}"/>
              </a:ext>
            </a:extLst>
          </p:cNvPr>
          <p:cNvSpPr>
            <a:spLocks noGrp="1"/>
          </p:cNvSpPr>
          <p:nvPr>
            <p:ph idx="1"/>
          </p:nvPr>
        </p:nvSpPr>
        <p:spPr/>
        <p:txBody>
          <a:bodyPr/>
          <a:lstStyle/>
          <a:p>
            <a:endParaRPr lang="en-GB"/>
          </a:p>
        </p:txBody>
      </p:sp>
      <p:graphicFrame>
        <p:nvGraphicFramePr>
          <p:cNvPr id="4" name="Table 4">
            <a:extLst>
              <a:ext uri="{FF2B5EF4-FFF2-40B4-BE49-F238E27FC236}">
                <a16:creationId xmlns:a16="http://schemas.microsoft.com/office/drawing/2014/main" id="{4B0F991C-E123-C05D-07CD-6543DFF3F6A3}"/>
              </a:ext>
            </a:extLst>
          </p:cNvPr>
          <p:cNvGraphicFramePr>
            <a:graphicFrameLocks noGrp="1"/>
          </p:cNvGraphicFramePr>
          <p:nvPr>
            <p:extLst>
              <p:ext uri="{D42A27DB-BD31-4B8C-83A1-F6EECF244321}">
                <p14:modId xmlns:p14="http://schemas.microsoft.com/office/powerpoint/2010/main" val="2437246843"/>
              </p:ext>
            </p:extLst>
          </p:nvPr>
        </p:nvGraphicFramePr>
        <p:xfrm>
          <a:off x="244696" y="346349"/>
          <a:ext cx="11204622" cy="6185997"/>
        </p:xfrm>
        <a:graphic>
          <a:graphicData uri="http://schemas.openxmlformats.org/drawingml/2006/table">
            <a:tbl>
              <a:tblPr firstRow="1" bandRow="1">
                <a:tableStyleId>{93296810-A885-4BE3-A3E7-6D5BEEA58F35}</a:tableStyleId>
              </a:tblPr>
              <a:tblGrid>
                <a:gridCol w="5643964">
                  <a:extLst>
                    <a:ext uri="{9D8B030D-6E8A-4147-A177-3AD203B41FA5}">
                      <a16:colId xmlns:a16="http://schemas.microsoft.com/office/drawing/2014/main" val="327016020"/>
                    </a:ext>
                  </a:extLst>
                </a:gridCol>
                <a:gridCol w="5560658">
                  <a:extLst>
                    <a:ext uri="{9D8B030D-6E8A-4147-A177-3AD203B41FA5}">
                      <a16:colId xmlns:a16="http://schemas.microsoft.com/office/drawing/2014/main" val="2026953025"/>
                    </a:ext>
                  </a:extLst>
                </a:gridCol>
              </a:tblGrid>
              <a:tr h="649533">
                <a:tc>
                  <a:txBody>
                    <a:bodyPr/>
                    <a:lstStyle/>
                    <a:p>
                      <a:pPr algn="ctr"/>
                      <a:r>
                        <a:rPr lang="en-GB" sz="2800" u="sng"/>
                        <a:t>Identity</a:t>
                      </a:r>
                    </a:p>
                  </a:txBody>
                  <a:tcPr/>
                </a:tc>
                <a:tc>
                  <a:txBody>
                    <a:bodyPr/>
                    <a:lstStyle/>
                    <a:p>
                      <a:pPr algn="ctr"/>
                      <a:r>
                        <a:rPr lang="en-GB" sz="2700" u="sng"/>
                        <a:t>Self-esteem</a:t>
                      </a:r>
                    </a:p>
                  </a:txBody>
                  <a:tcPr/>
                </a:tc>
                <a:extLst>
                  <a:ext uri="{0D108BD9-81ED-4DB2-BD59-A6C34878D82A}">
                    <a16:rowId xmlns:a16="http://schemas.microsoft.com/office/drawing/2014/main" val="690993039"/>
                  </a:ext>
                </a:extLst>
              </a:tr>
              <a:tr h="1989697">
                <a:tc>
                  <a:txBody>
                    <a:bodyPr/>
                    <a:lstStyle/>
                    <a:p>
                      <a:pPr algn="just"/>
                      <a:r>
                        <a:rPr lang="en-GB" sz="2000" b="0"/>
                        <a:t>The individual identity of learners is formed by their perception of the groups which they identify are perceived.</a:t>
                      </a:r>
                    </a:p>
                  </a:txBody>
                  <a:tcPr/>
                </a:tc>
                <a:tc>
                  <a:txBody>
                    <a:bodyPr/>
                    <a:lstStyle/>
                    <a:p>
                      <a:pPr algn="just"/>
                      <a:r>
                        <a:rPr lang="en-GB" sz="2000" b="0"/>
                        <a:t>Self-esteem = feeling of personal worth</a:t>
                      </a:r>
                    </a:p>
                    <a:p>
                      <a:pPr algn="just"/>
                      <a:endParaRPr lang="en-GB" sz="2000" b="0"/>
                    </a:p>
                    <a:p>
                      <a:pPr algn="just"/>
                      <a:r>
                        <a:rPr lang="en-GB" sz="2000" b="0"/>
                        <a:t>Building self-esteem is very important, learners often identify good teachers as those who boost their self-esteem and bad ones as those who diminish self-esteem.</a:t>
                      </a:r>
                    </a:p>
                  </a:txBody>
                  <a:tcPr/>
                </a:tc>
                <a:extLst>
                  <a:ext uri="{0D108BD9-81ED-4DB2-BD59-A6C34878D82A}">
                    <a16:rowId xmlns:a16="http://schemas.microsoft.com/office/drawing/2014/main" val="1374372526"/>
                  </a:ext>
                </a:extLst>
              </a:tr>
              <a:tr h="1458136">
                <a:tc>
                  <a:txBody>
                    <a:bodyPr/>
                    <a:lstStyle/>
                    <a:p>
                      <a:pPr algn="just"/>
                      <a:r>
                        <a:rPr lang="en-GB" sz="2000"/>
                        <a:t>Schools have long realized the importance of group membership and belonging – the tradition of Houses in schools for sports day and competitions – think of Harry Potter Gryffindor, Hufflepuff, Ravenclaw and Slytherin.</a:t>
                      </a:r>
                    </a:p>
                  </a:txBody>
                  <a:tcPr/>
                </a:tc>
                <a:tc>
                  <a:txBody>
                    <a:bodyPr/>
                    <a:lstStyle/>
                    <a:p>
                      <a:pPr algn="just"/>
                      <a:r>
                        <a:rPr lang="en-GB" sz="2000"/>
                        <a:t>This is sometimes associated with the labelling theory and has been a major argument against setting pupils by ability because it destroys their self-esteem.</a:t>
                      </a:r>
                    </a:p>
                  </a:txBody>
                  <a:tcPr/>
                </a:tc>
                <a:extLst>
                  <a:ext uri="{0D108BD9-81ED-4DB2-BD59-A6C34878D82A}">
                    <a16:rowId xmlns:a16="http://schemas.microsoft.com/office/drawing/2014/main" val="2096921451"/>
                  </a:ext>
                </a:extLst>
              </a:tr>
              <a:tr h="1931327">
                <a:tc>
                  <a:txBody>
                    <a:bodyPr/>
                    <a:lstStyle/>
                    <a:p>
                      <a:pPr marL="285750" indent="-285750" algn="just">
                        <a:buFont typeface="Arial" panose="020B0604020202020204" pitchFamily="34" charset="0"/>
                        <a:buChar char="•"/>
                      </a:pPr>
                      <a:r>
                        <a:rPr lang="en-GB" sz="2000"/>
                        <a:t>Encourage group loyalty</a:t>
                      </a:r>
                    </a:p>
                    <a:p>
                      <a:pPr marL="285750" indent="-285750" algn="just">
                        <a:buFont typeface="Arial" panose="020B0604020202020204" pitchFamily="34" charset="0"/>
                        <a:buChar char="•"/>
                      </a:pPr>
                      <a:r>
                        <a:rPr lang="en-GB" sz="2000"/>
                        <a:t>Use mixed groups to avoid students being left out</a:t>
                      </a:r>
                    </a:p>
                    <a:p>
                      <a:pPr marL="285750" indent="-285750" algn="just">
                        <a:buFont typeface="Arial" panose="020B0604020202020204" pitchFamily="34" charset="0"/>
                        <a:buChar char="•"/>
                      </a:pPr>
                      <a:r>
                        <a:rPr lang="en-GB" sz="2000"/>
                        <a:t>Permit friendly competition</a:t>
                      </a:r>
                    </a:p>
                    <a:p>
                      <a:pPr marL="285750" indent="-285750" algn="just">
                        <a:buFont typeface="Arial" panose="020B0604020202020204" pitchFamily="34" charset="0"/>
                        <a:buChar char="•"/>
                      </a:pPr>
                      <a:r>
                        <a:rPr lang="en-GB" sz="2000"/>
                        <a:t>Encourage pupils to take different roles to promote self-esteem</a:t>
                      </a:r>
                    </a:p>
                  </a:txBody>
                  <a:tcPr/>
                </a:tc>
                <a:tc>
                  <a:txBody>
                    <a:bodyPr/>
                    <a:lstStyle/>
                    <a:p>
                      <a:pPr marL="285750" indent="-285750" algn="just">
                        <a:buFont typeface="Arial" panose="020B0604020202020204" pitchFamily="34" charset="0"/>
                        <a:buChar char="•"/>
                      </a:pPr>
                      <a:r>
                        <a:rPr lang="en-GB" sz="2000"/>
                        <a:t>Refer to learners as people rather than merely learners</a:t>
                      </a:r>
                    </a:p>
                    <a:p>
                      <a:pPr marL="285750" indent="-285750" algn="just">
                        <a:buFont typeface="Arial" panose="020B0604020202020204" pitchFamily="34" charset="0"/>
                        <a:buChar char="•"/>
                      </a:pPr>
                      <a:r>
                        <a:rPr lang="en-GB" sz="2000"/>
                        <a:t>Refer to learners by name</a:t>
                      </a:r>
                    </a:p>
                    <a:p>
                      <a:pPr marL="285750" indent="-285750" algn="just">
                        <a:buFont typeface="Arial" panose="020B0604020202020204" pitchFamily="34" charset="0"/>
                        <a:buChar char="•"/>
                      </a:pPr>
                      <a:r>
                        <a:rPr lang="en-GB" sz="2000"/>
                        <a:t>Celebrate individual success</a:t>
                      </a:r>
                    </a:p>
                    <a:p>
                      <a:pPr marL="285750" indent="-285750" algn="just">
                        <a:buFont typeface="Arial" panose="020B0604020202020204" pitchFamily="34" charset="0"/>
                        <a:buChar char="•"/>
                      </a:pPr>
                      <a:r>
                        <a:rPr lang="en-GB" sz="2000"/>
                        <a:t>Praise in public, criticize in private</a:t>
                      </a:r>
                    </a:p>
                  </a:txBody>
                  <a:tcPr/>
                </a:tc>
                <a:extLst>
                  <a:ext uri="{0D108BD9-81ED-4DB2-BD59-A6C34878D82A}">
                    <a16:rowId xmlns:a16="http://schemas.microsoft.com/office/drawing/2014/main" val="1334290055"/>
                  </a:ext>
                </a:extLst>
              </a:tr>
            </a:tbl>
          </a:graphicData>
        </a:graphic>
      </p:graphicFrame>
    </p:spTree>
    <p:extLst>
      <p:ext uri="{BB962C8B-B14F-4D97-AF65-F5344CB8AC3E}">
        <p14:creationId xmlns:p14="http://schemas.microsoft.com/office/powerpoint/2010/main" val="374341859"/>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E1613-FD9A-E401-2C64-A488B13AB9F4}"/>
              </a:ext>
            </a:extLst>
          </p:cNvPr>
          <p:cNvSpPr>
            <a:spLocks noGrp="1"/>
          </p:cNvSpPr>
          <p:nvPr>
            <p:ph type="title"/>
          </p:nvPr>
        </p:nvSpPr>
        <p:spPr>
          <a:xfrm>
            <a:off x="387440" y="159063"/>
            <a:ext cx="10515600" cy="1325563"/>
          </a:xfrm>
        </p:spPr>
        <p:txBody>
          <a:bodyPr>
            <a:normAutofit/>
          </a:bodyPr>
          <a:lstStyle/>
          <a:p>
            <a:r>
              <a:rPr lang="en-GB" sz="6600" b="1" u="sng" dirty="0">
                <a:solidFill>
                  <a:schemeClr val="accent6">
                    <a:lumMod val="75000"/>
                  </a:schemeClr>
                </a:solidFill>
                <a:latin typeface="+mn-lt"/>
              </a:rPr>
              <a:t>CRITICICISM</a:t>
            </a:r>
          </a:p>
        </p:txBody>
      </p:sp>
      <p:pic>
        <p:nvPicPr>
          <p:cNvPr id="4" name="Picture 3">
            <a:extLst>
              <a:ext uri="{FF2B5EF4-FFF2-40B4-BE49-F238E27FC236}">
                <a16:creationId xmlns:a16="http://schemas.microsoft.com/office/drawing/2014/main" id="{FB532268-678E-2586-06ED-97AB656A3AFB}"/>
              </a:ext>
            </a:extLst>
          </p:cNvPr>
          <p:cNvPicPr>
            <a:picLocks noChangeAspect="1"/>
          </p:cNvPicPr>
          <p:nvPr/>
        </p:nvPicPr>
        <p:blipFill rotWithShape="1">
          <a:blip r:embed="rId2"/>
          <a:srcRect t="52395" r="71928"/>
          <a:stretch/>
        </p:blipFill>
        <p:spPr>
          <a:xfrm>
            <a:off x="229905" y="1484626"/>
            <a:ext cx="4754219" cy="4810259"/>
          </a:xfrm>
          <a:prstGeom prst="rect">
            <a:avLst/>
          </a:prstGeom>
        </p:spPr>
      </p:pic>
      <p:sp>
        <p:nvSpPr>
          <p:cNvPr id="5" name="TextBox 4">
            <a:extLst>
              <a:ext uri="{FF2B5EF4-FFF2-40B4-BE49-F238E27FC236}">
                <a16:creationId xmlns:a16="http://schemas.microsoft.com/office/drawing/2014/main" id="{02B83F8C-8823-ECF4-0408-4544323B7D5C}"/>
              </a:ext>
            </a:extLst>
          </p:cNvPr>
          <p:cNvSpPr txBox="1"/>
          <p:nvPr/>
        </p:nvSpPr>
        <p:spPr>
          <a:xfrm>
            <a:off x="5095741" y="1484626"/>
            <a:ext cx="7096259" cy="4401205"/>
          </a:xfrm>
          <a:prstGeom prst="rect">
            <a:avLst/>
          </a:prstGeom>
          <a:noFill/>
        </p:spPr>
        <p:txBody>
          <a:bodyPr wrap="square" rtlCol="0">
            <a:spAutoFit/>
          </a:bodyPr>
          <a:lstStyle/>
          <a:p>
            <a:pPr marL="342900" indent="-342900">
              <a:buFont typeface="Arial" panose="020B0604020202020204" pitchFamily="34" charset="0"/>
              <a:buChar char="•"/>
            </a:pPr>
            <a:r>
              <a:rPr lang="en-GB" sz="2800" b="1">
                <a:solidFill>
                  <a:schemeClr val="accent6">
                    <a:lumMod val="75000"/>
                  </a:schemeClr>
                </a:solidFill>
              </a:rPr>
              <a:t>It makes a case that the teacher has limited influence over the learner.</a:t>
            </a:r>
          </a:p>
          <a:p>
            <a:pPr marL="342900" indent="-342900">
              <a:buFont typeface="Arial" panose="020B0604020202020204" pitchFamily="34" charset="0"/>
              <a:buChar char="•"/>
            </a:pPr>
            <a:r>
              <a:rPr lang="en-GB" sz="2800" b="1">
                <a:solidFill>
                  <a:schemeClr val="accent6">
                    <a:lumMod val="75000"/>
                  </a:schemeClr>
                </a:solidFill>
              </a:rPr>
              <a:t>The teacher and the classroom form only a minor part of the learner’s world.</a:t>
            </a:r>
          </a:p>
          <a:p>
            <a:pPr marL="342900" indent="-342900">
              <a:buFont typeface="Arial" panose="020B0604020202020204" pitchFamily="34" charset="0"/>
              <a:buChar char="•"/>
            </a:pPr>
            <a:r>
              <a:rPr lang="en-GB" sz="2800" b="1">
                <a:solidFill>
                  <a:schemeClr val="accent6">
                    <a:lumMod val="75000"/>
                  </a:schemeClr>
                </a:solidFill>
              </a:rPr>
              <a:t>The learners ability to engage in learning is constrained by class and social structure.</a:t>
            </a:r>
          </a:p>
          <a:p>
            <a:pPr marL="342900" indent="-342900">
              <a:buFont typeface="Arial" panose="020B0604020202020204" pitchFamily="34" charset="0"/>
              <a:buChar char="•"/>
            </a:pPr>
            <a:r>
              <a:rPr lang="en-GB" sz="2800" b="1">
                <a:solidFill>
                  <a:schemeClr val="accent6">
                    <a:lumMod val="75000"/>
                  </a:schemeClr>
                </a:solidFill>
              </a:rPr>
              <a:t>Similarly the teachers ability to teach is constrained by the educational system and the inability to change many features of the learner’s experience.</a:t>
            </a:r>
            <a:endParaRPr lang="en-GB" sz="2400" b="1"/>
          </a:p>
        </p:txBody>
      </p:sp>
    </p:spTree>
    <p:extLst>
      <p:ext uri="{BB962C8B-B14F-4D97-AF65-F5344CB8AC3E}">
        <p14:creationId xmlns:p14="http://schemas.microsoft.com/office/powerpoint/2010/main" val="206227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a:extLst>
              <a:ext uri="{FF2B5EF4-FFF2-40B4-BE49-F238E27FC236}">
                <a16:creationId xmlns:a16="http://schemas.microsoft.com/office/drawing/2014/main" id="{816CA974-2CDA-4336-810F-FF5BD127D7EB}"/>
              </a:ext>
            </a:extLst>
          </p:cNvPr>
          <p:cNvPicPr>
            <a:picLocks noGrp="1" noChangeAspect="1"/>
          </p:cNvPicPr>
          <p:nvPr>
            <p:ph idx="1"/>
          </p:nvPr>
        </p:nvPicPr>
        <p:blipFill>
          <a:blip r:embed="rId3"/>
          <a:srcRect b="4679"/>
          <a:stretch/>
        </p:blipFill>
        <p:spPr>
          <a:xfrm>
            <a:off x="20" y="1282"/>
            <a:ext cx="12191980" cy="6856718"/>
          </a:xfrm>
          <a:prstGeom prst="rect">
            <a:avLst/>
          </a:prstGeom>
        </p:spPr>
      </p:pic>
      <p:sp>
        <p:nvSpPr>
          <p:cNvPr id="5" name="TextBox 4">
            <a:extLst>
              <a:ext uri="{FF2B5EF4-FFF2-40B4-BE49-F238E27FC236}">
                <a16:creationId xmlns:a16="http://schemas.microsoft.com/office/drawing/2014/main" id="{EB25F3D0-4133-3C42-C5A1-7DE657FACB99}"/>
              </a:ext>
            </a:extLst>
          </p:cNvPr>
          <p:cNvSpPr txBox="1"/>
          <p:nvPr/>
        </p:nvSpPr>
        <p:spPr>
          <a:xfrm>
            <a:off x="914400" y="438912"/>
            <a:ext cx="5498592" cy="1323439"/>
          </a:xfrm>
          <a:prstGeom prst="rect">
            <a:avLst/>
          </a:prstGeom>
          <a:solidFill>
            <a:schemeClr val="bg1"/>
          </a:solidFill>
        </p:spPr>
        <p:txBody>
          <a:bodyPr wrap="square" rtlCol="0">
            <a:spAutoFit/>
          </a:bodyPr>
          <a:lstStyle/>
          <a:p>
            <a:r>
              <a:rPr lang="en-GB" sz="8000" b="1" dirty="0"/>
              <a:t>Role Models</a:t>
            </a:r>
          </a:p>
        </p:txBody>
      </p:sp>
    </p:spTree>
    <p:extLst>
      <p:ext uri="{BB962C8B-B14F-4D97-AF65-F5344CB8AC3E}">
        <p14:creationId xmlns:p14="http://schemas.microsoft.com/office/powerpoint/2010/main" val="1803932878"/>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group of people hugging each other&#10;&#10;Description automatically generated">
            <a:extLst>
              <a:ext uri="{FF2B5EF4-FFF2-40B4-BE49-F238E27FC236}">
                <a16:creationId xmlns:a16="http://schemas.microsoft.com/office/drawing/2014/main" id="{2F09C585-E7C9-1CB6-24AE-7D9D8342F8BE}"/>
              </a:ext>
            </a:extLst>
          </p:cNvPr>
          <p:cNvPicPr>
            <a:picLocks noGrp="1" noChangeAspect="1"/>
          </p:cNvPicPr>
          <p:nvPr>
            <p:ph idx="1"/>
          </p:nvPr>
        </p:nvPicPr>
        <p:blipFill>
          <a:blip r:embed="rId3"/>
          <a:srcRect b="10017"/>
          <a:stretch/>
        </p:blipFill>
        <p:spPr>
          <a:xfrm>
            <a:off x="20" y="1282"/>
            <a:ext cx="12191980" cy="6856718"/>
          </a:xfrm>
          <a:prstGeom prst="rect">
            <a:avLst/>
          </a:prstGeom>
        </p:spPr>
      </p:pic>
      <p:sp>
        <p:nvSpPr>
          <p:cNvPr id="5" name="TextBox 4">
            <a:extLst>
              <a:ext uri="{FF2B5EF4-FFF2-40B4-BE49-F238E27FC236}">
                <a16:creationId xmlns:a16="http://schemas.microsoft.com/office/drawing/2014/main" id="{F51DF618-C6FC-55EE-51B0-8DF188FEA05C}"/>
              </a:ext>
            </a:extLst>
          </p:cNvPr>
          <p:cNvSpPr txBox="1"/>
          <p:nvPr/>
        </p:nvSpPr>
        <p:spPr>
          <a:xfrm>
            <a:off x="2145792" y="0"/>
            <a:ext cx="6364224" cy="1323439"/>
          </a:xfrm>
          <a:prstGeom prst="rect">
            <a:avLst/>
          </a:prstGeom>
          <a:solidFill>
            <a:schemeClr val="bg1"/>
          </a:solidFill>
        </p:spPr>
        <p:txBody>
          <a:bodyPr wrap="square" rtlCol="0">
            <a:spAutoFit/>
          </a:bodyPr>
          <a:lstStyle/>
          <a:p>
            <a:r>
              <a:rPr lang="en-GB" sz="8000" b="1" dirty="0"/>
              <a:t>Peer Influence</a:t>
            </a:r>
          </a:p>
        </p:txBody>
      </p:sp>
    </p:spTree>
    <p:extLst>
      <p:ext uri="{BB962C8B-B14F-4D97-AF65-F5344CB8AC3E}">
        <p14:creationId xmlns:p14="http://schemas.microsoft.com/office/powerpoint/2010/main" val="57174107"/>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a:extLst>
              <a:ext uri="{FF2B5EF4-FFF2-40B4-BE49-F238E27FC236}">
                <a16:creationId xmlns:a16="http://schemas.microsoft.com/office/drawing/2014/main" id="{3EB9CF93-CE73-85C7-6548-F52AA5146DC7}"/>
              </a:ext>
            </a:extLst>
          </p:cNvPr>
          <p:cNvPicPr>
            <a:picLocks noGrp="1" noChangeAspect="1"/>
          </p:cNvPicPr>
          <p:nvPr>
            <p:ph idx="1"/>
          </p:nvPr>
        </p:nvPicPr>
        <p:blipFill>
          <a:blip r:embed="rId3"/>
          <a:srcRect b="19"/>
          <a:stretch/>
        </p:blipFill>
        <p:spPr>
          <a:xfrm>
            <a:off x="20" y="1282"/>
            <a:ext cx="12191980" cy="6856718"/>
          </a:xfrm>
          <a:prstGeom prst="rect">
            <a:avLst/>
          </a:prstGeom>
        </p:spPr>
      </p:pic>
      <p:sp>
        <p:nvSpPr>
          <p:cNvPr id="5" name="TextBox 4">
            <a:extLst>
              <a:ext uri="{FF2B5EF4-FFF2-40B4-BE49-F238E27FC236}">
                <a16:creationId xmlns:a16="http://schemas.microsoft.com/office/drawing/2014/main" id="{BD9EAEFC-D742-13CD-4819-20A0B360B77D}"/>
              </a:ext>
            </a:extLst>
          </p:cNvPr>
          <p:cNvSpPr txBox="1"/>
          <p:nvPr/>
        </p:nvSpPr>
        <p:spPr>
          <a:xfrm>
            <a:off x="1786087" y="5684108"/>
            <a:ext cx="10404389" cy="1323439"/>
          </a:xfrm>
          <a:prstGeom prst="rect">
            <a:avLst/>
          </a:prstGeom>
          <a:solidFill>
            <a:schemeClr val="bg1"/>
          </a:solidFill>
        </p:spPr>
        <p:txBody>
          <a:bodyPr wrap="square" rtlCol="0">
            <a:spAutoFit/>
          </a:bodyPr>
          <a:lstStyle/>
          <a:p>
            <a:r>
              <a:rPr lang="en-GB" sz="8000" b="1" dirty="0"/>
              <a:t>Mimic Online Behaviour</a:t>
            </a:r>
          </a:p>
        </p:txBody>
      </p:sp>
    </p:spTree>
    <p:extLst>
      <p:ext uri="{BB962C8B-B14F-4D97-AF65-F5344CB8AC3E}">
        <p14:creationId xmlns:p14="http://schemas.microsoft.com/office/powerpoint/2010/main" val="170484219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DA43EED2-0BFE-D22A-7649-1C34C2998AF4}"/>
              </a:ext>
            </a:extLst>
          </p:cNvPr>
          <p:cNvPicPr>
            <a:picLocks noChangeAspect="1"/>
          </p:cNvPicPr>
          <p:nvPr/>
        </p:nvPicPr>
        <p:blipFill>
          <a:blip r:embed="rId2"/>
          <a:stretch>
            <a:fillRect/>
          </a:stretch>
        </p:blipFill>
        <p:spPr>
          <a:xfrm>
            <a:off x="36723" y="0"/>
            <a:ext cx="12118554" cy="6858000"/>
          </a:xfrm>
          <a:prstGeom prst="rect">
            <a:avLst/>
          </a:prstGeom>
        </p:spPr>
      </p:pic>
      <mc:AlternateContent xmlns:mc="http://schemas.openxmlformats.org/markup-compatibility/2006" xmlns:p14="http://schemas.microsoft.com/office/powerpoint/2010/main" xmlns:aink="http://schemas.microsoft.com/office/drawing/2016/ink">
        <mc:Choice Requires="p14 aink">
          <p:contentPart p14:bwMode="auto" r:id="rId3">
            <p14:nvContentPartPr>
              <p14:cNvPr id="6" name="Ink 5">
                <a:extLst>
                  <a:ext uri="{FF2B5EF4-FFF2-40B4-BE49-F238E27FC236}">
                    <a16:creationId xmlns:a16="http://schemas.microsoft.com/office/drawing/2014/main" id="{CDF413D3-7D9D-5EE4-D2AC-13721DBDF7E9}"/>
                  </a:ext>
                </a:extLst>
              </p14:cNvPr>
              <p14:cNvContentPartPr/>
              <p14:nvPr/>
            </p14:nvContentPartPr>
            <p14:xfrm>
              <a:off x="9864685" y="6117308"/>
              <a:ext cx="854280" cy="13680"/>
            </p14:xfrm>
          </p:contentPart>
        </mc:Choice>
        <mc:Fallback xmlns="">
          <p:pic>
            <p:nvPicPr>
              <p:cNvPr id="6" name="Ink 5">
                <a:extLst>
                  <a:ext uri="{FF2B5EF4-FFF2-40B4-BE49-F238E27FC236}">
                    <a16:creationId xmlns:a16="http://schemas.microsoft.com/office/drawing/2014/main" id="{CDF413D3-7D9D-5EE4-D2AC-13721DBDF7E9}"/>
                  </a:ext>
                </a:extLst>
              </p:cNvPr>
              <p:cNvPicPr/>
              <p:nvPr/>
            </p:nvPicPr>
            <p:blipFill>
              <a:blip r:embed="rId4"/>
              <a:stretch>
                <a:fillRect/>
              </a:stretch>
            </p:blipFill>
            <p:spPr>
              <a:xfrm>
                <a:off x="9846685" y="6012077"/>
                <a:ext cx="889920" cy="223791"/>
              </a:xfrm>
              <a:prstGeom prst="rect">
                <a:avLst/>
              </a:prstGeom>
            </p:spPr>
          </p:pic>
        </mc:Fallback>
      </mc:AlternateContent>
      <p:sp>
        <p:nvSpPr>
          <p:cNvPr id="7" name="Rectangle 6">
            <a:extLst>
              <a:ext uri="{FF2B5EF4-FFF2-40B4-BE49-F238E27FC236}">
                <a16:creationId xmlns:a16="http://schemas.microsoft.com/office/drawing/2014/main" id="{F8CBF81C-D4F5-5D0A-362F-BD34628A3D20}"/>
              </a:ext>
            </a:extLst>
          </p:cNvPr>
          <p:cNvSpPr/>
          <p:nvPr/>
        </p:nvSpPr>
        <p:spPr>
          <a:xfrm>
            <a:off x="9504608" y="5840303"/>
            <a:ext cx="2125014" cy="581370"/>
          </a:xfrm>
          <a:prstGeom prst="rect">
            <a:avLst/>
          </a:prstGeom>
          <a:solidFill>
            <a:srgbClr val="8FC1C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23E4E56A-0384-B488-BFA9-79D632F5657E}"/>
              </a:ext>
            </a:extLst>
          </p:cNvPr>
          <p:cNvSpPr/>
          <p:nvPr/>
        </p:nvSpPr>
        <p:spPr>
          <a:xfrm>
            <a:off x="4314424" y="0"/>
            <a:ext cx="3580326" cy="2150772"/>
          </a:xfrm>
          <a:prstGeom prst="rect">
            <a:avLst/>
          </a:prstGeom>
          <a:solidFill>
            <a:srgbClr val="F0FCB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8659EE4C-754D-932C-CA49-1774DEDB0FD5}"/>
              </a:ext>
            </a:extLst>
          </p:cNvPr>
          <p:cNvSpPr/>
          <p:nvPr/>
        </p:nvSpPr>
        <p:spPr>
          <a:xfrm>
            <a:off x="4314425" y="-157552"/>
            <a:ext cx="3580326" cy="2554545"/>
          </a:xfrm>
          <a:prstGeom prst="rect">
            <a:avLst/>
          </a:prstGeom>
          <a:noFill/>
        </p:spPr>
        <p:txBody>
          <a:bodyPr wrap="square" lIns="91440" tIns="45720" rIns="91440" bIns="45720">
            <a:spAutoFit/>
          </a:bodyPr>
          <a:lstStyle/>
          <a:p>
            <a:pPr algn="ctr"/>
            <a:r>
              <a:rPr lang="en-US" sz="8000" b="1" cap="none" spc="0">
                <a:ln w="9525">
                  <a:solidFill>
                    <a:schemeClr val="bg1"/>
                  </a:solidFill>
                  <a:prstDash val="solid"/>
                </a:ln>
                <a:solidFill>
                  <a:srgbClr val="AC8BD2"/>
                </a:solidFill>
                <a:effectLst>
                  <a:outerShdw blurRad="12700" dist="38100" dir="2700000" algn="tl" rotWithShape="0">
                    <a:schemeClr val="accent5">
                      <a:lumMod val="60000"/>
                      <a:lumOff val="40000"/>
                    </a:schemeClr>
                  </a:outerShdw>
                </a:effectLst>
              </a:rPr>
              <a:t>Key </a:t>
            </a:r>
          </a:p>
          <a:p>
            <a:pPr algn="ctr"/>
            <a:r>
              <a:rPr lang="en-US" sz="8000" b="1" cap="none" spc="0">
                <a:ln w="9525">
                  <a:solidFill>
                    <a:schemeClr val="bg1"/>
                  </a:solidFill>
                  <a:prstDash val="solid"/>
                </a:ln>
                <a:solidFill>
                  <a:srgbClr val="AC8BD2"/>
                </a:solidFill>
                <a:effectLst>
                  <a:outerShdw blurRad="12700" dist="38100" dir="2700000" algn="tl" rotWithShape="0">
                    <a:schemeClr val="accent5">
                      <a:lumMod val="60000"/>
                      <a:lumOff val="40000"/>
                    </a:schemeClr>
                  </a:outerShdw>
                </a:effectLst>
              </a:rPr>
              <a:t>Ideas</a:t>
            </a:r>
          </a:p>
        </p:txBody>
      </p:sp>
    </p:spTree>
    <p:extLst>
      <p:ext uri="{BB962C8B-B14F-4D97-AF65-F5344CB8AC3E}">
        <p14:creationId xmlns:p14="http://schemas.microsoft.com/office/powerpoint/2010/main" val="187084898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7" name="Picture 6">
            <a:extLst>
              <a:ext uri="{FF2B5EF4-FFF2-40B4-BE49-F238E27FC236}">
                <a16:creationId xmlns:a16="http://schemas.microsoft.com/office/drawing/2014/main" id="{9ADF8179-37C8-98A8-6BEF-88F3B8643E3F}"/>
              </a:ext>
            </a:extLst>
          </p:cNvPr>
          <p:cNvPicPr>
            <a:picLocks noChangeAspect="1"/>
          </p:cNvPicPr>
          <p:nvPr/>
        </p:nvPicPr>
        <p:blipFill rotWithShape="1">
          <a:blip r:embed="rId2"/>
          <a:srcRect b="15746"/>
          <a:stretch/>
        </p:blipFill>
        <p:spPr>
          <a:xfrm>
            <a:off x="20" y="1282"/>
            <a:ext cx="12191980" cy="6856718"/>
          </a:xfrm>
          <a:prstGeom prst="rect">
            <a:avLst/>
          </a:prstGeom>
        </p:spPr>
      </p:pic>
    </p:spTree>
    <p:extLst>
      <p:ext uri="{BB962C8B-B14F-4D97-AF65-F5344CB8AC3E}">
        <p14:creationId xmlns:p14="http://schemas.microsoft.com/office/powerpoint/2010/main" val="250366445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6E13A62-596E-A241-E4EE-DF5D7DC7733A}"/>
              </a:ext>
            </a:extLst>
          </p:cNvPr>
          <p:cNvSpPr txBox="1"/>
          <p:nvPr/>
        </p:nvSpPr>
        <p:spPr>
          <a:xfrm>
            <a:off x="457200" y="670560"/>
            <a:ext cx="11186160" cy="5724644"/>
          </a:xfrm>
          <a:prstGeom prst="rect">
            <a:avLst/>
          </a:prstGeom>
          <a:noFill/>
        </p:spPr>
        <p:txBody>
          <a:bodyPr wrap="square">
            <a:spAutoFit/>
          </a:bodyPr>
          <a:lstStyle/>
          <a:p>
            <a:pPr marL="0" marR="0" lvl="0" indent="0" algn="ctr" defTabSz="914400" rtl="0" eaLnBrk="1" fontAlgn="base" latinLnBrk="0" hangingPunct="1">
              <a:lnSpc>
                <a:spcPct val="100000"/>
              </a:lnSpc>
              <a:spcBef>
                <a:spcPts val="0"/>
              </a:spcBef>
              <a:spcAft>
                <a:spcPts val="0"/>
              </a:spcAft>
              <a:buClrTx/>
              <a:buSzTx/>
              <a:buFontTx/>
              <a:buNone/>
              <a:tabLst/>
              <a:defRPr/>
            </a:pPr>
            <a:r>
              <a:rPr kumimoji="0" lang="en-GB" sz="5400" b="1" i="0" u="sng" strike="noStrike" kern="1200" cap="none" spc="0" normalizeH="0" baseline="0" noProof="0" dirty="0">
                <a:ln>
                  <a:noFill/>
                </a:ln>
                <a:solidFill>
                  <a:srgbClr val="4472C4"/>
                </a:solidFill>
                <a:effectLst/>
                <a:uLnTx/>
                <a:uFillTx/>
                <a:latin typeface="Arial" panose="020B0604020202020204" pitchFamily="34" charset="0"/>
                <a:ea typeface="Times New Roman" panose="02020603050405020304" pitchFamily="18" charset="0"/>
                <a:cs typeface="+mn-cs"/>
              </a:rPr>
              <a:t>Assessment Component 1 – 50%</a:t>
            </a:r>
            <a:r>
              <a:rPr kumimoji="0" lang="en-GB" sz="5400" b="0" i="0" u="sng" strike="noStrike" kern="1200" cap="none" spc="0" normalizeH="0" baseline="0" noProof="0" dirty="0">
                <a:ln>
                  <a:noFill/>
                </a:ln>
                <a:solidFill>
                  <a:srgbClr val="4472C4"/>
                </a:solidFill>
                <a:effectLst/>
                <a:uLnTx/>
                <a:uFillTx/>
                <a:latin typeface="Arial" panose="020B0604020202020204" pitchFamily="34" charset="0"/>
                <a:ea typeface="Times New Roman" panose="02020603050405020304" pitchFamily="18" charset="0"/>
                <a:cs typeface="+mn-cs"/>
              </a:rPr>
              <a:t> </a:t>
            </a:r>
            <a:endParaRPr kumimoji="0" lang="en-GB" sz="4000" b="0" i="0" u="none" strike="noStrike" kern="1200" cap="none" spc="0" normalizeH="0" baseline="0" noProof="0" dirty="0">
              <a:ln>
                <a:noFill/>
              </a:ln>
              <a:solidFill>
                <a:srgbClr val="4472C4"/>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44546A"/>
                </a:solidFill>
                <a:effectLst/>
                <a:uLnTx/>
                <a:uFillTx/>
                <a:latin typeface="Arial" panose="020B0604020202020204" pitchFamily="34" charset="0"/>
                <a:ea typeface="Times New Roman" panose="02020603050405020304" pitchFamily="18" charset="0"/>
                <a:cs typeface="+mn-cs"/>
              </a:rPr>
              <a:t> </a:t>
            </a:r>
          </a:p>
          <a:p>
            <a:pPr marL="0" marR="0" lvl="0" indent="0" algn="l" defTabSz="914400" rtl="0" eaLnBrk="1" fontAlgn="base"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2000" b="0" i="0" u="sng" strike="noStrike" kern="1200" cap="none" spc="0" normalizeH="0" baseline="0" noProof="0" dirty="0">
                <a:ln>
                  <a:noFill/>
                </a:ln>
                <a:solidFill>
                  <a:srgbClr val="FF0000"/>
                </a:solidFill>
                <a:effectLst/>
                <a:uLnTx/>
                <a:uFillTx/>
                <a:latin typeface="Arial" panose="020B0604020202020204" pitchFamily="34" charset="0"/>
                <a:ea typeface="Times New Roman" panose="02020603050405020304" pitchFamily="18" charset="0"/>
                <a:cs typeface="+mn-cs"/>
              </a:rPr>
              <a:t>Written Assignment (3750 words)</a:t>
            </a:r>
            <a:r>
              <a:rPr kumimoji="0" lang="en-GB" sz="2000" b="0" i="0" u="none" strike="noStrike" kern="1200" cap="none" spc="0" normalizeH="0" baseline="0" noProof="0" dirty="0">
                <a:ln>
                  <a:noFill/>
                </a:ln>
                <a:solidFill>
                  <a:srgbClr val="FF0000"/>
                </a:solidFill>
                <a:effectLst/>
                <a:uLnTx/>
                <a:uFillTx/>
                <a:latin typeface="Arial" panose="020B0604020202020204" pitchFamily="34" charset="0"/>
                <a:ea typeface="Times New Roman" panose="02020603050405020304" pitchFamily="18" charset="0"/>
                <a:cs typeface="+mn-cs"/>
              </a:rPr>
              <a:t> 	</a:t>
            </a:r>
            <a:endParaRPr kumimoji="0" lang="en-GB" sz="2000" b="1" i="0" u="sng"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FF0000"/>
                </a:solidFill>
                <a:effectLst/>
                <a:uLnTx/>
                <a:uFillTx/>
                <a:latin typeface="Arial" panose="020B0604020202020204" pitchFamily="34" charset="0"/>
                <a:ea typeface="Times New Roman" panose="02020603050405020304" pitchFamily="18" charset="0"/>
                <a:cs typeface="+mn-cs"/>
              </a:rPr>
              <a:t> </a:t>
            </a:r>
            <a:endParaRPr kumimoji="0" lang="en-GB"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457200" marR="0" lvl="0" indent="0" algn="l" defTabSz="914400" rtl="0" eaLnBrk="1" fontAlgn="base"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Portfolio: Critical review of a learning theorist recommendations, concepts and ideologies (4 elements, 3750 words total) </a:t>
            </a:r>
            <a:endParaRPr kumimoji="0" lang="en-GB"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 </a:t>
            </a:r>
            <a:endParaRPr kumimoji="0" lang="en-GB"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mn-cs"/>
              </a:rPr>
              <a:t>Further Guidance:</a:t>
            </a: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mn-cs"/>
              </a:rPr>
              <a:t> </a:t>
            </a:r>
            <a:endParaRPr kumimoji="0" lang="en-GB"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srgbClr val="000000"/>
                </a:solidFill>
                <a:effectLst/>
                <a:uLnTx/>
                <a:uFillTx/>
                <a:latin typeface="Arial" panose="020B0604020202020204" pitchFamily="34" charset="0"/>
                <a:ea typeface="Times New Roman" panose="02020603050405020304" pitchFamily="18" charset="0"/>
                <a:cs typeface="+mn-cs"/>
              </a:rPr>
              <a:t>Create a portfolio reviewing the works of an influential educator or theorist. Your portfolio should include:</a:t>
            </a:r>
            <a:endParaRPr kumimoji="0" lang="en-GB"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342900" marR="0" lvl="0" indent="-342900" algn="l" defTabSz="914400" rtl="0" eaLnBrk="1" fontAlgn="base" latinLnBrk="0" hangingPunct="1">
              <a:lnSpc>
                <a:spcPct val="100000"/>
              </a:lnSpc>
              <a:spcBef>
                <a:spcPts val="0"/>
              </a:spcBef>
              <a:spcAft>
                <a:spcPts val="0"/>
              </a:spcAft>
              <a:buClrTx/>
              <a:buSzTx/>
              <a:buFont typeface="Arial" panose="020B0604020202020204" pitchFamily="34" charset="0"/>
              <a:buChar char="•"/>
              <a:tabLst/>
              <a:defRPr/>
            </a:pPr>
            <a:r>
              <a:rPr kumimoji="0" lang="en-US" sz="2000" b="0" i="0" u="none" strike="noStrike" kern="1200" cap="none" spc="0" normalizeH="0" baseline="0" noProof="0" dirty="0">
                <a:ln>
                  <a:noFill/>
                </a:ln>
                <a:solidFill>
                  <a:srgbClr val="FF0000"/>
                </a:solidFill>
                <a:effectLst/>
                <a:uLnTx/>
                <a:uFillTx/>
                <a:latin typeface="Arial" panose="020B0604020202020204" pitchFamily="34" charset="0"/>
                <a:ea typeface="Times New Roman" panose="02020603050405020304" pitchFamily="18" charset="0"/>
                <a:cs typeface="+mn-cs"/>
              </a:rPr>
              <a:t>Context – Historical review</a:t>
            </a:r>
            <a:endParaRPr kumimoji="0" lang="en-GB" sz="20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mn-cs"/>
            </a:endParaRPr>
          </a:p>
          <a:p>
            <a:pPr marL="342900" marR="0" lvl="0" indent="-342900" algn="l" defTabSz="914400" rtl="0" eaLnBrk="1" fontAlgn="base" latinLnBrk="0" hangingPunct="1">
              <a:lnSpc>
                <a:spcPct val="100000"/>
              </a:lnSpc>
              <a:spcBef>
                <a:spcPts val="0"/>
              </a:spcBef>
              <a:spcAft>
                <a:spcPts val="0"/>
              </a:spcAft>
              <a:buClrTx/>
              <a:buSzPts val="1000"/>
              <a:buFont typeface="Symbol" panose="05050102010706020507" pitchFamily="18" charset="2"/>
              <a:buChar char=""/>
              <a:tabLst>
                <a:tab pos="457200" algn="l"/>
              </a:tabLst>
              <a:defRPr/>
            </a:pPr>
            <a:r>
              <a:rPr kumimoji="0" lang="en-US" sz="2000" b="0" i="0" u="none" strike="noStrike" kern="1200" cap="none" spc="0" normalizeH="0" baseline="0" noProof="0" dirty="0">
                <a:ln>
                  <a:noFill/>
                </a:ln>
                <a:solidFill>
                  <a:srgbClr val="FF0000"/>
                </a:solidFill>
                <a:effectLst/>
                <a:uLnTx/>
                <a:uFillTx/>
                <a:latin typeface="Arial" panose="020B0604020202020204" pitchFamily="34" charset="0"/>
                <a:ea typeface="Times New Roman" panose="02020603050405020304" pitchFamily="18" charset="0"/>
                <a:cs typeface="+mn-cs"/>
              </a:rPr>
              <a:t>Exploration of theories or practices</a:t>
            </a:r>
            <a:endParaRPr kumimoji="0" lang="en-GB" sz="20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mn-cs"/>
            </a:endParaRPr>
          </a:p>
          <a:p>
            <a:pPr marL="342900" marR="0" lvl="0" indent="-342900" algn="l" defTabSz="914400" rtl="0" eaLnBrk="1" fontAlgn="base" latinLnBrk="0" hangingPunct="1">
              <a:lnSpc>
                <a:spcPct val="100000"/>
              </a:lnSpc>
              <a:spcBef>
                <a:spcPts val="0"/>
              </a:spcBef>
              <a:spcAft>
                <a:spcPts val="0"/>
              </a:spcAft>
              <a:buClrTx/>
              <a:buSzPts val="1000"/>
              <a:buFont typeface="Symbol" panose="05050102010706020507" pitchFamily="18" charset="2"/>
              <a:buChar char=""/>
              <a:tabLst>
                <a:tab pos="457200" algn="l"/>
              </a:tabLst>
              <a:defRPr/>
            </a:pPr>
            <a:r>
              <a:rPr kumimoji="0" lang="en-US" sz="20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mn-cs"/>
              </a:rPr>
              <a:t>Review the impact</a:t>
            </a:r>
            <a:endParaRPr kumimoji="0" lang="en-GB" sz="20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mn-cs"/>
            </a:endParaRPr>
          </a:p>
          <a:p>
            <a:pPr marL="342900" marR="0" lvl="0" indent="-342900" algn="l" defTabSz="914400" rtl="0" eaLnBrk="1" fontAlgn="base" latinLnBrk="0" hangingPunct="1">
              <a:lnSpc>
                <a:spcPct val="100000"/>
              </a:lnSpc>
              <a:spcBef>
                <a:spcPts val="0"/>
              </a:spcBef>
              <a:spcAft>
                <a:spcPts val="0"/>
              </a:spcAft>
              <a:buClrTx/>
              <a:buSzPts val="1000"/>
              <a:buFont typeface="Symbol" panose="05050102010706020507" pitchFamily="18" charset="2"/>
              <a:buChar char=""/>
              <a:tabLst>
                <a:tab pos="457200" algn="l"/>
              </a:tabLst>
              <a:defRPr/>
            </a:pPr>
            <a:r>
              <a:rPr kumimoji="0" lang="en-US" sz="20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mn-cs"/>
              </a:rPr>
              <a:t>Critical reflections</a:t>
            </a:r>
            <a:endParaRPr kumimoji="0" lang="en-GB" sz="2000" b="0" i="0" u="none" strike="noStrike" kern="1200" cap="none" spc="0" normalizeH="0" baseline="0" noProof="0" dirty="0">
              <a:ln>
                <a:noFill/>
              </a:ln>
              <a:solidFill>
                <a:srgbClr val="FF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 </a:t>
            </a:r>
            <a:endPar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base"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 </a:t>
            </a:r>
            <a:endParaRPr kumimoji="0" lang="en-GB" sz="12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p:txBody>
      </p:sp>
    </p:spTree>
    <p:extLst>
      <p:ext uri="{BB962C8B-B14F-4D97-AF65-F5344CB8AC3E}">
        <p14:creationId xmlns:p14="http://schemas.microsoft.com/office/powerpoint/2010/main" val="25646086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45C218-4B3C-26F1-1093-5D4345A93C02}"/>
              </a:ext>
            </a:extLst>
          </p:cNvPr>
          <p:cNvSpPr>
            <a:spLocks noGrp="1"/>
          </p:cNvSpPr>
          <p:nvPr>
            <p:ph idx="1"/>
          </p:nvPr>
        </p:nvSpPr>
        <p:spPr>
          <a:xfrm>
            <a:off x="1071880" y="890905"/>
            <a:ext cx="10515600" cy="4351338"/>
          </a:xfrm>
        </p:spPr>
        <p:txBody>
          <a:bodyPr>
            <a:normAutofit/>
          </a:bodyPr>
          <a:lstStyle/>
          <a:p>
            <a:pPr marL="0" indent="0">
              <a:buNone/>
            </a:pPr>
            <a:r>
              <a:rPr lang="en-US" dirty="0"/>
              <a:t>For this assignment you are being asked to critically reflect on the work of two specific theorists and the applicability of their work to education.</a:t>
            </a:r>
          </a:p>
          <a:p>
            <a:pPr marL="0" indent="0">
              <a:buNone/>
            </a:pPr>
            <a:r>
              <a:rPr lang="en-US" dirty="0"/>
              <a:t> You may select an individual yourself or choose from the list below. </a:t>
            </a:r>
          </a:p>
          <a:p>
            <a:pPr marL="0" indent="0">
              <a:buNone/>
            </a:pPr>
            <a:endParaRPr lang="en-US" dirty="0"/>
          </a:p>
          <a:p>
            <a:r>
              <a:rPr lang="en-US" dirty="0">
                <a:solidFill>
                  <a:srgbClr val="00B050"/>
                </a:solidFill>
              </a:rPr>
              <a:t>Benjamin Bloom 				BEHAVIOURISM</a:t>
            </a:r>
          </a:p>
          <a:p>
            <a:r>
              <a:rPr lang="en-US" dirty="0">
                <a:solidFill>
                  <a:srgbClr val="00B050"/>
                </a:solidFill>
              </a:rPr>
              <a:t>Daniel Kahneman				COGNITIVISM</a:t>
            </a:r>
          </a:p>
          <a:p>
            <a:r>
              <a:rPr lang="en-US" dirty="0">
                <a:solidFill>
                  <a:srgbClr val="00B050"/>
                </a:solidFill>
              </a:rPr>
              <a:t>Jean Piaget or Lev Vygotsky		CONSTRUCTIVISM</a:t>
            </a:r>
          </a:p>
          <a:p>
            <a:r>
              <a:rPr lang="en-US" dirty="0">
                <a:solidFill>
                  <a:srgbClr val="00B050"/>
                </a:solidFill>
              </a:rPr>
              <a:t>Emile Durkheim				Social Learning</a:t>
            </a:r>
          </a:p>
          <a:p>
            <a:pPr marL="0" indent="0">
              <a:buNone/>
            </a:pPr>
            <a:endParaRPr lang="en-GB" dirty="0"/>
          </a:p>
        </p:txBody>
      </p:sp>
    </p:spTree>
    <p:extLst>
      <p:ext uri="{BB962C8B-B14F-4D97-AF65-F5344CB8AC3E}">
        <p14:creationId xmlns:p14="http://schemas.microsoft.com/office/powerpoint/2010/main" val="1282742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F749E00-5EDA-DBB4-C782-61B412F30C2A}"/>
              </a:ext>
            </a:extLst>
          </p:cNvPr>
          <p:cNvSpPr>
            <a:spLocks noGrp="1"/>
          </p:cNvSpPr>
          <p:nvPr>
            <p:ph idx="1"/>
          </p:nvPr>
        </p:nvSpPr>
        <p:spPr>
          <a:xfrm>
            <a:off x="457200" y="396240"/>
            <a:ext cx="11277600" cy="6268720"/>
          </a:xfrm>
        </p:spPr>
        <p:txBody>
          <a:bodyPr>
            <a:normAutofit lnSpcReduction="10000"/>
          </a:bodyPr>
          <a:lstStyle/>
          <a:p>
            <a:r>
              <a:rPr lang="en-GB" dirty="0">
                <a:solidFill>
                  <a:srgbClr val="FF0000"/>
                </a:solidFill>
              </a:rPr>
              <a:t>Context – Historical review		</a:t>
            </a:r>
            <a:r>
              <a:rPr lang="en-GB" dirty="0">
                <a:solidFill>
                  <a:srgbClr val="00B050"/>
                </a:solidFill>
              </a:rPr>
              <a:t>250x2 words </a:t>
            </a:r>
            <a:r>
              <a:rPr lang="en-GB" sz="2000" dirty="0"/>
              <a:t>(500 words)</a:t>
            </a:r>
          </a:p>
          <a:p>
            <a:pPr marL="0" indent="0" algn="just">
              <a:buNone/>
            </a:pPr>
            <a:r>
              <a:rPr lang="en-GB" dirty="0"/>
              <a:t> </a:t>
            </a:r>
            <a:r>
              <a:rPr lang="en-US" dirty="0"/>
              <a:t>You may wish to consider why this individual is significant in developing our understanding of education as well as why you have chosen this person in particular. </a:t>
            </a:r>
          </a:p>
          <a:p>
            <a:pPr algn="just"/>
            <a:r>
              <a:rPr lang="en-US" dirty="0">
                <a:solidFill>
                  <a:srgbClr val="FF0000"/>
                </a:solidFill>
              </a:rPr>
              <a:t>Exploration of theories or practices	</a:t>
            </a:r>
            <a:r>
              <a:rPr lang="en-US" dirty="0">
                <a:solidFill>
                  <a:srgbClr val="00B050"/>
                </a:solidFill>
              </a:rPr>
              <a:t>1000x2 words </a:t>
            </a:r>
            <a:r>
              <a:rPr lang="en-US" sz="2000" dirty="0"/>
              <a:t>(2000 words)</a:t>
            </a:r>
          </a:p>
          <a:p>
            <a:pPr marL="0" indent="0" algn="just">
              <a:buNone/>
            </a:pPr>
            <a:r>
              <a:rPr lang="en-US" dirty="0"/>
              <a:t>This should be a critical review of the main theory or theories as outlined by the individual you have chosen. Remember you should be evaluating and critiquing their work and not just providing a summary.</a:t>
            </a:r>
          </a:p>
          <a:p>
            <a:pPr algn="just"/>
            <a:r>
              <a:rPr lang="en-US" dirty="0">
                <a:solidFill>
                  <a:srgbClr val="FF0000"/>
                </a:solidFill>
              </a:rPr>
              <a:t>Review the impact	</a:t>
            </a:r>
            <a:r>
              <a:rPr lang="en-US" dirty="0">
                <a:solidFill>
                  <a:srgbClr val="00B050"/>
                </a:solidFill>
              </a:rPr>
              <a:t>400x2 words </a:t>
            </a:r>
            <a:r>
              <a:rPr lang="en-US" sz="2000" dirty="0"/>
              <a:t>(800 words)</a:t>
            </a:r>
            <a:endParaRPr lang="en-US" dirty="0">
              <a:solidFill>
                <a:srgbClr val="00B050"/>
              </a:solidFill>
            </a:endParaRPr>
          </a:p>
          <a:p>
            <a:pPr marL="0" indent="0" algn="just">
              <a:buNone/>
            </a:pPr>
            <a:r>
              <a:rPr lang="en-US" dirty="0"/>
              <a:t>This should take the form of a critical examination of the usefulness of the work of your chosen theorist to the practice of education. </a:t>
            </a:r>
          </a:p>
          <a:p>
            <a:pPr algn="just"/>
            <a:r>
              <a:rPr lang="en-US" dirty="0">
                <a:solidFill>
                  <a:srgbClr val="FF0000"/>
                </a:solidFill>
              </a:rPr>
              <a:t>Critical Reflection	</a:t>
            </a:r>
            <a:r>
              <a:rPr lang="en-US" dirty="0">
                <a:solidFill>
                  <a:srgbClr val="00B050"/>
                </a:solidFill>
              </a:rPr>
              <a:t>225x2 words </a:t>
            </a:r>
            <a:r>
              <a:rPr lang="en-US" sz="2000" dirty="0"/>
              <a:t>(450 words)</a:t>
            </a:r>
            <a:endParaRPr lang="en-US" dirty="0">
              <a:solidFill>
                <a:srgbClr val="FF0000"/>
              </a:solidFill>
            </a:endParaRPr>
          </a:p>
          <a:p>
            <a:pPr marL="0" indent="0" algn="just">
              <a:buNone/>
            </a:pPr>
            <a:r>
              <a:rPr lang="en-US" dirty="0"/>
              <a:t>Your final section should </a:t>
            </a:r>
            <a:r>
              <a:rPr lang="en-US" dirty="0" err="1"/>
              <a:t>summarise</a:t>
            </a:r>
            <a:r>
              <a:rPr lang="en-US" dirty="0"/>
              <a:t> the key learning from your critical review.</a:t>
            </a:r>
          </a:p>
          <a:p>
            <a:pPr marL="0" indent="0" algn="just">
              <a:buNone/>
            </a:pPr>
            <a:endParaRPr lang="en-US" dirty="0"/>
          </a:p>
          <a:p>
            <a:pPr marL="0" indent="0">
              <a:buNone/>
            </a:pPr>
            <a:endParaRPr lang="en-US" dirty="0"/>
          </a:p>
          <a:p>
            <a:pPr marL="0" indent="0">
              <a:buNone/>
            </a:pPr>
            <a:endParaRPr lang="en-US" dirty="0"/>
          </a:p>
          <a:p>
            <a:pPr marL="0" indent="0">
              <a:buNone/>
            </a:pPr>
            <a:endParaRPr lang="en-GB" dirty="0"/>
          </a:p>
        </p:txBody>
      </p:sp>
    </p:spTree>
    <p:extLst>
      <p:ext uri="{BB962C8B-B14F-4D97-AF65-F5344CB8AC3E}">
        <p14:creationId xmlns:p14="http://schemas.microsoft.com/office/powerpoint/2010/main" val="33962495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19CAD-2F8A-A469-500B-B9690488FFD2}"/>
              </a:ext>
            </a:extLst>
          </p:cNvPr>
          <p:cNvSpPr>
            <a:spLocks noGrp="1"/>
          </p:cNvSpPr>
          <p:nvPr>
            <p:ph type="title"/>
          </p:nvPr>
        </p:nvSpPr>
        <p:spPr>
          <a:xfrm>
            <a:off x="370703" y="229201"/>
            <a:ext cx="10515600" cy="1325563"/>
          </a:xfrm>
        </p:spPr>
        <p:txBody>
          <a:bodyPr>
            <a:normAutofit/>
          </a:bodyPr>
          <a:lstStyle/>
          <a:p>
            <a:r>
              <a:rPr lang="en-GB" sz="6600" b="1" u="sng" dirty="0">
                <a:latin typeface="+mn-lt"/>
              </a:rPr>
              <a:t>Reflection Time / Talk Time</a:t>
            </a:r>
          </a:p>
        </p:txBody>
      </p:sp>
      <p:pic>
        <p:nvPicPr>
          <p:cNvPr id="4" name="Picture 3">
            <a:extLst>
              <a:ext uri="{FF2B5EF4-FFF2-40B4-BE49-F238E27FC236}">
                <a16:creationId xmlns:a16="http://schemas.microsoft.com/office/drawing/2014/main" id="{A55A0E6B-3796-B0E0-DFEC-2A2CDC825895}"/>
              </a:ext>
            </a:extLst>
          </p:cNvPr>
          <p:cNvPicPr>
            <a:picLocks noChangeAspect="1"/>
          </p:cNvPicPr>
          <p:nvPr/>
        </p:nvPicPr>
        <p:blipFill rotWithShape="1">
          <a:blip r:embed="rId2"/>
          <a:srcRect l="7394" r="14175"/>
          <a:stretch/>
        </p:blipFill>
        <p:spPr>
          <a:xfrm>
            <a:off x="370703" y="1690689"/>
            <a:ext cx="6685007" cy="4794423"/>
          </a:xfrm>
          <a:prstGeom prst="rect">
            <a:avLst/>
          </a:prstGeom>
        </p:spPr>
      </p:pic>
      <p:sp>
        <p:nvSpPr>
          <p:cNvPr id="5" name="TextBox 4">
            <a:extLst>
              <a:ext uri="{FF2B5EF4-FFF2-40B4-BE49-F238E27FC236}">
                <a16:creationId xmlns:a16="http://schemas.microsoft.com/office/drawing/2014/main" id="{BE602DB1-6DAB-0447-E873-D8E6AF635697}"/>
              </a:ext>
            </a:extLst>
          </p:cNvPr>
          <p:cNvSpPr txBox="1"/>
          <p:nvPr/>
        </p:nvSpPr>
        <p:spPr>
          <a:xfrm>
            <a:off x="7475837" y="2582563"/>
            <a:ext cx="4073611" cy="2554545"/>
          </a:xfrm>
          <a:prstGeom prst="rect">
            <a:avLst/>
          </a:prstGeom>
          <a:noFill/>
        </p:spPr>
        <p:txBody>
          <a:bodyPr wrap="square" rtlCol="0">
            <a:spAutoFit/>
          </a:bodyPr>
          <a:lstStyle/>
          <a:p>
            <a:pPr algn="ctr" defTabSz="914377"/>
            <a:r>
              <a:rPr lang="en-GB" sz="4000" b="1" dirty="0">
                <a:solidFill>
                  <a:prstClr val="black"/>
                </a:solidFill>
                <a:latin typeface="Calibri" panose="020F0502020204030204"/>
                <a:cs typeface="Arial"/>
                <a:sym typeface="Arial"/>
              </a:rPr>
              <a:t>Write down three things that you have learnt in today’s meeting.</a:t>
            </a:r>
          </a:p>
        </p:txBody>
      </p:sp>
    </p:spTree>
    <p:extLst>
      <p:ext uri="{BB962C8B-B14F-4D97-AF65-F5344CB8AC3E}">
        <p14:creationId xmlns:p14="http://schemas.microsoft.com/office/powerpoint/2010/main" val="66685813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C666A1D-4C37-2BFC-EC78-C56331066FC5}"/>
              </a:ext>
            </a:extLst>
          </p:cNvPr>
          <p:cNvPicPr>
            <a:picLocks noChangeAspect="1"/>
          </p:cNvPicPr>
          <p:nvPr/>
        </p:nvPicPr>
        <p:blipFill rotWithShape="1">
          <a:blip r:embed="rId2"/>
          <a:srcRect t="8452" b="2972"/>
          <a:stretch/>
        </p:blipFill>
        <p:spPr>
          <a:xfrm>
            <a:off x="457200" y="457200"/>
            <a:ext cx="11277600" cy="5943600"/>
          </a:xfrm>
          <a:prstGeom prst="rect">
            <a:avLst/>
          </a:prstGeom>
        </p:spPr>
      </p:pic>
      <p:sp>
        <p:nvSpPr>
          <p:cNvPr id="2" name="TextBox 1">
            <a:extLst>
              <a:ext uri="{FF2B5EF4-FFF2-40B4-BE49-F238E27FC236}">
                <a16:creationId xmlns:a16="http://schemas.microsoft.com/office/drawing/2014/main" id="{010FA8FB-208B-EDD8-2233-D45E67EDEAFE}"/>
              </a:ext>
            </a:extLst>
          </p:cNvPr>
          <p:cNvSpPr txBox="1"/>
          <p:nvPr/>
        </p:nvSpPr>
        <p:spPr>
          <a:xfrm>
            <a:off x="5987442" y="4133589"/>
            <a:ext cx="2868460" cy="1323439"/>
          </a:xfrm>
          <a:prstGeom prst="rect">
            <a:avLst/>
          </a:prstGeom>
          <a:solidFill>
            <a:schemeClr val="bg1"/>
          </a:solidFill>
        </p:spPr>
        <p:txBody>
          <a:bodyPr wrap="square" rtlCol="0">
            <a:spAutoFit/>
          </a:bodyPr>
          <a:lstStyle/>
          <a:p>
            <a:r>
              <a:rPr lang="en-GB" sz="6600" b="1" dirty="0"/>
              <a:t>  </a:t>
            </a:r>
            <a:r>
              <a:rPr lang="en-GB" sz="8000" b="1" dirty="0"/>
              <a:t>Year</a:t>
            </a:r>
            <a:endParaRPr lang="en-GB" sz="6600" b="1" dirty="0"/>
          </a:p>
        </p:txBody>
      </p:sp>
    </p:spTree>
    <p:extLst>
      <p:ext uri="{BB962C8B-B14F-4D97-AF65-F5344CB8AC3E}">
        <p14:creationId xmlns:p14="http://schemas.microsoft.com/office/powerpoint/2010/main" val="617047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1EB7C0-B740-E4EF-AA3F-3BBC1F75F1B6}"/>
              </a:ext>
            </a:extLst>
          </p:cNvPr>
          <p:cNvSpPr>
            <a:spLocks noGrp="1"/>
          </p:cNvSpPr>
          <p:nvPr>
            <p:ph type="title"/>
          </p:nvPr>
        </p:nvSpPr>
        <p:spPr>
          <a:xfrm>
            <a:off x="416560" y="436245"/>
            <a:ext cx="11572240" cy="4410075"/>
          </a:xfrm>
        </p:spPr>
        <p:txBody>
          <a:bodyPr>
            <a:normAutofit/>
          </a:bodyPr>
          <a:lstStyle/>
          <a:p>
            <a:r>
              <a:rPr lang="en-GB" sz="6600" b="1" u="sng" dirty="0">
                <a:latin typeface="+mn-lt"/>
              </a:rPr>
              <a:t>WEEK 4</a:t>
            </a:r>
            <a:br>
              <a:rPr lang="en-GB" sz="6600" b="1" u="sng" dirty="0">
                <a:latin typeface="+mn-lt"/>
              </a:rPr>
            </a:br>
            <a:br>
              <a:rPr lang="en-GB" sz="6600" b="1" u="sng" dirty="0">
                <a:latin typeface="+mn-lt"/>
              </a:rPr>
            </a:br>
            <a:r>
              <a:rPr lang="en-GB" sz="6600" b="1" u="sng" dirty="0">
                <a:latin typeface="+mn-lt"/>
              </a:rPr>
              <a:t>EVIDENCE INFORMED TEACHING</a:t>
            </a:r>
          </a:p>
        </p:txBody>
      </p:sp>
    </p:spTree>
    <p:extLst>
      <p:ext uri="{BB962C8B-B14F-4D97-AF65-F5344CB8AC3E}">
        <p14:creationId xmlns:p14="http://schemas.microsoft.com/office/powerpoint/2010/main" val="753627508"/>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95934B61-3BA3-5611-A082-BBB33E7540A7}"/>
              </a:ext>
            </a:extLst>
          </p:cNvPr>
          <p:cNvGraphicFramePr>
            <a:graphicFrameLocks noGrp="1"/>
          </p:cNvGraphicFramePr>
          <p:nvPr>
            <p:extLst>
              <p:ext uri="{D42A27DB-BD31-4B8C-83A1-F6EECF244321}">
                <p14:modId xmlns:p14="http://schemas.microsoft.com/office/powerpoint/2010/main" val="2824237187"/>
              </p:ext>
            </p:extLst>
          </p:nvPr>
        </p:nvGraphicFramePr>
        <p:xfrm>
          <a:off x="426720" y="355600"/>
          <a:ext cx="11338560" cy="6004560"/>
        </p:xfrm>
        <a:graphic>
          <a:graphicData uri="http://schemas.openxmlformats.org/drawingml/2006/table">
            <a:tbl>
              <a:tblPr firstRow="1" bandRow="1">
                <a:tableStyleId>{5C22544A-7EE6-4342-B048-85BDC9FD1C3A}</a:tableStyleId>
              </a:tblPr>
              <a:tblGrid>
                <a:gridCol w="2834640">
                  <a:extLst>
                    <a:ext uri="{9D8B030D-6E8A-4147-A177-3AD203B41FA5}">
                      <a16:colId xmlns:a16="http://schemas.microsoft.com/office/drawing/2014/main" val="963666824"/>
                    </a:ext>
                  </a:extLst>
                </a:gridCol>
                <a:gridCol w="2834640">
                  <a:extLst>
                    <a:ext uri="{9D8B030D-6E8A-4147-A177-3AD203B41FA5}">
                      <a16:colId xmlns:a16="http://schemas.microsoft.com/office/drawing/2014/main" val="1366188220"/>
                    </a:ext>
                  </a:extLst>
                </a:gridCol>
                <a:gridCol w="2956560">
                  <a:extLst>
                    <a:ext uri="{9D8B030D-6E8A-4147-A177-3AD203B41FA5}">
                      <a16:colId xmlns:a16="http://schemas.microsoft.com/office/drawing/2014/main" val="3568357199"/>
                    </a:ext>
                  </a:extLst>
                </a:gridCol>
                <a:gridCol w="2712720">
                  <a:extLst>
                    <a:ext uri="{9D8B030D-6E8A-4147-A177-3AD203B41FA5}">
                      <a16:colId xmlns:a16="http://schemas.microsoft.com/office/drawing/2014/main" val="979221809"/>
                    </a:ext>
                  </a:extLst>
                </a:gridCol>
              </a:tblGrid>
              <a:tr h="5648960">
                <a:tc>
                  <a:txBody>
                    <a:bodyPr/>
                    <a:lstStyle/>
                    <a:p>
                      <a:pPr algn="ctr"/>
                      <a:r>
                        <a:rPr lang="en-GB" sz="2800" dirty="0"/>
                        <a:t>Group 1</a:t>
                      </a:r>
                    </a:p>
                    <a:p>
                      <a:pPr algn="ctr"/>
                      <a:endParaRPr lang="en-GB" sz="2000" dirty="0"/>
                    </a:p>
                    <a:p>
                      <a:pPr algn="ctr"/>
                      <a:r>
                        <a:rPr lang="en-US" sz="2000" dirty="0"/>
                        <a:t>The Science of Learning</a:t>
                      </a:r>
                    </a:p>
                    <a:p>
                      <a:pPr algn="ctr"/>
                      <a:r>
                        <a:rPr lang="en-US" sz="2000" b="0" dirty="0"/>
                        <a:t>Author: Deans for Impact</a:t>
                      </a:r>
                    </a:p>
                    <a:p>
                      <a:pPr algn="ctr"/>
                      <a:endParaRPr lang="en-US" sz="2000" dirty="0"/>
                    </a:p>
                    <a:p>
                      <a:pPr algn="ctr"/>
                      <a:endParaRPr lang="en-US" sz="2000" dirty="0"/>
                    </a:p>
                    <a:p>
                      <a:pPr algn="ctr"/>
                      <a:endParaRPr lang="en-US" sz="2000" dirty="0"/>
                    </a:p>
                    <a:p>
                      <a:pPr algn="ctr"/>
                      <a:endParaRPr lang="en-US" sz="2000" dirty="0"/>
                    </a:p>
                    <a:p>
                      <a:pPr algn="ctr"/>
                      <a:endParaRPr lang="en-US" sz="2000" dirty="0"/>
                    </a:p>
                    <a:p>
                      <a:pPr algn="ctr"/>
                      <a:r>
                        <a:rPr lang="en-US" sz="2000" dirty="0"/>
                        <a:t>-------------------------</a:t>
                      </a:r>
                    </a:p>
                    <a:p>
                      <a:pPr algn="ctr"/>
                      <a:endParaRPr lang="en-US" sz="2000" dirty="0"/>
                    </a:p>
                    <a:p>
                      <a:pPr algn="ctr"/>
                      <a:r>
                        <a:rPr lang="en-US" sz="2000" dirty="0"/>
                        <a:t>The Great Teacher Toolkit.</a:t>
                      </a:r>
                    </a:p>
                    <a:p>
                      <a:pPr algn="ctr"/>
                      <a:r>
                        <a:rPr lang="en-US" sz="1800" b="0" dirty="0"/>
                        <a:t>Author: Coe, R., Rauch, C. J., </a:t>
                      </a:r>
                      <a:r>
                        <a:rPr lang="en-US" sz="1800" b="0" dirty="0" err="1"/>
                        <a:t>KIme</a:t>
                      </a:r>
                      <a:r>
                        <a:rPr lang="en-US" sz="1800" b="0" dirty="0"/>
                        <a:t>, S. and Singleton, D</a:t>
                      </a:r>
                      <a:r>
                        <a:rPr lang="en-US" sz="1800" dirty="0"/>
                        <a:t>.</a:t>
                      </a:r>
                    </a:p>
                    <a:p>
                      <a:pPr algn="ctr"/>
                      <a:endParaRPr lang="en-GB" sz="1800" dirty="0"/>
                    </a:p>
                  </a:txBody>
                  <a:tcPr>
                    <a:solidFill>
                      <a:schemeClr val="accent2"/>
                    </a:solidFill>
                  </a:tcPr>
                </a:tc>
                <a:tc>
                  <a:txBody>
                    <a:bodyPr/>
                    <a:lstStyle/>
                    <a:p>
                      <a:pPr algn="ctr"/>
                      <a:r>
                        <a:rPr lang="en-GB" sz="2800" dirty="0"/>
                        <a:t>Group 2</a:t>
                      </a:r>
                    </a:p>
                    <a:p>
                      <a:pPr algn="ctr"/>
                      <a:endParaRPr lang="en-US" sz="2000" dirty="0"/>
                    </a:p>
                    <a:p>
                      <a:pPr algn="ctr"/>
                      <a:r>
                        <a:rPr lang="en-US" sz="2000" dirty="0"/>
                        <a:t>Principles of Instruction: Research-based </a:t>
                      </a:r>
                      <a:r>
                        <a:rPr lang="en-US" sz="2000" dirty="0" err="1"/>
                        <a:t>stratergies</a:t>
                      </a:r>
                      <a:r>
                        <a:rPr lang="en-US" sz="2000" dirty="0"/>
                        <a:t> that all teachers should know.</a:t>
                      </a:r>
                    </a:p>
                    <a:p>
                      <a:pPr algn="ctr"/>
                      <a:r>
                        <a:rPr lang="en-US" sz="2000" b="0" dirty="0"/>
                        <a:t>Author: </a:t>
                      </a:r>
                      <a:r>
                        <a:rPr lang="en-US" sz="2000" b="0" dirty="0" err="1"/>
                        <a:t>Rosenshine</a:t>
                      </a:r>
                      <a:r>
                        <a:rPr lang="en-US" sz="2000" b="0" dirty="0"/>
                        <a:t>, B.</a:t>
                      </a:r>
                    </a:p>
                    <a:p>
                      <a:pPr algn="ctr"/>
                      <a:endParaRPr lang="en-US" sz="2000" dirty="0"/>
                    </a:p>
                    <a:p>
                      <a:pPr algn="ctr"/>
                      <a:endParaRPr lang="en-US" sz="2000" dirty="0"/>
                    </a:p>
                    <a:p>
                      <a:pPr algn="ctr"/>
                      <a:r>
                        <a:rPr lang="en-US" sz="2000" dirty="0"/>
                        <a:t>-------------------------</a:t>
                      </a:r>
                    </a:p>
                    <a:p>
                      <a:pPr algn="ctr"/>
                      <a:endParaRPr lang="en-US" sz="2000" dirty="0"/>
                    </a:p>
                    <a:p>
                      <a:pPr algn="ctr"/>
                      <a:r>
                        <a:rPr lang="en-US" sz="2000" dirty="0"/>
                        <a:t>What makes great Teaching? Review of the underpinning research.</a:t>
                      </a:r>
                    </a:p>
                    <a:p>
                      <a:pPr algn="ctr"/>
                      <a:r>
                        <a:rPr lang="en-US" sz="2000" b="0" dirty="0"/>
                        <a:t>Author: Coe, R., </a:t>
                      </a:r>
                      <a:r>
                        <a:rPr lang="en-US" sz="2000" b="0" dirty="0" err="1"/>
                        <a:t>Aloisi</a:t>
                      </a:r>
                      <a:r>
                        <a:rPr lang="en-US" sz="2000" b="0" dirty="0"/>
                        <a:t>, C.</a:t>
                      </a:r>
                    </a:p>
                    <a:p>
                      <a:pPr algn="ctr"/>
                      <a:endParaRPr lang="en-GB" sz="2800" dirty="0"/>
                    </a:p>
                  </a:txBody>
                  <a:tcPr>
                    <a:solidFill>
                      <a:schemeClr val="accent2"/>
                    </a:solidFill>
                  </a:tcPr>
                </a:tc>
                <a:tc>
                  <a:txBody>
                    <a:bodyPr/>
                    <a:lstStyle/>
                    <a:p>
                      <a:pPr algn="ctr"/>
                      <a:r>
                        <a:rPr lang="en-GB" sz="2800" dirty="0"/>
                        <a:t>Group 3</a:t>
                      </a:r>
                    </a:p>
                    <a:p>
                      <a:pPr algn="ctr"/>
                      <a:endParaRPr lang="en-GB" sz="2000" dirty="0"/>
                    </a:p>
                    <a:p>
                      <a:pPr algn="ctr"/>
                      <a:r>
                        <a:rPr lang="en-US" sz="2000" dirty="0"/>
                        <a:t>Centre for Education Statistics and Evaluation (2017) Cognitive load theory</a:t>
                      </a:r>
                    </a:p>
                    <a:p>
                      <a:pPr algn="ctr"/>
                      <a:r>
                        <a:rPr lang="en-US" sz="2000" b="0" dirty="0"/>
                        <a:t>Author: Centre for Education Statistics and Evaluation</a:t>
                      </a:r>
                      <a:endParaRPr lang="en-GB" sz="2000" b="0" dirty="0"/>
                    </a:p>
                    <a:p>
                      <a:pPr algn="ctr"/>
                      <a:r>
                        <a:rPr lang="en-GB" sz="2000" dirty="0"/>
                        <a:t>-------------------------</a:t>
                      </a:r>
                    </a:p>
                    <a:p>
                      <a:pPr algn="ctr"/>
                      <a:endParaRPr lang="en-GB" sz="2000" dirty="0"/>
                    </a:p>
                    <a:p>
                      <a:pPr algn="ctr"/>
                      <a:r>
                        <a:rPr lang="en-US" sz="2000" dirty="0"/>
                        <a:t>Why don't students like school? : a cognitive scientist answers questions about how the mind works and what it means for the classroom</a:t>
                      </a:r>
                    </a:p>
                    <a:p>
                      <a:pPr algn="ctr"/>
                      <a:r>
                        <a:rPr lang="en-US" sz="2000" b="0" dirty="0"/>
                        <a:t>Author: Willingham, Daniel T.,</a:t>
                      </a:r>
                      <a:endParaRPr lang="en-GB" sz="2000" b="0" dirty="0"/>
                    </a:p>
                  </a:txBody>
                  <a:tcPr>
                    <a:solidFill>
                      <a:schemeClr val="accent2"/>
                    </a:solidFill>
                  </a:tcPr>
                </a:tc>
                <a:tc>
                  <a:txBody>
                    <a:bodyPr/>
                    <a:lstStyle/>
                    <a:p>
                      <a:pPr algn="ctr"/>
                      <a:r>
                        <a:rPr lang="en-GB" sz="2800" dirty="0"/>
                        <a:t>Group 4</a:t>
                      </a:r>
                    </a:p>
                    <a:p>
                      <a:pPr algn="ctr"/>
                      <a:endParaRPr lang="en-GB" sz="2000" dirty="0"/>
                    </a:p>
                    <a:p>
                      <a:pPr algn="ctr"/>
                      <a:r>
                        <a:rPr lang="en-US" sz="2000" dirty="0"/>
                        <a:t>Classroom assessment: Minute by minute, day by day.</a:t>
                      </a:r>
                    </a:p>
                    <a:p>
                      <a:pPr algn="ctr"/>
                      <a:r>
                        <a:rPr lang="en-US" sz="2000" b="0" dirty="0"/>
                        <a:t>Author: Leahy, S., Lyon, C., Thompson, M. and </a:t>
                      </a:r>
                      <a:r>
                        <a:rPr lang="en-US" sz="2000" b="0" dirty="0" err="1"/>
                        <a:t>Wiliam</a:t>
                      </a:r>
                      <a:r>
                        <a:rPr lang="en-US" sz="2000" b="0" dirty="0"/>
                        <a:t> D.</a:t>
                      </a:r>
                    </a:p>
                    <a:p>
                      <a:pPr algn="ctr"/>
                      <a:endParaRPr lang="en-GB" sz="2000" b="0" dirty="0"/>
                    </a:p>
                    <a:p>
                      <a:pPr algn="ctr"/>
                      <a:r>
                        <a:rPr lang="en-GB" sz="2000" dirty="0"/>
                        <a:t>-------------------------</a:t>
                      </a:r>
                    </a:p>
                    <a:p>
                      <a:pPr algn="ctr"/>
                      <a:endParaRPr lang="en-GB" sz="2000" dirty="0"/>
                    </a:p>
                    <a:p>
                      <a:pPr algn="ctr"/>
                      <a:r>
                        <a:rPr lang="en-US" sz="2000" b="1" i="0" kern="1200" dirty="0">
                          <a:solidFill>
                            <a:schemeClr val="lt1"/>
                          </a:solidFill>
                          <a:effectLst/>
                          <a:latin typeface="+mn-lt"/>
                          <a:ea typeface="+mn-ea"/>
                          <a:cs typeface="+mn-cs"/>
                        </a:rPr>
                        <a:t>Eight ways to promote generative learning.</a:t>
                      </a:r>
                    </a:p>
                    <a:p>
                      <a:pPr algn="ctr" latinLnBrk="1"/>
                      <a:r>
                        <a:rPr lang="en-US" sz="1800" b="0" i="0" kern="1200" dirty="0">
                          <a:solidFill>
                            <a:schemeClr val="lt1"/>
                          </a:solidFill>
                          <a:effectLst/>
                          <a:latin typeface="+mn-lt"/>
                          <a:ea typeface="+mn-ea"/>
                          <a:cs typeface="+mn-cs"/>
                        </a:rPr>
                        <a:t> </a:t>
                      </a:r>
                      <a:r>
                        <a:rPr lang="en-US" sz="2000" b="0" i="0" kern="1200" dirty="0">
                          <a:solidFill>
                            <a:schemeClr val="lt1"/>
                          </a:solidFill>
                          <a:effectLst/>
                          <a:latin typeface="+mn-lt"/>
                          <a:ea typeface="+mn-ea"/>
                          <a:cs typeface="+mn-cs"/>
                        </a:rPr>
                        <a:t>Author:</a:t>
                      </a:r>
                    </a:p>
                    <a:p>
                      <a:pPr algn="ctr" latinLnBrk="1"/>
                      <a:r>
                        <a:rPr lang="en-US" sz="2000" b="0" i="0" kern="1200" dirty="0">
                          <a:solidFill>
                            <a:schemeClr val="lt1"/>
                          </a:solidFill>
                          <a:effectLst/>
                          <a:latin typeface="+mn-lt"/>
                          <a:ea typeface="+mn-ea"/>
                          <a:cs typeface="+mn-cs"/>
                        </a:rPr>
                        <a:t> Fiorella, L., and Mayer, R.</a:t>
                      </a:r>
                    </a:p>
                    <a:p>
                      <a:pPr algn="ctr"/>
                      <a:endParaRPr lang="en-GB" sz="2800" dirty="0"/>
                    </a:p>
                  </a:txBody>
                  <a:tcPr>
                    <a:solidFill>
                      <a:schemeClr val="accent2"/>
                    </a:solidFill>
                  </a:tcPr>
                </a:tc>
                <a:extLst>
                  <a:ext uri="{0D108BD9-81ED-4DB2-BD59-A6C34878D82A}">
                    <a16:rowId xmlns:a16="http://schemas.microsoft.com/office/drawing/2014/main" val="4040909981"/>
                  </a:ext>
                </a:extLst>
              </a:tr>
            </a:tbl>
          </a:graphicData>
        </a:graphic>
      </p:graphicFrame>
    </p:spTree>
    <p:extLst>
      <p:ext uri="{BB962C8B-B14F-4D97-AF65-F5344CB8AC3E}">
        <p14:creationId xmlns:p14="http://schemas.microsoft.com/office/powerpoint/2010/main" val="14398819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F9921-CCDE-616A-3A0A-F26B970B560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E21CA45-33EB-25B5-C817-B7EE56A6D7F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0742005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44781794_win32_fixed.potx" id="{FFA6945E-0D2E-49A3-B8AE-0157B47B7617}" vid="{3D53E5D5-FE42-40E3-89B4-70F55FAC3269}"/>
    </a:ext>
  </a:extLst>
</a:theme>
</file>

<file path=ppt/theme/theme3.xml><?xml version="1.0" encoding="utf-8"?>
<a:theme xmlns:a="http://schemas.openxmlformats.org/drawingml/2006/main" name="Gaoler template">
  <a:themeElements>
    <a:clrScheme name="Custom 347">
      <a:dk1>
        <a:srgbClr val="3A3F50"/>
      </a:dk1>
      <a:lt1>
        <a:srgbClr val="FFFFFF"/>
      </a:lt1>
      <a:dk2>
        <a:srgbClr val="757B89"/>
      </a:dk2>
      <a:lt2>
        <a:srgbClr val="E9EAF2"/>
      </a:lt2>
      <a:accent1>
        <a:srgbClr val="00B5DD"/>
      </a:accent1>
      <a:accent2>
        <a:srgbClr val="007BB9"/>
      </a:accent2>
      <a:accent3>
        <a:srgbClr val="8C50FF"/>
      </a:accent3>
      <a:accent4>
        <a:srgbClr val="FF4D4D"/>
      </a:accent4>
      <a:accent5>
        <a:srgbClr val="F9CB07"/>
      </a:accent5>
      <a:accent6>
        <a:srgbClr val="A6CE28"/>
      </a:accent6>
      <a:hlink>
        <a:srgbClr val="007BB9"/>
      </a:hlink>
      <a:folHlink>
        <a:srgbClr val="6611CC"/>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3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561</TotalTime>
  <Words>3451</Words>
  <Application>Microsoft Office PowerPoint</Application>
  <PresentationFormat>Widescreen</PresentationFormat>
  <Paragraphs>454</Paragraphs>
  <Slides>82</Slides>
  <Notes>13</Notes>
  <HiddenSlides>0</HiddenSlides>
  <MMClips>2</MMClips>
  <ScaleCrop>false</ScaleCrop>
  <HeadingPairs>
    <vt:vector size="6" baseType="variant">
      <vt:variant>
        <vt:lpstr>Fonts Used</vt:lpstr>
      </vt:variant>
      <vt:variant>
        <vt:i4>10</vt:i4>
      </vt:variant>
      <vt:variant>
        <vt:lpstr>Theme</vt:lpstr>
      </vt:variant>
      <vt:variant>
        <vt:i4>5</vt:i4>
      </vt:variant>
      <vt:variant>
        <vt:lpstr>Slide Titles</vt:lpstr>
      </vt:variant>
      <vt:variant>
        <vt:i4>82</vt:i4>
      </vt:variant>
    </vt:vector>
  </HeadingPairs>
  <TitlesOfParts>
    <vt:vector size="97" baseType="lpstr">
      <vt:lpstr>Arial</vt:lpstr>
      <vt:lpstr>Barlow Light</vt:lpstr>
      <vt:lpstr>Calibri</vt:lpstr>
      <vt:lpstr>Calibri Light</vt:lpstr>
      <vt:lpstr>Franklin Gothic Book</vt:lpstr>
      <vt:lpstr>Raleway</vt:lpstr>
      <vt:lpstr>Raleway Medium</vt:lpstr>
      <vt:lpstr>Raleway Thin</vt:lpstr>
      <vt:lpstr>Symbol</vt:lpstr>
      <vt:lpstr>Times New Roman</vt:lpstr>
      <vt:lpstr>Office Theme</vt:lpstr>
      <vt:lpstr>1_Office Theme</vt:lpstr>
      <vt:lpstr>Gaoler template</vt:lpstr>
      <vt:lpstr>2_Office Theme</vt:lpstr>
      <vt:lpstr>3_Office Theme</vt:lpstr>
      <vt:lpstr>ECES7004 Principles of Pedagogy,  Teaching &amp; Learning  Dr. Huw Griffiths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Neo Behaviourists</vt:lpstr>
      <vt:lpstr>PowerPoint Presentation</vt:lpstr>
      <vt:lpstr>Neo Behaviourists</vt:lpstr>
      <vt:lpstr>PowerPoint Presentation</vt:lpstr>
      <vt:lpstr>CRITICICISM</vt:lpstr>
      <vt:lpstr>Do you therefore believe that behaviourism is no longer important?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Schemas are like files in your brain. They’re a system of organizing the information our brains are bombarded with every day. We remember and understand new information by connecting it with files that already exist in our brains. We can better remember and understand new information if we have more files, or schemas.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CRITICICISM</vt:lpstr>
      <vt:lpstr>Do you therefore believe that cognitivism is no longer important?</vt:lpstr>
      <vt:lpstr>PowerPoint Presentation</vt:lpstr>
      <vt:lpstr>PowerPoint Presentation</vt:lpstr>
      <vt:lpstr>PowerPoint Presentation</vt:lpstr>
      <vt:lpstr>PowerPoint Presentation</vt:lpstr>
      <vt:lpstr>Reflection Time / Talk Time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CRITICICISM</vt:lpstr>
      <vt:lpstr>Do you therefore believe that constructivism is no longer important?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CRITICICISM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Reflection Time / Talk Time</vt:lpstr>
      <vt:lpstr>PowerPoint Presentation</vt:lpstr>
      <vt:lpstr>WEEK 4  EVIDENCE INFORMED TEACHING</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Huw Griffiths</dc:creator>
  <cp:lastModifiedBy>Huw Griffiths</cp:lastModifiedBy>
  <cp:revision>2</cp:revision>
  <dcterms:created xsi:type="dcterms:W3CDTF">2023-02-01T10:25:49Z</dcterms:created>
  <dcterms:modified xsi:type="dcterms:W3CDTF">2025-11-21T14:35:38Z</dcterms:modified>
</cp:coreProperties>
</file>