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5" r:id="rId1"/>
  </p:sldMasterIdLst>
  <p:notesMasterIdLst>
    <p:notesMasterId r:id="rId5"/>
  </p:notesMasterIdLst>
  <p:sldIdLst>
    <p:sldId id="258" r:id="rId2"/>
    <p:sldId id="256" r:id="rId3"/>
    <p:sldId id="257" r:id="rId4"/>
  </p:sldIdLst>
  <p:sldSz cx="21945600" cy="46634400"/>
  <p:notesSz cx="46634400" cy="21945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80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56" autoAdjust="0"/>
    <p:restoredTop sz="94610"/>
  </p:normalViewPr>
  <p:slideViewPr>
    <p:cSldViewPr snapToGrid="0" snapToObjects="1">
      <p:cViewPr>
        <p:scale>
          <a:sx n="33" d="100"/>
          <a:sy n="33" d="100"/>
        </p:scale>
        <p:origin x="1146" y="-13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tx>
        <c:rich>
          <a:bodyPr/>
          <a:lstStyle/>
          <a:p>
            <a:pPr>
              <a:defRPr sz="1600" b="0" i="0" u="none" strike="noStrike">
                <a:solidFill>
                  <a:srgbClr val="000000"/>
                </a:solidFill>
                <a:latin typeface="Arial"/>
              </a:defRPr>
            </a:pPr>
            <a:r>
              <a:rPr lang="en-US" sz="1600" b="0" i="0" u="none" strike="noStrike" dirty="0" err="1">
                <a:solidFill>
                  <a:srgbClr val="000000"/>
                </a:solidFill>
                <a:latin typeface="Arial"/>
              </a:rPr>
              <a:t>Dysmenorrhoea</a:t>
            </a:r>
            <a:r>
              <a:rPr lang="en-US" sz="1600" b="0" i="0" u="none" strike="noStrike" dirty="0">
                <a:solidFill>
                  <a:srgbClr val="000000"/>
                </a:solidFill>
                <a:latin typeface="Arial"/>
              </a:rPr>
              <a:t>: Prevalence vs Help-Seeking (%)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Prevalence</c:v>
                </c:pt>
              </c:strCache>
            </c:strRef>
          </c:tx>
          <c:spPr>
            <a:solidFill>
              <a:srgbClr val="028090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6AF4-4AC5-9392-E4B0B385129E}"/>
              </c:ext>
            </c:extLst>
          </c:dPt>
          <c:dPt>
            <c:idx val="1"/>
            <c:invertIfNegative val="0"/>
            <c:bubble3D val="0"/>
            <c:spPr>
              <a:solidFill>
                <a:srgbClr val="00A896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6AF4-4AC5-9392-E4B0B385129E}"/>
              </c:ext>
            </c:extLst>
          </c:dPt>
          <c:dPt>
            <c:idx val="2"/>
            <c:invertIfNegative val="0"/>
            <c:bubble3D val="0"/>
            <c:spPr>
              <a:solidFill>
                <a:srgbClr val="02C39A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6AF4-4AC5-9392-E4B0B385129E}"/>
              </c:ext>
            </c:extLst>
          </c:dPt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1B2E2E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UK women
(all ages)</c:v>
                </c:pt>
                <c:pt idx="1">
                  <c:v>Women aged
17–24</c:v>
                </c:pt>
                <c:pt idx="2">
                  <c:v>Seeking
medical help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55</c:v>
                </c:pt>
                <c:pt idx="1">
                  <c:v>78</c:v>
                </c:pt>
                <c:pt idx="2">
                  <c:v>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6AF4-4AC5-9392-E4B0B385129E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600" b="0" i="0" u="none" strike="noStrike">
                <a:solidFill>
                  <a:srgbClr val="3D5C5C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9525" cap="flat">
              <a:solidFill>
                <a:srgbClr val="D6ECE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3D5C5C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tx>
        <c:rich>
          <a:bodyPr/>
          <a:lstStyle/>
          <a:p>
            <a:pPr>
              <a:defRPr sz="2000" b="0" i="0" u="none" strike="noStrike">
                <a:solidFill>
                  <a:srgbClr val="000000"/>
                </a:solidFill>
                <a:latin typeface="Arial"/>
              </a:defRPr>
            </a:pPr>
            <a:r>
              <a:rPr lang="en-US" sz="2000" b="0" i="0" u="none" strike="noStrike" dirty="0">
                <a:solidFill>
                  <a:srgbClr val="000000"/>
                </a:solidFill>
                <a:latin typeface="Arial"/>
              </a:rPr>
              <a:t>TTM Stage Mapping (illustrative)</a:t>
            </a:r>
          </a:p>
        </c:rich>
      </c:tx>
      <c:layout>
        <c:manualLayout>
          <c:xMode val="edge"/>
          <c:yMode val="edge"/>
          <c:x val="0.50396572889855407"/>
          <c:y val="0.19107747541919956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4.297597279116832E-2"/>
          <c:y val="1.9514815902698771E-2"/>
          <c:w val="0.39491650330740641"/>
          <c:h val="0.86252007270157327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Stages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028090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4726-47E0-8029-C38FCD69B9EC}"/>
              </c:ext>
            </c:extLst>
          </c:dPt>
          <c:dPt>
            <c:idx val="1"/>
            <c:bubble3D val="0"/>
            <c:spPr>
              <a:solidFill>
                <a:srgbClr val="00A896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4726-47E0-8029-C38FCD69B9EC}"/>
              </c:ext>
            </c:extLst>
          </c:dPt>
          <c:dPt>
            <c:idx val="2"/>
            <c:bubble3D val="0"/>
            <c:spPr>
              <a:solidFill>
                <a:srgbClr val="02C39A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4726-47E0-8029-C38FCD69B9EC}"/>
              </c:ext>
            </c:extLst>
          </c:dPt>
          <c:dPt>
            <c:idx val="3"/>
            <c:bubble3D val="0"/>
            <c:spPr>
              <a:solidFill>
                <a:srgbClr val="7FD8C4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7-4726-47E0-8029-C38FCD69B9EC}"/>
              </c:ext>
            </c:extLst>
          </c:dPt>
          <c:dLbls>
            <c:dLbl>
              <c:idx val="0"/>
              <c:numFmt formatCode="0%" sourceLinked="0"/>
              <c:spPr/>
              <c:txPr>
                <a:bodyPr/>
                <a:lstStyle/>
                <a:p>
                  <a:pPr>
                    <a:defRPr sz="2000" b="0" i="0" u="none" strike="noStrike">
                      <a:solidFill>
                        <a:srgbClr val="000000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726-47E0-8029-C38FCD69B9EC}"/>
                </c:ext>
              </c:extLst>
            </c:dLbl>
            <c:dLbl>
              <c:idx val="1"/>
              <c:numFmt formatCode="0%" sourceLinked="0"/>
              <c:spPr/>
              <c:txPr>
                <a:bodyPr/>
                <a:lstStyle/>
                <a:p>
                  <a:pPr>
                    <a:defRPr sz="2000" b="0" i="0" u="none" strike="noStrike">
                      <a:solidFill>
                        <a:srgbClr val="000000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726-47E0-8029-C38FCD69B9EC}"/>
                </c:ext>
              </c:extLst>
            </c:dLbl>
            <c:dLbl>
              <c:idx val="2"/>
              <c:numFmt formatCode="0%" sourceLinked="0"/>
              <c:spPr/>
              <c:txPr>
                <a:bodyPr/>
                <a:lstStyle/>
                <a:p>
                  <a:pPr>
                    <a:defRPr sz="2000" b="0" i="0" u="none" strike="noStrike">
                      <a:solidFill>
                        <a:srgbClr val="000000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4726-47E0-8029-C38FCD69B9EC}"/>
                </c:ext>
              </c:extLst>
            </c:dLbl>
            <c:dLbl>
              <c:idx val="3"/>
              <c:numFmt formatCode="0%" sourceLinked="0"/>
              <c:spPr/>
              <c:txPr>
                <a:bodyPr/>
                <a:lstStyle/>
                <a:p>
                  <a:pPr>
                    <a:defRPr sz="2000" b="0" i="0" u="none" strike="noStrike">
                      <a:solidFill>
                        <a:srgbClr val="000000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4726-47E0-8029-C38FCD69B9EC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20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4"/>
                <c:pt idx="0">
                  <c:v>Pre-contemplation</c:v>
                </c:pt>
                <c:pt idx="1">
                  <c:v>Contemplation</c:v>
                </c:pt>
                <c:pt idx="2">
                  <c:v>Action</c:v>
                </c:pt>
                <c:pt idx="3">
                  <c:v>Maintenance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30</c:v>
                </c:pt>
                <c:pt idx="1">
                  <c:v>28</c:v>
                </c:pt>
                <c:pt idx="2">
                  <c:v>22</c:v>
                </c:pt>
                <c:pt idx="3">
                  <c:v>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4726-47E0-8029-C38FCD69B9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50"/>
      </c:doughnutChart>
      <c:spPr>
        <a:noFill/>
        <a:ln>
          <a:noFill/>
        </a:ln>
        <a:effectLst/>
      </c:spPr>
    </c:plotArea>
    <c:legend>
      <c:legendPos val="r"/>
      <c:legendEntry>
        <c:idx val="0"/>
        <c:txPr>
          <a:bodyPr/>
          <a:lstStyle/>
          <a:p>
            <a:pPr>
              <a:defRPr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</c:legendEntry>
      <c:legendEntry>
        <c:idx val="1"/>
        <c:txPr>
          <a:bodyPr/>
          <a:lstStyle/>
          <a:p>
            <a:pPr>
              <a:defRPr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</c:legendEntry>
      <c:legendEntry>
        <c:idx val="2"/>
        <c:txPr>
          <a:bodyPr/>
          <a:lstStyle/>
          <a:p>
            <a:pPr>
              <a:defRPr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</c:legendEntry>
      <c:legendEntry>
        <c:idx val="3"/>
        <c:txPr>
          <a:bodyPr/>
          <a:lstStyle/>
          <a:p>
            <a:pPr>
              <a:defRPr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</c:legendEntry>
      <c:layout>
        <c:manualLayout>
          <c:xMode val="edge"/>
          <c:yMode val="edge"/>
          <c:x val="0.47169407075789216"/>
          <c:y val="0.336323827397223"/>
          <c:w val="0.50299605988792917"/>
          <c:h val="0.26866013509969283"/>
        </c:manualLayout>
      </c:layout>
      <c:overlay val="0"/>
      <c:txPr>
        <a:bodyPr/>
        <a:lstStyle/>
        <a:p>
          <a:pPr>
            <a:defRPr sz="1000">
              <a:solidFill>
                <a:schemeClr val="bg1"/>
              </a:solidFill>
            </a:defRPr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540106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-4"/>
            <a:ext cx="21945605" cy="46634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1" y="3"/>
            <a:ext cx="5532122" cy="46634407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60573" y="7632068"/>
            <a:ext cx="15824834" cy="16235680"/>
          </a:xfrm>
        </p:spPr>
        <p:txBody>
          <a:bodyPr anchor="b">
            <a:normAutofit/>
          </a:bodyPr>
          <a:lstStyle>
            <a:lvl1pPr algn="l">
              <a:defRPr sz="115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60573" y="24493858"/>
            <a:ext cx="15824834" cy="11259182"/>
          </a:xfrm>
        </p:spPr>
        <p:txBody>
          <a:bodyPr>
            <a:normAutofit/>
          </a:bodyPr>
          <a:lstStyle>
            <a:lvl1pPr marL="0" indent="0" algn="l">
              <a:buNone/>
              <a:defRPr sz="4800" cap="all" baseline="0">
                <a:solidFill>
                  <a:schemeClr val="tx2"/>
                </a:solidFill>
              </a:defRPr>
            </a:lvl1pPr>
            <a:lvl2pPr marL="1097280" indent="0" algn="ctr">
              <a:buNone/>
              <a:defRPr sz="4800"/>
            </a:lvl2pPr>
            <a:lvl3pPr marL="2194560" indent="0" algn="ctr">
              <a:buNone/>
              <a:defRPr sz="4320"/>
            </a:lvl3pPr>
            <a:lvl4pPr marL="3291840" indent="0" algn="ctr">
              <a:buNone/>
              <a:defRPr sz="3840"/>
            </a:lvl4pPr>
            <a:lvl5pPr marL="4389120" indent="0" algn="ctr">
              <a:buNone/>
              <a:defRPr sz="3840"/>
            </a:lvl5pPr>
            <a:lvl6pPr marL="5486400" indent="0" algn="ctr">
              <a:buNone/>
              <a:defRPr sz="3840"/>
            </a:lvl6pPr>
            <a:lvl7pPr marL="6583680" indent="0" algn="ctr">
              <a:buNone/>
              <a:defRPr sz="3840"/>
            </a:lvl7pPr>
            <a:lvl8pPr marL="7680960" indent="0" algn="ctr">
              <a:buNone/>
              <a:defRPr sz="3840"/>
            </a:lvl8pPr>
            <a:lvl9pPr marL="8778240" indent="0" algn="ctr">
              <a:buNone/>
              <a:defRPr sz="38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3922525" y="36789377"/>
            <a:ext cx="4937760" cy="248285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60570" y="36789377"/>
            <a:ext cx="9224796" cy="248285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8997448" y="36789363"/>
            <a:ext cx="1387961" cy="248285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5158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2054545" y="4205922"/>
            <a:ext cx="17830798" cy="1005427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2054545" y="15296512"/>
            <a:ext cx="17830798" cy="240836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13422458" y="40006287"/>
            <a:ext cx="4937760" cy="248285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054542" y="40006280"/>
            <a:ext cx="11230757" cy="248285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8497380" y="40006273"/>
            <a:ext cx="1387961" cy="248285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63991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4539" y="9650747"/>
            <a:ext cx="17830800" cy="19398612"/>
          </a:xfrm>
        </p:spPr>
        <p:txBody>
          <a:bodyPr anchor="b">
            <a:normAutofit/>
          </a:bodyPr>
          <a:lstStyle>
            <a:lvl1pPr>
              <a:defRPr sz="86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4539" y="30085662"/>
            <a:ext cx="17830800" cy="9348477"/>
          </a:xfrm>
        </p:spPr>
        <p:txBody>
          <a:bodyPr>
            <a:normAutofit/>
          </a:bodyPr>
          <a:lstStyle>
            <a:lvl1pPr marL="0" indent="0">
              <a:buNone/>
              <a:defRPr sz="432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1097280" indent="0">
              <a:buNone/>
              <a:defRPr sz="4320">
                <a:solidFill>
                  <a:schemeClr val="tx1">
                    <a:tint val="75000"/>
                  </a:schemeClr>
                </a:solidFill>
              </a:defRPr>
            </a:lvl2pPr>
            <a:lvl3pPr marL="2194560" indent="0">
              <a:buNone/>
              <a:defRPr sz="4320">
                <a:solidFill>
                  <a:schemeClr val="tx1">
                    <a:tint val="75000"/>
                  </a:schemeClr>
                </a:solidFill>
              </a:defRPr>
            </a:lvl3pPr>
            <a:lvl4pPr marL="3291840" indent="0">
              <a:buNone/>
              <a:defRPr sz="3840">
                <a:solidFill>
                  <a:schemeClr val="tx1">
                    <a:tint val="75000"/>
                  </a:schemeClr>
                </a:solidFill>
              </a:defRPr>
            </a:lvl4pPr>
            <a:lvl5pPr marL="4389120" indent="0">
              <a:buNone/>
              <a:defRPr sz="3840">
                <a:solidFill>
                  <a:schemeClr val="tx1">
                    <a:tint val="75000"/>
                  </a:schemeClr>
                </a:solidFill>
              </a:defRPr>
            </a:lvl5pPr>
            <a:lvl6pPr marL="5486400" indent="0">
              <a:buNone/>
              <a:defRPr sz="3840">
                <a:solidFill>
                  <a:schemeClr val="tx1">
                    <a:tint val="75000"/>
                  </a:schemeClr>
                </a:solidFill>
              </a:defRPr>
            </a:lvl6pPr>
            <a:lvl7pPr marL="6583680" indent="0">
              <a:buNone/>
              <a:defRPr sz="3840">
                <a:solidFill>
                  <a:schemeClr val="tx1">
                    <a:tint val="75000"/>
                  </a:schemeClr>
                </a:solidFill>
              </a:defRPr>
            </a:lvl7pPr>
            <a:lvl8pPr marL="7680960" indent="0">
              <a:buNone/>
              <a:defRPr sz="3840">
                <a:solidFill>
                  <a:schemeClr val="tx1">
                    <a:tint val="75000"/>
                  </a:schemeClr>
                </a:solidFill>
              </a:defRPr>
            </a:lvl8pPr>
            <a:lvl9pPr marL="8778240" indent="0">
              <a:buNone/>
              <a:defRPr sz="38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918541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4539" y="15296505"/>
            <a:ext cx="8781101" cy="240836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09963" y="15296505"/>
            <a:ext cx="8775379" cy="240836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408782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4539" y="4210067"/>
            <a:ext cx="17830800" cy="1005013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366" y="15296505"/>
            <a:ext cx="8246278" cy="560260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5760" b="0" cap="all" baseline="0">
                <a:solidFill>
                  <a:schemeClr val="tx1"/>
                </a:solidFill>
              </a:defRPr>
            </a:lvl1pPr>
            <a:lvl2pPr marL="1097280" indent="0">
              <a:buNone/>
              <a:defRPr sz="4800" b="1"/>
            </a:lvl2pPr>
            <a:lvl3pPr marL="2194560" indent="0">
              <a:buNone/>
              <a:defRPr sz="4320" b="1"/>
            </a:lvl3pPr>
            <a:lvl4pPr marL="3291840" indent="0">
              <a:buNone/>
              <a:defRPr sz="3840" b="1"/>
            </a:lvl4pPr>
            <a:lvl5pPr marL="4389120" indent="0">
              <a:buNone/>
              <a:defRPr sz="3840" b="1"/>
            </a:lvl5pPr>
            <a:lvl6pPr marL="5486400" indent="0">
              <a:buNone/>
              <a:defRPr sz="3840" b="1"/>
            </a:lvl6pPr>
            <a:lvl7pPr marL="6583680" indent="0">
              <a:buNone/>
              <a:defRPr sz="3840" b="1"/>
            </a:lvl7pPr>
            <a:lvl8pPr marL="7680960" indent="0">
              <a:buNone/>
              <a:defRPr sz="3840" b="1"/>
            </a:lvl8pPr>
            <a:lvl9pPr marL="8778240" indent="0">
              <a:buNone/>
              <a:defRPr sz="38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54541" y="20899110"/>
            <a:ext cx="8781103" cy="1848104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1644782" y="15296498"/>
            <a:ext cx="8240556" cy="560260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5760" b="0" cap="all" baseline="0">
                <a:solidFill>
                  <a:schemeClr val="tx1"/>
                </a:solidFill>
              </a:defRPr>
            </a:lvl1pPr>
            <a:lvl2pPr marL="1097280" indent="0">
              <a:buNone/>
              <a:defRPr sz="4800" b="1"/>
            </a:lvl2pPr>
            <a:lvl3pPr marL="2194560" indent="0">
              <a:buNone/>
              <a:defRPr sz="4320" b="1"/>
            </a:lvl3pPr>
            <a:lvl4pPr marL="3291840" indent="0">
              <a:buNone/>
              <a:defRPr sz="3840" b="1"/>
            </a:lvl4pPr>
            <a:lvl5pPr marL="4389120" indent="0">
              <a:buNone/>
              <a:defRPr sz="3840" b="1"/>
            </a:lvl5pPr>
            <a:lvl6pPr marL="5486400" indent="0">
              <a:buNone/>
              <a:defRPr sz="3840" b="1"/>
            </a:lvl6pPr>
            <a:lvl7pPr marL="6583680" indent="0">
              <a:buNone/>
              <a:defRPr sz="3840" b="1"/>
            </a:lvl7pPr>
            <a:lvl8pPr marL="7680960" indent="0">
              <a:buNone/>
              <a:defRPr sz="3840" b="1"/>
            </a:lvl8pPr>
            <a:lvl9pPr marL="8778240" indent="0">
              <a:buNone/>
              <a:defRPr sz="38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1109960" y="20899110"/>
            <a:ext cx="8775379" cy="1848104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17429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0309422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108334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4070" y="4145287"/>
            <a:ext cx="6940867" cy="11151211"/>
          </a:xfrm>
        </p:spPr>
        <p:txBody>
          <a:bodyPr anchor="b"/>
          <a:lstStyle>
            <a:lvl1pPr>
              <a:defRPr sz="76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81161" y="4030129"/>
            <a:ext cx="10604177" cy="35350031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64070" y="15296505"/>
            <a:ext cx="6940867" cy="24083655"/>
          </a:xfrm>
        </p:spPr>
        <p:txBody>
          <a:bodyPr/>
          <a:lstStyle>
            <a:lvl1pPr marL="0" indent="0">
              <a:buNone/>
              <a:defRPr sz="3840"/>
            </a:lvl1pPr>
            <a:lvl2pPr marL="1097280" indent="0">
              <a:buNone/>
              <a:defRPr sz="3360"/>
            </a:lvl2pPr>
            <a:lvl3pPr marL="2194560" indent="0">
              <a:buNone/>
              <a:defRPr sz="2880"/>
            </a:lvl3pPr>
            <a:lvl4pPr marL="3291840" indent="0">
              <a:buNone/>
              <a:defRPr sz="2400"/>
            </a:lvl4pPr>
            <a:lvl5pPr marL="4389120" indent="0">
              <a:buNone/>
              <a:defRPr sz="2400"/>
            </a:lvl5pPr>
            <a:lvl6pPr marL="5486400" indent="0">
              <a:buNone/>
              <a:defRPr sz="2400"/>
            </a:lvl6pPr>
            <a:lvl7pPr marL="6583680" indent="0">
              <a:buNone/>
              <a:defRPr sz="2400"/>
            </a:lvl7pPr>
            <a:lvl8pPr marL="7680960" indent="0">
              <a:buNone/>
              <a:defRPr sz="2400"/>
            </a:lvl8pPr>
            <a:lvl9pPr marL="8778240" indent="0">
              <a:buNone/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4046118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4546" y="4145280"/>
            <a:ext cx="9009509" cy="11151225"/>
          </a:xfrm>
        </p:spPr>
        <p:txBody>
          <a:bodyPr anchor="b"/>
          <a:lstStyle>
            <a:lvl1pPr>
              <a:defRPr sz="76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98880" y="4145280"/>
            <a:ext cx="8286463" cy="35234894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68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54541" y="15296505"/>
            <a:ext cx="9009514" cy="24083655"/>
          </a:xfrm>
        </p:spPr>
        <p:txBody>
          <a:bodyPr/>
          <a:lstStyle>
            <a:lvl1pPr marL="0" indent="0">
              <a:buNone/>
              <a:defRPr sz="3840"/>
            </a:lvl1pPr>
            <a:lvl2pPr marL="1097280" indent="0">
              <a:buNone/>
              <a:defRPr sz="3360"/>
            </a:lvl2pPr>
            <a:lvl3pPr marL="2194560" indent="0">
              <a:buNone/>
              <a:defRPr sz="2880"/>
            </a:lvl3pPr>
            <a:lvl4pPr marL="3291840" indent="0">
              <a:buNone/>
              <a:defRPr sz="2400"/>
            </a:lvl4pPr>
            <a:lvl5pPr marL="4389120" indent="0">
              <a:buNone/>
              <a:defRPr sz="2400"/>
            </a:lvl5pPr>
            <a:lvl6pPr marL="5486400" indent="0">
              <a:buNone/>
              <a:defRPr sz="2400"/>
            </a:lvl6pPr>
            <a:lvl7pPr marL="6583680" indent="0">
              <a:buNone/>
              <a:defRPr sz="2400"/>
            </a:lvl7pPr>
            <a:lvl8pPr marL="7680960" indent="0">
              <a:buNone/>
              <a:defRPr sz="2400"/>
            </a:lvl8pPr>
            <a:lvl9pPr marL="8778240" indent="0">
              <a:buNone/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7/2/2026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02018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4539" y="29271725"/>
            <a:ext cx="17842238" cy="5571614"/>
          </a:xfrm>
        </p:spPr>
        <p:txBody>
          <a:bodyPr anchor="b">
            <a:normAutofit/>
          </a:bodyPr>
          <a:lstStyle>
            <a:lvl1pPr>
              <a:defRPr sz="76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054539" y="4123697"/>
            <a:ext cx="17842238" cy="22438490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768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54457" y="34843336"/>
            <a:ext cx="17839546" cy="4640810"/>
          </a:xfrm>
        </p:spPr>
        <p:txBody>
          <a:bodyPr>
            <a:normAutofit/>
          </a:bodyPr>
          <a:lstStyle>
            <a:lvl1pPr marL="0" indent="0">
              <a:buNone/>
              <a:defRPr sz="3840"/>
            </a:lvl1pPr>
            <a:lvl2pPr marL="1097280" indent="0">
              <a:buNone/>
              <a:defRPr sz="3360"/>
            </a:lvl2pPr>
            <a:lvl3pPr marL="2194560" indent="0">
              <a:buNone/>
              <a:defRPr sz="2880"/>
            </a:lvl3pPr>
            <a:lvl4pPr marL="3291840" indent="0">
              <a:buNone/>
              <a:defRPr sz="2400"/>
            </a:lvl4pPr>
            <a:lvl5pPr marL="4389120" indent="0">
              <a:buNone/>
              <a:defRPr sz="2400"/>
            </a:lvl5pPr>
            <a:lvl6pPr marL="5486400" indent="0">
              <a:buNone/>
              <a:defRPr sz="2400"/>
            </a:lvl6pPr>
            <a:lvl7pPr marL="6583680" indent="0">
              <a:buNone/>
              <a:defRPr sz="2400"/>
            </a:lvl7pPr>
            <a:lvl8pPr marL="7680960" indent="0">
              <a:buNone/>
              <a:defRPr sz="2400"/>
            </a:lvl8pPr>
            <a:lvl9pPr marL="8778240" indent="0">
              <a:buNone/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7/2/2026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968210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4623" y="4145280"/>
            <a:ext cx="17830718" cy="23317200"/>
          </a:xfrm>
        </p:spPr>
        <p:txBody>
          <a:bodyPr anchor="ctr">
            <a:normAutofit/>
          </a:bodyPr>
          <a:lstStyle>
            <a:lvl1pPr>
              <a:defRPr sz="86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54539" y="30053284"/>
            <a:ext cx="17828026" cy="9326873"/>
          </a:xfrm>
        </p:spPr>
        <p:txBody>
          <a:bodyPr anchor="ctr">
            <a:normAutofit/>
          </a:bodyPr>
          <a:lstStyle>
            <a:lvl1pPr marL="0" indent="0">
              <a:buNone/>
              <a:defRPr sz="4320"/>
            </a:lvl1pPr>
            <a:lvl2pPr marL="1097280" indent="0">
              <a:buNone/>
              <a:defRPr sz="3360"/>
            </a:lvl2pPr>
            <a:lvl3pPr marL="2194560" indent="0">
              <a:buNone/>
              <a:defRPr sz="2880"/>
            </a:lvl3pPr>
            <a:lvl4pPr marL="3291840" indent="0">
              <a:buNone/>
              <a:defRPr sz="2400"/>
            </a:lvl4pPr>
            <a:lvl5pPr marL="4389120" indent="0">
              <a:buNone/>
              <a:defRPr sz="2400"/>
            </a:lvl5pPr>
            <a:lvl6pPr marL="5486400" indent="0">
              <a:buNone/>
              <a:defRPr sz="2400"/>
            </a:lvl6pPr>
            <a:lvl7pPr marL="6583680" indent="0">
              <a:buNone/>
              <a:defRPr sz="2400"/>
            </a:lvl7pPr>
            <a:lvl8pPr marL="7680960" indent="0">
              <a:buNone/>
              <a:defRPr sz="2400"/>
            </a:lvl8pPr>
            <a:lvl9pPr marL="8778240" indent="0">
              <a:buNone/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7/2/2026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466812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3181" y="4145284"/>
            <a:ext cx="16744954" cy="18689317"/>
          </a:xfrm>
        </p:spPr>
        <p:txBody>
          <a:bodyPr anchor="ctr">
            <a:normAutofit/>
          </a:bodyPr>
          <a:lstStyle>
            <a:lvl1pPr>
              <a:defRPr sz="86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3097161" y="22885788"/>
            <a:ext cx="15754138" cy="3732982"/>
          </a:xfrm>
        </p:spPr>
        <p:txBody>
          <a:bodyPr anchor="t">
            <a:normAutofit/>
          </a:bodyPr>
          <a:lstStyle>
            <a:lvl1pPr marL="0" indent="0">
              <a:buNone/>
              <a:defRPr sz="3360"/>
            </a:lvl1pPr>
            <a:lvl2pPr marL="1097280" indent="0">
              <a:buNone/>
              <a:defRPr sz="3360"/>
            </a:lvl2pPr>
            <a:lvl3pPr marL="2194560" indent="0">
              <a:buNone/>
              <a:defRPr sz="2880"/>
            </a:lvl3pPr>
            <a:lvl4pPr marL="3291840" indent="0">
              <a:buNone/>
              <a:defRPr sz="2400"/>
            </a:lvl4pPr>
            <a:lvl5pPr marL="4389120" indent="0">
              <a:buNone/>
              <a:defRPr sz="2400"/>
            </a:lvl5pPr>
            <a:lvl6pPr marL="5486400" indent="0">
              <a:buNone/>
              <a:defRPr sz="2400"/>
            </a:lvl6pPr>
            <a:lvl7pPr marL="6583680" indent="0">
              <a:buNone/>
              <a:defRPr sz="2400"/>
            </a:lvl7pPr>
            <a:lvl8pPr marL="7680960" indent="0">
              <a:buNone/>
              <a:defRPr sz="2400"/>
            </a:lvl8pPr>
            <a:lvl9pPr marL="8778240" indent="0">
              <a:buNone/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54539" y="29307449"/>
            <a:ext cx="17830805" cy="10128573"/>
          </a:xfrm>
        </p:spPr>
        <p:txBody>
          <a:bodyPr anchor="ctr">
            <a:normAutofit/>
          </a:bodyPr>
          <a:lstStyle>
            <a:lvl1pPr marL="0" indent="0">
              <a:buNone/>
              <a:defRPr sz="4320"/>
            </a:lvl1pPr>
            <a:lvl2pPr marL="1097280" indent="0">
              <a:buNone/>
              <a:defRPr sz="3360"/>
            </a:lvl2pPr>
            <a:lvl3pPr marL="2194560" indent="0">
              <a:buNone/>
              <a:defRPr sz="2880"/>
            </a:lvl3pPr>
            <a:lvl4pPr marL="3291840" indent="0">
              <a:buNone/>
              <a:defRPr sz="2400"/>
            </a:lvl4pPr>
            <a:lvl5pPr marL="4389120" indent="0">
              <a:buNone/>
              <a:defRPr sz="2400"/>
            </a:lvl5pPr>
            <a:lvl6pPr marL="5486400" indent="0">
              <a:buNone/>
              <a:defRPr sz="2400"/>
            </a:lvl6pPr>
            <a:lvl7pPr marL="6583680" indent="0">
              <a:buNone/>
              <a:defRPr sz="2400"/>
            </a:lvl7pPr>
            <a:lvl8pPr marL="7680960" indent="0">
              <a:buNone/>
              <a:defRPr sz="2400"/>
            </a:lvl8pPr>
            <a:lvl9pPr marL="8778240" indent="0">
              <a:buNone/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7/2/2026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2" name="TextBox 51"/>
          <p:cNvSpPr txBox="1"/>
          <p:nvPr/>
        </p:nvSpPr>
        <p:spPr>
          <a:xfrm>
            <a:off x="1671790" y="4885514"/>
            <a:ext cx="1097280" cy="3976477"/>
          </a:xfrm>
          <a:prstGeom prst="rect">
            <a:avLst/>
          </a:prstGeom>
        </p:spPr>
        <p:txBody>
          <a:bodyPr vert="horz" lIns="219456" tIns="109728" rIns="219456" bIns="10972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9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18761935" y="18801810"/>
            <a:ext cx="1097280" cy="3976477"/>
          </a:xfrm>
          <a:prstGeom prst="rect">
            <a:avLst/>
          </a:prstGeom>
        </p:spPr>
        <p:txBody>
          <a:bodyPr vert="horz" lIns="219456" tIns="109728" rIns="219456" bIns="10972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9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4162435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4541" y="14511489"/>
            <a:ext cx="17830802" cy="17080478"/>
          </a:xfrm>
        </p:spPr>
        <p:txBody>
          <a:bodyPr anchor="b">
            <a:normAutofit/>
          </a:bodyPr>
          <a:lstStyle>
            <a:lvl1pPr>
              <a:defRPr sz="86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54456" y="31672054"/>
            <a:ext cx="17828110" cy="7756379"/>
          </a:xfrm>
        </p:spPr>
        <p:txBody>
          <a:bodyPr anchor="t">
            <a:normAutofit/>
          </a:bodyPr>
          <a:lstStyle>
            <a:lvl1pPr marL="0" indent="0">
              <a:buNone/>
              <a:defRPr sz="4320"/>
            </a:lvl1pPr>
            <a:lvl2pPr marL="1097280" indent="0">
              <a:buNone/>
              <a:defRPr sz="3360"/>
            </a:lvl2pPr>
            <a:lvl3pPr marL="2194560" indent="0">
              <a:buNone/>
              <a:defRPr sz="2880"/>
            </a:lvl3pPr>
            <a:lvl4pPr marL="3291840" indent="0">
              <a:buNone/>
              <a:defRPr sz="2400"/>
            </a:lvl4pPr>
            <a:lvl5pPr marL="4389120" indent="0">
              <a:buNone/>
              <a:defRPr sz="2400"/>
            </a:lvl5pPr>
            <a:lvl6pPr marL="5486400" indent="0">
              <a:buNone/>
              <a:defRPr sz="2400"/>
            </a:lvl6pPr>
            <a:lvl7pPr marL="6583680" indent="0">
              <a:buNone/>
              <a:defRPr sz="2400"/>
            </a:lvl7pPr>
            <a:lvl8pPr marL="7680960" indent="0">
              <a:buNone/>
              <a:defRPr sz="2400"/>
            </a:lvl8pPr>
            <a:lvl9pPr marL="8778240" indent="0">
              <a:buNone/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7/2/2026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97084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054545" y="4145280"/>
            <a:ext cx="17830798" cy="1295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2054539" y="18186348"/>
            <a:ext cx="5754418" cy="466344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800" b="0" cap="all" baseline="0">
                <a:solidFill>
                  <a:schemeClr val="tx1"/>
                </a:solidFill>
              </a:defRPr>
            </a:lvl1pPr>
            <a:lvl2pPr marL="1097280" indent="0">
              <a:buNone/>
              <a:defRPr sz="4800" b="1"/>
            </a:lvl2pPr>
            <a:lvl3pPr marL="2194560" indent="0">
              <a:buNone/>
              <a:defRPr sz="4320" b="1"/>
            </a:lvl3pPr>
            <a:lvl4pPr marL="3291840" indent="0">
              <a:buNone/>
              <a:defRPr sz="3840" b="1"/>
            </a:lvl4pPr>
            <a:lvl5pPr marL="4389120" indent="0">
              <a:buNone/>
              <a:defRPr sz="3840" b="1"/>
            </a:lvl5pPr>
            <a:lvl6pPr marL="5486400" indent="0">
              <a:buNone/>
              <a:defRPr sz="3840" b="1"/>
            </a:lvl6pPr>
            <a:lvl7pPr marL="6583680" indent="0">
              <a:buNone/>
              <a:defRPr sz="3840" b="1"/>
            </a:lvl7pPr>
            <a:lvl8pPr marL="7680960" indent="0">
              <a:buNone/>
              <a:defRPr sz="3840" b="1"/>
            </a:lvl8pPr>
            <a:lvl9pPr marL="8778240" indent="0">
              <a:buNone/>
              <a:defRPr sz="38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2054542" y="22849788"/>
            <a:ext cx="5751437" cy="16530365"/>
          </a:xfrm>
        </p:spPr>
        <p:txBody>
          <a:bodyPr anchor="t">
            <a:normAutofit/>
          </a:bodyPr>
          <a:lstStyle>
            <a:lvl1pPr marL="0" indent="0">
              <a:buNone/>
              <a:defRPr sz="3360"/>
            </a:lvl1pPr>
            <a:lvl2pPr marL="1097280" indent="0">
              <a:buNone/>
              <a:defRPr sz="2880"/>
            </a:lvl2pPr>
            <a:lvl3pPr marL="2194560" indent="0">
              <a:buNone/>
              <a:defRPr sz="2400"/>
            </a:lvl3pPr>
            <a:lvl4pPr marL="3291840" indent="0">
              <a:buNone/>
              <a:defRPr sz="2160"/>
            </a:lvl4pPr>
            <a:lvl5pPr marL="4389120" indent="0">
              <a:buNone/>
              <a:defRPr sz="2160"/>
            </a:lvl5pPr>
            <a:lvl6pPr marL="5486400" indent="0">
              <a:buNone/>
              <a:defRPr sz="2160"/>
            </a:lvl6pPr>
            <a:lvl7pPr marL="6583680" indent="0">
              <a:buNone/>
              <a:defRPr sz="2160"/>
            </a:lvl7pPr>
            <a:lvl8pPr marL="7680960" indent="0">
              <a:buNone/>
              <a:defRPr sz="2160"/>
            </a:lvl8pPr>
            <a:lvl9pPr marL="8778240" indent="0">
              <a:buNone/>
              <a:defRPr sz="21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126581" y="18207918"/>
            <a:ext cx="5731894" cy="466344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800" b="0" cap="all" baseline="0">
                <a:solidFill>
                  <a:schemeClr val="tx1"/>
                </a:solidFill>
              </a:defRPr>
            </a:lvl1pPr>
            <a:lvl2pPr marL="1097280" indent="0">
              <a:buNone/>
              <a:defRPr sz="4800" b="1"/>
            </a:lvl2pPr>
            <a:lvl3pPr marL="2194560" indent="0">
              <a:buNone/>
              <a:defRPr sz="4320" b="1"/>
            </a:lvl3pPr>
            <a:lvl4pPr marL="3291840" indent="0">
              <a:buNone/>
              <a:defRPr sz="3840" b="1"/>
            </a:lvl4pPr>
            <a:lvl5pPr marL="4389120" indent="0">
              <a:buNone/>
              <a:defRPr sz="3840" b="1"/>
            </a:lvl5pPr>
            <a:lvl6pPr marL="5486400" indent="0">
              <a:buNone/>
              <a:defRPr sz="3840" b="1"/>
            </a:lvl6pPr>
            <a:lvl7pPr marL="6583680" indent="0">
              <a:buNone/>
              <a:defRPr sz="3840" b="1"/>
            </a:lvl7pPr>
            <a:lvl8pPr marL="7680960" indent="0">
              <a:buNone/>
              <a:defRPr sz="3840" b="1"/>
            </a:lvl8pPr>
            <a:lvl9pPr marL="8778240" indent="0">
              <a:buNone/>
              <a:defRPr sz="38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8126580" y="22871358"/>
            <a:ext cx="5733499" cy="16530365"/>
          </a:xfrm>
        </p:spPr>
        <p:txBody>
          <a:bodyPr anchor="t">
            <a:normAutofit/>
          </a:bodyPr>
          <a:lstStyle>
            <a:lvl1pPr marL="0" indent="0">
              <a:buNone/>
              <a:defRPr sz="3360"/>
            </a:lvl1pPr>
            <a:lvl2pPr marL="1097280" indent="0">
              <a:buNone/>
              <a:defRPr sz="2880"/>
            </a:lvl2pPr>
            <a:lvl3pPr marL="2194560" indent="0">
              <a:buNone/>
              <a:defRPr sz="2400"/>
            </a:lvl3pPr>
            <a:lvl4pPr marL="3291840" indent="0">
              <a:buNone/>
              <a:defRPr sz="2160"/>
            </a:lvl4pPr>
            <a:lvl5pPr marL="4389120" indent="0">
              <a:buNone/>
              <a:defRPr sz="2160"/>
            </a:lvl5pPr>
            <a:lvl6pPr marL="5486400" indent="0">
              <a:buNone/>
              <a:defRPr sz="2160"/>
            </a:lvl6pPr>
            <a:lvl7pPr marL="6583680" indent="0">
              <a:buNone/>
              <a:defRPr sz="2160"/>
            </a:lvl7pPr>
            <a:lvl8pPr marL="7680960" indent="0">
              <a:buNone/>
              <a:defRPr sz="2160"/>
            </a:lvl8pPr>
            <a:lvl9pPr marL="8778240" indent="0">
              <a:buNone/>
              <a:defRPr sz="21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4134397" y="18186348"/>
            <a:ext cx="5750942" cy="466344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800" b="0" cap="all" baseline="0">
                <a:solidFill>
                  <a:schemeClr val="tx1"/>
                </a:solidFill>
              </a:defRPr>
            </a:lvl1pPr>
            <a:lvl2pPr marL="1097280" indent="0">
              <a:buNone/>
              <a:defRPr sz="4800" b="1"/>
            </a:lvl2pPr>
            <a:lvl3pPr marL="2194560" indent="0">
              <a:buNone/>
              <a:defRPr sz="4320" b="1"/>
            </a:lvl3pPr>
            <a:lvl4pPr marL="3291840" indent="0">
              <a:buNone/>
              <a:defRPr sz="3840" b="1"/>
            </a:lvl4pPr>
            <a:lvl5pPr marL="4389120" indent="0">
              <a:buNone/>
              <a:defRPr sz="3840" b="1"/>
            </a:lvl5pPr>
            <a:lvl6pPr marL="5486400" indent="0">
              <a:buNone/>
              <a:defRPr sz="3840" b="1"/>
            </a:lvl6pPr>
            <a:lvl7pPr marL="6583680" indent="0">
              <a:buNone/>
              <a:defRPr sz="3840" b="1"/>
            </a:lvl7pPr>
            <a:lvl8pPr marL="7680960" indent="0">
              <a:buNone/>
              <a:defRPr sz="3840" b="1"/>
            </a:lvl8pPr>
            <a:lvl9pPr marL="8778240" indent="0">
              <a:buNone/>
              <a:defRPr sz="38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14134397" y="22849788"/>
            <a:ext cx="5750942" cy="16530365"/>
          </a:xfrm>
        </p:spPr>
        <p:txBody>
          <a:bodyPr anchor="t">
            <a:normAutofit/>
          </a:bodyPr>
          <a:lstStyle>
            <a:lvl1pPr marL="0" indent="0">
              <a:buNone/>
              <a:defRPr sz="3360"/>
            </a:lvl1pPr>
            <a:lvl2pPr marL="1097280" indent="0">
              <a:buNone/>
              <a:defRPr sz="2880"/>
            </a:lvl2pPr>
            <a:lvl3pPr marL="2194560" indent="0">
              <a:buNone/>
              <a:defRPr sz="2400"/>
            </a:lvl3pPr>
            <a:lvl4pPr marL="3291840" indent="0">
              <a:buNone/>
              <a:defRPr sz="2160"/>
            </a:lvl4pPr>
            <a:lvl5pPr marL="4389120" indent="0">
              <a:buNone/>
              <a:defRPr sz="2160"/>
            </a:lvl5pPr>
            <a:lvl6pPr marL="5486400" indent="0">
              <a:buNone/>
              <a:defRPr sz="2160"/>
            </a:lvl6pPr>
            <a:lvl7pPr marL="6583680" indent="0">
              <a:buNone/>
              <a:defRPr sz="2160"/>
            </a:lvl7pPr>
            <a:lvl8pPr marL="7680960" indent="0">
              <a:buNone/>
              <a:defRPr sz="2160"/>
            </a:lvl8pPr>
            <a:lvl9pPr marL="8778240" indent="0">
              <a:buNone/>
              <a:defRPr sz="21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7/2/2026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137283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054543" y="4145280"/>
            <a:ext cx="17830798" cy="1295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2054544" y="29951253"/>
            <a:ext cx="5751432" cy="391858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800" b="0" cap="all" baseline="0">
                <a:solidFill>
                  <a:schemeClr val="tx1"/>
                </a:solidFill>
              </a:defRPr>
            </a:lvl1pPr>
            <a:lvl2pPr marL="1097280" indent="0">
              <a:buNone/>
              <a:defRPr sz="4800" b="1"/>
            </a:lvl2pPr>
            <a:lvl3pPr marL="2194560" indent="0">
              <a:buNone/>
              <a:defRPr sz="4320" b="1"/>
            </a:lvl3pPr>
            <a:lvl4pPr marL="3291840" indent="0">
              <a:buNone/>
              <a:defRPr sz="3840" b="1"/>
            </a:lvl4pPr>
            <a:lvl5pPr marL="4389120" indent="0">
              <a:buNone/>
              <a:defRPr sz="3840" b="1"/>
            </a:lvl5pPr>
            <a:lvl6pPr marL="5486400" indent="0">
              <a:buNone/>
              <a:defRPr sz="3840" b="1"/>
            </a:lvl6pPr>
            <a:lvl7pPr marL="6583680" indent="0">
              <a:buNone/>
              <a:defRPr sz="3840" b="1"/>
            </a:lvl7pPr>
            <a:lvl8pPr marL="7680960" indent="0">
              <a:buNone/>
              <a:defRPr sz="3840" b="1"/>
            </a:lvl8pPr>
            <a:lvl9pPr marL="8778240" indent="0">
              <a:buNone/>
              <a:defRPr sz="38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2054544" y="18135586"/>
            <a:ext cx="5751432" cy="103632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432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2054544" y="33869845"/>
            <a:ext cx="5751432" cy="5561332"/>
          </a:xfrm>
        </p:spPr>
        <p:txBody>
          <a:bodyPr anchor="t">
            <a:normAutofit/>
          </a:bodyPr>
          <a:lstStyle>
            <a:lvl1pPr marL="0" indent="0">
              <a:buNone/>
              <a:defRPr sz="3360"/>
            </a:lvl1pPr>
            <a:lvl2pPr marL="1097280" indent="0">
              <a:buNone/>
              <a:defRPr sz="2880"/>
            </a:lvl2pPr>
            <a:lvl3pPr marL="2194560" indent="0">
              <a:buNone/>
              <a:defRPr sz="2400"/>
            </a:lvl3pPr>
            <a:lvl4pPr marL="3291840" indent="0">
              <a:buNone/>
              <a:defRPr sz="2160"/>
            </a:lvl4pPr>
            <a:lvl5pPr marL="4389120" indent="0">
              <a:buNone/>
              <a:defRPr sz="2160"/>
            </a:lvl5pPr>
            <a:lvl6pPr marL="5486400" indent="0">
              <a:buNone/>
              <a:defRPr sz="2160"/>
            </a:lvl6pPr>
            <a:lvl7pPr marL="6583680" indent="0">
              <a:buNone/>
              <a:defRPr sz="2160"/>
            </a:lvl7pPr>
            <a:lvl8pPr marL="7680960" indent="0">
              <a:buNone/>
              <a:defRPr sz="2160"/>
            </a:lvl8pPr>
            <a:lvl9pPr marL="8778240" indent="0">
              <a:buNone/>
              <a:defRPr sz="21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80296" y="29951253"/>
            <a:ext cx="5760720" cy="391858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800" b="0" cap="all" baseline="0">
                <a:solidFill>
                  <a:schemeClr val="tx1"/>
                </a:solidFill>
              </a:defRPr>
            </a:lvl1pPr>
            <a:lvl2pPr marL="1097280" indent="0">
              <a:buNone/>
              <a:defRPr sz="4800" b="1"/>
            </a:lvl2pPr>
            <a:lvl3pPr marL="2194560" indent="0">
              <a:buNone/>
              <a:defRPr sz="4320" b="1"/>
            </a:lvl3pPr>
            <a:lvl4pPr marL="3291840" indent="0">
              <a:buNone/>
              <a:defRPr sz="3840" b="1"/>
            </a:lvl4pPr>
            <a:lvl5pPr marL="4389120" indent="0">
              <a:buNone/>
              <a:defRPr sz="3840" b="1"/>
            </a:lvl5pPr>
            <a:lvl6pPr marL="5486400" indent="0">
              <a:buNone/>
              <a:defRPr sz="3840" b="1"/>
            </a:lvl6pPr>
            <a:lvl7pPr marL="6583680" indent="0">
              <a:buNone/>
              <a:defRPr sz="3840" b="1"/>
            </a:lvl7pPr>
            <a:lvl8pPr marL="7680960" indent="0">
              <a:buNone/>
              <a:defRPr sz="3840" b="1"/>
            </a:lvl8pPr>
            <a:lvl9pPr marL="8778240" indent="0">
              <a:buNone/>
              <a:defRPr sz="38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8080297" y="18135586"/>
            <a:ext cx="5758092" cy="103632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432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8077668" y="33869827"/>
            <a:ext cx="5760720" cy="5510326"/>
          </a:xfrm>
        </p:spPr>
        <p:txBody>
          <a:bodyPr anchor="t">
            <a:normAutofit/>
          </a:bodyPr>
          <a:lstStyle>
            <a:lvl1pPr marL="0" indent="0">
              <a:buNone/>
              <a:defRPr sz="3360"/>
            </a:lvl1pPr>
            <a:lvl2pPr marL="1097280" indent="0">
              <a:buNone/>
              <a:defRPr sz="2880"/>
            </a:lvl2pPr>
            <a:lvl3pPr marL="2194560" indent="0">
              <a:buNone/>
              <a:defRPr sz="2400"/>
            </a:lvl3pPr>
            <a:lvl4pPr marL="3291840" indent="0">
              <a:buNone/>
              <a:defRPr sz="2160"/>
            </a:lvl4pPr>
            <a:lvl5pPr marL="4389120" indent="0">
              <a:buNone/>
              <a:defRPr sz="2160"/>
            </a:lvl5pPr>
            <a:lvl6pPr marL="5486400" indent="0">
              <a:buNone/>
              <a:defRPr sz="2160"/>
            </a:lvl6pPr>
            <a:lvl7pPr marL="6583680" indent="0">
              <a:buNone/>
              <a:defRPr sz="2160"/>
            </a:lvl7pPr>
            <a:lvl8pPr marL="7680960" indent="0">
              <a:buNone/>
              <a:defRPr sz="2160"/>
            </a:lvl8pPr>
            <a:lvl9pPr marL="8778240" indent="0">
              <a:buNone/>
              <a:defRPr sz="21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4134623" y="29951246"/>
            <a:ext cx="5743334" cy="391858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800" b="0" cap="all" baseline="0">
                <a:solidFill>
                  <a:schemeClr val="tx1"/>
                </a:solidFill>
              </a:defRPr>
            </a:lvl1pPr>
            <a:lvl2pPr marL="1097280" indent="0">
              <a:buNone/>
              <a:defRPr sz="4800" b="1"/>
            </a:lvl2pPr>
            <a:lvl3pPr marL="2194560" indent="0">
              <a:buNone/>
              <a:defRPr sz="4320" b="1"/>
            </a:lvl3pPr>
            <a:lvl4pPr marL="3291840" indent="0">
              <a:buNone/>
              <a:defRPr sz="3840" b="1"/>
            </a:lvl4pPr>
            <a:lvl5pPr marL="4389120" indent="0">
              <a:buNone/>
              <a:defRPr sz="3840" b="1"/>
            </a:lvl5pPr>
            <a:lvl6pPr marL="5486400" indent="0">
              <a:buNone/>
              <a:defRPr sz="3840" b="1"/>
            </a:lvl6pPr>
            <a:lvl7pPr marL="6583680" indent="0">
              <a:buNone/>
              <a:defRPr sz="3840" b="1"/>
            </a:lvl7pPr>
            <a:lvl8pPr marL="7680960" indent="0">
              <a:buNone/>
              <a:defRPr sz="3840" b="1"/>
            </a:lvl8pPr>
            <a:lvl9pPr marL="8778240" indent="0">
              <a:buNone/>
              <a:defRPr sz="38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14134398" y="18135586"/>
            <a:ext cx="5750945" cy="103632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432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14134397" y="33869817"/>
            <a:ext cx="5750942" cy="5510346"/>
          </a:xfrm>
        </p:spPr>
        <p:txBody>
          <a:bodyPr anchor="t">
            <a:normAutofit/>
          </a:bodyPr>
          <a:lstStyle>
            <a:lvl1pPr marL="0" indent="0">
              <a:buNone/>
              <a:defRPr sz="3360"/>
            </a:lvl1pPr>
            <a:lvl2pPr marL="1097280" indent="0">
              <a:buNone/>
              <a:defRPr sz="2880"/>
            </a:lvl2pPr>
            <a:lvl3pPr marL="2194560" indent="0">
              <a:buNone/>
              <a:defRPr sz="2400"/>
            </a:lvl3pPr>
            <a:lvl4pPr marL="3291840" indent="0">
              <a:buNone/>
              <a:defRPr sz="2160"/>
            </a:lvl4pPr>
            <a:lvl5pPr marL="4389120" indent="0">
              <a:buNone/>
              <a:defRPr sz="2160"/>
            </a:lvl5pPr>
            <a:lvl6pPr marL="5486400" indent="0">
              <a:buNone/>
              <a:defRPr sz="2160"/>
            </a:lvl6pPr>
            <a:lvl7pPr marL="6583680" indent="0">
              <a:buNone/>
              <a:defRPr sz="2160"/>
            </a:lvl7pPr>
            <a:lvl8pPr marL="7680960" indent="0">
              <a:buNone/>
              <a:defRPr sz="2160"/>
            </a:lvl8pPr>
            <a:lvl9pPr marL="8778240" indent="0">
              <a:buNone/>
              <a:defRPr sz="21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7/2/2026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463582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271550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6276323" y="4145283"/>
            <a:ext cx="3609019" cy="352348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54538" y="4145283"/>
            <a:ext cx="13947463" cy="352348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1921113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4410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-4"/>
            <a:ext cx="21945605" cy="46634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34291" y="3"/>
            <a:ext cx="21700258" cy="46634407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54545" y="4205922"/>
            <a:ext cx="17830798" cy="100542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4545" y="15296512"/>
            <a:ext cx="17830798" cy="240836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422458" y="40006287"/>
            <a:ext cx="4937760" cy="24828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5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7/2/2026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54542" y="40006280"/>
            <a:ext cx="11230757" cy="24828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5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8497380" y="40006273"/>
            <a:ext cx="1387961" cy="24828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5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84981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  <p:sldLayoutId id="2147483712" r:id="rId17"/>
    <p:sldLayoutId id="2147483713" r:id="rId18"/>
  </p:sldLayoutIdLst>
  <p:hf sldNum="0" hdr="0" ftr="0" dt="0"/>
  <p:txStyles>
    <p:titleStyle>
      <a:lvl1pPr algn="l" defTabSz="2194560" rtl="0" eaLnBrk="1" latinLnBrk="0" hangingPunct="1">
        <a:lnSpc>
          <a:spcPct val="90000"/>
        </a:lnSpc>
        <a:spcBef>
          <a:spcPct val="0"/>
        </a:spcBef>
        <a:buNone/>
        <a:defRPr sz="864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48640" indent="-548640" algn="l" defTabSz="2194560" rtl="0" eaLnBrk="1" latinLnBrk="0" hangingPunct="1">
        <a:lnSpc>
          <a:spcPct val="120000"/>
        </a:lnSpc>
        <a:spcBef>
          <a:spcPts val="2400"/>
        </a:spcBef>
        <a:buSzPct val="125000"/>
        <a:buFont typeface="Arial" panose="020B0604020202020204" pitchFamily="34" charset="0"/>
        <a:buChar char="•"/>
        <a:defRPr sz="5760" kern="1200">
          <a:solidFill>
            <a:schemeClr val="tx1"/>
          </a:solidFill>
          <a:latin typeface="+mn-lt"/>
          <a:ea typeface="+mn-ea"/>
          <a:cs typeface="+mn-cs"/>
        </a:defRPr>
      </a:lvl1pPr>
      <a:lvl2pPr marL="1645920" indent="-548640" algn="l" defTabSz="2194560" rtl="0" eaLnBrk="1" latinLnBrk="0" hangingPunct="1">
        <a:lnSpc>
          <a:spcPct val="120000"/>
        </a:lnSpc>
        <a:spcBef>
          <a:spcPts val="1200"/>
        </a:spcBef>
        <a:buSzPct val="125000"/>
        <a:buFont typeface="Arial" panose="020B0604020202020204" pitchFamily="34" charset="0"/>
        <a:buChar char="•"/>
        <a:defRPr sz="4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0" indent="-548640" algn="l" defTabSz="2194560" rtl="0" eaLnBrk="1" latinLnBrk="0" hangingPunct="1">
        <a:lnSpc>
          <a:spcPct val="120000"/>
        </a:lnSpc>
        <a:spcBef>
          <a:spcPts val="1200"/>
        </a:spcBef>
        <a:buSzPct val="125000"/>
        <a:buFont typeface="Arial" panose="020B0604020202020204" pitchFamily="34" charset="0"/>
        <a:buChar char="•"/>
        <a:defRPr sz="4320" kern="1200">
          <a:solidFill>
            <a:schemeClr val="tx1"/>
          </a:solidFill>
          <a:latin typeface="+mn-lt"/>
          <a:ea typeface="+mn-ea"/>
          <a:cs typeface="+mn-cs"/>
        </a:defRPr>
      </a:lvl3pPr>
      <a:lvl4pPr marL="3840480" indent="-548640" algn="l" defTabSz="2194560" rtl="0" eaLnBrk="1" latinLnBrk="0" hangingPunct="1">
        <a:lnSpc>
          <a:spcPct val="120000"/>
        </a:lnSpc>
        <a:spcBef>
          <a:spcPts val="1200"/>
        </a:spcBef>
        <a:buSzPct val="125000"/>
        <a:buFont typeface="Arial" panose="020B0604020202020204" pitchFamily="34" charset="0"/>
        <a:buChar char="•"/>
        <a:defRPr sz="3840" kern="1200">
          <a:solidFill>
            <a:schemeClr val="tx1"/>
          </a:solidFill>
          <a:latin typeface="+mn-lt"/>
          <a:ea typeface="+mn-ea"/>
          <a:cs typeface="+mn-cs"/>
        </a:defRPr>
      </a:lvl4pPr>
      <a:lvl5pPr marL="4937760" indent="-548640" algn="l" defTabSz="2194560" rtl="0" eaLnBrk="1" latinLnBrk="0" hangingPunct="1">
        <a:lnSpc>
          <a:spcPct val="120000"/>
        </a:lnSpc>
        <a:spcBef>
          <a:spcPts val="1200"/>
        </a:spcBef>
        <a:buSzPct val="125000"/>
        <a:buFont typeface="Arial" panose="020B0604020202020204" pitchFamily="34" charset="0"/>
        <a:buChar char="•"/>
        <a:defRPr sz="3840" kern="1200">
          <a:solidFill>
            <a:schemeClr val="tx1"/>
          </a:solidFill>
          <a:latin typeface="+mn-lt"/>
          <a:ea typeface="+mn-ea"/>
          <a:cs typeface="+mn-cs"/>
        </a:defRPr>
      </a:lvl5pPr>
      <a:lvl6pPr marL="6035040" indent="-548640" algn="l" defTabSz="2194560" rtl="0" eaLnBrk="1" latinLnBrk="0" hangingPunct="1">
        <a:lnSpc>
          <a:spcPct val="120000"/>
        </a:lnSpc>
        <a:spcBef>
          <a:spcPts val="1200"/>
        </a:spcBef>
        <a:buSzPct val="125000"/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6pPr>
      <a:lvl7pPr marL="7132320" indent="-548640" algn="l" defTabSz="2194560" rtl="0" eaLnBrk="1" latinLnBrk="0" hangingPunct="1">
        <a:lnSpc>
          <a:spcPct val="120000"/>
        </a:lnSpc>
        <a:spcBef>
          <a:spcPts val="1200"/>
        </a:spcBef>
        <a:buSzPct val="125000"/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7pPr>
      <a:lvl8pPr marL="8229600" indent="-548640" algn="l" defTabSz="2194560" rtl="0" eaLnBrk="1" latinLnBrk="0" hangingPunct="1">
        <a:lnSpc>
          <a:spcPct val="120000"/>
        </a:lnSpc>
        <a:spcBef>
          <a:spcPts val="1200"/>
        </a:spcBef>
        <a:buSzPct val="125000"/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8pPr>
      <a:lvl9pPr marL="9326880" indent="-548640" algn="l" defTabSz="2194560" rtl="0" eaLnBrk="1" latinLnBrk="0" hangingPunct="1">
        <a:lnSpc>
          <a:spcPct val="120000"/>
        </a:lnSpc>
        <a:spcBef>
          <a:spcPts val="1200"/>
        </a:spcBef>
        <a:buSzPct val="125000"/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1pPr>
      <a:lvl2pPr marL="109728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2pPr>
      <a:lvl3pPr marL="219456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3pPr>
      <a:lvl4pPr marL="329184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4pPr>
      <a:lvl5pPr marL="438912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5pPr>
      <a:lvl6pPr marL="548640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6pPr>
      <a:lvl7pPr marL="658368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7pPr>
      <a:lvl8pPr marL="768096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8pPr>
      <a:lvl9pPr marL="8778240" algn="l" defTabSz="2194560" rtl="0" eaLnBrk="1" latinLnBrk="0" hangingPunct="1">
        <a:defRPr sz="43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12" Type="http://schemas.openxmlformats.org/officeDocument/2006/relationships/chart" Target="../charts/chart2.xml"/><Relationship Id="rId17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jpe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18.xml"/><Relationship Id="rId6" Type="http://schemas.openxmlformats.org/officeDocument/2006/relationships/chart" Target="../charts/chart1.xml"/><Relationship Id="rId11" Type="http://schemas.openxmlformats.org/officeDocument/2006/relationships/image" Target="../media/image11.png"/><Relationship Id="rId5" Type="http://schemas.openxmlformats.org/officeDocument/2006/relationships/image" Target="../media/image6.png"/><Relationship Id="rId15" Type="http://schemas.openxmlformats.org/officeDocument/2006/relationships/image" Target="../media/image14.png"/><Relationship Id="rId10" Type="http://schemas.openxmlformats.org/officeDocument/2006/relationships/image" Target="../media/image10.png"/><Relationship Id="rId19" Type="http://schemas.openxmlformats.org/officeDocument/2006/relationships/image" Target="../media/image18.jpeg"/><Relationship Id="rId4" Type="http://schemas.openxmlformats.org/officeDocument/2006/relationships/image" Target="../media/image5.jpeg"/><Relationship Id="rId9" Type="http://schemas.openxmlformats.org/officeDocument/2006/relationships/image" Target="../media/image9.png"/><Relationship Id="rId1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17455057241273588" TargetMode="External"/><Relationship Id="rId13" Type="http://schemas.openxmlformats.org/officeDocument/2006/relationships/hyperlink" Target="https://doi.org/10.4069/whn.2025.05.22" TargetMode="External"/><Relationship Id="rId3" Type="http://schemas.openxmlformats.org/officeDocument/2006/relationships/hyperlink" Target="https://doi.org/10.1186/s12905-023-02312-4" TargetMode="External"/><Relationship Id="rId7" Type="http://schemas.openxmlformats.org/officeDocument/2006/relationships/hyperlink" Target="https://doi.org/10.1186/s12905-021-01532-w" TargetMode="External"/><Relationship Id="rId12" Type="http://schemas.openxmlformats.org/officeDocument/2006/relationships/hyperlink" Target="https://doi.org/10.1037/0022-006X.51.3.390" TargetMode="External"/><Relationship Id="rId2" Type="http://schemas.openxmlformats.org/officeDocument/2006/relationships/hyperlink" Target="https://doi.org/10.3389/frph.2024.1394978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doi.org/10.3389/fcomp.2023.1166210" TargetMode="External"/><Relationship Id="rId11" Type="http://schemas.openxmlformats.org/officeDocument/2006/relationships/hyperlink" Target="https://doi.org/10.1093/oodh/oqaf011" TargetMode="External"/><Relationship Id="rId5" Type="http://schemas.openxmlformats.org/officeDocument/2006/relationships/hyperlink" Target="https://doi.org/10.1207/S15327965PLI1104_01" TargetMode="External"/><Relationship Id="rId10" Type="http://schemas.openxmlformats.org/officeDocument/2006/relationships/hyperlink" Target="https://www.england.nhs.uk/" TargetMode="External"/><Relationship Id="rId4" Type="http://schemas.openxmlformats.org/officeDocument/2006/relationships/hyperlink" Target="https://helloclue.com/articles/about-clue/scientific-research-at-clue" TargetMode="External"/><Relationship Id="rId9" Type="http://schemas.openxmlformats.org/officeDocument/2006/relationships/hyperlink" Target="https://doi.org/10.1186/1748-5908-6-42" TargetMode="External"/><Relationship Id="rId14" Type="http://schemas.openxmlformats.org/officeDocument/2006/relationships/hyperlink" Target="https://doi.org/10.1016/S2352-4642(25)00213-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1E551-51A7-B313-5742-4480609346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13922" y="9165900"/>
            <a:ext cx="19166207" cy="171583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480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Student Name: Hetvi </a:t>
            </a:r>
            <a:r>
              <a:rPr lang="en-US" sz="4800" dirty="0" err="1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Rajendrasinh</a:t>
            </a:r>
            <a:r>
              <a:rPr lang="en-US" sz="480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Sangdot</a:t>
            </a:r>
            <a:br>
              <a:rPr lang="en-US" sz="480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</a:br>
            <a:r>
              <a:rPr lang="en-US" sz="480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Student Number: 2526007</a:t>
            </a:r>
            <a:br>
              <a:rPr lang="en-US" sz="480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</a:br>
            <a:r>
              <a:rPr lang="en-US" sz="480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Module Name:</a:t>
            </a:r>
            <a:r>
              <a:rPr lang="en-US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Population Health And Digital Health Promotion</a:t>
            </a:r>
            <a:br>
              <a:rPr lang="en-US" sz="480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</a:br>
            <a:r>
              <a:rPr lang="en-US" sz="480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Module Code: LCHS7009</a:t>
            </a:r>
            <a:br>
              <a:rPr lang="en-US" sz="480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</a:br>
            <a:r>
              <a:rPr lang="en-US" sz="480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MODULE INCHARGE: RAHEELA SHAIKH</a:t>
            </a:r>
            <a:br>
              <a:rPr lang="en-US" sz="4800" dirty="0"/>
            </a:br>
            <a:endParaRPr lang="en-US" sz="4800" dirty="0"/>
          </a:p>
        </p:txBody>
      </p:sp>
      <p:pic>
        <p:nvPicPr>
          <p:cNvPr id="1026" name="Picture 2" descr="University of Wales Trinity Saint David launches new digital healthcare  course - Digital Health and Care Wales">
            <a:extLst>
              <a:ext uri="{FF2B5EF4-FFF2-40B4-BE49-F238E27FC236}">
                <a16:creationId xmlns:a16="http://schemas.microsoft.com/office/drawing/2014/main" id="{BDC4BBD9-78E6-CA68-FCE2-6FF174BCEE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0475" y="11753841"/>
            <a:ext cx="14344650" cy="5991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32661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8" name="Picture 24" descr="Menstrual Pain - Symptoms, Causes, and Treatment - Nona Woman">
            <a:extLst>
              <a:ext uri="{FF2B5EF4-FFF2-40B4-BE49-F238E27FC236}">
                <a16:creationId xmlns:a16="http://schemas.microsoft.com/office/drawing/2014/main" id="{762AA835-6B0C-A232-C23F-E9D0B67D32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8753" y="16202026"/>
            <a:ext cx="7304636" cy="410885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Digital Health Technologies Flat Composition Stock Vector ...">
            <a:extLst>
              <a:ext uri="{FF2B5EF4-FFF2-40B4-BE49-F238E27FC236}">
                <a16:creationId xmlns:a16="http://schemas.microsoft.com/office/drawing/2014/main" id="{1FA61502-50D7-1621-F780-D6003F78C4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58884" y="38011608"/>
            <a:ext cx="6914391" cy="6914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hape 0"/>
          <p:cNvSpPr/>
          <p:nvPr/>
        </p:nvSpPr>
        <p:spPr>
          <a:xfrm>
            <a:off x="-9526" y="-145"/>
            <a:ext cx="21945600" cy="3931920"/>
          </a:xfrm>
          <a:prstGeom prst="rect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US" dirty="0"/>
          </a:p>
        </p:txBody>
      </p:sp>
      <p:sp>
        <p:nvSpPr>
          <p:cNvPr id="4" name="Shape 2"/>
          <p:cNvSpPr/>
          <p:nvPr/>
        </p:nvSpPr>
        <p:spPr>
          <a:xfrm>
            <a:off x="-2471470" y="1530055"/>
            <a:ext cx="4572000" cy="4572000"/>
          </a:xfrm>
          <a:prstGeom prst="ellipse">
            <a:avLst/>
          </a:prstGeom>
          <a:solidFill>
            <a:srgbClr val="00A896">
              <a:alpha val="35000"/>
            </a:srgbClr>
          </a:solidFill>
          <a:ln/>
        </p:spPr>
      </p:sp>
      <p:sp>
        <p:nvSpPr>
          <p:cNvPr id="5" name="Text 3"/>
          <p:cNvSpPr/>
          <p:nvPr/>
        </p:nvSpPr>
        <p:spPr>
          <a:xfrm>
            <a:off x="1491995" y="263054"/>
            <a:ext cx="146304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CycleWell</a:t>
            </a:r>
            <a:endParaRPr lang="en-US" sz="4600" dirty="0"/>
          </a:p>
        </p:txBody>
      </p:sp>
      <p:sp>
        <p:nvSpPr>
          <p:cNvPr id="6" name="Text 4"/>
          <p:cNvSpPr/>
          <p:nvPr/>
        </p:nvSpPr>
        <p:spPr>
          <a:xfrm>
            <a:off x="598170" y="1451610"/>
            <a:ext cx="12386233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dirty="0">
                <a:solidFill>
                  <a:srgbClr val="D7F0E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 Digital Health Intervention for Dysmenorrhoea Self-Management Among Young Women in the UK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731520" y="2674620"/>
            <a:ext cx="16459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just">
              <a:lnSpc>
                <a:spcPct val="150000"/>
              </a:lnSpc>
            </a:pP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24216033" y="-20409388"/>
            <a:ext cx="1638626" cy="887557"/>
          </a:xfrm>
          <a:prstGeom prst="roundRect">
            <a:avLst>
              <a:gd name="adj" fmla="val 5161"/>
            </a:avLst>
          </a:prstGeom>
          <a:solidFill>
            <a:srgbClr val="FFFFFF">
              <a:alpha val="12000"/>
            </a:srgbClr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445051" y="4047959"/>
            <a:ext cx="541499" cy="502920"/>
          </a:xfrm>
          <a:prstGeom prst="ellipse">
            <a:avLst/>
          </a:prstGeom>
          <a:solidFill>
            <a:srgbClr val="028090"/>
          </a:solidFill>
          <a:ln/>
        </p:spPr>
      </p:sp>
      <p:pic>
        <p:nvPicPr>
          <p:cNvPr id="1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8641" y="4169792"/>
            <a:ext cx="274320" cy="274320"/>
          </a:xfrm>
          <a:prstGeom prst="rect">
            <a:avLst/>
          </a:prstGeom>
        </p:spPr>
      </p:pic>
      <p:sp>
        <p:nvSpPr>
          <p:cNvPr id="13" name="Text 10"/>
          <p:cNvSpPr/>
          <p:nvPr/>
        </p:nvSpPr>
        <p:spPr>
          <a:xfrm>
            <a:off x="1463040" y="4012188"/>
            <a:ext cx="5486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28090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1. Background</a:t>
            </a:r>
            <a:endParaRPr lang="en-US" sz="2800" dirty="0">
              <a:solidFill>
                <a:srgbClr val="02809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482346" y="5673667"/>
            <a:ext cx="1005840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Dysmenorrhoea (painful menstruation) affects up to 67–90% of UK women aged 17–24, yet fewer than 37% seek formal medical help due to normalisation of menstrual pain (MacGregor </a:t>
            </a:r>
            <a:r>
              <a:rPr lang="en-US" sz="2400" i="1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et al., </a:t>
            </a: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2023; Karout </a:t>
            </a:r>
            <a:r>
              <a:rPr lang="en-US" sz="2400" i="1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et al., </a:t>
            </a: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2021).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Unmanaged adolescent dysmenorrhoea predicts adult chronic pain, making early digital intervention a public health priority (The Lancet Child &amp; Adolescent Health, 2025).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CycleWell is a proposed NHS-endorsed app building on existing tools such as Clue, adding behaviour-change design and NHS data governance (Seo and Seo, 2025).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Shape 19"/>
          <p:cNvSpPr/>
          <p:nvPr/>
        </p:nvSpPr>
        <p:spPr>
          <a:xfrm>
            <a:off x="11338560" y="4297680"/>
            <a:ext cx="3200400" cy="3017520"/>
          </a:xfrm>
          <a:prstGeom prst="roundRect">
            <a:avLst>
              <a:gd name="adj" fmla="val 3636"/>
            </a:avLst>
          </a:prstGeom>
          <a:solidFill>
            <a:srgbClr val="E8F6F3"/>
          </a:solidFill>
          <a:ln/>
          <a:effectLst>
            <a:outerShdw blurRad="101600" dist="38100" dir="54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6" name="Text 20"/>
          <p:cNvSpPr/>
          <p:nvPr/>
        </p:nvSpPr>
        <p:spPr>
          <a:xfrm>
            <a:off x="11338560" y="4617720"/>
            <a:ext cx="32004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02809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67–90%</a:t>
            </a:r>
            <a:endParaRPr lang="en-US" sz="3400" dirty="0"/>
          </a:p>
        </p:txBody>
      </p:sp>
      <p:sp>
        <p:nvSpPr>
          <p:cNvPr id="27" name="Text 21"/>
          <p:cNvSpPr/>
          <p:nvPr/>
        </p:nvSpPr>
        <p:spPr>
          <a:xfrm>
            <a:off x="11612880" y="5623560"/>
            <a:ext cx="265176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Of UK Women Aged 17–24 Experience </a:t>
            </a:r>
            <a:r>
              <a:rPr lang="en-US" dirty="0" err="1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Dysmenorrhoea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Shape 22"/>
          <p:cNvSpPr/>
          <p:nvPr/>
        </p:nvSpPr>
        <p:spPr>
          <a:xfrm>
            <a:off x="14767560" y="4297680"/>
            <a:ext cx="3200400" cy="3017520"/>
          </a:xfrm>
          <a:prstGeom prst="roundRect">
            <a:avLst>
              <a:gd name="adj" fmla="val 3636"/>
            </a:avLst>
          </a:prstGeom>
          <a:solidFill>
            <a:srgbClr val="E8F6F3"/>
          </a:solidFill>
          <a:ln/>
          <a:effectLst>
            <a:outerShdw blurRad="101600" dist="38100" dir="54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9" name="Text 23"/>
          <p:cNvSpPr/>
          <p:nvPr/>
        </p:nvSpPr>
        <p:spPr>
          <a:xfrm>
            <a:off x="14767560" y="4617720"/>
            <a:ext cx="32004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00A89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&lt;37%</a:t>
            </a:r>
            <a:endParaRPr lang="en-US" sz="3400" dirty="0"/>
          </a:p>
        </p:txBody>
      </p:sp>
      <p:sp>
        <p:nvSpPr>
          <p:cNvPr id="30" name="Text 24"/>
          <p:cNvSpPr/>
          <p:nvPr/>
        </p:nvSpPr>
        <p:spPr>
          <a:xfrm>
            <a:off x="15041880" y="5623560"/>
            <a:ext cx="265176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seek formal medical advice for menstrual pain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Shape 25"/>
          <p:cNvSpPr/>
          <p:nvPr/>
        </p:nvSpPr>
        <p:spPr>
          <a:xfrm>
            <a:off x="18196560" y="4297680"/>
            <a:ext cx="3200400" cy="3017520"/>
          </a:xfrm>
          <a:prstGeom prst="roundRect">
            <a:avLst>
              <a:gd name="adj" fmla="val 3636"/>
            </a:avLst>
          </a:prstGeom>
          <a:solidFill>
            <a:srgbClr val="E8F6F3"/>
          </a:solidFill>
          <a:ln/>
          <a:effectLst>
            <a:outerShdw blurRad="101600" dist="38100" dir="54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2" name="Text 26"/>
          <p:cNvSpPr/>
          <p:nvPr/>
        </p:nvSpPr>
        <p:spPr>
          <a:xfrm>
            <a:off x="18196560" y="4617720"/>
            <a:ext cx="32004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02C39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6–8 yrs</a:t>
            </a:r>
            <a:endParaRPr lang="en-US" sz="3400" dirty="0"/>
          </a:p>
        </p:txBody>
      </p:sp>
      <p:sp>
        <p:nvSpPr>
          <p:cNvPr id="33" name="Text 27"/>
          <p:cNvSpPr/>
          <p:nvPr/>
        </p:nvSpPr>
        <p:spPr>
          <a:xfrm>
            <a:off x="18470880" y="5623560"/>
            <a:ext cx="265176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average UK diagnostic delay for endometriosis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4" name="Chart 0"/>
          <p:cNvGraphicFramePr/>
          <p:nvPr>
            <p:extLst>
              <p:ext uri="{D42A27DB-BD31-4B8C-83A1-F6EECF244321}">
                <p14:modId xmlns:p14="http://schemas.microsoft.com/office/powerpoint/2010/main" val="3512484731"/>
              </p:ext>
            </p:extLst>
          </p:nvPr>
        </p:nvGraphicFramePr>
        <p:xfrm>
          <a:off x="11338560" y="11460480"/>
          <a:ext cx="10058400" cy="39966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5" name="Shape 28"/>
          <p:cNvSpPr/>
          <p:nvPr/>
        </p:nvSpPr>
        <p:spPr>
          <a:xfrm>
            <a:off x="424674" y="10364158"/>
            <a:ext cx="561876" cy="525674"/>
          </a:xfrm>
          <a:prstGeom prst="ellipse">
            <a:avLst/>
          </a:prstGeom>
          <a:solidFill>
            <a:srgbClr val="028090"/>
          </a:solidFill>
          <a:ln/>
        </p:spPr>
      </p:sp>
      <p:pic>
        <p:nvPicPr>
          <p:cNvPr id="3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018" y="10481530"/>
            <a:ext cx="359184" cy="359184"/>
          </a:xfrm>
          <a:prstGeom prst="rect">
            <a:avLst/>
          </a:prstGeom>
        </p:spPr>
      </p:pic>
      <p:sp>
        <p:nvSpPr>
          <p:cNvPr id="37" name="Text 29"/>
          <p:cNvSpPr/>
          <p:nvPr/>
        </p:nvSpPr>
        <p:spPr>
          <a:xfrm>
            <a:off x="1293396" y="10409662"/>
            <a:ext cx="9601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 dirty="0">
                <a:solidFill>
                  <a:srgbClr val="02809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Core Values and Principles of Health Promotion</a:t>
            </a:r>
            <a:r>
              <a:rPr lang="en-US" sz="2800" dirty="0">
                <a:solidFill>
                  <a:srgbClr val="02809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8" name="Text 30"/>
          <p:cNvSpPr/>
          <p:nvPr/>
        </p:nvSpPr>
        <p:spPr>
          <a:xfrm>
            <a:off x="509016" y="12125815"/>
            <a:ext cx="10058400" cy="3108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promotion is based on the principles of empowerment, equity, participation, and enablement, enabling people to increase control over and improve their health (WHO, 1986).</a:t>
            </a:r>
            <a:endParaRPr lang="en-US" sz="2400" dirty="0">
              <a:solidFill>
                <a:schemeClr val="bg1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CycleWell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aligns with these principles by empowering self-management through accessible information, fostering autonomy via personalised dashboards, and promoting equity through free NHS provision rather than commercial paywalls (Armour </a:t>
            </a:r>
            <a:r>
              <a:rPr lang="en-US" sz="2400" i="1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et al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., 2024). </a:t>
            </a:r>
            <a:endParaRPr lang="en-US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It also embeds participation through a moderated peer-support forum that destigmatises menstrual pain (Oxford Open Digital Health, 2025).</a:t>
            </a:r>
            <a:endParaRPr lang="en-US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Text 38"/>
          <p:cNvSpPr/>
          <p:nvPr/>
        </p:nvSpPr>
        <p:spPr>
          <a:xfrm>
            <a:off x="11700510" y="15781020"/>
            <a:ext cx="10058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2400" b="1" dirty="0">
                <a:solidFill>
                  <a:srgbClr val="028090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CycleWell: Key Intervention Features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0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3715075"/>
              </p:ext>
            </p:extLst>
          </p:nvPr>
        </p:nvGraphicFramePr>
        <p:xfrm>
          <a:off x="770149" y="20526308"/>
          <a:ext cx="9692640" cy="6039980"/>
        </p:xfrm>
        <a:graphic>
          <a:graphicData uri="http://schemas.openxmlformats.org/drawingml/2006/table">
            <a:tbl>
              <a:tblPr/>
              <a:tblGrid>
                <a:gridCol w="29077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848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33928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 b="1" dirty="0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Feature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50800" marB="50800" anchor="ctr">
                    <a:lnL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2809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 b="1" dirty="0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Purpose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50800" marB="50800" anchor="ctr">
                    <a:lnL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2809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3928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 b="1" dirty="0">
                          <a:solidFill>
                            <a:srgbClr val="1B2E2E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 Pain Diary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50800" marB="50800" anchor="ctr">
                    <a:lnL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 dirty="0">
                          <a:solidFill>
                            <a:srgbClr val="1B2E2E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Detects endometriosis-consistent patterns; triggers GP referral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50800" marB="50800" anchor="ctr">
                    <a:lnL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3928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 b="1" dirty="0">
                          <a:solidFill>
                            <a:srgbClr val="1B2E2E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COM-B Modules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50800" marB="50800" anchor="ctr">
                    <a:lnL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 dirty="0">
                          <a:solidFill>
                            <a:srgbClr val="1B2E2E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Builds capability via education on evidence-based pain strategies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50800" marB="50800" anchor="ctr">
                    <a:lnL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3928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 b="1" dirty="0">
                          <a:solidFill>
                            <a:srgbClr val="1B2E2E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TTM Pathway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50800" marB="50800" anchor="ctr">
                    <a:lnL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 dirty="0">
                          <a:solidFill>
                            <a:srgbClr val="1B2E2E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Delivers stage-matched content, pre-contemplation to maintenance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50800" marB="50800" anchor="ctr">
                    <a:lnL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3928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 b="1" dirty="0">
                          <a:solidFill>
                            <a:srgbClr val="1B2E2E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NHS Gateway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50800" marB="50800" anchor="ctr">
                    <a:lnL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 dirty="0">
                          <a:solidFill>
                            <a:srgbClr val="1B2E2E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One-click GP booking and NHS 111 referral pathway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50800" marB="50800" anchor="ctr">
                    <a:lnL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33928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 b="1" dirty="0">
                          <a:solidFill>
                            <a:srgbClr val="1B2E2E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Peer Forum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50800" marB="50800" anchor="ctr">
                    <a:lnL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 dirty="0">
                          <a:solidFill>
                            <a:srgbClr val="1B2E2E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Destigmatises menstrual pain; improves help-seeking motivation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50800" marB="50800" anchor="ctr">
                    <a:lnL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33928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 b="1" dirty="0">
                          <a:solidFill>
                            <a:srgbClr val="1B2E2E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NHS Data Governance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50800" marB="50800" anchor="ctr">
                    <a:lnL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buNone/>
                      </a:pPr>
                      <a:r>
                        <a:rPr lang="en-US" sz="2000" dirty="0">
                          <a:solidFill>
                            <a:srgbClr val="1B2E2E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GDPR-compliant; no commercial third-party data sharing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1600" marR="101600" marT="50800" marB="50800" anchor="ctr">
                    <a:lnL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E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1" name="Shape 39"/>
          <p:cNvSpPr/>
          <p:nvPr/>
        </p:nvSpPr>
        <p:spPr>
          <a:xfrm>
            <a:off x="560678" y="26799799"/>
            <a:ext cx="606270" cy="604655"/>
          </a:xfrm>
          <a:prstGeom prst="ellipse">
            <a:avLst/>
          </a:prstGeom>
          <a:solidFill>
            <a:srgbClr val="028090"/>
          </a:solidFill>
          <a:ln/>
        </p:spPr>
      </p:sp>
      <p:pic>
        <p:nvPicPr>
          <p:cNvPr id="52" name="Image 8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220" y="26881145"/>
            <a:ext cx="441964" cy="441964"/>
          </a:xfrm>
          <a:prstGeom prst="rect">
            <a:avLst/>
          </a:prstGeom>
        </p:spPr>
      </p:pic>
      <p:sp>
        <p:nvSpPr>
          <p:cNvPr id="53" name="Text 40"/>
          <p:cNvSpPr/>
          <p:nvPr/>
        </p:nvSpPr>
        <p:spPr>
          <a:xfrm>
            <a:off x="1491995" y="26781711"/>
            <a:ext cx="8686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28090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3. Behaviour Change Theory</a:t>
            </a:r>
            <a:endParaRPr lang="en-US" sz="2800" dirty="0">
              <a:solidFill>
                <a:srgbClr val="02809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" name="Text 41"/>
          <p:cNvSpPr/>
          <p:nvPr/>
        </p:nvSpPr>
        <p:spPr>
          <a:xfrm>
            <a:off x="731520" y="28987924"/>
            <a:ext cx="10058400" cy="3840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CycleWell is underpinned by the COM-B Model  Capability, Opportunity, Motivation, Behaviour (Michie, van Stralen and West, 2011).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Capability is built through educational modules on pain-management strategies; Opportunity is created via the NHS referral gateway and peer forum; Motivation is enhanced through personalised cycle dashboards and progress feedback.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This is complemented by the Transtheoretical Model (Stages of Change), which tailors content to a user's readiness, from pre-contemplation to maintenance (Prochaska and DiClemente, 1983). Staged, personalised content has been shown to outperform generic health information in digital contexts (Nigg, Lisha and Jordan, 2024).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" name="Shape 50"/>
          <p:cNvSpPr/>
          <p:nvPr/>
        </p:nvSpPr>
        <p:spPr>
          <a:xfrm>
            <a:off x="1293396" y="34968535"/>
            <a:ext cx="1599238" cy="1552377"/>
          </a:xfrm>
          <a:prstGeom prst="ellipse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US" dirty="0"/>
          </a:p>
        </p:txBody>
      </p:sp>
      <p:pic>
        <p:nvPicPr>
          <p:cNvPr id="67" name="Image 12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78529" y="35119536"/>
            <a:ext cx="1105202" cy="1105202"/>
          </a:xfrm>
          <a:prstGeom prst="rect">
            <a:avLst/>
          </a:prstGeom>
        </p:spPr>
      </p:pic>
      <p:sp>
        <p:nvSpPr>
          <p:cNvPr id="68" name="Text 51"/>
          <p:cNvSpPr/>
          <p:nvPr/>
        </p:nvSpPr>
        <p:spPr>
          <a:xfrm>
            <a:off x="424674" y="37667054"/>
            <a:ext cx="2926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2809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Capability</a:t>
            </a:r>
          </a:p>
          <a:p>
            <a:pPr algn="ctr"/>
            <a:r>
              <a:rPr lang="en-US" sz="2400" dirty="0">
                <a:solidFill>
                  <a:srgbClr val="1B2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Educational pain-management modules</a:t>
            </a:r>
            <a:endParaRPr lang="en-US" sz="2400" dirty="0"/>
          </a:p>
          <a:p>
            <a:pPr marL="0" indent="0" algn="ctr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9" name="Text 52"/>
          <p:cNvSpPr/>
          <p:nvPr/>
        </p:nvSpPr>
        <p:spPr>
          <a:xfrm>
            <a:off x="11338560" y="21945600"/>
            <a:ext cx="29260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sp>
        <p:nvSpPr>
          <p:cNvPr id="70" name="Shape 53"/>
          <p:cNvSpPr/>
          <p:nvPr/>
        </p:nvSpPr>
        <p:spPr>
          <a:xfrm>
            <a:off x="4417570" y="34953897"/>
            <a:ext cx="1585835" cy="1581652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US" dirty="0"/>
          </a:p>
        </p:txBody>
      </p:sp>
      <p:pic>
        <p:nvPicPr>
          <p:cNvPr id="71" name="Image 13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79703" y="35119536"/>
            <a:ext cx="1061571" cy="1061571"/>
          </a:xfrm>
          <a:prstGeom prst="rect">
            <a:avLst/>
          </a:prstGeom>
        </p:spPr>
      </p:pic>
      <p:sp>
        <p:nvSpPr>
          <p:cNvPr id="72" name="Text 54"/>
          <p:cNvSpPr/>
          <p:nvPr/>
        </p:nvSpPr>
        <p:spPr>
          <a:xfrm>
            <a:off x="3687276" y="37731782"/>
            <a:ext cx="2926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0A89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Opportunity</a:t>
            </a:r>
          </a:p>
          <a:p>
            <a:pPr algn="ctr"/>
            <a:r>
              <a:rPr lang="en-US" sz="2400" dirty="0">
                <a:solidFill>
                  <a:srgbClr val="1B2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referral gateway &amp; peer forum</a:t>
            </a:r>
            <a:endParaRPr lang="en-US" sz="2400" dirty="0"/>
          </a:p>
          <a:p>
            <a:pPr marL="0" indent="0" algn="ctr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3" name="Text 55"/>
          <p:cNvSpPr/>
          <p:nvPr/>
        </p:nvSpPr>
        <p:spPr>
          <a:xfrm>
            <a:off x="14584680" y="21945600"/>
            <a:ext cx="29260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sp>
        <p:nvSpPr>
          <p:cNvPr id="74" name="Shape 56"/>
          <p:cNvSpPr/>
          <p:nvPr/>
        </p:nvSpPr>
        <p:spPr>
          <a:xfrm>
            <a:off x="7664151" y="34924109"/>
            <a:ext cx="1599238" cy="1552377"/>
          </a:xfrm>
          <a:prstGeom prst="ellipse">
            <a:avLst/>
          </a:prstGeom>
          <a:solidFill>
            <a:srgbClr val="02C39A"/>
          </a:solidFill>
          <a:ln/>
        </p:spPr>
      </p:sp>
      <p:pic>
        <p:nvPicPr>
          <p:cNvPr id="75" name="Image 14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966420" y="35152892"/>
            <a:ext cx="994700" cy="994857"/>
          </a:xfrm>
          <a:prstGeom prst="rect">
            <a:avLst/>
          </a:prstGeom>
        </p:spPr>
      </p:pic>
      <p:sp>
        <p:nvSpPr>
          <p:cNvPr id="76" name="Text 57"/>
          <p:cNvSpPr/>
          <p:nvPr/>
        </p:nvSpPr>
        <p:spPr>
          <a:xfrm>
            <a:off x="7025400" y="37663458"/>
            <a:ext cx="2926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2C39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Motivation</a:t>
            </a:r>
          </a:p>
          <a:p>
            <a:pPr algn="ctr"/>
            <a:r>
              <a:rPr lang="en-US" sz="2400" dirty="0" err="1">
                <a:solidFill>
                  <a:srgbClr val="1B2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Personalised</a:t>
            </a:r>
            <a:r>
              <a:rPr lang="en-US" sz="2400" dirty="0">
                <a:solidFill>
                  <a:srgbClr val="1B2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dashboards &amp; feedback</a:t>
            </a:r>
            <a:endParaRPr lang="en-US" sz="2400" dirty="0"/>
          </a:p>
          <a:p>
            <a:pPr marL="0" indent="0" algn="ctr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7" name="Text 58"/>
          <p:cNvSpPr/>
          <p:nvPr/>
        </p:nvSpPr>
        <p:spPr>
          <a:xfrm>
            <a:off x="17830800" y="21945600"/>
            <a:ext cx="29260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150" dirty="0"/>
          </a:p>
        </p:txBody>
      </p:sp>
      <p:sp>
        <p:nvSpPr>
          <p:cNvPr id="78" name="Text 59"/>
          <p:cNvSpPr/>
          <p:nvPr/>
        </p:nvSpPr>
        <p:spPr>
          <a:xfrm>
            <a:off x="-837568" y="34196713"/>
            <a:ext cx="12984403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i="1" dirty="0">
                <a:solidFill>
                  <a:srgbClr val="028090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Capability + Opportunity + Motivation  =  Behaviour Change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9" name="Chart 1"/>
          <p:cNvGraphicFramePr/>
          <p:nvPr>
            <p:extLst>
              <p:ext uri="{D42A27DB-BD31-4B8C-83A1-F6EECF244321}">
                <p14:modId xmlns:p14="http://schemas.microsoft.com/office/powerpoint/2010/main" val="1014306534"/>
              </p:ext>
            </p:extLst>
          </p:nvPr>
        </p:nvGraphicFramePr>
        <p:xfrm>
          <a:off x="12101052" y="20719263"/>
          <a:ext cx="9017510" cy="514731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sp>
        <p:nvSpPr>
          <p:cNvPr id="80" name="Text 60"/>
          <p:cNvSpPr/>
          <p:nvPr/>
        </p:nvSpPr>
        <p:spPr>
          <a:xfrm>
            <a:off x="16402514" y="23033951"/>
            <a:ext cx="4160329" cy="3014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1400" b="1" i="1" dirty="0">
                <a:solidFill>
                  <a:srgbClr val="3D5C5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Figure: </a:t>
            </a:r>
            <a:r>
              <a:rPr lang="en-US" sz="1400" i="1" dirty="0">
                <a:solidFill>
                  <a:srgbClr val="3D5C5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Illustrative distribution of users across Transtheoretical Model stages, used to tailor CycleWell content (Prochaska and DiClemente, 1983).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" name="Shape 61"/>
          <p:cNvSpPr/>
          <p:nvPr/>
        </p:nvSpPr>
        <p:spPr>
          <a:xfrm>
            <a:off x="11070637" y="16521558"/>
            <a:ext cx="729045" cy="744610"/>
          </a:xfrm>
          <a:prstGeom prst="ellipse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US" dirty="0"/>
          </a:p>
        </p:txBody>
      </p:sp>
      <p:pic>
        <p:nvPicPr>
          <p:cNvPr id="82" name="Image 15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169052" y="16624957"/>
            <a:ext cx="514486" cy="514486"/>
          </a:xfrm>
          <a:prstGeom prst="rect">
            <a:avLst/>
          </a:prstGeom>
        </p:spPr>
      </p:pic>
      <p:sp>
        <p:nvSpPr>
          <p:cNvPr id="83" name="Text 62"/>
          <p:cNvSpPr/>
          <p:nvPr/>
        </p:nvSpPr>
        <p:spPr>
          <a:xfrm>
            <a:off x="12081879" y="16581304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28090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4. Expected Outcome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4" name="Text 63"/>
          <p:cNvSpPr/>
          <p:nvPr/>
        </p:nvSpPr>
        <p:spPr>
          <a:xfrm>
            <a:off x="11471910" y="17754734"/>
            <a:ext cx="10287000" cy="26171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Applying COM-B and TTM is expected to improve self-efficacy, earlier help-seeking and reduced diagnostic delay for conditions such as endometriosis (Armour </a:t>
            </a:r>
            <a:r>
              <a:rPr lang="en-US" sz="2400" i="1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et al</a:t>
            </a: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., 2024).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However, outcomes depend on sustained engagement; high attrition is common in mobile health interventions, so gamified, stage-matched content is critical to long-term effectiveness (Seo and Seo, 2025).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5" name="Shape 64"/>
          <p:cNvSpPr/>
          <p:nvPr/>
        </p:nvSpPr>
        <p:spPr>
          <a:xfrm>
            <a:off x="11715886" y="25506545"/>
            <a:ext cx="653794" cy="657609"/>
          </a:xfrm>
          <a:prstGeom prst="ellipse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US" dirty="0"/>
          </a:p>
        </p:txBody>
      </p:sp>
      <p:pic>
        <p:nvPicPr>
          <p:cNvPr id="86" name="Image 16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flipH="1">
            <a:off x="11756897" y="25524194"/>
            <a:ext cx="548640" cy="548640"/>
          </a:xfrm>
          <a:prstGeom prst="rect">
            <a:avLst/>
          </a:prstGeom>
        </p:spPr>
      </p:pic>
      <p:sp>
        <p:nvSpPr>
          <p:cNvPr id="87" name="Text 65"/>
          <p:cNvSpPr/>
          <p:nvPr/>
        </p:nvSpPr>
        <p:spPr>
          <a:xfrm>
            <a:off x="12801600" y="25553884"/>
            <a:ext cx="5486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28090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5. Conclusion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8" name="Text 66"/>
          <p:cNvSpPr/>
          <p:nvPr/>
        </p:nvSpPr>
        <p:spPr>
          <a:xfrm>
            <a:off x="11435159" y="27061936"/>
            <a:ext cx="10058400" cy="2377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CycleWell</a:t>
            </a: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illustrates how NHS-governed digital health technology can </a:t>
            </a:r>
            <a:r>
              <a:rPr lang="en-US" sz="2400" dirty="0" err="1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operationalise</a:t>
            </a: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health promotion values while embedding evidence-based </a:t>
            </a:r>
            <a:r>
              <a:rPr lang="en-US" sz="2400" dirty="0" err="1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behaviour</a:t>
            </a: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change theory.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Wider implications include informing NHS Digital Health Strategy commissioning, integrating menstrual health education into schools, and generating real-world data for future research into adolescent </a:t>
            </a:r>
            <a:r>
              <a:rPr lang="en-US" sz="2400" dirty="0" err="1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dysmenorrhoea</a:t>
            </a: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(NHS England, 2023).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" name="Shape 76"/>
          <p:cNvSpPr/>
          <p:nvPr/>
        </p:nvSpPr>
        <p:spPr>
          <a:xfrm>
            <a:off x="11799682" y="30782563"/>
            <a:ext cx="694306" cy="634746"/>
          </a:xfrm>
          <a:prstGeom prst="ellipse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US" dirty="0"/>
          </a:p>
        </p:txBody>
      </p:sp>
      <p:pic>
        <p:nvPicPr>
          <p:cNvPr id="103" name="Image 21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1907212" y="30886985"/>
            <a:ext cx="398325" cy="398325"/>
          </a:xfrm>
          <a:prstGeom prst="rect">
            <a:avLst/>
          </a:prstGeom>
        </p:spPr>
      </p:pic>
      <p:sp>
        <p:nvSpPr>
          <p:cNvPr id="104" name="Text 77"/>
          <p:cNvSpPr/>
          <p:nvPr/>
        </p:nvSpPr>
        <p:spPr>
          <a:xfrm>
            <a:off x="12792074" y="30824549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28090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6. Recommendations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5" name="Text 78"/>
          <p:cNvSpPr/>
          <p:nvPr/>
        </p:nvSpPr>
        <p:spPr>
          <a:xfrm>
            <a:off x="11338560" y="32115050"/>
            <a:ext cx="10287000" cy="5500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lnSpc>
                <a:spcPct val="150000"/>
              </a:lnSpc>
              <a:spcAft>
                <a:spcPts val="400"/>
              </a:spcAft>
              <a:buNone/>
            </a:pP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To maximise impact and address the shortfalls identified above, four actions are recommended: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spcAft>
                <a:spcPts val="400"/>
              </a:spcAft>
              <a:buNone/>
            </a:pP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(1) commission CycleWell through NHS England's Digital Health Strategy and integrated care system budgets (NHS England, 2023).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spcAft>
                <a:spcPts val="400"/>
              </a:spcAft>
              <a:buNone/>
            </a:pP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(2) mitigate digital exclusion with NHS-printed companion guides distributed via schools and GP surgeries (Armour </a:t>
            </a:r>
            <a:r>
              <a:rPr lang="en-US" sz="2400" i="1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et al., </a:t>
            </a: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2024).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spcAft>
                <a:spcPts val="400"/>
              </a:spcAft>
              <a:buNone/>
            </a:pP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(3) apply Self-Determination Theory-based gamification (progress rewards, cycle summaries) to reduce attrition (Deci and Ryan, 2000; Nigg, Lisha and Jordan, 2024).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spcAft>
                <a:spcPts val="400"/>
              </a:spcAft>
              <a:buNone/>
            </a:pPr>
            <a:r>
              <a:rPr lang="en-US" sz="2400" dirty="0">
                <a:solidFill>
                  <a:srgbClr val="1B2E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(4) conduct adequately powered, longitudinal RCTs across diverse UK populations before national roll-out (Seo and Seo, 2025).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3" name="Text 91"/>
          <p:cNvSpPr/>
          <p:nvPr/>
        </p:nvSpPr>
        <p:spPr>
          <a:xfrm>
            <a:off x="731520" y="38541960"/>
            <a:ext cx="6583680" cy="64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endParaRPr lang="en-US" sz="1000" dirty="0"/>
          </a:p>
        </p:txBody>
      </p:sp>
      <p:sp>
        <p:nvSpPr>
          <p:cNvPr id="124" name="Text 92"/>
          <p:cNvSpPr/>
          <p:nvPr/>
        </p:nvSpPr>
        <p:spPr>
          <a:xfrm>
            <a:off x="7680960" y="38541960"/>
            <a:ext cx="6583680" cy="64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endParaRPr lang="en-US" sz="1000" dirty="0"/>
          </a:p>
        </p:txBody>
      </p:sp>
      <p:sp>
        <p:nvSpPr>
          <p:cNvPr id="125" name="Text 93"/>
          <p:cNvSpPr/>
          <p:nvPr/>
        </p:nvSpPr>
        <p:spPr>
          <a:xfrm>
            <a:off x="18022063" y="44522892"/>
            <a:ext cx="5852160" cy="779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(Open ai ;2026)</a:t>
            </a:r>
          </a:p>
        </p:txBody>
      </p:sp>
      <p:sp>
        <p:nvSpPr>
          <p:cNvPr id="126" name="Shape 94"/>
          <p:cNvSpPr/>
          <p:nvPr/>
        </p:nvSpPr>
        <p:spPr>
          <a:xfrm>
            <a:off x="0" y="45262800"/>
            <a:ext cx="21945600" cy="640080"/>
          </a:xfrm>
          <a:prstGeom prst="rect">
            <a:avLst/>
          </a:prstGeom>
          <a:solidFill>
            <a:srgbClr val="028090"/>
          </a:solidFill>
          <a:ln/>
        </p:spPr>
      </p:sp>
      <p:sp>
        <p:nvSpPr>
          <p:cNvPr id="127" name="Text 95"/>
          <p:cNvSpPr/>
          <p:nvPr/>
        </p:nvSpPr>
        <p:spPr>
          <a:xfrm>
            <a:off x="731520" y="45262800"/>
            <a:ext cx="20482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00" dirty="0"/>
          </a:p>
        </p:txBody>
      </p:sp>
      <p:pic>
        <p:nvPicPr>
          <p:cNvPr id="1028" name="Picture 4" descr="Dysmenorrhea - Mayfair Wellness Clinic">
            <a:extLst>
              <a:ext uri="{FF2B5EF4-FFF2-40B4-BE49-F238E27FC236}">
                <a16:creationId xmlns:a16="http://schemas.microsoft.com/office/drawing/2014/main" id="{AB3867D9-D2F2-1D20-D3CC-8CEF82A81E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84403" y="-7620"/>
            <a:ext cx="8951671" cy="3931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hape 1"/>
          <p:cNvSpPr/>
          <p:nvPr/>
        </p:nvSpPr>
        <p:spPr>
          <a:xfrm>
            <a:off x="17967960" y="-2476501"/>
            <a:ext cx="6400800" cy="6400800"/>
          </a:xfrm>
          <a:prstGeom prst="ellipse">
            <a:avLst/>
          </a:prstGeom>
          <a:solidFill>
            <a:srgbClr val="00A896">
              <a:alpha val="40000"/>
            </a:srgbClr>
          </a:solidFill>
          <a:ln/>
        </p:spPr>
        <p:txBody>
          <a:bodyPr/>
          <a:lstStyle/>
          <a:p>
            <a:endParaRPr lang="en-US" dirty="0"/>
          </a:p>
        </p:txBody>
      </p:sp>
      <p:pic>
        <p:nvPicPr>
          <p:cNvPr id="1030" name="Picture 6" descr="Breast and cervical screening invitations to be sent via NHS App -  Healthwatch Central Bedfordshire">
            <a:extLst>
              <a:ext uri="{FF2B5EF4-FFF2-40B4-BE49-F238E27FC236}">
                <a16:creationId xmlns:a16="http://schemas.microsoft.com/office/drawing/2014/main" id="{74BF3F95-9576-E89F-3063-BDDD15BF8E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2250" y="7750435"/>
            <a:ext cx="7984779" cy="31605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TOTM Workplace Scheme | Clue - Period Tracking App - TOTM Workplace Scheme">
            <a:extLst>
              <a:ext uri="{FF2B5EF4-FFF2-40B4-BE49-F238E27FC236}">
                <a16:creationId xmlns:a16="http://schemas.microsoft.com/office/drawing/2014/main" id="{FA7D7482-DF49-008B-3BF4-588B8C4A58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70980" y="8351519"/>
            <a:ext cx="2125980" cy="212598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1,982 Dysmenorrhea Royalty-Free Images, Stock Photos &amp; Pictures |  Shutterstock">
            <a:extLst>
              <a:ext uri="{FF2B5EF4-FFF2-40B4-BE49-F238E27FC236}">
                <a16:creationId xmlns:a16="http://schemas.microsoft.com/office/drawing/2014/main" id="{11F922F9-7425-B777-5702-0DA5BAD096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821" y="38927877"/>
            <a:ext cx="11407395" cy="5849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E595F71-8997-E063-64F1-3C8E9B2DFEBD}"/>
              </a:ext>
            </a:extLst>
          </p:cNvPr>
          <p:cNvSpPr txBox="1"/>
          <p:nvPr/>
        </p:nvSpPr>
        <p:spPr>
          <a:xfrm>
            <a:off x="20173275" y="3467600"/>
            <a:ext cx="141732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(Mayfair, 2026)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4E9CFD7-C305-672D-2629-259EDC667287}"/>
              </a:ext>
            </a:extLst>
          </p:cNvPr>
          <p:cNvSpPr txBox="1"/>
          <p:nvPr/>
        </p:nvSpPr>
        <p:spPr>
          <a:xfrm>
            <a:off x="4023360" y="20001864"/>
            <a:ext cx="1841182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(Nona Woman, 2026)</a:t>
            </a:r>
          </a:p>
        </p:txBody>
      </p:sp>
      <p:pic>
        <p:nvPicPr>
          <p:cNvPr id="1026" name="Picture 2" descr="The Best Birth Control Apps for Cycle or Fertility Tracking">
            <a:extLst>
              <a:ext uri="{FF2B5EF4-FFF2-40B4-BE49-F238E27FC236}">
                <a16:creationId xmlns:a16="http://schemas.microsoft.com/office/drawing/2014/main" id="{C3D8AAE1-040D-EBBE-BE17-946A2F0FFB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946" y="167251"/>
            <a:ext cx="1168590" cy="1168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A21AB83-340C-8C76-DC59-734D351DAA96}"/>
              </a:ext>
            </a:extLst>
          </p:cNvPr>
          <p:cNvSpPr txBox="1"/>
          <p:nvPr/>
        </p:nvSpPr>
        <p:spPr>
          <a:xfrm>
            <a:off x="0" y="381000"/>
            <a:ext cx="21945600" cy="285781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 Reference :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Armour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, M., Dahlen, H.G. and Smith, C.A. (2024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) ‘What is known about adolescent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dysmenorrhoea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in (and for) community health settings?’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Frontiers in Reproductive Health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, 6, p. 1394978. Available at: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https://doi.org/10.3389/frph.2024.1394978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BMC Women's Health (2023) ‘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More than blood: app-tracking reveals variability in heavy menstrual bleeding construct’, BMC Women's Health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, 23, p. 170. Available at: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https://doi.org/10.1186/s12905-023-02312-4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(Accessed: 2 June 2026).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Clue (2024) 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How tracking your period advances women's health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https://helloclue.com/articles/about-clue/scientific-research-at-clue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Deci, E.L. and Ryan, R.M. (2000) 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‘The what and why of goal pursuits: Human needs and the self-determination of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Psychological Inquiry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, 11(4), pp. 227–268. Available at: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https://doi.org/10.1207/S15327965PLI1104_01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Frontiers in Computer Science (2023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) ‘Reimagining the cycle: interaction in self-tracking period apps and menstrual empowerment’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Frontiers in Computer Science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, 5, p. 1166210. Available at: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https://doi.org/10.3389/fcomp.2023.1166210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Karout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, S. 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(2021) 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‘Prevalence, risk factors, and management practices of primary dysmenorrhea among young females’, BMC Women's Health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, 21(1), p. 392. Available at: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https://doi.org/10.1186/s12905-021-01532-w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MacGregor, B., Allaire, C.,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Bedaiwy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, M.A., Yong, P.J. and Bougie, O. (2023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) ‘Disease burden of dysmenorrhea: impact on life course potential’, International Journal of Women's Health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, 15, pp. 499–509. Available at: https://doi.org/10.2147/IJWH.S380006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Matheson, S.C. and Durand, H. (2024) 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‘Help-seeking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dysmenorrhoea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: a qualitative evidence synthesis’, Women's Health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, 20, p. 17455057241273588. Available at: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https://doi.org/10.1177/17455057241273588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Michie, S., van Stralen, M.M. and West, R. (2011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) ‘The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change wheel: a new method for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characterising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and designing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change interventions’, Implementation Science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, 6, p. 42. Available at: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https://doi.org/10.1186/1748-5908-6-42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NHS Digital Health Strategy 2023–2028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 Available at: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https://www.england.nhs.uk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Nigg, C.R., Lisha, N. and Jordan, P.J. (2024) 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‘Applications of behavioral change theories in health promotion’, Behavioral Sciences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, 15(5), p. 580. Available at: https://doi.org/10.3390/bs15050580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Oxford Open Digital Health (2025) 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‘Flowing data: women's views on privacy and data security when using menstrual cycle tracking apps’, Oxford Open Digital Health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https://doi.org/10.1093/oodh/oqaf011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Prochaska, J.O. and DiClemente, C.C. (1983) 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‘Stages and processes of self-change of smoking: toward an integrative model of change’, Journal of Consulting and Clinical Psychology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, 51(3), pp. 390–395. Available at: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https://doi.org/10.1037/0022-006X.51.3.390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Seo, M.S. and Seo, B.N. (2025) 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‘Effectiveness of digital healthcare in managing menstrual symptoms: a systematic review’, Women's Health Nursing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, 31. Available at: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https://doi.org/10.4069/whn.2025.05.22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The Lancet Child &amp; Adolescent Health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‘Longitudinal association between </a:t>
            </a:r>
            <a:r>
              <a:rPr lang="en-US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dysmenorrhoea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 in adolescence and chronic pain in adulthood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’. Available at: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https://doi.org/10.1016/S2352-4642(25)00213-5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(1986) </a:t>
            </a:r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Ottawa Charter for Health Promotion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https://www.who.int/publications/i/item/ottawa-charter-for-health-promotion</a:t>
            </a:r>
          </a:p>
        </p:txBody>
      </p:sp>
    </p:spTree>
    <p:extLst>
      <p:ext uri="{BB962C8B-B14F-4D97-AF65-F5344CB8AC3E}">
        <p14:creationId xmlns:p14="http://schemas.microsoft.com/office/powerpoint/2010/main" val="8348798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354</TotalTime>
  <Words>1527</Words>
  <Application>Microsoft Office PowerPoint</Application>
  <PresentationFormat>Custom</PresentationFormat>
  <Paragraphs>83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Cambria</vt:lpstr>
      <vt:lpstr>Tw Cen MT</vt:lpstr>
      <vt:lpstr>Circuit</vt:lpstr>
      <vt:lpstr>Student Name: Hetvi Rajendrasinh Sangdot Student Number: 2526007 Module Name: Population Health And Digital Health Promotion Module Code: LCHS7009 MODULE INCHARGE: RAHEELA SHAIKH 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CycleWell Poster</dc:title>
  <dc:subject>PptxGenJS Presentation</dc:subject>
  <dc:creator>Student</dc:creator>
  <cp:lastModifiedBy>Hetvi Sangdot</cp:lastModifiedBy>
  <cp:revision>9</cp:revision>
  <dcterms:created xsi:type="dcterms:W3CDTF">2026-06-25T20:16:49Z</dcterms:created>
  <dcterms:modified xsi:type="dcterms:W3CDTF">2026-07-02T22:08:08Z</dcterms:modified>
</cp:coreProperties>
</file>