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BBAD8B-72CE-49A0-8636-C82E7F184617}" v="17" dt="2026-07-12T14:55:06.1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054" autoAdjust="0"/>
  </p:normalViewPr>
  <p:slideViewPr>
    <p:cSldViewPr snapToGrid="0">
      <p:cViewPr varScale="1">
        <p:scale>
          <a:sx n="51" d="100"/>
          <a:sy n="51" d="100"/>
        </p:scale>
        <p:origin x="125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hor Zadymov (2510592)" userId="9f0f4a5a-e9bc-4b79-b1f8-cece403c1cb6" providerId="ADAL" clId="{262985C2-8297-466D-A3B6-A10383F72166}"/>
    <pc:docChg chg="undo custSel modSld">
      <pc:chgData name="Ihor Zadymov (2510592)" userId="9f0f4a5a-e9bc-4b79-b1f8-cece403c1cb6" providerId="ADAL" clId="{262985C2-8297-466D-A3B6-A10383F72166}" dt="2026-07-12T15:00:59.389" v="191" actId="14734"/>
      <pc:docMkLst>
        <pc:docMk/>
      </pc:docMkLst>
      <pc:sldChg chg="addSp delSp modSp mod">
        <pc:chgData name="Ihor Zadymov (2510592)" userId="9f0f4a5a-e9bc-4b79-b1f8-cece403c1cb6" providerId="ADAL" clId="{262985C2-8297-466D-A3B6-A10383F72166}" dt="2026-07-12T15:00:59.389" v="191" actId="14734"/>
        <pc:sldMkLst>
          <pc:docMk/>
          <pc:sldMk cId="2897957523" sldId="258"/>
        </pc:sldMkLst>
        <pc:spChg chg="mod">
          <ac:chgData name="Ihor Zadymov (2510592)" userId="9f0f4a5a-e9bc-4b79-b1f8-cece403c1cb6" providerId="ADAL" clId="{262985C2-8297-466D-A3B6-A10383F72166}" dt="2026-07-12T14:42:03.183" v="78" actId="688"/>
          <ac:spMkLst>
            <pc:docMk/>
            <pc:sldMk cId="2897957523" sldId="258"/>
            <ac:spMk id="2" creationId="{4351C092-CB50-5179-72FB-94CBECED5425}"/>
          </ac:spMkLst>
        </pc:spChg>
        <pc:spChg chg="del mod">
          <ac:chgData name="Ihor Zadymov (2510592)" userId="9f0f4a5a-e9bc-4b79-b1f8-cece403c1cb6" providerId="ADAL" clId="{262985C2-8297-466D-A3B6-A10383F72166}" dt="2026-07-12T14:51:12.722" v="115" actId="478"/>
          <ac:spMkLst>
            <pc:docMk/>
            <pc:sldMk cId="2897957523" sldId="258"/>
            <ac:spMk id="3" creationId="{028A8359-438A-7EDF-F235-AE5BAE7FB208}"/>
          </ac:spMkLst>
        </pc:spChg>
        <pc:graphicFrameChg chg="add del mod modGraphic">
          <ac:chgData name="Ihor Zadymov (2510592)" userId="9f0f4a5a-e9bc-4b79-b1f8-cece403c1cb6" providerId="ADAL" clId="{262985C2-8297-466D-A3B6-A10383F72166}" dt="2026-07-12T14:42:27.797" v="85" actId="3680"/>
          <ac:graphicFrameMkLst>
            <pc:docMk/>
            <pc:sldMk cId="2897957523" sldId="258"/>
            <ac:graphicFrameMk id="4" creationId="{43B86FD7-6299-05F7-B0B6-011284FDA263}"/>
          </ac:graphicFrameMkLst>
        </pc:graphicFrameChg>
        <pc:graphicFrameChg chg="add del">
          <ac:chgData name="Ihor Zadymov (2510592)" userId="9f0f4a5a-e9bc-4b79-b1f8-cece403c1cb6" providerId="ADAL" clId="{262985C2-8297-466D-A3B6-A10383F72166}" dt="2026-07-12T14:48:58.704" v="97" actId="3680"/>
          <ac:graphicFrameMkLst>
            <pc:docMk/>
            <pc:sldMk cId="2897957523" sldId="258"/>
            <ac:graphicFrameMk id="5" creationId="{782BE168-8CA9-8276-B2CF-CC586C9D6176}"/>
          </ac:graphicFrameMkLst>
        </pc:graphicFrameChg>
        <pc:graphicFrameChg chg="add del mod modGraphic">
          <ac:chgData name="Ihor Zadymov (2510592)" userId="9f0f4a5a-e9bc-4b79-b1f8-cece403c1cb6" providerId="ADAL" clId="{262985C2-8297-466D-A3B6-A10383F72166}" dt="2026-07-12T14:58:01.384" v="173" actId="21"/>
          <ac:graphicFrameMkLst>
            <pc:docMk/>
            <pc:sldMk cId="2897957523" sldId="258"/>
            <ac:graphicFrameMk id="6" creationId="{9C8F5B3E-75F2-11F8-A82D-A2974AB76568}"/>
          </ac:graphicFrameMkLst>
        </pc:graphicFrameChg>
        <pc:graphicFrameChg chg="add del mod modGraphic">
          <ac:chgData name="Ihor Zadymov (2510592)" userId="9f0f4a5a-e9bc-4b79-b1f8-cece403c1cb6" providerId="ADAL" clId="{262985C2-8297-466D-A3B6-A10383F72166}" dt="2026-07-12T14:53:06.568" v="136" actId="478"/>
          <ac:graphicFrameMkLst>
            <pc:docMk/>
            <pc:sldMk cId="2897957523" sldId="258"/>
            <ac:graphicFrameMk id="8" creationId="{8B0DD6EF-8AF2-F7EB-CBB2-E33914EA7057}"/>
          </ac:graphicFrameMkLst>
        </pc:graphicFrameChg>
        <pc:graphicFrameChg chg="add del mod modGraphic">
          <ac:chgData name="Ihor Zadymov (2510592)" userId="9f0f4a5a-e9bc-4b79-b1f8-cece403c1cb6" providerId="ADAL" clId="{262985C2-8297-466D-A3B6-A10383F72166}" dt="2026-07-12T14:52:33.850" v="130" actId="3680"/>
          <ac:graphicFrameMkLst>
            <pc:docMk/>
            <pc:sldMk cId="2897957523" sldId="258"/>
            <ac:graphicFrameMk id="9" creationId="{33CFB2CA-582B-77C3-8558-213FFF5CD4FA}"/>
          </ac:graphicFrameMkLst>
        </pc:graphicFrameChg>
        <pc:graphicFrameChg chg="add mod modGraphic">
          <ac:chgData name="Ihor Zadymov (2510592)" userId="9f0f4a5a-e9bc-4b79-b1f8-cece403c1cb6" providerId="ADAL" clId="{262985C2-8297-466D-A3B6-A10383F72166}" dt="2026-07-12T15:00:59.389" v="191" actId="14734"/>
          <ac:graphicFrameMkLst>
            <pc:docMk/>
            <pc:sldMk cId="2897957523" sldId="258"/>
            <ac:graphicFrameMk id="10" creationId="{5E3C140B-C7F9-5AB8-BA66-45B3AFDBA0DB}"/>
          </ac:graphicFrameMkLst>
        </pc:graphicFrameChg>
      </pc:sldChg>
      <pc:sldChg chg="modSp mod">
        <pc:chgData name="Ihor Zadymov (2510592)" userId="9f0f4a5a-e9bc-4b79-b1f8-cece403c1cb6" providerId="ADAL" clId="{262985C2-8297-466D-A3B6-A10383F72166}" dt="2026-07-12T14:40:39.039" v="73" actId="255"/>
        <pc:sldMkLst>
          <pc:docMk/>
          <pc:sldMk cId="1748499028" sldId="259"/>
        </pc:sldMkLst>
        <pc:spChg chg="mod">
          <ac:chgData name="Ihor Zadymov (2510592)" userId="9f0f4a5a-e9bc-4b79-b1f8-cece403c1cb6" providerId="ADAL" clId="{262985C2-8297-466D-A3B6-A10383F72166}" dt="2026-07-12T14:40:39.039" v="73" actId="255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Ihor Zadymov (2510592)" userId="9f0f4a5a-e9bc-4b79-b1f8-cece403c1cb6" providerId="ADAL" clId="{262985C2-8297-466D-A3B6-A10383F72166}" dt="2026-07-12T14:02:54.956" v="9" actId="13926"/>
        <pc:sldMkLst>
          <pc:docMk/>
          <pc:sldMk cId="1424087263" sldId="260"/>
        </pc:sldMkLst>
        <pc:spChg chg="mod">
          <ac:chgData name="Ihor Zadymov (2510592)" userId="9f0f4a5a-e9bc-4b79-b1f8-cece403c1cb6" providerId="ADAL" clId="{262985C2-8297-466D-A3B6-A10383F72166}" dt="2026-07-12T14:02:54.956" v="9" actId="13926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Ihor Zadymov (2510592)" userId="9f0f4a5a-e9bc-4b79-b1f8-cece403c1cb6" providerId="ADAL" clId="{262985C2-8297-466D-A3B6-A10383F72166}" dt="2026-07-12T14:35:32.771" v="50" actId="12"/>
        <pc:sldMkLst>
          <pc:docMk/>
          <pc:sldMk cId="1382716628" sldId="262"/>
        </pc:sldMkLst>
        <pc:spChg chg="mod">
          <ac:chgData name="Ihor Zadymov (2510592)" userId="9f0f4a5a-e9bc-4b79-b1f8-cece403c1cb6" providerId="ADAL" clId="{262985C2-8297-466D-A3B6-A10383F72166}" dt="2026-07-12T14:35:32.771" v="50" actId="12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Ihor Zadymov (2510592)" userId="9f0f4a5a-e9bc-4b79-b1f8-cece403c1cb6" providerId="ADAL" clId="{262985C2-8297-466D-A3B6-A10383F72166}" dt="2026-07-12T14:39:12.470" v="71" actId="255"/>
        <pc:sldMkLst>
          <pc:docMk/>
          <pc:sldMk cId="3970473306" sldId="264"/>
        </pc:sldMkLst>
        <pc:spChg chg="mod">
          <ac:chgData name="Ihor Zadymov (2510592)" userId="9f0f4a5a-e9bc-4b79-b1f8-cece403c1cb6" providerId="ADAL" clId="{262985C2-8297-466D-A3B6-A10383F72166}" dt="2026-07-12T14:39:12.470" v="71" actId="255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Ihor Zadymov (2510592)" userId="9f0f4a5a-e9bc-4b79-b1f8-cece403c1cb6" providerId="ADAL" clId="{262985C2-8297-466D-A3B6-A10383F72166}" dt="2026-07-12T14:39:39.070" v="72" actId="255"/>
        <pc:sldMkLst>
          <pc:docMk/>
          <pc:sldMk cId="359125969" sldId="265"/>
        </pc:sldMkLst>
        <pc:spChg chg="mod">
          <ac:chgData name="Ihor Zadymov (2510592)" userId="9f0f4a5a-e9bc-4b79-b1f8-cece403c1cb6" providerId="ADAL" clId="{262985C2-8297-466D-A3B6-A10383F72166}" dt="2026-07-12T14:39:39.070" v="72" actId="255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Ihor Zadymov (2510592)" userId="9f0f4a5a-e9bc-4b79-b1f8-cece403c1cb6" providerId="ADAL" clId="{262985C2-8297-466D-A3B6-A10383F72166}" dt="2026-07-12T14:38:35.014" v="69" actId="12"/>
        <pc:sldMkLst>
          <pc:docMk/>
          <pc:sldMk cId="1917974163" sldId="267"/>
        </pc:sldMkLst>
        <pc:spChg chg="mod">
          <ac:chgData name="Ihor Zadymov (2510592)" userId="9f0f4a5a-e9bc-4b79-b1f8-cece403c1cb6" providerId="ADAL" clId="{262985C2-8297-466D-A3B6-A10383F72166}" dt="2026-07-12T14:38:35.014" v="69" actId="12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Ihor Zadymov (2510592)" userId="9f0f4a5a-e9bc-4b79-b1f8-cece403c1cb6" providerId="ADAL" clId="{262985C2-8297-466D-A3B6-A10383F72166}" dt="2026-07-12T14:44:53.946" v="95" actId="14100"/>
        <pc:sldMkLst>
          <pc:docMk/>
          <pc:sldMk cId="3645478630" sldId="268"/>
        </pc:sldMkLst>
        <pc:picChg chg="add mod">
          <ac:chgData name="Ihor Zadymov (2510592)" userId="9f0f4a5a-e9bc-4b79-b1f8-cece403c1cb6" providerId="ADAL" clId="{262985C2-8297-466D-A3B6-A10383F72166}" dt="2026-07-12T14:44:53.946" v="95" actId="14100"/>
          <ac:picMkLst>
            <pc:docMk/>
            <pc:sldMk cId="3645478630" sldId="268"/>
            <ac:picMk id="5" creationId="{FEF6B831-56A9-1578-30A1-1F76EDB5475D}"/>
          </ac:picMkLst>
        </pc:picChg>
        <pc:picChg chg="del">
          <ac:chgData name="Ihor Zadymov (2510592)" userId="9f0f4a5a-e9bc-4b79-b1f8-cece403c1cb6" providerId="ADAL" clId="{262985C2-8297-466D-A3B6-A10383F72166}" dt="2026-07-12T14:29:07.426" v="15" actId="21"/>
          <ac:picMkLst>
            <pc:docMk/>
            <pc:sldMk cId="3645478630" sldId="268"/>
            <ac:picMk id="11" creationId="{554F72E4-921B-81DF-53F5-C459BC44758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385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</a:t>
            </a:r>
            <a:r>
              <a:rPr lang="en-GB" sz="3200" b="1" dirty="0">
                <a:solidFill>
                  <a:schemeClr val="tx1"/>
                </a:solidFill>
                <a:latin typeface="A"/>
              </a:rPr>
              <a:t>PROBLEM SOLVING AND DECISION MAKING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IHOR ZADYMOV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2510592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CHARLES OBINWA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E3C140B-C7F9-5AB8-BA66-45B3AFDBA0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395267"/>
              </p:ext>
            </p:extLst>
          </p:nvPr>
        </p:nvGraphicFramePr>
        <p:xfrm>
          <a:off x="1540701" y="1042416"/>
          <a:ext cx="10139408" cy="570605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0139408">
                  <a:extLst>
                    <a:ext uri="{9D8B030D-6E8A-4147-A177-3AD203B41FA5}">
                      <a16:colId xmlns:a16="http://schemas.microsoft.com/office/drawing/2014/main" val="402831855"/>
                    </a:ext>
                  </a:extLst>
                </a:gridCol>
              </a:tblGrid>
              <a:tr h="632064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This presentation gives a </a:t>
                      </a:r>
                      <a:r>
                        <a:rPr lang="en-GB" b="1" dirty="0"/>
                        <a:t>brief business analysis of Basil’s Bakery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6120706"/>
                  </a:ext>
                </a:extLst>
              </a:tr>
              <a:tr h="93930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 </a:t>
                      </a:r>
                      <a:r>
                        <a:rPr lang="en-GB" b="1" dirty="0"/>
                        <a:t>problem</a:t>
                      </a:r>
                      <a:r>
                        <a:rPr lang="en-GB" dirty="0"/>
                        <a:t> is an undesirable situation or gap between what is happening and what should be happening, which requires action to restore expected performance (Hammond, 2015)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094709"/>
                  </a:ext>
                </a:extLst>
              </a:tr>
              <a:tr h="120710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PESTLE</a:t>
                      </a:r>
                      <a:r>
                        <a:rPr lang="en-GB" dirty="0"/>
                        <a:t> analysis is a strategic framework used to assess the external macro‑environmental factors — Political, Economic, Social, Technological, Legal, and Environmental — that influence a business’s operations and long‑term decisions (Aguilar, 1967)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8646392"/>
                  </a:ext>
                </a:extLst>
              </a:tr>
              <a:tr h="122205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The </a:t>
                      </a:r>
                      <a:r>
                        <a:rPr lang="en-GB" b="1" dirty="0"/>
                        <a:t>5W2H method</a:t>
                      </a:r>
                      <a:r>
                        <a:rPr lang="en-GB" dirty="0"/>
                        <a:t> is a structured management tool used to analyse a problem or plan an action by answering seven guiding questions: </a:t>
                      </a:r>
                      <a:r>
                        <a:rPr lang="en-GB" b="1" dirty="0"/>
                        <a:t>What, Why, Where, When, Who, How, and How Much</a:t>
                      </a:r>
                      <a:r>
                        <a:rPr lang="en-GB" dirty="0"/>
                        <a:t>. It helps organizations clarify tasks, responsibilities, timelines, and required resources (Imai, 1986)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7613925"/>
                  </a:ext>
                </a:extLst>
              </a:tr>
              <a:tr h="120710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Fishbone Diagram</a:t>
                      </a:r>
                      <a:r>
                        <a:rPr lang="en-GB" dirty="0"/>
                        <a:t> (also called the Ishikawa or Cause‑and‑Effect Diagram) is a visual problem‑solving tool used to identify, categorize, and analyse the root causes of a specific issue by grouping them into major contributing factors (Ishikawa, 1982)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5506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400" b="1" dirty="0"/>
              <a:t>Founded: </a:t>
            </a:r>
            <a:r>
              <a:rPr lang="en-GB" sz="2400" dirty="0"/>
              <a:t>2015, Coventry</a:t>
            </a:r>
            <a:endParaRPr lang="en-GB" sz="2400" b="1" dirty="0"/>
          </a:p>
          <a:p>
            <a:pPr marL="342900" indent="-342900">
              <a:buFont typeface="Arial" charset="2"/>
              <a:buChar char="•"/>
            </a:pPr>
            <a:r>
              <a:rPr lang="en-GB" sz="2400" b="1" dirty="0"/>
              <a:t>Owner: </a:t>
            </a:r>
            <a:r>
              <a:rPr lang="en-GB" sz="2400" dirty="0"/>
              <a:t>Basil – artisan baker</a:t>
            </a:r>
            <a:endParaRPr lang="en-GB" sz="2400" b="1" dirty="0"/>
          </a:p>
          <a:p>
            <a:pPr marL="342900" indent="-342900">
              <a:buFont typeface="Arial" charset="2"/>
              <a:buChar char="•"/>
            </a:pPr>
            <a:r>
              <a:rPr lang="en-GB" sz="2400" b="1" dirty="0"/>
              <a:t>Sells: </a:t>
            </a:r>
            <a:r>
              <a:rPr lang="en-GB" sz="2400" dirty="0"/>
              <a:t>Contemporary cakes, pastries, artisan breads (all organic ingredients)</a:t>
            </a:r>
            <a:endParaRPr lang="en-GB" sz="2400" b="1" dirty="0"/>
          </a:p>
          <a:p>
            <a:pPr marL="342900" indent="-342900">
              <a:buFont typeface="Arial" charset="2"/>
              <a:buChar char="•"/>
            </a:pPr>
            <a:r>
              <a:rPr lang="en-GB" sz="2400" b="1" dirty="0"/>
              <a:t>Customers:</a:t>
            </a:r>
            <a:r>
              <a:rPr lang="en-GB" sz="2400" dirty="0"/>
              <a:t> Shoppers, retail workers, office &amp; warehouse staff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/>
              <a:t>Current Issues:</a:t>
            </a:r>
            <a:r>
              <a:rPr lang="en-GB" sz="2400" dirty="0"/>
              <a:t> Lower footfall, shop closures, hybrid working, rising costs, no delivery/pre‑order system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/>
              <a:t>What:</a:t>
            </a:r>
            <a:r>
              <a:rPr lang="en-GB" sz="2800" dirty="0"/>
              <a:t> Sales stagnating, footfall down </a:t>
            </a:r>
          </a:p>
          <a:p>
            <a:r>
              <a:rPr lang="en-GB" sz="2800" b="1" dirty="0"/>
              <a:t>Why:</a:t>
            </a:r>
            <a:r>
              <a:rPr lang="en-GB" sz="2800" dirty="0"/>
              <a:t> Shop closures, hybrid working, rising costs </a:t>
            </a:r>
          </a:p>
          <a:p>
            <a:r>
              <a:rPr lang="en-GB" sz="2800" b="1" dirty="0"/>
              <a:t>Where:</a:t>
            </a:r>
            <a:r>
              <a:rPr lang="en-GB" sz="2800" dirty="0"/>
              <a:t> Coventry retail park </a:t>
            </a:r>
          </a:p>
          <a:p>
            <a:r>
              <a:rPr lang="en-GB" sz="2800" b="1" dirty="0"/>
              <a:t>When:</a:t>
            </a:r>
            <a:r>
              <a:rPr lang="en-GB" sz="2800" dirty="0"/>
              <a:t> Post‑2020, especially 2023–2025 </a:t>
            </a:r>
          </a:p>
          <a:p>
            <a:r>
              <a:rPr lang="en-GB" sz="2800" b="1" dirty="0"/>
              <a:t>Who:</a:t>
            </a:r>
            <a:r>
              <a:rPr lang="en-GB" sz="2800" dirty="0"/>
              <a:t> Lost retail staff, fewer office/warehouse customers</a:t>
            </a:r>
          </a:p>
          <a:p>
            <a:r>
              <a:rPr lang="en-GB" sz="2800" dirty="0"/>
              <a:t> </a:t>
            </a:r>
            <a:r>
              <a:rPr lang="en-GB" sz="2800" b="1" dirty="0"/>
              <a:t>How:</a:t>
            </a:r>
            <a:r>
              <a:rPr lang="en-GB" sz="2800" dirty="0"/>
              <a:t> No delivery, weak pre‑ordering → missed sales </a:t>
            </a:r>
          </a:p>
          <a:p>
            <a:r>
              <a:rPr lang="en-GB" sz="2800" b="1" dirty="0"/>
              <a:t>How Much:</a:t>
            </a:r>
            <a:r>
              <a:rPr lang="en-GB" sz="2800" dirty="0"/>
              <a:t> Sales </a:t>
            </a:r>
            <a:r>
              <a:rPr lang="en-GB" sz="2800" b="1" dirty="0"/>
              <a:t>25% below 2019</a:t>
            </a:r>
            <a:endParaRPr lang="en-GB" sz="2800" dirty="0"/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5256" y="1110557"/>
            <a:ext cx="9409329" cy="462381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/>
              <a:t>POLITICAL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Rising business rates and insurance costs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Post‑Brexit supply chain instability affecting organic ingredients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</a:rPr>
              <a:t>ECONOMIC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Cost‑of‑living crisis reducing discretionary spending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Higher utility and rent costs squeezing margins</a:t>
            </a:r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/>
              <a:t>SOCIAL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ptos" panose="020B0004020202020204" pitchFamily="34" charset="0"/>
              </a:rPr>
              <a:t>Hybrid working reducing weekday lunch customers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ptos" panose="020B0004020202020204" pitchFamily="34" charset="0"/>
              </a:rPr>
              <a:t>Changing customer expectations (delivery, pre‑ordering, convenience)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9944" y="1654629"/>
            <a:ext cx="9701066" cy="382813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b="1" dirty="0">
                <a:latin typeface="Aptos" panose="020B0004020202020204" pitchFamily="34" charset="0"/>
              </a:rPr>
              <a:t>TECHNOLOGICAL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ptos" panose="020B0004020202020204" pitchFamily="34" charset="0"/>
              </a:rPr>
              <a:t>Lack of digital ordering system limits sales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ptos" panose="020B0004020202020204" pitchFamily="34" charset="0"/>
              </a:rPr>
              <a:t>Competitors using online platforms for delivery and click‑and‑collect</a:t>
            </a:r>
            <a:endParaRPr lang="en-GB" sz="2400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400" b="1" dirty="0">
                <a:latin typeface="Aptos" panose="020B0004020202020204" pitchFamily="34" charset="0"/>
              </a:rPr>
              <a:t>LEGAL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Compliance with food safety and allergen regulations increases workload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Employment law changes affecting staff costs (if Basil hires in future)</a:t>
            </a:r>
            <a:endParaRPr lang="en-GB" sz="2400" b="1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400" b="1" dirty="0">
                <a:latin typeface="Aptos" panose="020B0004020202020204" pitchFamily="34" charset="0"/>
              </a:rPr>
              <a:t>ENVIRONMENTAL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Organic ingredient supply vulnerable to crop failure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Rising demand for sustainable, locally sourced products (opportunity)</a:t>
            </a:r>
          </a:p>
          <a:p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F6B831-56A9-1578-30A1-1F76EDB547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87" y="792819"/>
            <a:ext cx="12028714" cy="6065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sz="2400" dirty="0">
                <a:latin typeface="Aptos" panose="020B0004020202020204" pitchFamily="34" charset="0"/>
              </a:rPr>
              <a:t>Basil’s Bakery faces </a:t>
            </a:r>
            <a:r>
              <a:rPr lang="en-GB" sz="2400" b="1" dirty="0">
                <a:latin typeface="Aptos" panose="020B0004020202020204" pitchFamily="34" charset="0"/>
              </a:rPr>
              <a:t>structural challenges</a:t>
            </a:r>
            <a:r>
              <a:rPr lang="en-GB" sz="2400" dirty="0">
                <a:latin typeface="Aptos" panose="020B0004020202020204" pitchFamily="34" charset="0"/>
              </a:rPr>
              <a:t>: lower footfall, hybrid working, and rising costs.</a:t>
            </a:r>
          </a:p>
          <a:p>
            <a:r>
              <a:rPr lang="en-GB" sz="2400" dirty="0">
                <a:latin typeface="Aptos" panose="020B0004020202020204" pitchFamily="34" charset="0"/>
              </a:rPr>
              <a:t>Customer expectations have shifted toward </a:t>
            </a:r>
            <a:r>
              <a:rPr lang="en-GB" sz="2400" b="1" dirty="0">
                <a:latin typeface="Aptos" panose="020B0004020202020204" pitchFamily="34" charset="0"/>
              </a:rPr>
              <a:t>delivery and digital convenience</a:t>
            </a:r>
            <a:r>
              <a:rPr lang="en-GB" sz="2400" dirty="0">
                <a:latin typeface="Aptos" panose="020B0004020202020204" pitchFamily="34" charset="0"/>
              </a:rPr>
              <a:t>, which the bakery cannot yet provide.</a:t>
            </a:r>
          </a:p>
          <a:p>
            <a:r>
              <a:rPr lang="en-GB" sz="2400" dirty="0">
                <a:latin typeface="Aptos" panose="020B0004020202020204" pitchFamily="34" charset="0"/>
              </a:rPr>
              <a:t>As a result, sales remain </a:t>
            </a:r>
            <a:r>
              <a:rPr lang="en-GB" sz="2400" b="1" dirty="0">
                <a:latin typeface="Aptos" panose="020B0004020202020204" pitchFamily="34" charset="0"/>
              </a:rPr>
              <a:t>25% below 2019 levels</a:t>
            </a:r>
            <a:r>
              <a:rPr lang="en-GB" sz="2400" dirty="0">
                <a:latin typeface="Aptos" panose="020B0004020202020204" pitchFamily="34" charset="0"/>
              </a:rPr>
              <a:t>, and the current business model is </a:t>
            </a:r>
            <a:r>
              <a:rPr lang="en-GB" sz="2400" b="1" dirty="0">
                <a:latin typeface="Aptos" panose="020B0004020202020204" pitchFamily="34" charset="0"/>
              </a:rPr>
              <a:t>no longer sustainable without change</a:t>
            </a:r>
            <a:r>
              <a:rPr lang="en-GB" sz="2400" dirty="0">
                <a:latin typeface="Aptos" panose="020B0004020202020204" pitchFamily="34" charset="0"/>
              </a:rPr>
              <a:t>.</a:t>
            </a:r>
          </a:p>
          <a:p>
            <a:r>
              <a:rPr lang="en-GB" sz="2400" dirty="0">
                <a:latin typeface="Aptos" panose="020B0004020202020204" pitchFamily="34" charset="0"/>
              </a:rPr>
              <a:t>Modern small businesses must continuously adapt their business models to shifting customer behaviour and external market pressures to remain competitive </a:t>
            </a:r>
            <a:r>
              <a:rPr lang="en-GB" sz="2400" i="1" dirty="0">
                <a:latin typeface="Aptos" panose="020B0004020202020204" pitchFamily="34" charset="0"/>
              </a:rPr>
              <a:t>(Osterwalder &amp; Pigneur, 2010)</a:t>
            </a:r>
            <a:endParaRPr lang="en-GB" sz="2400" dirty="0">
              <a:latin typeface="Aptos" panose="020B00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Autofit/>
          </a:bodyPr>
          <a:lstStyle/>
          <a:p>
            <a:r>
              <a:rPr lang="en-GB" sz="2400" dirty="0"/>
              <a:t>Aguilar, F. J. (1967). </a:t>
            </a:r>
            <a:r>
              <a:rPr lang="en-GB" sz="2400" i="1" dirty="0"/>
              <a:t>Scanning the Business Environment</a:t>
            </a:r>
            <a:r>
              <a:rPr lang="en-GB" sz="2400" dirty="0"/>
              <a:t>. New York: Macmillan Company</a:t>
            </a:r>
          </a:p>
          <a:p>
            <a:r>
              <a:rPr lang="en-GB" sz="2400" dirty="0"/>
              <a:t>Imai, M. (1986). </a:t>
            </a:r>
            <a:r>
              <a:rPr lang="en-GB" sz="2400" i="1" dirty="0"/>
              <a:t>Kaizen: The Key to Japan’s Competitive Success</a:t>
            </a:r>
            <a:r>
              <a:rPr lang="en-GB" sz="2400" dirty="0"/>
              <a:t>. New York: McGraw‑Hill</a:t>
            </a:r>
          </a:p>
          <a:p>
            <a:r>
              <a:rPr lang="en-GB" sz="2400" dirty="0"/>
              <a:t>Ishikawa, K. (1982). </a:t>
            </a:r>
            <a:r>
              <a:rPr lang="en-GB" sz="2400" i="1" dirty="0"/>
              <a:t>Guide to Quality Control</a:t>
            </a:r>
            <a:r>
              <a:rPr lang="en-GB" sz="2400" dirty="0"/>
              <a:t>. Tokyo: Asian Productivity Organization</a:t>
            </a:r>
          </a:p>
          <a:p>
            <a:r>
              <a:rPr lang="en-GB" sz="2400" dirty="0"/>
              <a:t>Hammond, J. S. (2015). </a:t>
            </a:r>
            <a:r>
              <a:rPr lang="en-GB" sz="2400" i="1" dirty="0"/>
              <a:t>Smart Choices: A Practical Guide to Making Better Decisions</a:t>
            </a:r>
            <a:r>
              <a:rPr lang="en-GB" sz="2400" dirty="0"/>
              <a:t>. Boston: Harvard Business Review Press</a:t>
            </a:r>
          </a:p>
          <a:p>
            <a:r>
              <a:rPr lang="en-GB" sz="2400" dirty="0"/>
              <a:t>Osterwalder, A. &amp; Pigneur, Y. (2010). </a:t>
            </a:r>
            <a:r>
              <a:rPr lang="en-GB" sz="2400" i="1" dirty="0"/>
              <a:t>Business Model Generation: A Handbook for Visionaries, Game Changers, and Challengers</a:t>
            </a:r>
            <a:r>
              <a:rPr lang="en-GB" sz="2400" dirty="0"/>
              <a:t>. Hoboken, NJ: John Wiley &amp; Sons</a:t>
            </a:r>
            <a:br>
              <a:rPr lang="en-GB" sz="2400" b="1" dirty="0">
                <a:latin typeface="Arial"/>
                <a:ea typeface="Roboto"/>
                <a:cs typeface="Roboto"/>
              </a:rPr>
            </a:br>
            <a:endParaRPr lang="en-GB" sz="24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B8FE9D16670594295C2C3C597231036" ma:contentTypeVersion="5" ma:contentTypeDescription="Create a new document." ma:contentTypeScope="" ma:versionID="249d4de7530c7ec1565ec849c9833b7c">
  <xsd:schema xmlns:xsd="http://www.w3.org/2001/XMLSchema" xmlns:xs="http://www.w3.org/2001/XMLSchema" xmlns:p="http://schemas.microsoft.com/office/2006/metadata/properties" xmlns:ns3="f8c70cee-2493-473e-ace3-809057a2e862" targetNamespace="http://schemas.microsoft.com/office/2006/metadata/properties" ma:root="true" ma:fieldsID="91d61b6e2acc6cca0d3aa4d9f7b8f6a8" ns3:_="">
    <xsd:import namespace="f8c70cee-2493-473e-ace3-809057a2e862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c70cee-2493-473e-ace3-809057a2e862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8c70cee-2493-473e-ace3-809057a2e862" xsi:nil="true"/>
  </documentManagement>
</p:properties>
</file>

<file path=customXml/itemProps1.xml><?xml version="1.0" encoding="utf-8"?>
<ds:datastoreItem xmlns:ds="http://schemas.openxmlformats.org/officeDocument/2006/customXml" ds:itemID="{2DAE6A6C-0346-4CB3-B3DC-0FBD4A9676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c70cee-2493-473e-ace3-809057a2e8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F44D591-D01C-439E-92C1-F967BC4A49A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4E7EA01-CA0F-4F01-80EB-7254AA77388B}">
  <ds:schemaRefs>
    <ds:schemaRef ds:uri="http://www.w3.org/XML/1998/namespace"/>
    <ds:schemaRef ds:uri="http://schemas.microsoft.com/office/2006/documentManagement/types"/>
    <ds:schemaRef ds:uri="http://purl.org/dc/dcmitype/"/>
    <ds:schemaRef ds:uri="f8c70cee-2493-473e-ace3-809057a2e862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10628</TotalTime>
  <Words>724</Words>
  <Application>Microsoft Office PowerPoint</Application>
  <PresentationFormat>Widescreen</PresentationFormat>
  <Paragraphs>65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NAME: PROBLEM SOLVING AND DECISION MAKING  MODULE CODE: LCLM4004 STUDENT NAME: IHOR ZADYMOV STUDENT ID: 2510592 LECTURER: CHARLES OBINWA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Ihor Zadymov (2510592)</cp:lastModifiedBy>
  <cp:revision>94</cp:revision>
  <dcterms:created xsi:type="dcterms:W3CDTF">2024-10-08T15:58:04Z</dcterms:created>
  <dcterms:modified xsi:type="dcterms:W3CDTF">2026-07-12T15:01:08Z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0x0101001B8FE9D16670594295C2C3C597231036</vt:lpwstr>
  </property>
</Properties>
</file>